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7" r:id="rId2"/>
    <p:sldId id="292" r:id="rId3"/>
    <p:sldId id="293" r:id="rId4"/>
    <p:sldId id="294" r:id="rId5"/>
    <p:sldId id="315" r:id="rId6"/>
    <p:sldId id="295" r:id="rId7"/>
    <p:sldId id="297" r:id="rId8"/>
    <p:sldId id="298" r:id="rId9"/>
    <p:sldId id="299" r:id="rId10"/>
    <p:sldId id="300" r:id="rId11"/>
    <p:sldId id="301" r:id="rId12"/>
    <p:sldId id="302" r:id="rId13"/>
    <p:sldId id="303" r:id="rId14"/>
    <p:sldId id="304" r:id="rId15"/>
    <p:sldId id="305" r:id="rId16"/>
    <p:sldId id="306" r:id="rId17"/>
    <p:sldId id="307" r:id="rId18"/>
    <p:sldId id="308" r:id="rId19"/>
    <p:sldId id="316" r:id="rId20"/>
    <p:sldId id="317" r:id="rId21"/>
    <p:sldId id="309" r:id="rId22"/>
    <p:sldId id="285" r:id="rId23"/>
    <p:sldId id="310" r:id="rId24"/>
    <p:sldId id="311" r:id="rId25"/>
    <p:sldId id="287" r:id="rId26"/>
    <p:sldId id="312" r:id="rId27"/>
    <p:sldId id="289" r:id="rId28"/>
    <p:sldId id="290" r:id="rId29"/>
    <p:sldId id="291" r:id="rId30"/>
    <p:sldId id="313" r:id="rId31"/>
    <p:sldId id="314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4BE92C-E49C-4B9A-9E83-9CFEA7F3EF03}" type="datetimeFigureOut">
              <a:rPr lang="en-US" smtClean="0"/>
              <a:t>2/11/2024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D89208-5B0B-47AF-AC9B-5416F4BB5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738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DDA346F-8516-42F8-9CC8-7FB90316BEE6}" type="slidenum">
              <a:rPr lang="en-GB" altLang="en-US" sz="1200"/>
              <a:pPr/>
              <a:t>1</a:t>
            </a:fld>
            <a:endParaRPr lang="en-GB" altLang="en-US" sz="1200"/>
          </a:p>
        </p:txBody>
      </p:sp>
    </p:spTree>
    <p:extLst>
      <p:ext uri="{BB962C8B-B14F-4D97-AF65-F5344CB8AC3E}">
        <p14:creationId xmlns:p14="http://schemas.microsoft.com/office/powerpoint/2010/main" val="1765836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57D2E-7BEA-4562-8F2A-5921146C3EAB}" type="datetimeFigureOut">
              <a:rPr lang="en-US" smtClean="0"/>
              <a:t>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AFB3F-E5F3-49AD-8ECD-25D208877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045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57D2E-7BEA-4562-8F2A-5921146C3EAB}" type="datetimeFigureOut">
              <a:rPr lang="en-US" smtClean="0"/>
              <a:t>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AFB3F-E5F3-49AD-8ECD-25D208877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004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57D2E-7BEA-4562-8F2A-5921146C3EAB}" type="datetimeFigureOut">
              <a:rPr lang="en-US" smtClean="0"/>
              <a:t>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AFB3F-E5F3-49AD-8ECD-25D208877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068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57D2E-7BEA-4562-8F2A-5921146C3EAB}" type="datetimeFigureOut">
              <a:rPr lang="en-US" smtClean="0"/>
              <a:t>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AFB3F-E5F3-49AD-8ECD-25D208877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017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57D2E-7BEA-4562-8F2A-5921146C3EAB}" type="datetimeFigureOut">
              <a:rPr lang="en-US" smtClean="0"/>
              <a:t>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AFB3F-E5F3-49AD-8ECD-25D208877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515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57D2E-7BEA-4562-8F2A-5921146C3EAB}" type="datetimeFigureOut">
              <a:rPr lang="en-US" smtClean="0"/>
              <a:t>2/11/2024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AFB3F-E5F3-49AD-8ECD-25D208877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313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57D2E-7BEA-4562-8F2A-5921146C3EAB}" type="datetimeFigureOut">
              <a:rPr lang="en-US" smtClean="0"/>
              <a:t>2/11/2024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AFB3F-E5F3-49AD-8ECD-25D208877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67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57D2E-7BEA-4562-8F2A-5921146C3EAB}" type="datetimeFigureOut">
              <a:rPr lang="en-US" smtClean="0"/>
              <a:t>2/11/2024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AFB3F-E5F3-49AD-8ECD-25D208877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378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57D2E-7BEA-4562-8F2A-5921146C3EAB}" type="datetimeFigureOut">
              <a:rPr lang="en-US" smtClean="0"/>
              <a:t>2/11/2024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AFB3F-E5F3-49AD-8ECD-25D208877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15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57D2E-7BEA-4562-8F2A-5921146C3EAB}" type="datetimeFigureOut">
              <a:rPr lang="en-US" smtClean="0"/>
              <a:t>2/11/2024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AFB3F-E5F3-49AD-8ECD-25D208877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691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57D2E-7BEA-4562-8F2A-5921146C3EAB}" type="datetimeFigureOut">
              <a:rPr lang="en-US" smtClean="0"/>
              <a:t>2/11/2024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AFB3F-E5F3-49AD-8ECD-25D208877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69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957D2E-7BEA-4562-8F2A-5921146C3EAB}" type="datetimeFigureOut">
              <a:rPr lang="en-US" smtClean="0"/>
              <a:t>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AFB3F-E5F3-49AD-8ECD-25D208877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046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image" Target="../media/image2.png"/><Relationship Id="rId7" Type="http://schemas.openxmlformats.org/officeDocument/2006/relationships/oleObject" Target="../embeddings/oleObject1.bin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2.png"/><Relationship Id="rId7" Type="http://schemas.openxmlformats.org/officeDocument/2006/relationships/oleObject" Target="../embeddings/oleObject2.bin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wmf"/><Relationship Id="rId4" Type="http://schemas.openxmlformats.org/officeDocument/2006/relationships/image" Target="../media/image3.png"/><Relationship Id="rId9" Type="http://schemas.openxmlformats.org/officeDocument/2006/relationships/oleObject" Target="../embeddings/oleObject3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image" Target="../media/image2.png"/><Relationship Id="rId7" Type="http://schemas.openxmlformats.org/officeDocument/2006/relationships/oleObject" Target="../embeddings/oleObject4.bin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11.wmf"/><Relationship Id="rId4" Type="http://schemas.openxmlformats.org/officeDocument/2006/relationships/image" Target="../media/image3.png"/><Relationship Id="rId9" Type="http://schemas.openxmlformats.org/officeDocument/2006/relationships/oleObject" Target="../embeddings/oleObject5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image" Target="../media/image12.wmf"/><Relationship Id="rId7" Type="http://schemas.openxmlformats.org/officeDocument/2006/relationships/image" Target="../media/image14.w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3.wmf"/><Relationship Id="rId4" Type="http://schemas.openxmlformats.org/officeDocument/2006/relationships/oleObject" Target="../embeddings/oleObject7.bin"/><Relationship Id="rId9" Type="http://schemas.openxmlformats.org/officeDocument/2006/relationships/image" Target="../media/image15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image" Target="../media/image2.png"/><Relationship Id="rId7" Type="http://schemas.openxmlformats.org/officeDocument/2006/relationships/oleObject" Target="../embeddings/oleObject10.bin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www.dcode.fr/hill-cipher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image" Target="../media/image2.png"/><Relationship Id="rId7" Type="http://schemas.openxmlformats.org/officeDocument/2006/relationships/oleObject" Target="../embeddings/oleObject11.bin"/><Relationship Id="rId12" Type="http://schemas.openxmlformats.org/officeDocument/2006/relationships/image" Target="../media/image24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oleObject" Target="../embeddings/oleObject13.bin"/><Relationship Id="rId5" Type="http://schemas.openxmlformats.org/officeDocument/2006/relationships/image" Target="../media/image4.png"/><Relationship Id="rId10" Type="http://schemas.openxmlformats.org/officeDocument/2006/relationships/image" Target="../media/image23.wmf"/><Relationship Id="rId4" Type="http://schemas.openxmlformats.org/officeDocument/2006/relationships/image" Target="../media/image3.png"/><Relationship Id="rId9" Type="http://schemas.openxmlformats.org/officeDocument/2006/relationships/oleObject" Target="../embeddings/oleObject12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101computing.net/enigma/enigma-instructions.html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usna.edu/Users/cs/nchamber/courses/ic211/s19/lab/l04/realenigma.html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image" Target="../media/image2.png"/><Relationship Id="rId7" Type="http://schemas.openxmlformats.org/officeDocument/2006/relationships/oleObject" Target="../embeddings/oleObject14.bin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34.wmf"/><Relationship Id="rId4" Type="http://schemas.openxmlformats.org/officeDocument/2006/relationships/image" Target="../media/image3.png"/><Relationship Id="rId9" Type="http://schemas.openxmlformats.org/officeDocument/2006/relationships/oleObject" Target="../embeddings/oleObject15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101computing.net/enigma/enigma-instructions.html" TargetMode="External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cryptii.com/pipes/affine-cipher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4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67276A6-A886-4E9D-B727-5D2CEFC3861C}" type="slidenum">
              <a:rPr lang="en-GB" altLang="en-US" sz="140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lang="en-GB" altLang="en-US" sz="1400">
              <a:solidFill>
                <a:schemeClr val="tx2"/>
              </a:solidFill>
            </a:endParaRPr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362200" y="1600200"/>
            <a:ext cx="7772400" cy="1447800"/>
          </a:xfrm>
        </p:spPr>
        <p:txBody>
          <a:bodyPr>
            <a:normAutofit fontScale="90000"/>
          </a:bodyPr>
          <a:lstStyle/>
          <a:p>
            <a:pPr algn="ctr" eaLnBrk="1" hangingPunct="1"/>
            <a:br>
              <a:rPr lang="en-US" altLang="en-US" b="1" dirty="0">
                <a:solidFill>
                  <a:srgbClr val="000000"/>
                </a:solidFill>
                <a:cs typeface="Times New Roman" panose="02020603050405020304" pitchFamily="18" charset="0"/>
              </a:rPr>
            </a:br>
            <a:r>
              <a:rPr lang="en-US" alt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  <a:t>04 - </a:t>
            </a:r>
            <a:r>
              <a:rPr lang="en-US" altLang="en-US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Kriptografi</a:t>
            </a:r>
            <a:r>
              <a:rPr lang="en-US" alt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Klasik</a:t>
            </a:r>
            <a:br>
              <a:rPr lang="en-US" alt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</a:br>
            <a:r>
              <a:rPr lang="en-US" alt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(Bagian 3)</a:t>
            </a:r>
            <a:endParaRPr lang="en-GB" altLang="en-US" sz="3200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08515" y="943201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en-US" sz="2400" dirty="0" err="1"/>
              <a:t>Bahan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kuliah</a:t>
            </a:r>
            <a:r>
              <a:rPr lang="en-US" altLang="en-US" sz="2400" dirty="0"/>
              <a:t> IF4020 </a:t>
            </a:r>
            <a:r>
              <a:rPr lang="en-US" altLang="en-US" sz="2400" dirty="0" err="1"/>
              <a:t>Kriptografi</a:t>
            </a:r>
            <a:endParaRPr lang="en-GB" altLang="en-US" sz="2400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985889" y="3429001"/>
            <a:ext cx="9144000" cy="692834"/>
          </a:xfrm>
        </p:spPr>
        <p:txBody>
          <a:bodyPr>
            <a:normAutofit/>
          </a:bodyPr>
          <a:lstStyle/>
          <a:p>
            <a:r>
              <a:rPr lang="en-US" b="1" dirty="0"/>
              <a:t>Oleh:  Rinaldi Munir</a:t>
            </a:r>
          </a:p>
          <a:p>
            <a:endParaRPr lang="en-US" b="1" dirty="0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20CC4FA7-18E6-E490-3A3F-3A2A39FF4F85}"/>
              </a:ext>
            </a:extLst>
          </p:cNvPr>
          <p:cNvSpPr txBox="1">
            <a:spLocks/>
          </p:cNvSpPr>
          <p:nvPr/>
        </p:nvSpPr>
        <p:spPr>
          <a:xfrm>
            <a:off x="1828800" y="4561840"/>
            <a:ext cx="9144000" cy="1676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/>
          </a:p>
          <a:p>
            <a:r>
              <a:rPr lang="en-US" sz="2800" b="1"/>
              <a:t>Program Studi Teknik Informatika</a:t>
            </a:r>
          </a:p>
          <a:p>
            <a:r>
              <a:rPr lang="en-US" b="1"/>
              <a:t>Sekolah Teknik Elektro dan Informatika</a:t>
            </a:r>
          </a:p>
          <a:p>
            <a:r>
              <a:rPr lang="en-US" b="1"/>
              <a:t>Institut Teknologi Bandung</a:t>
            </a:r>
          </a:p>
          <a:p>
            <a:r>
              <a:rPr lang="en-US" b="1"/>
              <a:t>2024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367473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GB" altLang="en-US" sz="1400">
                <a:latin typeface="Times New Roman" panose="02020603050405020304" pitchFamily="18" charset="0"/>
              </a:rPr>
              <a:t>Rinaldi Munir/IF4020  Kriptografi</a:t>
            </a:r>
          </a:p>
        </p:txBody>
      </p:sp>
      <p:sp>
        <p:nvSpPr>
          <p:cNvPr id="4915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23E47591-CAD0-493B-854D-D5629DAFFC39}" type="slidenum">
              <a:rPr lang="en-GB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SzTx/>
                <a:buFontTx/>
                <a:buNone/>
              </a:pPr>
              <a:t>10</a:t>
            </a:fld>
            <a:endParaRPr lang="en-GB" altLang="en-US" sz="1400">
              <a:latin typeface="Times New Roman" panose="02020603050405020304" pitchFamily="18" charset="0"/>
            </a:endParaRPr>
          </a:p>
        </p:txBody>
      </p:sp>
      <p:sp>
        <p:nvSpPr>
          <p:cNvPr id="49156" name="Rectangle 2"/>
          <p:cNvSpPr>
            <a:spLocks noGrp="1" noChangeArrowheads="1"/>
          </p:cNvSpPr>
          <p:nvPr>
            <p:ph type="title"/>
          </p:nvPr>
        </p:nvSpPr>
        <p:spPr>
          <a:xfrm>
            <a:off x="897340" y="593724"/>
            <a:ext cx="7772400" cy="831850"/>
          </a:xfrm>
        </p:spPr>
        <p:txBody>
          <a:bodyPr/>
          <a:lstStyle/>
          <a:p>
            <a:pPr algn="l" eaLnBrk="1" hangingPunct="1"/>
            <a:r>
              <a:rPr lang="en-US" altLang="en-US" sz="4000" b="1" dirty="0">
                <a:latin typeface="+mn-lt"/>
              </a:rPr>
              <a:t>Hill Cipher</a:t>
            </a:r>
          </a:p>
        </p:txBody>
      </p:sp>
      <p:sp>
        <p:nvSpPr>
          <p:cNvPr id="491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04331" y="1835319"/>
            <a:ext cx="10249469" cy="4343400"/>
          </a:xfrm>
        </p:spPr>
        <p:txBody>
          <a:bodyPr>
            <a:normAutofit/>
          </a:bodyPr>
          <a:lstStyle/>
          <a:p>
            <a:pPr marL="609600" indent="-609600">
              <a:buNone/>
            </a:pPr>
            <a:r>
              <a:rPr lang="en-US" altLang="en-US" sz="2400" dirty="0">
                <a:solidFill>
                  <a:srgbClr val="08080C"/>
                </a:solidFill>
              </a:rPr>
              <a:t>- </a:t>
            </a:r>
            <a:r>
              <a:rPr lang="en-US" altLang="en-US" sz="2400" dirty="0" err="1">
                <a:solidFill>
                  <a:srgbClr val="08080C"/>
                </a:solidFill>
              </a:rPr>
              <a:t>Dikembangkan</a:t>
            </a:r>
            <a:r>
              <a:rPr lang="en-US" altLang="en-US" sz="2400" dirty="0">
                <a:solidFill>
                  <a:srgbClr val="08080C"/>
                </a:solidFill>
              </a:rPr>
              <a:t> oleh Lester Hill (1929), </a:t>
            </a:r>
            <a:r>
              <a:rPr lang="en-US" altLang="en-US" sz="2400" dirty="0" err="1">
                <a:solidFill>
                  <a:srgbClr val="08080C"/>
                </a:solidFill>
              </a:rPr>
              <a:t>berbasis</a:t>
            </a:r>
            <a:r>
              <a:rPr lang="en-US" altLang="en-US" sz="2400" dirty="0">
                <a:solidFill>
                  <a:srgbClr val="08080C"/>
                </a:solidFill>
              </a:rPr>
              <a:t> </a:t>
            </a:r>
            <a:r>
              <a:rPr lang="en-US" altLang="en-US" sz="2400" dirty="0" err="1">
                <a:solidFill>
                  <a:srgbClr val="08080C"/>
                </a:solidFill>
              </a:rPr>
              <a:t>aljabar</a:t>
            </a:r>
            <a:r>
              <a:rPr lang="en-US" altLang="en-US" sz="2400" dirty="0">
                <a:solidFill>
                  <a:srgbClr val="08080C"/>
                </a:solidFill>
              </a:rPr>
              <a:t> linier</a:t>
            </a:r>
          </a:p>
          <a:p>
            <a:pPr marL="609600" indent="-609600">
              <a:buNone/>
            </a:pPr>
            <a:r>
              <a:rPr lang="en-US" altLang="en-US" sz="2400" dirty="0">
                <a:solidFill>
                  <a:srgbClr val="08080C"/>
                </a:solidFill>
              </a:rPr>
              <a:t>- </a:t>
            </a:r>
            <a:r>
              <a:rPr lang="en-US" altLang="en-US" sz="2400" dirty="0" err="1">
                <a:solidFill>
                  <a:srgbClr val="08080C"/>
                </a:solidFill>
              </a:rPr>
              <a:t>Menggunakan</a:t>
            </a:r>
            <a:r>
              <a:rPr lang="en-US" altLang="en-US" sz="2400" dirty="0">
                <a:solidFill>
                  <a:srgbClr val="08080C"/>
                </a:solidFill>
              </a:rPr>
              <a:t> </a:t>
            </a:r>
            <a:r>
              <a:rPr lang="en-US" altLang="en-US" sz="2400" i="1" dirty="0">
                <a:solidFill>
                  <a:srgbClr val="08080C"/>
                </a:solidFill>
              </a:rPr>
              <a:t>m</a:t>
            </a:r>
            <a:r>
              <a:rPr lang="en-US" altLang="en-US" sz="2400" dirty="0">
                <a:solidFill>
                  <a:srgbClr val="08080C"/>
                </a:solidFill>
              </a:rPr>
              <a:t> </a:t>
            </a:r>
            <a:r>
              <a:rPr lang="en-US" altLang="en-US" sz="2400" dirty="0" err="1">
                <a:solidFill>
                  <a:srgbClr val="08080C"/>
                </a:solidFill>
              </a:rPr>
              <a:t>buah</a:t>
            </a:r>
            <a:r>
              <a:rPr lang="en-US" altLang="en-US" sz="2400" dirty="0">
                <a:solidFill>
                  <a:srgbClr val="08080C"/>
                </a:solidFill>
              </a:rPr>
              <a:t> </a:t>
            </a:r>
            <a:r>
              <a:rPr lang="en-US" altLang="en-US" sz="2400" dirty="0" err="1">
                <a:solidFill>
                  <a:srgbClr val="08080C"/>
                </a:solidFill>
              </a:rPr>
              <a:t>persamaan</a:t>
            </a:r>
            <a:r>
              <a:rPr lang="en-US" altLang="en-US" sz="2400" dirty="0">
                <a:solidFill>
                  <a:srgbClr val="08080C"/>
                </a:solidFill>
              </a:rPr>
              <a:t> linier </a:t>
            </a:r>
          </a:p>
          <a:p>
            <a:pPr>
              <a:buFontTx/>
              <a:buChar char="-"/>
            </a:pPr>
            <a:r>
              <a:rPr lang="en-US" altLang="en-US" sz="2400" dirty="0" err="1">
                <a:solidFill>
                  <a:srgbClr val="08080C"/>
                </a:solidFill>
              </a:rPr>
              <a:t>Untuk</a:t>
            </a:r>
            <a:r>
              <a:rPr lang="en-US" altLang="en-US" sz="2400" dirty="0">
                <a:solidFill>
                  <a:srgbClr val="08080C"/>
                </a:solidFill>
              </a:rPr>
              <a:t> </a:t>
            </a:r>
            <a:r>
              <a:rPr lang="en-US" altLang="en-US" sz="2400" i="1" dirty="0">
                <a:solidFill>
                  <a:srgbClr val="08080C"/>
                </a:solidFill>
              </a:rPr>
              <a:t>m</a:t>
            </a:r>
            <a:r>
              <a:rPr lang="en-US" altLang="en-US" sz="2400" dirty="0">
                <a:solidFill>
                  <a:srgbClr val="08080C"/>
                </a:solidFill>
              </a:rPr>
              <a:t> = 3 (</a:t>
            </a:r>
            <a:r>
              <a:rPr lang="en-US" altLang="en-US" sz="2400" dirty="0" err="1">
                <a:solidFill>
                  <a:srgbClr val="08080C"/>
                </a:solidFill>
              </a:rPr>
              <a:t>enkripsi</a:t>
            </a:r>
            <a:r>
              <a:rPr lang="en-US" altLang="en-US" sz="2400" dirty="0">
                <a:solidFill>
                  <a:srgbClr val="08080C"/>
                </a:solidFill>
              </a:rPr>
              <a:t> </a:t>
            </a:r>
            <a:r>
              <a:rPr lang="en-US" altLang="en-US" sz="2400" dirty="0" err="1">
                <a:solidFill>
                  <a:srgbClr val="08080C"/>
                </a:solidFill>
              </a:rPr>
              <a:t>setiap</a:t>
            </a:r>
            <a:r>
              <a:rPr lang="en-US" altLang="en-US" sz="2400" dirty="0">
                <a:solidFill>
                  <a:srgbClr val="08080C"/>
                </a:solidFill>
              </a:rPr>
              <a:t> 3 </a:t>
            </a:r>
            <a:r>
              <a:rPr lang="en-US" altLang="en-US" sz="2400" dirty="0" err="1">
                <a:solidFill>
                  <a:srgbClr val="08080C"/>
                </a:solidFill>
              </a:rPr>
              <a:t>huruf</a:t>
            </a:r>
            <a:r>
              <a:rPr lang="en-US" altLang="en-US" sz="2400" dirty="0">
                <a:solidFill>
                  <a:srgbClr val="08080C"/>
                </a:solidFill>
              </a:rPr>
              <a:t>), system </a:t>
            </a:r>
            <a:r>
              <a:rPr lang="en-US" altLang="en-US" sz="2400" dirty="0" err="1">
                <a:solidFill>
                  <a:srgbClr val="08080C"/>
                </a:solidFill>
              </a:rPr>
              <a:t>persamaan</a:t>
            </a:r>
            <a:r>
              <a:rPr lang="en-US" altLang="en-US" sz="2400" dirty="0">
                <a:solidFill>
                  <a:srgbClr val="08080C"/>
                </a:solidFill>
              </a:rPr>
              <a:t> </a:t>
            </a:r>
            <a:r>
              <a:rPr lang="en-US" altLang="en-US" sz="2400" dirty="0" err="1">
                <a:solidFill>
                  <a:srgbClr val="08080C"/>
                </a:solidFill>
              </a:rPr>
              <a:t>linernya</a:t>
            </a:r>
            <a:r>
              <a:rPr lang="en-US" altLang="en-US" sz="2400" dirty="0">
                <a:solidFill>
                  <a:srgbClr val="08080C"/>
                </a:solidFill>
              </a:rPr>
              <a:t> </a:t>
            </a:r>
            <a:r>
              <a:rPr lang="en-US" altLang="en-US" sz="2400" dirty="0" err="1">
                <a:solidFill>
                  <a:srgbClr val="08080C"/>
                </a:solidFill>
              </a:rPr>
              <a:t>menjadi</a:t>
            </a:r>
            <a:r>
              <a:rPr lang="en-US" altLang="en-US" sz="2400" dirty="0">
                <a:solidFill>
                  <a:srgbClr val="08080C"/>
                </a:solidFill>
              </a:rPr>
              <a:t>:</a:t>
            </a:r>
          </a:p>
          <a:p>
            <a:pPr>
              <a:buFontTx/>
              <a:buChar char="-"/>
            </a:pPr>
            <a:endParaRPr lang="en-US" altLang="en-US" sz="2400" dirty="0">
              <a:solidFill>
                <a:srgbClr val="08080C"/>
              </a:solidFill>
            </a:endParaRPr>
          </a:p>
          <a:p>
            <a:pPr marL="609600" indent="-609600">
              <a:buNone/>
            </a:pPr>
            <a:r>
              <a:rPr lang="en-US" altLang="en-US" sz="2400" i="1" dirty="0">
                <a:solidFill>
                  <a:srgbClr val="08080C"/>
                </a:solidFill>
              </a:rPr>
              <a:t>    C</a:t>
            </a:r>
            <a:r>
              <a:rPr lang="en-US" altLang="en-US" sz="2400" baseline="-25000" dirty="0">
                <a:solidFill>
                  <a:srgbClr val="08080C"/>
                </a:solidFill>
              </a:rPr>
              <a:t>1</a:t>
            </a:r>
            <a:r>
              <a:rPr lang="en-US" altLang="en-US" sz="2400" dirty="0">
                <a:solidFill>
                  <a:srgbClr val="08080C"/>
                </a:solidFill>
              </a:rPr>
              <a:t> = (</a:t>
            </a:r>
            <a:r>
              <a:rPr lang="en-US" altLang="en-US" sz="2400" i="1" dirty="0">
                <a:solidFill>
                  <a:srgbClr val="08080C"/>
                </a:solidFill>
              </a:rPr>
              <a:t>k</a:t>
            </a:r>
            <a:r>
              <a:rPr lang="en-US" altLang="en-US" sz="2400" baseline="-25000" dirty="0">
                <a:solidFill>
                  <a:srgbClr val="08080C"/>
                </a:solidFill>
              </a:rPr>
              <a:t>11</a:t>
            </a:r>
            <a:r>
              <a:rPr lang="en-US" altLang="en-US" sz="2400" dirty="0">
                <a:solidFill>
                  <a:srgbClr val="08080C"/>
                </a:solidFill>
              </a:rPr>
              <a:t> </a:t>
            </a:r>
            <a:r>
              <a:rPr lang="en-US" altLang="en-US" sz="2400" i="1" dirty="0">
                <a:solidFill>
                  <a:srgbClr val="08080C"/>
                </a:solidFill>
              </a:rPr>
              <a:t>p</a:t>
            </a:r>
            <a:r>
              <a:rPr lang="en-US" altLang="en-US" sz="2400" baseline="-25000" dirty="0">
                <a:solidFill>
                  <a:srgbClr val="08080C"/>
                </a:solidFill>
              </a:rPr>
              <a:t>1</a:t>
            </a:r>
            <a:r>
              <a:rPr lang="en-US" altLang="en-US" sz="2400" dirty="0">
                <a:solidFill>
                  <a:srgbClr val="08080C"/>
                </a:solidFill>
              </a:rPr>
              <a:t> + </a:t>
            </a:r>
            <a:r>
              <a:rPr lang="en-US" altLang="en-US" sz="2400" i="1" dirty="0">
                <a:solidFill>
                  <a:srgbClr val="08080C"/>
                </a:solidFill>
              </a:rPr>
              <a:t>k</a:t>
            </a:r>
            <a:r>
              <a:rPr lang="en-US" altLang="en-US" sz="2400" baseline="-25000" dirty="0">
                <a:solidFill>
                  <a:srgbClr val="08080C"/>
                </a:solidFill>
              </a:rPr>
              <a:t>12</a:t>
            </a:r>
            <a:r>
              <a:rPr lang="en-US" altLang="en-US" sz="2400" i="1" dirty="0">
                <a:solidFill>
                  <a:srgbClr val="08080C"/>
                </a:solidFill>
              </a:rPr>
              <a:t>p</a:t>
            </a:r>
            <a:r>
              <a:rPr lang="en-US" altLang="en-US" sz="2400" baseline="-25000" dirty="0">
                <a:solidFill>
                  <a:srgbClr val="08080C"/>
                </a:solidFill>
              </a:rPr>
              <a:t>2</a:t>
            </a:r>
            <a:r>
              <a:rPr lang="en-US" altLang="en-US" sz="2400" dirty="0">
                <a:solidFill>
                  <a:srgbClr val="08080C"/>
                </a:solidFill>
              </a:rPr>
              <a:t> + </a:t>
            </a:r>
            <a:r>
              <a:rPr lang="en-US" altLang="en-US" sz="2400" i="1" dirty="0">
                <a:solidFill>
                  <a:srgbClr val="08080C"/>
                </a:solidFill>
              </a:rPr>
              <a:t>k</a:t>
            </a:r>
            <a:r>
              <a:rPr lang="en-US" altLang="en-US" sz="2400" baseline="-25000" dirty="0">
                <a:solidFill>
                  <a:srgbClr val="08080C"/>
                </a:solidFill>
              </a:rPr>
              <a:t>13</a:t>
            </a:r>
            <a:r>
              <a:rPr lang="en-US" altLang="en-US" sz="2400" dirty="0">
                <a:solidFill>
                  <a:srgbClr val="08080C"/>
                </a:solidFill>
              </a:rPr>
              <a:t> </a:t>
            </a:r>
            <a:r>
              <a:rPr lang="en-US" altLang="en-US" sz="2400" i="1" dirty="0">
                <a:solidFill>
                  <a:srgbClr val="08080C"/>
                </a:solidFill>
              </a:rPr>
              <a:t>p</a:t>
            </a:r>
            <a:r>
              <a:rPr lang="en-US" altLang="en-US" sz="2400" baseline="-25000" dirty="0">
                <a:solidFill>
                  <a:srgbClr val="08080C"/>
                </a:solidFill>
              </a:rPr>
              <a:t>3</a:t>
            </a:r>
            <a:r>
              <a:rPr lang="en-US" altLang="en-US" sz="2400" dirty="0">
                <a:solidFill>
                  <a:srgbClr val="08080C"/>
                </a:solidFill>
              </a:rPr>
              <a:t>) mod 26</a:t>
            </a:r>
          </a:p>
          <a:p>
            <a:pPr marL="609600" indent="-609600">
              <a:buNone/>
            </a:pPr>
            <a:r>
              <a:rPr lang="en-US" altLang="en-US" sz="2400" i="1" dirty="0">
                <a:solidFill>
                  <a:srgbClr val="08080C"/>
                </a:solidFill>
              </a:rPr>
              <a:t>    C</a:t>
            </a:r>
            <a:r>
              <a:rPr lang="en-US" altLang="en-US" sz="2400" baseline="-25000" dirty="0">
                <a:solidFill>
                  <a:srgbClr val="08080C"/>
                </a:solidFill>
              </a:rPr>
              <a:t>2</a:t>
            </a:r>
            <a:r>
              <a:rPr lang="en-US" altLang="en-US" sz="2400" dirty="0">
                <a:solidFill>
                  <a:srgbClr val="08080C"/>
                </a:solidFill>
              </a:rPr>
              <a:t> = (</a:t>
            </a:r>
            <a:r>
              <a:rPr lang="en-US" altLang="en-US" sz="2400" i="1" dirty="0">
                <a:solidFill>
                  <a:srgbClr val="08080C"/>
                </a:solidFill>
              </a:rPr>
              <a:t>k</a:t>
            </a:r>
            <a:r>
              <a:rPr lang="en-US" altLang="en-US" sz="2400" baseline="-25000" dirty="0">
                <a:solidFill>
                  <a:srgbClr val="08080C"/>
                </a:solidFill>
              </a:rPr>
              <a:t>21</a:t>
            </a:r>
            <a:r>
              <a:rPr lang="en-US" altLang="en-US" sz="2400" dirty="0">
                <a:solidFill>
                  <a:srgbClr val="08080C"/>
                </a:solidFill>
              </a:rPr>
              <a:t> </a:t>
            </a:r>
            <a:r>
              <a:rPr lang="en-US" altLang="en-US" sz="2400" i="1" dirty="0">
                <a:solidFill>
                  <a:srgbClr val="08080C"/>
                </a:solidFill>
              </a:rPr>
              <a:t>p</a:t>
            </a:r>
            <a:r>
              <a:rPr lang="en-US" altLang="en-US" sz="2400" baseline="-25000" dirty="0">
                <a:solidFill>
                  <a:srgbClr val="08080C"/>
                </a:solidFill>
              </a:rPr>
              <a:t>1</a:t>
            </a:r>
            <a:r>
              <a:rPr lang="en-US" altLang="en-US" sz="2400" dirty="0">
                <a:solidFill>
                  <a:srgbClr val="08080C"/>
                </a:solidFill>
              </a:rPr>
              <a:t> + </a:t>
            </a:r>
            <a:r>
              <a:rPr lang="en-US" altLang="en-US" sz="2400" i="1" dirty="0">
                <a:solidFill>
                  <a:srgbClr val="08080C"/>
                </a:solidFill>
              </a:rPr>
              <a:t>k</a:t>
            </a:r>
            <a:r>
              <a:rPr lang="en-US" altLang="en-US" sz="2400" baseline="-25000" dirty="0">
                <a:solidFill>
                  <a:srgbClr val="08080C"/>
                </a:solidFill>
              </a:rPr>
              <a:t>22</a:t>
            </a:r>
            <a:r>
              <a:rPr lang="en-US" altLang="en-US" sz="2400" i="1" dirty="0">
                <a:solidFill>
                  <a:srgbClr val="08080C"/>
                </a:solidFill>
              </a:rPr>
              <a:t>p</a:t>
            </a:r>
            <a:r>
              <a:rPr lang="en-US" altLang="en-US" sz="2400" baseline="-25000" dirty="0">
                <a:solidFill>
                  <a:srgbClr val="08080C"/>
                </a:solidFill>
              </a:rPr>
              <a:t>2</a:t>
            </a:r>
            <a:r>
              <a:rPr lang="en-US" altLang="en-US" sz="2400" dirty="0">
                <a:solidFill>
                  <a:srgbClr val="08080C"/>
                </a:solidFill>
              </a:rPr>
              <a:t> + </a:t>
            </a:r>
            <a:r>
              <a:rPr lang="en-US" altLang="en-US" sz="2400" i="1" dirty="0">
                <a:solidFill>
                  <a:srgbClr val="08080C"/>
                </a:solidFill>
              </a:rPr>
              <a:t>k</a:t>
            </a:r>
            <a:r>
              <a:rPr lang="en-US" altLang="en-US" sz="2400" baseline="-25000" dirty="0">
                <a:solidFill>
                  <a:srgbClr val="08080C"/>
                </a:solidFill>
              </a:rPr>
              <a:t>23</a:t>
            </a:r>
            <a:r>
              <a:rPr lang="en-US" altLang="en-US" sz="2400" dirty="0">
                <a:solidFill>
                  <a:srgbClr val="08080C"/>
                </a:solidFill>
              </a:rPr>
              <a:t> </a:t>
            </a:r>
            <a:r>
              <a:rPr lang="en-US" altLang="en-US" sz="2400" i="1" dirty="0">
                <a:solidFill>
                  <a:srgbClr val="08080C"/>
                </a:solidFill>
              </a:rPr>
              <a:t>p</a:t>
            </a:r>
            <a:r>
              <a:rPr lang="en-US" altLang="en-US" sz="2400" baseline="-25000" dirty="0">
                <a:solidFill>
                  <a:srgbClr val="08080C"/>
                </a:solidFill>
              </a:rPr>
              <a:t>3</a:t>
            </a:r>
            <a:r>
              <a:rPr lang="en-US" altLang="en-US" sz="2400" dirty="0">
                <a:solidFill>
                  <a:srgbClr val="08080C"/>
                </a:solidFill>
              </a:rPr>
              <a:t>) mod 26</a:t>
            </a:r>
          </a:p>
          <a:p>
            <a:pPr marL="609600" indent="-609600">
              <a:buNone/>
            </a:pPr>
            <a:r>
              <a:rPr lang="en-US" altLang="en-US" sz="2400" i="1" dirty="0">
                <a:solidFill>
                  <a:srgbClr val="08080C"/>
                </a:solidFill>
              </a:rPr>
              <a:t>    C</a:t>
            </a:r>
            <a:r>
              <a:rPr lang="en-US" altLang="en-US" sz="2400" baseline="-25000" dirty="0">
                <a:solidFill>
                  <a:srgbClr val="08080C"/>
                </a:solidFill>
              </a:rPr>
              <a:t>3</a:t>
            </a:r>
            <a:r>
              <a:rPr lang="en-US" altLang="en-US" sz="2400" dirty="0">
                <a:solidFill>
                  <a:srgbClr val="08080C"/>
                </a:solidFill>
              </a:rPr>
              <a:t> = (</a:t>
            </a:r>
            <a:r>
              <a:rPr lang="en-US" altLang="en-US" sz="2400" i="1" dirty="0">
                <a:solidFill>
                  <a:srgbClr val="08080C"/>
                </a:solidFill>
              </a:rPr>
              <a:t>k</a:t>
            </a:r>
            <a:r>
              <a:rPr lang="en-US" altLang="en-US" sz="2400" baseline="-25000" dirty="0">
                <a:solidFill>
                  <a:srgbClr val="08080C"/>
                </a:solidFill>
              </a:rPr>
              <a:t>31</a:t>
            </a:r>
            <a:r>
              <a:rPr lang="en-US" altLang="en-US" sz="2400" dirty="0">
                <a:solidFill>
                  <a:srgbClr val="08080C"/>
                </a:solidFill>
              </a:rPr>
              <a:t> </a:t>
            </a:r>
            <a:r>
              <a:rPr lang="en-US" altLang="en-US" sz="2400" i="1" dirty="0">
                <a:solidFill>
                  <a:srgbClr val="08080C"/>
                </a:solidFill>
              </a:rPr>
              <a:t>p</a:t>
            </a:r>
            <a:r>
              <a:rPr lang="en-US" altLang="en-US" sz="2400" baseline="-25000" dirty="0">
                <a:solidFill>
                  <a:srgbClr val="08080C"/>
                </a:solidFill>
              </a:rPr>
              <a:t>1</a:t>
            </a:r>
            <a:r>
              <a:rPr lang="en-US" altLang="en-US" sz="2400" dirty="0">
                <a:solidFill>
                  <a:srgbClr val="08080C"/>
                </a:solidFill>
              </a:rPr>
              <a:t> + </a:t>
            </a:r>
            <a:r>
              <a:rPr lang="en-US" altLang="en-US" sz="2400" i="1" dirty="0">
                <a:solidFill>
                  <a:srgbClr val="08080C"/>
                </a:solidFill>
              </a:rPr>
              <a:t>k</a:t>
            </a:r>
            <a:r>
              <a:rPr lang="en-US" altLang="en-US" sz="2400" baseline="-25000" dirty="0">
                <a:solidFill>
                  <a:srgbClr val="08080C"/>
                </a:solidFill>
              </a:rPr>
              <a:t>32</a:t>
            </a:r>
            <a:r>
              <a:rPr lang="en-US" altLang="en-US" sz="2400" i="1" dirty="0">
                <a:solidFill>
                  <a:srgbClr val="08080C"/>
                </a:solidFill>
              </a:rPr>
              <a:t>p</a:t>
            </a:r>
            <a:r>
              <a:rPr lang="en-US" altLang="en-US" sz="2400" baseline="-25000" dirty="0">
                <a:solidFill>
                  <a:srgbClr val="08080C"/>
                </a:solidFill>
              </a:rPr>
              <a:t>2</a:t>
            </a:r>
            <a:r>
              <a:rPr lang="en-US" altLang="en-US" sz="2400" dirty="0">
                <a:solidFill>
                  <a:srgbClr val="08080C"/>
                </a:solidFill>
              </a:rPr>
              <a:t> + </a:t>
            </a:r>
            <a:r>
              <a:rPr lang="en-US" altLang="en-US" sz="2400" i="1" dirty="0">
                <a:solidFill>
                  <a:srgbClr val="08080C"/>
                </a:solidFill>
              </a:rPr>
              <a:t>k</a:t>
            </a:r>
            <a:r>
              <a:rPr lang="en-US" altLang="en-US" sz="2400" baseline="-25000" dirty="0">
                <a:solidFill>
                  <a:srgbClr val="08080C"/>
                </a:solidFill>
              </a:rPr>
              <a:t>33</a:t>
            </a:r>
            <a:r>
              <a:rPr lang="en-US" altLang="en-US" sz="2400" dirty="0">
                <a:solidFill>
                  <a:srgbClr val="08080C"/>
                </a:solidFill>
              </a:rPr>
              <a:t> </a:t>
            </a:r>
            <a:r>
              <a:rPr lang="en-US" altLang="en-US" sz="2400" i="1" dirty="0">
                <a:solidFill>
                  <a:srgbClr val="08080C"/>
                </a:solidFill>
              </a:rPr>
              <a:t>p</a:t>
            </a:r>
            <a:r>
              <a:rPr lang="en-US" altLang="en-US" sz="2400" baseline="-25000" dirty="0">
                <a:solidFill>
                  <a:srgbClr val="08080C"/>
                </a:solidFill>
              </a:rPr>
              <a:t>3</a:t>
            </a:r>
            <a:r>
              <a:rPr lang="en-US" altLang="en-US" sz="2400" dirty="0">
                <a:solidFill>
                  <a:srgbClr val="08080C"/>
                </a:solidFill>
              </a:rPr>
              <a:t>) mod 26</a:t>
            </a:r>
          </a:p>
          <a:p>
            <a:pPr marL="609600" indent="-609600">
              <a:buNone/>
            </a:pPr>
            <a:endParaRPr lang="en-US" altLang="en-US" sz="2400" dirty="0">
              <a:solidFill>
                <a:srgbClr val="08080C"/>
              </a:solidFill>
            </a:endParaRPr>
          </a:p>
          <a:p>
            <a:pPr marL="609600" indent="-609600">
              <a:buNone/>
            </a:pPr>
            <a:r>
              <a:rPr lang="en-US" altLang="en-US" dirty="0">
                <a:solidFill>
                  <a:srgbClr val="08080C"/>
                </a:solidFill>
              </a:rPr>
              <a:t>					                                                </a:t>
            </a:r>
            <a:r>
              <a:rPr lang="en-US" altLang="en-US" b="1" dirty="0">
                <a:solidFill>
                  <a:srgbClr val="08080C"/>
                </a:solidFill>
              </a:rPr>
              <a:t>C</a:t>
            </a:r>
            <a:r>
              <a:rPr lang="en-US" altLang="en-US" dirty="0">
                <a:solidFill>
                  <a:srgbClr val="08080C"/>
                </a:solidFill>
              </a:rPr>
              <a:t> = </a:t>
            </a:r>
            <a:r>
              <a:rPr lang="en-US" altLang="en-US" b="1" dirty="0">
                <a:solidFill>
                  <a:srgbClr val="08080C"/>
                </a:solidFill>
              </a:rPr>
              <a:t>KP</a:t>
            </a:r>
          </a:p>
        </p:txBody>
      </p:sp>
      <p:graphicFrame>
        <p:nvGraphicFramePr>
          <p:cNvPr id="4915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9902831"/>
              </p:ext>
            </p:extLst>
          </p:nvPr>
        </p:nvGraphicFramePr>
        <p:xfrm>
          <a:off x="7158076" y="3581400"/>
          <a:ext cx="4195724" cy="15929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562100" imgH="596900" progId="Equation.3">
                  <p:embed/>
                </p:oleObj>
              </mc:Choice>
              <mc:Fallback>
                <p:oleObj name="Equation" r:id="rId7" imgW="1562100" imgH="596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8076" y="3581400"/>
                        <a:ext cx="4195724" cy="15929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Arrow: Right 1">
            <a:extLst>
              <a:ext uri="{FF2B5EF4-FFF2-40B4-BE49-F238E27FC236}">
                <a16:creationId xmlns:a16="http://schemas.microsoft.com/office/drawing/2014/main" id="{9A445921-8F41-46AF-B912-D7CCBFD04D02}"/>
              </a:ext>
            </a:extLst>
          </p:cNvPr>
          <p:cNvSpPr/>
          <p:nvPr/>
        </p:nvSpPr>
        <p:spPr>
          <a:xfrm>
            <a:off x="6229065" y="4225452"/>
            <a:ext cx="626752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2364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GB" altLang="en-US" sz="1400">
                <a:latin typeface="Times New Roman" panose="02020603050405020304" pitchFamily="18" charset="0"/>
              </a:rPr>
              <a:t>Rinaldi Munir/IF4020  Kriptografi</a:t>
            </a:r>
          </a:p>
        </p:txBody>
      </p:sp>
      <p:sp>
        <p:nvSpPr>
          <p:cNvPr id="5017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C29B18EF-D16F-43E4-988C-04E060F0D736}" type="slidenum">
              <a:rPr lang="en-GB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SzTx/>
                <a:buFontTx/>
                <a:buNone/>
              </a:pPr>
              <a:t>11</a:t>
            </a:fld>
            <a:endParaRPr lang="en-GB" altLang="en-US" sz="1400">
              <a:latin typeface="Times New Roman" panose="02020603050405020304" pitchFamily="18" charset="0"/>
            </a:endParaRPr>
          </a:p>
        </p:txBody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8048" y="685800"/>
            <a:ext cx="9921922" cy="54102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dirty="0" err="1">
                <a:solidFill>
                  <a:srgbClr val="08080C"/>
                </a:solidFill>
              </a:rPr>
              <a:t>Contoh</a:t>
            </a:r>
            <a:r>
              <a:rPr lang="en-US" altLang="en-US" dirty="0">
                <a:solidFill>
                  <a:srgbClr val="08080C"/>
                </a:solidFill>
              </a:rPr>
              <a:t>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b="1" dirty="0">
                <a:solidFill>
                  <a:srgbClr val="08080C"/>
                </a:solidFill>
              </a:rPr>
              <a:t>	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b="1" dirty="0">
                <a:solidFill>
                  <a:srgbClr val="08080C"/>
                </a:solidFill>
              </a:rPr>
              <a:t>		K =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400" b="1" dirty="0">
              <a:solidFill>
                <a:srgbClr val="08080C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b="1" dirty="0">
                <a:solidFill>
                  <a:srgbClr val="08080C"/>
                </a:solidFill>
              </a:rPr>
              <a:t>	</a:t>
            </a:r>
            <a:r>
              <a:rPr lang="en-US" altLang="en-US" dirty="0" err="1">
                <a:solidFill>
                  <a:srgbClr val="08080C"/>
                </a:solidFill>
              </a:rPr>
              <a:t>Plainteks</a:t>
            </a:r>
            <a:r>
              <a:rPr lang="en-US" altLang="en-US" dirty="0">
                <a:solidFill>
                  <a:srgbClr val="08080C"/>
                </a:solidFill>
              </a:rPr>
              <a:t>: </a:t>
            </a:r>
            <a:r>
              <a:rPr lang="en-US" altLang="en-US" dirty="0" err="1">
                <a:solidFill>
                  <a:srgbClr val="08080C"/>
                </a:solidFill>
                <a:latin typeface="Courier New" panose="02070309020205020404" pitchFamily="49" charset="0"/>
              </a:rPr>
              <a:t>paymoremoney</a:t>
            </a:r>
            <a:endParaRPr lang="en-US" altLang="en-US" dirty="0">
              <a:solidFill>
                <a:srgbClr val="08080C"/>
              </a:solidFill>
              <a:latin typeface="Courier New" panose="02070309020205020404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>
                <a:solidFill>
                  <a:srgbClr val="08080C"/>
                </a:solidFill>
                <a:latin typeface="Courier New" panose="02070309020205020404" pitchFamily="49" charset="0"/>
              </a:rPr>
              <a:t>	</a:t>
            </a:r>
            <a:r>
              <a:rPr lang="en-US" altLang="en-US" sz="2400" dirty="0" err="1">
                <a:solidFill>
                  <a:srgbClr val="08080C"/>
                </a:solidFill>
                <a:latin typeface="Arial" panose="020B0604020202020204" pitchFamily="34" charset="0"/>
              </a:rPr>
              <a:t>Enkripsi</a:t>
            </a:r>
            <a:r>
              <a:rPr lang="en-US" altLang="en-US" sz="2400" dirty="0">
                <a:solidFill>
                  <a:srgbClr val="08080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8080C"/>
                </a:solidFill>
                <a:latin typeface="Arial" panose="020B0604020202020204" pitchFamily="34" charset="0"/>
              </a:rPr>
              <a:t>tiga</a:t>
            </a:r>
            <a:r>
              <a:rPr lang="en-US" altLang="en-US" sz="2400" dirty="0">
                <a:solidFill>
                  <a:srgbClr val="08080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8080C"/>
                </a:solidFill>
                <a:latin typeface="Arial" panose="020B0604020202020204" pitchFamily="34" charset="0"/>
              </a:rPr>
              <a:t>huruf</a:t>
            </a:r>
            <a:r>
              <a:rPr lang="en-US" altLang="en-US" sz="2400" dirty="0">
                <a:solidFill>
                  <a:srgbClr val="08080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8080C"/>
                </a:solidFill>
                <a:latin typeface="Arial" panose="020B0604020202020204" pitchFamily="34" charset="0"/>
              </a:rPr>
              <a:t>pertama</a:t>
            </a:r>
            <a:r>
              <a:rPr lang="en-US" altLang="en-US" sz="2400" dirty="0">
                <a:solidFill>
                  <a:srgbClr val="08080C"/>
                </a:solidFill>
                <a:latin typeface="Arial" panose="020B0604020202020204" pitchFamily="34" charset="0"/>
              </a:rPr>
              <a:t>: </a:t>
            </a:r>
            <a:r>
              <a:rPr lang="en-US" altLang="en-US" sz="2400" dirty="0">
                <a:solidFill>
                  <a:srgbClr val="08080C"/>
                </a:solidFill>
                <a:latin typeface="Courier New" panose="02070309020205020404" pitchFamily="49" charset="0"/>
              </a:rPr>
              <a:t>pay = (15, 0, 24)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400" dirty="0">
              <a:solidFill>
                <a:srgbClr val="08080C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>
                <a:solidFill>
                  <a:srgbClr val="08080C"/>
                </a:solidFill>
              </a:rPr>
              <a:t>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>
                <a:solidFill>
                  <a:srgbClr val="08080C"/>
                </a:solidFill>
              </a:rPr>
              <a:t>   </a:t>
            </a:r>
            <a:r>
              <a:rPr lang="en-US" altLang="en-US" sz="2400" dirty="0" err="1">
                <a:solidFill>
                  <a:srgbClr val="08080C"/>
                </a:solidFill>
              </a:rPr>
              <a:t>Cipherteks</a:t>
            </a:r>
            <a:r>
              <a:rPr lang="en-US" altLang="en-US" sz="2400" dirty="0">
                <a:solidFill>
                  <a:srgbClr val="08080C"/>
                </a:solidFill>
              </a:rPr>
              <a:t>: C = 			                           = </a:t>
            </a:r>
            <a:r>
              <a:rPr lang="en-US" altLang="en-US" sz="2400" dirty="0">
                <a:solidFill>
                  <a:srgbClr val="08080C"/>
                </a:solidFill>
                <a:latin typeface="Courier New" panose="02070309020205020404" pitchFamily="49" charset="0"/>
              </a:rPr>
              <a:t>LNS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400" b="1" dirty="0">
              <a:solidFill>
                <a:srgbClr val="08080C"/>
              </a:solidFill>
              <a:latin typeface="Courier New" panose="02070309020205020404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>
                <a:solidFill>
                  <a:srgbClr val="08080C"/>
                </a:solidFill>
                <a:latin typeface="Arial" panose="020B0604020202020204" pitchFamily="34" charset="0"/>
              </a:rPr>
              <a:t>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>
                <a:solidFill>
                  <a:srgbClr val="08080C"/>
                </a:solidFill>
                <a:latin typeface="Arial" panose="020B0604020202020204" pitchFamily="34" charset="0"/>
              </a:rPr>
              <a:t>	</a:t>
            </a:r>
            <a:r>
              <a:rPr lang="en-US" altLang="en-US" sz="2400" dirty="0" err="1">
                <a:solidFill>
                  <a:srgbClr val="08080C"/>
                </a:solidFill>
                <a:latin typeface="Arial" panose="020B0604020202020204" pitchFamily="34" charset="0"/>
              </a:rPr>
              <a:t>Cipherteks</a:t>
            </a:r>
            <a:r>
              <a:rPr lang="en-US" altLang="en-US" sz="2400" dirty="0">
                <a:solidFill>
                  <a:srgbClr val="08080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8080C"/>
                </a:solidFill>
                <a:latin typeface="Arial" panose="020B0604020202020204" pitchFamily="34" charset="0"/>
              </a:rPr>
              <a:t>selengkapnya</a:t>
            </a:r>
            <a:r>
              <a:rPr lang="en-US" altLang="en-US" sz="2400" dirty="0">
                <a:solidFill>
                  <a:srgbClr val="08080C"/>
                </a:solidFill>
                <a:latin typeface="Arial" panose="020B0604020202020204" pitchFamily="34" charset="0"/>
              </a:rPr>
              <a:t>: </a:t>
            </a:r>
            <a:r>
              <a:rPr lang="en-US" altLang="en-US" sz="2400" dirty="0">
                <a:solidFill>
                  <a:srgbClr val="08080C"/>
                </a:solidFill>
                <a:latin typeface="Courier New" panose="02070309020205020404" pitchFamily="49" charset="0"/>
              </a:rPr>
              <a:t>LNSHDLEWMTRW</a:t>
            </a:r>
          </a:p>
        </p:txBody>
      </p:sp>
      <p:graphicFrame>
        <p:nvGraphicFramePr>
          <p:cNvPr id="5018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6465937"/>
              </p:ext>
            </p:extLst>
          </p:nvPr>
        </p:nvGraphicFramePr>
        <p:xfrm>
          <a:off x="2514600" y="1014130"/>
          <a:ext cx="1524000" cy="1214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749300" imgH="596900" progId="Equation.3">
                  <p:embed/>
                </p:oleObj>
              </mc:Choice>
              <mc:Fallback>
                <p:oleObj name="Equation" r:id="rId7" imgW="749300" imgH="596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1014130"/>
                        <a:ext cx="1524000" cy="1214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6576057"/>
              </p:ext>
            </p:extLst>
          </p:nvPr>
        </p:nvGraphicFramePr>
        <p:xfrm>
          <a:off x="3111358" y="3715201"/>
          <a:ext cx="4191000" cy="1139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197100" imgH="596900" progId="Equation.3">
                  <p:embed/>
                </p:oleObj>
              </mc:Choice>
              <mc:Fallback>
                <p:oleObj name="Equation" r:id="rId9" imgW="2197100" imgH="596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1358" y="3715201"/>
                        <a:ext cx="4191000" cy="1139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227169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GB" altLang="en-US" sz="1400">
                <a:latin typeface="Times New Roman" panose="02020603050405020304" pitchFamily="18" charset="0"/>
              </a:rPr>
              <a:t>Rinaldi Munir/IF4020  Kriptografi</a:t>
            </a:r>
          </a:p>
        </p:txBody>
      </p:sp>
      <p:sp>
        <p:nvSpPr>
          <p:cNvPr id="5120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B016CE5B-9A8E-4EF7-A41A-08A82D6E4351}" type="slidenum">
              <a:rPr lang="en-GB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SzTx/>
                <a:buFontTx/>
                <a:buNone/>
              </a:pPr>
              <a:t>12</a:t>
            </a:fld>
            <a:endParaRPr lang="en-GB" altLang="en-US" sz="1400">
              <a:latin typeface="Times New Roman" panose="02020603050405020304" pitchFamily="18" charset="0"/>
            </a:endParaRPr>
          </a:p>
        </p:txBody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7797" y="762000"/>
            <a:ext cx="10726003" cy="5334000"/>
          </a:xfrm>
        </p:spPr>
        <p:txBody>
          <a:bodyPr/>
          <a:lstStyle/>
          <a:p>
            <a:pPr eaLnBrk="1" hangingPunct="1"/>
            <a:r>
              <a:rPr lang="en-US" altLang="en-US" sz="2400" dirty="0" err="1">
                <a:solidFill>
                  <a:srgbClr val="08080C"/>
                </a:solidFill>
              </a:rPr>
              <a:t>Dekripsi</a:t>
            </a:r>
            <a:r>
              <a:rPr lang="en-US" altLang="en-US" sz="2400" dirty="0">
                <a:solidFill>
                  <a:srgbClr val="08080C"/>
                </a:solidFill>
              </a:rPr>
              <a:t> </a:t>
            </a:r>
            <a:r>
              <a:rPr lang="en-US" altLang="en-US" sz="2400" dirty="0" err="1">
                <a:solidFill>
                  <a:srgbClr val="08080C"/>
                </a:solidFill>
              </a:rPr>
              <a:t>perlu</a:t>
            </a:r>
            <a:r>
              <a:rPr lang="en-US" altLang="en-US" sz="2400" dirty="0">
                <a:solidFill>
                  <a:srgbClr val="08080C"/>
                </a:solidFill>
              </a:rPr>
              <a:t> </a:t>
            </a:r>
            <a:r>
              <a:rPr lang="en-US" altLang="en-US" sz="2400" dirty="0" err="1">
                <a:solidFill>
                  <a:srgbClr val="08080C"/>
                </a:solidFill>
              </a:rPr>
              <a:t>menghitung</a:t>
            </a:r>
            <a:r>
              <a:rPr lang="en-US" altLang="en-US" sz="2400" dirty="0">
                <a:solidFill>
                  <a:srgbClr val="08080C"/>
                </a:solidFill>
              </a:rPr>
              <a:t> </a:t>
            </a:r>
            <a:r>
              <a:rPr lang="en-US" altLang="en-US" sz="2400" b="1" dirty="0">
                <a:solidFill>
                  <a:srgbClr val="08080C"/>
                </a:solidFill>
              </a:rPr>
              <a:t>K</a:t>
            </a:r>
            <a:r>
              <a:rPr lang="en-US" altLang="en-US" sz="2400" baseline="30000" dirty="0">
                <a:solidFill>
                  <a:srgbClr val="08080C"/>
                </a:solidFill>
              </a:rPr>
              <a:t>-1 </a:t>
            </a:r>
            <a:r>
              <a:rPr lang="en-US" altLang="en-US" sz="2400" dirty="0" err="1">
                <a:solidFill>
                  <a:srgbClr val="08080C"/>
                </a:solidFill>
              </a:rPr>
              <a:t>sedemikian</a:t>
            </a:r>
            <a:r>
              <a:rPr lang="en-US" altLang="en-US" sz="2400" dirty="0">
                <a:solidFill>
                  <a:srgbClr val="08080C"/>
                </a:solidFill>
              </a:rPr>
              <a:t> </a:t>
            </a:r>
            <a:r>
              <a:rPr lang="en-US" altLang="en-US" sz="2400" dirty="0" err="1">
                <a:solidFill>
                  <a:srgbClr val="08080C"/>
                </a:solidFill>
              </a:rPr>
              <a:t>sehingga</a:t>
            </a:r>
            <a:r>
              <a:rPr lang="en-US" altLang="en-US" sz="2400" dirty="0">
                <a:solidFill>
                  <a:srgbClr val="08080C"/>
                </a:solidFill>
              </a:rPr>
              <a:t> </a:t>
            </a:r>
            <a:r>
              <a:rPr lang="en-US" altLang="en-US" sz="2400" b="1" dirty="0">
                <a:solidFill>
                  <a:srgbClr val="08080C"/>
                </a:solidFill>
              </a:rPr>
              <a:t>KK</a:t>
            </a:r>
            <a:r>
              <a:rPr lang="en-US" altLang="en-US" sz="2400" baseline="30000" dirty="0">
                <a:solidFill>
                  <a:srgbClr val="08080C"/>
                </a:solidFill>
              </a:rPr>
              <a:t>-1 </a:t>
            </a:r>
            <a:r>
              <a:rPr lang="en-US" altLang="en-US" sz="2400" dirty="0">
                <a:solidFill>
                  <a:srgbClr val="08080C"/>
                </a:solidFill>
              </a:rPr>
              <a:t>= </a:t>
            </a:r>
            <a:r>
              <a:rPr lang="en-US" altLang="en-US" sz="2400" b="1" dirty="0">
                <a:solidFill>
                  <a:srgbClr val="08080C"/>
                </a:solidFill>
              </a:rPr>
              <a:t>I</a:t>
            </a:r>
            <a:r>
              <a:rPr lang="en-US" altLang="en-US" sz="2400" dirty="0">
                <a:solidFill>
                  <a:srgbClr val="08080C"/>
                </a:solidFill>
              </a:rPr>
              <a:t>   (</a:t>
            </a:r>
            <a:r>
              <a:rPr lang="en-US" altLang="en-US" sz="2400" b="1" dirty="0">
                <a:solidFill>
                  <a:srgbClr val="08080C"/>
                </a:solidFill>
              </a:rPr>
              <a:t>I</a:t>
            </a:r>
            <a:r>
              <a:rPr lang="en-US" altLang="en-US" sz="2400" dirty="0">
                <a:solidFill>
                  <a:srgbClr val="08080C"/>
                </a:solidFill>
              </a:rPr>
              <a:t> </a:t>
            </a:r>
            <a:r>
              <a:rPr lang="en-US" altLang="en-US" sz="2400" dirty="0" err="1">
                <a:solidFill>
                  <a:srgbClr val="08080C"/>
                </a:solidFill>
              </a:rPr>
              <a:t>matriks</a:t>
            </a:r>
            <a:r>
              <a:rPr lang="en-US" altLang="en-US" sz="2400" dirty="0">
                <a:solidFill>
                  <a:srgbClr val="08080C"/>
                </a:solidFill>
              </a:rPr>
              <a:t> </a:t>
            </a:r>
            <a:r>
              <a:rPr lang="en-US" altLang="en-US" sz="2400" dirty="0" err="1">
                <a:solidFill>
                  <a:srgbClr val="08080C"/>
                </a:solidFill>
              </a:rPr>
              <a:t>identitas</a:t>
            </a:r>
            <a:r>
              <a:rPr lang="en-US" altLang="en-US" sz="2400" dirty="0">
                <a:solidFill>
                  <a:srgbClr val="08080C"/>
                </a:solidFill>
              </a:rPr>
              <a:t>).</a:t>
            </a:r>
          </a:p>
          <a:p>
            <a:pPr eaLnBrk="1" hangingPunct="1"/>
            <a:endParaRPr lang="en-US" altLang="en-US" sz="2400" dirty="0">
              <a:solidFill>
                <a:srgbClr val="08080C"/>
              </a:solidFill>
            </a:endParaRPr>
          </a:p>
          <a:p>
            <a:pPr eaLnBrk="1" hangingPunct="1"/>
            <a:endParaRPr lang="en-US" altLang="en-US" sz="2400" dirty="0">
              <a:solidFill>
                <a:srgbClr val="08080C"/>
              </a:solidFill>
            </a:endParaRPr>
          </a:p>
          <a:p>
            <a:pPr eaLnBrk="1" hangingPunct="1">
              <a:buFontTx/>
              <a:buNone/>
            </a:pPr>
            <a:r>
              <a:rPr lang="en-US" altLang="en-US" sz="2400" dirty="0">
                <a:solidFill>
                  <a:srgbClr val="08080C"/>
                </a:solidFill>
              </a:rPr>
              <a:t>           </a:t>
            </a:r>
            <a:r>
              <a:rPr lang="en-US" altLang="en-US" sz="2400" b="1" dirty="0">
                <a:solidFill>
                  <a:srgbClr val="08080C"/>
                </a:solidFill>
              </a:rPr>
              <a:t>K</a:t>
            </a:r>
            <a:r>
              <a:rPr lang="en-US" altLang="en-US" sz="2400" baseline="30000" dirty="0">
                <a:solidFill>
                  <a:srgbClr val="08080C"/>
                </a:solidFill>
              </a:rPr>
              <a:t>-1   </a:t>
            </a:r>
            <a:r>
              <a:rPr lang="en-US" altLang="en-US" sz="2400" dirty="0">
                <a:solidFill>
                  <a:srgbClr val="08080C"/>
                </a:solidFill>
              </a:rPr>
              <a:t>=			</a:t>
            </a:r>
          </a:p>
          <a:p>
            <a:pPr eaLnBrk="1" hangingPunct="1">
              <a:buFontTx/>
              <a:buNone/>
            </a:pPr>
            <a:endParaRPr lang="en-US" altLang="en-US" sz="2400" dirty="0">
              <a:solidFill>
                <a:srgbClr val="08080C"/>
              </a:solidFill>
            </a:endParaRPr>
          </a:p>
          <a:p>
            <a:pPr eaLnBrk="1" hangingPunct="1">
              <a:buFontTx/>
              <a:buNone/>
            </a:pPr>
            <a:r>
              <a:rPr lang="en-US" altLang="en-US" sz="2400" dirty="0">
                <a:solidFill>
                  <a:srgbClr val="08080C"/>
                </a:solidFill>
              </a:rPr>
              <a:t>	</a:t>
            </a:r>
            <a:r>
              <a:rPr lang="en-US" altLang="en-US" sz="2400" dirty="0" err="1">
                <a:solidFill>
                  <a:srgbClr val="08080C"/>
                </a:solidFill>
              </a:rPr>
              <a:t>sebab</a:t>
            </a:r>
            <a:r>
              <a:rPr lang="en-US" altLang="en-US" sz="2400" dirty="0">
                <a:solidFill>
                  <a:srgbClr val="08080C"/>
                </a:solidFill>
              </a:rPr>
              <a:t>  </a:t>
            </a:r>
          </a:p>
          <a:p>
            <a:pPr eaLnBrk="1" hangingPunct="1">
              <a:buFontTx/>
              <a:buNone/>
            </a:pPr>
            <a:endParaRPr lang="en-US" altLang="en-US" sz="2400" dirty="0">
              <a:solidFill>
                <a:srgbClr val="08080C"/>
              </a:solidFill>
            </a:endParaRPr>
          </a:p>
          <a:p>
            <a:pPr eaLnBrk="1" hangingPunct="1">
              <a:buFontTx/>
              <a:buNone/>
            </a:pPr>
            <a:r>
              <a:rPr lang="en-US" altLang="en-US" sz="2400" dirty="0">
                <a:solidFill>
                  <a:srgbClr val="08080C"/>
                </a:solidFill>
              </a:rPr>
              <a:t>		</a:t>
            </a:r>
          </a:p>
        </p:txBody>
      </p:sp>
      <p:graphicFrame>
        <p:nvGraphicFramePr>
          <p:cNvPr id="5120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537158"/>
              </p:ext>
            </p:extLst>
          </p:nvPr>
        </p:nvGraphicFramePr>
        <p:xfrm>
          <a:off x="2362200" y="1788319"/>
          <a:ext cx="1676400" cy="1312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762000" imgH="596900" progId="Equation.3">
                  <p:embed/>
                </p:oleObj>
              </mc:Choice>
              <mc:Fallback>
                <p:oleObj name="Equation" r:id="rId7" imgW="762000" imgH="596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1788319"/>
                        <a:ext cx="1676400" cy="1312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3947141"/>
              </p:ext>
            </p:extLst>
          </p:nvPr>
        </p:nvGraphicFramePr>
        <p:xfrm>
          <a:off x="1627496" y="3945499"/>
          <a:ext cx="7772400" cy="1290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3594100" imgH="596900" progId="Equation.3">
                  <p:embed/>
                </p:oleObj>
              </mc:Choice>
              <mc:Fallback>
                <p:oleObj name="Equation" r:id="rId9" imgW="3594100" imgH="596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7496" y="3945499"/>
                        <a:ext cx="7772400" cy="1290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417102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5077" y="716920"/>
            <a:ext cx="8927123" cy="537908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Cara </a:t>
            </a:r>
            <a:r>
              <a:rPr lang="en-US" dirty="0" err="1"/>
              <a:t>menghitung</a:t>
            </a:r>
            <a:r>
              <a:rPr lang="en-US" dirty="0"/>
              <a:t> </a:t>
            </a:r>
            <a:r>
              <a:rPr lang="en-US" dirty="0" err="1"/>
              <a:t>matriks</a:t>
            </a:r>
            <a:r>
              <a:rPr lang="en-US" dirty="0"/>
              <a:t> invers 2 x 2: </a:t>
            </a:r>
          </a:p>
          <a:p>
            <a:pPr>
              <a:defRPr/>
            </a:pPr>
            <a:endParaRPr lang="en-US" dirty="0"/>
          </a:p>
          <a:p>
            <a:pPr marL="0" indent="0">
              <a:buNone/>
              <a:defRPr/>
            </a:pPr>
            <a:r>
              <a:rPr lang="en-US" dirty="0"/>
              <a:t>   K =                          K</a:t>
            </a:r>
            <a:r>
              <a:rPr lang="en-US" baseline="30000" dirty="0"/>
              <a:t>-1</a:t>
            </a:r>
            <a:r>
              <a:rPr lang="en-US" dirty="0"/>
              <a:t> = </a:t>
            </a:r>
          </a:p>
          <a:p>
            <a:pPr marL="0" indent="0">
              <a:buNone/>
              <a:defRPr/>
            </a:pPr>
            <a:endParaRPr lang="en-US" dirty="0"/>
          </a:p>
          <a:p>
            <a:pPr marL="0" indent="0">
              <a:buNone/>
              <a:defRPr/>
            </a:pPr>
            <a:r>
              <a:rPr lang="en-US" dirty="0"/>
              <a:t>                                        =</a:t>
            </a:r>
          </a:p>
          <a:p>
            <a:pPr marL="0" indent="0">
              <a:buNone/>
              <a:defRPr/>
            </a:pPr>
            <a:endParaRPr lang="en-US" dirty="0"/>
          </a:p>
          <a:p>
            <a:pPr marL="0" indent="0">
              <a:buNone/>
              <a:defRPr/>
            </a:pPr>
            <a:endParaRPr lang="en-US" dirty="0"/>
          </a:p>
          <a:p>
            <a:pPr marL="0" indent="0">
              <a:buNone/>
              <a:defRPr/>
            </a:pPr>
            <a:r>
              <a:rPr lang="en-US" dirty="0"/>
              <a:t>  </a:t>
            </a:r>
            <a:r>
              <a:rPr lang="en-US" dirty="0" err="1"/>
              <a:t>Contoh</a:t>
            </a:r>
            <a:r>
              <a:rPr lang="en-US" dirty="0"/>
              <a:t>: K =               </a:t>
            </a:r>
          </a:p>
          <a:p>
            <a:pPr marL="0" indent="0">
              <a:buNone/>
              <a:defRPr/>
            </a:pPr>
            <a:r>
              <a:rPr lang="en-US" dirty="0"/>
              <a:t>           </a:t>
            </a:r>
          </a:p>
          <a:p>
            <a:pPr marL="0" indent="0">
              <a:buNone/>
              <a:defRPr/>
            </a:pPr>
            <a:r>
              <a:rPr lang="en-US" dirty="0"/>
              <a:t>   </a:t>
            </a:r>
            <a:r>
              <a:rPr lang="en-US" sz="2600" dirty="0" err="1"/>
              <a:t>det</a:t>
            </a:r>
            <a:r>
              <a:rPr lang="en-US" sz="2600" dirty="0"/>
              <a:t>(K) = (3)(9) – (15)(10) = 27 – 150  = –123 mod 26 = 7                    </a:t>
            </a:r>
          </a:p>
        </p:txBody>
      </p:sp>
      <p:sp>
        <p:nvSpPr>
          <p:cNvPr id="52227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en-US" sz="1400"/>
              <a:t>Rinaldi Munir/IF4020  Kriptografi</a:t>
            </a:r>
          </a:p>
        </p:txBody>
      </p:sp>
      <p:sp>
        <p:nvSpPr>
          <p:cNvPr id="5222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F136417-5691-4E38-897A-BB56EE219515}" type="slidenum">
              <a:rPr lang="en-GB" altLang="en-US" sz="1400"/>
              <a:pPr/>
              <a:t>13</a:t>
            </a:fld>
            <a:endParaRPr lang="en-GB" altLang="en-US" sz="1400"/>
          </a:p>
        </p:txBody>
      </p:sp>
      <p:graphicFrame>
        <p:nvGraphicFramePr>
          <p:cNvPr id="5222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997453"/>
              </p:ext>
            </p:extLst>
          </p:nvPr>
        </p:nvGraphicFramePr>
        <p:xfrm>
          <a:off x="1861893" y="1375118"/>
          <a:ext cx="1350962" cy="1230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31613" imgH="393529" progId="Equation.3">
                  <p:embed/>
                </p:oleObj>
              </mc:Choice>
              <mc:Fallback>
                <p:oleObj name="Equation" r:id="rId2" imgW="431613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1893" y="1375118"/>
                        <a:ext cx="1350962" cy="1230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3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7504420"/>
              </p:ext>
            </p:extLst>
          </p:nvPr>
        </p:nvGraphicFramePr>
        <p:xfrm>
          <a:off x="4723104" y="1433664"/>
          <a:ext cx="3155950" cy="1255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77476" imgH="393529" progId="Equation.3">
                  <p:embed/>
                </p:oleObj>
              </mc:Choice>
              <mc:Fallback>
                <p:oleObj name="Equation" r:id="rId4" imgW="977476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3104" y="1433664"/>
                        <a:ext cx="3155950" cy="1255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31" name="Rectangle 5"/>
          <p:cNvSpPr>
            <a:spLocks noChangeArrowheads="1"/>
          </p:cNvSpPr>
          <p:nvPr/>
        </p:nvSpPr>
        <p:spPr bwMode="auto">
          <a:xfrm>
            <a:off x="1524000" y="716920"/>
            <a:ext cx="25199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000">
                <a:cs typeface="Times New Roman" panose="02020603050405020304" pitchFamily="18" charset="0"/>
              </a:rPr>
              <a:t> </a:t>
            </a:r>
            <a:r>
              <a:rPr lang="en-US" altLang="en-US" sz="1100"/>
              <a:t> </a:t>
            </a:r>
            <a:endParaRPr lang="en-US" altLang="en-US"/>
          </a:p>
        </p:txBody>
      </p:sp>
      <p:sp>
        <p:nvSpPr>
          <p:cNvPr id="52232" name="Rectangle 7"/>
          <p:cNvSpPr>
            <a:spLocks noChangeArrowheads="1"/>
          </p:cNvSpPr>
          <p:nvPr/>
        </p:nvSpPr>
        <p:spPr bwMode="auto">
          <a:xfrm>
            <a:off x="6208714" y="2869557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52233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6149353"/>
              </p:ext>
            </p:extLst>
          </p:nvPr>
        </p:nvGraphicFramePr>
        <p:xfrm>
          <a:off x="4808119" y="2689100"/>
          <a:ext cx="2987675" cy="1166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002865" imgH="393529" progId="Equation.3">
                  <p:embed/>
                </p:oleObj>
              </mc:Choice>
              <mc:Fallback>
                <p:oleObj name="Equation" r:id="rId6" imgW="1002865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8119" y="2689100"/>
                        <a:ext cx="2987675" cy="1166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34" name="Rectangle 9"/>
          <p:cNvSpPr>
            <a:spLocks noChangeArrowheads="1"/>
          </p:cNvSpPr>
          <p:nvPr/>
        </p:nvSpPr>
        <p:spPr bwMode="auto">
          <a:xfrm>
            <a:off x="4367213" y="4287988"/>
            <a:ext cx="175133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52235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2794977"/>
              </p:ext>
            </p:extLst>
          </p:nvPr>
        </p:nvGraphicFramePr>
        <p:xfrm>
          <a:off x="3048001" y="4239271"/>
          <a:ext cx="1319212" cy="1020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507780" imgH="393529" progId="Equation.3">
                  <p:embed/>
                </p:oleObj>
              </mc:Choice>
              <mc:Fallback>
                <p:oleObj name="Equation" r:id="rId8" imgW="507780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1" y="4239271"/>
                        <a:ext cx="1319212" cy="1020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329131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en-US" sz="1400"/>
              <a:t>Rinaldi Munir/IF4020  Kriptografi</a:t>
            </a:r>
          </a:p>
        </p:txBody>
      </p:sp>
      <p:sp>
        <p:nvSpPr>
          <p:cNvPr id="5325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AD03766-B655-434A-B16D-A269596D209D}" type="slidenum">
              <a:rPr lang="en-GB" altLang="en-US" sz="1400"/>
              <a:pPr/>
              <a:t>14</a:t>
            </a:fld>
            <a:endParaRPr lang="en-GB" altLang="en-US" sz="1400"/>
          </a:p>
        </p:txBody>
      </p:sp>
      <p:pic>
        <p:nvPicPr>
          <p:cNvPr id="53252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287" y="1106606"/>
            <a:ext cx="11279188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3" name="Rectangle 6"/>
          <p:cNvSpPr>
            <a:spLocks noChangeArrowheads="1"/>
          </p:cNvSpPr>
          <p:nvPr/>
        </p:nvSpPr>
        <p:spPr bwMode="auto">
          <a:xfrm>
            <a:off x="827624" y="3429000"/>
            <a:ext cx="11012851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2397125" indent="-2397125" algn="just"/>
            <a:r>
              <a:rPr lang="en-US" altLang="en-US" sz="2800" u="sng" dirty="0" err="1">
                <a:latin typeface="+mn-lt"/>
                <a:cs typeface="Times New Roman" panose="02020603050405020304" pitchFamily="18" charset="0"/>
              </a:rPr>
              <a:t>Keterangan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 (</a:t>
            </a:r>
            <a:r>
              <a:rPr lang="en-US" altLang="en-US" sz="2800" dirty="0" err="1">
                <a:latin typeface="+mn-lt"/>
                <a:cs typeface="Times New Roman" panose="02020603050405020304" pitchFamily="18" charset="0"/>
              </a:rPr>
              <a:t>ingat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n-lt"/>
                <a:cs typeface="Times New Roman" panose="02020603050405020304" pitchFamily="18" charset="0"/>
              </a:rPr>
              <a:t>kembali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n-lt"/>
                <a:cs typeface="Times New Roman" panose="02020603050405020304" pitchFamily="18" charset="0"/>
              </a:rPr>
              <a:t>teori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n-lt"/>
                <a:cs typeface="Times New Roman" panose="02020603050405020304" pitchFamily="18" charset="0"/>
              </a:rPr>
              <a:t>bilangan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 di </a:t>
            </a:r>
            <a:r>
              <a:rPr lang="en-US" altLang="en-US" sz="2800" dirty="0" err="1">
                <a:latin typeface="+mn-lt"/>
                <a:cs typeface="Times New Roman" panose="02020603050405020304" pitchFamily="18" charset="0"/>
              </a:rPr>
              <a:t>dalam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n-lt"/>
                <a:cs typeface="Times New Roman" panose="02020603050405020304" pitchFamily="18" charset="0"/>
              </a:rPr>
              <a:t>Matematika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n-lt"/>
                <a:cs typeface="Times New Roman" panose="02020603050405020304" pitchFamily="18" charset="0"/>
              </a:rPr>
              <a:t>Diskrit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):</a:t>
            </a:r>
          </a:p>
          <a:p>
            <a:pPr marL="3830638" indent="-3830638" algn="just"/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 (</a:t>
            </a:r>
            <a:r>
              <a:rPr lang="en-US" altLang="en-US" sz="2800" dirty="0" err="1">
                <a:latin typeface="+mn-lt"/>
                <a:cs typeface="Times New Roman" panose="02020603050405020304" pitchFamily="18" charset="0"/>
              </a:rPr>
              <a:t>i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) 7</a:t>
            </a:r>
            <a:r>
              <a:rPr lang="en-US" altLang="en-US" sz="2800" baseline="30000" dirty="0">
                <a:latin typeface="+mn-lt"/>
                <a:cs typeface="Times New Roman" panose="02020603050405020304" pitchFamily="18" charset="0"/>
              </a:rPr>
              <a:t> –1 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 (mod 26) 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 15, </a:t>
            </a:r>
            <a:r>
              <a:rPr lang="en-US" altLang="en-US" sz="2800" dirty="0" err="1">
                <a:latin typeface="+mn-lt"/>
                <a:cs typeface="Times New Roman" panose="02020603050405020304" pitchFamily="18" charset="0"/>
              </a:rPr>
              <a:t>karena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 (7)(15) = 105 mod 26 = 1</a:t>
            </a:r>
          </a:p>
          <a:p>
            <a:pPr algn="just"/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 (ii) –10 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 16 (mod 26)</a:t>
            </a:r>
          </a:p>
          <a:p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 (iii) –15 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 11 (mod 26)    ) </a:t>
            </a:r>
            <a:endParaRPr lang="en-US" altLang="en-US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106886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en-US" sz="1400"/>
              <a:t>Rinaldi Munir/IF4020  Kriptografi</a:t>
            </a:r>
          </a:p>
        </p:txBody>
      </p:sp>
      <p:sp>
        <p:nvSpPr>
          <p:cNvPr id="54275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8371940-4D8B-47D5-A4F1-3D2D8A5B94B8}" type="slidenum">
              <a:rPr lang="en-GB" altLang="en-US" sz="1400"/>
              <a:pPr/>
              <a:t>15</a:t>
            </a:fld>
            <a:endParaRPr lang="en-GB" altLang="en-US" sz="1400"/>
          </a:p>
        </p:txBody>
      </p:sp>
      <p:pic>
        <p:nvPicPr>
          <p:cNvPr id="54276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59" y="1986280"/>
            <a:ext cx="11389856" cy="2280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7" name="TextBox 4"/>
          <p:cNvSpPr txBox="1">
            <a:spLocks noChangeArrowheads="1"/>
          </p:cNvSpPr>
          <p:nvPr/>
        </p:nvSpPr>
        <p:spPr bwMode="auto">
          <a:xfrm>
            <a:off x="551158" y="1012210"/>
            <a:ext cx="2365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 dirty="0" err="1"/>
              <a:t>Periksa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bahwa</a:t>
            </a:r>
            <a:r>
              <a:rPr lang="en-US" altLang="en-US" sz="2800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2846806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20" y="580473"/>
            <a:ext cx="10733649" cy="5697054"/>
          </a:xfrm>
        </p:spPr>
        <p:txBody>
          <a:bodyPr/>
          <a:lstStyle/>
          <a:p>
            <a:pPr>
              <a:defRPr/>
            </a:pP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matriks</a:t>
            </a:r>
            <a:r>
              <a:rPr lang="en-US" sz="2400" dirty="0"/>
              <a:t> 3 x 3, </a:t>
            </a:r>
            <a:r>
              <a:rPr lang="en-US" sz="2400" dirty="0" err="1"/>
              <a:t>matriks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dicari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metode</a:t>
            </a:r>
            <a:r>
              <a:rPr lang="en-US" sz="2400" dirty="0"/>
              <a:t> </a:t>
            </a:r>
            <a:r>
              <a:rPr lang="en-US" sz="2400" dirty="0" err="1"/>
              <a:t>Eliminasi</a:t>
            </a:r>
            <a:r>
              <a:rPr lang="en-US" sz="2400" dirty="0"/>
              <a:t> Gauss-Jordan,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dihitung</a:t>
            </a:r>
            <a:r>
              <a:rPr lang="en-US" sz="2400" dirty="0"/>
              <a:t> </a:t>
            </a:r>
            <a:r>
              <a:rPr lang="en-US" sz="2400" dirty="0" err="1"/>
              <a:t>langsung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rumus</a:t>
            </a:r>
            <a:r>
              <a:rPr lang="en-US" sz="2400" dirty="0"/>
              <a:t> </a:t>
            </a:r>
            <a:r>
              <a:rPr lang="en-US" sz="2400" dirty="0" err="1"/>
              <a:t>berikut</a:t>
            </a:r>
            <a:r>
              <a:rPr lang="en-US" sz="2400" dirty="0"/>
              <a:t>:: </a:t>
            </a:r>
          </a:p>
          <a:p>
            <a:pPr>
              <a:defRPr/>
            </a:pPr>
            <a:endParaRPr lang="en-US" sz="2400" dirty="0"/>
          </a:p>
          <a:p>
            <a:pPr>
              <a:defRPr/>
            </a:pPr>
            <a:endParaRPr lang="en-US" sz="2400" dirty="0"/>
          </a:p>
          <a:p>
            <a:pPr>
              <a:defRPr/>
            </a:pPr>
            <a:endParaRPr lang="en-US" sz="2400" dirty="0"/>
          </a:p>
          <a:p>
            <a:pPr>
              <a:defRPr/>
            </a:pPr>
            <a:endParaRPr lang="en-US" sz="2400" dirty="0"/>
          </a:p>
          <a:p>
            <a:pPr>
              <a:defRPr/>
            </a:pPr>
            <a:r>
              <a:rPr lang="en-US" sz="2400" dirty="0"/>
              <a:t>yang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hal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,</a:t>
            </a:r>
          </a:p>
          <a:p>
            <a:pPr marL="0" indent="0">
              <a:buNone/>
              <a:defRPr/>
            </a:pPr>
            <a:r>
              <a:rPr lang="en-US" sz="2400" i="1" dirty="0"/>
              <a:t>    A</a:t>
            </a:r>
            <a:r>
              <a:rPr lang="en-US" sz="2400" dirty="0"/>
              <a:t> = (</a:t>
            </a:r>
            <a:r>
              <a:rPr lang="en-US" sz="2400" i="1" dirty="0" err="1"/>
              <a:t>ei</a:t>
            </a:r>
            <a:r>
              <a:rPr lang="en-US" sz="2400" dirty="0"/>
              <a:t> – </a:t>
            </a:r>
            <a:r>
              <a:rPr lang="en-US" sz="2400" i="1" dirty="0" err="1"/>
              <a:t>hf</a:t>
            </a:r>
            <a:r>
              <a:rPr lang="en-US" sz="2400" dirty="0"/>
              <a:t>)         </a:t>
            </a:r>
            <a:r>
              <a:rPr lang="en-US" sz="2400" i="1" dirty="0"/>
              <a:t>B</a:t>
            </a:r>
            <a:r>
              <a:rPr lang="en-US" sz="2400" dirty="0"/>
              <a:t> = – (</a:t>
            </a:r>
            <a:r>
              <a:rPr lang="en-US" sz="2400" i="1" dirty="0"/>
              <a:t>di</a:t>
            </a:r>
            <a:r>
              <a:rPr lang="en-US" sz="2400" dirty="0"/>
              <a:t> – </a:t>
            </a:r>
            <a:r>
              <a:rPr lang="en-US" sz="2400" i="1" dirty="0" err="1"/>
              <a:t>fg</a:t>
            </a:r>
            <a:r>
              <a:rPr lang="en-US" sz="2400" dirty="0"/>
              <a:t>)     </a:t>
            </a:r>
            <a:r>
              <a:rPr lang="en-US" sz="2400" i="1" dirty="0"/>
              <a:t>C</a:t>
            </a:r>
            <a:r>
              <a:rPr lang="en-US" sz="2400" dirty="0"/>
              <a:t> = (</a:t>
            </a:r>
            <a:r>
              <a:rPr lang="en-US" sz="2400" i="1" dirty="0"/>
              <a:t>dh</a:t>
            </a:r>
            <a:r>
              <a:rPr lang="en-US" sz="2400" dirty="0"/>
              <a:t> – </a:t>
            </a:r>
            <a:r>
              <a:rPr lang="en-US" sz="2400" i="1" dirty="0" err="1"/>
              <a:t>eg</a:t>
            </a:r>
            <a:r>
              <a:rPr lang="en-US" sz="2400" dirty="0"/>
              <a:t>)	</a:t>
            </a:r>
          </a:p>
          <a:p>
            <a:pPr marL="0" indent="0">
              <a:buNone/>
              <a:defRPr/>
            </a:pPr>
            <a:r>
              <a:rPr lang="en-US" sz="2400" i="1" dirty="0"/>
              <a:t>    D</a:t>
            </a:r>
            <a:r>
              <a:rPr lang="en-US" sz="2400" dirty="0"/>
              <a:t> = – (</a:t>
            </a:r>
            <a:r>
              <a:rPr lang="en-US" sz="2400" i="1" dirty="0"/>
              <a:t>bi</a:t>
            </a:r>
            <a:r>
              <a:rPr lang="en-US" sz="2400" dirty="0"/>
              <a:t> – </a:t>
            </a:r>
            <a:r>
              <a:rPr lang="en-US" sz="2400" i="1" dirty="0" err="1"/>
              <a:t>hc</a:t>
            </a:r>
            <a:r>
              <a:rPr lang="en-US" sz="2400" dirty="0"/>
              <a:t>)     </a:t>
            </a:r>
            <a:r>
              <a:rPr lang="en-US" sz="2400" i="1" dirty="0"/>
              <a:t>E</a:t>
            </a:r>
            <a:r>
              <a:rPr lang="en-US" sz="2400" dirty="0"/>
              <a:t> = (</a:t>
            </a:r>
            <a:r>
              <a:rPr lang="en-US" sz="2400" i="1" dirty="0"/>
              <a:t>ai</a:t>
            </a:r>
            <a:r>
              <a:rPr lang="en-US" sz="2400" dirty="0"/>
              <a:t> – </a:t>
            </a:r>
            <a:r>
              <a:rPr lang="en-US" sz="2400" i="1" dirty="0"/>
              <a:t>cg</a:t>
            </a:r>
            <a:r>
              <a:rPr lang="en-US" sz="2400" dirty="0"/>
              <a:t>)        </a:t>
            </a:r>
            <a:r>
              <a:rPr lang="en-US" sz="2400" i="1" dirty="0"/>
              <a:t>F</a:t>
            </a:r>
            <a:r>
              <a:rPr lang="en-US" sz="2400" dirty="0"/>
              <a:t> = – (</a:t>
            </a:r>
            <a:r>
              <a:rPr lang="en-US" sz="2400" i="1" dirty="0"/>
              <a:t>ah</a:t>
            </a:r>
            <a:r>
              <a:rPr lang="en-US" sz="2400" dirty="0"/>
              <a:t> – </a:t>
            </a:r>
            <a:r>
              <a:rPr lang="en-US" sz="2400" i="1" dirty="0" err="1"/>
              <a:t>bg</a:t>
            </a:r>
            <a:r>
              <a:rPr lang="en-US" sz="2400" dirty="0"/>
              <a:t>)</a:t>
            </a:r>
          </a:p>
          <a:p>
            <a:pPr marL="0" indent="0">
              <a:buNone/>
              <a:defRPr/>
            </a:pPr>
            <a:r>
              <a:rPr lang="en-US" sz="2400" i="1" dirty="0"/>
              <a:t>    G</a:t>
            </a:r>
            <a:r>
              <a:rPr lang="en-US" sz="2400" dirty="0"/>
              <a:t> = (</a:t>
            </a:r>
            <a:r>
              <a:rPr lang="en-US" sz="2400" i="1" dirty="0"/>
              <a:t>bf</a:t>
            </a:r>
            <a:r>
              <a:rPr lang="en-US" sz="2400" dirty="0"/>
              <a:t> – </a:t>
            </a:r>
            <a:r>
              <a:rPr lang="en-US" sz="2400" i="1" dirty="0" err="1"/>
              <a:t>ec</a:t>
            </a:r>
            <a:r>
              <a:rPr lang="en-US" sz="2400" dirty="0"/>
              <a:t>)	</a:t>
            </a:r>
            <a:r>
              <a:rPr lang="en-US" sz="2400" i="1" dirty="0"/>
              <a:t>H</a:t>
            </a:r>
            <a:r>
              <a:rPr lang="en-US" sz="2400" dirty="0"/>
              <a:t> = – (</a:t>
            </a:r>
            <a:r>
              <a:rPr lang="en-US" sz="2400" i="1" dirty="0" err="1"/>
              <a:t>af</a:t>
            </a:r>
            <a:r>
              <a:rPr lang="en-US" sz="2400" dirty="0"/>
              <a:t> – </a:t>
            </a:r>
            <a:r>
              <a:rPr lang="en-US" sz="2400" i="1" dirty="0"/>
              <a:t>cd</a:t>
            </a:r>
            <a:r>
              <a:rPr lang="en-US" sz="2400" dirty="0"/>
              <a:t>)           </a:t>
            </a:r>
            <a:r>
              <a:rPr lang="en-US" sz="2400" i="1" dirty="0"/>
              <a:t>I </a:t>
            </a:r>
            <a:r>
              <a:rPr lang="en-US" sz="2400" dirty="0"/>
              <a:t>= (</a:t>
            </a:r>
            <a:r>
              <a:rPr lang="en-US" sz="2400" i="1" dirty="0"/>
              <a:t>ae</a:t>
            </a:r>
            <a:r>
              <a:rPr lang="en-US" sz="2400" dirty="0"/>
              <a:t> – </a:t>
            </a:r>
            <a:r>
              <a:rPr lang="en-US" sz="2400" i="1" dirty="0"/>
              <a:t>bd</a:t>
            </a:r>
            <a:r>
              <a:rPr lang="en-US" sz="2400" dirty="0"/>
              <a:t>) </a:t>
            </a:r>
          </a:p>
          <a:p>
            <a:pPr marL="0" indent="0">
              <a:buNone/>
              <a:defRPr/>
            </a:pPr>
            <a:r>
              <a:rPr lang="en-US" sz="2400" dirty="0"/>
              <a:t> </a:t>
            </a:r>
            <a:r>
              <a:rPr lang="en-US" sz="2400" dirty="0" err="1"/>
              <a:t>dan</a:t>
            </a:r>
            <a:endParaRPr lang="en-US" sz="2400" dirty="0"/>
          </a:p>
          <a:p>
            <a:pPr marL="0" indent="0">
              <a:buNone/>
              <a:defRPr/>
            </a:pPr>
            <a:r>
              <a:rPr lang="en-US" sz="2400" dirty="0"/>
              <a:t>	</a:t>
            </a:r>
            <a:r>
              <a:rPr lang="en-US" sz="2400" dirty="0" err="1"/>
              <a:t>det</a:t>
            </a:r>
            <a:r>
              <a:rPr lang="en-US" sz="2400" dirty="0"/>
              <a:t>(</a:t>
            </a:r>
            <a:r>
              <a:rPr lang="en-US" sz="2400" b="1" dirty="0"/>
              <a:t>K</a:t>
            </a:r>
            <a:r>
              <a:rPr lang="en-US" sz="2400" dirty="0"/>
              <a:t>) = </a:t>
            </a:r>
            <a:r>
              <a:rPr lang="en-US" sz="2400" i="1" dirty="0" err="1"/>
              <a:t>aA</a:t>
            </a:r>
            <a:r>
              <a:rPr lang="en-US" sz="2400" dirty="0"/>
              <a:t> + </a:t>
            </a:r>
            <a:r>
              <a:rPr lang="en-US" sz="2400" i="1" dirty="0" err="1"/>
              <a:t>bB</a:t>
            </a:r>
            <a:r>
              <a:rPr lang="en-US" sz="2400" i="1" dirty="0"/>
              <a:t> </a:t>
            </a:r>
            <a:r>
              <a:rPr lang="en-US" sz="2400" dirty="0"/>
              <a:t>+ </a:t>
            </a:r>
            <a:r>
              <a:rPr lang="en-US" sz="2400" i="1" dirty="0" err="1"/>
              <a:t>cC</a:t>
            </a:r>
            <a:endParaRPr lang="en-US" sz="2400" dirty="0"/>
          </a:p>
          <a:p>
            <a:pPr>
              <a:defRPr/>
            </a:pPr>
            <a:endParaRPr lang="en-US" dirty="0"/>
          </a:p>
        </p:txBody>
      </p:sp>
      <p:sp>
        <p:nvSpPr>
          <p:cNvPr id="55299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en-US" sz="1400"/>
              <a:t>Rinaldi Munir/IF4020  Kriptografi</a:t>
            </a:r>
          </a:p>
        </p:txBody>
      </p:sp>
      <p:sp>
        <p:nvSpPr>
          <p:cNvPr id="5530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207C567-68FC-47E4-85A6-C94DF6CE0F61}" type="slidenum">
              <a:rPr lang="en-GB" altLang="en-US" sz="1400"/>
              <a:pPr/>
              <a:t>16</a:t>
            </a:fld>
            <a:endParaRPr lang="en-GB" altLang="en-US" sz="1400"/>
          </a:p>
        </p:txBody>
      </p:sp>
      <p:pic>
        <p:nvPicPr>
          <p:cNvPr id="55301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233" y="1603106"/>
            <a:ext cx="95091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60115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GB" altLang="en-US" sz="1400">
                <a:latin typeface="Times New Roman" panose="02020603050405020304" pitchFamily="18" charset="0"/>
              </a:rPr>
              <a:t>Rinaldi Munir/IF4020  Kriptografi</a:t>
            </a:r>
          </a:p>
        </p:txBody>
      </p:sp>
      <p:sp>
        <p:nvSpPr>
          <p:cNvPr id="5632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38D89509-B084-4E96-97B3-472BB832BF95}" type="slidenum">
              <a:rPr lang="en-GB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SzTx/>
                <a:buFontTx/>
                <a:buNone/>
              </a:pPr>
              <a:t>17</a:t>
            </a:fld>
            <a:endParaRPr lang="en-GB" altLang="en-US" sz="1400">
              <a:latin typeface="Times New Roman" panose="02020603050405020304" pitchFamily="18" charset="0"/>
            </a:endParaRPr>
          </a:p>
        </p:txBody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3707" y="990600"/>
            <a:ext cx="10180093" cy="51054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dirty="0" err="1">
                <a:solidFill>
                  <a:srgbClr val="08080C"/>
                </a:solidFill>
              </a:rPr>
              <a:t>Dekripsi</a:t>
            </a:r>
            <a:r>
              <a:rPr lang="en-US" altLang="en-US" dirty="0">
                <a:solidFill>
                  <a:srgbClr val="08080C"/>
                </a:solidFill>
              </a:rPr>
              <a:t>:</a:t>
            </a:r>
            <a:br>
              <a:rPr lang="en-US" altLang="en-US" dirty="0">
                <a:solidFill>
                  <a:srgbClr val="08080C"/>
                </a:solidFill>
              </a:rPr>
            </a:br>
            <a:endParaRPr lang="en-US" altLang="en-US" dirty="0">
              <a:solidFill>
                <a:srgbClr val="08080C"/>
              </a:solidFill>
            </a:endParaRPr>
          </a:p>
          <a:p>
            <a:pPr eaLnBrk="1" hangingPunct="1">
              <a:buFontTx/>
              <a:buNone/>
            </a:pPr>
            <a:r>
              <a:rPr lang="en-US" altLang="en-US" dirty="0">
                <a:solidFill>
                  <a:srgbClr val="08080C"/>
                </a:solidFill>
              </a:rPr>
              <a:t>		</a:t>
            </a:r>
            <a:r>
              <a:rPr lang="en-US" altLang="en-US" b="1" dirty="0">
                <a:solidFill>
                  <a:srgbClr val="08080C"/>
                </a:solidFill>
              </a:rPr>
              <a:t>P</a:t>
            </a:r>
            <a:r>
              <a:rPr lang="en-US" altLang="en-US" dirty="0">
                <a:solidFill>
                  <a:srgbClr val="08080C"/>
                </a:solidFill>
              </a:rPr>
              <a:t> = </a:t>
            </a:r>
            <a:r>
              <a:rPr lang="en-US" altLang="en-US" b="1" dirty="0">
                <a:solidFill>
                  <a:srgbClr val="08080C"/>
                </a:solidFill>
              </a:rPr>
              <a:t>K</a:t>
            </a:r>
            <a:r>
              <a:rPr lang="en-US" altLang="en-US" baseline="30000" dirty="0">
                <a:solidFill>
                  <a:srgbClr val="08080C"/>
                </a:solidFill>
              </a:rPr>
              <a:t>-1</a:t>
            </a:r>
            <a:r>
              <a:rPr lang="en-US" altLang="en-US" dirty="0">
                <a:solidFill>
                  <a:srgbClr val="08080C"/>
                </a:solidFill>
              </a:rPr>
              <a:t> </a:t>
            </a:r>
            <a:r>
              <a:rPr lang="en-US" altLang="en-US" b="1" dirty="0">
                <a:solidFill>
                  <a:srgbClr val="08080C"/>
                </a:solidFill>
              </a:rPr>
              <a:t>C</a:t>
            </a:r>
          </a:p>
          <a:p>
            <a:pPr eaLnBrk="1" hangingPunct="1">
              <a:buFontTx/>
              <a:buNone/>
            </a:pPr>
            <a:endParaRPr lang="en-US" altLang="en-US" b="1" dirty="0">
              <a:solidFill>
                <a:srgbClr val="08080C"/>
              </a:solidFill>
            </a:endParaRPr>
          </a:p>
          <a:p>
            <a:pPr eaLnBrk="1" hangingPunct="1">
              <a:buFontTx/>
              <a:buNone/>
            </a:pPr>
            <a:r>
              <a:rPr lang="en-US" altLang="en-US" b="1" dirty="0">
                <a:solidFill>
                  <a:srgbClr val="08080C"/>
                </a:solidFill>
              </a:rPr>
              <a:t>	</a:t>
            </a:r>
            <a:r>
              <a:rPr lang="en-US" altLang="en-US" dirty="0" err="1">
                <a:solidFill>
                  <a:srgbClr val="08080C"/>
                </a:solidFill>
              </a:rPr>
              <a:t>Cipherteks</a:t>
            </a:r>
            <a:r>
              <a:rPr lang="en-US" altLang="en-US" dirty="0">
                <a:solidFill>
                  <a:srgbClr val="08080C"/>
                </a:solidFill>
              </a:rPr>
              <a:t>: </a:t>
            </a:r>
            <a:r>
              <a:rPr lang="en-US" altLang="en-US" dirty="0">
                <a:solidFill>
                  <a:srgbClr val="08080C"/>
                </a:solidFill>
                <a:latin typeface="Courier New" panose="02070309020205020404" pitchFamily="49" charset="0"/>
              </a:rPr>
              <a:t>LNS  </a:t>
            </a:r>
            <a:r>
              <a:rPr lang="en-US" altLang="en-US" dirty="0" err="1">
                <a:solidFill>
                  <a:srgbClr val="08080C"/>
                </a:solidFill>
                <a:latin typeface="Arial" panose="020B0604020202020204" pitchFamily="34" charset="0"/>
              </a:rPr>
              <a:t>atau</a:t>
            </a:r>
            <a:r>
              <a:rPr lang="en-US" altLang="en-US" dirty="0">
                <a:solidFill>
                  <a:srgbClr val="08080C"/>
                </a:solidFill>
                <a:latin typeface="Arial" panose="020B0604020202020204" pitchFamily="34" charset="0"/>
              </a:rPr>
              <a:t> C = (11, 13, 18)</a:t>
            </a:r>
            <a:r>
              <a:rPr lang="en-US" altLang="en-US" dirty="0">
                <a:solidFill>
                  <a:srgbClr val="08080C"/>
                </a:solidFill>
              </a:rPr>
              <a:t> </a:t>
            </a:r>
          </a:p>
          <a:p>
            <a:pPr eaLnBrk="1" hangingPunct="1">
              <a:buFontTx/>
              <a:buNone/>
            </a:pPr>
            <a:endParaRPr lang="en-US" altLang="en-US" dirty="0">
              <a:solidFill>
                <a:srgbClr val="08080C"/>
              </a:solidFill>
            </a:endParaRPr>
          </a:p>
          <a:p>
            <a:pPr eaLnBrk="1" hangingPunct="1">
              <a:buFontTx/>
              <a:buNone/>
            </a:pPr>
            <a:r>
              <a:rPr lang="en-US" altLang="en-US" dirty="0">
                <a:solidFill>
                  <a:srgbClr val="08080C"/>
                </a:solidFill>
              </a:rPr>
              <a:t>	</a:t>
            </a:r>
            <a:r>
              <a:rPr lang="en-US" altLang="en-US" dirty="0" err="1">
                <a:solidFill>
                  <a:srgbClr val="08080C"/>
                </a:solidFill>
              </a:rPr>
              <a:t>Plainteks</a:t>
            </a:r>
            <a:r>
              <a:rPr lang="en-US" altLang="en-US" dirty="0">
                <a:solidFill>
                  <a:srgbClr val="08080C"/>
                </a:solidFill>
              </a:rPr>
              <a:t>:</a:t>
            </a:r>
          </a:p>
          <a:p>
            <a:pPr eaLnBrk="1" hangingPunct="1">
              <a:buFontTx/>
              <a:buNone/>
            </a:pPr>
            <a:endParaRPr lang="en-US" altLang="en-US" dirty="0">
              <a:solidFill>
                <a:srgbClr val="08080C"/>
              </a:solidFill>
            </a:endParaRPr>
          </a:p>
          <a:p>
            <a:pPr eaLnBrk="1" hangingPunct="1">
              <a:buFontTx/>
              <a:buNone/>
            </a:pPr>
            <a:endParaRPr lang="en-US" altLang="en-US" dirty="0">
              <a:solidFill>
                <a:srgbClr val="08080C"/>
              </a:solidFill>
            </a:endParaRPr>
          </a:p>
          <a:p>
            <a:pPr eaLnBrk="1" hangingPunct="1">
              <a:buFontTx/>
              <a:buNone/>
            </a:pPr>
            <a:r>
              <a:rPr lang="en-US" altLang="en-US" dirty="0">
                <a:solidFill>
                  <a:srgbClr val="08080C"/>
                </a:solidFill>
              </a:rPr>
              <a:t>     	</a:t>
            </a:r>
            <a:r>
              <a:rPr lang="en-US" altLang="en-US" b="1" dirty="0">
                <a:solidFill>
                  <a:srgbClr val="08080C"/>
                </a:solidFill>
              </a:rPr>
              <a:t>C</a:t>
            </a:r>
            <a:r>
              <a:rPr lang="en-US" altLang="en-US" dirty="0">
                <a:solidFill>
                  <a:srgbClr val="08080C"/>
                </a:solidFill>
              </a:rPr>
              <a:t> = (15, 0, 24) = (P, A, Y) </a:t>
            </a:r>
          </a:p>
        </p:txBody>
      </p:sp>
      <p:graphicFrame>
        <p:nvGraphicFramePr>
          <p:cNvPr id="5632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854023"/>
              </p:ext>
            </p:extLst>
          </p:nvPr>
        </p:nvGraphicFramePr>
        <p:xfrm>
          <a:off x="3086100" y="3543300"/>
          <a:ext cx="6019800" cy="163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197100" imgH="596900" progId="Equation.3">
                  <p:embed/>
                </p:oleObj>
              </mc:Choice>
              <mc:Fallback>
                <p:oleObj name="Equation" r:id="rId7" imgW="2197100" imgH="596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6100" y="3543300"/>
                        <a:ext cx="6019800" cy="163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882714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GB" altLang="en-US" sz="1400">
                <a:latin typeface="Times New Roman" panose="02020603050405020304" pitchFamily="18" charset="0"/>
              </a:rPr>
              <a:t>Rinaldi Munir/IF4020  Kriptografi</a:t>
            </a:r>
          </a:p>
        </p:txBody>
      </p:sp>
      <p:sp>
        <p:nvSpPr>
          <p:cNvPr id="5734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1BDD6D0C-E2F7-4D9A-9E7F-F61424E58987}" type="slidenum">
              <a:rPr lang="en-GB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SzTx/>
                <a:buFontTx/>
                <a:buNone/>
              </a:pPr>
              <a:t>18</a:t>
            </a:fld>
            <a:endParaRPr lang="en-GB" altLang="en-US" sz="1400">
              <a:latin typeface="Times New Roman" panose="02020603050405020304" pitchFamily="18" charset="0"/>
            </a:endParaRPr>
          </a:p>
        </p:txBody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8991" y="1295400"/>
            <a:ext cx="9962866" cy="3657600"/>
          </a:xfrm>
        </p:spPr>
        <p:txBody>
          <a:bodyPr/>
          <a:lstStyle/>
          <a:p>
            <a:pPr eaLnBrk="1" hangingPunct="1"/>
            <a:r>
              <a:rPr lang="en-US" altLang="en-US" dirty="0" err="1">
                <a:solidFill>
                  <a:srgbClr val="08080C"/>
                </a:solidFill>
              </a:rPr>
              <a:t>Kekuatan</a:t>
            </a:r>
            <a:r>
              <a:rPr lang="en-US" altLang="en-US" dirty="0">
                <a:solidFill>
                  <a:srgbClr val="08080C"/>
                </a:solidFill>
              </a:rPr>
              <a:t> Hill cipher </a:t>
            </a:r>
            <a:r>
              <a:rPr lang="en-US" altLang="en-US" dirty="0" err="1">
                <a:solidFill>
                  <a:srgbClr val="08080C"/>
                </a:solidFill>
              </a:rPr>
              <a:t>terletak</a:t>
            </a:r>
            <a:r>
              <a:rPr lang="en-US" altLang="en-US" dirty="0">
                <a:solidFill>
                  <a:srgbClr val="08080C"/>
                </a:solidFill>
              </a:rPr>
              <a:t> </a:t>
            </a:r>
            <a:r>
              <a:rPr lang="en-US" altLang="en-US" dirty="0" err="1">
                <a:solidFill>
                  <a:srgbClr val="08080C"/>
                </a:solidFill>
              </a:rPr>
              <a:t>pada</a:t>
            </a:r>
            <a:r>
              <a:rPr lang="en-US" altLang="en-US" dirty="0">
                <a:solidFill>
                  <a:srgbClr val="08080C"/>
                </a:solidFill>
              </a:rPr>
              <a:t> </a:t>
            </a:r>
            <a:r>
              <a:rPr lang="en-US" altLang="en-US" dirty="0" err="1">
                <a:solidFill>
                  <a:srgbClr val="08080C"/>
                </a:solidFill>
              </a:rPr>
              <a:t>penyembunyian</a:t>
            </a:r>
            <a:r>
              <a:rPr lang="en-US" altLang="en-US" dirty="0">
                <a:solidFill>
                  <a:srgbClr val="08080C"/>
                </a:solidFill>
              </a:rPr>
              <a:t> </a:t>
            </a:r>
            <a:r>
              <a:rPr lang="en-US" altLang="en-US" dirty="0" err="1">
                <a:solidFill>
                  <a:srgbClr val="08080C"/>
                </a:solidFill>
              </a:rPr>
              <a:t>frekuensi</a:t>
            </a:r>
            <a:r>
              <a:rPr lang="en-US" altLang="en-US" dirty="0">
                <a:solidFill>
                  <a:srgbClr val="08080C"/>
                </a:solidFill>
              </a:rPr>
              <a:t> </a:t>
            </a:r>
            <a:r>
              <a:rPr lang="en-US" altLang="en-US" dirty="0" err="1">
                <a:solidFill>
                  <a:srgbClr val="08080C"/>
                </a:solidFill>
              </a:rPr>
              <a:t>huruf</a:t>
            </a:r>
            <a:r>
              <a:rPr lang="en-US" altLang="en-US" dirty="0">
                <a:solidFill>
                  <a:srgbClr val="08080C"/>
                </a:solidFill>
              </a:rPr>
              <a:t> </a:t>
            </a:r>
            <a:r>
              <a:rPr lang="en-US" altLang="en-US" dirty="0" err="1">
                <a:solidFill>
                  <a:srgbClr val="08080C"/>
                </a:solidFill>
              </a:rPr>
              <a:t>tunggal</a:t>
            </a:r>
            <a:endParaRPr lang="en-US" altLang="en-US" dirty="0">
              <a:solidFill>
                <a:srgbClr val="08080C"/>
              </a:solidFill>
            </a:endParaRPr>
          </a:p>
          <a:p>
            <a:pPr eaLnBrk="1" hangingPunct="1"/>
            <a:endParaRPr lang="en-US" altLang="en-US" dirty="0">
              <a:solidFill>
                <a:srgbClr val="08080C"/>
              </a:solidFill>
            </a:endParaRPr>
          </a:p>
          <a:p>
            <a:pPr eaLnBrk="1" hangingPunct="1"/>
            <a:r>
              <a:rPr lang="en-US" altLang="en-US" dirty="0" err="1">
                <a:solidFill>
                  <a:srgbClr val="08080C"/>
                </a:solidFill>
              </a:rPr>
              <a:t>Huruf</a:t>
            </a:r>
            <a:r>
              <a:rPr lang="en-US" altLang="en-US" dirty="0">
                <a:solidFill>
                  <a:srgbClr val="08080C"/>
                </a:solidFill>
              </a:rPr>
              <a:t> </a:t>
            </a:r>
            <a:r>
              <a:rPr lang="en-US" altLang="en-US" dirty="0" err="1">
                <a:solidFill>
                  <a:srgbClr val="08080C"/>
                </a:solidFill>
              </a:rPr>
              <a:t>plainteks</a:t>
            </a:r>
            <a:r>
              <a:rPr lang="en-US" altLang="en-US" dirty="0">
                <a:solidFill>
                  <a:srgbClr val="08080C"/>
                </a:solidFill>
              </a:rPr>
              <a:t> yang </a:t>
            </a:r>
            <a:r>
              <a:rPr lang="en-US" altLang="en-US" dirty="0" err="1">
                <a:solidFill>
                  <a:srgbClr val="08080C"/>
                </a:solidFill>
              </a:rPr>
              <a:t>sama</a:t>
            </a:r>
            <a:r>
              <a:rPr lang="en-US" altLang="en-US" dirty="0">
                <a:solidFill>
                  <a:srgbClr val="08080C"/>
                </a:solidFill>
              </a:rPr>
              <a:t> </a:t>
            </a:r>
            <a:r>
              <a:rPr lang="en-US" altLang="en-US" dirty="0" err="1">
                <a:solidFill>
                  <a:srgbClr val="08080C"/>
                </a:solidFill>
              </a:rPr>
              <a:t>belum</a:t>
            </a:r>
            <a:r>
              <a:rPr lang="en-US" altLang="en-US" dirty="0">
                <a:solidFill>
                  <a:srgbClr val="08080C"/>
                </a:solidFill>
              </a:rPr>
              <a:t> </a:t>
            </a:r>
            <a:r>
              <a:rPr lang="en-US" altLang="en-US" dirty="0" err="1">
                <a:solidFill>
                  <a:srgbClr val="08080C"/>
                </a:solidFill>
              </a:rPr>
              <a:t>tentu</a:t>
            </a:r>
            <a:r>
              <a:rPr lang="en-US" altLang="en-US" dirty="0">
                <a:solidFill>
                  <a:srgbClr val="08080C"/>
                </a:solidFill>
              </a:rPr>
              <a:t> </a:t>
            </a:r>
            <a:r>
              <a:rPr lang="en-US" altLang="en-US" dirty="0" err="1">
                <a:solidFill>
                  <a:srgbClr val="08080C"/>
                </a:solidFill>
              </a:rPr>
              <a:t>dienkripsi</a:t>
            </a:r>
            <a:r>
              <a:rPr lang="en-US" altLang="en-US" dirty="0">
                <a:solidFill>
                  <a:srgbClr val="08080C"/>
                </a:solidFill>
              </a:rPr>
              <a:t> </a:t>
            </a:r>
            <a:r>
              <a:rPr lang="en-US" altLang="en-US" dirty="0" err="1">
                <a:solidFill>
                  <a:srgbClr val="08080C"/>
                </a:solidFill>
              </a:rPr>
              <a:t>menjadi</a:t>
            </a:r>
            <a:r>
              <a:rPr lang="en-US" altLang="en-US" dirty="0">
                <a:solidFill>
                  <a:srgbClr val="08080C"/>
                </a:solidFill>
              </a:rPr>
              <a:t> </a:t>
            </a:r>
            <a:r>
              <a:rPr lang="en-US" altLang="en-US" dirty="0" err="1">
                <a:solidFill>
                  <a:srgbClr val="08080C"/>
                </a:solidFill>
              </a:rPr>
              <a:t>huruf</a:t>
            </a:r>
            <a:r>
              <a:rPr lang="en-US" altLang="en-US" dirty="0">
                <a:solidFill>
                  <a:srgbClr val="08080C"/>
                </a:solidFill>
              </a:rPr>
              <a:t> </a:t>
            </a:r>
            <a:r>
              <a:rPr lang="en-US" altLang="en-US" dirty="0" err="1">
                <a:solidFill>
                  <a:srgbClr val="08080C"/>
                </a:solidFill>
              </a:rPr>
              <a:t>cipherteks</a:t>
            </a:r>
            <a:r>
              <a:rPr lang="en-US" altLang="en-US" dirty="0">
                <a:solidFill>
                  <a:srgbClr val="08080C"/>
                </a:solidFill>
              </a:rPr>
              <a:t> yang </a:t>
            </a:r>
            <a:r>
              <a:rPr lang="en-US" altLang="en-US" dirty="0" err="1">
                <a:solidFill>
                  <a:srgbClr val="08080C"/>
                </a:solidFill>
              </a:rPr>
              <a:t>sama</a:t>
            </a:r>
            <a:r>
              <a:rPr lang="en-US" altLang="en-US" dirty="0">
                <a:solidFill>
                  <a:srgbClr val="08080C"/>
                </a:solidFill>
              </a:rPr>
              <a:t>.</a:t>
            </a:r>
          </a:p>
          <a:p>
            <a:pPr lvl="1" eaLnBrk="1" hangingPunct="1">
              <a:buFontTx/>
              <a:buNone/>
            </a:pPr>
            <a:endParaRPr lang="en-US" altLang="en-US" sz="2800" dirty="0">
              <a:solidFill>
                <a:srgbClr val="08080C"/>
              </a:solidFill>
            </a:endParaRPr>
          </a:p>
          <a:p>
            <a:pPr eaLnBrk="1" hangingPunct="1"/>
            <a:endParaRPr lang="en-US" altLang="en-US" sz="2400" dirty="0">
              <a:solidFill>
                <a:srgbClr val="08080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9532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FD0B92-26B9-6606-2952-49EF696658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29350"/>
            <a:ext cx="10515600" cy="56705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Demo Hill Cipher online: </a:t>
            </a:r>
            <a:r>
              <a:rPr lang="en-US" sz="2400" dirty="0">
                <a:hlinkClick r:id="rId2"/>
              </a:rPr>
              <a:t>https://www.dcode.fr/hill-cipher</a:t>
            </a:r>
            <a:r>
              <a:rPr lang="en-US" sz="2400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4453A0-1995-DDAD-86BD-3A3DA46BFA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366" y="858124"/>
            <a:ext cx="10377268" cy="5834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765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GB" altLang="en-US" sz="1400">
                <a:latin typeface="Times New Roman" panose="02020603050405020304" pitchFamily="18" charset="0"/>
              </a:rPr>
              <a:t>Rinaldi Munir/IF4020  Kriptografi</a:t>
            </a:r>
          </a:p>
        </p:txBody>
      </p:sp>
      <p:sp>
        <p:nvSpPr>
          <p:cNvPr id="4096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405D422E-C58A-4E08-9C9B-DD4184A08C76}" type="slidenum">
              <a:rPr lang="en-GB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SzTx/>
                <a:buFontTx/>
                <a:buNone/>
              </a:pPr>
              <a:t>2</a:t>
            </a:fld>
            <a:endParaRPr lang="en-GB" altLang="en-US" sz="1400">
              <a:latin typeface="Times New Roman" panose="02020603050405020304" pitchFamily="18" charset="0"/>
            </a:endParaRPr>
          </a:p>
        </p:txBody>
      </p:sp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486297"/>
            <a:ext cx="7772400" cy="60325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altLang="en-US" b="1" dirty="0">
                <a:latin typeface="+mn-lt"/>
              </a:rPr>
              <a:t>Affine Cipher</a:t>
            </a:r>
          </a:p>
        </p:txBody>
      </p:sp>
      <p:sp>
        <p:nvSpPr>
          <p:cNvPr id="409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348852"/>
            <a:ext cx="10243782" cy="5007497"/>
          </a:xfrm>
        </p:spPr>
        <p:txBody>
          <a:bodyPr>
            <a:noAutofit/>
          </a:bodyPr>
          <a:lstStyle/>
          <a:p>
            <a:pPr marL="609600" indent="-609600"/>
            <a:r>
              <a:rPr lang="en-US" altLang="en-US" sz="2400" dirty="0" err="1">
                <a:solidFill>
                  <a:srgbClr val="08080C"/>
                </a:solidFill>
              </a:rPr>
              <a:t>Merupakan</a:t>
            </a:r>
            <a:r>
              <a:rPr lang="en-US" altLang="en-US" sz="2400" dirty="0">
                <a:solidFill>
                  <a:srgbClr val="08080C"/>
                </a:solidFill>
              </a:rPr>
              <a:t> </a:t>
            </a:r>
            <a:r>
              <a:rPr lang="en-US" altLang="en-US" sz="2400" dirty="0" err="1">
                <a:solidFill>
                  <a:srgbClr val="08080C"/>
                </a:solidFill>
              </a:rPr>
              <a:t>perluasan</a:t>
            </a:r>
            <a:r>
              <a:rPr lang="en-US" altLang="en-US" sz="2400" dirty="0">
                <a:solidFill>
                  <a:srgbClr val="08080C"/>
                </a:solidFill>
              </a:rPr>
              <a:t> </a:t>
            </a:r>
            <a:r>
              <a:rPr lang="en-US" altLang="en-US" sz="2400" i="1" dirty="0">
                <a:solidFill>
                  <a:srgbClr val="08080C"/>
                </a:solidFill>
              </a:rPr>
              <a:t>Caesar cipher</a:t>
            </a:r>
          </a:p>
          <a:p>
            <a:pPr marL="609600" indent="-609600"/>
            <a:r>
              <a:rPr lang="en-US" altLang="en-US" sz="2400" dirty="0" err="1">
                <a:solidFill>
                  <a:srgbClr val="08080C"/>
                </a:solidFill>
              </a:rPr>
              <a:t>Enkripsi</a:t>
            </a:r>
            <a:r>
              <a:rPr lang="en-US" altLang="en-US" sz="2400" dirty="0">
                <a:solidFill>
                  <a:srgbClr val="08080C"/>
                </a:solidFill>
              </a:rPr>
              <a:t>: </a:t>
            </a:r>
            <a:r>
              <a:rPr lang="en-US" altLang="en-US" sz="2400" i="1" dirty="0">
                <a:solidFill>
                  <a:srgbClr val="08080C"/>
                </a:solidFill>
                <a:cs typeface="Times New Roman" panose="02020603050405020304" pitchFamily="18" charset="0"/>
              </a:rPr>
              <a:t>C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08080C"/>
                </a:solidFill>
                <a:cs typeface="Times New Roman" panose="02020603050405020304" pitchFamily="18" charset="0"/>
              </a:rPr>
              <a:t>mP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+ </a:t>
            </a:r>
            <a:r>
              <a:rPr lang="en-US" altLang="en-US" sz="2400" i="1" dirty="0">
                <a:solidFill>
                  <a:srgbClr val="08080C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(mod </a:t>
            </a:r>
            <a:r>
              <a:rPr lang="en-US" altLang="en-US" sz="2400" i="1" dirty="0">
                <a:solidFill>
                  <a:srgbClr val="08080C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)	</a:t>
            </a:r>
          </a:p>
          <a:p>
            <a:pPr marL="609600" indent="-609600"/>
            <a:r>
              <a:rPr lang="en-US" alt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Dekripsi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: </a:t>
            </a:r>
            <a:r>
              <a:rPr lang="en-US" altLang="en-US" sz="2400" i="1" dirty="0">
                <a:solidFill>
                  <a:srgbClr val="08080C"/>
                </a:solidFill>
                <a:cs typeface="Times New Roman" panose="02020603050405020304" pitchFamily="18" charset="0"/>
              </a:rPr>
              <a:t>P 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solidFill>
                  <a:srgbClr val="08080C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sz="2400" baseline="30000" dirty="0">
                <a:solidFill>
                  <a:srgbClr val="08080C"/>
                </a:solidFill>
                <a:cs typeface="Times New Roman" panose="02020603050405020304" pitchFamily="18" charset="0"/>
              </a:rPr>
              <a:t>–1 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solidFill>
                  <a:srgbClr val="08080C"/>
                </a:solidFill>
                <a:cs typeface="Times New Roman" panose="02020603050405020304" pitchFamily="18" charset="0"/>
              </a:rPr>
              <a:t>C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– </a:t>
            </a:r>
            <a:r>
              <a:rPr lang="en-US" altLang="en-US" sz="2400" i="1" dirty="0">
                <a:solidFill>
                  <a:srgbClr val="08080C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) (mod </a:t>
            </a:r>
            <a:r>
              <a:rPr lang="en-US" altLang="en-US" sz="2400" i="1" dirty="0">
                <a:solidFill>
                  <a:srgbClr val="08080C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)</a:t>
            </a:r>
          </a:p>
          <a:p>
            <a:pPr marL="609600" indent="-609600"/>
            <a:r>
              <a:rPr lang="en-US" alt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Kunci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: </a:t>
            </a:r>
            <a:r>
              <a:rPr lang="en-US" altLang="en-US" sz="2400" i="1" dirty="0">
                <a:solidFill>
                  <a:srgbClr val="08080C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dan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solidFill>
                  <a:srgbClr val="08080C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	 </a:t>
            </a:r>
          </a:p>
          <a:p>
            <a:pPr marL="609600" indent="-609600"/>
            <a:endParaRPr lang="en-US" altLang="en-US" sz="2400" dirty="0">
              <a:solidFill>
                <a:srgbClr val="08080C"/>
              </a:solidFill>
              <a:cs typeface="Times New Roman" panose="02020603050405020304" pitchFamily="18" charset="0"/>
            </a:endParaRPr>
          </a:p>
          <a:p>
            <a:pPr marL="609600" indent="-609600">
              <a:buNone/>
            </a:pPr>
            <a:r>
              <a:rPr lang="en-US" altLang="en-US" sz="2400" u="sng" dirty="0" err="1">
                <a:solidFill>
                  <a:srgbClr val="08080C"/>
                </a:solidFill>
              </a:rPr>
              <a:t>Keterangan</a:t>
            </a:r>
            <a:r>
              <a:rPr lang="en-US" altLang="en-US" sz="2400" dirty="0">
                <a:solidFill>
                  <a:srgbClr val="08080C"/>
                </a:solidFill>
              </a:rPr>
              <a:t>:</a:t>
            </a:r>
          </a:p>
          <a:p>
            <a:pPr marL="609600" indent="-609600">
              <a:buFontTx/>
              <a:buAutoNum type="arabicPeriod"/>
            </a:pPr>
            <a:r>
              <a:rPr lang="en-US" altLang="en-US" sz="2400" i="1" dirty="0">
                <a:solidFill>
                  <a:srgbClr val="08080C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adalah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ukuran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alfabet</a:t>
            </a:r>
            <a:r>
              <a:rPr lang="en-US" altLang="en-US" sz="2400" dirty="0">
                <a:solidFill>
                  <a:srgbClr val="08080C"/>
                </a:solidFill>
              </a:rPr>
              <a:t> </a:t>
            </a:r>
          </a:p>
          <a:p>
            <a:pPr marL="609600" indent="-609600">
              <a:buFontTx/>
              <a:buAutoNum type="arabicPeriod"/>
            </a:pPr>
            <a:r>
              <a:rPr lang="en-US" altLang="en-US" sz="2400" i="1" dirty="0">
                <a:solidFill>
                  <a:srgbClr val="08080C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bilangan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bulat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yang </a:t>
            </a:r>
            <a:r>
              <a:rPr lang="en-US" alt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relatif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prima </a:t>
            </a:r>
            <a:r>
              <a:rPr lang="en-US" alt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dengan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solidFill>
                  <a:srgbClr val="08080C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</a:p>
          <a:p>
            <a:pPr marL="609600" indent="-609600">
              <a:buFontTx/>
              <a:buAutoNum type="arabicPeriod"/>
            </a:pPr>
            <a:r>
              <a:rPr lang="en-US" altLang="en-US" sz="2400" i="1" dirty="0">
                <a:solidFill>
                  <a:srgbClr val="08080C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adalah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jumlah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pergeseran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</a:p>
          <a:p>
            <a:pPr marL="609600" indent="-609600">
              <a:buFontTx/>
              <a:buAutoNum type="arabicPeriod"/>
            </a:pPr>
            <a:r>
              <a:rPr lang="en-US" altLang="en-US" sz="2400" i="1" dirty="0">
                <a:solidFill>
                  <a:srgbClr val="08080C"/>
                </a:solidFill>
                <a:cs typeface="Times New Roman" panose="02020603050405020304" pitchFamily="18" charset="0"/>
              </a:rPr>
              <a:t>Caesar cipher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adalah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khusus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dari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solidFill>
                  <a:srgbClr val="08080C"/>
                </a:solidFill>
                <a:cs typeface="Times New Roman" panose="02020603050405020304" pitchFamily="18" charset="0"/>
              </a:rPr>
              <a:t>affine cipher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dengan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 </a:t>
            </a:r>
            <a:r>
              <a:rPr lang="en-US" altLang="en-US" sz="2400" i="1" dirty="0">
                <a:solidFill>
                  <a:srgbClr val="08080C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= 1</a:t>
            </a:r>
            <a:r>
              <a:rPr lang="en-US" altLang="en-US" sz="2400" dirty="0">
                <a:solidFill>
                  <a:srgbClr val="08080C"/>
                </a:solidFill>
              </a:rPr>
              <a:t> </a:t>
            </a:r>
          </a:p>
          <a:p>
            <a:pPr marL="609600" indent="-609600">
              <a:buFontTx/>
              <a:buAutoNum type="arabicPeriod"/>
            </a:pPr>
            <a:r>
              <a:rPr lang="en-US" altLang="en-US" sz="2400" i="1" dirty="0">
                <a:solidFill>
                  <a:srgbClr val="08080C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sz="2400" baseline="30000" dirty="0">
                <a:solidFill>
                  <a:srgbClr val="08080C"/>
                </a:solidFill>
                <a:cs typeface="Times New Roman" panose="02020603050405020304" pitchFamily="18" charset="0"/>
              </a:rPr>
              <a:t>–1 </a:t>
            </a:r>
            <a:r>
              <a:rPr lang="en-US" alt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adalah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inversi</a:t>
            </a:r>
            <a:r>
              <a:rPr lang="en-US" altLang="en-US" sz="2400" i="1" dirty="0">
                <a:solidFill>
                  <a:srgbClr val="08080C"/>
                </a:solidFill>
                <a:cs typeface="Times New Roman" panose="02020603050405020304" pitchFamily="18" charset="0"/>
              </a:rPr>
              <a:t> m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(mod </a:t>
            </a:r>
            <a:r>
              <a:rPr lang="en-US" altLang="en-US" sz="2400" i="1" dirty="0">
                <a:solidFill>
                  <a:srgbClr val="08080C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), </a:t>
            </a:r>
            <a:r>
              <a:rPr lang="en-US" alt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yaitu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solidFill>
                  <a:srgbClr val="08080C"/>
                </a:solidFill>
                <a:cs typeface="Times New Roman" panose="02020603050405020304" pitchFamily="18" charset="0"/>
              </a:rPr>
              <a:t>m </a:t>
            </a:r>
            <a:r>
              <a:rPr lang="en-US" altLang="en-US" sz="2400" i="1" dirty="0">
                <a:solidFill>
                  <a:srgbClr val="08080C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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solidFill>
                  <a:srgbClr val="08080C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sz="2400" baseline="30000" dirty="0">
                <a:solidFill>
                  <a:srgbClr val="08080C"/>
                </a:solidFill>
                <a:cs typeface="Times New Roman" panose="02020603050405020304" pitchFamily="18" charset="0"/>
              </a:rPr>
              <a:t>–1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 1 (mod </a:t>
            </a:r>
            <a:r>
              <a:rPr lang="en-US" altLang="en-US" sz="2400" i="1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lang="en-US" altLang="en-US" sz="2400" dirty="0">
                <a:solidFill>
                  <a:srgbClr val="08080C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419616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126AE0-5F2B-7468-923B-2F4CA4520C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367" y="327408"/>
            <a:ext cx="11033266" cy="620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3293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E0DA2846-2DCF-41A9-816D-089E849D4CCB}" type="slidenum">
              <a:rPr lang="en-GB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SzTx/>
                <a:buFontTx/>
                <a:buNone/>
              </a:pPr>
              <a:t>21</a:t>
            </a:fld>
            <a:endParaRPr lang="en-GB" altLang="en-US" sz="1400">
              <a:latin typeface="Times New Roman" panose="02020603050405020304" pitchFamily="18" charset="0"/>
            </a:endParaRPr>
          </a:p>
        </p:txBody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5996" y="1494227"/>
            <a:ext cx="11097146" cy="5363773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i="1" dirty="0">
                <a:solidFill>
                  <a:srgbClr val="08080C"/>
                </a:solidFill>
              </a:rPr>
              <a:t>Hill cipher</a:t>
            </a:r>
            <a:r>
              <a:rPr lang="en-US" altLang="en-US" dirty="0">
                <a:solidFill>
                  <a:srgbClr val="08080C"/>
                </a:solidFill>
              </a:rPr>
              <a:t> </a:t>
            </a:r>
            <a:r>
              <a:rPr lang="en-US" altLang="en-US" dirty="0" err="1">
                <a:solidFill>
                  <a:srgbClr val="08080C"/>
                </a:solidFill>
              </a:rPr>
              <a:t>mudah</a:t>
            </a:r>
            <a:r>
              <a:rPr lang="en-US" altLang="en-US" dirty="0">
                <a:solidFill>
                  <a:srgbClr val="08080C"/>
                </a:solidFill>
              </a:rPr>
              <a:t> </a:t>
            </a:r>
            <a:r>
              <a:rPr lang="en-US" altLang="en-US" dirty="0" err="1">
                <a:solidFill>
                  <a:srgbClr val="08080C"/>
                </a:solidFill>
              </a:rPr>
              <a:t>dipecahkan</a:t>
            </a:r>
            <a:r>
              <a:rPr lang="en-US" altLang="en-US" dirty="0">
                <a:solidFill>
                  <a:srgbClr val="08080C"/>
                </a:solidFill>
              </a:rPr>
              <a:t> </a:t>
            </a:r>
            <a:r>
              <a:rPr lang="en-US" altLang="en-US" dirty="0" err="1">
                <a:solidFill>
                  <a:srgbClr val="08080C"/>
                </a:solidFill>
              </a:rPr>
              <a:t>dengan</a:t>
            </a:r>
            <a:r>
              <a:rPr lang="en-US" altLang="en-US" dirty="0">
                <a:solidFill>
                  <a:srgbClr val="08080C"/>
                </a:solidFill>
              </a:rPr>
              <a:t> </a:t>
            </a:r>
            <a:r>
              <a:rPr lang="en-US" altLang="en-US" i="1" dirty="0">
                <a:solidFill>
                  <a:srgbClr val="08080C"/>
                </a:solidFill>
              </a:rPr>
              <a:t>known-plaintext attack</a:t>
            </a:r>
            <a:r>
              <a:rPr lang="en-US" altLang="en-US" dirty="0">
                <a:solidFill>
                  <a:srgbClr val="08080C"/>
                </a:solidFill>
              </a:rPr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 err="1">
                <a:solidFill>
                  <a:srgbClr val="08080C"/>
                </a:solidFill>
              </a:rPr>
              <a:t>Misalkan</a:t>
            </a:r>
            <a:r>
              <a:rPr lang="en-US" altLang="en-US" dirty="0">
                <a:solidFill>
                  <a:srgbClr val="08080C"/>
                </a:solidFill>
              </a:rPr>
              <a:t> </a:t>
            </a:r>
            <a:r>
              <a:rPr lang="en-US" altLang="en-US" dirty="0" err="1">
                <a:solidFill>
                  <a:srgbClr val="08080C"/>
                </a:solidFill>
              </a:rPr>
              <a:t>untuk</a:t>
            </a:r>
            <a:r>
              <a:rPr lang="en-US" altLang="en-US" dirty="0">
                <a:solidFill>
                  <a:srgbClr val="08080C"/>
                </a:solidFill>
              </a:rPr>
              <a:t> </a:t>
            </a:r>
            <a:r>
              <a:rPr lang="en-US" altLang="en-US" i="1" dirty="0">
                <a:solidFill>
                  <a:srgbClr val="08080C"/>
                </a:solidFill>
              </a:rPr>
              <a:t>Hill cipher</a:t>
            </a:r>
            <a:r>
              <a:rPr lang="en-US" altLang="en-US" dirty="0">
                <a:solidFill>
                  <a:srgbClr val="08080C"/>
                </a:solidFill>
              </a:rPr>
              <a:t> </a:t>
            </a:r>
            <a:r>
              <a:rPr lang="en-US" altLang="en-US" dirty="0" err="1">
                <a:solidFill>
                  <a:srgbClr val="08080C"/>
                </a:solidFill>
              </a:rPr>
              <a:t>dengan</a:t>
            </a:r>
            <a:r>
              <a:rPr lang="en-US" altLang="en-US" dirty="0">
                <a:solidFill>
                  <a:srgbClr val="08080C"/>
                </a:solidFill>
              </a:rPr>
              <a:t> </a:t>
            </a:r>
            <a:r>
              <a:rPr lang="en-US" altLang="en-US" i="1" dirty="0">
                <a:solidFill>
                  <a:srgbClr val="08080C"/>
                </a:solidFill>
              </a:rPr>
              <a:t>m</a:t>
            </a:r>
            <a:r>
              <a:rPr lang="en-US" altLang="en-US" dirty="0">
                <a:solidFill>
                  <a:srgbClr val="08080C"/>
                </a:solidFill>
              </a:rPr>
              <a:t> = 2 </a:t>
            </a:r>
            <a:r>
              <a:rPr lang="en-US" altLang="en-US" dirty="0" err="1">
                <a:solidFill>
                  <a:srgbClr val="08080C"/>
                </a:solidFill>
              </a:rPr>
              <a:t>diketahui</a:t>
            </a:r>
            <a:r>
              <a:rPr lang="en-US" altLang="en-US" dirty="0">
                <a:solidFill>
                  <a:srgbClr val="08080C"/>
                </a:solidFill>
              </a:rPr>
              <a:t>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2800" dirty="0">
                <a:solidFill>
                  <a:srgbClr val="08080C"/>
                </a:solidFill>
              </a:rPr>
              <a:t>P = (19, 7)    </a:t>
            </a:r>
            <a:r>
              <a:rPr lang="en-US" altLang="en-US" sz="2800" dirty="0">
                <a:solidFill>
                  <a:srgbClr val="08080C"/>
                </a:solidFill>
                <a:sym typeface="Wingdings" panose="05000000000000000000" pitchFamily="2" charset="2"/>
              </a:rPr>
              <a:t> </a:t>
            </a:r>
            <a:r>
              <a:rPr lang="en-US" altLang="en-US" sz="2800" i="1" dirty="0">
                <a:solidFill>
                  <a:srgbClr val="08080C"/>
                </a:solidFill>
              </a:rPr>
              <a:t>C</a:t>
            </a:r>
            <a:r>
              <a:rPr lang="en-US" altLang="en-US" sz="2800" dirty="0">
                <a:solidFill>
                  <a:srgbClr val="08080C"/>
                </a:solidFill>
              </a:rPr>
              <a:t> = (0, 23)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2800" dirty="0">
                <a:solidFill>
                  <a:srgbClr val="08080C"/>
                </a:solidFill>
              </a:rPr>
              <a:t>P = (4, 17)    </a:t>
            </a:r>
            <a:r>
              <a:rPr lang="en-US" altLang="en-US" sz="2800" dirty="0">
                <a:solidFill>
                  <a:srgbClr val="08080C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2800" dirty="0">
                <a:solidFill>
                  <a:srgbClr val="08080C"/>
                </a:solidFill>
              </a:rPr>
              <a:t> </a:t>
            </a:r>
            <a:r>
              <a:rPr lang="en-US" altLang="en-US" sz="2800" i="1" dirty="0">
                <a:solidFill>
                  <a:srgbClr val="08080C"/>
                </a:solidFill>
              </a:rPr>
              <a:t>C</a:t>
            </a:r>
            <a:r>
              <a:rPr lang="en-US" altLang="en-US" sz="2800" dirty="0">
                <a:solidFill>
                  <a:srgbClr val="08080C"/>
                </a:solidFill>
              </a:rPr>
              <a:t> = (12, 6)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2800" dirty="0" err="1">
                <a:solidFill>
                  <a:srgbClr val="08080C"/>
                </a:solidFill>
              </a:rPr>
              <a:t>Jadi</a:t>
            </a:r>
            <a:r>
              <a:rPr lang="en-US" altLang="en-US" sz="2800" dirty="0">
                <a:solidFill>
                  <a:srgbClr val="08080C"/>
                </a:solidFill>
              </a:rPr>
              <a:t>, </a:t>
            </a:r>
            <a:r>
              <a:rPr lang="en-US" altLang="en-US" sz="2800" b="1" dirty="0">
                <a:solidFill>
                  <a:srgbClr val="08080C"/>
                </a:solidFill>
              </a:rPr>
              <a:t>K</a:t>
            </a:r>
            <a:r>
              <a:rPr lang="en-US" altLang="en-US" sz="2800" dirty="0">
                <a:solidFill>
                  <a:srgbClr val="08080C"/>
                </a:solidFill>
              </a:rPr>
              <a:t>(19, 7) = (0, 23) </a:t>
            </a:r>
            <a:r>
              <a:rPr lang="en-US" altLang="en-US" sz="2800" dirty="0" err="1">
                <a:solidFill>
                  <a:srgbClr val="08080C"/>
                </a:solidFill>
              </a:rPr>
              <a:t>dan</a:t>
            </a:r>
            <a:r>
              <a:rPr lang="en-US" altLang="en-US" sz="2800" dirty="0">
                <a:solidFill>
                  <a:srgbClr val="08080C"/>
                </a:solidFill>
              </a:rPr>
              <a:t> </a:t>
            </a:r>
            <a:r>
              <a:rPr lang="en-US" altLang="en-US" sz="2800" b="1" dirty="0">
                <a:solidFill>
                  <a:srgbClr val="08080C"/>
                </a:solidFill>
              </a:rPr>
              <a:t>K</a:t>
            </a:r>
            <a:r>
              <a:rPr lang="en-US" altLang="en-US" sz="2800" dirty="0">
                <a:solidFill>
                  <a:srgbClr val="08080C"/>
                </a:solidFill>
              </a:rPr>
              <a:t>(4, 17) = (12, 6)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altLang="en-US" sz="3100" dirty="0">
              <a:solidFill>
                <a:srgbClr val="08080C"/>
              </a:solidFill>
            </a:endParaRPr>
          </a:p>
          <a:p>
            <a:pPr lvl="1" eaLnBrk="1" hangingPunct="1">
              <a:lnSpc>
                <a:spcPct val="90000"/>
              </a:lnSpc>
              <a:defRPr/>
            </a:pPr>
            <a:endParaRPr lang="en-US" altLang="en-US" dirty="0">
              <a:solidFill>
                <a:srgbClr val="08080C"/>
              </a:solidFill>
            </a:endParaRPr>
          </a:p>
          <a:p>
            <a:pPr lvl="1" eaLnBrk="1" hangingPunct="1">
              <a:lnSpc>
                <a:spcPct val="90000"/>
              </a:lnSpc>
              <a:defRPr/>
            </a:pPr>
            <a:endParaRPr lang="en-US" altLang="en-US" dirty="0">
              <a:solidFill>
                <a:srgbClr val="08080C"/>
              </a:solidFill>
            </a:endParaRPr>
          </a:p>
          <a:p>
            <a:pPr lvl="1" eaLnBrk="1" hangingPunct="1">
              <a:lnSpc>
                <a:spcPct val="90000"/>
              </a:lnSpc>
              <a:defRPr/>
            </a:pPr>
            <a:endParaRPr lang="en-US" altLang="en-US" dirty="0">
              <a:solidFill>
                <a:srgbClr val="08080C"/>
              </a:solidFill>
            </a:endParaRPr>
          </a:p>
          <a:p>
            <a:pPr lvl="1" eaLnBrk="1" hangingPunct="1">
              <a:lnSpc>
                <a:spcPct val="90000"/>
              </a:lnSpc>
              <a:defRPr/>
            </a:pPr>
            <a:endParaRPr lang="en-US" altLang="en-US" dirty="0">
              <a:solidFill>
                <a:srgbClr val="08080C"/>
              </a:solidFill>
            </a:endParaRPr>
          </a:p>
          <a:p>
            <a:pPr lvl="1" eaLnBrk="1" hangingPunct="1">
              <a:lnSpc>
                <a:spcPct val="90000"/>
              </a:lnSpc>
              <a:defRPr/>
            </a:pPr>
            <a:endParaRPr lang="en-US" altLang="en-US" sz="2800" dirty="0">
              <a:solidFill>
                <a:srgbClr val="08080C"/>
              </a:solidFill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2800" dirty="0" err="1">
                <a:solidFill>
                  <a:srgbClr val="08080C"/>
                </a:solidFill>
              </a:rPr>
              <a:t>Matriks</a:t>
            </a:r>
            <a:r>
              <a:rPr lang="en-US" altLang="en-US" sz="2800" dirty="0">
                <a:solidFill>
                  <a:srgbClr val="08080C"/>
                </a:solidFill>
              </a:rPr>
              <a:t> </a:t>
            </a:r>
            <a:r>
              <a:rPr lang="en-US" altLang="en-US" sz="2800" dirty="0" err="1">
                <a:solidFill>
                  <a:srgbClr val="08080C"/>
                </a:solidFill>
              </a:rPr>
              <a:t>balikan</a:t>
            </a:r>
            <a:r>
              <a:rPr lang="en-US" altLang="en-US" sz="2800" dirty="0">
                <a:solidFill>
                  <a:srgbClr val="08080C"/>
                </a:solidFill>
              </a:rPr>
              <a:t> </a:t>
            </a:r>
            <a:r>
              <a:rPr lang="en-US" altLang="en-US" sz="2800" dirty="0" err="1">
                <a:solidFill>
                  <a:srgbClr val="08080C"/>
                </a:solidFill>
              </a:rPr>
              <a:t>dari</a:t>
            </a:r>
            <a:r>
              <a:rPr lang="en-US" altLang="en-US" sz="2800" dirty="0">
                <a:solidFill>
                  <a:srgbClr val="08080C"/>
                </a:solidFill>
              </a:rPr>
              <a:t> </a:t>
            </a:r>
            <a:r>
              <a:rPr lang="en-US" altLang="en-US" sz="2800" i="1" dirty="0">
                <a:solidFill>
                  <a:srgbClr val="08080C"/>
                </a:solidFill>
              </a:rPr>
              <a:t>P</a:t>
            </a:r>
            <a:r>
              <a:rPr lang="en-US" altLang="en-US" sz="2800" dirty="0">
                <a:solidFill>
                  <a:srgbClr val="08080C"/>
                </a:solidFill>
              </a:rPr>
              <a:t> </a:t>
            </a:r>
            <a:r>
              <a:rPr lang="en-US" altLang="en-US" sz="2800" dirty="0" err="1">
                <a:solidFill>
                  <a:srgbClr val="08080C"/>
                </a:solidFill>
              </a:rPr>
              <a:t>adalah</a:t>
            </a:r>
            <a:r>
              <a:rPr lang="en-US" altLang="en-US" sz="2800" dirty="0">
                <a:solidFill>
                  <a:srgbClr val="08080C"/>
                </a:solidFill>
              </a:rPr>
              <a:t> P</a:t>
            </a:r>
            <a:r>
              <a:rPr lang="en-US" altLang="en-US" sz="2800" baseline="30000" dirty="0">
                <a:solidFill>
                  <a:srgbClr val="08080C"/>
                </a:solidFill>
              </a:rPr>
              <a:t>-1</a:t>
            </a:r>
            <a:r>
              <a:rPr lang="en-US" altLang="en-US" sz="2800" dirty="0">
                <a:solidFill>
                  <a:srgbClr val="08080C"/>
                </a:solidFill>
              </a:rPr>
              <a:t> =  					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2800" dirty="0" err="1">
                <a:solidFill>
                  <a:srgbClr val="08080C"/>
                </a:solidFill>
              </a:rPr>
              <a:t>Sehingga</a:t>
            </a:r>
            <a:endParaRPr lang="en-US" altLang="en-US" sz="2800" dirty="0">
              <a:solidFill>
                <a:srgbClr val="08080C"/>
              </a:solidFill>
            </a:endParaRPr>
          </a:p>
          <a:p>
            <a:pPr marL="457200" lvl="1" indent="0">
              <a:buNone/>
              <a:defRPr/>
            </a:pPr>
            <a:r>
              <a:rPr lang="en-US" altLang="en-US" sz="2800" dirty="0">
                <a:solidFill>
                  <a:schemeClr val="tx1">
                    <a:lumMod val="50000"/>
                  </a:schemeClr>
                </a:solidFill>
              </a:rPr>
              <a:t>      </a:t>
            </a:r>
          </a:p>
          <a:p>
            <a:pPr marL="457200" lvl="1" indent="0">
              <a:buNone/>
              <a:defRPr/>
            </a:pPr>
            <a:r>
              <a:rPr lang="en-US" altLang="en-US" sz="2800" dirty="0"/>
              <a:t>	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dirty="0"/>
              <a:t>	</a:t>
            </a:r>
          </a:p>
        </p:txBody>
      </p:sp>
      <p:graphicFrame>
        <p:nvGraphicFramePr>
          <p:cNvPr id="5837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7019283"/>
              </p:ext>
            </p:extLst>
          </p:nvPr>
        </p:nvGraphicFramePr>
        <p:xfrm>
          <a:off x="2272046" y="3423920"/>
          <a:ext cx="3282951" cy="11657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612900" imgH="571500" progId="Equation.3">
                  <p:embed/>
                </p:oleObj>
              </mc:Choice>
              <mc:Fallback>
                <p:oleObj name="Equation" r:id="rId7" imgW="1612900" imgH="571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2046" y="3423920"/>
                        <a:ext cx="3282951" cy="11657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374" name="Rectangle 14"/>
          <p:cNvSpPr>
            <a:spLocks noChangeArrowheads="1"/>
          </p:cNvSpPr>
          <p:nvPr/>
        </p:nvSpPr>
        <p:spPr bwMode="auto">
          <a:xfrm>
            <a:off x="1524001" y="-230832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5837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2898985"/>
              </p:ext>
            </p:extLst>
          </p:nvPr>
        </p:nvGraphicFramePr>
        <p:xfrm>
          <a:off x="6096000" y="4618946"/>
          <a:ext cx="3282950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612900" imgH="431800" progId="Equation.3">
                  <p:embed/>
                </p:oleObj>
              </mc:Choice>
              <mc:Fallback>
                <p:oleObj name="Equation" r:id="rId9" imgW="16129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4618946"/>
                        <a:ext cx="3282950" cy="873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7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6354450"/>
              </p:ext>
            </p:extLst>
          </p:nvPr>
        </p:nvGraphicFramePr>
        <p:xfrm>
          <a:off x="4027856" y="5712059"/>
          <a:ext cx="4519612" cy="903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955800" imgH="393700" progId="Equation.3">
                  <p:embed/>
                </p:oleObj>
              </mc:Choice>
              <mc:Fallback>
                <p:oleObj name="Equation" r:id="rId11" imgW="19558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7856" y="5712059"/>
                        <a:ext cx="4519612" cy="903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2">
            <a:extLst>
              <a:ext uri="{FF2B5EF4-FFF2-40B4-BE49-F238E27FC236}">
                <a16:creationId xmlns:a16="http://schemas.microsoft.com/office/drawing/2014/main" id="{C573814E-05A6-C25F-C415-01494C0CFD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65996" y="638697"/>
            <a:ext cx="7772400" cy="60325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altLang="en-US" b="1" dirty="0" err="1"/>
              <a:t>Kriptanalisis</a:t>
            </a:r>
            <a:r>
              <a:rPr lang="en-US" altLang="en-US" b="1" dirty="0"/>
              <a:t> Hill Cipher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FD0D59-2EA1-E0D5-784F-4A736EDE5882}"/>
              </a:ext>
            </a:extLst>
          </p:cNvPr>
          <p:cNvSpPr txBox="1"/>
          <p:nvPr/>
        </p:nvSpPr>
        <p:spPr>
          <a:xfrm>
            <a:off x="1708732" y="5910049"/>
            <a:ext cx="6096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chemeClr val="tx1">
                    <a:lumMod val="50000"/>
                  </a:schemeClr>
                </a:solidFill>
              </a:rPr>
              <a:t>K</a:t>
            </a:r>
            <a:r>
              <a:rPr lang="en-US" sz="2200" dirty="0">
                <a:solidFill>
                  <a:schemeClr val="tx1">
                    <a:lumMod val="50000"/>
                  </a:schemeClr>
                </a:solidFill>
              </a:rPr>
              <a:t> = </a:t>
            </a:r>
            <a:r>
              <a:rPr lang="en-US" sz="2200" b="1" dirty="0">
                <a:solidFill>
                  <a:schemeClr val="tx1">
                    <a:lumMod val="50000"/>
                  </a:schemeClr>
                </a:solidFill>
              </a:rPr>
              <a:t>CP</a:t>
            </a:r>
            <a:r>
              <a:rPr lang="en-US" sz="2200" baseline="30000" dirty="0">
                <a:solidFill>
                  <a:schemeClr val="tx1">
                    <a:lumMod val="50000"/>
                  </a:schemeClr>
                </a:solidFill>
              </a:rPr>
              <a:t>–1 </a:t>
            </a:r>
            <a:r>
              <a:rPr lang="en-US" sz="2200" dirty="0">
                <a:solidFill>
                  <a:schemeClr val="tx1">
                    <a:lumMod val="50000"/>
                  </a:schemeClr>
                </a:solidFill>
              </a:rPr>
              <a:t> mod 26</a:t>
            </a:r>
            <a:r>
              <a:rPr lang="en-US" sz="2200" b="1" dirty="0">
                <a:solidFill>
                  <a:schemeClr val="tx1">
                    <a:lumMod val="50000"/>
                  </a:schemeClr>
                </a:solidFill>
              </a:rPr>
              <a:t> = </a:t>
            </a:r>
            <a:endParaRPr lang="en-US" sz="2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19146E-124C-9196-5D39-B9913B2725A0}"/>
              </a:ext>
            </a:extLst>
          </p:cNvPr>
          <p:cNvSpPr txBox="1"/>
          <p:nvPr/>
        </p:nvSpPr>
        <p:spPr>
          <a:xfrm>
            <a:off x="5854169" y="3626863"/>
            <a:ext cx="306631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chemeClr val="tx1">
                    <a:lumMod val="50000"/>
                  </a:schemeClr>
                </a:solidFill>
                <a:sym typeface="Symbol" panose="05050102010706020507" pitchFamily="18" charset="2"/>
              </a:rPr>
              <a:t> </a:t>
            </a:r>
            <a:r>
              <a:rPr lang="en-US" sz="2200" b="1" dirty="0">
                <a:solidFill>
                  <a:schemeClr val="tx1">
                    <a:lumMod val="50000"/>
                  </a:schemeClr>
                </a:solidFill>
              </a:rPr>
              <a:t>K</a:t>
            </a:r>
            <a:r>
              <a:rPr lang="en-US" sz="2200" dirty="0">
                <a:solidFill>
                  <a:schemeClr val="tx1">
                    <a:lumMod val="50000"/>
                  </a:schemeClr>
                </a:solidFill>
              </a:rPr>
              <a:t> = </a:t>
            </a:r>
            <a:r>
              <a:rPr lang="en-US" sz="2200" b="1" dirty="0">
                <a:solidFill>
                  <a:schemeClr val="tx1">
                    <a:lumMod val="50000"/>
                  </a:schemeClr>
                </a:solidFill>
              </a:rPr>
              <a:t>CP</a:t>
            </a:r>
            <a:r>
              <a:rPr lang="en-US" sz="2200" baseline="30000" dirty="0">
                <a:solidFill>
                  <a:schemeClr val="tx1">
                    <a:lumMod val="50000"/>
                  </a:schemeClr>
                </a:solidFill>
              </a:rPr>
              <a:t>–1 </a:t>
            </a:r>
            <a:r>
              <a:rPr lang="en-US" sz="2200" dirty="0">
                <a:solidFill>
                  <a:schemeClr val="tx1">
                    <a:lumMod val="50000"/>
                  </a:schemeClr>
                </a:solidFill>
              </a:rPr>
              <a:t> mod 26</a:t>
            </a:r>
            <a:r>
              <a:rPr lang="en-US" sz="2200" b="1" dirty="0">
                <a:solidFill>
                  <a:schemeClr val="tx1">
                    <a:lumMod val="50000"/>
                  </a:schemeClr>
                </a:solidFill>
              </a:rPr>
              <a:t>  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8009419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GB" altLang="en-US" sz="1400">
                <a:latin typeface="Times New Roman" panose="02020603050405020304" pitchFamily="18" charset="0"/>
              </a:rPr>
              <a:t>Rinaldi Munir/IF4020  Kriptografi</a:t>
            </a:r>
          </a:p>
        </p:txBody>
      </p:sp>
      <p:sp>
        <p:nvSpPr>
          <p:cNvPr id="3379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4FAECD91-4EEA-402E-AC07-B4E0043CE254}" type="slidenum">
              <a:rPr lang="en-GB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SzTx/>
                <a:buFontTx/>
                <a:buNone/>
              </a:pPr>
              <a:t>22</a:t>
            </a:fld>
            <a:endParaRPr lang="en-GB" altLang="en-US" sz="1400">
              <a:latin typeface="Times New Roman" panose="02020603050405020304" pitchFamily="18" charset="0"/>
            </a:endParaRPr>
          </a:p>
        </p:txBody>
      </p:sp>
      <p:sp>
        <p:nvSpPr>
          <p:cNvPr id="33796" name="Rectangle 2"/>
          <p:cNvSpPr>
            <a:spLocks noGrp="1" noChangeArrowheads="1"/>
          </p:cNvSpPr>
          <p:nvPr>
            <p:ph type="title"/>
          </p:nvPr>
        </p:nvSpPr>
        <p:spPr>
          <a:xfrm>
            <a:off x="565245" y="552450"/>
            <a:ext cx="7772400" cy="908050"/>
          </a:xfrm>
        </p:spPr>
        <p:txBody>
          <a:bodyPr/>
          <a:lstStyle/>
          <a:p>
            <a:pPr algn="l" eaLnBrk="1" hangingPunct="1"/>
            <a:r>
              <a:rPr lang="en-US" altLang="en-US" b="1" dirty="0"/>
              <a:t>Enigma </a:t>
            </a:r>
            <a:r>
              <a:rPr lang="en-US" altLang="en-US" b="1" i="1" dirty="0"/>
              <a:t>Cipher</a:t>
            </a:r>
            <a:endParaRPr lang="en-GB" altLang="en-US" b="1" i="1" dirty="0"/>
          </a:p>
        </p:txBody>
      </p:sp>
      <p:sp>
        <p:nvSpPr>
          <p:cNvPr id="337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5245" y="1584960"/>
            <a:ext cx="6176749" cy="4720589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Enigma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adalah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mesin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enkripsi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elektromekanik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untuk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melakukan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enkripsi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dan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dekripsi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.  </a:t>
            </a:r>
          </a:p>
          <a:p>
            <a:pPr eaLnBrk="1" hangingPunct="1"/>
            <a:endParaRPr lang="en-US" altLang="en-US" sz="2400" dirty="0">
              <a:solidFill>
                <a:srgbClr val="010000"/>
              </a:solidFill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Ditemukan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dan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dipatenkan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oleh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insinyur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Jerman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, Arthur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Scherbius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untuk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tujuan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komersil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diplomatik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, dan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militer</a:t>
            </a:r>
            <a:endParaRPr lang="en-US" altLang="en-US" sz="2400" dirty="0">
              <a:solidFill>
                <a:srgbClr val="010000"/>
              </a:solidFill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2400" dirty="0">
              <a:solidFill>
                <a:srgbClr val="010000"/>
              </a:solidFill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Menjadi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terkenal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karena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digunakan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oleh tantara Nazi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Jerman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selama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Perang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Dunia II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untuk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mengenkripsi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/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dekripsi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pesan-pesan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militer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. </a:t>
            </a:r>
          </a:p>
          <a:p>
            <a:pPr eaLnBrk="1" hangingPunct="1"/>
            <a:endParaRPr lang="en-US" altLang="en-US" sz="2400" dirty="0">
              <a:solidFill>
                <a:srgbClr val="010000"/>
              </a:solidFill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Enigma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berasal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dari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bahasa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latin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400" i="1" dirty="0" err="1">
                <a:solidFill>
                  <a:srgbClr val="010000"/>
                </a:solidFill>
                <a:cs typeface="Times New Roman" panose="02020603050405020304" pitchFamily="18" charset="0"/>
              </a:rPr>
              <a:t>enigmae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, yang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artinya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teka-teki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D3D24F15-1D4F-1723-6662-681979445A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559" y="552450"/>
            <a:ext cx="4209955" cy="5613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78720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EF6A37-9068-B310-4C46-5CDD901692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9245" y="171471"/>
            <a:ext cx="5016869" cy="6515057"/>
          </a:xfrm>
          <a:prstGeom prst="rect">
            <a:avLst/>
          </a:prstGeom>
          <a:noFill/>
        </p:spPr>
      </p:pic>
      <p:pic>
        <p:nvPicPr>
          <p:cNvPr id="2" name="Picture 5">
            <a:extLst>
              <a:ext uri="{FF2B5EF4-FFF2-40B4-BE49-F238E27FC236}">
                <a16:creationId xmlns:a16="http://schemas.microsoft.com/office/drawing/2014/main" id="{029BFAAD-2408-60F7-2446-F673D465D1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8641" y="3790928"/>
            <a:ext cx="35814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EBA1959-62DB-E79A-371A-9824E3F149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2503" y="830261"/>
            <a:ext cx="2733675" cy="285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3C278B2F-5075-B79E-8447-226D531E314B}"/>
              </a:ext>
            </a:extLst>
          </p:cNvPr>
          <p:cNvSpPr txBox="1">
            <a:spLocks noChangeArrowheads="1"/>
          </p:cNvSpPr>
          <p:nvPr/>
        </p:nvSpPr>
        <p:spPr>
          <a:xfrm>
            <a:off x="7048500" y="171471"/>
            <a:ext cx="3281680" cy="555623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4000"/>
              <a:t>Enigma Rotors</a:t>
            </a:r>
            <a:endParaRPr lang="en-US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9583359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237F0F3-88CB-2897-D29E-12755BAF38BA}"/>
              </a:ext>
            </a:extLst>
          </p:cNvPr>
          <p:cNvSpPr txBox="1"/>
          <p:nvPr/>
        </p:nvSpPr>
        <p:spPr>
          <a:xfrm>
            <a:off x="472439" y="5930315"/>
            <a:ext cx="1110488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Operator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mengetik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huruf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plainteks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pada keyboard,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lalu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menyalin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ulang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huruf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cipherteks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yang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menyala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pada </a:t>
            </a:r>
            <a:r>
              <a:rPr lang="en-US" altLang="en-US" sz="2400" i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lampboard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Cipherteks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dikirim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ke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penerima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pesan</a:t>
            </a:r>
            <a:endParaRPr lang="en-US" altLang="en-US" sz="2400" i="1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66307B-110C-AB4B-2883-BFDD4B93B8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8824" y="264160"/>
            <a:ext cx="9152111" cy="506634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8FA9E2B-D8A7-69BE-6B97-2D4E5C94B1AF}"/>
              </a:ext>
            </a:extLst>
          </p:cNvPr>
          <p:cNvSpPr txBox="1"/>
          <p:nvPr/>
        </p:nvSpPr>
        <p:spPr>
          <a:xfrm>
            <a:off x="2936240" y="5330507"/>
            <a:ext cx="8220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gambar</a:t>
            </a:r>
            <a:r>
              <a:rPr lang="en-US" dirty="0"/>
              <a:t>: </a:t>
            </a:r>
            <a:r>
              <a:rPr lang="en-US" dirty="0">
                <a:hlinkClick r:id="rId3"/>
              </a:rPr>
              <a:t>https://www.101computing.net/enigma/enigma-instructions.html</a:t>
            </a:r>
            <a:r>
              <a:rPr lang="en-US" dirty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28804779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GB" altLang="en-US" sz="1400">
                <a:latin typeface="Times New Roman" panose="02020603050405020304" pitchFamily="18" charset="0"/>
              </a:rPr>
              <a:t>Rinaldi Munir/IF4020  Kriptografi</a:t>
            </a:r>
          </a:p>
        </p:txBody>
      </p:sp>
      <p:sp>
        <p:nvSpPr>
          <p:cNvPr id="3584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C4C9177B-B9AF-4C80-81E2-BBA86D1566B2}" type="slidenum">
              <a:rPr lang="en-GB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SzTx/>
                <a:buFontTx/>
                <a:buNone/>
              </a:pPr>
              <a:t>25</a:t>
            </a:fld>
            <a:endParaRPr lang="en-GB" altLang="en-US" sz="1400">
              <a:latin typeface="Times New Roman" panose="02020603050405020304" pitchFamily="18" charset="0"/>
            </a:endParaRPr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55094" y="762000"/>
            <a:ext cx="5513695" cy="5334000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Enigma 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menggunakan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sistem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solidFill>
                  <a:srgbClr val="010000"/>
                </a:solidFill>
                <a:cs typeface="Times New Roman" panose="02020603050405020304" pitchFamily="18" charset="0"/>
              </a:rPr>
              <a:t>rotor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(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roda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berputar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)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untuk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membentuk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huruf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cipherteks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yang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berubah-ubah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.</a:t>
            </a:r>
          </a:p>
          <a:p>
            <a:pPr eaLnBrk="1" hangingPunct="1"/>
            <a:endParaRPr lang="en-US" altLang="en-US" sz="2400" dirty="0">
              <a:solidFill>
                <a:srgbClr val="010000"/>
              </a:solidFill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Setiap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rotor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melakukan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substitusi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abjad-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tunggal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(</a:t>
            </a:r>
            <a:r>
              <a:rPr lang="en-US" altLang="en-US" sz="2400" i="1" dirty="0">
                <a:solidFill>
                  <a:srgbClr val="010000"/>
                </a:solidFill>
                <a:cs typeface="Times New Roman" panose="02020603050405020304" pitchFamily="18" charset="0"/>
              </a:rPr>
              <a:t>monoalphabetic cipher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).</a:t>
            </a:r>
          </a:p>
          <a:p>
            <a:pPr eaLnBrk="1" hangingPunct="1"/>
            <a:endParaRPr lang="en-US" altLang="en-US" sz="2400" dirty="0">
              <a:solidFill>
                <a:srgbClr val="010000"/>
              </a:solidFill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Hasil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substitusi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oleh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suatu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rotor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menjadi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huruf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input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untuk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operasi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substitusi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rotor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selanjutnya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.</a:t>
            </a:r>
          </a:p>
          <a:p>
            <a:pPr eaLnBrk="1" hangingPunct="1"/>
            <a:endParaRPr lang="en-US" altLang="en-US" sz="2400" dirty="0">
              <a:solidFill>
                <a:srgbClr val="010000"/>
              </a:solidFill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Hasil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substitusi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oleh rotor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terakhir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menjadi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huruf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cipherteks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.</a:t>
            </a:r>
          </a:p>
          <a:p>
            <a:pPr eaLnBrk="1" hangingPunct="1"/>
            <a:endParaRPr lang="en-US" altLang="en-US" sz="2400" dirty="0">
              <a:solidFill>
                <a:srgbClr val="010000"/>
              </a:solidFill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Setiap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kali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sebuah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huruf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dienkripsi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oleh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sebuah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rotor, </a:t>
            </a:r>
            <a:r>
              <a:rPr lang="en-US" altLang="en-US" sz="2400" i="1" dirty="0">
                <a:solidFill>
                  <a:srgbClr val="010000"/>
                </a:solidFill>
                <a:cs typeface="Times New Roman" panose="02020603050405020304" pitchFamily="18" charset="0"/>
              </a:rPr>
              <a:t>rotor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berputar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satu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huruf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untuk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membentuk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huruf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cipherteks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baru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bagi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huruf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plainteks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berikutnya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. </a:t>
            </a:r>
          </a:p>
          <a:p>
            <a:pPr eaLnBrk="1" hangingPunct="1"/>
            <a:endParaRPr lang="en-US" altLang="en-US" sz="24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24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24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eaLnBrk="1" hangingPunct="1"/>
            <a:endParaRPr lang="en-GB" altLang="en-US" dirty="0"/>
          </a:p>
        </p:txBody>
      </p:sp>
      <p:pic>
        <p:nvPicPr>
          <p:cNvPr id="5" name="Picture 5" descr="enigm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282" y="989833"/>
            <a:ext cx="5513695" cy="3659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0EADD01-A856-74E4-74BD-7C8AC4246973}"/>
              </a:ext>
            </a:extLst>
          </p:cNvPr>
          <p:cNvSpPr txBox="1"/>
          <p:nvPr/>
        </p:nvSpPr>
        <p:spPr>
          <a:xfrm>
            <a:off x="6168789" y="5040993"/>
            <a:ext cx="5513695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en-US" sz="22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Setelah</a:t>
            </a:r>
            <a:r>
              <a:rPr lang="en-US" altLang="en-US" sz="2200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berputar</a:t>
            </a:r>
            <a:r>
              <a:rPr lang="en-US" altLang="en-US" sz="2200" dirty="0">
                <a:solidFill>
                  <a:srgbClr val="010000"/>
                </a:solidFill>
                <a:cs typeface="Times New Roman" panose="02020603050405020304" pitchFamily="18" charset="0"/>
              </a:rPr>
              <a:t> 26 </a:t>
            </a:r>
            <a:r>
              <a:rPr lang="en-US" altLang="en-US" sz="22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huruf</a:t>
            </a:r>
            <a:r>
              <a:rPr lang="en-US" altLang="en-US" sz="2200" dirty="0">
                <a:solidFill>
                  <a:srgbClr val="010000"/>
                </a:solidFill>
                <a:cs typeface="Times New Roman" panose="02020603050405020304" pitchFamily="18" charset="0"/>
              </a:rPr>
              <a:t> rotor </a:t>
            </a:r>
            <a:r>
              <a:rPr lang="en-US" altLang="en-US" sz="22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kembali</a:t>
            </a:r>
            <a:r>
              <a:rPr lang="en-US" altLang="en-US" sz="2200" dirty="0">
                <a:solidFill>
                  <a:srgbClr val="010000"/>
                </a:solidFill>
                <a:cs typeface="Times New Roman" panose="02020603050405020304" pitchFamily="18" charset="0"/>
              </a:rPr>
              <a:t> pada </a:t>
            </a:r>
            <a:r>
              <a:rPr lang="en-US" altLang="en-US" sz="22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posisi</a:t>
            </a:r>
            <a:r>
              <a:rPr lang="en-US" altLang="en-US" sz="2200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semula</a:t>
            </a:r>
            <a:r>
              <a:rPr lang="en-US" altLang="en-US" sz="2200" dirty="0">
                <a:solidFill>
                  <a:srgbClr val="010000"/>
                </a:solidFill>
                <a:cs typeface="Times New Roman" panose="02020603050405020304" pitchFamily="18" charset="0"/>
              </a:rPr>
              <a:t>. Jadi, </a:t>
            </a:r>
            <a:r>
              <a:rPr lang="en-US" altLang="en-US" sz="22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diperoleh</a:t>
            </a:r>
            <a:r>
              <a:rPr lang="en-US" altLang="en-US" sz="2200" dirty="0">
                <a:solidFill>
                  <a:srgbClr val="010000"/>
                </a:solidFill>
                <a:cs typeface="Times New Roman" panose="02020603050405020304" pitchFamily="18" charset="0"/>
              </a:rPr>
              <a:t> cipher abjad-</a:t>
            </a:r>
            <a:r>
              <a:rPr lang="en-US" altLang="en-US" sz="22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majemuk</a:t>
            </a:r>
            <a:r>
              <a:rPr lang="en-US" altLang="en-US" sz="2200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dengan</a:t>
            </a:r>
            <a:r>
              <a:rPr lang="en-US" altLang="en-US" sz="2200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periode</a:t>
            </a:r>
            <a:r>
              <a:rPr lang="en-US" altLang="en-US" sz="2200" dirty="0">
                <a:solidFill>
                  <a:srgbClr val="010000"/>
                </a:solidFill>
                <a:cs typeface="Times New Roman" panose="02020603050405020304" pitchFamily="18" charset="0"/>
              </a:rPr>
              <a:t> 26. </a:t>
            </a:r>
            <a:r>
              <a:rPr lang="en-US" altLang="en-US" sz="22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188067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FD1CCB-7D9A-9E2C-6B41-1A6814ABD2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58800"/>
            <a:ext cx="11008360" cy="5618163"/>
          </a:xfrm>
        </p:spPr>
        <p:txBody>
          <a:bodyPr>
            <a:normAutofit/>
          </a:bodyPr>
          <a:lstStyle/>
          <a:p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contoh</a:t>
            </a:r>
            <a:r>
              <a:rPr lang="en-US" sz="2400" dirty="0"/>
              <a:t>, </a:t>
            </a:r>
            <a:r>
              <a:rPr lang="en-US" sz="2400" dirty="0" err="1"/>
              <a:t>tinjau</a:t>
            </a:r>
            <a:r>
              <a:rPr lang="en-US" sz="2400" dirty="0"/>
              <a:t> 3 rotor yang </a:t>
            </a:r>
            <a:r>
              <a:rPr lang="en-US" sz="2400" dirty="0" err="1"/>
              <a:t>disederhanakan</a:t>
            </a:r>
            <a:r>
              <a:rPr lang="en-US" sz="2400" dirty="0"/>
              <a:t> </a:t>
            </a:r>
            <a:r>
              <a:rPr lang="en-US" sz="2400" dirty="0" err="1"/>
              <a:t>menjadi</a:t>
            </a:r>
            <a:r>
              <a:rPr lang="en-US" sz="2400" dirty="0"/>
              <a:t> </a:t>
            </a:r>
            <a:r>
              <a:rPr lang="en-US" sz="2400" dirty="0" err="1"/>
              <a:t>hanya</a:t>
            </a:r>
            <a:r>
              <a:rPr lang="en-US" sz="2400" dirty="0"/>
              <a:t> 6 </a:t>
            </a:r>
            <a:r>
              <a:rPr lang="en-US" sz="2400" dirty="0" err="1"/>
              <a:t>huruf</a:t>
            </a:r>
            <a:r>
              <a:rPr lang="en-US" sz="2400" dirty="0"/>
              <a:t> </a:t>
            </a:r>
            <a:r>
              <a:rPr lang="en-US" sz="2400" dirty="0" err="1"/>
              <a:t>alfabet</a:t>
            </a:r>
            <a:r>
              <a:rPr lang="en-US" sz="2400" dirty="0"/>
              <a:t>: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773298BF-D051-52BA-C54F-B9D125E5CD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653" y="962302"/>
            <a:ext cx="4485397" cy="336404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2F0AA92-4741-7B92-DC3E-A3553CFEC973}"/>
              </a:ext>
            </a:extLst>
          </p:cNvPr>
          <p:cNvSpPr txBox="1"/>
          <p:nvPr/>
        </p:nvSpPr>
        <p:spPr>
          <a:xfrm>
            <a:off x="5226050" y="1190421"/>
            <a:ext cx="605790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err="1"/>
              <a:t>Misalkan</a:t>
            </a:r>
            <a:r>
              <a:rPr lang="en-US" sz="2200" dirty="0"/>
              <a:t> </a:t>
            </a:r>
            <a:r>
              <a:rPr lang="en-US" sz="2200" dirty="0" err="1"/>
              <a:t>huruf</a:t>
            </a:r>
            <a:r>
              <a:rPr lang="en-US" sz="2200" dirty="0"/>
              <a:t> </a:t>
            </a:r>
            <a:r>
              <a:rPr lang="en-US" sz="2200" dirty="0" err="1"/>
              <a:t>plainteks</a:t>
            </a:r>
            <a:r>
              <a:rPr lang="en-US" sz="2200" dirty="0"/>
              <a:t> D </a:t>
            </a:r>
            <a:r>
              <a:rPr lang="en-US" sz="2200" dirty="0" err="1"/>
              <a:t>ditekan</a:t>
            </a:r>
            <a:r>
              <a:rPr lang="en-US" sz="2200" dirty="0"/>
              <a:t> pada keyboard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err="1"/>
              <a:t>Huruf</a:t>
            </a:r>
            <a:r>
              <a:rPr lang="en-US" sz="2200" dirty="0"/>
              <a:t> D </a:t>
            </a:r>
            <a:r>
              <a:rPr lang="en-US" sz="2200" dirty="0" err="1"/>
              <a:t>dienkripsi</a:t>
            </a:r>
            <a:r>
              <a:rPr lang="en-US" sz="2200" dirty="0"/>
              <a:t> oleh roto </a:t>
            </a:r>
            <a:r>
              <a:rPr lang="en-US" sz="2200" dirty="0" err="1"/>
              <a:t>pertama</a:t>
            </a:r>
            <a:r>
              <a:rPr lang="en-US" sz="2200" dirty="0"/>
              <a:t> </a:t>
            </a:r>
            <a:r>
              <a:rPr lang="en-US" sz="2200" dirty="0" err="1"/>
              <a:t>menjadi</a:t>
            </a:r>
            <a:r>
              <a:rPr lang="en-US" sz="2200" dirty="0"/>
              <a:t> 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err="1"/>
              <a:t>Huruf</a:t>
            </a:r>
            <a:r>
              <a:rPr lang="en-US" sz="2200" dirty="0"/>
              <a:t> E </a:t>
            </a:r>
            <a:r>
              <a:rPr lang="en-US" sz="2200" dirty="0" err="1"/>
              <a:t>menjadi</a:t>
            </a:r>
            <a:r>
              <a:rPr lang="en-US" sz="2200" dirty="0"/>
              <a:t> input </a:t>
            </a:r>
            <a:r>
              <a:rPr lang="en-US" sz="2200" dirty="0" err="1"/>
              <a:t>untuk</a:t>
            </a:r>
            <a:r>
              <a:rPr lang="en-US" sz="2200" dirty="0"/>
              <a:t> rotor </a:t>
            </a:r>
            <a:r>
              <a:rPr lang="en-US" sz="2200" dirty="0" err="1"/>
              <a:t>kedua</a:t>
            </a:r>
            <a:r>
              <a:rPr lang="en-US" sz="2200" dirty="0"/>
              <a:t>, </a:t>
            </a:r>
            <a:r>
              <a:rPr lang="en-US" sz="2200" dirty="0" err="1"/>
              <a:t>dienkripsi</a:t>
            </a:r>
            <a:r>
              <a:rPr lang="en-US" sz="2200" dirty="0"/>
              <a:t> </a:t>
            </a:r>
            <a:r>
              <a:rPr lang="en-US" sz="2200" dirty="0" err="1"/>
              <a:t>menjadi</a:t>
            </a:r>
            <a:r>
              <a:rPr lang="en-US" sz="2200" dirty="0"/>
              <a:t> 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err="1"/>
              <a:t>Huruf</a:t>
            </a:r>
            <a:r>
              <a:rPr lang="en-US" sz="2200" dirty="0"/>
              <a:t> B </a:t>
            </a:r>
            <a:r>
              <a:rPr lang="en-US" sz="2200" dirty="0" err="1"/>
              <a:t>menjadi</a:t>
            </a:r>
            <a:r>
              <a:rPr lang="en-US" sz="2200" dirty="0"/>
              <a:t> input </a:t>
            </a:r>
            <a:r>
              <a:rPr lang="en-US" sz="2200" dirty="0" err="1"/>
              <a:t>untuk</a:t>
            </a:r>
            <a:r>
              <a:rPr lang="en-US" sz="2200" dirty="0"/>
              <a:t> rotor </a:t>
            </a:r>
            <a:r>
              <a:rPr lang="en-US" sz="2200" dirty="0" err="1"/>
              <a:t>ketiga</a:t>
            </a:r>
            <a:r>
              <a:rPr lang="en-US" sz="2200" dirty="0"/>
              <a:t>, </a:t>
            </a:r>
            <a:r>
              <a:rPr lang="en-US" sz="2200" dirty="0" err="1"/>
              <a:t>dienkripsi</a:t>
            </a:r>
            <a:r>
              <a:rPr lang="en-US" sz="2200" dirty="0"/>
              <a:t> </a:t>
            </a:r>
            <a:r>
              <a:rPr lang="en-US" sz="2200" dirty="0" err="1"/>
              <a:t>menjadi</a:t>
            </a:r>
            <a:r>
              <a:rPr lang="en-US" sz="2200" dirty="0"/>
              <a:t> 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Jadi, </a:t>
            </a:r>
            <a:r>
              <a:rPr lang="en-US" sz="2200" dirty="0" err="1"/>
              <a:t>huruf</a:t>
            </a:r>
            <a:r>
              <a:rPr lang="en-US" sz="2200" dirty="0"/>
              <a:t> D </a:t>
            </a:r>
            <a:r>
              <a:rPr lang="en-US" sz="2200" dirty="0" err="1"/>
              <a:t>dienkripsi</a:t>
            </a:r>
            <a:r>
              <a:rPr lang="en-US" sz="2200" dirty="0"/>
              <a:t> </a:t>
            </a:r>
            <a:r>
              <a:rPr lang="en-US" sz="2200" dirty="0" err="1"/>
              <a:t>menjadi</a:t>
            </a:r>
            <a:r>
              <a:rPr lang="en-US" sz="2200" dirty="0"/>
              <a:t> 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4431DA-5604-CAFE-DCB9-AF29A1532B4A}"/>
              </a:ext>
            </a:extLst>
          </p:cNvPr>
          <p:cNvSpPr txBox="1"/>
          <p:nvPr/>
        </p:nvSpPr>
        <p:spPr>
          <a:xfrm>
            <a:off x="934841" y="4326350"/>
            <a:ext cx="559816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err="1"/>
              <a:t>Setelah</a:t>
            </a:r>
            <a:r>
              <a:rPr lang="en-US" sz="2200" dirty="0"/>
              <a:t> D </a:t>
            </a:r>
            <a:r>
              <a:rPr lang="en-US" sz="2200" dirty="0" err="1"/>
              <a:t>dienkripsi</a:t>
            </a:r>
            <a:r>
              <a:rPr lang="en-US" sz="2200" dirty="0"/>
              <a:t> </a:t>
            </a:r>
            <a:r>
              <a:rPr lang="en-US" sz="2200" dirty="0" err="1"/>
              <a:t>menjadi</a:t>
            </a:r>
            <a:r>
              <a:rPr lang="en-US" sz="2200" dirty="0"/>
              <a:t> E, rotor </a:t>
            </a:r>
            <a:r>
              <a:rPr lang="en-US" sz="2200" dirty="0" err="1"/>
              <a:t>ketiga</a:t>
            </a:r>
            <a:r>
              <a:rPr lang="en-US" sz="2200" dirty="0"/>
              <a:t> </a:t>
            </a:r>
            <a:r>
              <a:rPr lang="en-US" sz="2200" dirty="0" err="1"/>
              <a:t>bergeser</a:t>
            </a:r>
            <a:r>
              <a:rPr lang="en-US" sz="2200" dirty="0"/>
              <a:t> </a:t>
            </a:r>
            <a:r>
              <a:rPr lang="en-US" sz="2200" dirty="0" err="1"/>
              <a:t>satu</a:t>
            </a:r>
            <a:r>
              <a:rPr lang="en-US" sz="2200" dirty="0"/>
              <a:t> </a:t>
            </a:r>
            <a:r>
              <a:rPr lang="en-US" sz="2200" dirty="0" err="1"/>
              <a:t>huruf</a:t>
            </a:r>
            <a:r>
              <a:rPr lang="en-US" sz="2200" dirty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Jika D </a:t>
            </a:r>
            <a:r>
              <a:rPr lang="en-US" sz="2200" dirty="0" err="1"/>
              <a:t>dienkripsi</a:t>
            </a:r>
            <a:r>
              <a:rPr lang="en-US" sz="2200" dirty="0"/>
              <a:t> </a:t>
            </a:r>
            <a:r>
              <a:rPr lang="en-US" sz="2200" dirty="0" err="1"/>
              <a:t>kembali</a:t>
            </a:r>
            <a:r>
              <a:rPr lang="en-US" sz="2200" dirty="0"/>
              <a:t>, </a:t>
            </a:r>
            <a:r>
              <a:rPr lang="en-US" sz="2200" dirty="0" err="1"/>
              <a:t>maka</a:t>
            </a:r>
            <a:r>
              <a:rPr lang="en-US" sz="2200" dirty="0"/>
              <a:t> </a:t>
            </a:r>
            <a:r>
              <a:rPr lang="en-US" sz="2200" dirty="0" err="1"/>
              <a:t>hasilnya</a:t>
            </a:r>
            <a:r>
              <a:rPr lang="en-US" sz="2200" dirty="0"/>
              <a:t> </a:t>
            </a:r>
            <a:r>
              <a:rPr lang="en-US" sz="2200" dirty="0" err="1"/>
              <a:t>adalah</a:t>
            </a:r>
            <a:r>
              <a:rPr lang="en-US" sz="2200" dirty="0"/>
              <a:t>  A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A0499D5-F39B-C2A0-46B8-D35C0ACE92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2380" y="3980938"/>
            <a:ext cx="3806404" cy="231826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D45FBD0-312E-CD77-DE1E-038798A38D9F}"/>
              </a:ext>
            </a:extLst>
          </p:cNvPr>
          <p:cNvSpPr txBox="1"/>
          <p:nvPr/>
        </p:nvSpPr>
        <p:spPr>
          <a:xfrm>
            <a:off x="596801" y="6356055"/>
            <a:ext cx="9258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Sumber</a:t>
            </a:r>
            <a:r>
              <a:rPr lang="en-US" dirty="0"/>
              <a:t>: </a:t>
            </a:r>
            <a:r>
              <a:rPr lang="en-US" dirty="0">
                <a:hlinkClick r:id="rId4"/>
              </a:rPr>
              <a:t>https://www.usna.edu/Users/cs/nchamber/courses/ic211/s19/lab/l04/realenigma.html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555620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GB" altLang="en-US" sz="1400">
                <a:latin typeface="Times New Roman" panose="02020603050405020304" pitchFamily="18" charset="0"/>
              </a:rPr>
              <a:t>Rinaldi Munir/IF4020  Kriptografi</a:t>
            </a:r>
          </a:p>
        </p:txBody>
      </p:sp>
      <p:sp>
        <p:nvSpPr>
          <p:cNvPr id="3789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6EA596D8-DFB6-451F-926D-223B58C8D198}" type="slidenum">
              <a:rPr lang="en-GB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SzTx/>
                <a:buFontTx/>
                <a:buNone/>
              </a:pPr>
              <a:t>27</a:t>
            </a:fld>
            <a:endParaRPr lang="en-GB" altLang="en-US" sz="1400">
              <a:latin typeface="Times New Roman" panose="02020603050405020304" pitchFamily="18" charset="0"/>
            </a:endParaRPr>
          </a:p>
        </p:txBody>
      </p:sp>
      <p:sp>
        <p:nvSpPr>
          <p:cNvPr id="378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1949" y="843280"/>
            <a:ext cx="10536071" cy="5029200"/>
          </a:xfrm>
        </p:spPr>
        <p:txBody>
          <a:bodyPr>
            <a:noAutofit/>
          </a:bodyPr>
          <a:lstStyle/>
          <a:p>
            <a:pPr algn="just"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Model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mesin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enigma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ada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yang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menggunakan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3 rotor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atau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4 rotor,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setiap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rotor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melakukan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operasi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substitusi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cipher abjad-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tunggal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. </a:t>
            </a:r>
          </a:p>
          <a:p>
            <a:pPr algn="just" eaLnBrk="1" hangingPunct="1">
              <a:lnSpc>
                <a:spcPct val="90000"/>
              </a:lnSpc>
            </a:pPr>
            <a:endParaRPr lang="en-US" altLang="en-US" sz="24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Untuk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mesin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enigma 4-rotor,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berarti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terdapat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26 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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26 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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26 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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26 = 456.976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kemungkinan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huruf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cipherteks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sebagai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pengganti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huruf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plainteks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sebelum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terjadi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perulangan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urutan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cipherteks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. </a:t>
            </a:r>
          </a:p>
          <a:p>
            <a:pPr algn="just" eaLnBrk="1" hangingPunct="1">
              <a:lnSpc>
                <a:spcPct val="90000"/>
              </a:lnSpc>
            </a:pPr>
            <a:endParaRPr lang="en-US" altLang="en-US" sz="24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Setiap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kali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sebuah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huruf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selesai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disubstitusi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400" i="1" dirty="0">
                <a:solidFill>
                  <a:srgbClr val="000000"/>
                </a:solidFill>
                <a:cs typeface="Times New Roman" panose="02020603050405020304" pitchFamily="18" charset="0"/>
              </a:rPr>
              <a:t>rotor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pertama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bergeser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satu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huruf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. </a:t>
            </a:r>
          </a:p>
          <a:p>
            <a:pPr algn="just" eaLnBrk="1" hangingPunct="1">
              <a:lnSpc>
                <a:spcPct val="90000"/>
              </a:lnSpc>
            </a:pPr>
            <a:endParaRPr lang="en-US" altLang="en-US" sz="24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Setiap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kali </a:t>
            </a:r>
            <a:r>
              <a:rPr lang="en-US" altLang="en-US" sz="2400" i="1" dirty="0">
                <a:solidFill>
                  <a:srgbClr val="000000"/>
                </a:solidFill>
                <a:cs typeface="Times New Roman" panose="02020603050405020304" pitchFamily="18" charset="0"/>
              </a:rPr>
              <a:t>rotor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pertama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selesai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bergeser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26 kali, rotor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kedua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bergeser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satu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huruf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Setelah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rotor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kedua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bergeser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26 kali, rotor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ketiga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bergeser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satu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huruf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Setelah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rotor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ketiga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bergeser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26 kali, rotor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keempat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bergeser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satu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huruf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. 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7914287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GB" altLang="en-US" sz="1400">
                <a:latin typeface="Times New Roman" panose="02020603050405020304" pitchFamily="18" charset="0"/>
              </a:rPr>
              <a:t>Rinaldi Munir/IF4020  Kriptografi</a:t>
            </a:r>
          </a:p>
        </p:txBody>
      </p:sp>
      <p:sp>
        <p:nvSpPr>
          <p:cNvPr id="3891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C7B0C3EB-55EB-45B5-9817-BB08B13CD326}" type="slidenum">
              <a:rPr lang="en-GB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SzTx/>
                <a:buFontTx/>
                <a:buNone/>
              </a:pPr>
              <a:t>28</a:t>
            </a:fld>
            <a:endParaRPr lang="en-GB" altLang="en-US" sz="1400">
              <a:latin typeface="Times New Roman" panose="02020603050405020304" pitchFamily="18" charset="0"/>
            </a:endParaRPr>
          </a:p>
        </p:txBody>
      </p:sp>
      <p:sp>
        <p:nvSpPr>
          <p:cNvPr id="38916" name="Rectangle 5"/>
          <p:cNvSpPr>
            <a:spLocks noChangeArrowheads="1"/>
          </p:cNvSpPr>
          <p:nvPr/>
        </p:nvSpPr>
        <p:spPr bwMode="auto">
          <a:xfrm>
            <a:off x="4743450" y="1662114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graphicFrame>
        <p:nvGraphicFramePr>
          <p:cNvPr id="3891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9663723"/>
              </p:ext>
            </p:extLst>
          </p:nvPr>
        </p:nvGraphicFramePr>
        <p:xfrm>
          <a:off x="2026444" y="590550"/>
          <a:ext cx="4024312" cy="525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7" imgW="4023135" imgH="4961154" progId="Visio.Drawing.6">
                  <p:embed/>
                </p:oleObj>
              </mc:Choice>
              <mc:Fallback>
                <p:oleObj name="Visio" r:id="rId7" imgW="4023135" imgH="4961154" progId="Visio.Drawing.6">
                  <p:embed/>
                  <p:pic>
                    <p:nvPicPr>
                      <p:cNvPr id="38917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6444" y="590550"/>
                        <a:ext cx="4024312" cy="525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8" name="Rectangle 7"/>
          <p:cNvSpPr>
            <a:spLocks noChangeArrowheads="1"/>
          </p:cNvSpPr>
          <p:nvPr/>
        </p:nvSpPr>
        <p:spPr bwMode="auto">
          <a:xfrm>
            <a:off x="4938713" y="1671639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graphicFrame>
        <p:nvGraphicFramePr>
          <p:cNvPr id="38919" name="Object 6"/>
          <p:cNvGraphicFramePr>
            <a:graphicFrameLocks noChangeAspect="1"/>
          </p:cNvGraphicFramePr>
          <p:nvPr/>
        </p:nvGraphicFramePr>
        <p:xfrm>
          <a:off x="6477000" y="609600"/>
          <a:ext cx="3436938" cy="521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9" imgW="3234704" imgH="4911666" progId="Visio.Drawing.6">
                  <p:embed/>
                </p:oleObj>
              </mc:Choice>
              <mc:Fallback>
                <p:oleObj r:id="rId9" imgW="3234704" imgH="4911666" progId="Visio.Drawing.6">
                  <p:embed/>
                  <p:pic>
                    <p:nvPicPr>
                      <p:cNvPr id="38919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609600"/>
                        <a:ext cx="3436938" cy="5219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20" name="Rectangle 8"/>
          <p:cNvSpPr>
            <a:spLocks noChangeArrowheads="1"/>
          </p:cNvSpPr>
          <p:nvPr/>
        </p:nvSpPr>
        <p:spPr bwMode="auto">
          <a:xfrm>
            <a:off x="2209800" y="5943600"/>
            <a:ext cx="342900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GB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(a)  </a:t>
            </a:r>
            <a:r>
              <a:rPr lang="en-GB" alt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Kondisi</a:t>
            </a:r>
            <a:r>
              <a:rPr lang="en-GB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rotor pada </a:t>
            </a:r>
            <a:r>
              <a:rPr lang="en-GB" alt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penekanan</a:t>
            </a:r>
            <a:r>
              <a:rPr lang="en-GB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huruf</a:t>
            </a:r>
            <a:r>
              <a:rPr lang="en-GB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B. </a:t>
            </a:r>
            <a:r>
              <a:rPr lang="en-GB" alt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Huruf</a:t>
            </a:r>
            <a:r>
              <a:rPr lang="en-GB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GB" alt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menjadi</a:t>
            </a:r>
            <a:r>
              <a:rPr lang="en-GB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huruf</a:t>
            </a:r>
            <a:r>
              <a:rPr lang="en-GB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cipherteks</a:t>
            </a:r>
            <a:r>
              <a:rPr lang="en-GB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</a:t>
            </a:r>
            <a:r>
              <a:rPr lang="en-GB" altLang="en-US" sz="1400" dirty="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38921" name="Rectangle 9"/>
          <p:cNvSpPr>
            <a:spLocks noChangeArrowheads="1"/>
          </p:cNvSpPr>
          <p:nvPr/>
        </p:nvSpPr>
        <p:spPr bwMode="auto">
          <a:xfrm>
            <a:off x="6553200" y="5943600"/>
            <a:ext cx="374904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GB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(b) </a:t>
            </a:r>
            <a:r>
              <a:rPr lang="en-GB" alt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Posisi</a:t>
            </a:r>
            <a:r>
              <a:rPr lang="en-GB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rotor </a:t>
            </a:r>
            <a:r>
              <a:rPr lang="en-GB" alt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setelah</a:t>
            </a:r>
            <a:r>
              <a:rPr lang="en-GB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penekanan</a:t>
            </a:r>
            <a:r>
              <a:rPr lang="en-GB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huruf</a:t>
            </a:r>
            <a:r>
              <a:rPr lang="en-GB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B</a:t>
            </a:r>
            <a:r>
              <a:rPr lang="en-GB" altLang="en-US" sz="1400" dirty="0">
                <a:latin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861292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GB" altLang="en-US" sz="1400">
                <a:latin typeface="Times New Roman" panose="02020603050405020304" pitchFamily="18" charset="0"/>
              </a:rPr>
              <a:t>Rinaldi Munir/IF4020  Kriptografi</a:t>
            </a:r>
          </a:p>
        </p:txBody>
      </p:sp>
      <p:sp>
        <p:nvSpPr>
          <p:cNvPr id="3993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DB661376-547E-4F4D-AC6C-7381AD229F4D}" type="slidenum">
              <a:rPr lang="en-GB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SzTx/>
                <a:buFontTx/>
                <a:buNone/>
              </a:pPr>
              <a:t>29</a:t>
            </a:fld>
            <a:endParaRPr lang="en-GB" altLang="en-US" sz="1400">
              <a:latin typeface="Times New Roman" panose="02020603050405020304" pitchFamily="18" charset="0"/>
            </a:endParaRPr>
          </a:p>
        </p:txBody>
      </p:sp>
      <p:sp>
        <p:nvSpPr>
          <p:cNvPr id="399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2263" y="1066800"/>
            <a:ext cx="6508617" cy="50292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GB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Posisi</a:t>
            </a:r>
            <a:r>
              <a:rPr lang="en-GB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GB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awal</a:t>
            </a:r>
            <a:r>
              <a:rPr lang="en-GB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GB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keempat</a:t>
            </a:r>
            <a:r>
              <a:rPr lang="en-GB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GB" altLang="en-US" sz="2400" i="1" dirty="0">
                <a:solidFill>
                  <a:srgbClr val="010000"/>
                </a:solidFill>
                <a:cs typeface="Times New Roman" panose="02020603050405020304" pitchFamily="18" charset="0"/>
              </a:rPr>
              <a:t>rotor</a:t>
            </a:r>
            <a:r>
              <a:rPr lang="en-GB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GB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dapat</a:t>
            </a:r>
            <a:r>
              <a:rPr lang="en-GB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di-</a:t>
            </a:r>
            <a:r>
              <a:rPr lang="en-GB" altLang="en-US" sz="2400" i="1" dirty="0">
                <a:solidFill>
                  <a:srgbClr val="010000"/>
                </a:solidFill>
                <a:cs typeface="Times New Roman" panose="02020603050405020304" pitchFamily="18" charset="0"/>
              </a:rPr>
              <a:t>set</a:t>
            </a:r>
            <a:r>
              <a:rPr lang="en-GB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; </a:t>
            </a:r>
            <a:r>
              <a:rPr lang="en-GB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dan</a:t>
            </a:r>
            <a:r>
              <a:rPr lang="en-GB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GB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posisi</a:t>
            </a:r>
            <a:r>
              <a:rPr lang="en-GB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GB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awal</a:t>
            </a:r>
            <a:r>
              <a:rPr lang="en-GB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GB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ini</a:t>
            </a:r>
            <a:r>
              <a:rPr lang="en-GB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GB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menyatakan</a:t>
            </a:r>
            <a:r>
              <a:rPr lang="en-GB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GB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kunci</a:t>
            </a:r>
            <a:r>
              <a:rPr lang="en-GB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GB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dari</a:t>
            </a:r>
            <a:r>
              <a:rPr lang="en-GB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Enigma.</a:t>
            </a:r>
            <a:r>
              <a:rPr lang="en-GB" altLang="en-US" sz="2400" dirty="0">
                <a:solidFill>
                  <a:srgbClr val="010000"/>
                </a:solidFill>
              </a:rPr>
              <a:t> </a:t>
            </a:r>
            <a:endParaRPr lang="en-US" altLang="en-US" sz="2400" dirty="0">
              <a:solidFill>
                <a:srgbClr val="010000"/>
              </a:solidFill>
            </a:endParaRPr>
          </a:p>
          <a:p>
            <a:pPr eaLnBrk="1" hangingPunct="1"/>
            <a:endParaRPr lang="en-US" altLang="en-US" sz="2400" dirty="0">
              <a:solidFill>
                <a:srgbClr val="010000"/>
              </a:solidFill>
            </a:endParaRPr>
          </a:p>
          <a:p>
            <a:pPr algn="just" eaLnBrk="1" hangingPunct="1"/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Kriptanalisis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mesin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Enigma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pertama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kali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ditemukan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pada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tahun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1932 oleh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kriptografer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Polandia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yaitu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Marian Rejewski, Jerzy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Różycki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dan Henryk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Zygalski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.</a:t>
            </a:r>
          </a:p>
          <a:p>
            <a:pPr algn="just" eaLnBrk="1" hangingPunct="1"/>
            <a:endParaRPr lang="en-US" altLang="en-US" sz="2400" dirty="0">
              <a:solidFill>
                <a:srgbClr val="010000"/>
              </a:solidFill>
              <a:cs typeface="Times New Roman" panose="02020603050405020304" pitchFamily="18" charset="0"/>
            </a:endParaRPr>
          </a:p>
          <a:p>
            <a:pPr algn="just" eaLnBrk="1" hangingPunct="1"/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Pemerintahan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Nazi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Jerman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kemudian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mendesain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ulang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mesin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Enigma pada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tahun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1939 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dengan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menambahkan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solidFill>
                  <a:srgbClr val="010000"/>
                </a:solidFill>
                <a:cs typeface="Times New Roman" panose="02020603050405020304" pitchFamily="18" charset="0"/>
              </a:rPr>
              <a:t>plugboard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dan </a:t>
            </a:r>
            <a:r>
              <a:rPr lang="en-US" altLang="en-US" sz="2400" i="1" dirty="0" err="1">
                <a:solidFill>
                  <a:srgbClr val="010000"/>
                </a:solidFill>
                <a:cs typeface="Times New Roman" panose="02020603050405020304" pitchFamily="18" charset="0"/>
              </a:rPr>
              <a:t>refelector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sehingga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proses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enkripsi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menjadi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lebih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kompleks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Metode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kriptanalisis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Enigma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sebelumnya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tidak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dapat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digunakan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lagi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.</a:t>
            </a:r>
          </a:p>
          <a:p>
            <a:pPr eaLnBrk="1" hangingPunct="1"/>
            <a:endParaRPr lang="en-GB" altLang="en-US" dirty="0">
              <a:solidFill>
                <a:srgbClr val="010000"/>
              </a:solidFill>
            </a:endParaRPr>
          </a:p>
        </p:txBody>
      </p:sp>
      <p:pic>
        <p:nvPicPr>
          <p:cNvPr id="3" name="Picture 6">
            <a:extLst>
              <a:ext uri="{FF2B5EF4-FFF2-40B4-BE49-F238E27FC236}">
                <a16:creationId xmlns:a16="http://schemas.microsoft.com/office/drawing/2014/main" id="{B80AE5C7-903B-E4DB-FD41-FA3EA684B2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7120" y="511175"/>
            <a:ext cx="49149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58468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GB" altLang="en-US" sz="1400">
                <a:latin typeface="Times New Roman" panose="02020603050405020304" pitchFamily="18" charset="0"/>
              </a:rPr>
              <a:t>Rinaldi Munir/IF4020  Kriptografi</a:t>
            </a:r>
          </a:p>
        </p:txBody>
      </p:sp>
      <p:sp>
        <p:nvSpPr>
          <p:cNvPr id="419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C14353FE-F788-44A1-AB31-4830D4D2E912}" type="slidenum">
              <a:rPr lang="en-GB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SzTx/>
                <a:buFontTx/>
                <a:buNone/>
              </a:pPr>
              <a:t>3</a:t>
            </a:fld>
            <a:endParaRPr lang="en-GB" altLang="en-US" sz="1400">
              <a:latin typeface="Times New Roman" panose="02020603050405020304" pitchFamily="18" charset="0"/>
            </a:endParaRPr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3457" y="428767"/>
            <a:ext cx="9869037" cy="52578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2400" dirty="0" err="1">
                <a:solidFill>
                  <a:srgbClr val="08080C"/>
                </a:solidFill>
              </a:rPr>
              <a:t>Contoh</a:t>
            </a:r>
            <a:r>
              <a:rPr lang="en-US" altLang="en-US" sz="2400" dirty="0">
                <a:solidFill>
                  <a:srgbClr val="08080C"/>
                </a:solidFill>
              </a:rPr>
              <a:t>: </a:t>
            </a:r>
          </a:p>
          <a:p>
            <a:pPr eaLnBrk="1" hangingPunct="1">
              <a:buFontTx/>
              <a:buNone/>
            </a:pPr>
            <a:r>
              <a:rPr lang="en-US" altLang="en-US" sz="2400" dirty="0">
                <a:solidFill>
                  <a:srgbClr val="08080C"/>
                </a:solidFill>
              </a:rPr>
              <a:t>	</a:t>
            </a:r>
            <a:r>
              <a:rPr lang="en-US" altLang="en-US" sz="2400" dirty="0" err="1">
                <a:solidFill>
                  <a:srgbClr val="08080C"/>
                </a:solidFill>
              </a:rPr>
              <a:t>Plainteks</a:t>
            </a:r>
            <a:r>
              <a:rPr lang="en-US" altLang="en-US" sz="2400" dirty="0">
                <a:solidFill>
                  <a:srgbClr val="08080C"/>
                </a:solidFill>
              </a:rPr>
              <a:t>: </a:t>
            </a:r>
            <a:r>
              <a:rPr lang="en-US" altLang="en-US" sz="2400" dirty="0" err="1">
                <a:solidFill>
                  <a:srgbClr val="08080C"/>
                </a:solidFill>
                <a:latin typeface="Courier" pitchFamily="49" charset="0"/>
                <a:cs typeface="Times New Roman" panose="02020603050405020304" pitchFamily="18" charset="0"/>
              </a:rPr>
              <a:t>kripto</a:t>
            </a:r>
            <a:r>
              <a:rPr lang="en-US" altLang="en-US" sz="2400" dirty="0">
                <a:solidFill>
                  <a:srgbClr val="08080C"/>
                </a:solidFill>
              </a:rPr>
              <a:t> (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10 17  8  15  19  14)</a:t>
            </a:r>
            <a:r>
              <a:rPr lang="en-US" altLang="en-US" sz="2400" dirty="0">
                <a:solidFill>
                  <a:srgbClr val="08080C"/>
                </a:solidFill>
              </a:rPr>
              <a:t> </a:t>
            </a:r>
          </a:p>
          <a:p>
            <a:pPr eaLnBrk="1" hangingPunct="1">
              <a:buFontTx/>
              <a:buNone/>
            </a:pPr>
            <a:r>
              <a:rPr lang="en-US" altLang="en-US" sz="2400" dirty="0">
                <a:solidFill>
                  <a:srgbClr val="08080C"/>
                </a:solidFill>
              </a:rPr>
              <a:t>	</a:t>
            </a:r>
            <a:r>
              <a:rPr lang="en-US" altLang="en-US" sz="2400" i="1" dirty="0">
                <a:solidFill>
                  <a:srgbClr val="08080C"/>
                </a:solidFill>
              </a:rPr>
              <a:t>n</a:t>
            </a:r>
            <a:r>
              <a:rPr lang="en-US" altLang="en-US" sz="2400" dirty="0">
                <a:solidFill>
                  <a:srgbClr val="08080C"/>
                </a:solidFill>
              </a:rPr>
              <a:t> = 26, </a:t>
            </a:r>
            <a:r>
              <a:rPr lang="en-US" altLang="en-US" sz="2400" dirty="0" err="1">
                <a:solidFill>
                  <a:srgbClr val="08080C"/>
                </a:solidFill>
              </a:rPr>
              <a:t>ambil</a:t>
            </a:r>
            <a:r>
              <a:rPr lang="en-US" altLang="en-US" sz="2400" dirty="0">
                <a:solidFill>
                  <a:srgbClr val="08080C"/>
                </a:solidFill>
              </a:rPr>
              <a:t> </a:t>
            </a:r>
            <a:r>
              <a:rPr lang="en-US" altLang="en-US" sz="2400" i="1" dirty="0">
                <a:solidFill>
                  <a:srgbClr val="08080C"/>
                </a:solidFill>
              </a:rPr>
              <a:t>m</a:t>
            </a:r>
            <a:r>
              <a:rPr lang="en-US" altLang="en-US" sz="2400" dirty="0">
                <a:solidFill>
                  <a:srgbClr val="08080C"/>
                </a:solidFill>
              </a:rPr>
              <a:t> = 7   (7 </a:t>
            </a:r>
            <a:r>
              <a:rPr lang="en-US" altLang="en-US" sz="2400" dirty="0" err="1">
                <a:solidFill>
                  <a:srgbClr val="08080C"/>
                </a:solidFill>
              </a:rPr>
              <a:t>relatif</a:t>
            </a:r>
            <a:r>
              <a:rPr lang="en-US" altLang="en-US" sz="2400" dirty="0">
                <a:solidFill>
                  <a:srgbClr val="08080C"/>
                </a:solidFill>
              </a:rPr>
              <a:t> prima </a:t>
            </a:r>
            <a:r>
              <a:rPr lang="en-US" altLang="en-US" sz="2400" dirty="0" err="1">
                <a:solidFill>
                  <a:srgbClr val="08080C"/>
                </a:solidFill>
              </a:rPr>
              <a:t>dengan</a:t>
            </a:r>
            <a:r>
              <a:rPr lang="en-US" altLang="en-US" sz="2400" dirty="0">
                <a:solidFill>
                  <a:srgbClr val="08080C"/>
                </a:solidFill>
              </a:rPr>
              <a:t> 26)</a:t>
            </a:r>
          </a:p>
          <a:p>
            <a:pPr eaLnBrk="1" hangingPunct="1">
              <a:buFontTx/>
              <a:buNone/>
            </a:pPr>
            <a:endParaRPr lang="en-US" altLang="en-US" sz="2400" dirty="0">
              <a:solidFill>
                <a:srgbClr val="08080C"/>
              </a:solidFill>
            </a:endParaRPr>
          </a:p>
          <a:p>
            <a:pPr eaLnBrk="1" hangingPunct="1">
              <a:buFontTx/>
              <a:buNone/>
            </a:pPr>
            <a:r>
              <a:rPr lang="en-US" altLang="en-US" sz="2400" dirty="0">
                <a:solidFill>
                  <a:srgbClr val="08080C"/>
                </a:solidFill>
              </a:rPr>
              <a:t>	</a:t>
            </a:r>
            <a:r>
              <a:rPr lang="en-US" altLang="en-US" sz="2400" dirty="0" err="1">
                <a:solidFill>
                  <a:srgbClr val="08080C"/>
                </a:solidFill>
              </a:rPr>
              <a:t>Enkripsi</a:t>
            </a:r>
            <a:r>
              <a:rPr lang="en-US" altLang="en-US" sz="2400" dirty="0">
                <a:solidFill>
                  <a:srgbClr val="08080C"/>
                </a:solidFill>
              </a:rPr>
              <a:t>: </a:t>
            </a:r>
            <a:r>
              <a:rPr lang="en-US" altLang="en-US" sz="2400" i="1" dirty="0">
                <a:solidFill>
                  <a:srgbClr val="08080C"/>
                </a:solidFill>
                <a:cs typeface="Times New Roman" panose="02020603050405020304" pitchFamily="18" charset="0"/>
              </a:rPr>
              <a:t>C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7</a:t>
            </a:r>
            <a:r>
              <a:rPr lang="en-US" altLang="en-US" sz="2400" i="1" dirty="0">
                <a:solidFill>
                  <a:srgbClr val="08080C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+ 10 (mod 26)	</a:t>
            </a:r>
            <a:r>
              <a:rPr lang="en-US" altLang="en-US" sz="2400" dirty="0">
                <a:solidFill>
                  <a:srgbClr val="08080C"/>
                </a:solidFill>
              </a:rPr>
              <a:t> </a:t>
            </a:r>
          </a:p>
          <a:p>
            <a:pPr algn="just" eaLnBrk="1" hangingPunct="1">
              <a:buFontTx/>
              <a:buNone/>
            </a:pPr>
            <a:r>
              <a:rPr lang="en-US" altLang="en-US" sz="2400" i="1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		p</a:t>
            </a:r>
            <a:r>
              <a:rPr lang="en-US" altLang="en-US" sz="2400" baseline="-300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= 10 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c</a:t>
            </a:r>
            <a:r>
              <a:rPr lang="en-US" altLang="en-US" sz="2400" baseline="-300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7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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10 + 10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80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2 (mod 26)	(</a:t>
            </a:r>
            <a:r>
              <a:rPr lang="en-US" altLang="en-US" sz="2400" dirty="0" err="1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huruf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‘C’)</a:t>
            </a:r>
          </a:p>
          <a:p>
            <a:pPr algn="just" eaLnBrk="1" hangingPunct="1">
              <a:buFontTx/>
              <a:buNone/>
            </a:pP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		</a:t>
            </a:r>
            <a:r>
              <a:rPr lang="en-US" altLang="en-US" sz="2400" i="1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p</a:t>
            </a:r>
            <a:r>
              <a:rPr lang="en-US" altLang="en-US" sz="2400" baseline="-300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2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= 17 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c</a:t>
            </a:r>
            <a:r>
              <a:rPr lang="en-US" altLang="en-US" sz="2400" baseline="-300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2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7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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17 + 10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129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25 (mod 26)	(</a:t>
            </a:r>
            <a:r>
              <a:rPr lang="en-US" altLang="en-US" sz="2400" dirty="0" err="1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huruf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‘Z’)</a:t>
            </a:r>
          </a:p>
          <a:p>
            <a:pPr algn="just" eaLnBrk="1" hangingPunct="1">
              <a:buFontTx/>
              <a:buNone/>
            </a:pP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		</a:t>
            </a:r>
            <a:r>
              <a:rPr lang="en-US" altLang="en-US" sz="2400" i="1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p</a:t>
            </a:r>
            <a:r>
              <a:rPr lang="en-US" altLang="en-US" sz="2400" baseline="-300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3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= 8   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c</a:t>
            </a:r>
            <a:r>
              <a:rPr lang="en-US" altLang="en-US" sz="2400" baseline="-300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3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7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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8 + 10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66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14 (mod 26)	(</a:t>
            </a:r>
            <a:r>
              <a:rPr lang="en-US" altLang="en-US" sz="2400" dirty="0" err="1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huruf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‘O’)</a:t>
            </a:r>
          </a:p>
          <a:p>
            <a:pPr algn="just" eaLnBrk="1" hangingPunct="1">
              <a:buFontTx/>
              <a:buNone/>
            </a:pP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		</a:t>
            </a:r>
            <a:r>
              <a:rPr lang="en-US" altLang="en-US" sz="2400" i="1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p</a:t>
            </a:r>
            <a:r>
              <a:rPr lang="en-US" altLang="en-US" sz="2400" baseline="-300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4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= 15 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c</a:t>
            </a:r>
            <a:r>
              <a:rPr lang="en-US" altLang="en-US" sz="2400" baseline="-300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4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7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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15 + 10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115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11 (mod 26)	(</a:t>
            </a:r>
            <a:r>
              <a:rPr lang="en-US" altLang="en-US" sz="2400" dirty="0" err="1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huruf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‘L’)</a:t>
            </a:r>
          </a:p>
          <a:p>
            <a:pPr algn="just" eaLnBrk="1" hangingPunct="1">
              <a:buFontTx/>
              <a:buNone/>
            </a:pP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		</a:t>
            </a:r>
            <a:r>
              <a:rPr lang="en-US" altLang="en-US" sz="2400" i="1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p</a:t>
            </a:r>
            <a:r>
              <a:rPr lang="en-US" altLang="en-US" sz="2400" baseline="-300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5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= 19 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c</a:t>
            </a:r>
            <a:r>
              <a:rPr lang="en-US" altLang="en-US" sz="2400" baseline="-300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5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7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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19 + 10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143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13 (mod 26)	(</a:t>
            </a:r>
            <a:r>
              <a:rPr lang="en-US" altLang="en-US" sz="2400" dirty="0" err="1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huruf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‘N’)</a:t>
            </a:r>
          </a:p>
          <a:p>
            <a:pPr algn="just" eaLnBrk="1" hangingPunct="1">
              <a:buFontTx/>
              <a:buNone/>
            </a:pPr>
            <a:r>
              <a:rPr lang="en-US" altLang="en-US" sz="2400" i="1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		p</a:t>
            </a:r>
            <a:r>
              <a:rPr lang="en-US" altLang="en-US" sz="2400" baseline="-300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6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= 14 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c</a:t>
            </a:r>
            <a:r>
              <a:rPr lang="en-US" altLang="en-US" sz="2400" baseline="-300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6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7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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14 + 10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108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4 (mod 26)	(</a:t>
            </a:r>
            <a:r>
              <a:rPr lang="en-US" altLang="en-US" sz="2400" dirty="0" err="1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huruf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‘E’)</a:t>
            </a:r>
          </a:p>
          <a:p>
            <a:pPr algn="just" eaLnBrk="1" hangingPunct="1">
              <a:buFontTx/>
              <a:buNone/>
            </a:pPr>
            <a:endParaRPr lang="en-US" altLang="en-US" sz="2400" dirty="0">
              <a:solidFill>
                <a:srgbClr val="08080C"/>
              </a:solidFill>
              <a:latin typeface="Arial Unicode MS" panose="020B0604020202020204" pitchFamily="34" charset="-128"/>
              <a:cs typeface="Times New Roman" panose="02020603050405020304" pitchFamily="18" charset="0"/>
            </a:endParaRPr>
          </a:p>
          <a:p>
            <a:pPr algn="just" eaLnBrk="1" hangingPunct="1">
              <a:buFontTx/>
              <a:buNone/>
            </a:pP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	</a:t>
            </a:r>
            <a:r>
              <a:rPr lang="en-US" altLang="en-US" sz="2400" dirty="0" err="1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Cipherteks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: </a:t>
            </a:r>
            <a:r>
              <a:rPr lang="en-US" altLang="en-US" sz="2400" dirty="0">
                <a:solidFill>
                  <a:srgbClr val="08080C"/>
                </a:solidFill>
                <a:latin typeface="Courier" pitchFamily="49" charset="0"/>
                <a:cs typeface="Times New Roman" panose="02020603050405020304" pitchFamily="18" charset="0"/>
              </a:rPr>
              <a:t>CZOLNE</a:t>
            </a:r>
            <a:endParaRPr lang="en-US" altLang="en-US" sz="2400" dirty="0">
              <a:solidFill>
                <a:srgbClr val="08080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3026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56B693F-F0E8-B8DA-9DB2-6855AA5908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9382" y="510462"/>
            <a:ext cx="6375400" cy="4033520"/>
          </a:xfrm>
        </p:spPr>
        <p:txBody>
          <a:bodyPr>
            <a:noAutofit/>
          </a:bodyPr>
          <a:lstStyle/>
          <a:p>
            <a:r>
              <a:rPr lang="en-US" sz="2400" dirty="0" err="1"/>
              <a:t>Jerman</a:t>
            </a:r>
            <a:r>
              <a:rPr lang="en-US" sz="2400" dirty="0"/>
              <a:t> sangat </a:t>
            </a:r>
            <a:r>
              <a:rPr lang="en-US" sz="2400" dirty="0" err="1"/>
              <a:t>percaya</a:t>
            </a:r>
            <a:r>
              <a:rPr lang="en-US" sz="2400" dirty="0"/>
              <a:t> </a:t>
            </a:r>
            <a:r>
              <a:rPr lang="en-US" sz="2400" dirty="0" err="1"/>
              <a:t>diri</a:t>
            </a:r>
            <a:r>
              <a:rPr lang="en-US" sz="2400" dirty="0"/>
              <a:t> </a:t>
            </a:r>
            <a:r>
              <a:rPr lang="en-US" sz="2400" dirty="0" err="1"/>
              <a:t>bahwa</a:t>
            </a:r>
            <a:r>
              <a:rPr lang="en-US" sz="2400" dirty="0"/>
              <a:t> Enigma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dipecahkan</a:t>
            </a:r>
            <a:r>
              <a:rPr lang="en-US" sz="2400" dirty="0"/>
              <a:t>.</a:t>
            </a:r>
          </a:p>
          <a:p>
            <a:endParaRPr lang="en-US" sz="2400" dirty="0"/>
          </a:p>
          <a:p>
            <a:r>
              <a:rPr lang="en-US" sz="2400" dirty="0" err="1"/>
              <a:t>Namun</a:t>
            </a:r>
            <a:r>
              <a:rPr lang="en-US" sz="2400" dirty="0"/>
              <a:t>,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bantuan</a:t>
            </a:r>
            <a:r>
              <a:rPr lang="en-US" sz="2400" dirty="0"/>
              <a:t> </a:t>
            </a:r>
            <a:r>
              <a:rPr lang="en-US" sz="2400" dirty="0" err="1"/>
              <a:t>Polandia</a:t>
            </a:r>
            <a:r>
              <a:rPr lang="en-US" sz="2400" dirty="0"/>
              <a:t>,  </a:t>
            </a:r>
            <a:r>
              <a:rPr lang="en-US" sz="2400" dirty="0" err="1"/>
              <a:t>Perancis</a:t>
            </a:r>
            <a:r>
              <a:rPr lang="en-US" sz="2400" dirty="0"/>
              <a:t> dan </a:t>
            </a:r>
            <a:r>
              <a:rPr lang="en-US" sz="2400" dirty="0" err="1"/>
              <a:t>Inggris</a:t>
            </a:r>
            <a:r>
              <a:rPr lang="en-US" sz="2400" dirty="0"/>
              <a:t> </a:t>
            </a:r>
            <a:r>
              <a:rPr lang="en-US" sz="2400" dirty="0" err="1"/>
              <a:t>kemudian</a:t>
            </a:r>
            <a:r>
              <a:rPr lang="en-US" sz="2400" dirty="0"/>
              <a:t> </a:t>
            </a:r>
            <a:r>
              <a:rPr lang="en-US" sz="2400" dirty="0" err="1"/>
              <a:t>membuat</a:t>
            </a:r>
            <a:r>
              <a:rPr lang="en-US" sz="2400" dirty="0"/>
              <a:t> </a:t>
            </a:r>
            <a:r>
              <a:rPr lang="en-US" sz="2400" dirty="0" err="1"/>
              <a:t>mesin</a:t>
            </a:r>
            <a:r>
              <a:rPr lang="en-US" sz="2400" dirty="0"/>
              <a:t> </a:t>
            </a:r>
            <a:r>
              <a:rPr lang="en-US" sz="2400" dirty="0" err="1"/>
              <a:t>pemecah</a:t>
            </a:r>
            <a:r>
              <a:rPr lang="en-US" sz="2400" dirty="0"/>
              <a:t> Enigma </a:t>
            </a:r>
            <a:r>
              <a:rPr lang="en-US" sz="2400" dirty="0" err="1"/>
              <a:t>baru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, yang </a:t>
            </a:r>
            <a:r>
              <a:rPr lang="en-US" sz="2400" dirty="0" err="1"/>
              <a:t>diberi</a:t>
            </a:r>
            <a:r>
              <a:rPr lang="en-US" sz="2400" dirty="0"/>
              <a:t> </a:t>
            </a:r>
            <a:r>
              <a:rPr lang="en-US" sz="2400" dirty="0" err="1"/>
              <a:t>nama</a:t>
            </a:r>
            <a:r>
              <a:rPr lang="en-US" sz="2400" dirty="0"/>
              <a:t> </a:t>
            </a:r>
            <a:r>
              <a:rPr lang="en-US" sz="2400" i="1" dirty="0"/>
              <a:t>bombe</a:t>
            </a:r>
            <a:r>
              <a:rPr lang="en-US" sz="2400" dirty="0"/>
              <a:t>.</a:t>
            </a:r>
          </a:p>
          <a:p>
            <a:endParaRPr lang="en-US" sz="2400" dirty="0"/>
          </a:p>
          <a:p>
            <a:r>
              <a:rPr lang="en-US" sz="2400" i="1" dirty="0"/>
              <a:t>Bombe</a:t>
            </a:r>
            <a:r>
              <a:rPr lang="en-US" sz="2400" dirty="0"/>
              <a:t> </a:t>
            </a:r>
            <a:r>
              <a:rPr lang="en-US" sz="2400" dirty="0" err="1"/>
              <a:t>dirancang</a:t>
            </a:r>
            <a:r>
              <a:rPr lang="en-US" sz="2400" dirty="0"/>
              <a:t> oleh Alan Turing.</a:t>
            </a:r>
          </a:p>
          <a:p>
            <a:endParaRPr lang="en-US" sz="2400" dirty="0"/>
          </a:p>
        </p:txBody>
      </p:sp>
      <p:pic>
        <p:nvPicPr>
          <p:cNvPr id="8" name="Picture 7" descr="A picture containing text, indoor, sitting, keyboard&#10;&#10;Description automatically generated">
            <a:extLst>
              <a:ext uri="{FF2B5EF4-FFF2-40B4-BE49-F238E27FC236}">
                <a16:creationId xmlns:a16="http://schemas.microsoft.com/office/drawing/2014/main" id="{459AE15D-A934-D5BE-2075-52212947D1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9164" y="763985"/>
            <a:ext cx="4231783" cy="375570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961EB3B-0135-3B03-6B2E-8A9BFEB10EC4}"/>
              </a:ext>
            </a:extLst>
          </p:cNvPr>
          <p:cNvSpPr txBox="1"/>
          <p:nvPr/>
        </p:nvSpPr>
        <p:spPr>
          <a:xfrm>
            <a:off x="752591" y="4543982"/>
            <a:ext cx="1068681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i="1" dirty="0"/>
              <a:t>Bombe</a:t>
            </a:r>
            <a:r>
              <a:rPr lang="en-US" sz="2400" dirty="0"/>
              <a:t> </a:t>
            </a:r>
            <a:r>
              <a:rPr lang="en-US" sz="2400" dirty="0" err="1"/>
              <a:t>berhasil</a:t>
            </a:r>
            <a:r>
              <a:rPr lang="en-US" sz="2400" dirty="0"/>
              <a:t> </a:t>
            </a:r>
            <a:r>
              <a:rPr lang="en-US" sz="2400" dirty="0" err="1"/>
              <a:t>memecahkan</a:t>
            </a:r>
            <a:r>
              <a:rPr lang="en-US" sz="2400" dirty="0"/>
              <a:t> Enigma Cipher </a:t>
            </a:r>
            <a:r>
              <a:rPr lang="en-US" sz="2400" dirty="0" err="1"/>
              <a:t>buatan</a:t>
            </a:r>
            <a:r>
              <a:rPr lang="en-US" sz="2400" dirty="0"/>
              <a:t> </a:t>
            </a:r>
            <a:r>
              <a:rPr lang="en-US" sz="2400" dirty="0" err="1"/>
              <a:t>Jerman</a:t>
            </a:r>
            <a:r>
              <a:rPr lang="en-US" sz="2400" dirty="0"/>
              <a:t>.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/>
              <a:t>Keberhasilan</a:t>
            </a:r>
            <a:r>
              <a:rPr lang="en-US" sz="2400" dirty="0"/>
              <a:t> </a:t>
            </a:r>
            <a:r>
              <a:rPr lang="en-US" sz="2400" dirty="0" err="1"/>
              <a:t>memecahkan</a:t>
            </a:r>
            <a:r>
              <a:rPr lang="en-US" sz="2400" dirty="0"/>
              <a:t> Enigma Cipher </a:t>
            </a:r>
            <a:r>
              <a:rPr lang="en-US" sz="2400" dirty="0" err="1"/>
              <a:t>dianggap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faktor</a:t>
            </a:r>
            <a:r>
              <a:rPr lang="en-US" sz="2400" dirty="0"/>
              <a:t> yang </a:t>
            </a:r>
            <a:r>
              <a:rPr lang="en-US" sz="2400" dirty="0" err="1"/>
              <a:t>memperpendek</a:t>
            </a:r>
            <a:r>
              <a:rPr lang="en-US" sz="2400" dirty="0"/>
              <a:t> </a:t>
            </a:r>
            <a:r>
              <a:rPr lang="en-US" sz="2400" dirty="0" err="1"/>
              <a:t>perang</a:t>
            </a:r>
            <a:r>
              <a:rPr lang="en-US" sz="2400" dirty="0"/>
              <a:t> dunia </a:t>
            </a:r>
            <a:r>
              <a:rPr lang="en-US" sz="2400" dirty="0" err="1"/>
              <a:t>kedua</a:t>
            </a:r>
            <a:r>
              <a:rPr lang="en-US" sz="2400" dirty="0"/>
              <a:t> </a:t>
            </a:r>
            <a:r>
              <a:rPr lang="en-US" sz="2400" dirty="0" err="1"/>
              <a:t>menjadi</a:t>
            </a:r>
            <a:r>
              <a:rPr lang="en-US" sz="2400" dirty="0"/>
              <a:t> </a:t>
            </a:r>
            <a:r>
              <a:rPr lang="en-US" sz="2400" dirty="0" err="1"/>
              <a:t>hanya</a:t>
            </a:r>
            <a:r>
              <a:rPr lang="en-US" sz="2400" dirty="0"/>
              <a:t> dua </a:t>
            </a:r>
            <a:r>
              <a:rPr lang="en-US" sz="2400" dirty="0" err="1"/>
              <a:t>tahun</a:t>
            </a:r>
            <a:r>
              <a:rPr lang="en-US" sz="2400" dirty="0"/>
              <a:t>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3CD4918-6A42-0820-5496-AB0C75B18642}"/>
              </a:ext>
            </a:extLst>
          </p:cNvPr>
          <p:cNvSpPr txBox="1"/>
          <p:nvPr/>
        </p:nvSpPr>
        <p:spPr>
          <a:xfrm>
            <a:off x="1005840" y="6256774"/>
            <a:ext cx="9898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Coba</a:t>
            </a:r>
            <a:r>
              <a:rPr lang="en-US" dirty="0"/>
              <a:t> simulator online </a:t>
            </a:r>
            <a:r>
              <a:rPr lang="en-US" dirty="0" err="1"/>
              <a:t>Enimga</a:t>
            </a:r>
            <a:r>
              <a:rPr lang="en-US" dirty="0"/>
              <a:t> di: </a:t>
            </a:r>
            <a:r>
              <a:rPr lang="en-US" dirty="0">
                <a:hlinkClick r:id="rId3"/>
              </a:rPr>
              <a:t>https://www.101computing.net/enigma/enigma-instructions.html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918900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B690D26-EE4B-C5C5-3CF1-E8DAECABC6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5575" y="307707"/>
            <a:ext cx="6877134" cy="6242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172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GB" altLang="en-US" sz="1400">
                <a:latin typeface="Times New Roman" panose="02020603050405020304" pitchFamily="18" charset="0"/>
              </a:rPr>
              <a:t>Rinaldi Munir/IF4020  Kriptografi</a:t>
            </a:r>
          </a:p>
        </p:txBody>
      </p:sp>
      <p:sp>
        <p:nvSpPr>
          <p:cNvPr id="430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66A56757-52C1-454F-A0F7-D58604DC3F98}" type="slidenum">
              <a:rPr lang="en-GB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SzTx/>
                <a:buFontTx/>
                <a:buNone/>
              </a:pPr>
              <a:t>4</a:t>
            </a:fld>
            <a:endParaRPr lang="en-GB" altLang="en-US" sz="1400">
              <a:latin typeface="Times New Roman" panose="02020603050405020304" pitchFamily="18" charset="0"/>
            </a:endParaRPr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6979" y="261384"/>
            <a:ext cx="10616821" cy="5181600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 err="1">
                <a:solidFill>
                  <a:srgbClr val="08080C"/>
                </a:solidFill>
              </a:rPr>
              <a:t>Dekripsi</a:t>
            </a:r>
            <a:r>
              <a:rPr lang="en-US" altLang="en-US" sz="2400" dirty="0">
                <a:solidFill>
                  <a:srgbClr val="08080C"/>
                </a:solidFill>
              </a:rPr>
              <a:t>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>
                <a:solidFill>
                  <a:srgbClr val="08080C"/>
                </a:solidFill>
              </a:rPr>
              <a:t>	- </a:t>
            </a:r>
            <a:r>
              <a:rPr lang="en-US" altLang="en-US" sz="2400" dirty="0" err="1">
                <a:solidFill>
                  <a:srgbClr val="08080C"/>
                </a:solidFill>
              </a:rPr>
              <a:t>Mula-mula</a:t>
            </a:r>
            <a:r>
              <a:rPr lang="en-US" altLang="en-US" sz="2400" dirty="0">
                <a:solidFill>
                  <a:srgbClr val="08080C"/>
                </a:solidFill>
              </a:rPr>
              <a:t> </a:t>
            </a:r>
            <a:r>
              <a:rPr lang="en-US" altLang="en-US" sz="2400" dirty="0" err="1">
                <a:solidFill>
                  <a:srgbClr val="08080C"/>
                </a:solidFill>
              </a:rPr>
              <a:t>hitung</a:t>
            </a:r>
            <a:r>
              <a:rPr lang="en-US" altLang="en-US" sz="2400" dirty="0">
                <a:solidFill>
                  <a:srgbClr val="08080C"/>
                </a:solidFill>
              </a:rPr>
              <a:t> </a:t>
            </a:r>
            <a:r>
              <a:rPr lang="en-US" altLang="en-US" sz="2400" i="1" dirty="0">
                <a:solidFill>
                  <a:srgbClr val="08080C"/>
                </a:solidFill>
              </a:rPr>
              <a:t>m </a:t>
            </a:r>
            <a:r>
              <a:rPr lang="en-US" altLang="en-US" sz="2400" baseline="30000" dirty="0">
                <a:solidFill>
                  <a:srgbClr val="08080C"/>
                </a:solidFill>
              </a:rPr>
              <a:t>-1</a:t>
            </a:r>
            <a:r>
              <a:rPr lang="en-US" altLang="en-US" sz="2400" dirty="0">
                <a:solidFill>
                  <a:srgbClr val="08080C"/>
                </a:solidFill>
              </a:rPr>
              <a:t> </a:t>
            </a:r>
            <a:r>
              <a:rPr lang="en-US" altLang="en-US" sz="2400" dirty="0" err="1">
                <a:solidFill>
                  <a:srgbClr val="08080C"/>
                </a:solidFill>
              </a:rPr>
              <a:t>yaitu</a:t>
            </a:r>
            <a:r>
              <a:rPr lang="en-US" altLang="en-US" sz="2400" dirty="0">
                <a:solidFill>
                  <a:srgbClr val="08080C"/>
                </a:solidFill>
              </a:rPr>
              <a:t> 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7</a:t>
            </a:r>
            <a:r>
              <a:rPr lang="en-US" altLang="en-US" sz="2400" baseline="30000" dirty="0">
                <a:solidFill>
                  <a:srgbClr val="08080C"/>
                </a:solidFill>
                <a:cs typeface="Times New Roman" panose="02020603050405020304" pitchFamily="18" charset="0"/>
              </a:rPr>
              <a:t>–1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(mod 26) </a:t>
            </a:r>
            <a:r>
              <a:rPr lang="en-US" alt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dengan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memecahkan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7</a:t>
            </a:r>
            <a:r>
              <a:rPr lang="en-US" altLang="en-US" sz="2400" i="1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1 (mod 26)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	  </a:t>
            </a:r>
            <a:r>
              <a:rPr lang="en-US" altLang="en-US" sz="2400" dirty="0" err="1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Solusinya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: </a:t>
            </a:r>
            <a:r>
              <a:rPr lang="en-US" altLang="en-US" sz="2400" i="1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15 (mod 26) </a:t>
            </a:r>
            <a:r>
              <a:rPr lang="en-US" altLang="en-US" sz="2400" dirty="0" err="1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sebab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7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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15 = 105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1(mod 26).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	-  </a:t>
            </a:r>
            <a:r>
              <a:rPr lang="en-US" altLang="en-US" sz="2400" dirty="0" err="1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Jadi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, </a:t>
            </a:r>
            <a:r>
              <a:rPr lang="en-US" altLang="en-US" sz="2400" i="1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15</a:t>
            </a:r>
            <a:r>
              <a:rPr lang="en-US" altLang="en-US" sz="2400" baseline="300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C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– 10) (mod 26)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400" dirty="0">
              <a:solidFill>
                <a:srgbClr val="08080C"/>
              </a:solidFill>
              <a:latin typeface="Arial Unicode MS" panose="020B0604020202020204" pitchFamily="34" charset="-128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sz="2400" i="1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	c</a:t>
            </a:r>
            <a:r>
              <a:rPr lang="en-US" altLang="en-US" sz="2400" baseline="-300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= 2   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p</a:t>
            </a:r>
            <a:r>
              <a:rPr lang="en-US" altLang="en-US" sz="2400" baseline="-300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15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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(2 – 10) = –120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10 (mod 26)	(</a:t>
            </a:r>
            <a:r>
              <a:rPr lang="en-US" altLang="en-US" sz="2400" dirty="0" err="1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huruf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‘k’)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sz="2400" i="1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	c</a:t>
            </a:r>
            <a:r>
              <a:rPr lang="en-US" altLang="en-US" sz="2400" baseline="-300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2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= 25 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p</a:t>
            </a:r>
            <a:r>
              <a:rPr lang="en-US" altLang="en-US" sz="2400" baseline="-300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2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15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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(25 – 10) = 225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17 (mod 26)	(</a:t>
            </a:r>
            <a:r>
              <a:rPr lang="en-US" altLang="en-US" sz="2400" dirty="0" err="1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huruf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‘r’)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sz="2400" i="1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	c</a:t>
            </a:r>
            <a:r>
              <a:rPr lang="en-US" altLang="en-US" sz="2400" baseline="-300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3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= 14 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p</a:t>
            </a:r>
            <a:r>
              <a:rPr lang="en-US" altLang="en-US" sz="2400" baseline="-300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3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15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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(14 – 10) = 60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8 (mod 26)	(</a:t>
            </a:r>
            <a:r>
              <a:rPr lang="en-US" altLang="en-US" sz="2400" dirty="0" err="1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huruf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‘</a:t>
            </a:r>
            <a:r>
              <a:rPr lang="en-US" altLang="en-US" sz="2400" dirty="0" err="1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’)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sz="2400" i="1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	c</a:t>
            </a:r>
            <a:r>
              <a:rPr lang="en-US" altLang="en-US" sz="2400" baseline="-300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4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= 11 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p</a:t>
            </a:r>
            <a:r>
              <a:rPr lang="en-US" altLang="en-US" sz="2400" baseline="-300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4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15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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(11 – 10) = 15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15 (mod 26)	(</a:t>
            </a:r>
            <a:r>
              <a:rPr lang="en-US" altLang="en-US" sz="2400" dirty="0" err="1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huruf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‘p’)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sz="2400" i="1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	c</a:t>
            </a:r>
            <a:r>
              <a:rPr lang="en-US" altLang="en-US" sz="2400" baseline="-300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5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= 13 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p</a:t>
            </a:r>
            <a:r>
              <a:rPr lang="en-US" altLang="en-US" sz="2400" baseline="-300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5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15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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(13 – 10) = 45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19 (mod 26)	(</a:t>
            </a:r>
            <a:r>
              <a:rPr lang="en-US" altLang="en-US" sz="2400" dirty="0" err="1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huruf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‘t’)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sz="2400" i="1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	c</a:t>
            </a:r>
            <a:r>
              <a:rPr lang="en-US" altLang="en-US" sz="2400" baseline="-300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6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= 4   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p</a:t>
            </a:r>
            <a:r>
              <a:rPr lang="en-US" altLang="en-US" sz="2400" baseline="-300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6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15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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(4 – 10) = –90 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14 (mod 26)	(</a:t>
            </a:r>
            <a:r>
              <a:rPr lang="en-US" altLang="en-US" sz="2400" dirty="0" err="1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huruf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‘o’)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	</a:t>
            </a:r>
            <a:r>
              <a:rPr lang="en-US" altLang="en-US" sz="2400" dirty="0" err="1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Plainteks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yang </a:t>
            </a:r>
            <a:r>
              <a:rPr lang="en-US" altLang="en-US" sz="2400" dirty="0" err="1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diungkap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kembali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:  </a:t>
            </a:r>
            <a:r>
              <a:rPr lang="en-US" altLang="en-US" dirty="0" err="1">
                <a:solidFill>
                  <a:srgbClr val="08080C"/>
                </a:solidFill>
                <a:latin typeface="Courier" pitchFamily="49" charset="0"/>
                <a:cs typeface="Times New Roman" panose="02020603050405020304" pitchFamily="18" charset="0"/>
              </a:rPr>
              <a:t>kripto</a:t>
            </a:r>
            <a:r>
              <a:rPr lang="en-US" altLang="en-US" b="1" dirty="0">
                <a:solidFill>
                  <a:srgbClr val="08080C"/>
                </a:solidFill>
                <a:latin typeface="Courier" pitchFamily="49" charset="0"/>
                <a:cs typeface="Times New Roman" panose="02020603050405020304" pitchFamily="18" charset="0"/>
              </a:rPr>
              <a:t>	</a:t>
            </a:r>
            <a:r>
              <a:rPr lang="en-US" altLang="en-US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333033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573CE8-8F82-F1C0-F38F-CD61A0BAE4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07963"/>
            <a:ext cx="10515600" cy="5769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Demo affine cipher online: </a:t>
            </a:r>
            <a:r>
              <a:rPr lang="en-US" sz="2400" dirty="0">
                <a:hlinkClick r:id="rId2"/>
              </a:rPr>
              <a:t>https://cryptii.com/pipes/affine-cipher</a:t>
            </a:r>
            <a:r>
              <a:rPr lang="en-US" sz="2400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3CCFBA-EC6A-0854-19A1-9BC29877D9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772" y="945862"/>
            <a:ext cx="10515600" cy="5912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7097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GB" altLang="en-US" sz="1400">
                <a:latin typeface="Times New Roman" panose="02020603050405020304" pitchFamily="18" charset="0"/>
              </a:rPr>
              <a:t>Rinaldi Munir/IF4020  Kriptografi</a:t>
            </a:r>
          </a:p>
        </p:txBody>
      </p:sp>
      <p:sp>
        <p:nvSpPr>
          <p:cNvPr id="4403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812C98CE-6BB9-4B5B-8CB9-14A388D963F5}" type="slidenum">
              <a:rPr lang="en-GB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SzTx/>
                <a:buFontTx/>
                <a:buNone/>
              </a:pPr>
              <a:t>6</a:t>
            </a:fld>
            <a:endParaRPr lang="en-GB" altLang="en-US" sz="1400">
              <a:latin typeface="Times New Roman" panose="02020603050405020304" pitchFamily="18" charset="0"/>
            </a:endParaRPr>
          </a:p>
        </p:txBody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5676" y="830684"/>
            <a:ext cx="10799284" cy="5196631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altLang="en-US" sz="2600" i="1" dirty="0">
                <a:solidFill>
                  <a:srgbClr val="08080C"/>
                </a:solidFill>
              </a:rPr>
              <a:t>Affine cipher</a:t>
            </a:r>
            <a:r>
              <a:rPr lang="en-US" altLang="en-US" sz="2600" dirty="0">
                <a:solidFill>
                  <a:srgbClr val="08080C"/>
                </a:solidFill>
              </a:rPr>
              <a:t> </a:t>
            </a:r>
            <a:r>
              <a:rPr lang="en-US" altLang="en-US" sz="2600" dirty="0" err="1">
                <a:solidFill>
                  <a:srgbClr val="08080C"/>
                </a:solidFill>
              </a:rPr>
              <a:t>tidak</a:t>
            </a:r>
            <a:r>
              <a:rPr lang="en-US" altLang="en-US" sz="2600" dirty="0">
                <a:solidFill>
                  <a:srgbClr val="08080C"/>
                </a:solidFill>
              </a:rPr>
              <a:t> </a:t>
            </a:r>
            <a:r>
              <a:rPr lang="en-US" altLang="en-US" sz="2600" dirty="0" err="1">
                <a:solidFill>
                  <a:srgbClr val="08080C"/>
                </a:solidFill>
              </a:rPr>
              <a:t>aman</a:t>
            </a:r>
            <a:r>
              <a:rPr lang="en-US" altLang="en-US" sz="2600" dirty="0">
                <a:solidFill>
                  <a:srgbClr val="08080C"/>
                </a:solidFill>
              </a:rPr>
              <a:t>, </a:t>
            </a:r>
            <a:r>
              <a:rPr lang="en-US" altLang="en-US" sz="2600" dirty="0" err="1">
                <a:solidFill>
                  <a:srgbClr val="08080C"/>
                </a:solidFill>
              </a:rPr>
              <a:t>karena</a:t>
            </a:r>
            <a:r>
              <a:rPr lang="en-US" altLang="en-US" sz="2600" dirty="0">
                <a:solidFill>
                  <a:srgbClr val="08080C"/>
                </a:solidFill>
              </a:rPr>
              <a:t> </a:t>
            </a:r>
            <a:r>
              <a:rPr lang="en-US" altLang="en-US" sz="2600" dirty="0" err="1">
                <a:solidFill>
                  <a:srgbClr val="08080C"/>
                </a:solidFill>
              </a:rPr>
              <a:t>kunci</a:t>
            </a:r>
            <a:r>
              <a:rPr lang="en-US" altLang="en-US" sz="2600" dirty="0">
                <a:solidFill>
                  <a:srgbClr val="08080C"/>
                </a:solidFill>
              </a:rPr>
              <a:t> </a:t>
            </a:r>
            <a:r>
              <a:rPr lang="en-US" altLang="en-US" sz="2600" dirty="0" err="1">
                <a:solidFill>
                  <a:srgbClr val="08080C"/>
                </a:solidFill>
              </a:rPr>
              <a:t>mudah</a:t>
            </a:r>
            <a:r>
              <a:rPr lang="en-US" altLang="en-US" sz="2600" dirty="0">
                <a:solidFill>
                  <a:srgbClr val="08080C"/>
                </a:solidFill>
              </a:rPr>
              <a:t> </a:t>
            </a:r>
            <a:r>
              <a:rPr lang="en-US" altLang="en-US" sz="2600" dirty="0" err="1">
                <a:solidFill>
                  <a:srgbClr val="08080C"/>
                </a:solidFill>
              </a:rPr>
              <a:t>ditemukan</a:t>
            </a:r>
            <a:r>
              <a:rPr lang="en-US" altLang="en-US" sz="2600" dirty="0">
                <a:solidFill>
                  <a:srgbClr val="08080C"/>
                </a:solidFill>
              </a:rPr>
              <a:t> </a:t>
            </a:r>
            <a:r>
              <a:rPr lang="en-US" altLang="en-US" sz="2600" dirty="0" err="1">
                <a:solidFill>
                  <a:srgbClr val="08080C"/>
                </a:solidFill>
              </a:rPr>
              <a:t>dengan</a:t>
            </a:r>
            <a:r>
              <a:rPr lang="en-US" altLang="en-US" sz="2600" dirty="0">
                <a:solidFill>
                  <a:srgbClr val="08080C"/>
                </a:solidFill>
              </a:rPr>
              <a:t> </a:t>
            </a:r>
            <a:r>
              <a:rPr lang="en-US" altLang="en-US" sz="2600" i="1" dirty="0">
                <a:solidFill>
                  <a:srgbClr val="08080C"/>
                </a:solidFill>
              </a:rPr>
              <a:t>exhaustive search</a:t>
            </a:r>
            <a:r>
              <a:rPr lang="en-US" altLang="en-US" sz="2600" dirty="0">
                <a:solidFill>
                  <a:srgbClr val="08080C"/>
                </a:solidFill>
              </a:rPr>
              <a:t>, </a:t>
            </a:r>
          </a:p>
          <a:p>
            <a:pPr eaLnBrk="1" hangingPunct="1"/>
            <a:endParaRPr lang="en-US" altLang="en-US" sz="2600" dirty="0">
              <a:solidFill>
                <a:srgbClr val="08080C"/>
              </a:solidFill>
            </a:endParaRPr>
          </a:p>
          <a:p>
            <a:pPr eaLnBrk="1" hangingPunct="1"/>
            <a:r>
              <a:rPr lang="en-US" altLang="en-US" sz="2600" dirty="0" err="1">
                <a:solidFill>
                  <a:srgbClr val="08080C"/>
                </a:solidFill>
              </a:rPr>
              <a:t>sebab</a:t>
            </a:r>
            <a:r>
              <a:rPr lang="en-US" altLang="en-US" sz="2600" dirty="0">
                <a:solidFill>
                  <a:srgbClr val="08080C"/>
                </a:solidFill>
              </a:rPr>
              <a:t> </a:t>
            </a:r>
            <a:r>
              <a:rPr lang="en-US" altLang="en-US" sz="2600" dirty="0" err="1">
                <a:solidFill>
                  <a:srgbClr val="08080C"/>
                </a:solidFill>
              </a:rPr>
              <a:t>ada</a:t>
            </a:r>
            <a:r>
              <a:rPr lang="en-US" altLang="en-US" sz="2600" dirty="0">
                <a:solidFill>
                  <a:srgbClr val="08080C"/>
                </a:solidFill>
              </a:rPr>
              <a:t> 25 </a:t>
            </a:r>
            <a:r>
              <a:rPr lang="en-US" altLang="en-US" sz="2600" dirty="0" err="1">
                <a:solidFill>
                  <a:srgbClr val="08080C"/>
                </a:solidFill>
              </a:rPr>
              <a:t>pilihan</a:t>
            </a:r>
            <a:r>
              <a:rPr lang="en-US" altLang="en-US" sz="2600" dirty="0">
                <a:solidFill>
                  <a:srgbClr val="08080C"/>
                </a:solidFill>
              </a:rPr>
              <a:t> </a:t>
            </a:r>
            <a:r>
              <a:rPr lang="en-US" altLang="en-US" sz="2600" dirty="0" err="1">
                <a:solidFill>
                  <a:srgbClr val="08080C"/>
                </a:solidFill>
              </a:rPr>
              <a:t>untuk</a:t>
            </a:r>
            <a:r>
              <a:rPr lang="en-US" altLang="en-US" sz="2600" dirty="0">
                <a:solidFill>
                  <a:srgbClr val="08080C"/>
                </a:solidFill>
              </a:rPr>
              <a:t> </a:t>
            </a:r>
            <a:r>
              <a:rPr lang="en-US" altLang="en-US" sz="2600" i="1" dirty="0">
                <a:solidFill>
                  <a:srgbClr val="08080C"/>
                </a:solidFill>
              </a:rPr>
              <a:t>b</a:t>
            </a:r>
            <a:r>
              <a:rPr lang="en-US" altLang="en-US" sz="2600" dirty="0">
                <a:solidFill>
                  <a:srgbClr val="08080C"/>
                </a:solidFill>
              </a:rPr>
              <a:t> dan 12 </a:t>
            </a:r>
            <a:r>
              <a:rPr lang="en-US" altLang="en-US" sz="26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buah</a:t>
            </a:r>
            <a:r>
              <a:rPr lang="en-US" altLang="en-US" sz="26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nilai</a:t>
            </a:r>
            <a:r>
              <a:rPr lang="en-US" altLang="en-US" sz="26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i="1" dirty="0">
                <a:solidFill>
                  <a:srgbClr val="08080C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sz="2600" dirty="0">
                <a:solidFill>
                  <a:srgbClr val="08080C"/>
                </a:solidFill>
                <a:cs typeface="Times New Roman" panose="02020603050405020304" pitchFamily="18" charset="0"/>
              </a:rPr>
              <a:t> yang </a:t>
            </a:r>
            <a:r>
              <a:rPr lang="en-US" altLang="en-US" sz="26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relatif</a:t>
            </a:r>
            <a:r>
              <a:rPr lang="en-US" altLang="en-US" sz="2600" dirty="0">
                <a:solidFill>
                  <a:srgbClr val="08080C"/>
                </a:solidFill>
                <a:cs typeface="Times New Roman" panose="02020603050405020304" pitchFamily="18" charset="0"/>
              </a:rPr>
              <a:t> prima </a:t>
            </a:r>
            <a:r>
              <a:rPr lang="en-US" altLang="en-US" sz="26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dengan</a:t>
            </a:r>
            <a:r>
              <a:rPr lang="en-US" altLang="en-US" sz="2600" dirty="0">
                <a:solidFill>
                  <a:srgbClr val="08080C"/>
                </a:solidFill>
                <a:cs typeface="Times New Roman" panose="02020603050405020304" pitchFamily="18" charset="0"/>
              </a:rPr>
              <a:t> 26 (</a:t>
            </a:r>
            <a:r>
              <a:rPr lang="en-US" altLang="en-US" sz="26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yaitu</a:t>
            </a:r>
            <a:r>
              <a:rPr lang="en-US" altLang="en-US" sz="2600" dirty="0">
                <a:solidFill>
                  <a:srgbClr val="08080C"/>
                </a:solidFill>
                <a:cs typeface="Times New Roman" panose="02020603050405020304" pitchFamily="18" charset="0"/>
              </a:rPr>
              <a:t> 1, 3, 5,  7, 9, 11, 15, 17, 19, 21, 23, dan 25). </a:t>
            </a:r>
            <a:r>
              <a:rPr lang="en-US" altLang="en-US" sz="2600" dirty="0">
                <a:solidFill>
                  <a:srgbClr val="08080C"/>
                </a:solidFill>
              </a:rPr>
              <a:t> </a:t>
            </a:r>
          </a:p>
          <a:p>
            <a:pPr eaLnBrk="1" hangingPunct="1"/>
            <a:endParaRPr lang="en-US" altLang="en-US" sz="2600" dirty="0">
              <a:solidFill>
                <a:srgbClr val="08080C"/>
              </a:solidFill>
            </a:endParaRPr>
          </a:p>
          <a:p>
            <a:pPr algn="just" eaLnBrk="1" hangingPunct="1"/>
            <a:r>
              <a:rPr lang="en-US" altLang="en-US" sz="2600" dirty="0">
                <a:solidFill>
                  <a:srgbClr val="08080C"/>
                </a:solidFill>
                <a:cs typeface="Times New Roman" panose="02020603050405020304" pitchFamily="18" charset="0"/>
              </a:rPr>
              <a:t>Salah </a:t>
            </a:r>
            <a:r>
              <a:rPr lang="en-US" altLang="en-US" sz="26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satu</a:t>
            </a:r>
            <a:r>
              <a:rPr lang="en-US" altLang="en-US" sz="26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cara</a:t>
            </a:r>
            <a:r>
              <a:rPr lang="en-US" altLang="en-US" sz="26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memperbesar</a:t>
            </a:r>
            <a:r>
              <a:rPr lang="en-US" altLang="en-US" sz="26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faktor</a:t>
            </a:r>
            <a:r>
              <a:rPr lang="en-US" altLang="en-US" sz="26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kerja</a:t>
            </a:r>
            <a:r>
              <a:rPr lang="en-US" altLang="en-US" sz="26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untuk</a:t>
            </a:r>
            <a:r>
              <a:rPr lang="en-US" altLang="en-US" sz="26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i="1" dirty="0">
                <a:solidFill>
                  <a:srgbClr val="08080C"/>
                </a:solidFill>
                <a:cs typeface="Times New Roman" panose="02020603050405020304" pitchFamily="18" charset="0"/>
              </a:rPr>
              <a:t>exhaustive key search: </a:t>
            </a:r>
            <a:r>
              <a:rPr lang="en-US" altLang="en-US" sz="26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enkripsi</a:t>
            </a:r>
            <a:r>
              <a:rPr lang="en-US" altLang="en-US" sz="26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tidak</a:t>
            </a:r>
            <a:r>
              <a:rPr lang="en-US" altLang="en-US" sz="26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dilakukan</a:t>
            </a:r>
            <a:r>
              <a:rPr lang="en-US" altLang="en-US" sz="26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terhadap</a:t>
            </a:r>
            <a:r>
              <a:rPr lang="en-US" altLang="en-US" sz="26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huruf</a:t>
            </a:r>
            <a:r>
              <a:rPr lang="en-US" altLang="en-US" sz="2600" dirty="0">
                <a:solidFill>
                  <a:srgbClr val="08080C"/>
                </a:solidFill>
                <a:cs typeface="Times New Roman" panose="02020603050405020304" pitchFamily="18" charset="0"/>
              </a:rPr>
              <a:t> individual, </a:t>
            </a:r>
            <a:r>
              <a:rPr lang="en-US" altLang="en-US" sz="26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tetapi</a:t>
            </a:r>
            <a:r>
              <a:rPr lang="en-US" altLang="en-US" sz="26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dalam</a:t>
            </a:r>
            <a:r>
              <a:rPr lang="en-US" altLang="en-US" sz="26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blok</a:t>
            </a:r>
            <a:r>
              <a:rPr lang="en-US" altLang="en-US" sz="26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huruf</a:t>
            </a:r>
            <a:r>
              <a:rPr lang="en-US" altLang="en-US" sz="2600" dirty="0">
                <a:solidFill>
                  <a:srgbClr val="08080C"/>
                </a:solidFill>
                <a:cs typeface="Times New Roman" panose="02020603050405020304" pitchFamily="18" charset="0"/>
              </a:rPr>
              <a:t>. </a:t>
            </a:r>
          </a:p>
          <a:p>
            <a:pPr algn="just" eaLnBrk="1" hangingPunct="1"/>
            <a:endParaRPr lang="en-US" altLang="en-US" sz="2600" dirty="0">
              <a:solidFill>
                <a:srgbClr val="08080C"/>
              </a:solidFill>
              <a:cs typeface="Times New Roman" panose="02020603050405020304" pitchFamily="18" charset="0"/>
            </a:endParaRPr>
          </a:p>
          <a:p>
            <a:pPr algn="just" eaLnBrk="1" hangingPunct="1"/>
            <a:r>
              <a:rPr lang="en-US" altLang="en-US" sz="26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Misal</a:t>
            </a:r>
            <a:r>
              <a:rPr lang="en-US" altLang="en-US" sz="2600" dirty="0">
                <a:solidFill>
                  <a:srgbClr val="08080C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6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pesan</a:t>
            </a:r>
            <a:r>
              <a:rPr lang="en-US" altLang="en-US" sz="26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808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kriptografi</a:t>
            </a:r>
            <a:r>
              <a:rPr lang="en-US" altLang="en-US" sz="26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dipecah</a:t>
            </a:r>
            <a:r>
              <a:rPr lang="en-US" altLang="en-US" sz="26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menjadi</a:t>
            </a:r>
            <a:r>
              <a:rPr lang="en-US" altLang="en-US" sz="26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kelompok</a:t>
            </a:r>
            <a:r>
              <a:rPr lang="en-US" altLang="en-US" sz="2600" dirty="0">
                <a:solidFill>
                  <a:srgbClr val="08080C"/>
                </a:solidFill>
                <a:cs typeface="Times New Roman" panose="02020603050405020304" pitchFamily="18" charset="0"/>
              </a:rPr>
              <a:t> 4-huruf:  	</a:t>
            </a:r>
          </a:p>
          <a:p>
            <a:pPr marL="0" indent="0" algn="just" eaLnBrk="1" hangingPunct="1">
              <a:buNone/>
            </a:pPr>
            <a:r>
              <a:rPr lang="en-US" altLang="en-US" sz="2600" dirty="0">
                <a:solidFill>
                  <a:srgbClr val="08080C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	</a:t>
            </a:r>
            <a:r>
              <a:rPr lang="en-US" altLang="en-US" sz="2600" dirty="0" err="1">
                <a:solidFill>
                  <a:srgbClr val="0808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krip</a:t>
            </a:r>
            <a:r>
              <a:rPr lang="en-US" altLang="en-US" sz="2600" dirty="0">
                <a:solidFill>
                  <a:srgbClr val="0808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2600" dirty="0" err="1">
                <a:solidFill>
                  <a:srgbClr val="0808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togr</a:t>
            </a:r>
            <a:r>
              <a:rPr lang="en-US" altLang="en-US" sz="2600" dirty="0">
                <a:solidFill>
                  <a:srgbClr val="0808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2600" dirty="0" err="1">
                <a:solidFill>
                  <a:srgbClr val="0808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afi</a:t>
            </a:r>
            <a:endParaRPr lang="en-US" altLang="en-US" sz="2600" dirty="0">
              <a:solidFill>
                <a:srgbClr val="08080C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just" eaLnBrk="1" hangingPunct="1">
              <a:buFontTx/>
              <a:buNone/>
            </a:pPr>
            <a:r>
              <a:rPr lang="en-US" altLang="en-US" sz="2600" dirty="0">
                <a:solidFill>
                  <a:srgbClr val="0808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</a:p>
          <a:p>
            <a:pPr algn="just" eaLnBrk="1" hangingPunct="1">
              <a:buFontTx/>
              <a:buNone/>
            </a:pPr>
            <a:r>
              <a:rPr lang="en-US" altLang="en-US" sz="2600" dirty="0">
                <a:solidFill>
                  <a:srgbClr val="08080C"/>
                </a:solidFill>
                <a:cs typeface="Times New Roman" panose="02020603050405020304" pitchFamily="18" charset="0"/>
              </a:rPr>
              <a:t>	(</a:t>
            </a:r>
            <a:r>
              <a:rPr lang="en-US" altLang="en-US" sz="26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ekivalen</a:t>
            </a:r>
            <a:r>
              <a:rPr lang="en-US" altLang="en-US" sz="26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dengan</a:t>
            </a:r>
            <a:r>
              <a:rPr lang="en-US" altLang="en-US" sz="2600" dirty="0">
                <a:solidFill>
                  <a:srgbClr val="08080C"/>
                </a:solidFill>
                <a:cs typeface="Times New Roman" panose="02020603050405020304" pitchFamily="18" charset="0"/>
              </a:rPr>
              <a:t> 10170815  19140617  000508, </a:t>
            </a:r>
            <a:r>
              <a:rPr lang="en-US" altLang="en-US" sz="26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dengan</a:t>
            </a:r>
            <a:r>
              <a:rPr lang="en-US" altLang="en-US" sz="26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memisalkan</a:t>
            </a:r>
            <a:r>
              <a:rPr lang="en-US" altLang="en-US" sz="26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</a:p>
          <a:p>
            <a:pPr algn="just" eaLnBrk="1" hangingPunct="1">
              <a:buFontTx/>
              <a:buNone/>
            </a:pPr>
            <a:r>
              <a:rPr lang="en-US" altLang="en-US" sz="2600" dirty="0">
                <a:solidFill>
                  <a:srgbClr val="08080C"/>
                </a:solidFill>
                <a:cs typeface="Times New Roman" panose="02020603050405020304" pitchFamily="18" charset="0"/>
              </a:rPr>
              <a:t>                ‘A’ = 0, ‘B’ = 1, …, ‘Z’ = 25)</a:t>
            </a:r>
            <a:endParaRPr lang="en-US" altLang="en-US" sz="2600" dirty="0">
              <a:solidFill>
                <a:srgbClr val="08080C"/>
              </a:solidFill>
            </a:endParaRPr>
          </a:p>
          <a:p>
            <a:pPr eaLnBrk="1" hangingPunct="1"/>
            <a:endParaRPr lang="en-US" altLang="en-US" dirty="0">
              <a:solidFill>
                <a:srgbClr val="08080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130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GB" altLang="en-US" sz="1400">
                <a:latin typeface="Times New Roman" panose="02020603050405020304" pitchFamily="18" charset="0"/>
              </a:rPr>
              <a:t>Rinaldi Munir/IF4020  Kriptografi</a:t>
            </a:r>
          </a:p>
        </p:txBody>
      </p:sp>
      <p:sp>
        <p:nvSpPr>
          <p:cNvPr id="4608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B03817E6-C5DF-4857-8688-90B7939E3C1B}" type="slidenum">
              <a:rPr lang="en-GB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SzTx/>
                <a:buFontTx/>
                <a:buNone/>
              </a:pPr>
              <a:t>7</a:t>
            </a:fld>
            <a:endParaRPr lang="en-GB" altLang="en-US" sz="1400">
              <a:latin typeface="Times New Roman" panose="02020603050405020304" pitchFamily="18" charset="0"/>
            </a:endParaRPr>
          </a:p>
        </p:txBody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2388" y="838200"/>
            <a:ext cx="11081982" cy="5518150"/>
          </a:xfrm>
        </p:spPr>
        <p:txBody>
          <a:bodyPr/>
          <a:lstStyle/>
          <a:p>
            <a:pPr algn="just" eaLnBrk="1" hangingPunct="1">
              <a:defRPr/>
            </a:pPr>
            <a:r>
              <a:rPr 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Nilai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terbesar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yang </a:t>
            </a:r>
            <a:r>
              <a:rPr 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dapat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muncul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untuk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merepresentasikan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blok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: 25252525 (ZZZZ),  </a:t>
            </a:r>
            <a:r>
              <a:rPr 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maka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25252525 </a:t>
            </a:r>
            <a:r>
              <a:rPr 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dapat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digunakan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sebagai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modulus </a:t>
            </a:r>
            <a:r>
              <a:rPr lang="en-US" sz="2400" i="1" dirty="0">
                <a:solidFill>
                  <a:srgbClr val="08080C"/>
                </a:solidFill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. </a:t>
            </a:r>
          </a:p>
          <a:p>
            <a:pPr algn="just" eaLnBrk="1" hangingPunct="1">
              <a:defRPr/>
            </a:pPr>
            <a:r>
              <a:rPr 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Nilai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rgbClr val="08080C"/>
                </a:solidFill>
                <a:cs typeface="Times New Roman" panose="02020603050405020304" pitchFamily="18" charset="0"/>
              </a:rPr>
              <a:t>m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yang </a:t>
            </a:r>
            <a:r>
              <a:rPr 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relatif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prima </a:t>
            </a:r>
            <a:r>
              <a:rPr 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dengan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25252525, </a:t>
            </a:r>
            <a:r>
              <a:rPr 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misalnya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21035433,</a:t>
            </a:r>
          </a:p>
          <a:p>
            <a:pPr algn="just" eaLnBrk="1" hangingPunct="1">
              <a:defRPr/>
            </a:pPr>
            <a:r>
              <a:rPr lang="en-US" sz="2400" i="1" dirty="0">
                <a:solidFill>
                  <a:srgbClr val="08080C"/>
                </a:solidFill>
                <a:cs typeface="Times New Roman" panose="02020603050405020304" pitchFamily="18" charset="0"/>
              </a:rPr>
              <a:t>b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dipilih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antara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dan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25252525, </a:t>
            </a:r>
            <a:r>
              <a:rPr 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misalnya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23210025. </a:t>
            </a:r>
          </a:p>
          <a:p>
            <a:pPr algn="just" eaLnBrk="1" hangingPunct="1">
              <a:defRPr/>
            </a:pPr>
            <a:endParaRPr lang="en-US" sz="2400" dirty="0">
              <a:solidFill>
                <a:srgbClr val="08080C"/>
              </a:solidFill>
              <a:latin typeface="Arial Unicode MS" panose="020B0604020202020204" pitchFamily="34" charset="-128"/>
              <a:cs typeface="Times New Roman" panose="02020603050405020304" pitchFamily="18" charset="0"/>
            </a:endParaRPr>
          </a:p>
          <a:p>
            <a:pPr algn="just" eaLnBrk="1" hangingPunct="1">
              <a:defRPr/>
            </a:pPr>
            <a:r>
              <a:rPr 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Fungsi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enkripsi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menjadi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buFontTx/>
              <a:buNone/>
              <a:defRPr/>
            </a:pPr>
            <a:r>
              <a:rPr lang="en-US" sz="2400" i="1" dirty="0">
                <a:solidFill>
                  <a:srgbClr val="08080C"/>
                </a:solidFill>
                <a:cs typeface="Times New Roman" panose="02020603050405020304" pitchFamily="18" charset="0"/>
              </a:rPr>
              <a:t>		</a:t>
            </a:r>
            <a:r>
              <a:rPr lang="en-US" sz="2400" i="1" dirty="0">
                <a:solidFill>
                  <a:srgbClr val="FF0000"/>
                </a:solidFill>
                <a:cs typeface="Times New Roman" panose="02020603050405020304" pitchFamily="18" charset="0"/>
              </a:rPr>
              <a:t>C</a:t>
            </a:r>
            <a:r>
              <a:rPr 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21035433</a:t>
            </a:r>
            <a:r>
              <a:rPr lang="en-US" sz="2400" i="1" dirty="0">
                <a:solidFill>
                  <a:srgbClr val="FF0000"/>
                </a:solidFill>
                <a:cs typeface="Times New Roman" panose="02020603050405020304" pitchFamily="18" charset="0"/>
              </a:rPr>
              <a:t>P</a:t>
            </a:r>
            <a:r>
              <a:rPr 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+ 23210025 (mod 25252525)</a:t>
            </a:r>
          </a:p>
          <a:p>
            <a:pPr algn="just" eaLnBrk="1" hangingPunct="1">
              <a:defRPr/>
            </a:pPr>
            <a:endParaRPr lang="en-US" sz="2400" dirty="0">
              <a:solidFill>
                <a:srgbClr val="08080C"/>
              </a:solidFill>
              <a:latin typeface="Arial Unicode MS" panose="020B0604020202020204" pitchFamily="34" charset="-128"/>
              <a:cs typeface="Times New Roman" panose="02020603050405020304" pitchFamily="18" charset="0"/>
            </a:endParaRPr>
          </a:p>
          <a:p>
            <a:pPr algn="just" eaLnBrk="1" hangingPunct="1">
              <a:defRPr/>
            </a:pPr>
            <a:r>
              <a:rPr 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Fungsi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dekripsi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setelah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dihitung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menjadi</a:t>
            </a:r>
            <a:endParaRPr lang="en-US" sz="2400" dirty="0">
              <a:solidFill>
                <a:srgbClr val="08080C"/>
              </a:solidFill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  <a:defRPr/>
            </a:pPr>
            <a:r>
              <a:rPr lang="en-US" sz="2400" i="1" dirty="0">
                <a:solidFill>
                  <a:srgbClr val="08080C"/>
                </a:solidFill>
                <a:cs typeface="Times New Roman" panose="02020603050405020304" pitchFamily="18" charset="0"/>
              </a:rPr>
              <a:t>		</a:t>
            </a:r>
            <a:r>
              <a:rPr lang="en-US" sz="2400" i="1" dirty="0">
                <a:solidFill>
                  <a:srgbClr val="FF0000"/>
                </a:solidFill>
                <a:cs typeface="Times New Roman" panose="02020603050405020304" pitchFamily="18" charset="0"/>
              </a:rPr>
              <a:t>P</a:t>
            </a:r>
            <a:r>
              <a:rPr 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5174971 (</a:t>
            </a:r>
            <a:r>
              <a:rPr lang="en-US" sz="2400" i="1" dirty="0">
                <a:solidFill>
                  <a:srgbClr val="FF0000"/>
                </a:solidFill>
                <a:cs typeface="Times New Roman" panose="02020603050405020304" pitchFamily="18" charset="0"/>
              </a:rPr>
              <a:t>C</a:t>
            </a:r>
            <a:r>
              <a:rPr 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– 23210025)  (mod 25252525)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585781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GB" altLang="en-US" sz="1400">
                <a:latin typeface="Times New Roman" panose="02020603050405020304" pitchFamily="18" charset="0"/>
              </a:rPr>
              <a:t>Rinaldi Munir/IF4020  Kriptografi</a:t>
            </a:r>
          </a:p>
        </p:txBody>
      </p:sp>
      <p:sp>
        <p:nvSpPr>
          <p:cNvPr id="4710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EBBC4ED5-26AA-49B6-A696-28D77659288A}" type="slidenum">
              <a:rPr lang="en-GB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SzTx/>
                <a:buFontTx/>
                <a:buNone/>
              </a:pPr>
              <a:t>8</a:t>
            </a:fld>
            <a:endParaRPr lang="en-GB" altLang="en-US" sz="1400">
              <a:latin typeface="Times New Roman" panose="02020603050405020304" pitchFamily="18" charset="0"/>
            </a:endParaRPr>
          </a:p>
        </p:txBody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433512"/>
            <a:ext cx="10972800" cy="5105400"/>
          </a:xfrm>
        </p:spPr>
        <p:txBody>
          <a:bodyPr>
            <a:normAutofit/>
          </a:bodyPr>
          <a:lstStyle/>
          <a:p>
            <a:pPr algn="just" eaLnBrk="1" hangingPunct="1"/>
            <a:r>
              <a:rPr lang="en-US" altLang="en-US" i="1" dirty="0">
                <a:solidFill>
                  <a:srgbClr val="08080C"/>
                </a:solidFill>
                <a:cs typeface="Times New Roman" panose="02020603050405020304" pitchFamily="18" charset="0"/>
              </a:rPr>
              <a:t>Affine cipher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8080C"/>
                </a:solidFill>
                <a:cs typeface="Times New Roman" panose="02020603050405020304" pitchFamily="18" charset="0"/>
              </a:rPr>
              <a:t>mudah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8080C"/>
                </a:solidFill>
                <a:cs typeface="Times New Roman" panose="02020603050405020304" pitchFamily="18" charset="0"/>
              </a:rPr>
              <a:t>diserang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8080C"/>
                </a:solidFill>
                <a:cs typeface="Times New Roman" panose="02020603050405020304" pitchFamily="18" charset="0"/>
              </a:rPr>
              <a:t>dengan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solidFill>
                  <a:srgbClr val="08080C"/>
                </a:solidFill>
                <a:cs typeface="Times New Roman" panose="02020603050405020304" pitchFamily="18" charset="0"/>
              </a:rPr>
              <a:t>known-plaintext attack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</a:rPr>
              <a:t>. </a:t>
            </a:r>
          </a:p>
          <a:p>
            <a:pPr algn="just" eaLnBrk="1" hangingPunct="1"/>
            <a:endParaRPr lang="en-US" altLang="en-US" dirty="0">
              <a:solidFill>
                <a:srgbClr val="08080C"/>
              </a:solidFill>
              <a:cs typeface="Times New Roman" panose="02020603050405020304" pitchFamily="18" charset="0"/>
            </a:endParaRPr>
          </a:p>
          <a:p>
            <a:pPr algn="just" eaLnBrk="1" hangingPunct="1"/>
            <a:r>
              <a:rPr lang="en-US" altLang="en-US" dirty="0" err="1">
                <a:solidFill>
                  <a:srgbClr val="08080C"/>
                </a:solidFill>
                <a:cs typeface="Times New Roman" panose="02020603050405020304" pitchFamily="18" charset="0"/>
              </a:rPr>
              <a:t>Misalkan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8080C"/>
                </a:solidFill>
                <a:cs typeface="Times New Roman" panose="02020603050405020304" pitchFamily="18" charset="0"/>
              </a:rPr>
              <a:t>kriptanalis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8080C"/>
                </a:solidFill>
                <a:cs typeface="Times New Roman" panose="02020603050405020304" pitchFamily="18" charset="0"/>
              </a:rPr>
              <a:t>mempunyai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8080C"/>
                </a:solidFill>
                <a:cs typeface="Times New Roman" panose="02020603050405020304" pitchFamily="18" charset="0"/>
              </a:rPr>
              <a:t>dua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8080C"/>
                </a:solidFill>
                <a:cs typeface="Times New Roman" panose="02020603050405020304" pitchFamily="18" charset="0"/>
              </a:rPr>
              <a:t>buah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8080C"/>
                </a:solidFill>
                <a:cs typeface="Times New Roman" panose="02020603050405020304" pitchFamily="18" charset="0"/>
              </a:rPr>
              <a:t>plainteks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i="1" dirty="0">
                <a:solidFill>
                  <a:srgbClr val="08080C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baseline="-30000" dirty="0">
                <a:solidFill>
                  <a:srgbClr val="08080C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8080C"/>
                </a:solidFill>
                <a:cs typeface="Times New Roman" panose="02020603050405020304" pitchFamily="18" charset="0"/>
              </a:rPr>
              <a:t>dan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solidFill>
                  <a:srgbClr val="08080C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baseline="-30000" dirty="0">
                <a:solidFill>
                  <a:srgbClr val="08080C"/>
                </a:solidFill>
                <a:cs typeface="Times New Roman" panose="02020603050405020304" pitchFamily="18" charset="0"/>
              </a:rPr>
              <a:t>2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</a:rPr>
              <a:t>, yang </a:t>
            </a:r>
            <a:r>
              <a:rPr lang="en-US" altLang="en-US" dirty="0" err="1">
                <a:solidFill>
                  <a:srgbClr val="08080C"/>
                </a:solidFill>
                <a:cs typeface="Times New Roman" panose="02020603050405020304" pitchFamily="18" charset="0"/>
              </a:rPr>
              <a:t>berkoresponden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8080C"/>
                </a:solidFill>
                <a:cs typeface="Times New Roman" panose="02020603050405020304" pitchFamily="18" charset="0"/>
              </a:rPr>
              <a:t>dengan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8080C"/>
                </a:solidFill>
                <a:cs typeface="Times New Roman" panose="02020603050405020304" pitchFamily="18" charset="0"/>
              </a:rPr>
              <a:t>cipherteks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solidFill>
                  <a:srgbClr val="08080C"/>
                </a:solidFill>
                <a:cs typeface="Times New Roman" panose="02020603050405020304" pitchFamily="18" charset="0"/>
              </a:rPr>
              <a:t>C</a:t>
            </a:r>
            <a:r>
              <a:rPr lang="en-US" altLang="en-US" baseline="-30000" dirty="0">
                <a:solidFill>
                  <a:srgbClr val="08080C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8080C"/>
                </a:solidFill>
                <a:cs typeface="Times New Roman" panose="02020603050405020304" pitchFamily="18" charset="0"/>
              </a:rPr>
              <a:t>dan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solidFill>
                  <a:srgbClr val="08080C"/>
                </a:solidFill>
                <a:cs typeface="Times New Roman" panose="02020603050405020304" pitchFamily="18" charset="0"/>
              </a:rPr>
              <a:t>C</a:t>
            </a:r>
            <a:r>
              <a:rPr lang="en-US" altLang="en-US" baseline="-30000" dirty="0">
                <a:solidFill>
                  <a:srgbClr val="08080C"/>
                </a:solidFill>
                <a:cs typeface="Times New Roman" panose="02020603050405020304" pitchFamily="18" charset="0"/>
              </a:rPr>
              <a:t>2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</a:rPr>
              <a:t>, </a:t>
            </a:r>
          </a:p>
          <a:p>
            <a:pPr algn="just" eaLnBrk="1" hangingPunct="1"/>
            <a:endParaRPr lang="en-US" altLang="en-US" dirty="0">
              <a:solidFill>
                <a:srgbClr val="08080C"/>
              </a:solidFill>
              <a:cs typeface="Times New Roman" panose="02020603050405020304" pitchFamily="18" charset="0"/>
            </a:endParaRPr>
          </a:p>
          <a:p>
            <a:pPr algn="just" eaLnBrk="1" hangingPunct="1"/>
            <a:r>
              <a:rPr lang="en-US" altLang="en-US" dirty="0" err="1">
                <a:solidFill>
                  <a:srgbClr val="08080C"/>
                </a:solidFill>
                <a:cs typeface="Times New Roman" panose="02020603050405020304" pitchFamily="18" charset="0"/>
              </a:rPr>
              <a:t>maka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solidFill>
                  <a:srgbClr val="08080C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8080C"/>
                </a:solidFill>
                <a:cs typeface="Times New Roman" panose="02020603050405020304" pitchFamily="18" charset="0"/>
              </a:rPr>
              <a:t>dan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solidFill>
                  <a:srgbClr val="08080C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8080C"/>
                </a:solidFill>
                <a:cs typeface="Times New Roman" panose="02020603050405020304" pitchFamily="18" charset="0"/>
              </a:rPr>
              <a:t>mudah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8080C"/>
                </a:solidFill>
                <a:cs typeface="Times New Roman" panose="02020603050405020304" pitchFamily="18" charset="0"/>
              </a:rPr>
              <a:t>dihitung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8080C"/>
                </a:solidFill>
                <a:cs typeface="Times New Roman" panose="02020603050405020304" pitchFamily="18" charset="0"/>
              </a:rPr>
              <a:t>dari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8080C"/>
                </a:solidFill>
                <a:cs typeface="Times New Roman" panose="02020603050405020304" pitchFamily="18" charset="0"/>
              </a:rPr>
              <a:t>buah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8080C"/>
                </a:solidFill>
                <a:cs typeface="Times New Roman" panose="02020603050405020304" pitchFamily="18" charset="0"/>
              </a:rPr>
              <a:t>kekongruenan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8080C"/>
                </a:solidFill>
                <a:cs typeface="Times New Roman" panose="02020603050405020304" pitchFamily="18" charset="0"/>
              </a:rPr>
              <a:t>simultan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8080C"/>
                </a:solidFill>
                <a:cs typeface="Times New Roman" panose="02020603050405020304" pitchFamily="18" charset="0"/>
              </a:rPr>
              <a:t>berikut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8080C"/>
                </a:solidFill>
                <a:cs typeface="Times New Roman" panose="02020603050405020304" pitchFamily="18" charset="0"/>
              </a:rPr>
              <a:t>ini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</a:rPr>
              <a:t>:</a:t>
            </a:r>
          </a:p>
          <a:p>
            <a:pPr algn="just" eaLnBrk="1" hangingPunct="1">
              <a:buFontTx/>
              <a:buNone/>
            </a:pPr>
            <a:r>
              <a:rPr lang="en-US" altLang="en-US" i="1" dirty="0">
                <a:solidFill>
                  <a:srgbClr val="08080C"/>
                </a:solidFill>
                <a:cs typeface="Times New Roman" panose="02020603050405020304" pitchFamily="18" charset="0"/>
              </a:rPr>
              <a:t>		C</a:t>
            </a:r>
            <a:r>
              <a:rPr lang="en-US" altLang="en-US" baseline="-30000" dirty="0">
                <a:solidFill>
                  <a:srgbClr val="08080C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solidFill>
                  <a:srgbClr val="08080C"/>
                </a:solidFill>
                <a:cs typeface="Times New Roman" panose="02020603050405020304" pitchFamily="18" charset="0"/>
              </a:rPr>
              <a:t>mP</a:t>
            </a:r>
            <a:r>
              <a:rPr lang="en-US" altLang="en-US" baseline="-30000" dirty="0">
                <a:solidFill>
                  <a:srgbClr val="08080C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</a:rPr>
              <a:t> + </a:t>
            </a:r>
            <a:r>
              <a:rPr lang="en-US" altLang="en-US" i="1" dirty="0">
                <a:solidFill>
                  <a:srgbClr val="08080C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</a:rPr>
              <a:t> (mod </a:t>
            </a:r>
            <a:r>
              <a:rPr lang="en-US" altLang="en-US" i="1" dirty="0">
                <a:solidFill>
                  <a:srgbClr val="08080C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</a:rPr>
              <a:t>)	</a:t>
            </a:r>
          </a:p>
          <a:p>
            <a:pPr algn="just" eaLnBrk="1" hangingPunct="1">
              <a:buFontTx/>
              <a:buNone/>
            </a:pPr>
            <a:r>
              <a:rPr lang="en-US" altLang="en-US" i="1" dirty="0">
                <a:solidFill>
                  <a:srgbClr val="08080C"/>
                </a:solidFill>
                <a:cs typeface="Times New Roman" panose="02020603050405020304" pitchFamily="18" charset="0"/>
              </a:rPr>
              <a:t>		C</a:t>
            </a:r>
            <a:r>
              <a:rPr lang="en-US" altLang="en-US" baseline="-30000" dirty="0">
                <a:solidFill>
                  <a:srgbClr val="08080C"/>
                </a:solidFill>
                <a:cs typeface="Times New Roman" panose="02020603050405020304" pitchFamily="18" charset="0"/>
              </a:rPr>
              <a:t>2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solidFill>
                  <a:srgbClr val="08080C"/>
                </a:solidFill>
                <a:cs typeface="Times New Roman" panose="02020603050405020304" pitchFamily="18" charset="0"/>
              </a:rPr>
              <a:t>mP</a:t>
            </a:r>
            <a:r>
              <a:rPr lang="en-US" altLang="en-US" baseline="-30000" dirty="0">
                <a:solidFill>
                  <a:srgbClr val="08080C"/>
                </a:solidFill>
                <a:cs typeface="Times New Roman" panose="02020603050405020304" pitchFamily="18" charset="0"/>
              </a:rPr>
              <a:t>2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</a:rPr>
              <a:t> + </a:t>
            </a:r>
            <a:r>
              <a:rPr lang="en-US" altLang="en-US" i="1" dirty="0">
                <a:solidFill>
                  <a:srgbClr val="08080C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</a:rPr>
              <a:t> (mod </a:t>
            </a:r>
            <a:r>
              <a:rPr lang="en-US" altLang="en-US" i="1" dirty="0">
                <a:solidFill>
                  <a:srgbClr val="08080C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</a:rPr>
              <a:t>)	 </a:t>
            </a:r>
            <a:endParaRPr lang="en-US" altLang="en-US" dirty="0">
              <a:solidFill>
                <a:srgbClr val="08080C"/>
              </a:solidFill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9563D4B7-F009-A891-F4C1-855FDF0062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65996" y="638697"/>
            <a:ext cx="7772400" cy="60325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altLang="en-US" b="1" dirty="0" err="1"/>
              <a:t>Kriptanalisis</a:t>
            </a:r>
            <a:r>
              <a:rPr lang="en-US" altLang="en-US" b="1" dirty="0"/>
              <a:t> Affine Cipher</a:t>
            </a:r>
          </a:p>
        </p:txBody>
      </p:sp>
    </p:spTree>
    <p:extLst>
      <p:ext uri="{BB962C8B-B14F-4D97-AF65-F5344CB8AC3E}">
        <p14:creationId xmlns:p14="http://schemas.microsoft.com/office/powerpoint/2010/main" val="3232142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GB" altLang="en-US" sz="1400">
                <a:latin typeface="Times New Roman" panose="02020603050405020304" pitchFamily="18" charset="0"/>
              </a:rPr>
              <a:t>Rinaldi Munir/IF4020  Kriptografi</a:t>
            </a:r>
          </a:p>
        </p:txBody>
      </p:sp>
      <p:sp>
        <p:nvSpPr>
          <p:cNvPr id="481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28A2A849-903D-4B20-A642-1A1E8F7D4E3D}" type="slidenum">
              <a:rPr lang="en-GB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SzTx/>
                <a:buFontTx/>
                <a:buNone/>
              </a:pPr>
              <a:t>9</a:t>
            </a:fld>
            <a:endParaRPr lang="en-GB" altLang="en-US" sz="1400">
              <a:latin typeface="Times New Roman" panose="02020603050405020304" pitchFamily="18" charset="0"/>
            </a:endParaRPr>
          </a:p>
        </p:txBody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3247" y="290015"/>
            <a:ext cx="10945505" cy="5867400"/>
          </a:xfrm>
        </p:spPr>
        <p:txBody>
          <a:bodyPr>
            <a:noAutofit/>
          </a:bodyPr>
          <a:lstStyle/>
          <a:p>
            <a:pPr algn="just" eaLnBrk="1" hangingPunct="1">
              <a:lnSpc>
                <a:spcPct val="90000"/>
              </a:lnSpc>
            </a:pPr>
            <a:r>
              <a:rPr lang="en-US" altLang="en-US" sz="2200" dirty="0" err="1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Contoh</a:t>
            </a:r>
            <a:r>
              <a:rPr lang="en-US" altLang="en-US" sz="22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: </a:t>
            </a:r>
            <a:r>
              <a:rPr lang="en-US" altLang="en-US" sz="2200" dirty="0" err="1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Misalkan</a:t>
            </a:r>
            <a:r>
              <a:rPr lang="en-US" altLang="en-US" sz="22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kriptanalis</a:t>
            </a:r>
            <a:r>
              <a:rPr lang="en-US" altLang="en-US" sz="22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menemukan</a:t>
            </a:r>
            <a:r>
              <a:rPr lang="en-US" altLang="en-US" sz="22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sz="22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			</a:t>
            </a:r>
            <a:r>
              <a:rPr lang="en-US" altLang="en-US" sz="2200" dirty="0" err="1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cipherteks</a:t>
            </a:r>
            <a:r>
              <a:rPr lang="en-US" altLang="en-US" sz="22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200" b="1" dirty="0">
                <a:solidFill>
                  <a:srgbClr val="08080C"/>
                </a:solidFill>
                <a:latin typeface="Courier" pitchFamily="49" charset="0"/>
                <a:cs typeface="Times New Roman" panose="02020603050405020304" pitchFamily="18" charset="0"/>
              </a:rPr>
              <a:t>C</a:t>
            </a:r>
            <a:r>
              <a:rPr lang="en-US" altLang="en-US" sz="22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dan</a:t>
            </a:r>
            <a:r>
              <a:rPr lang="en-US" altLang="en-US" sz="22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plainteks</a:t>
            </a:r>
            <a:r>
              <a:rPr lang="en-US" altLang="en-US" sz="22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berkorepsonden</a:t>
            </a:r>
            <a:r>
              <a:rPr lang="en-US" altLang="en-US" sz="22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200" dirty="0">
                <a:solidFill>
                  <a:srgbClr val="08080C"/>
                </a:solidFill>
                <a:latin typeface="Courier" pitchFamily="49" charset="0"/>
                <a:cs typeface="Times New Roman" panose="02020603050405020304" pitchFamily="18" charset="0"/>
              </a:rPr>
              <a:t>K</a:t>
            </a:r>
            <a:r>
              <a:rPr lang="en-US" altLang="en-US" sz="22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sz="2200" b="1" dirty="0">
                <a:solidFill>
                  <a:srgbClr val="08080C"/>
                </a:solidFill>
                <a:latin typeface="Courier" pitchFamily="49" charset="0"/>
                <a:cs typeface="Times New Roman" panose="02020603050405020304" pitchFamily="18" charset="0"/>
              </a:rPr>
              <a:t>			</a:t>
            </a:r>
            <a:r>
              <a:rPr lang="en-US" altLang="en-US" sz="2200" dirty="0" err="1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cipherteks</a:t>
            </a:r>
            <a:r>
              <a:rPr lang="en-US" altLang="en-US" sz="2200" b="1" dirty="0">
                <a:solidFill>
                  <a:srgbClr val="08080C"/>
                </a:solidFill>
                <a:latin typeface="Courier" pitchFamily="49" charset="0"/>
                <a:cs typeface="Times New Roman" panose="02020603050405020304" pitchFamily="18" charset="0"/>
              </a:rPr>
              <a:t> E</a:t>
            </a:r>
            <a:r>
              <a:rPr lang="en-US" altLang="en-US" sz="22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dan</a:t>
            </a:r>
            <a:r>
              <a:rPr lang="en-US" altLang="en-US" sz="22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plainteks</a:t>
            </a:r>
            <a:r>
              <a:rPr lang="en-US" altLang="en-US" sz="22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berkoresponden</a:t>
            </a:r>
            <a:r>
              <a:rPr lang="en-US" altLang="en-US" sz="22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200" dirty="0">
                <a:solidFill>
                  <a:srgbClr val="08080C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O</a:t>
            </a:r>
            <a:r>
              <a:rPr lang="en-US" altLang="en-US" sz="22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. </a:t>
            </a:r>
          </a:p>
          <a:p>
            <a:pPr algn="just" eaLnBrk="1" hangingPunct="1">
              <a:lnSpc>
                <a:spcPct val="90000"/>
              </a:lnSpc>
            </a:pPr>
            <a:endParaRPr lang="en-US" altLang="en-US" sz="2200" dirty="0">
              <a:solidFill>
                <a:srgbClr val="08080C"/>
              </a:solidFill>
              <a:latin typeface="Arial Unicode MS" panose="020B0604020202020204" pitchFamily="34" charset="-128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n-US" altLang="en-US" sz="2200" dirty="0" err="1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Kriptanalis</a:t>
            </a:r>
            <a:r>
              <a:rPr lang="en-US" altLang="en-US" sz="22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200" i="1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m</a:t>
            </a:r>
            <a:r>
              <a:rPr lang="en-US" altLang="en-US" sz="22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dan</a:t>
            </a:r>
            <a:r>
              <a:rPr lang="en-US" altLang="en-US" sz="22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200" i="1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n</a:t>
            </a:r>
            <a:r>
              <a:rPr lang="en-US" altLang="en-US" sz="22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dari</a:t>
            </a:r>
            <a:r>
              <a:rPr lang="en-US" altLang="en-US" sz="22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kekongruenan</a:t>
            </a:r>
            <a:r>
              <a:rPr lang="en-US" altLang="en-US" sz="22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berikut</a:t>
            </a:r>
            <a:r>
              <a:rPr lang="en-US" altLang="en-US" sz="22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: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sz="22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		2 </a:t>
            </a:r>
            <a:r>
              <a:rPr lang="en-US" altLang="en-US" sz="22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sz="22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10</a:t>
            </a:r>
            <a:r>
              <a:rPr lang="en-US" altLang="en-US" sz="2200" i="1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m</a:t>
            </a:r>
            <a:r>
              <a:rPr lang="en-US" altLang="en-US" sz="22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+ </a:t>
            </a:r>
            <a:r>
              <a:rPr lang="en-US" altLang="en-US" sz="2200" i="1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b</a:t>
            </a:r>
            <a:r>
              <a:rPr lang="en-US" altLang="en-US" sz="22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(mod 26)		(</a:t>
            </a:r>
            <a:r>
              <a:rPr lang="en-US" altLang="en-US" sz="2200" dirty="0" err="1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i</a:t>
            </a:r>
            <a:r>
              <a:rPr lang="en-US" altLang="en-US" sz="22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)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sz="22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		4 </a:t>
            </a:r>
            <a:r>
              <a:rPr lang="en-US" altLang="en-US" sz="22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sz="22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14</a:t>
            </a:r>
            <a:r>
              <a:rPr lang="en-US" altLang="en-US" sz="2200" i="1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m</a:t>
            </a:r>
            <a:r>
              <a:rPr lang="en-US" altLang="en-US" sz="22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+ </a:t>
            </a:r>
            <a:r>
              <a:rPr lang="en-US" altLang="en-US" sz="2200" i="1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b</a:t>
            </a:r>
            <a:r>
              <a:rPr lang="en-US" altLang="en-US" sz="22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(mod 26)		(ii)	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sz="22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 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altLang="en-US" sz="2200" dirty="0" err="1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Kurangkan</a:t>
            </a:r>
            <a:r>
              <a:rPr lang="en-US" altLang="en-US" sz="22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(ii) </a:t>
            </a:r>
            <a:r>
              <a:rPr lang="en-US" altLang="en-US" sz="2200" dirty="0" err="1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dengan</a:t>
            </a:r>
            <a:r>
              <a:rPr lang="en-US" altLang="en-US" sz="22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(</a:t>
            </a:r>
            <a:r>
              <a:rPr lang="en-US" altLang="en-US" sz="2200" dirty="0" err="1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i</a:t>
            </a:r>
            <a:r>
              <a:rPr lang="en-US" altLang="en-US" sz="22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), </a:t>
            </a:r>
            <a:r>
              <a:rPr lang="en-US" altLang="en-US" sz="2200" dirty="0" err="1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menghasilkan</a:t>
            </a:r>
            <a:endParaRPr lang="en-US" altLang="en-US" sz="2200" dirty="0">
              <a:solidFill>
                <a:srgbClr val="08080C"/>
              </a:solidFill>
              <a:latin typeface="Arial Unicode MS" panose="020B0604020202020204" pitchFamily="34" charset="-128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sz="22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		2 </a:t>
            </a:r>
            <a:r>
              <a:rPr lang="en-US" altLang="en-US" sz="22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sz="22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4</a:t>
            </a:r>
            <a:r>
              <a:rPr lang="en-US" altLang="en-US" sz="2200" i="1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m</a:t>
            </a:r>
            <a:r>
              <a:rPr lang="en-US" altLang="en-US" sz="22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(mod 26)			(iii)	</a:t>
            </a:r>
          </a:p>
          <a:p>
            <a:pPr lvl="1" algn="just" eaLnBrk="1" hangingPunct="1">
              <a:lnSpc>
                <a:spcPct val="90000"/>
              </a:lnSpc>
              <a:buFontTx/>
              <a:buNone/>
            </a:pPr>
            <a:r>
              <a:rPr lang="en-US" altLang="en-US" sz="22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		</a:t>
            </a:r>
            <a:r>
              <a:rPr lang="en-US" altLang="en-US" sz="2200" dirty="0" err="1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Solusi</a:t>
            </a:r>
            <a:r>
              <a:rPr lang="en-US" altLang="en-US" sz="22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: </a:t>
            </a:r>
            <a:r>
              <a:rPr lang="en-US" altLang="en-US" sz="2200" i="1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m </a:t>
            </a:r>
            <a:r>
              <a:rPr lang="en-US" altLang="en-US" sz="22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= 7</a:t>
            </a:r>
          </a:p>
          <a:p>
            <a:pPr lvl="1" algn="just" eaLnBrk="1" hangingPunct="1">
              <a:lnSpc>
                <a:spcPct val="90000"/>
              </a:lnSpc>
              <a:buFontTx/>
              <a:buNone/>
            </a:pPr>
            <a:endParaRPr lang="en-US" altLang="en-US" sz="2200" dirty="0">
              <a:solidFill>
                <a:srgbClr val="08080C"/>
              </a:solidFill>
              <a:latin typeface="Arial Unicode MS" panose="020B0604020202020204" pitchFamily="34" charset="-128"/>
              <a:cs typeface="Times New Roman" panose="02020603050405020304" pitchFamily="18" charset="0"/>
            </a:endParaRPr>
          </a:p>
          <a:p>
            <a:pPr lvl="1" algn="just" eaLnBrk="1" hangingPunct="1">
              <a:lnSpc>
                <a:spcPct val="90000"/>
              </a:lnSpc>
              <a:buFontTx/>
              <a:buNone/>
            </a:pPr>
            <a:r>
              <a:rPr lang="en-US" altLang="en-US" sz="2200" dirty="0" err="1">
                <a:solidFill>
                  <a:srgbClr val="08080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Substitusi</a:t>
            </a:r>
            <a:r>
              <a:rPr lang="en-US" altLang="en-US" sz="2200" dirty="0">
                <a:solidFill>
                  <a:srgbClr val="08080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i="1" dirty="0">
                <a:solidFill>
                  <a:srgbClr val="08080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m </a:t>
            </a:r>
            <a:r>
              <a:rPr lang="en-US" altLang="en-US" sz="2200" dirty="0">
                <a:solidFill>
                  <a:srgbClr val="08080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= 7  </a:t>
            </a:r>
            <a:r>
              <a:rPr lang="en-US" altLang="en-US" sz="2200" dirty="0" err="1">
                <a:solidFill>
                  <a:srgbClr val="08080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ke</a:t>
            </a:r>
            <a:r>
              <a:rPr lang="en-US" altLang="en-US" sz="2200" dirty="0">
                <a:solidFill>
                  <a:srgbClr val="08080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8080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dalam</a:t>
            </a:r>
            <a:r>
              <a:rPr lang="en-US" altLang="en-US" sz="2200" dirty="0">
                <a:solidFill>
                  <a:srgbClr val="08080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(</a:t>
            </a:r>
            <a:r>
              <a:rPr lang="en-US" altLang="en-US" sz="2200" dirty="0" err="1">
                <a:solidFill>
                  <a:srgbClr val="08080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i</a:t>
            </a:r>
            <a:r>
              <a:rPr lang="en-US" altLang="en-US" sz="2200" dirty="0">
                <a:solidFill>
                  <a:srgbClr val="08080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),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sz="22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		2 </a:t>
            </a:r>
            <a:r>
              <a:rPr lang="en-US" altLang="en-US" sz="22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sz="22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70 + </a:t>
            </a:r>
            <a:r>
              <a:rPr lang="en-US" altLang="en-US" sz="2200" i="1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b</a:t>
            </a:r>
            <a:r>
              <a:rPr lang="en-US" altLang="en-US" sz="22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(mod 26)			(iv)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sz="22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 		</a:t>
            </a:r>
            <a:r>
              <a:rPr lang="en-US" altLang="en-US" sz="2200" dirty="0" err="1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Solusi</a:t>
            </a:r>
            <a:r>
              <a:rPr lang="en-US" altLang="en-US" sz="22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: </a:t>
            </a:r>
            <a:r>
              <a:rPr lang="en-US" altLang="en-US" sz="2200" i="1" dirty="0">
                <a:solidFill>
                  <a:srgbClr val="08080C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200" dirty="0">
                <a:solidFill>
                  <a:srgbClr val="08080C"/>
                </a:solidFill>
                <a:cs typeface="Times New Roman" panose="02020603050405020304" pitchFamily="18" charset="0"/>
              </a:rPr>
              <a:t> = 10.	</a:t>
            </a:r>
            <a:r>
              <a:rPr lang="en-US" altLang="en-US" sz="2200" dirty="0">
                <a:solidFill>
                  <a:srgbClr val="08080C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823391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2279</Words>
  <Application>Microsoft Office PowerPoint</Application>
  <PresentationFormat>Widescreen</PresentationFormat>
  <Paragraphs>279</Paragraphs>
  <Slides>31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31</vt:i4>
      </vt:variant>
    </vt:vector>
  </HeadingPairs>
  <TitlesOfParts>
    <vt:vector size="44" baseType="lpstr">
      <vt:lpstr>Arial</vt:lpstr>
      <vt:lpstr>Arial Unicode MS</vt:lpstr>
      <vt:lpstr>Calibri</vt:lpstr>
      <vt:lpstr>Calibri Light</vt:lpstr>
      <vt:lpstr>Courier</vt:lpstr>
      <vt:lpstr>Courier New</vt:lpstr>
      <vt:lpstr>Symbol</vt:lpstr>
      <vt:lpstr>Times New Roman</vt:lpstr>
      <vt:lpstr>Wingdings</vt:lpstr>
      <vt:lpstr>Office Theme</vt:lpstr>
      <vt:lpstr>Equation</vt:lpstr>
      <vt:lpstr>Visio</vt:lpstr>
      <vt:lpstr>Visio.Drawing.6</vt:lpstr>
      <vt:lpstr> 04 - Kriptografi Klasik (Bagian 3)</vt:lpstr>
      <vt:lpstr>Affine Cipher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Kriptanalisis Affine Cipher</vt:lpstr>
      <vt:lpstr>PowerPoint Presentation</vt:lpstr>
      <vt:lpstr>Hill Cipher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Kriptanalisis Hill Cipher</vt:lpstr>
      <vt:lpstr>Enigma Cipher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rinaldi-irk</dc:creator>
  <cp:lastModifiedBy>Dr. Ir. Rinaldi, M.T.</cp:lastModifiedBy>
  <cp:revision>42</cp:revision>
  <dcterms:created xsi:type="dcterms:W3CDTF">2019-01-15T09:38:33Z</dcterms:created>
  <dcterms:modified xsi:type="dcterms:W3CDTF">2024-02-11T14:07:15Z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8b525e5-f3da-4501-8f1e-526b6769fc56_Enabled">
    <vt:lpwstr>true</vt:lpwstr>
  </property>
  <property fmtid="{D5CDD505-2E9C-101B-9397-08002B2CF9AE}" pid="3" name="MSIP_Label_38b525e5-f3da-4501-8f1e-526b6769fc56_SetDate">
    <vt:lpwstr>2024-02-11T09:22:58Z</vt:lpwstr>
  </property>
  <property fmtid="{D5CDD505-2E9C-101B-9397-08002B2CF9AE}" pid="4" name="MSIP_Label_38b525e5-f3da-4501-8f1e-526b6769fc56_Method">
    <vt:lpwstr>Standard</vt:lpwstr>
  </property>
  <property fmtid="{D5CDD505-2E9C-101B-9397-08002B2CF9AE}" pid="5" name="MSIP_Label_38b525e5-f3da-4501-8f1e-526b6769fc56_Name">
    <vt:lpwstr>defa4170-0d19-0005-0004-bc88714345d2</vt:lpwstr>
  </property>
  <property fmtid="{D5CDD505-2E9C-101B-9397-08002B2CF9AE}" pid="6" name="MSIP_Label_38b525e5-f3da-4501-8f1e-526b6769fc56_SiteId">
    <vt:lpwstr>db6e1183-4c65-405c-82ce-7cd53fa6e9dc</vt:lpwstr>
  </property>
  <property fmtid="{D5CDD505-2E9C-101B-9397-08002B2CF9AE}" pid="7" name="MSIP_Label_38b525e5-f3da-4501-8f1e-526b6769fc56_ActionId">
    <vt:lpwstr>79cb9417-b2de-4d82-9aee-36db413aea34</vt:lpwstr>
  </property>
  <property fmtid="{D5CDD505-2E9C-101B-9397-08002B2CF9AE}" pid="8" name="MSIP_Label_38b525e5-f3da-4501-8f1e-526b6769fc56_ContentBits">
    <vt:lpwstr>0</vt:lpwstr>
  </property>
</Properties>
</file>