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7" r:id="rId2"/>
    <p:sldId id="258" r:id="rId3"/>
    <p:sldId id="259" r:id="rId4"/>
    <p:sldId id="293" r:id="rId5"/>
    <p:sldId id="260" r:id="rId6"/>
    <p:sldId id="262" r:id="rId7"/>
    <p:sldId id="294" r:id="rId8"/>
    <p:sldId id="263" r:id="rId9"/>
    <p:sldId id="264" r:id="rId10"/>
    <p:sldId id="266" r:id="rId11"/>
    <p:sldId id="267" r:id="rId12"/>
    <p:sldId id="295" r:id="rId13"/>
    <p:sldId id="296" r:id="rId14"/>
    <p:sldId id="297" r:id="rId15"/>
    <p:sldId id="298" r:id="rId16"/>
    <p:sldId id="299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4" r:id="rId33"/>
    <p:sldId id="283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300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4BE92C-E49C-4B9A-9E83-9CFEA7F3EF03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89208-5B0B-47AF-AC9B-5416F4BB5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738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DDA346F-8516-42F8-9CC8-7FB90316BEE6}" type="slidenum">
              <a:rPr lang="en-GB" altLang="en-US" sz="1200"/>
              <a:pPr/>
              <a:t>1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1765836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B3CA4CF-F0A9-4561-B08E-FB7186C1BA9E}" type="slidenum">
              <a:rPr lang="en-GB" altLang="en-US" sz="1200"/>
              <a:pPr/>
              <a:t>20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1768664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045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004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068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017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15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31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67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378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15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69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7D2E-7BEA-4562-8F2A-5921146C3EA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9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57D2E-7BEA-4562-8F2A-5921146C3EA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AFB3F-E5F3-49AD-8ECD-25D208877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046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cryptii.com/pipes/caesar-cipher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google.co.id/imgres?imgurl=http://www.lucidcafe.com/library/96jul/96julgifs/caesar.gif&amp;imgrefurl=http://www.lucidcafe.com/library/96jul/caesar.html&amp;h=312&amp;w=216&amp;sz=59&amp;hl=id&amp;start=6&amp;tbnid=rVwqykNcFLzTdM:&amp;tbnh=117&amp;tbnw=81&amp;prev=/images?q%3Dcaesar%26svnum%3D10%26hl%3Did%26lr%3D%26sa%3D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hyperlink" Target="http://images.google.co.id/imgres?imgurl=http://www.markchurms.com/Merchant2/graphics/caesar-d.jpg&amp;imgrefurl=http://www.markchurms.com/mark-churms-original-art-oil-paintings-for-sale.html&amp;h=538&amp;w=600&amp;sz=90&amp;hl=id&amp;start=7&amp;tbnid=nJHPWFJZH0Ad0M:&amp;tbnh=121&amp;tbnw=135&amp;prev=/images?q%3Dcaesar%26svnum%3D10%26hl%3Did%26lr%3D%26sa%3D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4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67276A6-A886-4E9D-B727-5D2CEFC3861C}" type="slidenum">
              <a:rPr lang="en-GB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62200" y="1600200"/>
            <a:ext cx="7772400" cy="1447800"/>
          </a:xfrm>
        </p:spPr>
        <p:txBody>
          <a:bodyPr>
            <a:normAutofit fontScale="90000"/>
          </a:bodyPr>
          <a:lstStyle/>
          <a:p>
            <a:pPr algn="ctr" eaLnBrk="1" hangingPunct="1"/>
            <a:br>
              <a:rPr lang="en-US" altLang="en-US" b="1" dirty="0">
                <a:solidFill>
                  <a:srgbClr val="000000"/>
                </a:solidFill>
                <a:cs typeface="Times New Roman" panose="02020603050405020304" pitchFamily="18" charset="0"/>
              </a:rPr>
            </a:b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02 –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Ragam</a:t>
            </a: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 Cipher </a:t>
            </a:r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Klasik</a:t>
            </a:r>
            <a:b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en-US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(Bagian 1)</a:t>
            </a:r>
            <a:endParaRPr lang="en-GB" altLang="en-US" sz="32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08515" y="943201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en-US" sz="2400" dirty="0" err="1"/>
              <a:t>Bahan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kuliah</a:t>
            </a:r>
            <a:r>
              <a:rPr lang="en-US" altLang="en-US" sz="2400" dirty="0"/>
              <a:t> IF4020 </a:t>
            </a:r>
            <a:r>
              <a:rPr lang="en-US" altLang="en-US" sz="2400" dirty="0" err="1"/>
              <a:t>Kriptografi</a:t>
            </a:r>
            <a:endParaRPr lang="en-GB" altLang="en-US" sz="2400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800" y="4561840"/>
            <a:ext cx="9144000" cy="1676400"/>
          </a:xfrm>
        </p:spPr>
        <p:txBody>
          <a:bodyPr>
            <a:normAutofit fontScale="77500" lnSpcReduction="20000"/>
          </a:bodyPr>
          <a:lstStyle/>
          <a:p>
            <a:endParaRPr lang="en-US" b="1" dirty="0"/>
          </a:p>
          <a:p>
            <a:r>
              <a:rPr lang="en-US" sz="2800" b="1" dirty="0"/>
              <a:t>Program </a:t>
            </a:r>
            <a:r>
              <a:rPr lang="en-US" sz="2800" b="1" dirty="0" err="1"/>
              <a:t>Studi</a:t>
            </a:r>
            <a:r>
              <a:rPr lang="en-US" sz="2800" b="1" dirty="0"/>
              <a:t> Teknik </a:t>
            </a:r>
            <a:r>
              <a:rPr lang="en-US" sz="2800" b="1" dirty="0" err="1"/>
              <a:t>Informatika</a:t>
            </a:r>
            <a:endParaRPr lang="en-US" sz="2800" b="1" dirty="0"/>
          </a:p>
          <a:p>
            <a:r>
              <a:rPr lang="en-US" b="1" dirty="0" err="1"/>
              <a:t>Sekolah</a:t>
            </a:r>
            <a:r>
              <a:rPr lang="en-US" b="1" dirty="0"/>
              <a:t> Teknik </a:t>
            </a:r>
            <a:r>
              <a:rPr lang="en-US" b="1" dirty="0" err="1"/>
              <a:t>Elektro</a:t>
            </a:r>
            <a:r>
              <a:rPr lang="en-US" b="1" dirty="0"/>
              <a:t> dan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 err="1"/>
              <a:t>Institut</a:t>
            </a:r>
            <a:r>
              <a:rPr lang="en-US" b="1" dirty="0"/>
              <a:t> </a:t>
            </a:r>
            <a:r>
              <a:rPr lang="en-US" b="1" dirty="0" err="1"/>
              <a:t>Teknologi</a:t>
            </a:r>
            <a:r>
              <a:rPr lang="en-US" b="1" dirty="0"/>
              <a:t> Bandung</a:t>
            </a:r>
          </a:p>
          <a:p>
            <a:r>
              <a:rPr lang="en-US" b="1" dirty="0"/>
              <a:t>2024</a:t>
            </a:r>
          </a:p>
          <a:p>
            <a:endParaRPr lang="en-US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664CC9-A77D-0518-CDA7-E17669B47A16}"/>
              </a:ext>
            </a:extLst>
          </p:cNvPr>
          <p:cNvSpPr txBox="1"/>
          <p:nvPr/>
        </p:nvSpPr>
        <p:spPr>
          <a:xfrm>
            <a:off x="3048000" y="3447534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Oleh: Rinaldi Munir</a:t>
            </a:r>
          </a:p>
        </p:txBody>
      </p:sp>
    </p:spTree>
    <p:extLst>
      <p:ext uri="{BB962C8B-B14F-4D97-AF65-F5344CB8AC3E}">
        <p14:creationId xmlns:p14="http://schemas.microsoft.com/office/powerpoint/2010/main" val="2036747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EC03BD1-2CEB-4F8A-9252-2934DCBC2C04}" type="slidenum">
              <a:rPr lang="en-GB" altLang="en-US">
                <a:solidFill>
                  <a:schemeClr val="tx2"/>
                </a:solidFill>
              </a:rPr>
              <a:pPr/>
              <a:t>10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1423" y="429622"/>
            <a:ext cx="10918371" cy="5703207"/>
          </a:xfrm>
          <a:prstGeom prst="rect">
            <a:avLst/>
          </a:prstGeom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7113" indent="-4556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3700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7129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en-US" altLang="en-US" sz="2800" b="1" kern="0" dirty="0">
                <a:solidFill>
                  <a:srgbClr val="000000"/>
                </a:solidFill>
                <a:cs typeface="Times New Roman" panose="02020603050405020304" pitchFamily="18" charset="0"/>
              </a:rPr>
              <a:t>DEKRIPSI:</a:t>
            </a:r>
          </a:p>
          <a:p>
            <a:pPr marL="0" indent="0">
              <a:buNone/>
              <a:defRPr/>
            </a:pPr>
            <a:endParaRPr lang="en-US" altLang="en-US" sz="2400" kern="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en-US" altLang="en-US" sz="2400" kern="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sz="24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: 	</a:t>
            </a:r>
            <a:r>
              <a:rPr lang="en-GB" altLang="en-US" sz="2400" kern="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DZDVL DVWHULA GDQ WHPDQQBA REHOLA</a:t>
            </a:r>
            <a:endParaRPr lang="en-US" sz="2400" kern="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i="1" dirty="0"/>
              <a:t>c</a:t>
            </a:r>
            <a:r>
              <a:rPr lang="en-US" sz="2400" baseline="-25000" dirty="0"/>
              <a:t>1</a:t>
            </a:r>
            <a:r>
              <a:rPr lang="en-US" sz="2400" dirty="0"/>
              <a:t> = ‘D’ = 3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baseline="-25000" dirty="0"/>
              <a:t>1</a:t>
            </a:r>
            <a:r>
              <a:rPr lang="en-US" sz="2400" dirty="0"/>
              <a:t> = </a:t>
            </a:r>
            <a:r>
              <a:rPr lang="en-US" sz="2400" i="1" dirty="0"/>
              <a:t>D</a:t>
            </a:r>
            <a:r>
              <a:rPr lang="en-US" sz="2400" dirty="0"/>
              <a:t>(3) = (3 – 3) </a:t>
            </a:r>
            <a:r>
              <a:rPr lang="en-US" sz="2400" b="1" dirty="0"/>
              <a:t>mod</a:t>
            </a:r>
            <a:r>
              <a:rPr lang="en-US" sz="2400" dirty="0"/>
              <a:t> 26 = 0 = ‘</a:t>
            </a:r>
            <a:r>
              <a:rPr lang="en-US" sz="2400" dirty="0">
                <a:latin typeface="Courier"/>
              </a:rPr>
              <a:t>a</a:t>
            </a:r>
            <a:r>
              <a:rPr lang="en-US" sz="2400" dirty="0"/>
              <a:t>’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i="1" dirty="0"/>
              <a:t>c</a:t>
            </a:r>
            <a:r>
              <a:rPr lang="en-US" sz="2400" baseline="-25000" dirty="0"/>
              <a:t>2</a:t>
            </a:r>
            <a:r>
              <a:rPr lang="en-US" sz="2400" dirty="0"/>
              <a:t> = ‘Z’ = 25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baseline="-25000" dirty="0"/>
              <a:t>2</a:t>
            </a:r>
            <a:r>
              <a:rPr lang="en-US" sz="2400" dirty="0"/>
              <a:t> = </a:t>
            </a:r>
            <a:r>
              <a:rPr lang="en-US" sz="2400" i="1" dirty="0"/>
              <a:t>D</a:t>
            </a:r>
            <a:r>
              <a:rPr lang="en-US" sz="2400" dirty="0"/>
              <a:t>(25) = (25 – 3) </a:t>
            </a:r>
            <a:r>
              <a:rPr lang="en-US" sz="2400" b="1" dirty="0"/>
              <a:t>mod</a:t>
            </a:r>
            <a:r>
              <a:rPr lang="en-US" sz="2400" dirty="0"/>
              <a:t> 26 = 22 = ‘</a:t>
            </a:r>
            <a:r>
              <a:rPr lang="en-US" sz="2400" dirty="0">
                <a:latin typeface="Courier"/>
              </a:rPr>
              <a:t>w</a:t>
            </a:r>
            <a:r>
              <a:rPr lang="en-US" sz="2400" dirty="0"/>
              <a:t>’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i="1" dirty="0"/>
              <a:t>c</a:t>
            </a:r>
            <a:r>
              <a:rPr lang="en-US" sz="2400" baseline="-25000" dirty="0"/>
              <a:t>3</a:t>
            </a:r>
            <a:r>
              <a:rPr lang="en-US" sz="2400" dirty="0"/>
              <a:t> = ‘D’ = 3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baseline="-25000" dirty="0"/>
              <a:t>3</a:t>
            </a:r>
            <a:r>
              <a:rPr lang="en-US" sz="2400" dirty="0"/>
              <a:t> = </a:t>
            </a:r>
            <a:r>
              <a:rPr lang="en-US" sz="2400" i="1" dirty="0"/>
              <a:t>D</a:t>
            </a:r>
            <a:r>
              <a:rPr lang="en-US" sz="2400" dirty="0"/>
              <a:t>(3) = (3 – 3) </a:t>
            </a:r>
            <a:r>
              <a:rPr lang="en-US" sz="2400" b="1" dirty="0"/>
              <a:t>mod</a:t>
            </a:r>
            <a:r>
              <a:rPr lang="en-US" sz="2400" dirty="0"/>
              <a:t> 26 = 0 = ‘</a:t>
            </a:r>
            <a:r>
              <a:rPr lang="en-US" sz="2400" dirty="0">
                <a:latin typeface="Courier"/>
              </a:rPr>
              <a:t>a</a:t>
            </a:r>
            <a:r>
              <a:rPr lang="en-US" sz="2400" dirty="0"/>
              <a:t>’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…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i="1" dirty="0"/>
              <a:t>c</a:t>
            </a:r>
            <a:r>
              <a:rPr lang="en-US" sz="2400" baseline="-25000" dirty="0"/>
              <a:t>12</a:t>
            </a:r>
            <a:r>
              <a:rPr lang="en-US" sz="2400" dirty="0"/>
              <a:t> = ‘A’ = 0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baseline="-25000" dirty="0"/>
              <a:t>12</a:t>
            </a:r>
            <a:r>
              <a:rPr lang="en-US" sz="2400" dirty="0"/>
              <a:t> = </a:t>
            </a:r>
            <a:r>
              <a:rPr lang="en-US" sz="2400" i="1" dirty="0"/>
              <a:t>D</a:t>
            </a:r>
            <a:r>
              <a:rPr lang="en-US" sz="2400" dirty="0"/>
              <a:t>(0) = (0 – 3) </a:t>
            </a:r>
            <a:r>
              <a:rPr lang="en-US" sz="2400" b="1" dirty="0"/>
              <a:t>mod</a:t>
            </a:r>
            <a:r>
              <a:rPr lang="en-US" sz="2400" dirty="0"/>
              <a:t> 26 = –3 </a:t>
            </a:r>
            <a:r>
              <a:rPr lang="en-US" sz="2400" b="1" dirty="0"/>
              <a:t>mod</a:t>
            </a:r>
            <a:r>
              <a:rPr lang="en-US" sz="2400" dirty="0"/>
              <a:t> 26 = (26 – 3) mod 26 = 23 = ‘</a:t>
            </a:r>
            <a:r>
              <a:rPr lang="en-US" sz="2400" dirty="0">
                <a:latin typeface="Courier"/>
              </a:rPr>
              <a:t>x</a:t>
            </a:r>
            <a:r>
              <a:rPr lang="en-US" sz="2400" dirty="0"/>
              <a:t>’     </a:t>
            </a:r>
          </a:p>
          <a:p>
            <a:pPr marL="0" indent="0">
              <a:buNone/>
              <a:defRPr/>
            </a:pPr>
            <a:r>
              <a:rPr lang="en-US" sz="2400" dirty="0"/>
              <a:t>     	</a:t>
            </a:r>
            <a:endParaRPr lang="en-US" altLang="en-US" sz="2400" dirty="0">
              <a:solidFill>
                <a:srgbClr val="000000"/>
              </a:solidFill>
              <a:cs typeface="Courier New" panose="02070309020205020404" pitchFamily="49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400" dirty="0" err="1">
                <a:solidFill>
                  <a:srgbClr val="000000"/>
                </a:solidFill>
                <a:cs typeface="Courier New" panose="02070309020205020404" pitchFamily="49" charset="0"/>
              </a:rPr>
              <a:t>Plainteks</a:t>
            </a:r>
            <a:r>
              <a:rPr lang="en-US" altLang="en-US" sz="2400" dirty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Courier New" panose="02070309020205020404" pitchFamily="49" charset="0"/>
              </a:rPr>
              <a:t>ditemukan</a:t>
            </a:r>
            <a:r>
              <a:rPr lang="en-US" altLang="en-US" sz="2400" dirty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Courier New" panose="02070309020205020404" pitchFamily="49" charset="0"/>
              </a:rPr>
              <a:t>kembali</a:t>
            </a:r>
            <a:r>
              <a:rPr lang="en-US" altLang="en-US" sz="2400" dirty="0">
                <a:solidFill>
                  <a:srgbClr val="000000"/>
                </a:solidFill>
                <a:cs typeface="Courier New" panose="02070309020205020404" pitchFamily="49" charset="0"/>
              </a:rPr>
              <a:t>: 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awasi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asterix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dan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temannya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obelix</a:t>
            </a:r>
            <a:endParaRPr lang="en-US" altLang="en-US" sz="2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2243827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2501EE-A7D7-4A87-9FA3-DD45CE8AD899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9343" y="1066800"/>
            <a:ext cx="11179628" cy="5029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3000" dirty="0" err="1">
                <a:solidFill>
                  <a:srgbClr val="000000"/>
                </a:solidFill>
              </a:rPr>
              <a:t>Secara</a:t>
            </a:r>
            <a:r>
              <a:rPr lang="en-US" altLang="en-US" sz="3000" dirty="0">
                <a:solidFill>
                  <a:srgbClr val="000000"/>
                </a:solidFill>
              </a:rPr>
              <a:t> </a:t>
            </a:r>
            <a:r>
              <a:rPr lang="en-US" altLang="en-US" sz="3000" dirty="0" err="1">
                <a:solidFill>
                  <a:srgbClr val="000000"/>
                </a:solidFill>
              </a:rPr>
              <a:t>umum</a:t>
            </a:r>
            <a:r>
              <a:rPr lang="en-US" altLang="en-US" sz="3000" dirty="0">
                <a:solidFill>
                  <a:srgbClr val="000000"/>
                </a:solidFill>
              </a:rPr>
              <a:t>, </a:t>
            </a:r>
            <a:r>
              <a:rPr lang="en-US" altLang="en-US" sz="3000" dirty="0" err="1">
                <a:solidFill>
                  <a:srgbClr val="000000"/>
                </a:solidFill>
              </a:rPr>
              <a:t>jika</a:t>
            </a:r>
            <a:r>
              <a:rPr lang="en-US" altLang="en-US" sz="3000" dirty="0">
                <a:solidFill>
                  <a:srgbClr val="000000"/>
                </a:solidFill>
              </a:rPr>
              <a:t> </a:t>
            </a:r>
            <a:r>
              <a:rPr lang="en-US" altLang="en-US" sz="3000" dirty="0" err="1">
                <a:solidFill>
                  <a:srgbClr val="000000"/>
                </a:solidFill>
              </a:rPr>
              <a:t>pergeseran</a:t>
            </a:r>
            <a:r>
              <a:rPr lang="en-US" altLang="en-US" sz="3000" dirty="0">
                <a:solidFill>
                  <a:srgbClr val="000000"/>
                </a:solidFill>
              </a:rPr>
              <a:t> </a:t>
            </a:r>
            <a:r>
              <a:rPr lang="en-US" altLang="en-US" sz="3000" dirty="0" err="1">
                <a:solidFill>
                  <a:srgbClr val="000000"/>
                </a:solidFill>
              </a:rPr>
              <a:t>huruf</a:t>
            </a:r>
            <a:r>
              <a:rPr lang="en-US" altLang="en-US" sz="3000" dirty="0">
                <a:solidFill>
                  <a:srgbClr val="000000"/>
                </a:solidFill>
              </a:rPr>
              <a:t> </a:t>
            </a:r>
            <a:r>
              <a:rPr lang="en-US" altLang="en-US" sz="3000" dirty="0" err="1">
                <a:solidFill>
                  <a:srgbClr val="000000"/>
                </a:solidFill>
              </a:rPr>
              <a:t>sejauh</a:t>
            </a:r>
            <a:r>
              <a:rPr lang="en-US" altLang="en-US" sz="3000" dirty="0">
                <a:solidFill>
                  <a:srgbClr val="000000"/>
                </a:solidFill>
              </a:rPr>
              <a:t> </a:t>
            </a:r>
            <a:r>
              <a:rPr lang="en-US" altLang="en-US" sz="3000" i="1" dirty="0">
                <a:solidFill>
                  <a:srgbClr val="000000"/>
                </a:solidFill>
              </a:rPr>
              <a:t>k</a:t>
            </a:r>
            <a:r>
              <a:rPr lang="en-US" altLang="en-US" sz="3000" dirty="0">
                <a:solidFill>
                  <a:srgbClr val="000000"/>
                </a:solidFill>
              </a:rPr>
              <a:t>, </a:t>
            </a:r>
            <a:r>
              <a:rPr lang="en-US" altLang="en-US" sz="3000" dirty="0" err="1">
                <a:solidFill>
                  <a:srgbClr val="000000"/>
                </a:solidFill>
              </a:rPr>
              <a:t>maka</a:t>
            </a:r>
            <a:r>
              <a:rPr lang="en-US" altLang="en-US" sz="3000" dirty="0">
                <a:solidFill>
                  <a:srgbClr val="000000"/>
                </a:solidFill>
              </a:rPr>
              <a:t>: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3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c 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= 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E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) = (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p 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+ 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) mod 26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3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Dekripsi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GB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GB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D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GB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) = (</a:t>
            </a:r>
            <a:r>
              <a:rPr lang="en-GB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c 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– 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) mod 26</a:t>
            </a:r>
            <a:endParaRPr lang="en-US" altLang="en-US" sz="30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solidFill>
                  <a:srgbClr val="000000"/>
                </a:solidFill>
              </a:rPr>
              <a:t>	    	       </a:t>
            </a:r>
            <a:r>
              <a:rPr lang="en-US" altLang="en-US" sz="3000" i="1" dirty="0">
                <a:solidFill>
                  <a:srgbClr val="000000"/>
                </a:solidFill>
              </a:rPr>
              <a:t>k</a:t>
            </a:r>
            <a:r>
              <a:rPr lang="en-US" altLang="en-US" sz="3000" dirty="0">
                <a:solidFill>
                  <a:srgbClr val="000000"/>
                </a:solidFill>
              </a:rPr>
              <a:t> = </a:t>
            </a:r>
            <a:r>
              <a:rPr lang="en-US" altLang="en-US" sz="3000" dirty="0" err="1">
                <a:solidFill>
                  <a:srgbClr val="000000"/>
                </a:solidFill>
              </a:rPr>
              <a:t>kunci</a:t>
            </a:r>
            <a:r>
              <a:rPr lang="en-US" altLang="en-US" sz="3000" dirty="0">
                <a:solidFill>
                  <a:srgbClr val="000000"/>
                </a:solidFill>
              </a:rPr>
              <a:t> </a:t>
            </a:r>
            <a:r>
              <a:rPr lang="en-US" altLang="en-US" sz="3000" dirty="0" err="1">
                <a:solidFill>
                  <a:srgbClr val="000000"/>
                </a:solidFill>
              </a:rPr>
              <a:t>rahasia</a:t>
            </a:r>
            <a:endParaRPr lang="en-US" altLang="en-US" sz="30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30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3000" dirty="0" err="1">
                <a:solidFill>
                  <a:srgbClr val="000000"/>
                </a:solidFill>
              </a:rPr>
              <a:t>Untuk</a:t>
            </a:r>
            <a:r>
              <a:rPr lang="en-US" altLang="en-US" sz="3000" dirty="0">
                <a:solidFill>
                  <a:srgbClr val="000000"/>
                </a:solidFill>
              </a:rPr>
              <a:t> </a:t>
            </a:r>
            <a:r>
              <a:rPr lang="en-US" altLang="en-US" sz="3000" dirty="0" err="1">
                <a:solidFill>
                  <a:srgbClr val="000000"/>
                </a:solidFill>
              </a:rPr>
              <a:t>alfabet</a:t>
            </a:r>
            <a:r>
              <a:rPr lang="en-US" altLang="en-US" sz="3000" dirty="0">
                <a:solidFill>
                  <a:srgbClr val="000000"/>
                </a:solidFill>
              </a:rPr>
              <a:t> </a:t>
            </a:r>
            <a:r>
              <a:rPr lang="en-US" altLang="en-US" sz="3000" dirty="0" err="1">
                <a:solidFill>
                  <a:srgbClr val="000000"/>
                </a:solidFill>
              </a:rPr>
              <a:t>berupa</a:t>
            </a:r>
            <a:r>
              <a:rPr lang="en-US" altLang="en-US" sz="3000" dirty="0">
                <a:solidFill>
                  <a:srgbClr val="000000"/>
                </a:solidFill>
              </a:rPr>
              <a:t> 256 </a:t>
            </a:r>
            <a:r>
              <a:rPr lang="en-US" altLang="en-US" sz="3000" dirty="0" err="1">
                <a:solidFill>
                  <a:srgbClr val="000000"/>
                </a:solidFill>
              </a:rPr>
              <a:t>karakter</a:t>
            </a:r>
            <a:r>
              <a:rPr lang="en-US" altLang="en-US" sz="3000" dirty="0">
                <a:solidFill>
                  <a:srgbClr val="000000"/>
                </a:solidFill>
              </a:rPr>
              <a:t> ASCII, </a:t>
            </a:r>
            <a:r>
              <a:rPr lang="en-US" altLang="en-US" sz="3000" dirty="0" err="1">
                <a:solidFill>
                  <a:srgbClr val="000000"/>
                </a:solidFill>
              </a:rPr>
              <a:t>maka</a:t>
            </a:r>
            <a:r>
              <a:rPr lang="en-US" altLang="en-US" sz="3000" dirty="0">
                <a:solidFill>
                  <a:srgbClr val="000000"/>
                </a:solidFill>
              </a:rPr>
              <a:t>: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3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c 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= 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E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) = (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p 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+ 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) mod 256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3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Dekripsi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GB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GB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D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GB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GB" altLang="en-US" sz="3000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) = (</a:t>
            </a:r>
            <a:r>
              <a:rPr lang="en-GB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c 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– </a:t>
            </a:r>
            <a:r>
              <a:rPr lang="en-US" altLang="en-US" sz="3000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) mod 2</a:t>
            </a:r>
            <a:r>
              <a:rPr lang="en-US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5</a:t>
            </a:r>
            <a:r>
              <a:rPr lang="en-GB" altLang="en-US" sz="3000" dirty="0">
                <a:solidFill>
                  <a:srgbClr val="000000"/>
                </a:solidFill>
                <a:cs typeface="Times New Roman" panose="02020603050405020304" pitchFamily="18" charset="0"/>
              </a:rPr>
              <a:t>6</a:t>
            </a:r>
            <a:endParaRPr lang="en-US" altLang="en-US" sz="30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000" dirty="0">
                <a:solidFill>
                  <a:srgbClr val="000000"/>
                </a:solidFill>
              </a:rPr>
              <a:t>                   </a:t>
            </a:r>
            <a:r>
              <a:rPr lang="en-US" altLang="en-US" sz="3000" i="1" dirty="0">
                <a:solidFill>
                  <a:srgbClr val="000000"/>
                </a:solidFill>
              </a:rPr>
              <a:t>k</a:t>
            </a:r>
            <a:r>
              <a:rPr lang="en-US" altLang="en-US" sz="3000" dirty="0">
                <a:solidFill>
                  <a:srgbClr val="000000"/>
                </a:solidFill>
              </a:rPr>
              <a:t> = </a:t>
            </a:r>
            <a:r>
              <a:rPr lang="en-US" altLang="en-US" sz="3000" dirty="0" err="1">
                <a:solidFill>
                  <a:srgbClr val="000000"/>
                </a:solidFill>
              </a:rPr>
              <a:t>kunci</a:t>
            </a:r>
            <a:r>
              <a:rPr lang="en-US" altLang="en-US" sz="3000" dirty="0">
                <a:solidFill>
                  <a:srgbClr val="000000"/>
                </a:solidFill>
              </a:rPr>
              <a:t> </a:t>
            </a:r>
            <a:r>
              <a:rPr lang="en-US" altLang="en-US" sz="3000" dirty="0" err="1">
                <a:solidFill>
                  <a:srgbClr val="000000"/>
                </a:solidFill>
              </a:rPr>
              <a:t>rahasia</a:t>
            </a:r>
            <a:endParaRPr lang="en-US" altLang="en-US" sz="30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819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1CFD0-909A-BD72-5BAC-BBD7B2B23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508" y="393262"/>
            <a:ext cx="10515600" cy="57741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Demo  Caesar Cipher Online: </a:t>
            </a:r>
            <a:r>
              <a:rPr lang="en-US" sz="2800" dirty="0">
                <a:latin typeface="+mn-lt"/>
                <a:hlinkClick r:id="rId2"/>
              </a:rPr>
              <a:t>https://cryptii.com/pipes/caesar-cipher</a:t>
            </a:r>
            <a:r>
              <a:rPr lang="en-US" sz="2800" dirty="0">
                <a:latin typeface="+mn-lt"/>
              </a:rPr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235767-A1A0-3D1A-49D8-D33506DD8D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397" y="970672"/>
            <a:ext cx="10053711" cy="5652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003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1F6467D-E3BD-5292-B137-CFBA2B634997}"/>
              </a:ext>
            </a:extLst>
          </p:cNvPr>
          <p:cNvSpPr txBox="1"/>
          <p:nvPr/>
        </p:nvSpPr>
        <p:spPr>
          <a:xfrm>
            <a:off x="741680" y="464881"/>
            <a:ext cx="11033760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/ Program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enkripsi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dan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dekripsi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pesan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dengan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Caesar Cipher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dalam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Bahasa C++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#include &lt;iostream&gt;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#include &lt;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string.h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&gt;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using namespace std;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void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enkripsi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()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{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string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plainteks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,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cipherteks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;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int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i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, k;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char c;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cout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&lt;&lt; "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Ketikkan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pesan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:";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cin.ignore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();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getline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(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cin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,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plainteks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);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cout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&lt;&lt; "Masukkan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jumlah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pergesaran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(0-25): ";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cin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&gt;&gt; k;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cipherteks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= "";  //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inisialisasi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cipherteks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dengan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null string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for (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i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=0;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i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&lt;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plainteks.length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();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i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++) {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    c =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plainteks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[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i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];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    if (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isalpha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(c)) {    //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hanya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memproses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huruf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alfabet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saja</a:t>
            </a:r>
            <a:endParaRPr lang="en-US" sz="1400" dirty="0">
              <a:effectLst/>
              <a:latin typeface="Courier New" panose="02070309020205020404" pitchFamily="49" charset="0"/>
              <a:ea typeface="MS Mincho" panose="02020609040205080304" pitchFamily="49" charset="-128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       c =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toupper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(c);   //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ubah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menjadi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huruf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kapital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       c = c - 65;       //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kodekan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huruf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ke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angka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0 s/d 25  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       c = (c + k) % 26; //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enkripsi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,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geser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sejauh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k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ke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kanan</a:t>
            </a:r>
            <a:endParaRPr lang="en-US" sz="1400" dirty="0">
              <a:effectLst/>
              <a:latin typeface="Courier New" panose="02070309020205020404" pitchFamily="49" charset="0"/>
              <a:ea typeface="MS Mincho" panose="02020609040205080304" pitchFamily="49" charset="-128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       c = c + 65;       //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kodekan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kembali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ke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huruf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semula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      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    }    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   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cipherteks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=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cipherteks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+ c;  //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sambungkan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ke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cipherteks</a:t>
            </a:r>
            <a:endParaRPr lang="en-US" sz="1400" dirty="0">
              <a:effectLst/>
              <a:latin typeface="Courier New" panose="02070309020205020404" pitchFamily="49" charset="0"/>
              <a:ea typeface="MS Mincho" panose="02020609040205080304" pitchFamily="49" charset="-128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}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cout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&lt;&lt; "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Cipherteks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: "&lt;&lt;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cipherteks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&lt;&lt;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endl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;  //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cetak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cipherteks</a:t>
            </a:r>
            <a:endParaRPr lang="en-US" sz="1400" dirty="0">
              <a:effectLst/>
              <a:latin typeface="Courier New" panose="02070309020205020404" pitchFamily="49" charset="0"/>
              <a:ea typeface="MS Mincho" panose="02020609040205080304" pitchFamily="49" charset="-128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242BBBC-C54A-938B-C9A3-18A1C0C34ABA}"/>
              </a:ext>
            </a:extLst>
          </p:cNvPr>
          <p:cNvSpPr/>
          <p:nvPr/>
        </p:nvSpPr>
        <p:spPr>
          <a:xfrm>
            <a:off x="599440" y="365760"/>
            <a:ext cx="10546080" cy="6223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2CDEEE6-D4AB-9BDF-523A-6572E28C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Munir/II4031 Kriptografi dan Koding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217F46-61A0-525B-70D5-7312B7A57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377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265B80E-5C06-F42B-A3AD-64722B6CC624}"/>
              </a:ext>
            </a:extLst>
          </p:cNvPr>
          <p:cNvSpPr txBox="1"/>
          <p:nvPr/>
        </p:nvSpPr>
        <p:spPr>
          <a:xfrm>
            <a:off x="447040" y="454721"/>
            <a:ext cx="11135360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void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dekripsi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()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{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string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plainteks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,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cipherteks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;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int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i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, k;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char c;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cout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&lt;&lt; "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Ketikkan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cipherteks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: ";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cin.ignore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();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getline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(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cin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,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cipherteks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);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cout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&lt;&lt; "Masukkan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jumlah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pergesaran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(0-25): ";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cin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&gt;&gt; k;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plainteks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= "";  //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inisialisasi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plainteks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dengan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null string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for (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i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=0;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i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&lt;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cipherteks.length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();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i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++) {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    c =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cipherteks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[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i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];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    if (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isalpha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(c)) {    //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hanya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memproses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alfabet</a:t>
            </a:r>
            <a:endParaRPr lang="en-US" sz="1400" dirty="0">
              <a:effectLst/>
              <a:latin typeface="Courier New" panose="02070309020205020404" pitchFamily="49" charset="0"/>
              <a:ea typeface="MS Mincho" panose="02020609040205080304" pitchFamily="49" charset="-128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       c =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toupper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(c);   //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ubah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karakter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ke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huruf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besar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       c = c - 65;       //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kodekan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huruf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ke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angka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0 s/d 25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       if (c - k &lt; 0)    //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kasus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pembagian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bilangan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negatif</a:t>
            </a:r>
            <a:endParaRPr lang="en-US" sz="1400" dirty="0">
              <a:effectLst/>
              <a:latin typeface="Courier New" panose="02070309020205020404" pitchFamily="49" charset="0"/>
              <a:ea typeface="MS Mincho" panose="02020609040205080304" pitchFamily="49" charset="-128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          c = 26 + (c - k);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       else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          c = (c - k) % 26;     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       c = c + 65;       //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kodekan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kembali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ke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huruf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semula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       c =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tolower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(c); //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plainteks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dinyatakan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sebagai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huruf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kecil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    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    }    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   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plainteks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=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plainteks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+ c;  //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sambungkan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ke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plainteks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}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cout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&lt;&lt; "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Plainteks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: " &lt;&lt;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plainteks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&lt;&lt;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endl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;  //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cetak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plainteks</a:t>
            </a:r>
            <a:endParaRPr lang="en-US" sz="1400" dirty="0">
              <a:effectLst/>
              <a:latin typeface="Courier New" panose="02070309020205020404" pitchFamily="49" charset="0"/>
              <a:ea typeface="MS Mincho" panose="02020609040205080304" pitchFamily="49" charset="-128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</a:rPr>
              <a:t>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6E60D6A-BED5-C386-ED6E-DBB32AD219ED}"/>
              </a:ext>
            </a:extLst>
          </p:cNvPr>
          <p:cNvSpPr/>
          <p:nvPr/>
        </p:nvSpPr>
        <p:spPr>
          <a:xfrm>
            <a:off x="447040" y="405160"/>
            <a:ext cx="10546080" cy="6223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1A8F1B1-D0C8-ED58-100C-B2F12E9F2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Munir/II4031 Kriptografi dan Koding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3A7EE7-7B0E-EB36-D1C7-6AF2F9787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5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79D80B6-1544-0811-23CF-02164F24D7B5}"/>
              </a:ext>
            </a:extLst>
          </p:cNvPr>
          <p:cNvSpPr txBox="1"/>
          <p:nvPr/>
        </p:nvSpPr>
        <p:spPr>
          <a:xfrm>
            <a:off x="729068" y="555264"/>
            <a:ext cx="10200640" cy="45196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main()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{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 int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pil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; bool stop;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 stop = false; 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 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 while (!stop) {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   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cout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&lt;&lt; "Menu: " &lt;&lt;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endl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;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   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cout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&lt;&lt; "1.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Enkripsi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" &lt;&lt;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endl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;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   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cout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&lt;&lt; "2.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Dekripsi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" &lt;&lt;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endl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;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   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cout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&lt;&lt; "3. Exit     " &lt;&lt;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endl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;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   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cout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&lt;&lt; "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Pilih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menu: ";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cin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&gt;&gt;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pil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; 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    switch (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pil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) {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       case 1 :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enkripsi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(); break;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       case 2 : </a:t>
            </a:r>
            <a:r>
              <a:rPr lang="en-US" sz="14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dekripsi</a:t>
            </a: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(); break;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       case 3 : stop = true; break;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    } 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 }</a:t>
            </a:r>
          </a:p>
          <a:p>
            <a:r>
              <a:rPr lang="en-US" sz="14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}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BA34B0-E674-A8D8-E559-2411EEE9C9FD}"/>
              </a:ext>
            </a:extLst>
          </p:cNvPr>
          <p:cNvSpPr/>
          <p:nvPr/>
        </p:nvSpPr>
        <p:spPr>
          <a:xfrm>
            <a:off x="599440" y="365760"/>
            <a:ext cx="10546080" cy="47092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9FFA18C-C6FF-80CC-DA20-4CB1948F9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Munir/II4031 Kriptografi dan Koding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5794F8-AEAC-B1B7-C275-A74C94DF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71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>
            <a:extLst>
              <a:ext uri="{FF2B5EF4-FFF2-40B4-BE49-F238E27FC236}">
                <a16:creationId xmlns:a16="http://schemas.microsoft.com/office/drawing/2014/main" id="{6D755E1D-88B3-0551-D1A1-4B4251A8E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304" y="886301"/>
            <a:ext cx="10023391" cy="5085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EC4E6AD-5C45-E219-76A5-C3142E6A5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Munir/II4031 Kriptografi dan Koding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1319738-06D3-91EC-0948-AAAA5B73B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AFB3F-E5F3-49AD-8ECD-25D208877D1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636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A600832-9903-4324-B2D4-FEAB2407FEF9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6814" y="1042126"/>
            <a:ext cx="10918371" cy="5074194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200" b="1" dirty="0" err="1">
                <a:solidFill>
                  <a:srgbClr val="000000"/>
                </a:solidFill>
              </a:rPr>
              <a:t>Kriptanalisis</a:t>
            </a:r>
            <a:r>
              <a:rPr lang="en-US" altLang="en-US" sz="3200" b="1" dirty="0">
                <a:solidFill>
                  <a:srgbClr val="000000"/>
                </a:solidFill>
              </a:rPr>
              <a:t> Caesar Cipher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solidFill>
                <a:srgbClr val="000000"/>
              </a:solidFill>
            </a:endParaRPr>
          </a:p>
          <a:p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Caesar cipher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mudah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dipecahkan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exhaustive key search  (brute force)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karena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jumlah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sangat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sedikit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hanya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26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).</a:t>
            </a:r>
          </a:p>
          <a:p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Coba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lakukan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dekripsi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berbagai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nilai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k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0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sampai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25,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lalu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periksa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apakah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hasil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dekripsi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merupakan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kata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kalimat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bermakna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Jika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diduga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k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memastikan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k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benar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cobakan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k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potongan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kriptogram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lainnya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endParaRPr lang="en-GB" alt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568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C641159-369D-4482-92EA-03C8C14E278B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914" y="990600"/>
            <a:ext cx="10537372" cy="52260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 err="1">
                <a:solidFill>
                  <a:srgbClr val="000000"/>
                </a:solidFill>
              </a:rPr>
              <a:t>Contoh</a:t>
            </a:r>
            <a:r>
              <a:rPr lang="en-US" altLang="en-US" dirty="0">
                <a:solidFill>
                  <a:srgbClr val="000000"/>
                </a:solidFill>
              </a:rPr>
              <a:t>: </a:t>
            </a:r>
            <a:r>
              <a:rPr lang="en-US" altLang="en-US" dirty="0" err="1">
                <a:solidFill>
                  <a:srgbClr val="000000"/>
                </a:solidFill>
              </a:rPr>
              <a:t>kriptogram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GB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XMZVH</a:t>
            </a:r>
            <a:r>
              <a:rPr lang="en-GB" altLang="en-US" dirty="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1741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9384082"/>
              </p:ext>
            </p:extLst>
          </p:nvPr>
        </p:nvGraphicFramePr>
        <p:xfrm>
          <a:off x="1817914" y="1708240"/>
          <a:ext cx="8181728" cy="3333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29656" imgH="2293620" progId="Word.Document.8">
                  <p:embed/>
                </p:oleObj>
              </mc:Choice>
              <mc:Fallback>
                <p:oleObj name="Document" r:id="rId2" imgW="5629656" imgH="22936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7914" y="1708240"/>
                        <a:ext cx="8181728" cy="33336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1562100" y="5156021"/>
            <a:ext cx="965018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en-US" sz="2400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Plainteks</a:t>
            </a:r>
            <a:r>
              <a:rPr kumimoji="1"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yang </a:t>
            </a:r>
            <a:r>
              <a:rPr kumimoji="1" lang="en-US" altLang="en-US" sz="2400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potensial</a:t>
            </a:r>
            <a:r>
              <a:rPr kumimoji="1"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kumimoji="1" lang="en-US" altLang="en-US" sz="2400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adalah</a:t>
            </a:r>
            <a:r>
              <a:rPr kumimoji="1"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kumimoji="1" lang="en-US" altLang="en-US" sz="2400" dirty="0">
                <a:solidFill>
                  <a:srgbClr val="000000"/>
                </a:solidFill>
                <a:latin typeface="+mn-lt"/>
                <a:cs typeface="Courier New" panose="02070309020205020404" pitchFamily="49" charset="0"/>
              </a:rPr>
              <a:t>CREAM</a:t>
            </a:r>
            <a:r>
              <a:rPr kumimoji="1"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kumimoji="1" lang="en-US" altLang="en-US" sz="2400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dengan</a:t>
            </a:r>
            <a:r>
              <a:rPr kumimoji="1"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kumimoji="1" lang="en-US" altLang="en-US" sz="2400" i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k</a:t>
            </a:r>
            <a:r>
              <a:rPr kumimoji="1"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= 21.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en-US" altLang="en-US" sz="2400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Kunci</a:t>
            </a:r>
            <a:r>
              <a:rPr kumimoji="1"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kumimoji="1" lang="en-US" altLang="en-US" sz="2400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ini</a:t>
            </a:r>
            <a:r>
              <a:rPr kumimoji="1"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kumimoji="1" lang="en-US" altLang="en-US" sz="2400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digunakan</a:t>
            </a:r>
            <a:r>
              <a:rPr kumimoji="1"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kumimoji="1" lang="en-US" altLang="en-US" sz="2400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untuk</a:t>
            </a:r>
            <a:r>
              <a:rPr kumimoji="1"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kumimoji="1" lang="en-US" altLang="en-US" sz="2400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mendekripsikan</a:t>
            </a:r>
            <a:r>
              <a:rPr kumimoji="1"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kumimoji="1" lang="en-US" altLang="en-US" sz="2400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potongan</a:t>
            </a:r>
            <a:r>
              <a:rPr kumimoji="1"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kumimoji="1" lang="en-US" altLang="en-US" sz="2400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cipherteks</a:t>
            </a:r>
            <a:r>
              <a:rPr kumimoji="1"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kumimoji="1" lang="en-US" altLang="en-US" sz="2400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lainnya</a:t>
            </a:r>
            <a:r>
              <a:rPr kumimoji="1" lang="en-US" altLang="en-US" sz="24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1"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331449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3F535FE-D204-4292-A2DF-953584E24228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45029" y="487680"/>
            <a:ext cx="9318171" cy="5728970"/>
          </a:xfrm>
        </p:spPr>
        <p:txBody>
          <a:bodyPr>
            <a:normAutofit fontScale="70000" lnSpcReduction="20000"/>
          </a:bodyPr>
          <a:lstStyle/>
          <a:p>
            <a:pPr marL="609600" indent="-609600">
              <a:buNone/>
            </a:pPr>
            <a:r>
              <a:rPr lang="en-US" altLang="en-US" dirty="0" err="1"/>
              <a:t>Contoh</a:t>
            </a:r>
            <a:r>
              <a:rPr lang="en-US" altLang="en-US" dirty="0"/>
              <a:t> lain: </a:t>
            </a:r>
          </a:p>
          <a:p>
            <a:pPr marL="609600" indent="-609600">
              <a:buNone/>
            </a:pPr>
            <a:r>
              <a:rPr lang="en-US" altLang="en-US" sz="2600" dirty="0" err="1">
                <a:latin typeface="Courier"/>
              </a:rPr>
              <a:t>Cipherteks</a:t>
            </a:r>
            <a:r>
              <a:rPr lang="en-US" altLang="en-US" sz="2600" dirty="0">
                <a:latin typeface="Courier"/>
              </a:rPr>
              <a:t>: 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PHHW PH DIWHU WKH WRJD SDUWB</a:t>
            </a:r>
          </a:p>
          <a:p>
            <a:pPr marL="609600" indent="-609600">
              <a:buNone/>
            </a:pPr>
            <a:r>
              <a:rPr lang="en-US" altLang="en-US" sz="2600" dirty="0">
                <a:latin typeface="Courier"/>
              </a:rPr>
              <a:t>	</a:t>
            </a:r>
          </a:p>
          <a:p>
            <a:pPr marL="609600" indent="-609600">
              <a:buNone/>
            </a:pP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	PHHW PH DIWHU WKH WRJD SDUWB</a:t>
            </a:r>
          </a:p>
          <a:p>
            <a:pPr marL="609600" indent="-609600">
              <a:buNone/>
            </a:pP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k</a:t>
            </a:r>
          </a:p>
          <a:p>
            <a:pPr marL="609600" indent="-609600">
              <a:buNone/>
            </a:pP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0	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phhw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ph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diwhu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wkh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wrjd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sduwb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</a:p>
          <a:p>
            <a:pPr marL="609600" indent="-609600">
              <a:buNone/>
            </a:pP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1	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oggv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og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chvgt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vjg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vqic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rctva</a:t>
            </a:r>
            <a:endParaRPr lang="en-US" altLang="en-US" sz="2600" dirty="0">
              <a:solidFill>
                <a:srgbClr val="000000"/>
              </a:solidFill>
              <a:latin typeface="Courier"/>
            </a:endParaRPr>
          </a:p>
          <a:p>
            <a:pPr marL="609600" indent="-609600">
              <a:buNone/>
            </a:pP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2	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nffu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nf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bgufs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uif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uphb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qbsuz</a:t>
            </a:r>
            <a:endParaRPr lang="en-US" altLang="en-US" sz="2600" dirty="0">
              <a:solidFill>
                <a:srgbClr val="000000"/>
              </a:solidFill>
              <a:latin typeface="Courier"/>
            </a:endParaRPr>
          </a:p>
          <a:p>
            <a:pPr marL="609600" indent="-609600">
              <a:buNone/>
              <a:tabLst>
                <a:tab pos="576263" algn="l"/>
              </a:tabLst>
            </a:pP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3		</a:t>
            </a:r>
            <a:r>
              <a:rPr lang="en-US" altLang="en-US" sz="2600" b="1" dirty="0">
                <a:solidFill>
                  <a:srgbClr val="FF0000"/>
                </a:solidFill>
                <a:latin typeface="Courier"/>
              </a:rPr>
              <a:t>meet me after the toga party</a:t>
            </a:r>
          </a:p>
          <a:p>
            <a:pPr marL="609600" indent="-609600">
              <a:buNone/>
            </a:pP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4	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ldds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ld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zesdq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sgd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snfz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ozqsx</a:t>
            </a:r>
            <a:endParaRPr lang="en-US" altLang="en-US" sz="2600" dirty="0">
              <a:solidFill>
                <a:srgbClr val="000000"/>
              </a:solidFill>
              <a:latin typeface="Courier"/>
            </a:endParaRPr>
          </a:p>
          <a:p>
            <a:pPr marL="609600" indent="-609600">
              <a:buNone/>
            </a:pP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5	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kccr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kc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ydrcp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rfc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rmey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nyprw</a:t>
            </a:r>
            <a:endParaRPr lang="en-US" altLang="en-US" sz="2600" dirty="0">
              <a:solidFill>
                <a:srgbClr val="000000"/>
              </a:solidFill>
              <a:latin typeface="Courier"/>
            </a:endParaRPr>
          </a:p>
          <a:p>
            <a:pPr marL="609600" indent="-609600">
              <a:buNone/>
            </a:pP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6	…</a:t>
            </a:r>
          </a:p>
          <a:p>
            <a:pPr marL="609600" indent="-609600">
              <a:buNone/>
            </a:pP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21	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ummb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um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inbmz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bpm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bwoi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xizbg</a:t>
            </a:r>
            <a:endParaRPr lang="en-US" altLang="en-US" sz="2600" dirty="0">
              <a:solidFill>
                <a:srgbClr val="000000"/>
              </a:solidFill>
              <a:latin typeface="Courier"/>
            </a:endParaRPr>
          </a:p>
          <a:p>
            <a:pPr marL="609600" indent="-609600">
              <a:buNone/>
            </a:pP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22	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tlla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tl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hmaly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aol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avnh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whyaf</a:t>
            </a:r>
            <a:endParaRPr lang="en-US" altLang="en-US" sz="2600" dirty="0">
              <a:solidFill>
                <a:srgbClr val="000000"/>
              </a:solidFill>
              <a:latin typeface="Courier"/>
            </a:endParaRPr>
          </a:p>
          <a:p>
            <a:pPr marL="609600" indent="-609600">
              <a:buNone/>
            </a:pP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23	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skkz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sk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glzkx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znk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zumg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vgxze</a:t>
            </a:r>
            <a:endParaRPr lang="en-US" altLang="en-US" sz="2600" dirty="0">
              <a:solidFill>
                <a:srgbClr val="000000"/>
              </a:solidFill>
              <a:latin typeface="Courier"/>
            </a:endParaRPr>
          </a:p>
          <a:p>
            <a:pPr marL="609600" indent="-609600">
              <a:buNone/>
            </a:pP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24	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rjjy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rj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fkyjw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ymj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ytlf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ufwyd</a:t>
            </a:r>
            <a:endParaRPr lang="en-US" altLang="en-US" sz="2600" dirty="0">
              <a:solidFill>
                <a:srgbClr val="000000"/>
              </a:solidFill>
              <a:latin typeface="Courier"/>
            </a:endParaRPr>
          </a:p>
          <a:p>
            <a:pPr marL="609600" indent="-609600">
              <a:buNone/>
            </a:pP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25	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qiix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qi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ejxiv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xli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xske</a:t>
            </a:r>
            <a:r>
              <a:rPr lang="en-US" altLang="en-US" sz="2600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urier"/>
              </a:rPr>
              <a:t>tevxc</a:t>
            </a:r>
            <a:endParaRPr lang="en-GB" altLang="en-US" sz="2600" dirty="0">
              <a:solidFill>
                <a:srgbClr val="000000"/>
              </a:solidFill>
              <a:latin typeface="Courier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1B79C6-1B85-20A9-2D57-FD9941781D4C}"/>
              </a:ext>
            </a:extLst>
          </p:cNvPr>
          <p:cNvSpPr txBox="1"/>
          <p:nvPr/>
        </p:nvSpPr>
        <p:spPr>
          <a:xfrm>
            <a:off x="7051040" y="5732502"/>
            <a:ext cx="2704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Sumber</a:t>
            </a:r>
            <a:r>
              <a:rPr lang="en-US" dirty="0"/>
              <a:t>: William Stallings)</a:t>
            </a:r>
          </a:p>
        </p:txBody>
      </p:sp>
    </p:spTree>
    <p:extLst>
      <p:ext uri="{BB962C8B-B14F-4D97-AF65-F5344CB8AC3E}">
        <p14:creationId xmlns:p14="http://schemas.microsoft.com/office/powerpoint/2010/main" val="4228247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B3DD03D-460D-467D-88B9-1CD03B43BE30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/>
              <a:t>Pendahuluan</a:t>
            </a:r>
            <a:endParaRPr lang="en-GB" altLang="en-US" b="1" dirty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2600" dirty="0" err="1">
                <a:solidFill>
                  <a:srgbClr val="000000"/>
                </a:solidFill>
              </a:rPr>
              <a:t>Kriptografi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klasik</a:t>
            </a:r>
            <a:r>
              <a:rPr lang="en-US" altLang="en-US" sz="2600" dirty="0">
                <a:solidFill>
                  <a:srgbClr val="000000"/>
                </a:solidFill>
              </a:rPr>
              <a:t> (</a:t>
            </a:r>
            <a:r>
              <a:rPr lang="en-US" altLang="en-US" sz="2600" i="1" dirty="0">
                <a:solidFill>
                  <a:srgbClr val="000000"/>
                </a:solidFill>
              </a:rPr>
              <a:t>classical cryptography</a:t>
            </a:r>
            <a:r>
              <a:rPr lang="en-US" altLang="en-US" sz="2600" dirty="0">
                <a:solidFill>
                  <a:srgbClr val="000000"/>
                </a:solidFill>
              </a:rPr>
              <a:t>) </a:t>
            </a:r>
            <a:r>
              <a:rPr lang="en-US" altLang="en-US" sz="2600" dirty="0" err="1">
                <a:solidFill>
                  <a:srgbClr val="000000"/>
                </a:solidFill>
              </a:rPr>
              <a:t>merupakan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kriptografi</a:t>
            </a:r>
            <a:r>
              <a:rPr lang="en-US" altLang="en-US" sz="2600" dirty="0">
                <a:solidFill>
                  <a:srgbClr val="000000"/>
                </a:solidFill>
              </a:rPr>
              <a:t> yang </a:t>
            </a:r>
            <a:r>
              <a:rPr lang="en-US" altLang="en-US" sz="2600" dirty="0" err="1">
                <a:solidFill>
                  <a:srgbClr val="000000"/>
                </a:solidFill>
              </a:rPr>
              <a:t>sudah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tua</a:t>
            </a:r>
            <a:r>
              <a:rPr lang="en-US" altLang="en-US" sz="2600" dirty="0">
                <a:solidFill>
                  <a:srgbClr val="000000"/>
                </a:solidFill>
              </a:rPr>
              <a:t>, </a:t>
            </a:r>
            <a:r>
              <a:rPr lang="en-US" altLang="en-US" sz="2600" dirty="0" err="1">
                <a:solidFill>
                  <a:srgbClr val="000000"/>
                </a:solidFill>
              </a:rPr>
              <a:t>sudah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ada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sejak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ribuan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tahun</a:t>
            </a:r>
            <a:r>
              <a:rPr lang="en-US" altLang="en-US" sz="2600" dirty="0">
                <a:solidFill>
                  <a:srgbClr val="000000"/>
                </a:solidFill>
              </a:rPr>
              <a:t> yang </a:t>
            </a:r>
            <a:r>
              <a:rPr lang="en-US" altLang="en-US" sz="2600" dirty="0" err="1">
                <a:solidFill>
                  <a:srgbClr val="000000"/>
                </a:solidFill>
              </a:rPr>
              <a:t>lalu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sampai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dtemukan</a:t>
            </a:r>
            <a:r>
              <a:rPr lang="en-US" altLang="en-US" sz="2600" dirty="0">
                <a:solidFill>
                  <a:srgbClr val="000000"/>
                </a:solidFill>
              </a:rPr>
              <a:t> computer digital</a:t>
            </a:r>
          </a:p>
          <a:p>
            <a:pPr eaLnBrk="1" hangingPunct="1"/>
            <a:r>
              <a:rPr lang="en-US" altLang="en-US" sz="2600" dirty="0">
                <a:solidFill>
                  <a:srgbClr val="000000"/>
                </a:solidFill>
              </a:rPr>
              <a:t>Cipher pada </a:t>
            </a:r>
            <a:r>
              <a:rPr lang="en-US" altLang="en-US" sz="2600" dirty="0" err="1">
                <a:solidFill>
                  <a:srgbClr val="000000"/>
                </a:solidFill>
              </a:rPr>
              <a:t>kriptografi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klasik</a:t>
            </a:r>
            <a:r>
              <a:rPr lang="en-US" altLang="en-US" sz="2600" dirty="0">
                <a:solidFill>
                  <a:srgbClr val="000000"/>
                </a:solidFill>
              </a:rPr>
              <a:t>, </a:t>
            </a:r>
            <a:r>
              <a:rPr lang="en-US" altLang="en-US" sz="2600" dirty="0" err="1">
                <a:solidFill>
                  <a:srgbClr val="000000"/>
                </a:solidFill>
              </a:rPr>
              <a:t>dinamakana</a:t>
            </a:r>
            <a:r>
              <a:rPr lang="en-US" altLang="en-US" sz="2600" dirty="0">
                <a:solidFill>
                  <a:srgbClr val="000000"/>
                </a:solidFill>
              </a:rPr>
              <a:t> cipher </a:t>
            </a:r>
            <a:r>
              <a:rPr lang="en-US" altLang="en-US" sz="2600" dirty="0" err="1">
                <a:solidFill>
                  <a:srgbClr val="000000"/>
                </a:solidFill>
              </a:rPr>
              <a:t>klasik</a:t>
            </a:r>
            <a:r>
              <a:rPr lang="en-US" altLang="en-US" sz="2600" dirty="0">
                <a:solidFill>
                  <a:srgbClr val="000000"/>
                </a:solidFill>
              </a:rPr>
              <a:t>, (</a:t>
            </a:r>
            <a:r>
              <a:rPr lang="en-US" altLang="en-US" sz="2600" i="1" dirty="0">
                <a:solidFill>
                  <a:srgbClr val="000000"/>
                </a:solidFill>
              </a:rPr>
              <a:t>classical cipher</a:t>
            </a:r>
            <a:r>
              <a:rPr lang="en-US" altLang="en-US" sz="2600" dirty="0">
                <a:solidFill>
                  <a:srgbClr val="000000"/>
                </a:solidFill>
              </a:rPr>
              <a:t>) </a:t>
            </a:r>
            <a:r>
              <a:rPr lang="en-US" altLang="en-US" sz="2600" dirty="0" err="1">
                <a:solidFill>
                  <a:srgbClr val="000000"/>
                </a:solidFill>
              </a:rPr>
              <a:t>hanya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memproses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pesan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berupa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huruf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alfabet</a:t>
            </a:r>
            <a:r>
              <a:rPr lang="en-US" altLang="en-US" sz="2600" dirty="0">
                <a:solidFill>
                  <a:srgbClr val="000000"/>
                </a:solidFill>
              </a:rPr>
              <a:t> (</a:t>
            </a:r>
            <a:r>
              <a:rPr lang="en-US" altLang="en-US" sz="2600" dirty="0" err="1">
                <a:solidFill>
                  <a:srgbClr val="000000"/>
                </a:solidFill>
              </a:rPr>
              <a:t>sekali-sekali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ada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angka</a:t>
            </a:r>
            <a:r>
              <a:rPr lang="en-US" altLang="en-US" sz="2600" dirty="0">
                <a:solidFill>
                  <a:srgbClr val="000000"/>
                </a:solidFill>
              </a:rPr>
              <a:t>)</a:t>
            </a:r>
          </a:p>
          <a:p>
            <a:pPr eaLnBrk="1" hangingPunct="1"/>
            <a:r>
              <a:rPr lang="en-US" altLang="en-US" sz="2600" dirty="0" err="1">
                <a:solidFill>
                  <a:srgbClr val="000000"/>
                </a:solidFill>
              </a:rPr>
              <a:t>Menggunakan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alat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tulis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pena</a:t>
            </a:r>
            <a:r>
              <a:rPr lang="en-US" altLang="en-US" sz="2600" dirty="0">
                <a:solidFill>
                  <a:srgbClr val="000000"/>
                </a:solidFill>
              </a:rPr>
              <a:t> dan </a:t>
            </a:r>
            <a:r>
              <a:rPr lang="en-US" altLang="en-US" sz="2600" dirty="0" err="1">
                <a:solidFill>
                  <a:srgbClr val="000000"/>
                </a:solidFill>
              </a:rPr>
              <a:t>kertas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saja</a:t>
            </a:r>
            <a:endParaRPr lang="en-US" altLang="en-US" sz="2600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sz="2600" dirty="0" err="1">
                <a:solidFill>
                  <a:srgbClr val="000000"/>
                </a:solidFill>
              </a:rPr>
              <a:t>Termasuk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ke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dalam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jenis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kriptografi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kunci-simetri</a:t>
            </a:r>
            <a:endParaRPr lang="en-US" altLang="en-US" sz="2600" dirty="0">
              <a:solidFill>
                <a:srgbClr val="000000"/>
              </a:solidFill>
            </a:endParaRPr>
          </a:p>
          <a:p>
            <a:pPr algn="just" eaLnBrk="1" hangingPunct="1"/>
            <a:endParaRPr lang="en-US" altLang="en-US" sz="2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Tiga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alasan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mempelajari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kriptografi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klasik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	1.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Memahami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konsep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dasar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kriptografi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	2.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Sebagai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dasar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kriptografi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modern.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	3.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memahami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kelemahan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sistem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53170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1945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3D51681-DC67-4389-8134-889D711D1DEC}" type="slidenum">
              <a:rPr lang="en-GB" altLang="en-US">
                <a:solidFill>
                  <a:schemeClr val="tx2"/>
                </a:solidFill>
              </a:rPr>
              <a:pPr/>
              <a:t>20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pic>
        <p:nvPicPr>
          <p:cNvPr id="19460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658" y="968851"/>
            <a:ext cx="6127401" cy="552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296852" y="365761"/>
            <a:ext cx="6288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: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VIVBQ SQBI SMBMUC LQ ICTI</a:t>
            </a: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154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80FA1F4-3CA5-4792-B481-ED5A881A256B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914" y="990600"/>
            <a:ext cx="11161486" cy="5226050"/>
          </a:xfrm>
        </p:spPr>
        <p:txBody>
          <a:bodyPr>
            <a:normAutofit/>
          </a:bodyPr>
          <a:lstStyle/>
          <a:p>
            <a:r>
              <a:rPr lang="en-US" altLang="en-US" sz="2400" dirty="0" err="1">
                <a:solidFill>
                  <a:srgbClr val="000000"/>
                </a:solidFill>
              </a:rPr>
              <a:t>Bagaimana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jika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terdapat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dua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atau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lebih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nilai</a:t>
            </a:r>
            <a:r>
              <a:rPr lang="en-US" altLang="en-US" sz="2400" dirty="0">
                <a:solidFill>
                  <a:srgbClr val="000000"/>
                </a:solidFill>
              </a:rPr>
              <a:t> k yang </a:t>
            </a:r>
            <a:r>
              <a:rPr lang="en-US" altLang="en-US" sz="2400" dirty="0" err="1">
                <a:solidFill>
                  <a:srgbClr val="000000"/>
                </a:solidFill>
              </a:rPr>
              <a:t>menghasilkan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pesan-pesan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bermakna</a:t>
            </a:r>
            <a:r>
              <a:rPr lang="en-US" altLang="en-US" sz="2400" dirty="0">
                <a:solidFill>
                  <a:srgbClr val="000000"/>
                </a:solidFill>
              </a:rPr>
              <a:t>?</a:t>
            </a:r>
          </a:p>
          <a:p>
            <a:endParaRPr lang="en-US" altLang="en-US" sz="2400" dirty="0">
              <a:solidFill>
                <a:srgbClr val="00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  </a:t>
            </a:r>
            <a:r>
              <a:rPr lang="en-US" altLang="en-US" sz="2400" dirty="0" err="1">
                <a:solidFill>
                  <a:srgbClr val="000000"/>
                </a:solidFill>
              </a:rPr>
              <a:t>Contoh</a:t>
            </a:r>
            <a:r>
              <a:rPr lang="en-US" altLang="en-US" sz="2400" dirty="0">
                <a:solidFill>
                  <a:srgbClr val="000000"/>
                </a:solidFill>
              </a:rPr>
              <a:t>: </a:t>
            </a:r>
            <a:r>
              <a:rPr lang="en-US" altLang="en-US" sz="2400" dirty="0" err="1">
                <a:solidFill>
                  <a:srgbClr val="000000"/>
                </a:solidFill>
              </a:rPr>
              <a:t>Misalkan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kriptogram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HSPPW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menghasilkan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dua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kemungkinan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             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potensial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yaitu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		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= 4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menghasilkan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dolls     (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boneka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 	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= 11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menghasilkan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wheel		   (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roda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 	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	 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Nilai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k mana yang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benar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Jika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kasusnya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demikian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lakukan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dekripsi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terhadap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potongan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lain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tetapi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cukup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menggunakan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= 4 dan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= 11  agar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disimpulkan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mana yang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benar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9741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03AF995-35FA-4A13-8F4E-632E7EB9C04B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6571" y="762000"/>
            <a:ext cx="10036629" cy="5454650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solidFill>
                  <a:srgbClr val="000000"/>
                </a:solidFill>
              </a:rPr>
              <a:t>Di </a:t>
            </a:r>
            <a:r>
              <a:rPr lang="en-US" altLang="en-US" sz="2400" dirty="0" err="1">
                <a:solidFill>
                  <a:srgbClr val="000000"/>
                </a:solidFill>
              </a:rPr>
              <a:t>dalam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sistem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operasi</a:t>
            </a:r>
            <a:r>
              <a:rPr lang="en-US" altLang="en-US" sz="2400" dirty="0">
                <a:solidFill>
                  <a:srgbClr val="000000"/>
                </a:solidFill>
              </a:rPr>
              <a:t> Unix,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ROT13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fungsi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menggunakan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Caesar cipher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pergeseran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= 13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	</a:t>
            </a:r>
            <a:endParaRPr lang="en-US" altLang="en-US" dirty="0"/>
          </a:p>
          <a:p>
            <a:pPr eaLnBrk="1" hangingPunct="1"/>
            <a:endParaRPr lang="en-US" altLang="en-US" dirty="0"/>
          </a:p>
        </p:txBody>
      </p:sp>
      <p:pic>
        <p:nvPicPr>
          <p:cNvPr id="22533" name="Picture 4" descr="D:\Dataku\Kriptografi\Tahun 2006\ROT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9709" y="1705763"/>
            <a:ext cx="6378649" cy="4005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17C4C2F-AABE-44F8-930A-4771EE06C012}"/>
              </a:ext>
            </a:extLst>
          </p:cNvPr>
          <p:cNvSpPr txBox="1"/>
          <p:nvPr/>
        </p:nvSpPr>
        <p:spPr>
          <a:xfrm>
            <a:off x="8299960" y="5628640"/>
            <a:ext cx="2732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: Wikipedia</a:t>
            </a:r>
          </a:p>
        </p:txBody>
      </p:sp>
    </p:spTree>
    <p:extLst>
      <p:ext uri="{BB962C8B-B14F-4D97-AF65-F5344CB8AC3E}">
        <p14:creationId xmlns:p14="http://schemas.microsoft.com/office/powerpoint/2010/main" val="37084478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EDAEA5D-5658-48C4-A37D-759CCFD3C45D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915" y="838200"/>
            <a:ext cx="9688286" cy="537845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ROT13(ROTATE) = EBGNGR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Nama “ROT13”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berasal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dari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net.jokes</a:t>
            </a:r>
            <a:endParaRPr lang="en-GB" altLang="en-US" sz="2400" i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(</a:t>
            </a:r>
            <a:r>
              <a:rPr lang="en-GB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hhtp://groups.google.com/group/net.jokes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)  (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tahun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1980)</a:t>
            </a:r>
          </a:p>
          <a:p>
            <a:pPr algn="just" eaLnBrk="1" hangingPunct="1">
              <a:lnSpc>
                <a:spcPct val="90000"/>
              </a:lnSpc>
            </a:pPr>
            <a:endParaRPr lang="en-GB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ROT13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biasanya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digunakan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forum </a:t>
            </a:r>
            <a:r>
              <a:rPr lang="en-GB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online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untuk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menyandikan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jawaban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teka-teki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kuis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canda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dsb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arsip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dua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kali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ROT13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menghasilkan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semula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 			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 = ROT13(ROT13(P)) </a:t>
            </a:r>
            <a:r>
              <a:rPr lang="en-US" altLang="en-US" sz="2400" dirty="0"/>
              <a:t>	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	</a:t>
            </a:r>
            <a:r>
              <a:rPr lang="en-US" altLang="en-US" sz="2400" dirty="0" err="1"/>
              <a:t>sebab</a:t>
            </a:r>
            <a:r>
              <a:rPr lang="en-US" altLang="en-US" sz="2400" dirty="0"/>
              <a:t>       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ROT</a:t>
            </a:r>
            <a:r>
              <a:rPr lang="en-US" altLang="en-US" sz="2400" baseline="-250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13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(ROT</a:t>
            </a:r>
            <a:r>
              <a:rPr lang="en-US" altLang="en-US" sz="2400" baseline="-300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13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)) = ROT</a:t>
            </a:r>
            <a:r>
              <a:rPr lang="en-US" altLang="en-US" sz="2400" baseline="-300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26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 = </a:t>
            </a:r>
            <a:r>
              <a:rPr lang="en-US" altLang="en-US" sz="2400" i="1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x</a:t>
            </a:r>
            <a:endParaRPr lang="en-US" altLang="en-US" sz="2400" dirty="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00000"/>
                </a:solidFill>
              </a:rPr>
              <a:t>Jadi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dekripsi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cukup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dilakukan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mengenkripsi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cipherteks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kembali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</a:rPr>
              <a:t>ROT13</a:t>
            </a:r>
          </a:p>
        </p:txBody>
      </p:sp>
    </p:spTree>
    <p:extLst>
      <p:ext uri="{BB962C8B-B14F-4D97-AF65-F5344CB8AC3E}">
        <p14:creationId xmlns:p14="http://schemas.microsoft.com/office/powerpoint/2010/main" val="23757652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313" y="1629500"/>
            <a:ext cx="10787743" cy="483225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GB" b="1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b="1" i="1" dirty="0">
                <a:solidFill>
                  <a:srgbClr val="010000"/>
                </a:solidFill>
                <a:cs typeface="Times New Roman" pitchFamily="18" charset="0"/>
              </a:rPr>
              <a:t>Cipher</a:t>
            </a:r>
            <a:r>
              <a:rPr lang="en-GB" sz="2400" b="1" dirty="0">
                <a:solidFill>
                  <a:srgbClr val="010000"/>
                </a:solidFill>
                <a:cs typeface="Times New Roman" pitchFamily="18" charset="0"/>
              </a:rPr>
              <a:t> abjad-</a:t>
            </a:r>
            <a:r>
              <a:rPr lang="en-GB" sz="2400" b="1" dirty="0" err="1">
                <a:solidFill>
                  <a:srgbClr val="010000"/>
                </a:solidFill>
                <a:cs typeface="Times New Roman" pitchFamily="18" charset="0"/>
              </a:rPr>
              <a:t>tunggal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(</a:t>
            </a:r>
            <a:r>
              <a:rPr lang="en-GB" sz="2400" i="1" dirty="0" err="1">
                <a:solidFill>
                  <a:srgbClr val="010000"/>
                </a:solidFill>
                <a:cs typeface="Times New Roman" pitchFamily="18" charset="0"/>
              </a:rPr>
              <a:t>monoalphabetic</a:t>
            </a:r>
            <a:r>
              <a:rPr lang="en-GB" sz="2400" i="1" dirty="0">
                <a:solidFill>
                  <a:srgbClr val="010000"/>
                </a:solidFill>
                <a:cs typeface="Times New Roman" pitchFamily="18" charset="0"/>
              </a:rPr>
              <a:t> cipher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)</a:t>
            </a:r>
          </a:p>
          <a:p>
            <a:pPr marL="0" indent="0">
              <a:buNone/>
              <a:defRPr/>
            </a:pP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       -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setiap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huruf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plainteks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diganti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dengan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satu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huruf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cipherteks</a:t>
            </a:r>
            <a:endParaRPr lang="en-US" sz="2400" dirty="0">
              <a:solidFill>
                <a:srgbClr val="010000"/>
              </a:solidFill>
              <a:cs typeface="Times New Roman" pitchFamily="18" charset="0"/>
            </a:endParaRPr>
          </a:p>
          <a:p>
            <a:pPr marL="0" indent="0">
              <a:buNone/>
              <a:defRPr/>
            </a:pPr>
            <a:endParaRPr lang="en-US" sz="2400" dirty="0">
              <a:solidFill>
                <a:srgbClr val="010000"/>
              </a:solidFill>
              <a:cs typeface="Times New Roman" pitchFamily="18" charset="0"/>
            </a:endParaRPr>
          </a:p>
          <a:p>
            <a:pPr marL="609600" indent="-609600" algn="just">
              <a:buFont typeface="Wingdings" panose="05000000000000000000" pitchFamily="2" charset="2"/>
              <a:buAutoNum type="arabicPeriod" startAt="2"/>
              <a:defRPr/>
            </a:pPr>
            <a:r>
              <a:rPr lang="en-US" sz="2400" b="1" i="1" dirty="0">
                <a:solidFill>
                  <a:srgbClr val="000000"/>
                </a:solidFill>
                <a:cs typeface="Times New Roman" pitchFamily="18" charset="0"/>
              </a:rPr>
              <a:t>Cipher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cs typeface="Times New Roman" pitchFamily="18" charset="0"/>
              </a:rPr>
              <a:t>substitusi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cs typeface="Times New Roman" pitchFamily="18" charset="0"/>
              </a:rPr>
              <a:t>homofonik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000000"/>
                </a:solidFill>
                <a:cs typeface="Times New Roman" pitchFamily="18" charset="0"/>
              </a:rPr>
              <a:t>Homophonic substitution cipher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)</a:t>
            </a:r>
          </a:p>
          <a:p>
            <a:pPr marL="803275" indent="-803275" algn="just">
              <a:buNone/>
              <a:defRPr/>
            </a:pP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       -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setiap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plainteks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diganti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salah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satu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atau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pasangan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cipherteks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mungkin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. </a:t>
            </a:r>
          </a:p>
          <a:p>
            <a:pPr marL="0" indent="0" algn="just">
              <a:buNone/>
              <a:defRPr/>
            </a:pPr>
            <a:endParaRPr lang="en-US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 algn="just">
              <a:buFont typeface="+mj-lt"/>
              <a:buAutoNum type="arabicPeriod" startAt="3"/>
              <a:defRPr/>
            </a:pPr>
            <a:r>
              <a:rPr lang="en-US" sz="2400" b="1" i="1" dirty="0">
                <a:solidFill>
                  <a:srgbClr val="000000"/>
                </a:solidFill>
                <a:cs typeface="Times New Roman" pitchFamily="18" charset="0"/>
              </a:rPr>
              <a:t>Cipher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 abjad-</a:t>
            </a:r>
            <a:r>
              <a:rPr lang="en-US" sz="2400" b="1" dirty="0" err="1">
                <a:solidFill>
                  <a:srgbClr val="000000"/>
                </a:solidFill>
                <a:cs typeface="Times New Roman" pitchFamily="18" charset="0"/>
              </a:rPr>
              <a:t>majemuk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(</a:t>
            </a:r>
            <a:r>
              <a:rPr lang="en-US" sz="2400" i="1" dirty="0" err="1">
                <a:solidFill>
                  <a:srgbClr val="000000"/>
                </a:solidFill>
                <a:cs typeface="Times New Roman" pitchFamily="18" charset="0"/>
              </a:rPr>
              <a:t>Polyalpabetic</a:t>
            </a:r>
            <a:r>
              <a:rPr lang="en-US" sz="2400" i="1" dirty="0">
                <a:solidFill>
                  <a:srgbClr val="000000"/>
                </a:solidFill>
                <a:cs typeface="Times New Roman" pitchFamily="18" charset="0"/>
              </a:rPr>
              <a:t> substitution cipher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)</a:t>
            </a:r>
          </a:p>
          <a:p>
            <a:pPr marL="0" indent="0" algn="just">
              <a:buNone/>
              <a:defRPr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       -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diganti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menggunakan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berbeda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  <a:defRPr/>
            </a:pPr>
            <a:endParaRPr lang="en-US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 algn="just">
              <a:buFont typeface="+mj-lt"/>
              <a:buAutoNum type="arabicPeriod" startAt="4"/>
              <a:defRPr/>
            </a:pP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Cipher </a:t>
            </a:r>
            <a:r>
              <a:rPr lang="en-US" sz="2400" b="1" dirty="0" err="1">
                <a:solidFill>
                  <a:srgbClr val="000000"/>
                </a:solidFill>
                <a:cs typeface="Times New Roman" pitchFamily="18" charset="0"/>
              </a:rPr>
              <a:t>substitusi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cs typeface="Times New Roman" pitchFamily="18" charset="0"/>
              </a:rPr>
              <a:t>poligram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(</a:t>
            </a:r>
            <a:r>
              <a:rPr lang="en-US" sz="2400" i="1" dirty="0">
                <a:solidFill>
                  <a:srgbClr val="000000"/>
                </a:solidFill>
                <a:cs typeface="Times New Roman" pitchFamily="18" charset="0"/>
              </a:rPr>
              <a:t>Polygram substitution cipher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)</a:t>
            </a:r>
          </a:p>
          <a:p>
            <a:pPr marL="0" indent="0" algn="just">
              <a:buNone/>
              <a:defRPr/>
            </a:pP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       -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setiap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pasangan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plainteks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diganti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pasangan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cipherteks</a:t>
            </a:r>
            <a:endParaRPr lang="en-US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 algn="just">
              <a:buFont typeface="Wingdings" panose="05000000000000000000" pitchFamily="2" charset="2"/>
              <a:buAutoNum type="arabicPeriod" startAt="4"/>
              <a:defRPr/>
            </a:pPr>
            <a:endParaRPr lang="en-US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 algn="just">
              <a:buFont typeface="Wingdings" panose="05000000000000000000" pitchFamily="2" charset="2"/>
              <a:buAutoNum type="arabicPeriod" startAt="4"/>
              <a:defRPr/>
            </a:pPr>
            <a:endParaRPr lang="en-US" dirty="0">
              <a:solidFill>
                <a:srgbClr val="000000"/>
              </a:solidFill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dirty="0">
              <a:solidFill>
                <a:srgbClr val="010000"/>
              </a:solidFill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dirty="0"/>
          </a:p>
        </p:txBody>
      </p:sp>
      <p:sp>
        <p:nvSpPr>
          <p:cNvPr id="24579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1F4F660-0D69-4CA4-9869-35BEF9581EA2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827313" y="136525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1" hangingPunct="1">
              <a:defRPr/>
            </a:pPr>
            <a:r>
              <a:rPr lang="en-US" sz="4400" b="1" kern="0" dirty="0" err="1">
                <a:latin typeface="+mj-lt"/>
                <a:ea typeface="+mj-ea"/>
                <a:cs typeface="+mj-cs"/>
              </a:rPr>
              <a:t>Jenis-jenis</a:t>
            </a:r>
            <a:r>
              <a:rPr lang="en-US" sz="4400" b="1" kern="0" dirty="0">
                <a:latin typeface="+mj-lt"/>
                <a:ea typeface="+mj-ea"/>
                <a:cs typeface="+mj-cs"/>
              </a:rPr>
              <a:t> </a:t>
            </a:r>
            <a:r>
              <a:rPr lang="en-US" sz="4400" b="1" i="1" kern="0" dirty="0">
                <a:latin typeface="+mj-lt"/>
                <a:ea typeface="+mj-ea"/>
                <a:cs typeface="+mj-cs"/>
              </a:rPr>
              <a:t>Cipher</a:t>
            </a:r>
            <a:r>
              <a:rPr lang="en-US" sz="4400" b="1" kern="0" dirty="0">
                <a:latin typeface="+mj-lt"/>
                <a:ea typeface="+mj-ea"/>
                <a:cs typeface="+mj-cs"/>
              </a:rPr>
              <a:t> </a:t>
            </a:r>
            <a:r>
              <a:rPr lang="en-US" sz="4400" b="1" kern="0" dirty="0" err="1">
                <a:latin typeface="+mj-lt"/>
                <a:ea typeface="+mj-ea"/>
                <a:cs typeface="+mj-cs"/>
              </a:rPr>
              <a:t>Substitusi</a:t>
            </a:r>
            <a:endParaRPr lang="en-GB" sz="4400" b="1" kern="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737094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2E28377-C07A-4B66-B888-C5BFB5F661D0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7941" y="1676400"/>
            <a:ext cx="10654939" cy="4648200"/>
          </a:xfrm>
        </p:spPr>
        <p:txBody>
          <a:bodyPr>
            <a:noAutofit/>
          </a:bodyPr>
          <a:lstStyle/>
          <a:p>
            <a:pPr marL="398463" indent="-398463">
              <a:defRPr/>
            </a:pP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Pada cipher abjad-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tunggal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,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satu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huruf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plainteks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diganti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dengan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satu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huruf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cipherteks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yang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bersesuaian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. </a:t>
            </a:r>
          </a:p>
          <a:p>
            <a:pPr marL="398463" indent="-398463">
              <a:defRPr/>
            </a:pPr>
            <a:endParaRPr lang="en-US" sz="2400" dirty="0">
              <a:solidFill>
                <a:srgbClr val="010000"/>
              </a:solidFill>
              <a:cs typeface="Times New Roman" pitchFamily="18" charset="0"/>
            </a:endParaRPr>
          </a:p>
          <a:p>
            <a:pPr marL="398463" indent="-398463">
              <a:defRPr/>
            </a:pPr>
            <a:r>
              <a:rPr lang="en-GB" sz="2400" i="1" dirty="0">
                <a:solidFill>
                  <a:srgbClr val="010000"/>
                </a:solidFill>
                <a:cs typeface="Times New Roman" pitchFamily="18" charset="0"/>
              </a:rPr>
              <a:t>Caesar cipher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adalah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salah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satu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i="1" dirty="0">
                <a:solidFill>
                  <a:srgbClr val="010000"/>
                </a:solidFill>
                <a:cs typeface="Times New Roman" pitchFamily="18" charset="0"/>
              </a:rPr>
              <a:t>cipher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yang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tergolong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ke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dalam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 </a:t>
            </a:r>
            <a:r>
              <a:rPr lang="en-GB" sz="2400" i="1" dirty="0">
                <a:solidFill>
                  <a:srgbClr val="010000"/>
                </a:solidFill>
                <a:cs typeface="Times New Roman" pitchFamily="18" charset="0"/>
              </a:rPr>
              <a:t>cipher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abjad-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tunggal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dengan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tabel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substitusi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berupa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hasil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dari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pergeseran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tiga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huruf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ke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kanan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.</a:t>
            </a:r>
          </a:p>
          <a:p>
            <a:pPr marL="398463" indent="-398463">
              <a:defRPr/>
            </a:pPr>
            <a:endParaRPr lang="en-GB" sz="2400" dirty="0">
              <a:solidFill>
                <a:srgbClr val="010000"/>
              </a:solidFill>
              <a:cs typeface="Times New Roman" pitchFamily="18" charset="0"/>
            </a:endParaRPr>
          </a:p>
          <a:p>
            <a:pPr marL="398463" indent="-398463">
              <a:defRPr/>
            </a:pP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Secara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umum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, 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kita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dapat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membentuk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tabel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subtitusi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rgbClr val="010000"/>
                </a:solidFill>
                <a:cs typeface="Times New Roman" pitchFamily="18" charset="0"/>
              </a:rPr>
              <a:t>sembarang</a:t>
            </a:r>
            <a:r>
              <a:rPr lang="en-GB" sz="2400" dirty="0">
                <a:solidFill>
                  <a:srgbClr val="010000"/>
                </a:solidFill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Jumlah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kemungkinan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tabel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substitusi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yang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dapat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dibuat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pada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sembarang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10000"/>
                </a:solidFill>
                <a:cs typeface="Times New Roman" pitchFamily="18" charset="0"/>
              </a:rPr>
              <a:t>cipher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abjad-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tunggal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adalah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sebanyak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</a:p>
          <a:p>
            <a:pPr marL="609600" indent="-609600" algn="just">
              <a:buNone/>
              <a:defRPr/>
            </a:pP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 	   26! = 403.291.461.126.605.635.584.000.000 </a:t>
            </a:r>
          </a:p>
          <a:p>
            <a:pPr marL="609600" indent="-609600" algn="just">
              <a:buNone/>
              <a:defRPr/>
            </a:pPr>
            <a:r>
              <a:rPr lang="en-US" sz="2400" i="1" dirty="0">
                <a:solidFill>
                  <a:srgbClr val="010000"/>
                </a:solidFill>
                <a:cs typeface="Times New Roman" pitchFamily="18" charset="0"/>
              </a:rPr>
              <a:t>     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karena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ada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26!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cara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mempermutasikan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26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huruf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10000"/>
                </a:solidFill>
                <a:cs typeface="Times New Roman" pitchFamily="18" charset="0"/>
              </a:rPr>
              <a:t>alfabet</a:t>
            </a:r>
            <a:r>
              <a:rPr lang="en-US" sz="2400" dirty="0">
                <a:solidFill>
                  <a:srgbClr val="010000"/>
                </a:solidFill>
                <a:cs typeface="Times New Roman" pitchFamily="18" charset="0"/>
              </a:rPr>
              <a:t>.</a:t>
            </a:r>
            <a:endParaRPr lang="en-GB" sz="2400" i="1" dirty="0">
              <a:solidFill>
                <a:srgbClr val="010000"/>
              </a:solidFill>
              <a:cs typeface="Times New Roman" pitchFamily="18" charset="0"/>
            </a:endParaRPr>
          </a:p>
        </p:txBody>
      </p:sp>
      <p:sp>
        <p:nvSpPr>
          <p:cNvPr id="25605" name="Title 6"/>
          <p:cNvSpPr>
            <a:spLocks noGrp="1"/>
          </p:cNvSpPr>
          <p:nvPr>
            <p:ph type="title"/>
          </p:nvPr>
        </p:nvSpPr>
        <p:spPr>
          <a:xfrm>
            <a:off x="957941" y="416560"/>
            <a:ext cx="10004698" cy="914400"/>
          </a:xfrm>
        </p:spPr>
        <p:txBody>
          <a:bodyPr>
            <a:noAutofit/>
          </a:bodyPr>
          <a:lstStyle/>
          <a:p>
            <a:pPr eaLnBrk="1" hangingPunct="1"/>
            <a:r>
              <a:rPr lang="en-GB" altLang="en-US" sz="3600" b="1" i="1" dirty="0">
                <a:solidFill>
                  <a:srgbClr val="010000"/>
                </a:solidFill>
                <a:cs typeface="Times New Roman" panose="02020603050405020304" pitchFamily="18" charset="0"/>
              </a:rPr>
              <a:t>Cipher</a:t>
            </a:r>
            <a:r>
              <a:rPr lang="en-GB" altLang="en-US" sz="3600" b="1" dirty="0">
                <a:solidFill>
                  <a:srgbClr val="010000"/>
                </a:solidFill>
                <a:cs typeface="Times New Roman" panose="02020603050405020304" pitchFamily="18" charset="0"/>
              </a:rPr>
              <a:t> abjad-</a:t>
            </a:r>
            <a:r>
              <a:rPr lang="en-GB" altLang="en-US" sz="3600" b="1" dirty="0" err="1">
                <a:solidFill>
                  <a:srgbClr val="010000"/>
                </a:solidFill>
                <a:cs typeface="Times New Roman" panose="02020603050405020304" pitchFamily="18" charset="0"/>
              </a:rPr>
              <a:t>tunggal</a:t>
            </a:r>
            <a:r>
              <a:rPr lang="en-GB" altLang="en-US" sz="3600" dirty="0">
                <a:solidFill>
                  <a:srgbClr val="010000"/>
                </a:solidFill>
                <a:cs typeface="Times New Roman" panose="02020603050405020304" pitchFamily="18" charset="0"/>
              </a:rPr>
              <a:t>  (</a:t>
            </a:r>
            <a:r>
              <a:rPr lang="en-GB" altLang="en-US" sz="3600" i="1" dirty="0" err="1">
                <a:solidFill>
                  <a:srgbClr val="010000"/>
                </a:solidFill>
                <a:cs typeface="Times New Roman" panose="02020603050405020304" pitchFamily="18" charset="0"/>
              </a:rPr>
              <a:t>monoalphabetic</a:t>
            </a:r>
            <a:r>
              <a:rPr lang="en-GB" altLang="en-US" sz="3600" i="1" dirty="0">
                <a:solidFill>
                  <a:srgbClr val="010000"/>
                </a:solidFill>
                <a:cs typeface="Times New Roman" panose="02020603050405020304" pitchFamily="18" charset="0"/>
              </a:rPr>
              <a:t> cipher</a:t>
            </a:r>
            <a:r>
              <a:rPr lang="en-US" altLang="en-US" sz="3600" dirty="0">
                <a:solidFill>
                  <a:srgbClr val="010000"/>
                </a:solidFill>
                <a:cs typeface="Times New Roman" panose="02020603050405020304" pitchFamily="18" charset="0"/>
              </a:rPr>
              <a:t>)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4268634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A3CB086-68AB-4FDF-8CE0-38434F574C87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257" y="838200"/>
            <a:ext cx="10874829" cy="551815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10000"/>
                </a:solidFill>
              </a:rPr>
              <a:t>Tabel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substitusi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dapat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dibentuk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secara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acak</a:t>
            </a:r>
            <a:r>
              <a:rPr lang="en-US" altLang="en-US" sz="2400" dirty="0">
                <a:solidFill>
                  <a:srgbClr val="010000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10000"/>
                </a:solidFill>
              </a:rPr>
              <a:t>Atau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berdasarkan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kalimat</a:t>
            </a:r>
            <a:r>
              <a:rPr lang="en-US" altLang="en-US" sz="2400" dirty="0">
                <a:solidFill>
                  <a:srgbClr val="010000"/>
                </a:solidFill>
              </a:rPr>
              <a:t> yang </a:t>
            </a:r>
            <a:r>
              <a:rPr lang="en-US" altLang="en-US" sz="2400" dirty="0" err="1">
                <a:solidFill>
                  <a:srgbClr val="010000"/>
                </a:solidFill>
              </a:rPr>
              <a:t>mudah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diingat</a:t>
            </a:r>
            <a:r>
              <a:rPr lang="en-US" altLang="en-US" sz="2400" dirty="0">
                <a:solidFill>
                  <a:srgbClr val="010000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10000"/>
                </a:solidFill>
              </a:rPr>
              <a:t>	</a:t>
            </a:r>
            <a:r>
              <a:rPr lang="en-US" altLang="en-US" sz="2400" dirty="0" err="1">
                <a:solidFill>
                  <a:srgbClr val="010000"/>
                </a:solidFill>
              </a:rPr>
              <a:t>Contoh</a:t>
            </a:r>
            <a:r>
              <a:rPr lang="en-US" altLang="en-US" sz="2400" dirty="0">
                <a:solidFill>
                  <a:srgbClr val="010000"/>
                </a:solidFill>
              </a:rPr>
              <a:t>: 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di </a:t>
            </a:r>
            <a:r>
              <a:rPr lang="en-US" altLang="en-US" sz="2400" dirty="0" err="1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bawah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sinar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bulan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purnama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hati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resah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jadi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senang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10000"/>
                </a:solidFill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10000"/>
                </a:solidFill>
              </a:rPr>
              <a:t>	Buang </a:t>
            </a:r>
            <a:r>
              <a:rPr lang="en-US" altLang="en-US" sz="2400" dirty="0" err="1">
                <a:solidFill>
                  <a:srgbClr val="010000"/>
                </a:solidFill>
              </a:rPr>
              <a:t>duplikasi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huruf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menjadi</a:t>
            </a:r>
            <a:r>
              <a:rPr lang="en-US" altLang="en-US" sz="2400" dirty="0">
                <a:solidFill>
                  <a:srgbClr val="010000"/>
                </a:solidFill>
              </a:rPr>
              <a:t>: </a:t>
            </a:r>
            <a:r>
              <a:rPr lang="en-US" altLang="en-US" sz="2400" dirty="0" err="1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dibawhsnrulpmtejg</a:t>
            </a:r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10000"/>
                </a:solidFill>
              </a:rPr>
              <a:t>	</a:t>
            </a:r>
            <a:r>
              <a:rPr lang="en-US" altLang="en-US" sz="2400" dirty="0" err="1">
                <a:solidFill>
                  <a:srgbClr val="010000"/>
                </a:solidFill>
              </a:rPr>
              <a:t>Sambung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dengan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huruf</a:t>
            </a:r>
            <a:r>
              <a:rPr lang="en-US" altLang="en-US" sz="2400" dirty="0">
                <a:solidFill>
                  <a:srgbClr val="010000"/>
                </a:solidFill>
              </a:rPr>
              <a:t> lain yang </a:t>
            </a:r>
            <a:r>
              <a:rPr lang="en-US" altLang="en-US" sz="2400" dirty="0" err="1">
                <a:solidFill>
                  <a:srgbClr val="010000"/>
                </a:solidFill>
              </a:rPr>
              <a:t>belum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ada</a:t>
            </a:r>
            <a:r>
              <a:rPr lang="en-US" altLang="en-US" sz="2400" dirty="0">
                <a:solidFill>
                  <a:srgbClr val="010000"/>
                </a:solidFill>
              </a:rPr>
              <a:t>: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		 </a:t>
            </a:r>
            <a:r>
              <a:rPr lang="en-US" altLang="en-US" sz="2400" dirty="0" err="1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dibawhsnrulpmtejgcfkoqvwxyz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10000"/>
                </a:solidFill>
              </a:rPr>
              <a:t>	</a:t>
            </a:r>
            <a:r>
              <a:rPr lang="en-US" altLang="en-US" sz="2400" dirty="0" err="1">
                <a:solidFill>
                  <a:srgbClr val="010000"/>
                </a:solidFill>
              </a:rPr>
              <a:t>Tabel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substitusi</a:t>
            </a:r>
            <a:r>
              <a:rPr lang="en-US" altLang="en-US" sz="2400" dirty="0">
                <a:solidFill>
                  <a:srgbClr val="010000"/>
                </a:solidFill>
              </a:rPr>
              <a:t>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2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Plainteks</a:t>
            </a:r>
            <a:r>
              <a:rPr lang="en-US" altLang="en-US" sz="2200" baseline="-30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 A B C D E F G H I J K L M N O P Q R S T U V W X Y Z</a:t>
            </a:r>
            <a:endParaRPr lang="en-US" altLang="en-US" sz="22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200" i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2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Cipherteks</a:t>
            </a:r>
            <a:r>
              <a:rPr lang="en-US" altLang="en-US" sz="2200" i="1" baseline="-30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altLang="en-US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 I B A W H S N R U L P M T E J G C F K O V W X Y Z</a:t>
            </a:r>
            <a:r>
              <a:rPr lang="en-US" altLang="en-US" sz="2200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C69784-7E87-2275-DEE9-22AA2FE2B089}"/>
              </a:ext>
            </a:extLst>
          </p:cNvPr>
          <p:cNvSpPr txBox="1"/>
          <p:nvPr/>
        </p:nvSpPr>
        <p:spPr>
          <a:xfrm>
            <a:off x="971233" y="1394270"/>
            <a:ext cx="11886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Plainteks</a:t>
            </a:r>
            <a:r>
              <a:rPr lang="en-US" sz="2000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F0C680-200E-5AFF-F8DC-3CF211E3715E}"/>
              </a:ext>
            </a:extLst>
          </p:cNvPr>
          <p:cNvSpPr txBox="1"/>
          <p:nvPr/>
        </p:nvSpPr>
        <p:spPr>
          <a:xfrm>
            <a:off x="971233" y="1747415"/>
            <a:ext cx="13641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Cipherteks</a:t>
            </a:r>
            <a:r>
              <a:rPr lang="en-US" sz="2000" dirty="0">
                <a:solidFill>
                  <a:srgbClr val="FF0000"/>
                </a:solidFill>
              </a:rPr>
              <a:t>:</a:t>
            </a:r>
          </a:p>
        </p:txBody>
      </p:sp>
      <p:pic>
        <p:nvPicPr>
          <p:cNvPr id="6" name="Picture 5" descr="Table&#10;&#10;Description automatically generated with low confidence">
            <a:extLst>
              <a:ext uri="{FF2B5EF4-FFF2-40B4-BE49-F238E27FC236}">
                <a16:creationId xmlns:a16="http://schemas.microsoft.com/office/drawing/2014/main" id="{B491B3B7-25DD-64ED-AC56-F331413672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725" y="1259840"/>
            <a:ext cx="8937634" cy="93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2869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BFF79A9-6BA5-4A03-BB6E-BC73C32D466A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9713" y="2165350"/>
            <a:ext cx="10025743" cy="4191000"/>
          </a:xfrm>
        </p:spPr>
        <p:txBody>
          <a:bodyPr>
            <a:normAutofit lnSpcReduction="10000"/>
          </a:bodyPr>
          <a:lstStyle/>
          <a:p>
            <a:pPr marL="398463" indent="-398463" algn="just">
              <a:defRPr/>
            </a:pP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Setiap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plainteks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dipetakan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ke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dalam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salah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satu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atau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salah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satu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pasangan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cipherteks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mungkin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. </a:t>
            </a:r>
          </a:p>
          <a:p>
            <a:pPr marL="609600" indent="-609600" algn="just">
              <a:buNone/>
              <a:defRPr/>
            </a:pP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	</a:t>
            </a:r>
          </a:p>
          <a:p>
            <a:pPr marL="398463" indent="-398463" algn="just">
              <a:defRPr/>
            </a:pP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Tujuan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menyembunyikan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hubungan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statistik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antara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plainteks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cipherteks</a:t>
            </a:r>
            <a:endParaRPr lang="en-US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 algn="just">
              <a:buNone/>
              <a:defRPr/>
            </a:pPr>
            <a:endParaRPr lang="en-US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marL="465138" indent="-465138" algn="just">
              <a:defRPr/>
            </a:pP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Fungsi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00"/>
                </a:solidFill>
                <a:cs typeface="Times New Roman" pitchFamily="18" charset="0"/>
              </a:rPr>
              <a:t>ciphering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memetakan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itchFamily="18" charset="0"/>
              </a:rPr>
              <a:t>satu-ke-banyak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 (</a:t>
            </a:r>
            <a:r>
              <a:rPr lang="en-US" sz="2400" i="1" dirty="0">
                <a:solidFill>
                  <a:srgbClr val="000000"/>
                </a:solidFill>
                <a:cs typeface="Times New Roman" pitchFamily="18" charset="0"/>
              </a:rPr>
              <a:t>one-to-many</a:t>
            </a: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).</a:t>
            </a:r>
          </a:p>
          <a:p>
            <a:pPr marL="609600" indent="-609600" algn="just">
              <a:buNone/>
              <a:defRPr/>
            </a:pPr>
            <a:endParaRPr lang="en-US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marL="609600" indent="-609600" algn="just">
              <a:buNone/>
              <a:defRPr/>
            </a:pPr>
            <a:r>
              <a:rPr lang="en-US" sz="2400" dirty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GB" sz="2400" dirty="0" err="1">
                <a:solidFill>
                  <a:srgbClr val="000000"/>
                </a:solidFill>
                <a:cs typeface="Times New Roman" pitchFamily="18" charset="0"/>
              </a:rPr>
              <a:t>Misal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en-GB" sz="2400" dirty="0" err="1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 </a:t>
            </a:r>
            <a:r>
              <a:rPr lang="en-GB" sz="2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AB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GB" sz="2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TQ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GB" sz="2400" dirty="0">
                <a:solidFill>
                  <a:srgbClr val="000000"/>
                </a:solidFill>
                <a:latin typeface="Courier" pitchFamily="49" charset="0"/>
                <a:cs typeface="Times New Roman" pitchFamily="18" charset="0"/>
              </a:rPr>
              <a:t>YT,</a:t>
            </a:r>
            <a:r>
              <a:rPr lang="en-GB" sz="2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UX </a:t>
            </a:r>
            <a:r>
              <a:rPr lang="en-GB" sz="2400" dirty="0">
                <a:solidFill>
                  <a:srgbClr val="000000"/>
                </a:solidFill>
                <a:cs typeface="Courier New" pitchFamily="49" charset="0"/>
              </a:rPr>
              <a:t> (</a:t>
            </a:r>
            <a:r>
              <a:rPr lang="en-GB" sz="2400" dirty="0" err="1">
                <a:solidFill>
                  <a:srgbClr val="000000"/>
                </a:solidFill>
                <a:cs typeface="Courier New" pitchFamily="49" charset="0"/>
              </a:rPr>
              <a:t>homofon</a:t>
            </a:r>
            <a:r>
              <a:rPr lang="en-GB" sz="2400" dirty="0">
                <a:solidFill>
                  <a:srgbClr val="000000"/>
                </a:solidFill>
                <a:cs typeface="Courier New" pitchFamily="49" charset="0"/>
              </a:rPr>
              <a:t>)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 marL="609600" indent="-609600" algn="just">
              <a:buNone/>
              <a:defRPr/>
            </a:pP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		       </a:t>
            </a:r>
            <a:r>
              <a:rPr lang="en-GB" sz="2400" dirty="0" err="1">
                <a:solidFill>
                  <a:srgbClr val="000000"/>
                </a:solidFill>
                <a:cs typeface="Times New Roman" pitchFamily="18" charset="0"/>
              </a:rPr>
              <a:t>huruf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 </a:t>
            </a:r>
            <a:r>
              <a:rPr lang="en-GB" sz="2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EK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GB" sz="2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MF</a:t>
            </a:r>
            <a:r>
              <a:rPr lang="en-GB" sz="2400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GB" sz="2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KY</a:t>
            </a:r>
            <a:r>
              <a:rPr lang="en-US" sz="2400" dirty="0">
                <a:solidFill>
                  <a:srgbClr val="000000"/>
                </a:solidFill>
              </a:rPr>
              <a:t> 	      (</a:t>
            </a:r>
            <a:r>
              <a:rPr lang="en-US" sz="2400" dirty="0" err="1">
                <a:solidFill>
                  <a:srgbClr val="000000"/>
                </a:solidFill>
              </a:rPr>
              <a:t>homofon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  <a:endParaRPr lang="en-GB" sz="2400" dirty="0">
              <a:solidFill>
                <a:srgbClr val="000000"/>
              </a:solidFill>
            </a:endParaRPr>
          </a:p>
        </p:txBody>
      </p:sp>
      <p:sp>
        <p:nvSpPr>
          <p:cNvPr id="27653" name="Title 6"/>
          <p:cNvSpPr>
            <a:spLocks noGrp="1"/>
          </p:cNvSpPr>
          <p:nvPr>
            <p:ph type="title"/>
          </p:nvPr>
        </p:nvSpPr>
        <p:spPr>
          <a:xfrm>
            <a:off x="838200" y="762000"/>
            <a:ext cx="7772400" cy="1143000"/>
          </a:xfrm>
        </p:spPr>
        <p:txBody>
          <a:bodyPr/>
          <a:lstStyle/>
          <a:p>
            <a:pPr eaLnBrk="1" hangingPunct="1"/>
            <a:r>
              <a:rPr lang="en-GB" altLang="en-US" sz="3600" b="1" i="1">
                <a:solidFill>
                  <a:srgbClr val="010000"/>
                </a:solidFill>
                <a:cs typeface="Times New Roman" panose="02020603050405020304" pitchFamily="18" charset="0"/>
              </a:rPr>
              <a:t>Cipher</a:t>
            </a:r>
            <a:r>
              <a:rPr lang="en-GB" altLang="en-US" sz="3600" b="1">
                <a:solidFill>
                  <a:srgbClr val="010000"/>
                </a:solidFill>
                <a:cs typeface="Times New Roman" panose="02020603050405020304" pitchFamily="18" charset="0"/>
              </a:rPr>
              <a:t> Substitusi Homofonik</a:t>
            </a:r>
            <a:r>
              <a:rPr lang="en-GB" altLang="en-US" sz="360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br>
              <a:rPr lang="en-GB" altLang="en-US" sz="3600">
                <a:solidFill>
                  <a:srgbClr val="010000"/>
                </a:solidFill>
                <a:cs typeface="Times New Roman" panose="02020603050405020304" pitchFamily="18" charset="0"/>
              </a:rPr>
            </a:br>
            <a:r>
              <a:rPr lang="en-GB" altLang="en-US" sz="2800">
                <a:solidFill>
                  <a:srgbClr val="01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800" i="1">
                <a:solidFill>
                  <a:srgbClr val="000000"/>
                </a:solidFill>
                <a:cs typeface="Times New Roman" panose="02020603050405020304" pitchFamily="18" charset="0"/>
              </a:rPr>
              <a:t>Homophonic substitution cipher</a:t>
            </a:r>
            <a:r>
              <a:rPr lang="en-US" altLang="en-US" sz="280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39615463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8D3A395-426F-44A3-B4CB-D9105458A299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5543" y="838200"/>
            <a:ext cx="10080171" cy="537845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10000"/>
                </a:solidFill>
              </a:rPr>
              <a:t>Contoh</a:t>
            </a:r>
            <a:r>
              <a:rPr lang="en-US" altLang="en-US" dirty="0">
                <a:solidFill>
                  <a:srgbClr val="010000"/>
                </a:solidFill>
              </a:rPr>
              <a:t>: </a:t>
            </a:r>
            <a:r>
              <a:rPr lang="en-US" altLang="en-US" dirty="0" err="1">
                <a:solidFill>
                  <a:srgbClr val="010000"/>
                </a:solidFill>
              </a:rPr>
              <a:t>Sebuah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teks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dengan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frekuensi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kemunculan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huruf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sbb</a:t>
            </a:r>
            <a:r>
              <a:rPr lang="en-US" altLang="en-US" dirty="0">
                <a:solidFill>
                  <a:srgbClr val="010000"/>
                </a:solidFill>
              </a:rPr>
              <a:t>:</a:t>
            </a:r>
          </a:p>
          <a:p>
            <a:pPr eaLnBrk="1" hangingPunct="1"/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010000"/>
                </a:solidFill>
              </a:rPr>
              <a:t>Huruf</a:t>
            </a:r>
            <a:r>
              <a:rPr lang="en-US" altLang="en-US" dirty="0">
                <a:solidFill>
                  <a:srgbClr val="010000"/>
                </a:solidFill>
              </a:rPr>
              <a:t> E </a:t>
            </a:r>
            <a:r>
              <a:rPr lang="en-US" altLang="en-US" dirty="0" err="1">
                <a:solidFill>
                  <a:srgbClr val="010000"/>
                </a:solidFill>
              </a:rPr>
              <a:t>muncul</a:t>
            </a:r>
            <a:r>
              <a:rPr lang="en-US" altLang="en-US" dirty="0">
                <a:solidFill>
                  <a:srgbClr val="010000"/>
                </a:solidFill>
              </a:rPr>
              <a:t> 13 % </a:t>
            </a:r>
            <a:r>
              <a:rPr lang="en-US" altLang="en-US" dirty="0">
                <a:solidFill>
                  <a:srgbClr val="010000"/>
                </a:solidFill>
                <a:sym typeface="Wingdings" panose="05000000000000000000" pitchFamily="2" charset="2"/>
              </a:rPr>
              <a:t> E </a:t>
            </a:r>
            <a:r>
              <a:rPr lang="en-US" altLang="en-US" dirty="0" err="1">
                <a:solidFill>
                  <a:srgbClr val="010000"/>
                </a:solidFill>
                <a:sym typeface="Wingdings" panose="05000000000000000000" pitchFamily="2" charset="2"/>
              </a:rPr>
              <a:t>dapat</a:t>
            </a:r>
            <a:r>
              <a:rPr lang="en-US" altLang="en-US" dirty="0">
                <a:solidFill>
                  <a:srgbClr val="010000"/>
                </a:solidFill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sym typeface="Wingdings" panose="05000000000000000000" pitchFamily="2" charset="2"/>
              </a:rPr>
              <a:t>dikodekan</a:t>
            </a:r>
            <a:r>
              <a:rPr lang="en-US" altLang="en-US" dirty="0">
                <a:solidFill>
                  <a:srgbClr val="010000"/>
                </a:solidFill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olidFill>
                  <a:srgbClr val="010000"/>
                </a:solidFill>
                <a:sym typeface="Wingdings" panose="05000000000000000000" pitchFamily="2" charset="2"/>
              </a:rPr>
              <a:t>dengan</a:t>
            </a:r>
            <a:r>
              <a:rPr lang="en-US" altLang="en-US" dirty="0">
                <a:solidFill>
                  <a:srgbClr val="010000"/>
                </a:solidFill>
                <a:sym typeface="Wingdings" panose="05000000000000000000" pitchFamily="2" charset="2"/>
              </a:rPr>
              <a:t> 13  </a:t>
            </a:r>
            <a:r>
              <a:rPr lang="en-US" altLang="en-US" dirty="0" err="1">
                <a:solidFill>
                  <a:srgbClr val="010000"/>
                </a:solidFill>
                <a:sym typeface="Wingdings" panose="05000000000000000000" pitchFamily="2" charset="2"/>
              </a:rPr>
              <a:t>homofon</a:t>
            </a:r>
            <a:r>
              <a:rPr lang="en-US" altLang="en-US" dirty="0">
                <a:solidFill>
                  <a:srgbClr val="010000"/>
                </a:solidFill>
                <a:sym typeface="Wingdings" panose="05000000000000000000" pitchFamily="2" charset="2"/>
              </a:rPr>
              <a:t> </a:t>
            </a:r>
            <a:endParaRPr lang="en-US" altLang="en-US" dirty="0">
              <a:solidFill>
                <a:srgbClr val="010000"/>
              </a:solidFill>
            </a:endParaRPr>
          </a:p>
        </p:txBody>
      </p:sp>
      <p:graphicFrame>
        <p:nvGraphicFramePr>
          <p:cNvPr id="2867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5280072"/>
              </p:ext>
            </p:extLst>
          </p:nvPr>
        </p:nvGraphicFramePr>
        <p:xfrm>
          <a:off x="2149249" y="1632859"/>
          <a:ext cx="6891337" cy="281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442460" imgH="1816608" progId="Word.Document.8">
                  <p:embed/>
                </p:oleObj>
              </mc:Choice>
              <mc:Fallback>
                <p:oleObj name="Document" r:id="rId2" imgW="4442460" imgH="181660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9249" y="1632859"/>
                        <a:ext cx="6891337" cy="281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8183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A4F4BB1-441A-4CE2-BB73-33986812FC8A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D8060D-5BC2-491F-B22C-83A75A31086A}"/>
              </a:ext>
            </a:extLst>
          </p:cNvPr>
          <p:cNvSpPr txBox="1"/>
          <p:nvPr/>
        </p:nvSpPr>
        <p:spPr>
          <a:xfrm>
            <a:off x="5816027" y="4582160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TB</a:t>
            </a:r>
          </a:p>
        </p:txBody>
      </p:sp>
      <p:pic>
        <p:nvPicPr>
          <p:cNvPr id="4" name="Picture 3" descr="Text&#10;&#10;Description automatically generated with medium confidence">
            <a:extLst>
              <a:ext uri="{FF2B5EF4-FFF2-40B4-BE49-F238E27FC236}">
                <a16:creationId xmlns:a16="http://schemas.microsoft.com/office/drawing/2014/main" id="{35D807E2-ADB0-4B4A-90BB-964A8A28E8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367" y="657225"/>
            <a:ext cx="6677025" cy="55435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D2FC810-E0CB-22C8-431E-E63A1D66525B}"/>
              </a:ext>
            </a:extLst>
          </p:cNvPr>
          <p:cNvSpPr txBox="1"/>
          <p:nvPr/>
        </p:nvSpPr>
        <p:spPr>
          <a:xfrm>
            <a:off x="7834312" y="1005840"/>
            <a:ext cx="372776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Pasangan</a:t>
            </a:r>
            <a:r>
              <a:rPr lang="en-US" sz="2400" dirty="0"/>
              <a:t> </a:t>
            </a:r>
            <a:r>
              <a:rPr lang="en-US" sz="2400" dirty="0" err="1"/>
              <a:t>huruf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tabel</a:t>
            </a:r>
            <a:r>
              <a:rPr lang="en-US" sz="2400" dirty="0"/>
              <a:t> </a:t>
            </a:r>
            <a:r>
              <a:rPr lang="en-US" sz="2400" dirty="0" err="1"/>
              <a:t>substitusi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dibentuk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acak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boleh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pasangan</a:t>
            </a:r>
            <a:r>
              <a:rPr lang="en-US" sz="2400" dirty="0"/>
              <a:t> </a:t>
            </a:r>
            <a:r>
              <a:rPr lang="en-US" sz="2400" dirty="0" err="1"/>
              <a:t>huruf</a:t>
            </a:r>
            <a:r>
              <a:rPr lang="en-US" sz="2400" dirty="0"/>
              <a:t> yang </a:t>
            </a:r>
            <a:r>
              <a:rPr lang="en-US" sz="2400" dirty="0" err="1"/>
              <a:t>sama</a:t>
            </a:r>
            <a:r>
              <a:rPr lang="en-US" sz="2400" dirty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Enkripsi</a:t>
            </a:r>
            <a:r>
              <a:rPr lang="en-US" sz="2400" dirty="0"/>
              <a:t> dan </a:t>
            </a:r>
            <a:r>
              <a:rPr lang="en-US" sz="2400" dirty="0" err="1"/>
              <a:t>dekripsi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tabel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Tabel</a:t>
            </a:r>
            <a:r>
              <a:rPr lang="en-US" sz="2400" dirty="0"/>
              <a:t> </a:t>
            </a:r>
            <a:r>
              <a:rPr lang="en-US" sz="2400" dirty="0" err="1"/>
              <a:t>substitusi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berlaku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,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dirahasiakan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99343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E622BB7-AD8A-412E-ABA9-40076DE06F66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743" y="568960"/>
            <a:ext cx="11190514" cy="5699760"/>
          </a:xfrm>
        </p:spPr>
        <p:txBody>
          <a:bodyPr>
            <a:normAutofit lnSpcReduction="10000"/>
          </a:bodyPr>
          <a:lstStyle/>
          <a:p>
            <a:pPr algn="just" eaLnBrk="1" hangingPunct="1">
              <a:defRPr/>
            </a:pPr>
            <a:r>
              <a:rPr 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kriptografi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klasik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disusun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oleh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dua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teknik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dasar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marL="914400" indent="-457200" algn="just">
              <a:buFont typeface="+mj-lt"/>
              <a:buAutoNum type="arabicPeriod"/>
              <a:defRPr/>
            </a:pPr>
            <a:r>
              <a:rPr lang="en-US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Teknik </a:t>
            </a:r>
            <a:r>
              <a:rPr lang="en-US" sz="24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substitusi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mengganti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 marL="914400" indent="-457200" algn="just">
              <a:buFont typeface="+mj-lt"/>
              <a:buAutoNum type="arabicPeriod"/>
              <a:defRPr/>
            </a:pPr>
            <a:endParaRPr 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914400" indent="-457200" algn="just">
              <a:buFont typeface="+mj-lt"/>
              <a:buAutoNum type="arabicPeriod"/>
              <a:defRPr/>
            </a:pPr>
            <a:endParaRPr 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57200" indent="0" algn="just">
              <a:buNone/>
              <a:defRPr/>
            </a:pP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       </a:t>
            </a:r>
          </a:p>
          <a:p>
            <a:pPr marL="457200" indent="0" algn="just">
              <a:buNone/>
              <a:defRPr/>
            </a:pP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      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   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   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Times New Roman" panose="02020603050405020304" pitchFamily="18" charset="0"/>
              </a:rPr>
              <a:t>MENGANTUK 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  </a:t>
            </a:r>
          </a:p>
          <a:p>
            <a:pPr marL="457200" indent="0" algn="just">
              <a:buNone/>
              <a:defRPr/>
            </a:pP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		      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Cipherteks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Times New Roman" panose="02020603050405020304" pitchFamily="18" charset="0"/>
                <a:sym typeface="Symbol" panose="05050102010706020507" pitchFamily="18" charset="2"/>
              </a:rPr>
              <a:t>CQBSIBONW</a:t>
            </a:r>
          </a:p>
          <a:p>
            <a:pPr marL="457200" indent="0" algn="just">
              <a:buNone/>
              <a:defRPr/>
            </a:pPr>
            <a:endParaRPr 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971550" indent="-514350" algn="just">
              <a:buFont typeface="+mj-lt"/>
              <a:buAutoNum type="arabicPeriod" startAt="2"/>
              <a:defRPr/>
            </a:pPr>
            <a:r>
              <a:rPr lang="en-US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Teknik </a:t>
            </a:r>
            <a:r>
              <a:rPr lang="en-US" sz="24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transposisi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mengubah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susunan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posisi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menjadi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susunan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	</a:t>
            </a:r>
          </a:p>
          <a:p>
            <a:pPr marL="795338" indent="-795338" algn="just">
              <a:buNone/>
              <a:defRPr/>
            </a:pP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 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Disebut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juga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teknik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scrambling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permutasi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pengacakan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</a:p>
          <a:p>
            <a:pPr marL="457200" indent="0" algn="just">
              <a:buNone/>
              <a:defRPr/>
            </a:pP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   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   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Times New Roman" panose="02020603050405020304" pitchFamily="18" charset="0"/>
              </a:rPr>
              <a:t>MENGANTUK 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  </a:t>
            </a:r>
          </a:p>
          <a:p>
            <a:pPr marL="457200" indent="0" algn="just">
              <a:buNone/>
              <a:defRPr/>
            </a:pP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		       </a:t>
            </a:r>
            <a:r>
              <a:rPr lang="en-US" sz="2400" dirty="0" err="1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Cipherteks</a:t>
            </a:r>
            <a:r>
              <a:rPr lang="en-US" sz="2400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Times New Roman" panose="02020603050405020304" pitchFamily="18" charset="0"/>
                <a:sym typeface="Symbol" panose="05050102010706020507" pitchFamily="18" charset="2"/>
              </a:rPr>
              <a:t>TNEAKMNGU</a:t>
            </a:r>
          </a:p>
          <a:p>
            <a:pPr marL="795338" indent="-795338" algn="just">
              <a:buNone/>
              <a:defRPr/>
            </a:pPr>
            <a:endParaRPr 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88A501-52F9-6DFF-8DFA-D56E05BBEA31}"/>
              </a:ext>
            </a:extLst>
          </p:cNvPr>
          <p:cNvSpPr txBox="1"/>
          <p:nvPr/>
        </p:nvSpPr>
        <p:spPr>
          <a:xfrm>
            <a:off x="1550353" y="1617790"/>
            <a:ext cx="11886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Plainteks</a:t>
            </a:r>
            <a:r>
              <a:rPr lang="en-US" sz="2000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C11EFB-6A85-7F7B-D315-5435DE6540FE}"/>
              </a:ext>
            </a:extLst>
          </p:cNvPr>
          <p:cNvSpPr txBox="1"/>
          <p:nvPr/>
        </p:nvSpPr>
        <p:spPr>
          <a:xfrm>
            <a:off x="1550353" y="1970935"/>
            <a:ext cx="13641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Cipherteks</a:t>
            </a:r>
            <a:r>
              <a:rPr lang="en-US" sz="2000" dirty="0">
                <a:solidFill>
                  <a:srgbClr val="FF0000"/>
                </a:solidFill>
              </a:rPr>
              <a:t>:</a:t>
            </a:r>
          </a:p>
        </p:txBody>
      </p:sp>
      <p:pic>
        <p:nvPicPr>
          <p:cNvPr id="7" name="Picture 6" descr="Table&#10;&#10;Description automatically generated with low confidence">
            <a:extLst>
              <a:ext uri="{FF2B5EF4-FFF2-40B4-BE49-F238E27FC236}">
                <a16:creationId xmlns:a16="http://schemas.microsoft.com/office/drawing/2014/main" id="{9806AE7B-ADBF-E69D-2BDE-A3186158D1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2845" y="1483360"/>
            <a:ext cx="8937634" cy="93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9196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5615709-A0F3-422F-84A2-2C67B45081DA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2886" y="762000"/>
            <a:ext cx="10580914" cy="5454650"/>
          </a:xfrm>
        </p:spPr>
        <p:txBody>
          <a:bodyPr/>
          <a:lstStyle/>
          <a:p>
            <a:pPr eaLnBrk="1" hangingPunct="1"/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Unit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cipherteks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mana yang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dipilih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diantara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semua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homofon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ditentukan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secara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solidFill>
                  <a:srgbClr val="010000"/>
                </a:solidFill>
                <a:cs typeface="Times New Roman" panose="02020603050405020304" pitchFamily="18" charset="0"/>
              </a:rPr>
              <a:t>acak</a:t>
            </a:r>
            <a:r>
              <a:rPr lang="en-GB" altLang="en-US" dirty="0">
                <a:solidFill>
                  <a:srgbClr val="010000"/>
                </a:solidFill>
                <a:cs typeface="Times New Roman" panose="02020603050405020304" pitchFamily="18" charset="0"/>
              </a:rPr>
              <a:t>. </a:t>
            </a:r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010000"/>
                </a:solidFill>
              </a:rPr>
              <a:t>Contoh</a:t>
            </a:r>
            <a:r>
              <a:rPr lang="en-US" altLang="en-US" dirty="0">
                <a:solidFill>
                  <a:srgbClr val="010000"/>
                </a:solidFill>
              </a:rPr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10000"/>
                </a:solidFill>
              </a:rPr>
              <a:t>		</a:t>
            </a:r>
            <a:r>
              <a:rPr lang="en-US" altLang="en-US" dirty="0" err="1">
                <a:solidFill>
                  <a:srgbClr val="010000"/>
                </a:solidFill>
              </a:rPr>
              <a:t>Plainteks</a:t>
            </a:r>
            <a:r>
              <a:rPr lang="en-US" altLang="en-US" dirty="0">
                <a:solidFill>
                  <a:srgbClr val="010000"/>
                </a:solidFill>
              </a:rPr>
              <a:t>:    </a:t>
            </a:r>
            <a:r>
              <a:rPr lang="en-GB" altLang="en-US" dirty="0" err="1">
                <a:solidFill>
                  <a:srgbClr val="010000"/>
                </a:solidFill>
                <a:latin typeface="Courier" pitchFamily="49" charset="0"/>
                <a:cs typeface="Times New Roman" panose="02020603050405020304" pitchFamily="18" charset="0"/>
              </a:rPr>
              <a:t>kripto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10000"/>
                </a:solidFill>
              </a:rPr>
              <a:t>		</a:t>
            </a:r>
            <a:r>
              <a:rPr lang="en-US" altLang="en-US" dirty="0" err="1">
                <a:solidFill>
                  <a:srgbClr val="010000"/>
                </a:solidFill>
              </a:rPr>
              <a:t>Cipherteks</a:t>
            </a:r>
            <a:r>
              <a:rPr lang="en-US" altLang="en-US" dirty="0">
                <a:solidFill>
                  <a:srgbClr val="010000"/>
                </a:solidFill>
              </a:rPr>
              <a:t>: </a:t>
            </a:r>
            <a:r>
              <a:rPr lang="en-GB" altLang="en-US" dirty="0">
                <a:solidFill>
                  <a:srgbClr val="010000"/>
                </a:solidFill>
                <a:latin typeface="Courier" pitchFamily="49" charset="0"/>
                <a:cs typeface="Times New Roman" panose="02020603050405020304" pitchFamily="18" charset="0"/>
              </a:rPr>
              <a:t>LV TA FI JA MS KP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</a:p>
          <a:p>
            <a:pPr eaLnBrk="1" hangingPunct="1"/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010000"/>
                </a:solidFill>
              </a:rPr>
              <a:t>Enkripsi</a:t>
            </a:r>
            <a:r>
              <a:rPr lang="en-US" altLang="en-US" dirty="0">
                <a:solidFill>
                  <a:srgbClr val="010000"/>
                </a:solidFill>
              </a:rPr>
              <a:t>: </a:t>
            </a:r>
            <a:r>
              <a:rPr lang="en-US" altLang="en-US" dirty="0" err="1">
                <a:solidFill>
                  <a:srgbClr val="010000"/>
                </a:solidFill>
              </a:rPr>
              <a:t>satu-ke-banyak</a:t>
            </a:r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010000"/>
                </a:solidFill>
              </a:rPr>
              <a:t>Dekripsi</a:t>
            </a:r>
            <a:r>
              <a:rPr lang="en-US" altLang="en-US" dirty="0">
                <a:solidFill>
                  <a:srgbClr val="010000"/>
                </a:solidFill>
              </a:rPr>
              <a:t>: </a:t>
            </a:r>
            <a:r>
              <a:rPr lang="en-US" altLang="en-US" dirty="0" err="1">
                <a:solidFill>
                  <a:srgbClr val="010000"/>
                </a:solidFill>
              </a:rPr>
              <a:t>satu-ke-satu</a:t>
            </a:r>
            <a:endParaRPr lang="en-US" altLang="en-US" dirty="0">
              <a:solidFill>
                <a:srgbClr val="010000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010000"/>
                </a:solidFill>
              </a:rPr>
              <a:t>Dekripsi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menggunakan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tabel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homofon</a:t>
            </a:r>
            <a:endParaRPr lang="en-US" altLang="en-US" dirty="0">
              <a:solidFill>
                <a:srgbClr val="010000"/>
              </a:solidFill>
            </a:endParaRPr>
          </a:p>
          <a:p>
            <a:pPr marL="0" indent="0" eaLnBrk="1" hangingPunct="1">
              <a:buNone/>
            </a:pPr>
            <a:r>
              <a:rPr lang="en-US" altLang="en-US" dirty="0">
                <a:solidFill>
                  <a:srgbClr val="010000"/>
                </a:solidFill>
              </a:rPr>
              <a:t>   yang </a:t>
            </a:r>
            <a:r>
              <a:rPr lang="en-US" altLang="en-US" dirty="0" err="1">
                <a:solidFill>
                  <a:srgbClr val="010000"/>
                </a:solidFill>
              </a:rPr>
              <a:t>sama</a:t>
            </a:r>
            <a:r>
              <a:rPr lang="en-US" altLang="en-US" dirty="0">
                <a:solidFill>
                  <a:srgbClr val="010000"/>
                </a:solidFill>
              </a:rPr>
              <a:t>.</a:t>
            </a:r>
          </a:p>
        </p:txBody>
      </p:sp>
      <p:pic>
        <p:nvPicPr>
          <p:cNvPr id="3" name="Picture 2" descr="Text&#10;&#10;Description automatically generated with medium confidence">
            <a:extLst>
              <a:ext uri="{FF2B5EF4-FFF2-40B4-BE49-F238E27FC236}">
                <a16:creationId xmlns:a16="http://schemas.microsoft.com/office/drawing/2014/main" id="{FD96B73A-9F14-48F0-85C0-BE7B0D73E0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2034" y="1883432"/>
            <a:ext cx="4959966" cy="411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5143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ECD3B42-DA1F-4996-9C39-20AEC6331F3A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9714" y="1719036"/>
            <a:ext cx="10374086" cy="4464050"/>
          </a:xfrm>
        </p:spPr>
        <p:txBody>
          <a:bodyPr/>
          <a:lstStyle/>
          <a:p>
            <a:pPr marL="609600" indent="-609600" algn="just"/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abjad-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tunggal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satu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semua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 algn="just"/>
            <a:endParaRPr lang="en-US" altLang="en-US" i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 algn="just"/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abjad-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majemuk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berbeda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marL="609600" indent="-609600" algn="just"/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 algn="just"/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abjad-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majemuk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dibuat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sejumlah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abjad-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tunggal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masing-masing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berbeda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 marL="609600" indent="-609600" algn="just"/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1749" name="Title 6"/>
          <p:cNvSpPr>
            <a:spLocks noGrp="1"/>
          </p:cNvSpPr>
          <p:nvPr>
            <p:ph type="title"/>
          </p:nvPr>
        </p:nvSpPr>
        <p:spPr>
          <a:xfrm>
            <a:off x="838200" y="402772"/>
            <a:ext cx="7772400" cy="1143000"/>
          </a:xfrm>
        </p:spPr>
        <p:txBody>
          <a:bodyPr/>
          <a:lstStyle/>
          <a:p>
            <a:pPr eaLnBrk="1" hangingPunct="1"/>
            <a:r>
              <a:rPr lang="en-GB" altLang="en-US" sz="3600" b="1" i="1" dirty="0">
                <a:solidFill>
                  <a:srgbClr val="010000"/>
                </a:solidFill>
                <a:cs typeface="Times New Roman" panose="02020603050405020304" pitchFamily="18" charset="0"/>
              </a:rPr>
              <a:t>Cipher</a:t>
            </a:r>
            <a:r>
              <a:rPr lang="en-GB" altLang="en-US" sz="3600" b="1" dirty="0">
                <a:solidFill>
                  <a:srgbClr val="010000"/>
                </a:solidFill>
                <a:cs typeface="Times New Roman" panose="02020603050405020304" pitchFamily="18" charset="0"/>
              </a:rPr>
              <a:t> Abjad-</a:t>
            </a:r>
            <a:r>
              <a:rPr lang="en-GB" altLang="en-US" sz="3600" b="1" dirty="0" err="1">
                <a:solidFill>
                  <a:srgbClr val="010000"/>
                </a:solidFill>
                <a:cs typeface="Times New Roman" panose="02020603050405020304" pitchFamily="18" charset="0"/>
              </a:rPr>
              <a:t>Majemuk</a:t>
            </a:r>
            <a:r>
              <a:rPr lang="en-GB" altLang="en-US" sz="3600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br>
              <a:rPr lang="en-GB" altLang="en-US" sz="3600" dirty="0">
                <a:solidFill>
                  <a:srgbClr val="010000"/>
                </a:solidFill>
                <a:cs typeface="Times New Roman" panose="02020603050405020304" pitchFamily="18" charset="0"/>
              </a:rPr>
            </a:br>
            <a:r>
              <a:rPr lang="en-GB" altLang="en-US" sz="2800" dirty="0">
                <a:solidFill>
                  <a:srgbClr val="01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800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Polyalpabetic</a:t>
            </a:r>
            <a:r>
              <a:rPr lang="en-US" altLang="en-US" sz="2800" i="1" dirty="0">
                <a:solidFill>
                  <a:srgbClr val="000000"/>
                </a:solidFill>
                <a:cs typeface="Times New Roman" panose="02020603050405020304" pitchFamily="18" charset="0"/>
              </a:rPr>
              <a:t> substitution cipher</a:t>
            </a:r>
            <a:r>
              <a:rPr lang="en-US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854679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CCCF59E-7C78-4E63-8C51-46D6687695BB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313" y="762000"/>
            <a:ext cx="10036629" cy="5594350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en-US" altLang="en-US" dirty="0" err="1">
                <a:solidFill>
                  <a:srgbClr val="010000"/>
                </a:solidFill>
              </a:rPr>
              <a:t>Contoh</a:t>
            </a:r>
            <a:r>
              <a:rPr lang="en-US" altLang="en-US" dirty="0">
                <a:solidFill>
                  <a:srgbClr val="010000"/>
                </a:solidFill>
              </a:rPr>
              <a:t> 1: (</a:t>
            </a:r>
            <a:r>
              <a:rPr lang="en-US" altLang="en-US" dirty="0" err="1">
                <a:solidFill>
                  <a:srgbClr val="010000"/>
                </a:solidFill>
              </a:rPr>
              <a:t>spasi</a:t>
            </a:r>
            <a:r>
              <a:rPr lang="en-US" altLang="en-US" dirty="0">
                <a:solidFill>
                  <a:srgbClr val="010000"/>
                </a:solidFill>
              </a:rPr>
              <a:t> </a:t>
            </a:r>
            <a:r>
              <a:rPr lang="en-US" altLang="en-US" dirty="0" err="1">
                <a:solidFill>
                  <a:srgbClr val="010000"/>
                </a:solidFill>
              </a:rPr>
              <a:t>dibuang</a:t>
            </a:r>
            <a:r>
              <a:rPr lang="en-US" altLang="en-US" dirty="0">
                <a:solidFill>
                  <a:srgbClr val="010000"/>
                </a:solidFill>
              </a:rPr>
              <a:t>)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kriptografiklasikdengancipheralfabetmajemuk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K  :   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LAMPIONLAMPIONLAMPIONLAMPIONLAMPIONLAMPIONL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en-GB" altLang="en-US" sz="2400" dirty="0">
                <a:solidFill>
                  <a:srgbClr val="010000"/>
                </a:solidFill>
                <a:cs typeface="Times New Roman" panose="02020603050405020304" pitchFamily="18" charset="0"/>
              </a:rPr>
              <a:t>	C</a:t>
            </a:r>
            <a:r>
              <a:rPr lang="en-GB" altLang="en-US" sz="2400" dirty="0">
                <a:solidFill>
                  <a:srgbClr val="010000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GB" altLang="en-US" sz="2400" dirty="0">
                <a:solidFill>
                  <a:srgbClr val="010000"/>
                </a:solidFill>
                <a:cs typeface="Times New Roman" panose="02020603050405020304" pitchFamily="18" charset="0"/>
              </a:rPr>
              <a:t>:</a:t>
            </a:r>
            <a:r>
              <a:rPr lang="en-GB" altLang="en-US" sz="2400" dirty="0">
                <a:solidFill>
                  <a:srgbClr val="010000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GB" altLang="en-US" sz="2400" dirty="0">
                <a:solidFill>
                  <a:srgbClr val="070605"/>
                </a:solidFill>
                <a:latin typeface="Courier New" panose="02070309020205020404" pitchFamily="49" charset="0"/>
              </a:rPr>
              <a:t>VRUEBCTCARXSZNDIWSMBTLNOXXVRCAXUIPREMMYMAHV</a:t>
            </a:r>
            <a:endParaRPr lang="en-US" altLang="en-US" sz="2400" dirty="0">
              <a:solidFill>
                <a:srgbClr val="070605"/>
              </a:solidFill>
              <a:latin typeface="Courier New" panose="02070309020205020404" pitchFamily="49" charset="0"/>
            </a:endParaRPr>
          </a:p>
          <a:p>
            <a:pPr marL="609600" indent="-609600">
              <a:lnSpc>
                <a:spcPct val="80000"/>
              </a:lnSpc>
              <a:buNone/>
            </a:pPr>
            <a:endParaRPr lang="en-US" altLang="en-US" sz="2000" dirty="0">
              <a:solidFill>
                <a:srgbClr val="010000"/>
              </a:solidFill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000" dirty="0" err="1">
                <a:solidFill>
                  <a:srgbClr val="010000"/>
                </a:solidFill>
              </a:rPr>
              <a:t>Perhitungan</a:t>
            </a:r>
            <a:r>
              <a:rPr lang="en-US" altLang="en-US" sz="2000" dirty="0">
                <a:solidFill>
                  <a:srgbClr val="010000"/>
                </a:solidFill>
              </a:rPr>
              <a:t>: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6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K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+ </a:t>
            </a:r>
            <a:r>
              <a:rPr lang="en-US" altLang="en-US" sz="26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L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) mod 26 = (10 + 11) mod 26 = 21 = </a:t>
            </a:r>
            <a:r>
              <a:rPr lang="en-US" altLang="en-US" sz="2600" b="1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V</a:t>
            </a:r>
            <a:endParaRPr lang="en-US" altLang="en-US" sz="2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	(</a:t>
            </a:r>
            <a:r>
              <a:rPr lang="en-US" altLang="en-US" sz="26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R 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+ </a:t>
            </a:r>
            <a:r>
              <a:rPr lang="en-US" altLang="en-US" sz="26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A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) mod 26 = (17 + 0) mod 26 = 17 = </a:t>
            </a:r>
            <a:r>
              <a:rPr lang="en-US" altLang="en-US" sz="2600" b="1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R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	(</a:t>
            </a:r>
            <a:r>
              <a:rPr lang="en-US" altLang="en-US" sz="26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I 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+ </a:t>
            </a:r>
            <a:r>
              <a:rPr lang="en-US" altLang="en-US" sz="26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M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) mod 26 = (8 + 12) mod 26 = 20 = </a:t>
            </a:r>
            <a:r>
              <a:rPr lang="en-US" altLang="en-US" sz="2600" b="1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U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altLang="en-US" sz="2600" dirty="0">
                <a:solidFill>
                  <a:srgbClr val="010000"/>
                </a:solidFill>
              </a:rPr>
              <a:t>	</a:t>
            </a:r>
            <a:r>
              <a:rPr lang="en-US" altLang="en-US" sz="2600" dirty="0" err="1">
                <a:solidFill>
                  <a:srgbClr val="010000"/>
                </a:solidFill>
              </a:rPr>
              <a:t>dst</a:t>
            </a:r>
            <a:endParaRPr lang="en-US" altLang="en-US" sz="2600" dirty="0">
              <a:solidFill>
                <a:srgbClr val="010000"/>
              </a:solidFill>
            </a:endParaRPr>
          </a:p>
          <a:p>
            <a:pPr marL="609600" indent="-609600">
              <a:lnSpc>
                <a:spcPct val="80000"/>
              </a:lnSpc>
              <a:buNone/>
            </a:pPr>
            <a:endParaRPr lang="en-US" altLang="en-US" sz="2400" dirty="0">
              <a:solidFill>
                <a:srgbClr val="010000"/>
              </a:solidFill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600" dirty="0" err="1">
                <a:solidFill>
                  <a:srgbClr val="010000"/>
                </a:solidFill>
              </a:rPr>
              <a:t>Contoh</a:t>
            </a:r>
            <a:r>
              <a:rPr lang="en-US" altLang="en-US" sz="2600" dirty="0">
                <a:solidFill>
                  <a:srgbClr val="010000"/>
                </a:solidFill>
              </a:rPr>
              <a:t> 2: (</a:t>
            </a:r>
            <a:r>
              <a:rPr lang="en-US" altLang="en-US" sz="2600" dirty="0" err="1">
                <a:solidFill>
                  <a:srgbClr val="010000"/>
                </a:solidFill>
              </a:rPr>
              <a:t>dengan</a:t>
            </a:r>
            <a:r>
              <a:rPr lang="en-US" altLang="en-US" sz="2600" dirty="0">
                <a:solidFill>
                  <a:srgbClr val="010000"/>
                </a:solidFill>
              </a:rPr>
              <a:t> </a:t>
            </a:r>
            <a:r>
              <a:rPr lang="en-US" altLang="en-US" sz="2600" dirty="0" err="1">
                <a:solidFill>
                  <a:srgbClr val="010000"/>
                </a:solidFill>
              </a:rPr>
              <a:t>spasi</a:t>
            </a:r>
            <a:r>
              <a:rPr lang="en-US" altLang="en-US" sz="2600" dirty="0">
                <a:solidFill>
                  <a:srgbClr val="010000"/>
                </a:solidFill>
              </a:rPr>
              <a:t>)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400" dirty="0">
                <a:solidFill>
                  <a:srgbClr val="010000"/>
                </a:solidFill>
              </a:rPr>
              <a:t>	</a:t>
            </a:r>
            <a:r>
              <a:rPr lang="en-US" altLang="en-US" sz="2600" dirty="0">
                <a:solidFill>
                  <a:srgbClr val="010000"/>
                </a:solidFill>
              </a:rPr>
              <a:t>P:	</a:t>
            </a:r>
            <a:r>
              <a:rPr lang="en-US" altLang="en-US" sz="2600" dirty="0">
                <a:solidFill>
                  <a:srgbClr val="010000"/>
                </a:solidFill>
                <a:latin typeface="Courier New" panose="02070309020205020404" pitchFamily="49" charset="0"/>
              </a:rPr>
              <a:t>she sells sea shells by the seashore</a:t>
            </a:r>
            <a:endParaRPr lang="en-US" altLang="en-US" sz="2600" dirty="0">
              <a:solidFill>
                <a:srgbClr val="010000"/>
              </a:solidFill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600" dirty="0">
                <a:solidFill>
                  <a:srgbClr val="010000"/>
                </a:solidFill>
              </a:rPr>
              <a:t>	K:	</a:t>
            </a:r>
            <a:r>
              <a:rPr lang="en-US" altLang="en-US" sz="2600" dirty="0">
                <a:solidFill>
                  <a:srgbClr val="010000"/>
                </a:solidFill>
                <a:latin typeface="Courier New" panose="02070309020205020404" pitchFamily="49" charset="0"/>
              </a:rPr>
              <a:t>KEY KEYKE YKE YKEYKE YK EYK EYKEYKEY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600" dirty="0">
                <a:solidFill>
                  <a:srgbClr val="010000"/>
                </a:solidFill>
              </a:rPr>
              <a:t>	C:	</a:t>
            </a:r>
            <a:r>
              <a:rPr lang="en-US" altLang="en-US" sz="2600" dirty="0">
                <a:solidFill>
                  <a:srgbClr val="010000"/>
                </a:solidFill>
                <a:latin typeface="Courier New" panose="02070309020205020404" pitchFamily="49" charset="0"/>
              </a:rPr>
              <a:t>CLC CIJVW QOE QRIJVW ZI XFO WCKWFYVC</a:t>
            </a:r>
            <a:endParaRPr lang="en-GB" altLang="en-US" sz="2600" dirty="0">
              <a:solidFill>
                <a:srgbClr val="01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8130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AA6F6A0-09C4-4AD1-B3B5-303DC56B43C1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1113" y="762000"/>
            <a:ext cx="10341429" cy="5594350"/>
          </a:xfrm>
        </p:spPr>
        <p:txBody>
          <a:bodyPr>
            <a:normAutofit/>
          </a:bodyPr>
          <a:lstStyle/>
          <a:p>
            <a:pPr marL="0" indent="0" algn="just" eaLnBrk="1" hangingPunct="1">
              <a:buNone/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Bentuk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umum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cipher abjad-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majemuk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algn="just" eaLnBrk="1" hangingPunct="1"/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       </a:t>
            </a:r>
          </a:p>
          <a:p>
            <a:pPr marL="0" indent="0" algn="just" eaLnBrk="1" hangingPunct="1">
              <a:buNone/>
            </a:pP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              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2400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2400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…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2400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                      (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ket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panjang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</a:p>
          <a:p>
            <a:pPr algn="just" eaLnBrk="1" hangingPunct="1"/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 </a:t>
            </a:r>
          </a:p>
          <a:p>
            <a:pPr marL="0" indent="0" algn="just" eaLnBrk="1" hangingPunct="1">
              <a:buNone/>
            </a:pP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              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…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400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+1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…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2400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…                       </a:t>
            </a:r>
          </a:p>
          <a:p>
            <a:pPr algn="just"/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	      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E</a:t>
            </a:r>
            <a:r>
              <a:rPr lang="en-US" altLang="en-US" sz="2400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) =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f</a:t>
            </a:r>
            <a:r>
              <a:rPr lang="en-US" altLang="en-US" sz="2400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k1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)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f</a:t>
            </a:r>
            <a:r>
              <a:rPr lang="en-US" altLang="en-US" sz="2400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k2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) … </a:t>
            </a:r>
            <a:r>
              <a:rPr lang="en-US" altLang="en-US" sz="2400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f</a:t>
            </a:r>
            <a:r>
              <a:rPr lang="en-US" altLang="en-US" sz="2400" i="1" baseline="-30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 f</a:t>
            </a:r>
            <a:r>
              <a:rPr lang="en-US" altLang="en-US" sz="2400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k1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400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+1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) … </a:t>
            </a:r>
            <a:r>
              <a:rPr lang="en-US" altLang="en-US" sz="2400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f</a:t>
            </a:r>
            <a:r>
              <a:rPr lang="en-US" altLang="en-US" sz="2400" baseline="-30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2400" i="1" baseline="-30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2400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) …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  </a:t>
            </a:r>
          </a:p>
          <a:p>
            <a:pPr algn="just" eaLnBrk="1" hangingPunct="1"/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= 1,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-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ekivalen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abjad-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tunggal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7555622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1B6D6A1-835A-4071-90B9-B393E9A66DDE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685" y="1752600"/>
            <a:ext cx="11081657" cy="4572000"/>
          </a:xfrm>
        </p:spPr>
        <p:txBody>
          <a:bodyPr/>
          <a:lstStyle/>
          <a:p>
            <a:pPr marL="609600" indent="-609600" algn="just"/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Blok </a:t>
            </a:r>
            <a:r>
              <a:rPr lang="en-US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disubstitusi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blok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marL="609600" indent="-609600" algn="just"/>
            <a:r>
              <a:rPr lang="en-US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Misalnya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diganti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RT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GB" altLang="en-US" sz="27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BY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diganti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</a:p>
          <a:p>
            <a:pPr marL="609600" indent="-609600" algn="just"/>
            <a:endParaRPr lang="en-GB" altLang="en-US" sz="27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 algn="just"/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Jika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unit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/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panjangnya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2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maka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ia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disebut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digram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GB" altLang="en-US" sz="2700" i="1" dirty="0">
                <a:solidFill>
                  <a:srgbClr val="000000"/>
                </a:solidFill>
                <a:cs typeface="Times New Roman" panose="02020603050405020304" pitchFamily="18" charset="0"/>
              </a:rPr>
              <a:t>bigram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),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jika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3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disebut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ternari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-gram,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dst</a:t>
            </a:r>
            <a:endParaRPr lang="en-US" altLang="en-US" sz="27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 algn="just"/>
            <a:r>
              <a:rPr lang="en-US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Tujuannya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distribusi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kemunculan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poligram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menjadi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i="1" dirty="0">
                <a:solidFill>
                  <a:srgbClr val="000000"/>
                </a:solidFill>
                <a:cs typeface="Times New Roman" panose="02020603050405020304" pitchFamily="18" charset="0"/>
              </a:rPr>
              <a:t>flat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datar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),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dan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hal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menyulitkan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analisis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frekuensi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 marL="609600" indent="-609600" algn="just"/>
            <a:endParaRPr lang="en-GB" altLang="en-US" sz="27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 algn="just"/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GB" altLang="en-US" sz="27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Playfair</a:t>
            </a:r>
            <a:r>
              <a:rPr lang="en-GB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cipher</a:t>
            </a:r>
            <a:r>
              <a:rPr lang="en-US" altLang="en-US" sz="27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dijelaskan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pada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kuliah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selanjutnya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endParaRPr lang="en-GB" altLang="en-US" sz="27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4821" name="Title 6"/>
          <p:cNvSpPr>
            <a:spLocks noGrp="1"/>
          </p:cNvSpPr>
          <p:nvPr>
            <p:ph type="title"/>
          </p:nvPr>
        </p:nvSpPr>
        <p:spPr>
          <a:xfrm>
            <a:off x="8382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600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sz="3600" b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substitusi</a:t>
            </a:r>
            <a:r>
              <a:rPr lang="en-US" altLang="en-US" sz="3600" b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poligram</a:t>
            </a:r>
            <a:r>
              <a:rPr lang="en-US" altLang="en-US" sz="3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br>
              <a:rPr lang="en-US" altLang="en-US" sz="3600" dirty="0">
                <a:solidFill>
                  <a:srgbClr val="000000"/>
                </a:solidFill>
                <a:cs typeface="Times New Roman" panose="02020603050405020304" pitchFamily="18" charset="0"/>
              </a:rPr>
            </a:br>
            <a:r>
              <a:rPr lang="en-US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solidFill>
                  <a:srgbClr val="000000"/>
                </a:solidFill>
                <a:cs typeface="Times New Roman" panose="02020603050405020304" pitchFamily="18" charset="0"/>
              </a:rPr>
              <a:t>Polygram substitution cipher</a:t>
            </a:r>
            <a:r>
              <a:rPr lang="en-US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22174581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C7A8D2-18E7-4B3C-A6BC-0D76458D00AE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772886" y="479425"/>
            <a:ext cx="8305800" cy="914400"/>
          </a:xfrm>
        </p:spPr>
        <p:txBody>
          <a:bodyPr/>
          <a:lstStyle/>
          <a:p>
            <a:pPr eaLnBrk="1" hangingPunct="1"/>
            <a:r>
              <a:rPr lang="en-US" altLang="en-US" b="1" i="1">
                <a:solidFill>
                  <a:srgbClr val="000000"/>
                </a:solidFill>
                <a:cs typeface="Times New Roman" panose="02020603050405020304" pitchFamily="18" charset="0"/>
              </a:rPr>
              <a:t>Cipher </a:t>
            </a: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Transposisi</a:t>
            </a:r>
            <a:endParaRPr lang="en-GB" altLang="en-US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2886" y="1556657"/>
            <a:ext cx="10287000" cy="41148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diperoleh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mengubah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posisi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algn="just" eaLnBrk="1" hangingPunct="1"/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kata lain,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melakukan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transpose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terhadap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rangkaian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 algn="just" eaLnBrk="1" hangingPunct="1"/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Nama lain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metode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permutasi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transpose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karakter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mempermutasikan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karakter-karakter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tersebut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219726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4489573-692B-4744-A024-082DD1FB6467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0857" y="685800"/>
            <a:ext cx="10646229" cy="571500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b="1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Misalkan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adalah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	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departemen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teknik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informatika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itb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		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depart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emente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knikin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format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ikaitb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 (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baca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vertikal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	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DEKFIEMNOKPEIRAANKMIRTIATTENTB	   </a:t>
            </a:r>
            <a:r>
              <a:rPr lang="en-US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tanpa</a:t>
            </a:r>
            <a:r>
              <a:rPr lang="en-US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spasi</a:t>
            </a:r>
            <a:r>
              <a:rPr lang="en-US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	DEKF IEMN OKPE IRAA NKMI RTIA TTEN TB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</a:t>
            </a:r>
            <a:r>
              <a:rPr lang="en-US" altLang="en-US" sz="2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huruf</a:t>
            </a:r>
            <a:r>
              <a:rPr lang="en-US" alt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GB" alt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3682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5C9BBE6-D64C-4CBF-8717-D1CF2C8ADB20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8280" y="901700"/>
            <a:ext cx="8305800" cy="5454650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Dekripsi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Bagi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panjang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   	     (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Pada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30 / 6 = 5)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DEKFI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EMNOK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PEIRA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ANKMI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RTIAT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TENTB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(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baca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secara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vertikal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departemen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teknik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informatika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itb</a:t>
            </a:r>
            <a:endParaRPr lang="en-GB" altLang="en-US" sz="2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D421FBD-897B-4D3D-9105-FEDBE1095FF8}"/>
              </a:ext>
            </a:extLst>
          </p:cNvPr>
          <p:cNvSpPr/>
          <p:nvPr/>
        </p:nvSpPr>
        <p:spPr>
          <a:xfrm>
            <a:off x="2942061" y="305742"/>
            <a:ext cx="56685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DEKFIEMNOKPEIRAANKMIRTIATTENTB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3ABC31-E38A-EDDB-0028-2EDC42158B32}"/>
              </a:ext>
            </a:extLst>
          </p:cNvPr>
          <p:cNvSpPr txBox="1"/>
          <p:nvPr/>
        </p:nvSpPr>
        <p:spPr>
          <a:xfrm>
            <a:off x="1478280" y="270817"/>
            <a:ext cx="1664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Cipherteks</a:t>
            </a:r>
            <a:r>
              <a:rPr lang="en-US" sz="2400"/>
              <a:t>: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4336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004D79E-DC77-41C6-AECC-C532886D3A3E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64920" y="681989"/>
            <a:ext cx="9535160" cy="603948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 err="1">
                <a:solidFill>
                  <a:srgbClr val="010000"/>
                </a:solidFill>
              </a:rPr>
              <a:t>Contoh</a:t>
            </a:r>
            <a:r>
              <a:rPr lang="en-US" altLang="en-US" sz="2400" dirty="0">
                <a:solidFill>
                  <a:srgbClr val="010000"/>
                </a:solidFill>
              </a:rPr>
              <a:t> lain: </a:t>
            </a:r>
            <a:r>
              <a:rPr lang="en-US" altLang="en-US" sz="2400" dirty="0" err="1">
                <a:solidFill>
                  <a:srgbClr val="010000"/>
                </a:solidFill>
              </a:rPr>
              <a:t>Plainteks</a:t>
            </a:r>
            <a:r>
              <a:rPr lang="en-US" altLang="en-US" sz="2400" dirty="0">
                <a:solidFill>
                  <a:srgbClr val="010000"/>
                </a:solidFill>
              </a:rPr>
              <a:t>: </a:t>
            </a:r>
            <a:r>
              <a:rPr lang="en-GB" altLang="en-US" sz="2400" dirty="0">
                <a:solidFill>
                  <a:srgbClr val="01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ITB GANESHA SEPULUH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</a:p>
          <a:p>
            <a:pPr eaLnBrk="1" hangingPunct="1"/>
            <a:r>
              <a:rPr lang="en-US" altLang="en-US" sz="2400" dirty="0" err="1">
                <a:solidFill>
                  <a:srgbClr val="010000"/>
                </a:solidFill>
              </a:rPr>
              <a:t>Bagi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menjadi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blok-blok</a:t>
            </a:r>
            <a:r>
              <a:rPr lang="en-US" altLang="en-US" sz="2400" dirty="0">
                <a:solidFill>
                  <a:srgbClr val="010000"/>
                </a:solidFill>
              </a:rPr>
              <a:t> 8-huruf. Jika &lt; 8, </a:t>
            </a:r>
            <a:r>
              <a:rPr lang="en-US" altLang="en-US" sz="2400" dirty="0" err="1">
                <a:solidFill>
                  <a:srgbClr val="010000"/>
                </a:solidFill>
              </a:rPr>
              <a:t>tambahkan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huruf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i="1" dirty="0">
                <a:solidFill>
                  <a:srgbClr val="010000"/>
                </a:solidFill>
              </a:rPr>
              <a:t>dummy</a:t>
            </a:r>
            <a:r>
              <a:rPr lang="en-US" altLang="en-US" sz="2400" dirty="0">
                <a:solidFill>
                  <a:srgbClr val="010000"/>
                </a:solidFill>
              </a:rPr>
              <a:t>.</a:t>
            </a:r>
          </a:p>
          <a:p>
            <a:pPr eaLnBrk="1" hangingPunct="1"/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/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/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/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/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/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/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/>
            <a:endParaRPr lang="en-US" altLang="en-US" sz="2400" dirty="0">
              <a:solidFill>
                <a:srgbClr val="010000"/>
              </a:solidFill>
            </a:endParaRPr>
          </a:p>
          <a:p>
            <a:pPr eaLnBrk="1" hangingPunct="1"/>
            <a:r>
              <a:rPr lang="en-US" altLang="en-US" sz="2400" dirty="0" err="1">
                <a:solidFill>
                  <a:srgbClr val="010000"/>
                </a:solidFill>
              </a:rPr>
              <a:t>Cipherteks</a:t>
            </a:r>
            <a:r>
              <a:rPr lang="en-US" altLang="en-US" sz="2400" dirty="0">
                <a:solidFill>
                  <a:srgbClr val="010000"/>
                </a:solidFill>
              </a:rPr>
              <a:t>: </a:t>
            </a:r>
            <a:r>
              <a:rPr lang="en-GB" altLang="en-US" sz="2400" b="1" dirty="0">
                <a:solidFill>
                  <a:srgbClr val="01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STBAGNEIUASPEULHGABDCEFH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</a:p>
        </p:txBody>
      </p:sp>
      <p:graphicFrame>
        <p:nvGraphicFramePr>
          <p:cNvPr id="3891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3351948"/>
              </p:ext>
            </p:extLst>
          </p:nvPr>
        </p:nvGraphicFramePr>
        <p:xfrm>
          <a:off x="1391920" y="1874521"/>
          <a:ext cx="9675231" cy="380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76900" imgH="2232660" progId="Word.Document.8">
                  <p:embed/>
                </p:oleObj>
              </mc:Choice>
              <mc:Fallback>
                <p:oleObj name="Document" r:id="rId2" imgW="5676900" imgH="22326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1920" y="1874521"/>
                        <a:ext cx="9675231" cy="380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41662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466AB8D-C2E7-4A4B-92C6-97B9B654040A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graphicFrame>
        <p:nvGraphicFramePr>
          <p:cNvPr id="39940" name="Object 2"/>
          <p:cNvGraphicFramePr>
            <a:graphicFrameLocks noGrp="1" noChangeAspect="1"/>
          </p:cNvGraphicFramePr>
          <p:nvPr>
            <p:ph type="body" idx="1"/>
            <p:extLst>
              <p:ext uri="{D42A27DB-BD31-4B8C-83A1-F6EECF244321}">
                <p14:modId xmlns:p14="http://schemas.microsoft.com/office/powerpoint/2010/main" val="341962487"/>
              </p:ext>
            </p:extLst>
          </p:nvPr>
        </p:nvGraphicFramePr>
        <p:xfrm>
          <a:off x="1234439" y="1305560"/>
          <a:ext cx="10533234" cy="3977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6400" imgH="2071116" progId="Word.Document.8">
                  <p:embed/>
                </p:oleObj>
              </mc:Choice>
              <mc:Fallback>
                <p:oleObj name="Document" r:id="rId2" imgW="5486400" imgH="207111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4439" y="1305560"/>
                        <a:ext cx="10533234" cy="39776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0803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DDECD-31EA-AE1E-C725-C901BAD4F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480" y="838358"/>
            <a:ext cx="10515600" cy="5181283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Oleh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karena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itu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dikenal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dua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macam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kriptografi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klasik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marL="688975" indent="-514350" algn="just">
              <a:buAutoNum type="arabicPeriod"/>
              <a:defRPr/>
            </a:pP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Substitusi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substitution Cipher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</a:p>
          <a:p>
            <a:pPr marL="174625" indent="0" algn="just">
              <a:buNone/>
              <a:defRPr/>
            </a:pP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     -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metode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enkripsi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dan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dekripsi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menggunakan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teknik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substitusi</a:t>
            </a:r>
            <a:endParaRPr 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174625" indent="0" algn="just">
              <a:buNone/>
              <a:defRPr/>
            </a:pPr>
            <a:endParaRPr 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indent="-53975" algn="just">
              <a:buNone/>
              <a:defRPr/>
            </a:pP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.  Cipher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Transposisi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transposition Cipher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dirty="0"/>
              <a:t>        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metode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enkripsi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dan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dekripsi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menggunakan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teknik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transposisi</a:t>
            </a:r>
            <a:endParaRPr 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dirty="0"/>
          </a:p>
          <a:p>
            <a:pPr>
              <a:defRPr/>
            </a:pPr>
            <a:r>
              <a:rPr lang="en-GB" dirty="0" err="1"/>
              <a:t>Kombinasi</a:t>
            </a:r>
            <a:r>
              <a:rPr lang="en-GB" dirty="0"/>
              <a:t> </a:t>
            </a:r>
            <a:r>
              <a:rPr lang="en-GB" dirty="0" err="1"/>
              <a:t>kedua</a:t>
            </a:r>
            <a:r>
              <a:rPr lang="en-GB" dirty="0"/>
              <a:t> </a:t>
            </a:r>
            <a:r>
              <a:rPr lang="en-GB" dirty="0" err="1"/>
              <a:t>teknik</a:t>
            </a:r>
            <a:r>
              <a:rPr lang="en-GB" dirty="0"/>
              <a:t> </a:t>
            </a:r>
            <a:r>
              <a:rPr lang="en-GB" dirty="0" err="1"/>
              <a:t>tersebut</a:t>
            </a:r>
            <a:r>
              <a:rPr lang="en-GB" dirty="0"/>
              <a:t> </a:t>
            </a:r>
            <a:r>
              <a:rPr lang="en-GB" dirty="0" err="1"/>
              <a:t>membentuk</a:t>
            </a:r>
            <a:r>
              <a:rPr lang="en-GB" dirty="0"/>
              <a:t> </a:t>
            </a:r>
            <a:r>
              <a:rPr lang="en-GB" i="1" dirty="0"/>
              <a:t>product cipher 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i="1" dirty="0"/>
              <a:t>super </a:t>
            </a:r>
            <a:r>
              <a:rPr lang="en-GB" i="1" dirty="0" err="1"/>
              <a:t>enkripsi</a:t>
            </a:r>
            <a:endParaRPr lang="en-GB" i="1" dirty="0"/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i="1" dirty="0"/>
              <a:t>product cipher </a:t>
            </a:r>
            <a:r>
              <a:rPr lang="en-US" dirty="0"/>
              <a:t>= </a:t>
            </a:r>
            <a:r>
              <a:rPr lang="en-US" i="1" dirty="0"/>
              <a:t>cipher </a:t>
            </a:r>
            <a:r>
              <a:rPr lang="en-US" i="1" dirty="0" err="1"/>
              <a:t>substitusi</a:t>
            </a:r>
            <a:r>
              <a:rPr lang="en-US" i="1" dirty="0"/>
              <a:t> </a:t>
            </a:r>
            <a:r>
              <a:rPr lang="en-US" dirty="0"/>
              <a:t>+ </a:t>
            </a:r>
            <a:r>
              <a:rPr lang="en-US" i="1" dirty="0"/>
              <a:t>cipher </a:t>
            </a:r>
            <a:r>
              <a:rPr lang="en-US" i="1" dirty="0" err="1"/>
              <a:t>transposisi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59552314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B1431F1-A0CF-4997-8EAC-61CE8050AF9C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08038"/>
            <a:ext cx="7772400" cy="838200"/>
          </a:xfrm>
        </p:spPr>
        <p:txBody>
          <a:bodyPr/>
          <a:lstStyle/>
          <a:p>
            <a:r>
              <a:rPr lang="en-US" altLang="en-US" b="1" dirty="0"/>
              <a:t>Super-</a:t>
            </a:r>
            <a:r>
              <a:rPr lang="en-US" altLang="en-US" b="1" dirty="0" err="1"/>
              <a:t>enkripsi</a:t>
            </a:r>
            <a:endParaRPr lang="en-US" altLang="en-US" b="1" dirty="0"/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en-US" sz="2400" dirty="0" err="1">
                <a:solidFill>
                  <a:srgbClr val="010000"/>
                </a:solidFill>
              </a:rPr>
              <a:t>Menggabungkan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i="1" dirty="0">
                <a:solidFill>
                  <a:srgbClr val="010000"/>
                </a:solidFill>
              </a:rPr>
              <a:t>cipher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substitusi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dengan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i="1" dirty="0">
                <a:solidFill>
                  <a:srgbClr val="010000"/>
                </a:solidFill>
              </a:rPr>
              <a:t>cipher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transposisi</a:t>
            </a:r>
            <a:r>
              <a:rPr lang="en-US" altLang="en-US" sz="2400" dirty="0">
                <a:solidFill>
                  <a:srgbClr val="010000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altLang="en-US" sz="2400" dirty="0" err="1">
                <a:solidFill>
                  <a:srgbClr val="010000"/>
                </a:solidFill>
              </a:rPr>
              <a:t>Disebut</a:t>
            </a:r>
            <a:r>
              <a:rPr lang="en-US" altLang="en-US" sz="2400" dirty="0">
                <a:solidFill>
                  <a:srgbClr val="010000"/>
                </a:solidFill>
              </a:rPr>
              <a:t> juga </a:t>
            </a:r>
            <a:r>
              <a:rPr lang="en-US" altLang="en-US" sz="2400" i="1" dirty="0">
                <a:solidFill>
                  <a:srgbClr val="010000"/>
                </a:solidFill>
              </a:rPr>
              <a:t>product cipher</a:t>
            </a:r>
            <a:endParaRPr lang="en-US" altLang="en-US" sz="2400" dirty="0">
              <a:solidFill>
                <a:srgbClr val="01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400" dirty="0" err="1">
                <a:solidFill>
                  <a:srgbClr val="010000"/>
                </a:solidFill>
              </a:rPr>
              <a:t>Mula-mula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pesan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dienkripsi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dengan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i="1" dirty="0">
                <a:solidFill>
                  <a:srgbClr val="010000"/>
                </a:solidFill>
              </a:rPr>
              <a:t>cipher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substitusi</a:t>
            </a:r>
            <a:r>
              <a:rPr lang="en-US" altLang="en-US" sz="2400" dirty="0">
                <a:solidFill>
                  <a:srgbClr val="010000"/>
                </a:solidFill>
              </a:rPr>
              <a:t>, </a:t>
            </a:r>
            <a:r>
              <a:rPr lang="en-US" altLang="en-US" sz="2400" dirty="0" err="1">
                <a:solidFill>
                  <a:srgbClr val="010000"/>
                </a:solidFill>
              </a:rPr>
              <a:t>selanjutnya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hasilnya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dienkripsi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dengan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i="1" dirty="0">
                <a:solidFill>
                  <a:srgbClr val="010000"/>
                </a:solidFill>
              </a:rPr>
              <a:t>cipher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transposisi</a:t>
            </a:r>
            <a:r>
              <a:rPr lang="en-US" altLang="en-US" sz="2400" dirty="0">
                <a:solidFill>
                  <a:srgbClr val="010000"/>
                </a:solidFill>
              </a:rPr>
              <a:t> (</a:t>
            </a:r>
            <a:r>
              <a:rPr lang="en-US" altLang="en-US" sz="2400" dirty="0" err="1">
                <a:solidFill>
                  <a:srgbClr val="010000"/>
                </a:solidFill>
              </a:rPr>
              <a:t>atau</a:t>
            </a:r>
            <a:r>
              <a:rPr lang="en-US" altLang="en-US" sz="2400" dirty="0">
                <a:solidFill>
                  <a:srgbClr val="010000"/>
                </a:solidFill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</a:rPr>
              <a:t>sebaliknya</a:t>
            </a:r>
            <a:r>
              <a:rPr lang="en-US" altLang="en-US" sz="2400" dirty="0">
                <a:solidFill>
                  <a:srgbClr val="010000"/>
                </a:solidFill>
              </a:rPr>
              <a:t>).</a:t>
            </a:r>
          </a:p>
          <a:p>
            <a:pPr>
              <a:lnSpc>
                <a:spcPct val="90000"/>
              </a:lnSpc>
            </a:pPr>
            <a:endParaRPr lang="en-GB" altLang="en-US" sz="2400" b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GB" altLang="en-US" sz="24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GB" altLang="en-US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 world</a:t>
            </a:r>
            <a:endParaRPr lang="en-GB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dienkripsi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caesar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 cipher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menjadi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KHOOR ZRUOG</a:t>
            </a:r>
            <a:endParaRPr lang="en-GB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kemudian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hasil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dienkripsi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lagi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cipher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transposisi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 (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= 4):</a:t>
            </a:r>
            <a:endParaRPr lang="en-GB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KHOO</a:t>
            </a:r>
            <a:endParaRPr lang="en-GB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RZRU</a:t>
            </a:r>
            <a:endParaRPr lang="en-GB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OGZZ</a:t>
            </a:r>
            <a:endParaRPr lang="en-GB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 	</a:t>
            </a:r>
            <a:endParaRPr lang="en-US" altLang="en-US" sz="2400" dirty="0">
              <a:solidFill>
                <a:srgbClr val="01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59C82C-30B0-917A-78ED-09230B370EA1}"/>
              </a:ext>
            </a:extLst>
          </p:cNvPr>
          <p:cNvSpPr txBox="1"/>
          <p:nvPr/>
        </p:nvSpPr>
        <p:spPr>
          <a:xfrm>
            <a:off x="3505200" y="5715298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400" dirty="0">
                <a:solidFill>
                  <a:srgbClr val="01000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en-US" sz="2400" dirty="0" err="1">
                <a:solidFill>
                  <a:srgbClr val="01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  <a:cs typeface="Times New Roman" panose="02020603050405020304" pitchFamily="18" charset="0"/>
              </a:rPr>
              <a:t>akhir</a:t>
            </a:r>
            <a:r>
              <a:rPr lang="en-US" altLang="en-US" sz="2400" dirty="0">
                <a:solidFill>
                  <a:srgbClr val="01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10000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solidFill>
                  <a:srgbClr val="010000"/>
                </a:solidFill>
                <a:cs typeface="Times New Roman" panose="02020603050405020304" pitchFamily="18" charset="0"/>
              </a:rPr>
              <a:t>: </a:t>
            </a:r>
            <a:r>
              <a:rPr lang="en-GB" altLang="en-US" sz="24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KROHZGORZOUZ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1422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7F7EF-B10F-ADA7-C596-2E69D9B35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3280"/>
            <a:ext cx="10515600" cy="5333683"/>
          </a:xfrm>
        </p:spPr>
        <p:txBody>
          <a:bodyPr>
            <a:normAutofit/>
          </a:bodyPr>
          <a:lstStyle/>
          <a:p>
            <a:r>
              <a:rPr lang="en-US" sz="2400" i="1" dirty="0"/>
              <a:t>Cipher</a:t>
            </a:r>
            <a:r>
              <a:rPr lang="en-US" sz="2400" dirty="0"/>
              <a:t> modern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dirty="0" err="1"/>
              <a:t>kombinasi</a:t>
            </a:r>
            <a:r>
              <a:rPr lang="en-US" sz="2400" dirty="0"/>
              <a:t> </a:t>
            </a:r>
            <a:r>
              <a:rPr lang="en-US" sz="2400" i="1" dirty="0"/>
              <a:t>cipher</a:t>
            </a:r>
            <a:r>
              <a:rPr lang="en-US" sz="2400" dirty="0"/>
              <a:t> </a:t>
            </a:r>
            <a:r>
              <a:rPr lang="en-US" sz="2400" dirty="0" err="1"/>
              <a:t>substitusi</a:t>
            </a:r>
            <a:r>
              <a:rPr lang="en-US" sz="2400" dirty="0"/>
              <a:t> dan </a:t>
            </a:r>
            <a:r>
              <a:rPr lang="en-US" sz="2400" i="1" dirty="0"/>
              <a:t>cipher</a:t>
            </a:r>
            <a:r>
              <a:rPr lang="en-US" sz="2400" dirty="0"/>
              <a:t> </a:t>
            </a:r>
            <a:r>
              <a:rPr lang="en-US" sz="2400" dirty="0" err="1"/>
              <a:t>transposisi</a:t>
            </a:r>
            <a:r>
              <a:rPr lang="en-US" sz="2400" dirty="0"/>
              <a:t>, </a:t>
            </a:r>
            <a:r>
              <a:rPr lang="en-US" sz="2400" dirty="0" err="1"/>
              <a:t>namun</a:t>
            </a:r>
            <a:r>
              <a:rPr lang="en-US" sz="2400" dirty="0"/>
              <a:t> </a:t>
            </a:r>
            <a:r>
              <a:rPr lang="en-US" sz="2400" dirty="0" err="1"/>
              <a:t>operasinya</a:t>
            </a:r>
            <a:r>
              <a:rPr lang="en-US" sz="2400" dirty="0"/>
              <a:t> </a:t>
            </a:r>
            <a:r>
              <a:rPr lang="en-US" sz="2400" dirty="0" err="1"/>
              <a:t>dibuat</a:t>
            </a:r>
            <a:r>
              <a:rPr lang="en-US" sz="2400" dirty="0"/>
              <a:t> </a:t>
            </a:r>
            <a:r>
              <a:rPr lang="en-US" sz="2400" dirty="0" err="1"/>
              <a:t>sekompleks</a:t>
            </a:r>
            <a:r>
              <a:rPr lang="en-US" sz="2400" dirty="0"/>
              <a:t> </a:t>
            </a:r>
            <a:r>
              <a:rPr lang="en-US" sz="2400" dirty="0" err="1"/>
              <a:t>mungkin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438492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3CB22-4D36-C59D-D611-AAAA5096C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/>
              <a:t>Bersambung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0CC8B-77EB-2CBC-504D-5ACDA02794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51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68701E8-6DD4-4C26-9B58-B4D51DEF3B24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587829" y="762000"/>
            <a:ext cx="77724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i="1" dirty="0">
                <a:latin typeface="+mn-lt"/>
              </a:rPr>
              <a:t>Cipher</a:t>
            </a:r>
            <a:r>
              <a:rPr lang="en-US" altLang="en-US" b="1" dirty="0">
                <a:latin typeface="+mn-lt"/>
              </a:rPr>
              <a:t> </a:t>
            </a:r>
            <a:r>
              <a:rPr lang="en-US" altLang="en-US" b="1" dirty="0" err="1">
                <a:latin typeface="+mn-lt"/>
              </a:rPr>
              <a:t>Substitusi</a:t>
            </a:r>
            <a:endParaRPr lang="en-GB" altLang="en-US" b="1" dirty="0">
              <a:latin typeface="+mn-lt"/>
            </a:endParaRP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7829" y="1600200"/>
            <a:ext cx="10765971" cy="4616450"/>
          </a:xfrm>
        </p:spPr>
        <p:txBody>
          <a:bodyPr/>
          <a:lstStyle/>
          <a:p>
            <a:pPr eaLnBrk="1" hangingPunct="1"/>
            <a:r>
              <a:rPr lang="en-US" altLang="en-US" sz="2400" dirty="0" err="1">
                <a:solidFill>
                  <a:srgbClr val="000000"/>
                </a:solidFill>
              </a:rPr>
              <a:t>Contoh</a:t>
            </a:r>
            <a:r>
              <a:rPr lang="en-US" altLang="en-US" sz="2400" dirty="0">
                <a:solidFill>
                  <a:srgbClr val="000000"/>
                </a:solidFill>
              </a:rPr>
              <a:t> yang </a:t>
            </a:r>
            <a:r>
              <a:rPr lang="en-US" altLang="en-US" sz="2400" dirty="0" err="1">
                <a:solidFill>
                  <a:srgbClr val="000000"/>
                </a:solidFill>
              </a:rPr>
              <a:t>terkenal</a:t>
            </a:r>
            <a:r>
              <a:rPr lang="en-US" altLang="en-US" sz="2400" dirty="0">
                <a:solidFill>
                  <a:srgbClr val="000000"/>
                </a:solidFill>
              </a:rPr>
              <a:t>: </a:t>
            </a:r>
            <a:r>
              <a:rPr lang="en-US" altLang="en-US" sz="2400" i="1" dirty="0">
                <a:solidFill>
                  <a:srgbClr val="000000"/>
                </a:solidFill>
              </a:rPr>
              <a:t>Caesar Cipher</a:t>
            </a:r>
          </a:p>
          <a:p>
            <a:pPr eaLnBrk="1" hangingPunct="1"/>
            <a:r>
              <a:rPr lang="en-US" altLang="en-US" sz="2400" dirty="0" err="1">
                <a:solidFill>
                  <a:srgbClr val="000000"/>
                </a:solidFill>
              </a:rPr>
              <a:t>Tiap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huruf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alfabet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digeser</a:t>
            </a:r>
            <a:r>
              <a:rPr lang="en-US" altLang="en-US" sz="2400" dirty="0">
                <a:solidFill>
                  <a:srgbClr val="000000"/>
                </a:solidFill>
              </a:rPr>
              <a:t> 3 </a:t>
            </a:r>
            <a:r>
              <a:rPr lang="en-US" altLang="en-US" sz="2400" dirty="0" err="1">
                <a:solidFill>
                  <a:srgbClr val="000000"/>
                </a:solidFill>
              </a:rPr>
              <a:t>huruf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ke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kanan</a:t>
            </a:r>
            <a:endParaRPr lang="en-US" altLang="en-US" sz="2400" dirty="0">
              <a:solidFill>
                <a:srgbClr val="000000"/>
              </a:solidFill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en-US" sz="2400" i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000" i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Plainteks</a:t>
            </a:r>
            <a:r>
              <a:rPr lang="en-US" altLang="en-US" sz="2000" baseline="-30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 A B C D E F G H I J K L M N O P Q R S T U V W X Y Z</a:t>
            </a:r>
            <a:endParaRPr lang="en-US" altLang="en-US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000" i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Cipherteks</a:t>
            </a:r>
            <a:r>
              <a:rPr lang="en-US" altLang="en-US" sz="2000" i="1" baseline="-30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 E F G H I J K L M N O P Q R S T U V W X Y Z A B C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en-US" sz="1700" dirty="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000" dirty="0" err="1">
                <a:solidFill>
                  <a:srgbClr val="000000"/>
                </a:solidFill>
                <a:cs typeface="Courier New" panose="02070309020205020404" pitchFamily="49" charset="0"/>
              </a:rPr>
              <a:t>Plainteks</a:t>
            </a:r>
            <a:r>
              <a:rPr lang="en-US" altLang="en-US" sz="2000" dirty="0">
                <a:solidFill>
                  <a:srgbClr val="000000"/>
                </a:solidFill>
                <a:cs typeface="Courier New" panose="02070309020205020404" pitchFamily="49" charset="0"/>
              </a:rPr>
              <a:t>: 	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awasi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asterix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dan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temannya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obelix</a:t>
            </a:r>
            <a:endParaRPr lang="en-US" altLang="en-US" sz="20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	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: 	</a:t>
            </a:r>
            <a:r>
              <a:rPr lang="en-GB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DZDVL DVWHULA GDQ WHPDQQBA REHOLA</a:t>
            </a:r>
            <a:endParaRPr lang="en-GB" altLang="en-US" sz="1700" dirty="0"/>
          </a:p>
        </p:txBody>
      </p:sp>
      <p:pic>
        <p:nvPicPr>
          <p:cNvPr id="8198" name="Picture 5" descr="http://images.google.co.id/images?q=tbn:rVwqykNcFLzTdM:http://www.lucidcafe.com/library/96jul/96julgifs/caesar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7147" y="3906619"/>
            <a:ext cx="1948542" cy="2814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7" descr="http://images.google.co.id/images?q=tbn:nJHPWFJZH0Ad0M:http://www.markchurms.com/Merchant2/graphics/caesar-d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43213"/>
            <a:ext cx="1726248" cy="141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69A419BF-C7E1-5E0F-8F5A-C7A73551A8A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1036" y="383069"/>
            <a:ext cx="5149964" cy="2172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03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BBE737C-FB05-4321-A9CA-923BF56542D2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1371" y="881743"/>
            <a:ext cx="11288486" cy="514985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Supaya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lebih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aman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dirty="0" err="1">
                <a:solidFill>
                  <a:srgbClr val="000000"/>
                </a:solidFill>
              </a:rPr>
              <a:t>cipherteks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dikelompokkan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ke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dalam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kelompok</a:t>
            </a:r>
            <a:r>
              <a:rPr lang="en-US" altLang="en-US" dirty="0">
                <a:solidFill>
                  <a:srgbClr val="000000"/>
                </a:solidFill>
              </a:rPr>
              <a:t> n-</a:t>
            </a:r>
            <a:r>
              <a:rPr lang="en-US" altLang="en-US" dirty="0" err="1">
                <a:solidFill>
                  <a:srgbClr val="000000"/>
                </a:solidFill>
              </a:rPr>
              <a:t>huruf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dirty="0" err="1">
                <a:solidFill>
                  <a:srgbClr val="000000"/>
                </a:solidFill>
              </a:rPr>
              <a:t>misalnya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kelompok</a:t>
            </a:r>
            <a:r>
              <a:rPr lang="en-US" altLang="en-US" dirty="0">
                <a:solidFill>
                  <a:srgbClr val="000000"/>
                </a:solidFill>
              </a:rPr>
              <a:t> 4-huruf: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en-US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GB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Semula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  <a:r>
              <a:rPr lang="en-GB" altLang="en-US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DZDVL DVWHULA GDQ WHPDQQBA REHOLA</a:t>
            </a:r>
            <a:endParaRPr lang="en-US" alt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Courier New" panose="02070309020205020404" pitchFamily="49" charset="0"/>
              </a:rPr>
              <a:t>	</a:t>
            </a:r>
            <a:r>
              <a:rPr lang="en-US" altLang="en-US" dirty="0" err="1">
                <a:solidFill>
                  <a:srgbClr val="000000"/>
                </a:solidFill>
                <a:cs typeface="Courier New" panose="02070309020205020404" pitchFamily="49" charset="0"/>
              </a:rPr>
              <a:t>Menjadi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altLang="en-US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DZDV LDVW HULA GDQW HPDQ QBAR EHOL A</a:t>
            </a:r>
            <a:r>
              <a:rPr lang="en-US" altLang="en-US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Atau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membuang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semua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spasi</a:t>
            </a:r>
            <a:r>
              <a:rPr lang="en-US" altLang="en-US" dirty="0">
                <a:solidFill>
                  <a:srgbClr val="000000"/>
                </a:solidFill>
              </a:rPr>
              <a:t>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DZDVLDVWHULAGDQWHPDQQBAREHOLA	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Tujuannya</a:t>
            </a:r>
            <a:r>
              <a:rPr lang="en-US" altLang="en-US" dirty="0">
                <a:solidFill>
                  <a:srgbClr val="000000"/>
                </a:solidFill>
              </a:rPr>
              <a:t> agar proses </a:t>
            </a:r>
            <a:r>
              <a:rPr lang="en-US" altLang="en-US" dirty="0" err="1">
                <a:solidFill>
                  <a:srgbClr val="000000"/>
                </a:solidFill>
              </a:rPr>
              <a:t>kriptanalisis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menjadi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lebih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sulit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dilakukan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35730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oin&#10;&#10;Description automatically generated with medium confidence">
            <a:extLst>
              <a:ext uri="{FF2B5EF4-FFF2-40B4-BE49-F238E27FC236}">
                <a16:creationId xmlns:a16="http://schemas.microsoft.com/office/drawing/2014/main" id="{BBC1468A-C271-5579-1C94-C0A3CB3969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9952" y="803367"/>
            <a:ext cx="5157375" cy="476358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EC3057B-F685-7D24-88A9-F3432E9CBE8D}"/>
              </a:ext>
            </a:extLst>
          </p:cNvPr>
          <p:cNvSpPr txBox="1"/>
          <p:nvPr/>
        </p:nvSpPr>
        <p:spPr>
          <a:xfrm>
            <a:off x="2389552" y="5676927"/>
            <a:ext cx="7962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Caesar wheel </a:t>
            </a:r>
            <a:r>
              <a:rPr lang="en-US" sz="2400" dirty="0" err="1"/>
              <a:t>untuk</a:t>
            </a:r>
            <a:r>
              <a:rPr lang="en-US" sz="2400" dirty="0"/>
              <a:t> 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tabel</a:t>
            </a:r>
            <a:r>
              <a:rPr lang="en-US" sz="2400" dirty="0"/>
              <a:t> </a:t>
            </a:r>
            <a:r>
              <a:rPr lang="en-US" sz="2400" dirty="0" err="1"/>
              <a:t>substitusi</a:t>
            </a:r>
            <a:r>
              <a:rPr lang="en-US" sz="2400" dirty="0"/>
              <a:t> </a:t>
            </a:r>
            <a:r>
              <a:rPr lang="en-US" sz="2400" dirty="0" err="1"/>
              <a:t>huruf</a:t>
            </a:r>
            <a:r>
              <a:rPr lang="en-US" sz="2400" dirty="0"/>
              <a:t> </a:t>
            </a:r>
            <a:r>
              <a:rPr lang="en-US" sz="2400" dirty="0" err="1"/>
              <a:t>alfabet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0983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BCC5224-8F8E-459F-94E6-6E3020A1C28B}" type="slidenum">
              <a:rPr lang="en-GB" altLang="en-US" sz="2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GB" altLang="en-US" sz="1400">
              <a:solidFill>
                <a:schemeClr val="tx2"/>
              </a:solidFill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913" y="576942"/>
            <a:ext cx="11016343" cy="5691778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Misalkan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huruf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alfabet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dikodekan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integer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0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sampai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25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sebagai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berikut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marL="0" indent="0" eaLnBrk="1" hangingPunct="1"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A = 0,  	B = 1, </a:t>
            </a: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C = 2,  D = 3,  E = 4,  F = 5,  G = 6,  H = 7,  I = 8,  J = 9,  K = 10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	L = 11, M = 12, N = 13, O = 14, P = 15, Q = 16, R = 17, S = 18, T = 19, U = 20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	V = 21, W = 22, X = 23, Y = 24, Z = 25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				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secara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matematis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Caesar Cipher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dirumuskan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sebagai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en-US" sz="2400" i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c 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=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E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) = (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 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+ 3) mod 26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Dekripsi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GB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GB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D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GB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) = (</a:t>
            </a:r>
            <a:r>
              <a:rPr lang="en-GB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c 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– 3) mod 26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GB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GB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Ket</a:t>
            </a:r>
            <a:r>
              <a:rPr lang="en-GB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 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;   </a:t>
            </a:r>
            <a:r>
              <a:rPr lang="en-GB" altLang="en-US" sz="2400" dirty="0">
                <a:cs typeface="Times New Roman" panose="02020603050405020304" pitchFamily="18" charset="0"/>
              </a:rPr>
              <a:t> 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endParaRPr lang="en-GB" altLang="en-US" sz="2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889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563" y="870404"/>
            <a:ext cx="9816874" cy="5226050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altLang="en-US" b="1" dirty="0">
                <a:solidFill>
                  <a:srgbClr val="000000"/>
                </a:solidFill>
                <a:cs typeface="Courier New" panose="02070309020205020404" pitchFamily="49" charset="0"/>
              </a:rPr>
              <a:t>ENKRIPSI:</a:t>
            </a:r>
          </a:p>
          <a:p>
            <a:pPr marL="0" indent="0">
              <a:buNone/>
              <a:defRPr/>
            </a:pPr>
            <a:endParaRPr lang="en-US" altLang="en-US" sz="2400" dirty="0">
              <a:solidFill>
                <a:srgbClr val="000000"/>
              </a:solidFill>
              <a:cs typeface="Courier New" panose="02070309020205020404" pitchFamily="49" charset="0"/>
            </a:endParaRPr>
          </a:p>
          <a:p>
            <a:pPr marL="0" indent="0">
              <a:buNone/>
              <a:defRPr/>
            </a:pPr>
            <a:r>
              <a:rPr lang="en-US" altLang="en-US" sz="2400" dirty="0" err="1">
                <a:solidFill>
                  <a:srgbClr val="000000"/>
                </a:solidFill>
                <a:cs typeface="Courier New" panose="02070309020205020404" pitchFamily="49" charset="0"/>
              </a:rPr>
              <a:t>Plainteks</a:t>
            </a:r>
            <a:r>
              <a:rPr lang="en-US" altLang="en-US" sz="2400" dirty="0">
                <a:solidFill>
                  <a:srgbClr val="000000"/>
                </a:solidFill>
                <a:cs typeface="Courier New" panose="02070309020205020404" pitchFamily="49" charset="0"/>
              </a:rPr>
              <a:t>:  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awasi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asterix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dan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temannya</a:t>
            </a:r>
            <a:r>
              <a:rPr lang="en-US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obelix</a:t>
            </a:r>
            <a:endParaRPr lang="en-US" altLang="en-US" sz="2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defRPr/>
            </a:pPr>
            <a:endParaRPr lang="en-US" sz="2400" i="1" dirty="0"/>
          </a:p>
          <a:p>
            <a:pPr>
              <a:defRPr/>
            </a:pPr>
            <a:r>
              <a:rPr lang="en-US" sz="2400" i="1" dirty="0"/>
              <a:t>p</a:t>
            </a:r>
            <a:r>
              <a:rPr lang="en-US" sz="2400" baseline="-25000" dirty="0"/>
              <a:t>1</a:t>
            </a:r>
            <a:r>
              <a:rPr lang="en-US" sz="2400" dirty="0"/>
              <a:t> = ‘a’ = 0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 </a:t>
            </a:r>
            <a:r>
              <a:rPr lang="en-US" sz="2400" i="1" dirty="0"/>
              <a:t>c</a:t>
            </a:r>
            <a:r>
              <a:rPr lang="en-US" sz="2400" baseline="-25000" dirty="0"/>
              <a:t>1</a:t>
            </a:r>
            <a:r>
              <a:rPr lang="en-US" sz="2400" dirty="0"/>
              <a:t> = </a:t>
            </a:r>
            <a:r>
              <a:rPr lang="en-US" sz="2400" i="1" dirty="0"/>
              <a:t>E</a:t>
            </a:r>
            <a:r>
              <a:rPr lang="en-US" sz="2400" dirty="0"/>
              <a:t>(0) = (0 + 3) </a:t>
            </a:r>
            <a:r>
              <a:rPr lang="en-US" sz="2400" b="1" dirty="0"/>
              <a:t>mod</a:t>
            </a:r>
            <a:r>
              <a:rPr lang="en-US" sz="2400" dirty="0"/>
              <a:t> 26 = 3 = ‘D’</a:t>
            </a:r>
          </a:p>
          <a:p>
            <a:pPr>
              <a:defRPr/>
            </a:pPr>
            <a:r>
              <a:rPr lang="en-US" sz="2400" i="1" dirty="0"/>
              <a:t>p</a:t>
            </a:r>
            <a:r>
              <a:rPr lang="en-US" sz="2400" baseline="-25000" dirty="0"/>
              <a:t>2</a:t>
            </a:r>
            <a:r>
              <a:rPr lang="en-US" sz="2400" dirty="0"/>
              <a:t> = ‘w’ = 22 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 </a:t>
            </a:r>
            <a:r>
              <a:rPr lang="en-US" sz="2400" i="1" dirty="0"/>
              <a:t>c</a:t>
            </a:r>
            <a:r>
              <a:rPr lang="en-US" sz="2400" baseline="-25000" dirty="0"/>
              <a:t>2</a:t>
            </a:r>
            <a:r>
              <a:rPr lang="en-US" sz="2400" dirty="0"/>
              <a:t> = </a:t>
            </a:r>
            <a:r>
              <a:rPr lang="en-US" sz="2400" i="1" dirty="0"/>
              <a:t>E</a:t>
            </a:r>
            <a:r>
              <a:rPr lang="en-US" sz="2400" dirty="0"/>
              <a:t>(22) = (22 + 3) </a:t>
            </a:r>
            <a:r>
              <a:rPr lang="en-US" sz="2400" b="1" dirty="0"/>
              <a:t>mod</a:t>
            </a:r>
            <a:r>
              <a:rPr lang="en-US" sz="2400" dirty="0"/>
              <a:t> 26 = 25 = ‘Z’</a:t>
            </a:r>
          </a:p>
          <a:p>
            <a:pPr>
              <a:defRPr/>
            </a:pPr>
            <a:r>
              <a:rPr lang="en-US" sz="2400" i="1" dirty="0"/>
              <a:t>p</a:t>
            </a:r>
            <a:r>
              <a:rPr lang="en-US" sz="2400" baseline="-25000" dirty="0"/>
              <a:t>3</a:t>
            </a:r>
            <a:r>
              <a:rPr lang="en-US" sz="2400" dirty="0"/>
              <a:t> = ‘a’ = 0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 </a:t>
            </a:r>
            <a:r>
              <a:rPr lang="en-US" sz="2400" i="1" dirty="0"/>
              <a:t>c</a:t>
            </a:r>
            <a:r>
              <a:rPr lang="en-US" sz="2400" baseline="-25000" dirty="0"/>
              <a:t>3</a:t>
            </a:r>
            <a:r>
              <a:rPr lang="en-US" sz="2400" dirty="0"/>
              <a:t> = </a:t>
            </a:r>
            <a:r>
              <a:rPr lang="en-US" sz="2400" i="1" dirty="0"/>
              <a:t>E</a:t>
            </a:r>
            <a:r>
              <a:rPr lang="en-US" sz="2400" dirty="0"/>
              <a:t>(0) = (0 + 3) </a:t>
            </a:r>
            <a:r>
              <a:rPr lang="en-US" sz="2400" b="1" dirty="0"/>
              <a:t>mod</a:t>
            </a:r>
            <a:r>
              <a:rPr lang="en-US" sz="2400" dirty="0"/>
              <a:t> 26 = 3 = ‘D’</a:t>
            </a:r>
          </a:p>
          <a:p>
            <a:pPr>
              <a:defRPr/>
            </a:pPr>
            <a:r>
              <a:rPr lang="en-US" sz="2400" i="1" dirty="0"/>
              <a:t>p</a:t>
            </a:r>
            <a:r>
              <a:rPr lang="en-US" sz="2400" baseline="-25000" dirty="0"/>
              <a:t>4</a:t>
            </a:r>
            <a:r>
              <a:rPr lang="en-US" sz="2400" dirty="0"/>
              <a:t> = ‘s’ = 18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 </a:t>
            </a:r>
            <a:r>
              <a:rPr lang="en-US" sz="2400" i="1" dirty="0"/>
              <a:t>c</a:t>
            </a:r>
            <a:r>
              <a:rPr lang="en-US" sz="2400" baseline="-25000" dirty="0"/>
              <a:t>4</a:t>
            </a:r>
            <a:r>
              <a:rPr lang="en-US" sz="2400" dirty="0"/>
              <a:t> = </a:t>
            </a:r>
            <a:r>
              <a:rPr lang="en-US" sz="2400" i="1" dirty="0"/>
              <a:t>E</a:t>
            </a:r>
            <a:r>
              <a:rPr lang="en-US" sz="2400" dirty="0"/>
              <a:t>(18) = (18 + 3) </a:t>
            </a:r>
            <a:r>
              <a:rPr lang="en-US" sz="2400" b="1" dirty="0"/>
              <a:t>mod</a:t>
            </a:r>
            <a:r>
              <a:rPr lang="en-US" sz="2400" dirty="0"/>
              <a:t> 26 = 21 = ‘V’</a:t>
            </a:r>
          </a:p>
          <a:p>
            <a:pPr>
              <a:defRPr/>
            </a:pPr>
            <a:r>
              <a:rPr lang="en-US" sz="2400" i="1" dirty="0"/>
              <a:t>p</a:t>
            </a:r>
            <a:r>
              <a:rPr lang="en-US" sz="2400" baseline="-25000" dirty="0"/>
              <a:t>5</a:t>
            </a:r>
            <a:r>
              <a:rPr lang="en-US" sz="2400" dirty="0"/>
              <a:t> = ‘</a:t>
            </a:r>
            <a:r>
              <a:rPr lang="en-US" sz="2400" dirty="0" err="1"/>
              <a:t>i</a:t>
            </a:r>
            <a:r>
              <a:rPr lang="en-US" sz="2400" dirty="0"/>
              <a:t>’ = 8	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 </a:t>
            </a:r>
            <a:r>
              <a:rPr lang="en-US" sz="2400" i="1" dirty="0"/>
              <a:t>c</a:t>
            </a:r>
            <a:r>
              <a:rPr lang="en-US" sz="2400" baseline="-25000" dirty="0"/>
              <a:t>4</a:t>
            </a:r>
            <a:r>
              <a:rPr lang="en-US" sz="2400" dirty="0"/>
              <a:t> = </a:t>
            </a:r>
            <a:r>
              <a:rPr lang="en-US" sz="2400" i="1" dirty="0"/>
              <a:t>E</a:t>
            </a:r>
            <a:r>
              <a:rPr lang="en-US" sz="2400" dirty="0"/>
              <a:t>(8) = (8 + 3) </a:t>
            </a:r>
            <a:r>
              <a:rPr lang="en-US" sz="2400" b="1" dirty="0"/>
              <a:t>mod</a:t>
            </a:r>
            <a:r>
              <a:rPr lang="en-US" sz="2400" dirty="0"/>
              <a:t> 26 = 11 = ‘L’</a:t>
            </a:r>
          </a:p>
          <a:p>
            <a:pPr>
              <a:defRPr/>
            </a:pPr>
            <a:r>
              <a:rPr lang="en-US" sz="2400" dirty="0" err="1"/>
              <a:t>dst</a:t>
            </a:r>
            <a:r>
              <a:rPr lang="en-US" sz="2400" dirty="0"/>
              <a:t>…</a:t>
            </a:r>
          </a:p>
          <a:p>
            <a:pPr>
              <a:defRPr/>
            </a:pPr>
            <a:endParaRPr lang="en-US" sz="2400" dirty="0"/>
          </a:p>
          <a:p>
            <a:pPr marL="0" indent="0">
              <a:buNone/>
              <a:defRPr/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	</a:t>
            </a:r>
            <a:r>
              <a:rPr lang="en-GB" altLang="en-US" sz="2400" dirty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DZDVL DVWHULA GDQ WHPDQQBA REHOLA</a:t>
            </a:r>
            <a:endParaRPr lang="en-GB" altLang="en-US" sz="2400" dirty="0"/>
          </a:p>
          <a:p>
            <a:pPr marL="0" indent="0">
              <a:buNone/>
              <a:defRPr/>
            </a:pPr>
            <a:endParaRPr lang="en-US" sz="2400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400">
                <a:solidFill>
                  <a:schemeClr val="tx2"/>
                </a:solidFill>
              </a:rPr>
              <a:t>Rinaldi Munir/IF4020 Kriptografi</a:t>
            </a: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4C3304C-3A86-4292-832B-3DFFEF7AF635}" type="slidenum">
              <a:rPr lang="en-GB" altLang="en-US">
                <a:solidFill>
                  <a:schemeClr val="tx2"/>
                </a:solidFill>
              </a:rPr>
              <a:pPr/>
              <a:t>9</a:t>
            </a:fld>
            <a:endParaRPr lang="en-GB" altLang="en-US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646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</TotalTime>
  <Words>3315</Words>
  <Application>Microsoft Office PowerPoint</Application>
  <PresentationFormat>Widescreen</PresentationFormat>
  <Paragraphs>480</Paragraphs>
  <Slides>42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1" baseType="lpstr">
      <vt:lpstr>Arial</vt:lpstr>
      <vt:lpstr>Calibri</vt:lpstr>
      <vt:lpstr>Calibri Light</vt:lpstr>
      <vt:lpstr>Courier</vt:lpstr>
      <vt:lpstr>Courier New</vt:lpstr>
      <vt:lpstr>Times New Roman</vt:lpstr>
      <vt:lpstr>Wingdings</vt:lpstr>
      <vt:lpstr>Office Theme</vt:lpstr>
      <vt:lpstr>Document</vt:lpstr>
      <vt:lpstr> 02 – Ragam Cipher Klasik (Bagian 1)</vt:lpstr>
      <vt:lpstr>Pendahuluan</vt:lpstr>
      <vt:lpstr>PowerPoint Presentation</vt:lpstr>
      <vt:lpstr>PowerPoint Presentation</vt:lpstr>
      <vt:lpstr>Cipher Substitusi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Demo  Caesar Cipher Online: https://cryptii.com/pipes/caesar-cipher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Cipher abjad-tunggal  (monoalphabetic cipher)</vt:lpstr>
      <vt:lpstr>PowerPoint Presentation</vt:lpstr>
      <vt:lpstr>Cipher Substitusi Homofonik  (Homophonic substitution cipher)</vt:lpstr>
      <vt:lpstr>PowerPoint Presentation</vt:lpstr>
      <vt:lpstr>PowerPoint Presentation</vt:lpstr>
      <vt:lpstr>PowerPoint Presentation</vt:lpstr>
      <vt:lpstr>Cipher Abjad-Majemuk  (Polyalpabetic substitution cipher)</vt:lpstr>
      <vt:lpstr>PowerPoint Presentation</vt:lpstr>
      <vt:lpstr>PowerPoint Presentation</vt:lpstr>
      <vt:lpstr>Cipher substitusi poligram  (Polygram substitution cipher )</vt:lpstr>
      <vt:lpstr>Cipher Transposisi</vt:lpstr>
      <vt:lpstr>PowerPoint Presentation</vt:lpstr>
      <vt:lpstr>PowerPoint Presentation</vt:lpstr>
      <vt:lpstr>PowerPoint Presentation</vt:lpstr>
      <vt:lpstr>PowerPoint Presentation</vt:lpstr>
      <vt:lpstr>Super-enkripsi</vt:lpstr>
      <vt:lpstr>PowerPoint Presentation</vt:lpstr>
      <vt:lpstr>Bersambung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rinaldi-irk</dc:creator>
  <cp:lastModifiedBy>Dr. Ir. Rinaldi, M.T.</cp:lastModifiedBy>
  <cp:revision>35</cp:revision>
  <dcterms:created xsi:type="dcterms:W3CDTF">2019-01-15T09:38:33Z</dcterms:created>
  <dcterms:modified xsi:type="dcterms:W3CDTF">2024-02-05T05:40:56Z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2024-02-03T14:01:47Z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3fb5dc83-3eac-4131-95f9-35f9a29a5ae6</vt:lpwstr>
  </property>
  <property fmtid="{D5CDD505-2E9C-101B-9397-08002B2CF9AE}" pid="8" name="MSIP_Label_38b525e5-f3da-4501-8f1e-526b6769fc56_ContentBits">
    <vt:lpwstr>0</vt:lpwstr>
  </property>
</Properties>
</file>