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34" r:id="rId3"/>
    <p:sldId id="341" r:id="rId4"/>
    <p:sldId id="337" r:id="rId5"/>
    <p:sldId id="422" r:id="rId6"/>
    <p:sldId id="423" r:id="rId7"/>
    <p:sldId id="414" r:id="rId8"/>
    <p:sldId id="424" r:id="rId9"/>
    <p:sldId id="426" r:id="rId10"/>
    <p:sldId id="342" r:id="rId11"/>
    <p:sldId id="410" r:id="rId12"/>
    <p:sldId id="420" r:id="rId13"/>
    <p:sldId id="421" r:id="rId14"/>
    <p:sldId id="350" r:id="rId15"/>
    <p:sldId id="425" r:id="rId16"/>
    <p:sldId id="428" r:id="rId17"/>
    <p:sldId id="375" r:id="rId18"/>
    <p:sldId id="404" r:id="rId19"/>
    <p:sldId id="405" r:id="rId20"/>
    <p:sldId id="408" r:id="rId21"/>
    <p:sldId id="384" r:id="rId22"/>
    <p:sldId id="409" r:id="rId23"/>
    <p:sldId id="427" r:id="rId24"/>
    <p:sldId id="429" r:id="rId25"/>
    <p:sldId id="430" r:id="rId26"/>
    <p:sldId id="431" r:id="rId27"/>
    <p:sldId id="432" r:id="rId28"/>
    <p:sldId id="433" r:id="rId29"/>
    <p:sldId id="43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08" autoAdjust="0"/>
    <p:restoredTop sz="94660"/>
  </p:normalViewPr>
  <p:slideViewPr>
    <p:cSldViewPr snapToGrid="0">
      <p:cViewPr varScale="1">
        <p:scale>
          <a:sx n="60" d="100"/>
          <a:sy n="60" d="100"/>
        </p:scale>
        <p:origin x="8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B727-BD6C-4B01-B39B-DA1D84D1C02C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18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B727-BD6C-4B01-B39B-DA1D84D1C02C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451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B727-BD6C-4B01-B39B-DA1D84D1C02C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59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B727-BD6C-4B01-B39B-DA1D84D1C02C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03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B727-BD6C-4B01-B39B-DA1D84D1C02C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067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B727-BD6C-4B01-B39B-DA1D84D1C02C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10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B727-BD6C-4B01-B39B-DA1D84D1C02C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39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B727-BD6C-4B01-B39B-DA1D84D1C02C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0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B727-BD6C-4B01-B39B-DA1D84D1C02C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71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B727-BD6C-4B01-B39B-DA1D84D1C02C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26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B727-BD6C-4B01-B39B-DA1D84D1C02C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50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EB727-BD6C-4B01-B39B-DA1D84D1C02C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91B4A-4A86-4DD8-BDD1-3E26677D9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830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andersbrownworth.com/blockchain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fcanos.com/2018/06/03/4th-industrial-revolution-blockchain-explained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eksforgeeks.org/create-simple-blockchain-using-python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943" y="1122363"/>
            <a:ext cx="10983685" cy="2387600"/>
          </a:xfrm>
        </p:spPr>
        <p:txBody>
          <a:bodyPr>
            <a:normAutofit/>
          </a:bodyPr>
          <a:lstStyle/>
          <a:p>
            <a:r>
              <a:rPr lang="en-US" b="1" dirty="0" err="1"/>
              <a:t>Penggunaan</a:t>
            </a:r>
            <a:r>
              <a:rPr lang="en-US" b="1" dirty="0"/>
              <a:t> </a:t>
            </a:r>
            <a:r>
              <a:rPr lang="en-US" b="1" dirty="0" err="1"/>
              <a:t>Kriptografi</a:t>
            </a:r>
            <a:r>
              <a:rPr lang="en-US" b="1" dirty="0"/>
              <a:t> di </a:t>
            </a:r>
            <a:r>
              <a:rPr lang="en-US" b="1" dirty="0" err="1"/>
              <a:t>dalam</a:t>
            </a:r>
            <a:r>
              <a:rPr lang="en-US" b="1" dirty="0"/>
              <a:t> Blockchain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5657" y="3576216"/>
            <a:ext cx="9144000" cy="1655762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Oleh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  <a:p>
            <a:r>
              <a:rPr lang="en-US" sz="3600" dirty="0">
                <a:solidFill>
                  <a:srgbClr val="FF0000"/>
                </a:solidFill>
              </a:rPr>
              <a:t>Rinaldi </a:t>
            </a:r>
            <a:r>
              <a:rPr lang="en-US" sz="3600" dirty="0" err="1">
                <a:solidFill>
                  <a:srgbClr val="FF0000"/>
                </a:solidFill>
              </a:rPr>
              <a:t>Munir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6587" y="5384587"/>
            <a:ext cx="59421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Program </a:t>
            </a:r>
            <a:r>
              <a:rPr lang="en-US" sz="2400" b="1" dirty="0" err="1"/>
              <a:t>Studi</a:t>
            </a:r>
            <a:r>
              <a:rPr lang="en-US" sz="2400" b="1" dirty="0"/>
              <a:t> Teknik </a:t>
            </a:r>
            <a:r>
              <a:rPr lang="en-US" sz="2400" b="1" dirty="0" err="1"/>
              <a:t>Informatika</a:t>
            </a:r>
            <a:endParaRPr lang="en-US" sz="2400" b="1" dirty="0"/>
          </a:p>
          <a:p>
            <a:r>
              <a:rPr lang="en-US" sz="2400" b="1" dirty="0" err="1"/>
              <a:t>Sekolah</a:t>
            </a:r>
            <a:r>
              <a:rPr lang="en-US" sz="2400" b="1" dirty="0"/>
              <a:t> Teknik </a:t>
            </a:r>
            <a:r>
              <a:rPr lang="en-US" sz="2400" b="1" dirty="0" err="1"/>
              <a:t>Elektro</a:t>
            </a:r>
            <a:r>
              <a:rPr lang="en-US" sz="2400" b="1" dirty="0"/>
              <a:t> dan </a:t>
            </a:r>
            <a:r>
              <a:rPr lang="en-US" sz="2400" b="1" dirty="0" err="1"/>
              <a:t>Informatika</a:t>
            </a:r>
            <a:r>
              <a:rPr lang="en-US" sz="2400" b="1" dirty="0"/>
              <a:t> (STEI)</a:t>
            </a:r>
          </a:p>
          <a:p>
            <a:pPr algn="ctr"/>
            <a:r>
              <a:rPr lang="en-US" sz="2400" b="1" dirty="0"/>
              <a:t>ITB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0B529C-1F15-4C7D-9359-9CC02F8BB0E8}"/>
              </a:ext>
            </a:extLst>
          </p:cNvPr>
          <p:cNvSpPr txBox="1"/>
          <p:nvPr/>
        </p:nvSpPr>
        <p:spPr>
          <a:xfrm>
            <a:off x="4047811" y="741038"/>
            <a:ext cx="4096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Bahan</a:t>
            </a:r>
            <a:r>
              <a:rPr lang="en-US" sz="2400" dirty="0"/>
              <a:t> </a:t>
            </a:r>
            <a:r>
              <a:rPr lang="en-US" sz="2400" dirty="0" err="1"/>
              <a:t>Kuliah</a:t>
            </a:r>
            <a:r>
              <a:rPr lang="en-US" sz="2400" dirty="0"/>
              <a:t> IF4020 </a:t>
            </a:r>
            <a:r>
              <a:rPr lang="en-US" sz="2400" dirty="0" err="1"/>
              <a:t>Kriptografi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73551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52F00-F8A5-0344-97EC-0C5D5C49E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1" y="168820"/>
            <a:ext cx="11495314" cy="153117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Blockchain</a:t>
            </a:r>
            <a:r>
              <a:rPr lang="en-US" dirty="0"/>
              <a:t> </a:t>
            </a:r>
            <a:br>
              <a:rPr lang="en-US" dirty="0"/>
            </a:br>
            <a:r>
              <a:rPr lang="en-US" sz="4000" dirty="0" err="1"/>
              <a:t>merangkai</a:t>
            </a:r>
            <a:r>
              <a:rPr lang="en-US" sz="4000" dirty="0"/>
              <a:t> </a:t>
            </a:r>
            <a:r>
              <a:rPr lang="en-US" sz="4000" dirty="0" err="1"/>
              <a:t>blok-blok</a:t>
            </a:r>
            <a:r>
              <a:rPr lang="en-US" sz="4000" dirty="0"/>
              <a:t> data </a:t>
            </a:r>
            <a:r>
              <a:rPr lang="en-US" sz="4000" dirty="0" err="1"/>
              <a:t>dengan</a:t>
            </a:r>
            <a:r>
              <a:rPr lang="en-US" sz="4000" dirty="0"/>
              <a:t> </a:t>
            </a:r>
            <a:r>
              <a:rPr lang="en-US" sz="4000" dirty="0" err="1"/>
              <a:t>menggunakan</a:t>
            </a:r>
            <a:r>
              <a:rPr lang="en-US" sz="4000" dirty="0"/>
              <a:t> </a:t>
            </a:r>
            <a:r>
              <a:rPr lang="en-US" sz="4000" b="1" i="1" dirty="0"/>
              <a:t>hash</a:t>
            </a:r>
            <a:r>
              <a:rPr lang="en-US" sz="4000" i="1" dirty="0"/>
              <a:t> </a:t>
            </a:r>
            <a:r>
              <a:rPr lang="en-US" sz="4000" b="1" i="1" dirty="0"/>
              <a:t>pointer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708FA3B-B280-A84F-BCF8-235274537D17}"/>
              </a:ext>
            </a:extLst>
          </p:cNvPr>
          <p:cNvSpPr/>
          <p:nvPr/>
        </p:nvSpPr>
        <p:spPr>
          <a:xfrm>
            <a:off x="1995652" y="3726574"/>
            <a:ext cx="1545020" cy="1828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Data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43A9BBD-8A1F-794B-97CE-8BA76C5616D8}"/>
              </a:ext>
            </a:extLst>
          </p:cNvPr>
          <p:cNvSpPr/>
          <p:nvPr/>
        </p:nvSpPr>
        <p:spPr>
          <a:xfrm>
            <a:off x="1995652" y="3190546"/>
            <a:ext cx="1545020" cy="5360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NONE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59930FA-BCC0-6B4B-8E37-4219F21E27F3}"/>
              </a:ext>
            </a:extLst>
          </p:cNvPr>
          <p:cNvGrpSpPr/>
          <p:nvPr/>
        </p:nvGrpSpPr>
        <p:grpSpPr>
          <a:xfrm>
            <a:off x="5027478" y="3190546"/>
            <a:ext cx="1545020" cy="2364828"/>
            <a:chOff x="5717628" y="2790496"/>
            <a:chExt cx="1545020" cy="2364828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31BEE48-B34D-A541-BE54-589AC09A2F56}"/>
                </a:ext>
              </a:extLst>
            </p:cNvPr>
            <p:cNvSpPr/>
            <p:nvPr/>
          </p:nvSpPr>
          <p:spPr>
            <a:xfrm>
              <a:off x="5717628" y="3326524"/>
              <a:ext cx="1545020" cy="1828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Data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0C55A6A-5964-A648-BD53-B959204E6CD2}"/>
                </a:ext>
              </a:extLst>
            </p:cNvPr>
            <p:cNvSpPr/>
            <p:nvPr/>
          </p:nvSpPr>
          <p:spPr>
            <a:xfrm>
              <a:off x="5717628" y="2790496"/>
              <a:ext cx="1545020" cy="536027"/>
            </a:xfrm>
            <a:prstGeom prst="rect">
              <a:avLst/>
            </a:prstGeom>
            <a:solidFill>
              <a:schemeClr val="accent2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Hash of Prev. Block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C429FBC-F34A-C041-9BCE-60F49E873BCD}"/>
              </a:ext>
            </a:extLst>
          </p:cNvPr>
          <p:cNvGrpSpPr/>
          <p:nvPr/>
        </p:nvGrpSpPr>
        <p:grpSpPr>
          <a:xfrm>
            <a:off x="8059304" y="3190546"/>
            <a:ext cx="1545020" cy="2364828"/>
            <a:chOff x="8944304" y="2790496"/>
            <a:chExt cx="1545020" cy="2364828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EA41B62-147C-8946-958B-EE403594FA6A}"/>
                </a:ext>
              </a:extLst>
            </p:cNvPr>
            <p:cNvSpPr/>
            <p:nvPr/>
          </p:nvSpPr>
          <p:spPr>
            <a:xfrm>
              <a:off x="8944304" y="3326524"/>
              <a:ext cx="1545020" cy="1828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Data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40BFAE7-FDAB-BE42-A19D-9A72600DE8C7}"/>
                </a:ext>
              </a:extLst>
            </p:cNvPr>
            <p:cNvSpPr/>
            <p:nvPr/>
          </p:nvSpPr>
          <p:spPr>
            <a:xfrm>
              <a:off x="8944304" y="2790496"/>
              <a:ext cx="1545020" cy="53602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Hash of Prev. Block</a:t>
              </a:r>
              <a:endPara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</p:grpSp>
      <p:cxnSp>
        <p:nvCxnSpPr>
          <p:cNvPr id="38" name="Elbow Connector 37">
            <a:extLst>
              <a:ext uri="{FF2B5EF4-FFF2-40B4-BE49-F238E27FC236}">
                <a16:creationId xmlns:a16="http://schemas.microsoft.com/office/drawing/2014/main" id="{7399D669-9270-4B4D-B655-3AB0C77A98ED}"/>
              </a:ext>
            </a:extLst>
          </p:cNvPr>
          <p:cNvCxnSpPr>
            <a:cxnSpLocks/>
            <a:endCxn id="58" idx="3"/>
          </p:cNvCxnSpPr>
          <p:nvPr/>
        </p:nvCxnSpPr>
        <p:spPr>
          <a:xfrm rot="5400000">
            <a:off x="8455159" y="4063814"/>
            <a:ext cx="2916133" cy="617802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892BD800-9B91-E547-B4E0-53C741BCE24E}"/>
              </a:ext>
            </a:extLst>
          </p:cNvPr>
          <p:cNvSpPr txBox="1"/>
          <p:nvPr/>
        </p:nvSpPr>
        <p:spPr>
          <a:xfrm>
            <a:off x="9987125" y="2545316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H()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FF6453A1-A332-2945-A4EF-5B14D101E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4772" y="1975372"/>
            <a:ext cx="1270098" cy="1619249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FE0EEB8D-28B7-FD41-9F03-F3B67198E740}"/>
              </a:ext>
            </a:extLst>
          </p:cNvPr>
          <p:cNvSpPr/>
          <p:nvPr/>
        </p:nvSpPr>
        <p:spPr>
          <a:xfrm>
            <a:off x="1995652" y="5555374"/>
            <a:ext cx="1545020" cy="536027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Hash of Block(0)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F427A77-EAB5-D848-9872-96E3CAECCAB7}"/>
              </a:ext>
            </a:extLst>
          </p:cNvPr>
          <p:cNvGrpSpPr/>
          <p:nvPr/>
        </p:nvGrpSpPr>
        <p:grpSpPr>
          <a:xfrm>
            <a:off x="3569781" y="3433689"/>
            <a:ext cx="1486805" cy="2364829"/>
            <a:chOff x="3540673" y="3458559"/>
            <a:chExt cx="1486805" cy="2364829"/>
          </a:xfrm>
        </p:grpSpPr>
        <p:cxnSp>
          <p:nvCxnSpPr>
            <p:cNvPr id="52" name="Elbow Connector 51">
              <a:extLst>
                <a:ext uri="{FF2B5EF4-FFF2-40B4-BE49-F238E27FC236}">
                  <a16:creationId xmlns:a16="http://schemas.microsoft.com/office/drawing/2014/main" id="{E4E42A4D-1DF9-AE42-98E5-7480C7824D29}"/>
                </a:ext>
              </a:extLst>
            </p:cNvPr>
            <p:cNvCxnSpPr>
              <a:cxnSpLocks/>
              <a:endCxn id="50" idx="3"/>
            </p:cNvCxnSpPr>
            <p:nvPr/>
          </p:nvCxnSpPr>
          <p:spPr>
            <a:xfrm rot="5400000">
              <a:off x="2815315" y="4183917"/>
              <a:ext cx="2364829" cy="914113"/>
            </a:xfrm>
            <a:prstGeom prst="bentConnector2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53C7C6C3-75E3-EF43-BE44-FEE9F05435A0}"/>
                </a:ext>
              </a:extLst>
            </p:cNvPr>
            <p:cNvCxnSpPr>
              <a:stCxn id="31" idx="1"/>
            </p:cNvCxnSpPr>
            <p:nvPr/>
          </p:nvCxnSpPr>
          <p:spPr>
            <a:xfrm flipH="1" flipV="1">
              <a:off x="4454786" y="3458559"/>
              <a:ext cx="572692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6384FEC1-65AC-7F47-B8C7-57F1011C6CD7}"/>
              </a:ext>
            </a:extLst>
          </p:cNvPr>
          <p:cNvSpPr/>
          <p:nvPr/>
        </p:nvSpPr>
        <p:spPr>
          <a:xfrm>
            <a:off x="5027478" y="5555374"/>
            <a:ext cx="1545020" cy="536027"/>
          </a:xfrm>
          <a:prstGeom prst="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Hash of Block(1)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7614B1F-47BE-7B4F-8DD0-2EF69329B24A}"/>
              </a:ext>
            </a:extLst>
          </p:cNvPr>
          <p:cNvGrpSpPr/>
          <p:nvPr/>
        </p:nvGrpSpPr>
        <p:grpSpPr>
          <a:xfrm>
            <a:off x="6596526" y="3465953"/>
            <a:ext cx="1486805" cy="2364829"/>
            <a:chOff x="3540673" y="3077559"/>
            <a:chExt cx="1486805" cy="2364829"/>
          </a:xfrm>
        </p:grpSpPr>
        <p:cxnSp>
          <p:nvCxnSpPr>
            <p:cNvPr id="56" name="Elbow Connector 55">
              <a:extLst>
                <a:ext uri="{FF2B5EF4-FFF2-40B4-BE49-F238E27FC236}">
                  <a16:creationId xmlns:a16="http://schemas.microsoft.com/office/drawing/2014/main" id="{9C1DEB5C-E408-A845-B2FB-19C065807BF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815315" y="3802917"/>
              <a:ext cx="2364829" cy="914113"/>
            </a:xfrm>
            <a:prstGeom prst="bentConnector2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ED06349-0CAA-AB4A-9A7A-933230C00463}"/>
                </a:ext>
              </a:extLst>
            </p:cNvPr>
            <p:cNvCxnSpPr/>
            <p:nvPr/>
          </p:nvCxnSpPr>
          <p:spPr>
            <a:xfrm flipH="1" flipV="1">
              <a:off x="4454786" y="3077559"/>
              <a:ext cx="572692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26688402-961A-C949-B448-3012AEAB4DBF}"/>
              </a:ext>
            </a:extLst>
          </p:cNvPr>
          <p:cNvSpPr/>
          <p:nvPr/>
        </p:nvSpPr>
        <p:spPr>
          <a:xfrm>
            <a:off x="8059304" y="5562768"/>
            <a:ext cx="1545020" cy="536027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Hash of Block(2)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A5C82C8-4434-F040-ACB1-CC05F8D6FABA}"/>
              </a:ext>
            </a:extLst>
          </p:cNvPr>
          <p:cNvSpPr txBox="1"/>
          <p:nvPr/>
        </p:nvSpPr>
        <p:spPr>
          <a:xfrm>
            <a:off x="2124900" y="6289293"/>
            <a:ext cx="1415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Block(0)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B2FEAAD-6C9C-9F4F-A8FC-6FCA1DFFD7B6}"/>
              </a:ext>
            </a:extLst>
          </p:cNvPr>
          <p:cNvSpPr txBox="1"/>
          <p:nvPr/>
        </p:nvSpPr>
        <p:spPr>
          <a:xfrm>
            <a:off x="5092102" y="6289293"/>
            <a:ext cx="1415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Block(1)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B75EE4B-63D3-6940-A16E-29B193D3A8EF}"/>
              </a:ext>
            </a:extLst>
          </p:cNvPr>
          <p:cNvSpPr txBox="1"/>
          <p:nvPr/>
        </p:nvSpPr>
        <p:spPr>
          <a:xfrm>
            <a:off x="8123928" y="6289293"/>
            <a:ext cx="1415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Block(2)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69090" y="1574223"/>
            <a:ext cx="43374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Setiap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blok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sedikitnya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berisi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informasi</a:t>
            </a:r>
            <a:r>
              <a:rPr lang="en-US" sz="2000" dirty="0">
                <a:solidFill>
                  <a:srgbClr val="FF0000"/>
                </a:solidFill>
              </a:rPr>
              <a:t>: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                    - </a:t>
            </a:r>
            <a:r>
              <a:rPr lang="en-US" sz="2000" dirty="0" err="1">
                <a:solidFill>
                  <a:srgbClr val="FF0000"/>
                </a:solidFill>
              </a:rPr>
              <a:t>nilai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i="1" dirty="0">
                <a:solidFill>
                  <a:srgbClr val="FF0000"/>
                </a:solidFill>
              </a:rPr>
              <a:t>hash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blok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sebelumnya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                     - </a:t>
            </a:r>
            <a:r>
              <a:rPr lang="en-US" sz="2000" dirty="0" err="1">
                <a:solidFill>
                  <a:srgbClr val="FF0000"/>
                </a:solidFill>
              </a:rPr>
              <a:t>nilai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i="1" dirty="0">
                <a:solidFill>
                  <a:srgbClr val="FF0000"/>
                </a:solidFill>
              </a:rPr>
              <a:t>hash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blok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tersebut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                     - data </a:t>
            </a:r>
            <a:r>
              <a:rPr lang="en-US" sz="2000" dirty="0" err="1">
                <a:solidFill>
                  <a:srgbClr val="FF0000"/>
                </a:solidFill>
              </a:rPr>
              <a:t>transaksi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AC6E53-5155-4AAC-9A67-1883EFF0EAC8}"/>
              </a:ext>
            </a:extLst>
          </p:cNvPr>
          <p:cNvSpPr/>
          <p:nvPr/>
        </p:nvSpPr>
        <p:spPr>
          <a:xfrm>
            <a:off x="6261152" y="23024"/>
            <a:ext cx="56137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</a:rPr>
              <a:t>Sumber</a:t>
            </a:r>
            <a:r>
              <a:rPr lang="en-US" sz="1400" dirty="0">
                <a:solidFill>
                  <a:srgbClr val="FF0000"/>
                </a:solidFill>
              </a:rPr>
              <a:t>: “Blockchain at a glance”, I </a:t>
            </a:r>
            <a:r>
              <a:rPr lang="en-US" sz="1400" dirty="0" err="1">
                <a:solidFill>
                  <a:srgbClr val="FF0000"/>
                </a:solidFill>
              </a:rPr>
              <a:t>Gusti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Bagus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Baskara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Nugraha</a:t>
            </a:r>
            <a:r>
              <a:rPr lang="en-US" sz="1400" dirty="0">
                <a:solidFill>
                  <a:srgbClr val="FF0000"/>
                </a:solidFill>
              </a:rPr>
              <a:t>, School of Electrical Engineering and Informatics, ITB</a:t>
            </a:r>
          </a:p>
        </p:txBody>
      </p:sp>
    </p:spTree>
    <p:extLst>
      <p:ext uri="{BB962C8B-B14F-4D97-AF65-F5344CB8AC3E}">
        <p14:creationId xmlns:p14="http://schemas.microsoft.com/office/powerpoint/2010/main" val="1789584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701" y="1160227"/>
            <a:ext cx="9054438" cy="47942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1748" y="485652"/>
            <a:ext cx="5854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Komponen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lebih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rinci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pada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setiap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blok</a:t>
            </a:r>
            <a:r>
              <a:rPr lang="en-US" sz="2800" dirty="0">
                <a:solidFill>
                  <a:srgbClr val="FF00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872737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BF97D61-9CBA-486C-858D-BDF56AC8CA45}"/>
              </a:ext>
            </a:extLst>
          </p:cNvPr>
          <p:cNvSpPr/>
          <p:nvPr/>
        </p:nvSpPr>
        <p:spPr>
          <a:xfrm>
            <a:off x="602289" y="1104593"/>
            <a:ext cx="4634947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import </a:t>
            </a:r>
            <a:r>
              <a:rPr lang="en-US" sz="2000" dirty="0" err="1"/>
              <a:t>hashlib</a:t>
            </a:r>
            <a:r>
              <a:rPr lang="en-US" sz="2000" dirty="0"/>
              <a:t>, json</a:t>
            </a:r>
          </a:p>
          <a:p>
            <a:r>
              <a:rPr lang="en-US" sz="2000" dirty="0"/>
              <a:t>from time import time</a:t>
            </a:r>
          </a:p>
          <a:p>
            <a:endParaRPr lang="en-US" sz="2000" dirty="0"/>
          </a:p>
          <a:p>
            <a:r>
              <a:rPr lang="en-US" sz="2000" dirty="0"/>
              <a:t>block_0 = {</a:t>
            </a:r>
          </a:p>
          <a:p>
            <a:r>
              <a:rPr lang="en-US" sz="2000" dirty="0"/>
              <a:t> '</a:t>
            </a:r>
            <a:r>
              <a:rPr lang="en-US" sz="2000" dirty="0" err="1"/>
              <a:t>prev_hash</a:t>
            </a:r>
            <a:r>
              <a:rPr lang="en-US" sz="2000" dirty="0"/>
              <a:t>': None,</a:t>
            </a:r>
          </a:p>
          <a:p>
            <a:r>
              <a:rPr lang="en-US" sz="2000" dirty="0"/>
              <a:t> 'time' : time(),</a:t>
            </a:r>
          </a:p>
          <a:p>
            <a:r>
              <a:rPr lang="en-US" sz="2000" dirty="0"/>
              <a:t> 'data': 1,  </a:t>
            </a:r>
          </a:p>
          <a:p>
            <a:r>
              <a:rPr lang="en-US" sz="2000" dirty="0"/>
              <a:t> '</a:t>
            </a:r>
            <a:r>
              <a:rPr lang="en-US" sz="2000" dirty="0" err="1"/>
              <a:t>current_hash</a:t>
            </a:r>
            <a:r>
              <a:rPr lang="en-US" sz="2000" dirty="0"/>
              <a:t>' : None </a:t>
            </a:r>
          </a:p>
          <a:p>
            <a:r>
              <a:rPr lang="en-US" sz="2000" dirty="0"/>
              <a:t>}</a:t>
            </a:r>
          </a:p>
          <a:p>
            <a:endParaRPr lang="en-US" sz="2000" dirty="0"/>
          </a:p>
          <a:p>
            <a:r>
              <a:rPr lang="en-US" sz="2000" dirty="0"/>
              <a:t>block_1 = {</a:t>
            </a:r>
          </a:p>
          <a:p>
            <a:r>
              <a:rPr lang="en-US" sz="2000" dirty="0"/>
              <a:t> '</a:t>
            </a:r>
            <a:r>
              <a:rPr lang="en-US" sz="2000" dirty="0" err="1"/>
              <a:t>prev_hash</a:t>
            </a:r>
            <a:r>
              <a:rPr lang="en-US" sz="2000" dirty="0"/>
              <a:t>': None,</a:t>
            </a:r>
          </a:p>
          <a:p>
            <a:r>
              <a:rPr lang="en-US" sz="2000" dirty="0"/>
              <a:t> 'time' : time(),</a:t>
            </a:r>
          </a:p>
          <a:p>
            <a:r>
              <a:rPr lang="en-US" sz="2000" dirty="0"/>
              <a:t> 'data': 2,</a:t>
            </a:r>
          </a:p>
          <a:p>
            <a:r>
              <a:rPr lang="en-US" sz="2000" dirty="0"/>
              <a:t> '</a:t>
            </a:r>
            <a:r>
              <a:rPr lang="en-US" sz="2000" dirty="0" err="1"/>
              <a:t>current_hash</a:t>
            </a:r>
            <a:r>
              <a:rPr lang="en-US" sz="2000" dirty="0"/>
              <a:t>' : None</a:t>
            </a:r>
          </a:p>
          <a:p>
            <a:r>
              <a:rPr lang="en-US" sz="2000" dirty="0"/>
              <a:t>}</a:t>
            </a:r>
          </a:p>
          <a:p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E9F72B-25B2-411D-AFA1-794301D7B65B}"/>
              </a:ext>
            </a:extLst>
          </p:cNvPr>
          <p:cNvSpPr/>
          <p:nvPr/>
        </p:nvSpPr>
        <p:spPr>
          <a:xfrm>
            <a:off x="4216130" y="1187624"/>
            <a:ext cx="758024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block_2 = {</a:t>
            </a:r>
          </a:p>
          <a:p>
            <a:r>
              <a:rPr lang="en-US" sz="2000" dirty="0"/>
              <a:t> '</a:t>
            </a:r>
            <a:r>
              <a:rPr lang="en-US" sz="2000" dirty="0" err="1"/>
              <a:t>prev_hash</a:t>
            </a:r>
            <a:r>
              <a:rPr lang="en-US" sz="2000" dirty="0"/>
              <a:t>': None,</a:t>
            </a:r>
          </a:p>
          <a:p>
            <a:r>
              <a:rPr lang="en-US" sz="2000" dirty="0"/>
              <a:t> 'time' : time(),</a:t>
            </a:r>
          </a:p>
          <a:p>
            <a:r>
              <a:rPr lang="en-US" sz="2000" dirty="0"/>
              <a:t> 'data': 3,</a:t>
            </a:r>
          </a:p>
          <a:p>
            <a:r>
              <a:rPr lang="en-US" sz="2000" dirty="0"/>
              <a:t> '</a:t>
            </a:r>
            <a:r>
              <a:rPr lang="en-US" sz="2000" dirty="0" err="1"/>
              <a:t>current_hash</a:t>
            </a:r>
            <a:r>
              <a:rPr lang="en-US" sz="2000" dirty="0"/>
              <a:t>' : None </a:t>
            </a:r>
          </a:p>
          <a:p>
            <a:r>
              <a:rPr lang="en-US" sz="2000" dirty="0"/>
              <a:t>}</a:t>
            </a:r>
          </a:p>
          <a:p>
            <a:endParaRPr lang="en-US" sz="2000" dirty="0"/>
          </a:p>
          <a:p>
            <a:r>
              <a:rPr lang="en-US" sz="2000" dirty="0"/>
              <a:t>def blockchain(blocks):</a:t>
            </a:r>
          </a:p>
          <a:p>
            <a:r>
              <a:rPr lang="en-US" sz="2000" dirty="0"/>
              <a:t>  </a:t>
            </a:r>
            <a:r>
              <a:rPr lang="en-US" sz="2000" dirty="0" err="1"/>
              <a:t>prev_hash</a:t>
            </a:r>
            <a:r>
              <a:rPr lang="en-US" sz="2000" dirty="0"/>
              <a:t> = None</a:t>
            </a:r>
          </a:p>
          <a:p>
            <a:r>
              <a:rPr lang="en-US" sz="2000" dirty="0"/>
              <a:t>  for block in blocks:</a:t>
            </a:r>
          </a:p>
          <a:p>
            <a:r>
              <a:rPr lang="en-US" sz="2000" dirty="0"/>
              <a:t>     block['</a:t>
            </a:r>
            <a:r>
              <a:rPr lang="en-US" sz="2000" dirty="0" err="1"/>
              <a:t>prev_hash</a:t>
            </a:r>
            <a:r>
              <a:rPr lang="en-US" sz="2000" dirty="0"/>
              <a:t>'] = </a:t>
            </a:r>
            <a:r>
              <a:rPr lang="en-US" sz="2000" dirty="0" err="1"/>
              <a:t>prev_hash</a:t>
            </a:r>
            <a:endParaRPr lang="en-US" sz="2000" dirty="0"/>
          </a:p>
          <a:p>
            <a:r>
              <a:rPr lang="en-US" sz="2000" dirty="0"/>
              <a:t>     </a:t>
            </a:r>
            <a:r>
              <a:rPr lang="en-US" sz="2000" dirty="0" err="1"/>
              <a:t>block_serialized</a:t>
            </a:r>
            <a:r>
              <a:rPr lang="en-US" sz="2000" dirty="0"/>
              <a:t> = </a:t>
            </a:r>
            <a:r>
              <a:rPr lang="en-US" sz="2000" dirty="0" err="1"/>
              <a:t>json.dumps</a:t>
            </a:r>
            <a:r>
              <a:rPr lang="en-US" sz="2000" dirty="0"/>
              <a:t>(block, </a:t>
            </a:r>
            <a:r>
              <a:rPr lang="en-US" sz="2000" dirty="0" err="1"/>
              <a:t>sort_keys</a:t>
            </a:r>
            <a:r>
              <a:rPr lang="en-US" sz="2000" dirty="0"/>
              <a:t>=True).encode('utf-8')</a:t>
            </a:r>
          </a:p>
          <a:p>
            <a:r>
              <a:rPr lang="en-US" sz="2000" dirty="0"/>
              <a:t>     </a:t>
            </a:r>
            <a:r>
              <a:rPr lang="en-US" sz="2000" dirty="0" err="1"/>
              <a:t>block_hash</a:t>
            </a:r>
            <a:r>
              <a:rPr lang="en-US" sz="2000" dirty="0"/>
              <a:t> = hashlib.sha256(</a:t>
            </a:r>
            <a:r>
              <a:rPr lang="en-US" sz="2000" dirty="0" err="1"/>
              <a:t>block_serialized</a:t>
            </a:r>
            <a:r>
              <a:rPr lang="en-US" sz="2000" dirty="0"/>
              <a:t>).</a:t>
            </a:r>
            <a:r>
              <a:rPr lang="en-US" sz="2000" dirty="0" err="1"/>
              <a:t>hexdigest</a:t>
            </a:r>
            <a:r>
              <a:rPr lang="en-US" sz="2000" dirty="0"/>
              <a:t>()</a:t>
            </a:r>
          </a:p>
          <a:p>
            <a:r>
              <a:rPr lang="en-US" sz="2000" dirty="0"/>
              <a:t>     block['</a:t>
            </a:r>
            <a:r>
              <a:rPr lang="en-US" sz="2000" dirty="0" err="1"/>
              <a:t>current_hash</a:t>
            </a:r>
            <a:r>
              <a:rPr lang="en-US" sz="2000" dirty="0"/>
              <a:t>'] = </a:t>
            </a:r>
            <a:r>
              <a:rPr lang="en-US" sz="2000" dirty="0" err="1"/>
              <a:t>block_hash</a:t>
            </a:r>
            <a:endParaRPr lang="en-US" sz="2000" dirty="0"/>
          </a:p>
          <a:p>
            <a:r>
              <a:rPr lang="en-US" sz="2000" dirty="0"/>
              <a:t>     </a:t>
            </a:r>
            <a:r>
              <a:rPr lang="en-US" sz="2000" dirty="0" err="1"/>
              <a:t>prev_hash</a:t>
            </a:r>
            <a:r>
              <a:rPr lang="en-US" sz="2000" dirty="0"/>
              <a:t> = </a:t>
            </a:r>
            <a:r>
              <a:rPr lang="en-US" sz="2000" dirty="0" err="1"/>
              <a:t>block_hash</a:t>
            </a:r>
            <a:r>
              <a:rPr lang="en-US" sz="2000" dirty="0"/>
              <a:t> </a:t>
            </a:r>
          </a:p>
          <a:p>
            <a:r>
              <a:rPr lang="en-US" sz="2000" dirty="0"/>
              <a:t> return </a:t>
            </a:r>
            <a:r>
              <a:rPr lang="en-US" sz="2000" dirty="0" err="1"/>
              <a:t>prev_hash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print(blockchain([block_0, block_1, block_2]))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EA7293-23AA-4936-AB63-08906478085E}"/>
              </a:ext>
            </a:extLst>
          </p:cNvPr>
          <p:cNvSpPr/>
          <p:nvPr/>
        </p:nvSpPr>
        <p:spPr>
          <a:xfrm>
            <a:off x="472967" y="1075203"/>
            <a:ext cx="3184634" cy="51959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6A06B2-67A8-42E6-BB82-CE4D2D2FA808}"/>
              </a:ext>
            </a:extLst>
          </p:cNvPr>
          <p:cNvSpPr/>
          <p:nvPr/>
        </p:nvSpPr>
        <p:spPr>
          <a:xfrm>
            <a:off x="4094574" y="1075203"/>
            <a:ext cx="7823353" cy="57447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B7B4E2-43AC-4C89-84E3-9113722A5155}"/>
              </a:ext>
            </a:extLst>
          </p:cNvPr>
          <p:cNvSpPr txBox="1"/>
          <p:nvPr/>
        </p:nvSpPr>
        <p:spPr>
          <a:xfrm>
            <a:off x="2065284" y="38065"/>
            <a:ext cx="75021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Program </a:t>
            </a:r>
            <a:r>
              <a:rPr lang="en-US" sz="2800" dirty="0" err="1">
                <a:solidFill>
                  <a:srgbClr val="FF0000"/>
                </a:solidFill>
              </a:rPr>
              <a:t>membuat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struktur</a:t>
            </a:r>
            <a:r>
              <a:rPr lang="en-US" sz="2800" dirty="0">
                <a:solidFill>
                  <a:srgbClr val="FF0000"/>
                </a:solidFill>
              </a:rPr>
              <a:t> blockchain </a:t>
            </a:r>
            <a:r>
              <a:rPr lang="en-US" sz="2800" dirty="0" err="1">
                <a:solidFill>
                  <a:srgbClr val="FF0000"/>
                </a:solidFill>
              </a:rPr>
              <a:t>sederhana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FF0000"/>
                </a:solidFill>
              </a:rPr>
              <a:t>dengan</a:t>
            </a:r>
            <a:r>
              <a:rPr lang="en-US" sz="2800" dirty="0">
                <a:solidFill>
                  <a:srgbClr val="FF0000"/>
                </a:solidFill>
              </a:rPr>
              <a:t> Python</a:t>
            </a:r>
          </a:p>
        </p:txBody>
      </p:sp>
    </p:spTree>
    <p:extLst>
      <p:ext uri="{BB962C8B-B14F-4D97-AF65-F5344CB8AC3E}">
        <p14:creationId xmlns:p14="http://schemas.microsoft.com/office/powerpoint/2010/main" val="3681790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59E235-1C12-43DC-A10B-EF664771251F}"/>
              </a:ext>
            </a:extLst>
          </p:cNvPr>
          <p:cNvSpPr/>
          <p:nvPr/>
        </p:nvSpPr>
        <p:spPr>
          <a:xfrm>
            <a:off x="620111" y="458956"/>
            <a:ext cx="1141423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runfile</a:t>
            </a:r>
            <a:r>
              <a:rPr lang="en-US" sz="2000" dirty="0"/>
              <a:t>('D:/Blockchain/blockchain.py', </a:t>
            </a:r>
            <a:r>
              <a:rPr lang="en-US" sz="2000" dirty="0" err="1"/>
              <a:t>wdir</a:t>
            </a:r>
            <a:r>
              <a:rPr lang="en-US" sz="2000" dirty="0"/>
              <a:t>='D:/Blockchain')</a:t>
            </a:r>
          </a:p>
          <a:p>
            <a:r>
              <a:rPr lang="en-US" sz="2000" dirty="0"/>
              <a:t>587b5ae6f25ebd88880fd86a7337d63622ae5661a0b9a13b7d21eee1d39613af</a:t>
            </a:r>
          </a:p>
          <a:p>
            <a:endParaRPr lang="en-US" sz="2000" dirty="0"/>
          </a:p>
          <a:p>
            <a:r>
              <a:rPr lang="en-US" sz="2000" dirty="0"/>
              <a:t>block_0</a:t>
            </a:r>
          </a:p>
          <a:p>
            <a:r>
              <a:rPr lang="en-US" sz="2000" dirty="0"/>
              <a:t>Out[85]: </a:t>
            </a:r>
          </a:p>
          <a:p>
            <a:r>
              <a:rPr lang="en-US" sz="2000" dirty="0"/>
              <a:t>{'</a:t>
            </a:r>
            <a:r>
              <a:rPr lang="en-US" sz="2000" dirty="0" err="1"/>
              <a:t>prev_hash</a:t>
            </a:r>
            <a:r>
              <a:rPr lang="en-US" sz="2000" dirty="0"/>
              <a:t>': None,  'time': 1575433243.9058905,  'data': 1,</a:t>
            </a:r>
          </a:p>
          <a:p>
            <a:r>
              <a:rPr lang="en-US" sz="2000" dirty="0"/>
              <a:t> '</a:t>
            </a:r>
            <a:r>
              <a:rPr lang="en-US" sz="2000" dirty="0" err="1"/>
              <a:t>current_hash</a:t>
            </a:r>
            <a:r>
              <a:rPr lang="en-US" sz="2000" dirty="0"/>
              <a:t>': '</a:t>
            </a:r>
            <a:r>
              <a:rPr lang="en-US" sz="2000" dirty="0">
                <a:solidFill>
                  <a:srgbClr val="FF0000"/>
                </a:solidFill>
              </a:rPr>
              <a:t>05ad2692b90be260734b9fd151a4a471e6d2e06d616831f6efb1fc3e315c411f</a:t>
            </a:r>
            <a:r>
              <a:rPr lang="en-US" sz="2000" dirty="0"/>
              <a:t>'}</a:t>
            </a:r>
          </a:p>
          <a:p>
            <a:endParaRPr lang="en-US" sz="2000" dirty="0"/>
          </a:p>
          <a:p>
            <a:r>
              <a:rPr lang="en-US" sz="2000" dirty="0"/>
              <a:t>block_1</a:t>
            </a:r>
          </a:p>
          <a:p>
            <a:r>
              <a:rPr lang="en-US" sz="2000" dirty="0"/>
              <a:t>Out[86]: </a:t>
            </a:r>
          </a:p>
          <a:p>
            <a:r>
              <a:rPr lang="en-US" sz="2000" dirty="0"/>
              <a:t>{'</a:t>
            </a:r>
            <a:r>
              <a:rPr lang="en-US" sz="2000" dirty="0" err="1"/>
              <a:t>prev_hash</a:t>
            </a:r>
            <a:r>
              <a:rPr lang="en-US" sz="2000" dirty="0"/>
              <a:t>': '</a:t>
            </a:r>
            <a:r>
              <a:rPr lang="en-US" sz="2000" dirty="0">
                <a:solidFill>
                  <a:srgbClr val="FF0000"/>
                </a:solidFill>
              </a:rPr>
              <a:t>05ad2692b90be260734b9fd151a4a471e6d2e06d616831f6efb1fc3e315c411f</a:t>
            </a:r>
            <a:r>
              <a:rPr lang="en-US" sz="2000" dirty="0"/>
              <a:t>',</a:t>
            </a:r>
          </a:p>
          <a:p>
            <a:r>
              <a:rPr lang="en-US" sz="2000" dirty="0"/>
              <a:t> 'time': 1575433243.9058905,  'data': 2,</a:t>
            </a:r>
          </a:p>
          <a:p>
            <a:r>
              <a:rPr lang="en-US" sz="2000" dirty="0"/>
              <a:t> '</a:t>
            </a:r>
            <a:r>
              <a:rPr lang="en-US" sz="2000" dirty="0" err="1"/>
              <a:t>current_hash</a:t>
            </a:r>
            <a:r>
              <a:rPr lang="en-US" sz="2000" dirty="0"/>
              <a:t>': '</a:t>
            </a:r>
            <a:r>
              <a:rPr lang="en-US" sz="2000" dirty="0">
                <a:solidFill>
                  <a:srgbClr val="0070C0"/>
                </a:solidFill>
              </a:rPr>
              <a:t>4c6a3bb0730f6a3ff74b5a54b4f9706d7485ebf932d475440d619155093bac96</a:t>
            </a:r>
            <a:r>
              <a:rPr lang="en-US" sz="2000" dirty="0"/>
              <a:t>'}</a:t>
            </a:r>
          </a:p>
          <a:p>
            <a:endParaRPr lang="en-US" sz="2000" dirty="0"/>
          </a:p>
          <a:p>
            <a:r>
              <a:rPr lang="en-US" sz="2000" dirty="0"/>
              <a:t>block_2</a:t>
            </a:r>
          </a:p>
          <a:p>
            <a:r>
              <a:rPr lang="en-US" sz="2000" dirty="0"/>
              <a:t>Out[87]: </a:t>
            </a:r>
          </a:p>
          <a:p>
            <a:r>
              <a:rPr lang="en-US" sz="2000" dirty="0"/>
              <a:t>{'</a:t>
            </a:r>
            <a:r>
              <a:rPr lang="en-US" sz="2000" dirty="0" err="1"/>
              <a:t>prev_hash</a:t>
            </a:r>
            <a:r>
              <a:rPr lang="en-US" sz="2000" dirty="0"/>
              <a:t>': '</a:t>
            </a:r>
            <a:r>
              <a:rPr lang="en-US" sz="2000" dirty="0">
                <a:solidFill>
                  <a:srgbClr val="0070C0"/>
                </a:solidFill>
              </a:rPr>
              <a:t>4c6a3bb0730f6a3ff74b5a54b4f9706d7485ebf932d475440d619155093bac96</a:t>
            </a:r>
            <a:r>
              <a:rPr lang="en-US" sz="2000" dirty="0"/>
              <a:t>',</a:t>
            </a:r>
          </a:p>
          <a:p>
            <a:r>
              <a:rPr lang="en-US" sz="2000" dirty="0"/>
              <a:t> 'time': 1575433243.9058905,  'data': 3,</a:t>
            </a:r>
          </a:p>
          <a:p>
            <a:r>
              <a:rPr lang="en-US" sz="2000" dirty="0"/>
              <a:t> '</a:t>
            </a:r>
            <a:r>
              <a:rPr lang="en-US" sz="2000" dirty="0" err="1"/>
              <a:t>current_hash</a:t>
            </a:r>
            <a:r>
              <a:rPr lang="en-US" sz="2000" dirty="0"/>
              <a:t>': '</a:t>
            </a:r>
            <a:r>
              <a:rPr lang="en-US" sz="2000" dirty="0">
                <a:solidFill>
                  <a:srgbClr val="7030A0"/>
                </a:solidFill>
              </a:rPr>
              <a:t>587b5ae6f25ebd88880fd86a7337d63622ae5661a0b9a13b7d21eee1d39613af</a:t>
            </a:r>
            <a:r>
              <a:rPr lang="en-US" sz="2000" dirty="0"/>
              <a:t>'}</a:t>
            </a:r>
          </a:p>
        </p:txBody>
      </p:sp>
      <p:sp>
        <p:nvSpPr>
          <p:cNvPr id="3" name="Rectangle 2"/>
          <p:cNvSpPr/>
          <p:nvPr/>
        </p:nvSpPr>
        <p:spPr>
          <a:xfrm>
            <a:off x="9093871" y="539338"/>
            <a:ext cx="785751" cy="12845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" name="Rectangle 3"/>
          <p:cNvSpPr/>
          <p:nvPr/>
        </p:nvSpPr>
        <p:spPr>
          <a:xfrm>
            <a:off x="9097488" y="539338"/>
            <a:ext cx="782134" cy="33745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None</a:t>
            </a:r>
          </a:p>
        </p:txBody>
      </p:sp>
      <p:sp>
        <p:nvSpPr>
          <p:cNvPr id="6" name="Rectangle 5"/>
          <p:cNvSpPr/>
          <p:nvPr/>
        </p:nvSpPr>
        <p:spPr>
          <a:xfrm>
            <a:off x="9097488" y="1478478"/>
            <a:ext cx="785750" cy="3374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303821" y="539338"/>
            <a:ext cx="785751" cy="12845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0307437" y="539338"/>
            <a:ext cx="785750" cy="3374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07438" y="1478477"/>
            <a:ext cx="785750" cy="33745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1406249" y="539338"/>
            <a:ext cx="785751" cy="1284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406250" y="539338"/>
            <a:ext cx="785750" cy="33745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1406250" y="1486395"/>
            <a:ext cx="785750" cy="337457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Elbow Connector 13"/>
          <p:cNvCxnSpPr>
            <a:stCxn id="8" idx="1"/>
          </p:cNvCxnSpPr>
          <p:nvPr/>
        </p:nvCxnSpPr>
        <p:spPr>
          <a:xfrm rot="10800000" flipV="1">
            <a:off x="10094027" y="708067"/>
            <a:ext cx="213411" cy="947056"/>
          </a:xfrm>
          <a:prstGeom prst="bentConnector2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9879622" y="1647205"/>
            <a:ext cx="214405" cy="890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 rot="10800000" flipV="1">
            <a:off x="11256864" y="700149"/>
            <a:ext cx="213411" cy="947056"/>
          </a:xfrm>
          <a:prstGeom prst="bentConnector2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11061198" y="1645770"/>
            <a:ext cx="195666" cy="2014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122685" y="1828989"/>
            <a:ext cx="75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block_0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307466" y="1837256"/>
            <a:ext cx="75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block_1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438269" y="1815934"/>
            <a:ext cx="75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block_2</a:t>
            </a:r>
          </a:p>
        </p:txBody>
      </p:sp>
    </p:spTree>
    <p:extLst>
      <p:ext uri="{BB962C8B-B14F-4D97-AF65-F5344CB8AC3E}">
        <p14:creationId xmlns:p14="http://schemas.microsoft.com/office/powerpoint/2010/main" val="1792404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98C2685-D5B3-CB42-ADEE-B68C79C4363F}"/>
              </a:ext>
            </a:extLst>
          </p:cNvPr>
          <p:cNvCxnSpPr/>
          <p:nvPr/>
        </p:nvCxnSpPr>
        <p:spPr>
          <a:xfrm>
            <a:off x="171322" y="3441670"/>
            <a:ext cx="11544428" cy="19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4708FA3B-B280-A84F-BCF8-235274537D17}"/>
              </a:ext>
            </a:extLst>
          </p:cNvPr>
          <p:cNvSpPr/>
          <p:nvPr/>
        </p:nvSpPr>
        <p:spPr>
          <a:xfrm>
            <a:off x="2642161" y="792874"/>
            <a:ext cx="1545020" cy="1828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3A9BBD-8A1F-794B-97CE-8BA76C5616D8}"/>
              </a:ext>
            </a:extLst>
          </p:cNvPr>
          <p:cNvSpPr/>
          <p:nvPr/>
        </p:nvSpPr>
        <p:spPr>
          <a:xfrm>
            <a:off x="2642161" y="256846"/>
            <a:ext cx="1545020" cy="5360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1BEE48-B34D-A541-BE54-589AC09A2F56}"/>
              </a:ext>
            </a:extLst>
          </p:cNvPr>
          <p:cNvSpPr/>
          <p:nvPr/>
        </p:nvSpPr>
        <p:spPr>
          <a:xfrm>
            <a:off x="5673987" y="792874"/>
            <a:ext cx="1545020" cy="1828800"/>
          </a:xfrm>
          <a:prstGeom prst="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254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C55A6A-5964-A648-BD53-B959204E6CD2}"/>
              </a:ext>
            </a:extLst>
          </p:cNvPr>
          <p:cNvSpPr/>
          <p:nvPr/>
        </p:nvSpPr>
        <p:spPr>
          <a:xfrm>
            <a:off x="5673987" y="256846"/>
            <a:ext cx="1545020" cy="536027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Hash of Prev. Block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C429FBC-F34A-C041-9BCE-60F49E873BCD}"/>
              </a:ext>
            </a:extLst>
          </p:cNvPr>
          <p:cNvGrpSpPr/>
          <p:nvPr/>
        </p:nvGrpSpPr>
        <p:grpSpPr>
          <a:xfrm>
            <a:off x="8705813" y="256846"/>
            <a:ext cx="1545020" cy="2364828"/>
            <a:chOff x="8944304" y="2790496"/>
            <a:chExt cx="1545020" cy="236482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EA41B62-147C-8946-958B-EE403594FA6A}"/>
                </a:ext>
              </a:extLst>
            </p:cNvPr>
            <p:cNvSpPr/>
            <p:nvPr/>
          </p:nvSpPr>
          <p:spPr>
            <a:xfrm>
              <a:off x="8944304" y="3326524"/>
              <a:ext cx="1545020" cy="1828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40BFAE7-FDAB-BE42-A19D-9A72600DE8C7}"/>
                </a:ext>
              </a:extLst>
            </p:cNvPr>
            <p:cNvSpPr/>
            <p:nvPr/>
          </p:nvSpPr>
          <p:spPr>
            <a:xfrm>
              <a:off x="8944304" y="2790496"/>
              <a:ext cx="1545020" cy="53602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Hash of Prev. Block</a:t>
              </a:r>
              <a:endPara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FE0EEB8D-28B7-FD41-9F03-F3B67198E740}"/>
              </a:ext>
            </a:extLst>
          </p:cNvPr>
          <p:cNvSpPr/>
          <p:nvPr/>
        </p:nvSpPr>
        <p:spPr>
          <a:xfrm>
            <a:off x="2642161" y="2621674"/>
            <a:ext cx="1545020" cy="536027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Hash of Block(0)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F427A77-EAB5-D848-9872-96E3CAECCAB7}"/>
              </a:ext>
            </a:extLst>
          </p:cNvPr>
          <p:cNvGrpSpPr/>
          <p:nvPr/>
        </p:nvGrpSpPr>
        <p:grpSpPr>
          <a:xfrm>
            <a:off x="4187182" y="524859"/>
            <a:ext cx="1486805" cy="2364829"/>
            <a:chOff x="4187182" y="524859"/>
            <a:chExt cx="1486805" cy="2364829"/>
          </a:xfrm>
        </p:grpSpPr>
        <p:cxnSp>
          <p:nvCxnSpPr>
            <p:cNvPr id="34" name="Elbow Connector 33">
              <a:extLst>
                <a:ext uri="{FF2B5EF4-FFF2-40B4-BE49-F238E27FC236}">
                  <a16:creationId xmlns:a16="http://schemas.microsoft.com/office/drawing/2014/main" id="{E4E42A4D-1DF9-AE42-98E5-7480C7824D29}"/>
                </a:ext>
              </a:extLst>
            </p:cNvPr>
            <p:cNvCxnSpPr>
              <a:cxnSpLocks/>
              <a:endCxn id="25" idx="3"/>
            </p:cNvCxnSpPr>
            <p:nvPr/>
          </p:nvCxnSpPr>
          <p:spPr>
            <a:xfrm rot="5400000">
              <a:off x="3461824" y="1250217"/>
              <a:ext cx="2364829" cy="914113"/>
            </a:xfrm>
            <a:prstGeom prst="bentConnector2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3C7C6C3-75E3-EF43-BE44-FEE9F05435A0}"/>
                </a:ext>
              </a:extLst>
            </p:cNvPr>
            <p:cNvCxnSpPr>
              <a:stCxn id="6" idx="1"/>
            </p:cNvCxnSpPr>
            <p:nvPr/>
          </p:nvCxnSpPr>
          <p:spPr>
            <a:xfrm flipH="1" flipV="1">
              <a:off x="5101295" y="524859"/>
              <a:ext cx="572692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6384FEC1-65AC-7F47-B8C7-57F1011C6CD7}"/>
              </a:ext>
            </a:extLst>
          </p:cNvPr>
          <p:cNvSpPr/>
          <p:nvPr/>
        </p:nvSpPr>
        <p:spPr>
          <a:xfrm>
            <a:off x="5673987" y="2621674"/>
            <a:ext cx="1545020" cy="536027"/>
          </a:xfrm>
          <a:prstGeom prst="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Hash of Block(1)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7614B1F-47BE-7B4F-8DD0-2EF69329B24A}"/>
              </a:ext>
            </a:extLst>
          </p:cNvPr>
          <p:cNvGrpSpPr/>
          <p:nvPr/>
        </p:nvGrpSpPr>
        <p:grpSpPr>
          <a:xfrm>
            <a:off x="7243035" y="532253"/>
            <a:ext cx="1486805" cy="2364829"/>
            <a:chOff x="3540673" y="3077559"/>
            <a:chExt cx="1486805" cy="2364829"/>
          </a:xfrm>
        </p:grpSpPr>
        <p:cxnSp>
          <p:nvCxnSpPr>
            <p:cNvPr id="45" name="Elbow Connector 44">
              <a:extLst>
                <a:ext uri="{FF2B5EF4-FFF2-40B4-BE49-F238E27FC236}">
                  <a16:creationId xmlns:a16="http://schemas.microsoft.com/office/drawing/2014/main" id="{9C1DEB5C-E408-A845-B2FB-19C065807BF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815315" y="3802917"/>
              <a:ext cx="2364829" cy="914113"/>
            </a:xfrm>
            <a:prstGeom prst="bentConnector2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ED06349-0CAA-AB4A-9A7A-933230C00463}"/>
                </a:ext>
              </a:extLst>
            </p:cNvPr>
            <p:cNvCxnSpPr/>
            <p:nvPr/>
          </p:nvCxnSpPr>
          <p:spPr>
            <a:xfrm flipH="1" flipV="1">
              <a:off x="4454786" y="3077559"/>
              <a:ext cx="572692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26688402-961A-C949-B448-3012AEAB4DBF}"/>
              </a:ext>
            </a:extLst>
          </p:cNvPr>
          <p:cNvSpPr/>
          <p:nvPr/>
        </p:nvSpPr>
        <p:spPr>
          <a:xfrm>
            <a:off x="8705813" y="2629068"/>
            <a:ext cx="1545020" cy="536027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Hash of Block(2)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5C82C8-4434-F040-ACB1-CC05F8D6FABA}"/>
              </a:ext>
            </a:extLst>
          </p:cNvPr>
          <p:cNvSpPr txBox="1"/>
          <p:nvPr/>
        </p:nvSpPr>
        <p:spPr>
          <a:xfrm>
            <a:off x="2836033" y="3260761"/>
            <a:ext cx="141577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Block(0)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B2FEAAD-6C9C-9F4F-A8FC-6FCA1DFFD7B6}"/>
              </a:ext>
            </a:extLst>
          </p:cNvPr>
          <p:cNvSpPr txBox="1"/>
          <p:nvPr/>
        </p:nvSpPr>
        <p:spPr>
          <a:xfrm>
            <a:off x="5803235" y="3260761"/>
            <a:ext cx="141577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Block(1)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B75EE4B-63D3-6940-A16E-29B193D3A8EF}"/>
              </a:ext>
            </a:extLst>
          </p:cNvPr>
          <p:cNvSpPr txBox="1"/>
          <p:nvPr/>
        </p:nvSpPr>
        <p:spPr>
          <a:xfrm>
            <a:off x="8835061" y="3260761"/>
            <a:ext cx="141577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Block(2)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D034DDB-D9EE-F54D-83BB-AC0BC72B3DB4}"/>
              </a:ext>
            </a:extLst>
          </p:cNvPr>
          <p:cNvSpPr/>
          <p:nvPr/>
        </p:nvSpPr>
        <p:spPr>
          <a:xfrm>
            <a:off x="2642161" y="4294524"/>
            <a:ext cx="1545020" cy="1828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6368205-BA18-1F47-89A8-F775BC1F286C}"/>
              </a:ext>
            </a:extLst>
          </p:cNvPr>
          <p:cNvSpPr/>
          <p:nvPr/>
        </p:nvSpPr>
        <p:spPr>
          <a:xfrm>
            <a:off x="2642161" y="3758496"/>
            <a:ext cx="1545020" cy="5360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143CCAD-A132-AC4D-A049-A52DD2760FDB}"/>
              </a:ext>
            </a:extLst>
          </p:cNvPr>
          <p:cNvSpPr/>
          <p:nvPr/>
        </p:nvSpPr>
        <p:spPr>
          <a:xfrm>
            <a:off x="5673987" y="4294524"/>
            <a:ext cx="1545020" cy="1828800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255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81008B2-4F28-CC47-88AD-24715C51EF01}"/>
              </a:ext>
            </a:extLst>
          </p:cNvPr>
          <p:cNvSpPr/>
          <p:nvPr/>
        </p:nvSpPr>
        <p:spPr>
          <a:xfrm>
            <a:off x="5673987" y="3758496"/>
            <a:ext cx="1545020" cy="536027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Hash of Prev. Block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48EF048-C5B0-9246-B614-0B8A5630AF3E}"/>
              </a:ext>
            </a:extLst>
          </p:cNvPr>
          <p:cNvGrpSpPr/>
          <p:nvPr/>
        </p:nvGrpSpPr>
        <p:grpSpPr>
          <a:xfrm>
            <a:off x="8705813" y="3758496"/>
            <a:ext cx="1545020" cy="2364828"/>
            <a:chOff x="8944304" y="2790496"/>
            <a:chExt cx="1545020" cy="2364828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8DC3832-1348-ED4C-953A-70AEE12F53CA}"/>
                </a:ext>
              </a:extLst>
            </p:cNvPr>
            <p:cNvSpPr/>
            <p:nvPr/>
          </p:nvSpPr>
          <p:spPr>
            <a:xfrm>
              <a:off x="8944304" y="3326524"/>
              <a:ext cx="1545020" cy="1828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0A65834-7A32-5145-98EF-87BA49015BD1}"/>
                </a:ext>
              </a:extLst>
            </p:cNvPr>
            <p:cNvSpPr/>
            <p:nvPr/>
          </p:nvSpPr>
          <p:spPr>
            <a:xfrm>
              <a:off x="8944304" y="2790496"/>
              <a:ext cx="1545020" cy="53602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Hash of Prev. Block</a:t>
              </a:r>
              <a:endPara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5474FD21-CE5E-AD4A-BF3A-B9503AFCBA71}"/>
              </a:ext>
            </a:extLst>
          </p:cNvPr>
          <p:cNvSpPr/>
          <p:nvPr/>
        </p:nvSpPr>
        <p:spPr>
          <a:xfrm>
            <a:off x="2642161" y="6123324"/>
            <a:ext cx="1545020" cy="536027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Hash of Block(0)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68A68A4-BF85-DB47-964F-A37BF8312C73}"/>
              </a:ext>
            </a:extLst>
          </p:cNvPr>
          <p:cNvGrpSpPr/>
          <p:nvPr/>
        </p:nvGrpSpPr>
        <p:grpSpPr>
          <a:xfrm>
            <a:off x="4187182" y="4026509"/>
            <a:ext cx="1486805" cy="2364829"/>
            <a:chOff x="4034782" y="3874109"/>
            <a:chExt cx="1486805" cy="2364829"/>
          </a:xfrm>
        </p:grpSpPr>
        <p:cxnSp>
          <p:nvCxnSpPr>
            <p:cNvPr id="50" name="Elbow Connector 49">
              <a:extLst>
                <a:ext uri="{FF2B5EF4-FFF2-40B4-BE49-F238E27FC236}">
                  <a16:creationId xmlns:a16="http://schemas.microsoft.com/office/drawing/2014/main" id="{F9757B10-3C4D-E445-8D79-48A4C90F9CDA}"/>
                </a:ext>
              </a:extLst>
            </p:cNvPr>
            <p:cNvCxnSpPr>
              <a:cxnSpLocks/>
              <a:endCxn id="39" idx="3"/>
            </p:cNvCxnSpPr>
            <p:nvPr/>
          </p:nvCxnSpPr>
          <p:spPr>
            <a:xfrm rot="5400000">
              <a:off x="3309424" y="4599467"/>
              <a:ext cx="2364829" cy="914113"/>
            </a:xfrm>
            <a:prstGeom prst="bentConnector2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AA212B0F-81B9-1C42-8757-6FC62D3B8287}"/>
                </a:ext>
              </a:extLst>
            </p:cNvPr>
            <p:cNvCxnSpPr>
              <a:stCxn id="32" idx="1"/>
            </p:cNvCxnSpPr>
            <p:nvPr/>
          </p:nvCxnSpPr>
          <p:spPr>
            <a:xfrm flipH="1" flipV="1">
              <a:off x="4948895" y="3874109"/>
              <a:ext cx="572692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742829EC-300C-8742-BEF6-97EF89281CA7}"/>
              </a:ext>
            </a:extLst>
          </p:cNvPr>
          <p:cNvSpPr/>
          <p:nvPr/>
        </p:nvSpPr>
        <p:spPr>
          <a:xfrm>
            <a:off x="5673987" y="6123324"/>
            <a:ext cx="1545020" cy="536027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Hash of Block(1)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3E7E185-8551-404C-A2F0-210DE9092B04}"/>
              </a:ext>
            </a:extLst>
          </p:cNvPr>
          <p:cNvGrpSpPr/>
          <p:nvPr/>
        </p:nvGrpSpPr>
        <p:grpSpPr>
          <a:xfrm>
            <a:off x="7243035" y="4033903"/>
            <a:ext cx="1486805" cy="2364829"/>
            <a:chOff x="3540673" y="3077559"/>
            <a:chExt cx="1486805" cy="2364829"/>
          </a:xfrm>
        </p:grpSpPr>
        <p:cxnSp>
          <p:nvCxnSpPr>
            <p:cNvPr id="54" name="Elbow Connector 53">
              <a:extLst>
                <a:ext uri="{FF2B5EF4-FFF2-40B4-BE49-F238E27FC236}">
                  <a16:creationId xmlns:a16="http://schemas.microsoft.com/office/drawing/2014/main" id="{5D5BDE48-8616-F04C-B992-16210C189F4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815315" y="3802917"/>
              <a:ext cx="2364829" cy="914113"/>
            </a:xfrm>
            <a:prstGeom prst="bentConnector2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953821F-D178-CC4B-8323-12A5781DD8BB}"/>
                </a:ext>
              </a:extLst>
            </p:cNvPr>
            <p:cNvCxnSpPr/>
            <p:nvPr/>
          </p:nvCxnSpPr>
          <p:spPr>
            <a:xfrm flipH="1" flipV="1">
              <a:off x="4454786" y="3077559"/>
              <a:ext cx="572692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72090C5B-786E-1443-9147-3656EAC48718}"/>
              </a:ext>
            </a:extLst>
          </p:cNvPr>
          <p:cNvSpPr/>
          <p:nvPr/>
        </p:nvSpPr>
        <p:spPr>
          <a:xfrm>
            <a:off x="8705813" y="6130718"/>
            <a:ext cx="1545020" cy="536027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Hash of Block(2)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7FF018-DE69-3D4E-ABE1-6F7A1A95DD69}"/>
              </a:ext>
            </a:extLst>
          </p:cNvPr>
          <p:cNvSpPr txBox="1"/>
          <p:nvPr/>
        </p:nvSpPr>
        <p:spPr>
          <a:xfrm>
            <a:off x="457201" y="4431487"/>
            <a:ext cx="2184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Seseorang</a:t>
            </a:r>
            <a:r>
              <a:rPr lang="en-US" sz="2400" dirty="0"/>
              <a:t>  </a:t>
            </a:r>
            <a:r>
              <a:rPr lang="en-US" sz="2400" b="1" dirty="0" err="1"/>
              <a:t>mengubah</a:t>
            </a:r>
            <a:r>
              <a:rPr lang="en-US" sz="2400" dirty="0"/>
              <a:t>  data Block(1)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E1FA114-BFF9-FF43-8E08-23F40E7F69C7}"/>
              </a:ext>
            </a:extLst>
          </p:cNvPr>
          <p:cNvSpPr/>
          <p:nvPr/>
        </p:nvSpPr>
        <p:spPr>
          <a:xfrm>
            <a:off x="5313759" y="5943600"/>
            <a:ext cx="22098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F38357-04F5-F745-8BB4-07393B1879A8}"/>
              </a:ext>
            </a:extLst>
          </p:cNvPr>
          <p:cNvSpPr/>
          <p:nvPr/>
        </p:nvSpPr>
        <p:spPr>
          <a:xfrm>
            <a:off x="7791699" y="5282067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❌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B86C1687-9120-9A46-B821-B2DE1C253D9E}"/>
              </a:ext>
            </a:extLst>
          </p:cNvPr>
          <p:cNvSpPr/>
          <p:nvPr/>
        </p:nvSpPr>
        <p:spPr>
          <a:xfrm>
            <a:off x="5307567" y="4920706"/>
            <a:ext cx="22098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E8C2336-7CED-5846-8A74-0427563FA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7320" y="4647250"/>
            <a:ext cx="1269634" cy="12696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1322" y="901997"/>
            <a:ext cx="26055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Data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</a:p>
          <a:p>
            <a:r>
              <a:rPr lang="en-US" sz="2400" i="1" dirty="0" err="1"/>
              <a:t>blockchain</a:t>
            </a:r>
            <a:endParaRPr lang="en-US" sz="2400" i="1" dirty="0"/>
          </a:p>
          <a:p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diubah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8601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55A86-D94A-025F-E902-ADF6A61DE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399"/>
            <a:ext cx="10515600" cy="5432684"/>
          </a:xfrm>
        </p:spPr>
        <p:txBody>
          <a:bodyPr>
            <a:normAutofit/>
          </a:bodyPr>
          <a:lstStyle/>
          <a:p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Dengan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adanya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1" u="none" strike="noStrike" baseline="0" dirty="0">
                <a:solidFill>
                  <a:srgbClr val="000000"/>
                </a:solidFill>
              </a:rPr>
              <a:t>block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yang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harus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memiliki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nilai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1" u="none" strike="noStrike" baseline="0" dirty="0">
                <a:solidFill>
                  <a:srgbClr val="000000"/>
                </a:solidFill>
              </a:rPr>
              <a:t>hash block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sebelumnya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,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jika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ada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yang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memaksa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melakukan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perubahan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terhadap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suatu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1" u="none" strike="noStrike" baseline="0" dirty="0">
                <a:solidFill>
                  <a:srgbClr val="000000"/>
                </a:solidFill>
              </a:rPr>
              <a:t>block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maka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nilai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1" u="none" strike="noStrike" baseline="0" dirty="0">
                <a:solidFill>
                  <a:srgbClr val="000000"/>
                </a:solidFill>
              </a:rPr>
              <a:t>hash block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tersebut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akan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berubah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dan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keterhubungan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antar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1" u="none" strike="noStrike" baseline="0" dirty="0">
                <a:solidFill>
                  <a:srgbClr val="000000"/>
                </a:solidFill>
              </a:rPr>
              <a:t>block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menjadi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terputus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. 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</a:rPr>
              <a:t>Karena </a:t>
            </a:r>
            <a:r>
              <a:rPr lang="en-US" sz="2400" b="0" i="1" u="none" strike="noStrike" baseline="0" dirty="0">
                <a:solidFill>
                  <a:srgbClr val="000000"/>
                </a:solidFill>
              </a:rPr>
              <a:t>blockchain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bersifat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terdistribusi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,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maka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setiap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1" u="none" strike="noStrike" baseline="0" dirty="0">
                <a:solidFill>
                  <a:srgbClr val="000000"/>
                </a:solidFill>
              </a:rPr>
              <a:t>peer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pada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jaringan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1" u="none" strike="noStrike" baseline="0" dirty="0">
                <a:solidFill>
                  <a:srgbClr val="000000"/>
                </a:solidFill>
              </a:rPr>
              <a:t>blockchain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tersebut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akan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memiliki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catatan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1" u="none" strike="noStrike" baseline="0" dirty="0">
                <a:solidFill>
                  <a:srgbClr val="000000"/>
                </a:solidFill>
              </a:rPr>
              <a:t>record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yang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sama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sehingga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jika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ada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satu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1" u="none" strike="noStrike" baseline="0" dirty="0">
                <a:solidFill>
                  <a:srgbClr val="000000"/>
                </a:solidFill>
              </a:rPr>
              <a:t>peer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yang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melakukan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perubahan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maka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1" u="none" strike="noStrike" baseline="0" dirty="0">
                <a:solidFill>
                  <a:srgbClr val="000000"/>
                </a:solidFill>
              </a:rPr>
              <a:t>peer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yang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lainnya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akan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melakukan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pengecekan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dan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dapat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dengan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mudah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menolak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perubahan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tersebut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. 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err="1"/>
              <a:t>Istilah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pada </a:t>
            </a:r>
            <a:r>
              <a:rPr lang="en-US" sz="2400" i="1" dirty="0"/>
              <a:t>blockchain</a:t>
            </a:r>
            <a:r>
              <a:rPr lang="en-US" sz="2400" dirty="0"/>
              <a:t> </a:t>
            </a:r>
            <a:r>
              <a:rPr lang="en-US" sz="2400" dirty="0" err="1"/>
              <a:t>merepresentasikan</a:t>
            </a:r>
            <a:r>
              <a:rPr lang="en-US" sz="2400" dirty="0"/>
              <a:t> </a:t>
            </a:r>
            <a:r>
              <a:rPr lang="en-US" sz="2400" dirty="0" err="1"/>
              <a:t>banyaknya</a:t>
            </a:r>
            <a:r>
              <a:rPr lang="en-US" sz="2400" dirty="0"/>
              <a:t> </a:t>
            </a:r>
            <a:r>
              <a:rPr lang="en-US" sz="2400" i="1" dirty="0"/>
              <a:t>node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komputer</a:t>
            </a:r>
            <a:r>
              <a:rPr lang="en-US" sz="2400" dirty="0"/>
              <a:t> yang </a:t>
            </a:r>
            <a:r>
              <a:rPr lang="en-US" sz="2400" dirty="0" err="1"/>
              <a:t>saling</a:t>
            </a:r>
            <a:r>
              <a:rPr lang="en-US" sz="2400" dirty="0"/>
              <a:t> </a:t>
            </a:r>
            <a:r>
              <a:rPr lang="en-US" sz="2400" dirty="0" err="1"/>
              <a:t>terhubung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 lain. </a:t>
            </a:r>
            <a:r>
              <a:rPr lang="en-US" sz="2400" dirty="0" err="1"/>
              <a:t>Setiap</a:t>
            </a:r>
            <a:r>
              <a:rPr lang="en-US" sz="2400" dirty="0"/>
              <a:t> node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semua</a:t>
            </a:r>
            <a:r>
              <a:rPr lang="en-US" sz="2400" dirty="0"/>
              <a:t> </a:t>
            </a:r>
            <a:r>
              <a:rPr lang="en-US" sz="2400" dirty="0" err="1"/>
              <a:t>catatan</a:t>
            </a:r>
            <a:r>
              <a:rPr lang="en-US" sz="2400" dirty="0"/>
              <a:t> </a:t>
            </a:r>
            <a:r>
              <a:rPr lang="en-US" sz="2400" dirty="0" err="1"/>
              <a:t>transaksi</a:t>
            </a:r>
            <a:r>
              <a:rPr lang="en-US" sz="2400" dirty="0"/>
              <a:t> yang </a:t>
            </a:r>
            <a:r>
              <a:rPr lang="en-US" sz="2400" dirty="0" err="1"/>
              <a:t>pernah</a:t>
            </a:r>
            <a:r>
              <a:rPr lang="en-US" sz="2400" dirty="0"/>
              <a:t> </a:t>
            </a:r>
            <a:r>
              <a:rPr lang="en-US" sz="2400" dirty="0" err="1"/>
              <a:t>tercatat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i="1" dirty="0"/>
              <a:t>blockchain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20927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diagram, bubble chart&#10;&#10;Description automatically generated">
            <a:extLst>
              <a:ext uri="{FF2B5EF4-FFF2-40B4-BE49-F238E27FC236}">
                <a16:creationId xmlns:a16="http://schemas.microsoft.com/office/drawing/2014/main" id="{BB9E5DF5-A2D0-D89B-0AE2-3BC2BEDFA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62" y="305022"/>
            <a:ext cx="6543675" cy="58864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062121-3D1E-7108-F2C4-C716CA7F83E4}"/>
              </a:ext>
            </a:extLst>
          </p:cNvPr>
          <p:cNvSpPr txBox="1"/>
          <p:nvPr/>
        </p:nvSpPr>
        <p:spPr>
          <a:xfrm>
            <a:off x="1052623" y="6411433"/>
            <a:ext cx="6736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Sumber:Security</a:t>
            </a:r>
            <a:r>
              <a:rPr lang="en-US" dirty="0"/>
              <a:t> Services Using Blockchains: A State of the Art Survey </a:t>
            </a:r>
          </a:p>
        </p:txBody>
      </p:sp>
    </p:spTree>
    <p:extLst>
      <p:ext uri="{BB962C8B-B14F-4D97-AF65-F5344CB8AC3E}">
        <p14:creationId xmlns:p14="http://schemas.microsoft.com/office/powerpoint/2010/main" val="574122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4416" y="1840675"/>
            <a:ext cx="933294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Demo </a:t>
            </a:r>
            <a:r>
              <a:rPr lang="en-US" sz="4000" i="1" dirty="0" err="1"/>
              <a:t>blockchain</a:t>
            </a:r>
            <a:r>
              <a:rPr lang="en-US" sz="4000" dirty="0"/>
              <a:t>:</a:t>
            </a:r>
          </a:p>
          <a:p>
            <a:endParaRPr lang="en-US" sz="4000" dirty="0"/>
          </a:p>
          <a:p>
            <a:r>
              <a:rPr lang="en-US" sz="4000" dirty="0">
                <a:hlinkClick r:id="rId2"/>
              </a:rPr>
              <a:t>https://andersbrownworth.com/blockchain</a:t>
            </a:r>
            <a:r>
              <a:rPr lang="en-US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0504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Sifat-sifat</a:t>
            </a:r>
            <a:r>
              <a:rPr lang="en-US" dirty="0"/>
              <a:t> </a:t>
            </a:r>
            <a:r>
              <a:rPr lang="en-US" i="1" dirty="0" err="1"/>
              <a:t>blockchain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1" dirty="0"/>
              <a:t>Blockchain merupakan sistem yang transparan</a:t>
            </a:r>
          </a:p>
          <a:p>
            <a:endParaRPr lang="sv-SE" b="1" dirty="0"/>
          </a:p>
          <a:p>
            <a:endParaRPr lang="sv-SE" b="1" dirty="0"/>
          </a:p>
          <a:p>
            <a:endParaRPr lang="sv-SE" b="1" dirty="0"/>
          </a:p>
          <a:p>
            <a:endParaRPr lang="en-US" b="1" dirty="0"/>
          </a:p>
          <a:p>
            <a:r>
              <a:rPr lang="en-US" b="1" dirty="0"/>
              <a:t>Blockchain </a:t>
            </a:r>
            <a:r>
              <a:rPr lang="en-US" b="1" dirty="0" err="1"/>
              <a:t>bersifat</a:t>
            </a:r>
            <a:r>
              <a:rPr lang="en-US" b="1" dirty="0"/>
              <a:t> </a:t>
            </a:r>
            <a:r>
              <a:rPr lang="en-US" b="1" i="1" dirty="0"/>
              <a:t>decentralized</a:t>
            </a:r>
            <a:endParaRPr lang="en-US" b="1" dirty="0"/>
          </a:p>
          <a:p>
            <a:endParaRPr lang="sv-SE" b="1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75656" y="2439964"/>
            <a:ext cx="106026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Blockchain</a:t>
            </a:r>
            <a:r>
              <a:rPr lang="en-US" sz="2400" dirty="0"/>
              <a:t> </a:t>
            </a:r>
            <a:r>
              <a:rPr lang="en-US" sz="2400" dirty="0" err="1"/>
              <a:t>dikembangkan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konsep</a:t>
            </a:r>
            <a:r>
              <a:rPr lang="en-US" sz="2400" dirty="0"/>
              <a:t> </a:t>
            </a:r>
            <a:r>
              <a:rPr lang="en-US" sz="2400" b="1" i="1" dirty="0"/>
              <a:t>Open-source</a:t>
            </a:r>
            <a:r>
              <a:rPr lang="en-US" sz="2400" dirty="0"/>
              <a:t> , para </a:t>
            </a:r>
            <a:r>
              <a:rPr lang="en-US" sz="2400" dirty="0" err="1"/>
              <a:t>developernya</a:t>
            </a:r>
            <a:r>
              <a:rPr lang="en-US" sz="2400" dirty="0"/>
              <a:t> </a:t>
            </a:r>
            <a:r>
              <a:rPr lang="en-US" sz="2400" dirty="0" err="1"/>
              <a:t>membuka</a:t>
            </a:r>
            <a:r>
              <a:rPr lang="en-US" sz="2400" dirty="0"/>
              <a:t> </a:t>
            </a:r>
            <a:r>
              <a:rPr lang="en-US" sz="2400" i="1" dirty="0"/>
              <a:t>source code</a:t>
            </a:r>
            <a:r>
              <a:rPr lang="en-US" sz="2400" dirty="0"/>
              <a:t>-</a:t>
            </a:r>
            <a:r>
              <a:rPr lang="en-US" sz="2400" dirty="0" err="1"/>
              <a:t>nya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publik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memberikan</a:t>
            </a:r>
            <a:r>
              <a:rPr lang="en-US" sz="2400" dirty="0"/>
              <a:t> </a:t>
            </a:r>
            <a:r>
              <a:rPr lang="en-US" sz="2400" b="1" dirty="0" err="1"/>
              <a:t>dokumentasi</a:t>
            </a:r>
            <a:r>
              <a:rPr lang="en-US" sz="2400" dirty="0"/>
              <a:t>/</a:t>
            </a:r>
            <a:r>
              <a:rPr lang="en-US" sz="2400" i="1" dirty="0"/>
              <a:t>white paper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penjelasan</a:t>
            </a:r>
            <a:r>
              <a:rPr lang="en-US" sz="2400" dirty="0"/>
              <a:t> yang detail </a:t>
            </a:r>
            <a:r>
              <a:rPr lang="en-US" sz="2400" dirty="0" err="1"/>
              <a:t>mengenai</a:t>
            </a:r>
            <a:r>
              <a:rPr lang="en-US" sz="2400" dirty="0"/>
              <a:t> </a:t>
            </a:r>
            <a:r>
              <a:rPr lang="en-US" sz="2400" b="1" dirty="0" err="1"/>
              <a:t>cara</a:t>
            </a:r>
            <a:r>
              <a:rPr lang="en-US" sz="2400" b="1" dirty="0"/>
              <a:t> </a:t>
            </a:r>
            <a:r>
              <a:rPr lang="en-US" sz="2400" b="1" dirty="0" err="1"/>
              <a:t>kerja</a:t>
            </a:r>
            <a:r>
              <a:rPr lang="en-US" sz="2400" b="1" dirty="0"/>
              <a:t>, </a:t>
            </a:r>
            <a:r>
              <a:rPr lang="en-US" sz="2400" b="1" dirty="0" err="1"/>
              <a:t>protokol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implementasi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blockchain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175656" y="4956338"/>
            <a:ext cx="1051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Sistem</a:t>
            </a:r>
            <a:r>
              <a:rPr lang="en-US" sz="2400" dirty="0"/>
              <a:t> yang </a:t>
            </a:r>
            <a:r>
              <a:rPr lang="en-US" sz="2400" dirty="0" err="1"/>
              <a:t>terdesentralisasi</a:t>
            </a:r>
            <a:r>
              <a:rPr lang="en-US" sz="2400" dirty="0"/>
              <a:t> </a:t>
            </a:r>
            <a:r>
              <a:rPr lang="en-US" sz="2400" b="1" dirty="0" err="1"/>
              <a:t>akan</a:t>
            </a:r>
            <a:r>
              <a:rPr lang="en-US" sz="2400" b="1" dirty="0"/>
              <a:t> </a:t>
            </a:r>
            <a:r>
              <a:rPr lang="en-US" sz="2400" b="1" dirty="0" err="1"/>
              <a:t>lebih</a:t>
            </a:r>
            <a:r>
              <a:rPr lang="en-US" sz="2400" b="1" dirty="0"/>
              <a:t> </a:t>
            </a:r>
            <a:r>
              <a:rPr lang="en-US" sz="2400" b="1" dirty="0" err="1"/>
              <a:t>baik</a:t>
            </a:r>
            <a:r>
              <a:rPr lang="en-US" sz="2400" b="1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yang </a:t>
            </a:r>
            <a:r>
              <a:rPr lang="en-US" sz="2400" dirty="0" err="1"/>
              <a:t>terpusat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menghadirkan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pencatatan</a:t>
            </a:r>
            <a:r>
              <a:rPr lang="en-US" sz="2400" dirty="0"/>
              <a:t> </a:t>
            </a:r>
            <a:r>
              <a:rPr lang="en-US" sz="2400" dirty="0" err="1"/>
              <a:t>transaksi</a:t>
            </a:r>
            <a:r>
              <a:rPr lang="en-US" sz="2400" dirty="0"/>
              <a:t> yang </a:t>
            </a:r>
            <a:r>
              <a:rPr lang="en-US" sz="2400" b="1" dirty="0" err="1"/>
              <a:t>transparan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b="1" dirty="0" err="1"/>
              <a:t>terpercaya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7601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10515600" cy="5491163"/>
          </a:xfrm>
        </p:spPr>
        <p:txBody>
          <a:bodyPr/>
          <a:lstStyle/>
          <a:p>
            <a:r>
              <a:rPr lang="en-US" b="1" dirty="0"/>
              <a:t>Blockchain </a:t>
            </a:r>
            <a:r>
              <a:rPr lang="en-US" b="1" dirty="0" err="1"/>
              <a:t>bersifat</a:t>
            </a:r>
            <a:r>
              <a:rPr lang="en-US" b="1" dirty="0"/>
              <a:t> </a:t>
            </a:r>
            <a:r>
              <a:rPr lang="en-US" b="1" i="1" dirty="0"/>
              <a:t>immutable</a:t>
            </a:r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r>
              <a:rPr lang="en-US" b="1" dirty="0"/>
              <a:t>Blockchain </a:t>
            </a:r>
            <a:r>
              <a:rPr lang="en-US" b="1" dirty="0" err="1"/>
              <a:t>bersifat</a:t>
            </a:r>
            <a:r>
              <a:rPr lang="en-US" b="1" dirty="0"/>
              <a:t> </a:t>
            </a:r>
            <a:r>
              <a:rPr lang="en-US" b="1" dirty="0" err="1"/>
              <a:t>independen</a:t>
            </a:r>
            <a:r>
              <a:rPr lang="en-US" b="1" dirty="0"/>
              <a:t> dan personal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Blockchain </a:t>
            </a:r>
            <a:r>
              <a:rPr lang="en-US" b="1" dirty="0" err="1"/>
              <a:t>bersifat</a:t>
            </a:r>
            <a:r>
              <a:rPr lang="en-US" b="1" dirty="0"/>
              <a:t> </a:t>
            </a:r>
            <a:r>
              <a:rPr lang="en-US" b="1" i="1" dirty="0"/>
              <a:t>disruptive</a:t>
            </a:r>
            <a:r>
              <a:rPr lang="en-US" b="1" dirty="0"/>
              <a:t>.</a:t>
            </a:r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1315721"/>
            <a:ext cx="104285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Seluruh</a:t>
            </a:r>
            <a:r>
              <a:rPr lang="en-US" sz="2400" dirty="0"/>
              <a:t> block data yang </a:t>
            </a:r>
            <a:r>
              <a:rPr lang="en-US" sz="2400" dirty="0" err="1"/>
              <a:t>sudah</a:t>
            </a:r>
            <a:r>
              <a:rPr lang="en-US" sz="2400" dirty="0"/>
              <a:t> lulus </a:t>
            </a:r>
            <a:r>
              <a:rPr lang="en-US" sz="2400" dirty="0" err="1"/>
              <a:t>protokol</a:t>
            </a:r>
            <a:r>
              <a:rPr lang="en-US" sz="2400" dirty="0"/>
              <a:t> </a:t>
            </a:r>
            <a:r>
              <a:rPr lang="en-US" sz="2400" dirty="0" err="1"/>
              <a:t>konsensus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dimasukkan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blockchain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final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diganggu</a:t>
            </a:r>
            <a:r>
              <a:rPr lang="en-US" sz="2400" dirty="0"/>
              <a:t> </a:t>
            </a:r>
            <a:r>
              <a:rPr lang="en-US" sz="2400" dirty="0" err="1"/>
              <a:t>gugat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siapapun</a:t>
            </a:r>
            <a:r>
              <a:rPr lang="en-US" sz="2400" dirty="0"/>
              <a:t>,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diubah</a:t>
            </a:r>
            <a:r>
              <a:rPr lang="en-US" sz="2400" dirty="0"/>
              <a:t>, </a:t>
            </a:r>
            <a:r>
              <a:rPr lang="en-US" sz="2400" dirty="0" err="1"/>
              <a:t>dimanipulasi</a:t>
            </a:r>
            <a:r>
              <a:rPr lang="en-US" sz="24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6800" y="3283020"/>
            <a:ext cx="97100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Blockchain</a:t>
            </a:r>
            <a:r>
              <a:rPr lang="en-US" sz="2400" dirty="0"/>
              <a:t> </a:t>
            </a:r>
            <a:r>
              <a:rPr lang="en-US" sz="2400" dirty="0" err="1"/>
              <a:t>menghadirkan</a:t>
            </a:r>
            <a:r>
              <a:rPr lang="en-US" sz="2400" dirty="0"/>
              <a:t> </a:t>
            </a:r>
            <a:r>
              <a:rPr lang="en-US" sz="2400" dirty="0" err="1"/>
              <a:t>solusi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memungkinkan</a:t>
            </a:r>
            <a:r>
              <a:rPr lang="en-US" sz="2400" dirty="0"/>
              <a:t>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berinteraksi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langsung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aset</a:t>
            </a:r>
            <a:r>
              <a:rPr lang="en-US" sz="2400" dirty="0"/>
              <a:t>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tanpa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pihak</a:t>
            </a:r>
            <a:r>
              <a:rPr lang="en-US" sz="2400" dirty="0"/>
              <a:t> </a:t>
            </a:r>
            <a:r>
              <a:rPr lang="en-US" sz="2400" dirty="0" err="1"/>
              <a:t>ketiga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perantara</a:t>
            </a:r>
            <a:r>
              <a:rPr lang="en-US" sz="24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6800" y="5389017"/>
            <a:ext cx="94596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Teknologi</a:t>
            </a:r>
            <a:r>
              <a:rPr lang="en-US" sz="2400" dirty="0"/>
              <a:t> </a:t>
            </a:r>
            <a:r>
              <a:rPr lang="en-US" sz="2400" dirty="0" err="1"/>
              <a:t>Blockchain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teknologi</a:t>
            </a:r>
            <a:r>
              <a:rPr lang="en-US" sz="2400" dirty="0"/>
              <a:t> yang </a:t>
            </a:r>
            <a:r>
              <a:rPr lang="en-US" sz="2400" i="1" dirty="0"/>
              <a:t>disruptive</a:t>
            </a:r>
            <a:r>
              <a:rPr lang="en-US" sz="2400" dirty="0"/>
              <a:t>, yang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mengubah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sekali</a:t>
            </a:r>
            <a:r>
              <a:rPr lang="en-US" sz="2400" dirty="0"/>
              <a:t> </a:t>
            </a:r>
            <a:r>
              <a:rPr lang="en-US" sz="2400" dirty="0" err="1"/>
              <a:t>aspek</a:t>
            </a:r>
            <a:r>
              <a:rPr lang="en-US" sz="2400" dirty="0"/>
              <a:t> </a:t>
            </a:r>
            <a:r>
              <a:rPr lang="en-US" sz="2400" dirty="0" err="1"/>
              <a:t>kehidupan</a:t>
            </a:r>
            <a:r>
              <a:rPr lang="en-US" sz="2400" dirty="0"/>
              <a:t> </a:t>
            </a:r>
            <a:r>
              <a:rPr lang="en-US" sz="2400" dirty="0" err="1"/>
              <a:t>umat</a:t>
            </a:r>
            <a:r>
              <a:rPr lang="en-US" sz="2400" dirty="0"/>
              <a:t> </a:t>
            </a:r>
            <a:r>
              <a:rPr lang="en-US" sz="2400" dirty="0" err="1"/>
              <a:t>manusia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192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DE3604-AC00-432A-A26E-77978A5A0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089" y="1402683"/>
            <a:ext cx="8531639" cy="511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817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20" y="914777"/>
            <a:ext cx="7639623" cy="32731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80314" y="1534885"/>
            <a:ext cx="38462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memahami</a:t>
            </a:r>
            <a:r>
              <a:rPr lang="en-US" sz="2000" dirty="0"/>
              <a:t> </a:t>
            </a:r>
            <a:r>
              <a:rPr lang="en-US" sz="2000" dirty="0" err="1"/>
              <a:t>inovasi</a:t>
            </a:r>
            <a:r>
              <a:rPr lang="en-US" sz="2000" dirty="0"/>
              <a:t> </a:t>
            </a:r>
            <a:r>
              <a:rPr lang="en-US" sz="2000" i="1" dirty="0"/>
              <a:t>disruptive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80314" y="3077205"/>
            <a:ext cx="37139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Beradaptasi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cepat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endParaRPr lang="en-US" sz="2000" dirty="0"/>
          </a:p>
          <a:p>
            <a:r>
              <a:rPr lang="en-US" sz="2000" dirty="0"/>
              <a:t> </a:t>
            </a:r>
            <a:r>
              <a:rPr lang="en-US" sz="2000" dirty="0" err="1"/>
              <a:t>teknologi</a:t>
            </a:r>
            <a:r>
              <a:rPr lang="en-US" sz="2000" dirty="0"/>
              <a:t> </a:t>
            </a:r>
            <a:r>
              <a:rPr lang="en-US" sz="2000" dirty="0" err="1"/>
              <a:t>baru</a:t>
            </a:r>
            <a:endParaRPr lang="en-US" sz="20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3269" y="1188722"/>
            <a:ext cx="2868908" cy="11953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18372" y="4927301"/>
            <a:ext cx="7921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Blockchain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adalah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inovasi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teknologi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dalam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bidang</a:t>
            </a:r>
            <a:r>
              <a:rPr lang="en-US" sz="2800" dirty="0">
                <a:solidFill>
                  <a:srgbClr val="FF0000"/>
                </a:solidFill>
              </a:rPr>
              <a:t> ICT</a:t>
            </a:r>
          </a:p>
        </p:txBody>
      </p:sp>
    </p:spTree>
    <p:extLst>
      <p:ext uri="{BB962C8B-B14F-4D97-AF65-F5344CB8AC3E}">
        <p14:creationId xmlns:p14="http://schemas.microsoft.com/office/powerpoint/2010/main" val="1614222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649" y="1774083"/>
            <a:ext cx="6596478" cy="47669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6888" y="359199"/>
            <a:ext cx="111786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Blockchain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AI (</a:t>
            </a:r>
            <a:r>
              <a:rPr lang="en-US" sz="2000" i="1" dirty="0"/>
              <a:t>Artificial Intelligence</a:t>
            </a:r>
            <a:r>
              <a:rPr lang="en-US" sz="2000" dirty="0"/>
              <a:t>) </a:t>
            </a:r>
            <a:r>
              <a:rPr lang="en-US" sz="2000" dirty="0" err="1"/>
              <a:t>sering</a:t>
            </a:r>
            <a:r>
              <a:rPr lang="en-US" sz="2000" dirty="0"/>
              <a:t> </a:t>
            </a:r>
            <a:r>
              <a:rPr lang="en-US" sz="2000" dirty="0" err="1"/>
              <a:t>disebut</a:t>
            </a:r>
            <a:r>
              <a:rPr lang="en-US" sz="2000" dirty="0"/>
              <a:t> </a:t>
            </a:r>
            <a:r>
              <a:rPr lang="en-US" sz="2000" dirty="0" err="1"/>
              <a:t>pemimpin</a:t>
            </a:r>
            <a:r>
              <a:rPr lang="en-US" sz="2000" dirty="0"/>
              <a:t> </a:t>
            </a:r>
            <a:r>
              <a:rPr lang="en-US" sz="2000" dirty="0" err="1"/>
              <a:t>terdepan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revolusi</a:t>
            </a:r>
            <a:r>
              <a:rPr lang="en-US" sz="2000" dirty="0"/>
              <a:t> </a:t>
            </a:r>
            <a:r>
              <a:rPr lang="en-US" sz="2000" dirty="0" err="1"/>
              <a:t>industri</a:t>
            </a:r>
            <a:r>
              <a:rPr lang="en-US" sz="2000" dirty="0"/>
              <a:t> 4.0.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Menurut</a:t>
            </a:r>
            <a:r>
              <a:rPr lang="en-US" sz="2000" dirty="0"/>
              <a:t> </a:t>
            </a:r>
            <a:r>
              <a:rPr lang="en-US" sz="2000" dirty="0">
                <a:hlinkClick r:id="rId3"/>
              </a:rPr>
              <a:t>fcanos.com </a:t>
            </a:r>
            <a:r>
              <a:rPr lang="en-US" sz="2000" dirty="0"/>
              <a:t> </a:t>
            </a:r>
            <a:r>
              <a:rPr lang="en-US" sz="2000" dirty="0" err="1"/>
              <a:t>beberapa</a:t>
            </a:r>
            <a:r>
              <a:rPr lang="en-US" sz="2000" dirty="0"/>
              <a:t> </a:t>
            </a:r>
            <a:r>
              <a:rPr lang="en-US" sz="2000" dirty="0" err="1"/>
              <a:t>karakter</a:t>
            </a:r>
            <a:r>
              <a:rPr lang="en-US" sz="2000" dirty="0"/>
              <a:t> </a:t>
            </a:r>
            <a:r>
              <a:rPr lang="en-US" sz="2000" dirty="0" err="1"/>
              <a:t>revolusi</a:t>
            </a:r>
            <a:r>
              <a:rPr lang="en-US" sz="2000" dirty="0"/>
              <a:t> </a:t>
            </a:r>
            <a:r>
              <a:rPr lang="en-US" sz="2000" dirty="0" err="1"/>
              <a:t>industri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4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ada</a:t>
            </a:r>
            <a:r>
              <a:rPr lang="en-US" sz="2000" dirty="0"/>
              <a:t> </a:t>
            </a:r>
            <a:r>
              <a:rPr lang="en-US" sz="2000" dirty="0" err="1"/>
              <a:t>batas</a:t>
            </a:r>
            <a:r>
              <a:rPr lang="en-US" sz="2000" dirty="0"/>
              <a:t> </a:t>
            </a:r>
            <a:r>
              <a:rPr lang="en-US" sz="2000" dirty="0" err="1"/>
              <a:t>geografis</a:t>
            </a:r>
            <a:r>
              <a:rPr lang="en-US" sz="2000" dirty="0"/>
              <a:t>, </a:t>
            </a:r>
            <a:r>
              <a:rPr lang="en-US" sz="2000" i="1" dirty="0"/>
              <a:t>cost saving</a:t>
            </a:r>
            <a:r>
              <a:rPr lang="en-US" sz="2000" dirty="0"/>
              <a:t>,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ada</a:t>
            </a:r>
            <a:r>
              <a:rPr lang="en-US" sz="2000" dirty="0"/>
              <a:t> </a:t>
            </a:r>
            <a:r>
              <a:rPr lang="en-US" sz="2000" i="1" dirty="0"/>
              <a:t>intermediary</a:t>
            </a:r>
            <a:r>
              <a:rPr lang="en-US" sz="2000" dirty="0"/>
              <a:t>, </a:t>
            </a:r>
            <a:r>
              <a:rPr lang="en-US" sz="2000" i="1" dirty="0"/>
              <a:t>service</a:t>
            </a:r>
            <a:r>
              <a:rPr lang="en-US" sz="2000" dirty="0"/>
              <a:t> yang </a:t>
            </a:r>
            <a:r>
              <a:rPr lang="en-US" sz="2000" dirty="0" err="1"/>
              <a:t>aman</a:t>
            </a:r>
            <a:r>
              <a:rPr lang="en-US" sz="2000" dirty="0"/>
              <a:t>. </a:t>
            </a:r>
            <a:r>
              <a:rPr lang="en-US" sz="2000" dirty="0" err="1"/>
              <a:t>Karakter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semua</a:t>
            </a:r>
            <a:r>
              <a:rPr lang="en-US" sz="2000" dirty="0"/>
              <a:t> </a:t>
            </a:r>
            <a:r>
              <a:rPr lang="en-US" sz="2000" dirty="0" err="1"/>
              <a:t>ada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teknologi</a:t>
            </a:r>
            <a:r>
              <a:rPr lang="en-US" sz="2000" dirty="0"/>
              <a:t> </a:t>
            </a:r>
            <a:r>
              <a:rPr lang="en-US" sz="2000" dirty="0" err="1"/>
              <a:t>blockchain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35369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176" y="276444"/>
            <a:ext cx="6253698" cy="610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255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16336-2D9D-CC37-9914-D4F964346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Klasifikasi</a:t>
            </a:r>
            <a:r>
              <a:rPr lang="en-US" dirty="0"/>
              <a:t> Blockchain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EDD38-0736-6AA4-CBF4-9E6780CD2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err="1"/>
              <a:t>Berdasarkan</a:t>
            </a:r>
            <a:r>
              <a:rPr lang="en-US" sz="2400" dirty="0"/>
              <a:t> model </a:t>
            </a:r>
            <a:r>
              <a:rPr lang="en-US" sz="2400" dirty="0" err="1"/>
              <a:t>perizinannya</a:t>
            </a:r>
            <a:r>
              <a:rPr lang="en-US" sz="2400" dirty="0"/>
              <a:t>, </a:t>
            </a:r>
            <a:r>
              <a:rPr lang="en-US" sz="2400" i="1" dirty="0"/>
              <a:t>blockchain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diklasifikasikan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i="1" dirty="0"/>
              <a:t>public</a:t>
            </a:r>
            <a:r>
              <a:rPr lang="en-US" sz="2400" dirty="0"/>
              <a:t> </a:t>
            </a:r>
            <a:r>
              <a:rPr lang="en-US" sz="2400" i="1" dirty="0"/>
              <a:t>blockchain</a:t>
            </a:r>
            <a:r>
              <a:rPr lang="en-US" sz="2400" dirty="0"/>
              <a:t> dan </a:t>
            </a:r>
            <a:r>
              <a:rPr lang="en-US" sz="2400" i="1" dirty="0"/>
              <a:t>private blockchain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r>
              <a:rPr lang="en-US" sz="2400" b="1" dirty="0"/>
              <a:t>1. </a:t>
            </a:r>
            <a:r>
              <a:rPr lang="en-US" sz="2400" b="1" i="1" dirty="0"/>
              <a:t>Public blockchain</a:t>
            </a:r>
          </a:p>
          <a:p>
            <a:pPr>
              <a:buFontTx/>
              <a:buChar char="-"/>
            </a:pPr>
            <a:r>
              <a:rPr lang="en-US" sz="2400" dirty="0" err="1"/>
              <a:t>semua</a:t>
            </a:r>
            <a:r>
              <a:rPr lang="en-US" sz="2400" dirty="0"/>
              <a:t> orang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bergabung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</a:t>
            </a:r>
            <a:r>
              <a:rPr lang="en-US" sz="2400" i="1" dirty="0"/>
              <a:t>blockchain</a:t>
            </a:r>
            <a:r>
              <a:rPr lang="en-US" sz="2400" dirty="0"/>
              <a:t> dan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menambahkan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r>
              <a:rPr lang="en-US" sz="2400" dirty="0"/>
              <a:t> </a:t>
            </a:r>
            <a:r>
              <a:rPr lang="en-US" sz="2400" dirty="0" err="1"/>
              <a:t>baru</a:t>
            </a:r>
            <a:r>
              <a:rPr lang="en-US" sz="2400" dirty="0"/>
              <a:t> </a:t>
            </a:r>
            <a:r>
              <a:rPr lang="en-US" sz="2400" dirty="0" err="1"/>
              <a:t>tanpa</a:t>
            </a:r>
            <a:r>
              <a:rPr lang="en-US" sz="2400" dirty="0"/>
              <a:t> </a:t>
            </a:r>
            <a:r>
              <a:rPr lang="en-US" sz="2400" dirty="0" err="1"/>
              <a:t>membutuhkan</a:t>
            </a:r>
            <a:r>
              <a:rPr lang="en-US" sz="2400" dirty="0"/>
              <a:t> </a:t>
            </a:r>
            <a:r>
              <a:rPr lang="en-US" sz="2400" dirty="0" err="1"/>
              <a:t>izin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otoritas</a:t>
            </a:r>
            <a:r>
              <a:rPr lang="en-US" sz="2400" dirty="0"/>
              <a:t> </a:t>
            </a:r>
            <a:r>
              <a:rPr lang="en-US" sz="2400" dirty="0" err="1"/>
              <a:t>tertentu</a:t>
            </a:r>
            <a:endParaRPr lang="en-US" sz="2400" dirty="0"/>
          </a:p>
          <a:p>
            <a:pPr>
              <a:buFontTx/>
              <a:buChar char="-"/>
            </a:pPr>
            <a:r>
              <a:rPr lang="en-US" sz="2400" dirty="0" err="1"/>
              <a:t>sering</a:t>
            </a:r>
            <a:r>
              <a:rPr lang="en-US" sz="2400" dirty="0"/>
              <a:t> juga </a:t>
            </a:r>
            <a:r>
              <a:rPr lang="en-US" sz="2400" dirty="0" err="1"/>
              <a:t>disebut</a:t>
            </a:r>
            <a:r>
              <a:rPr lang="en-US" sz="2400" dirty="0"/>
              <a:t> juga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i="1" dirty="0"/>
              <a:t>permissionless blockchain</a:t>
            </a:r>
            <a:r>
              <a:rPr lang="en-US" sz="2400" dirty="0"/>
              <a:t>.</a:t>
            </a:r>
          </a:p>
          <a:p>
            <a:pPr>
              <a:buFontTx/>
              <a:buChar char="-"/>
            </a:pP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pengguna</a:t>
            </a:r>
            <a:r>
              <a:rPr lang="en-US" sz="2400" dirty="0"/>
              <a:t> </a:t>
            </a:r>
            <a:r>
              <a:rPr lang="en-US" sz="2400" dirty="0" err="1"/>
              <a:t>memilik</a:t>
            </a:r>
            <a:r>
              <a:rPr lang="en-US" sz="2400" dirty="0"/>
              <a:t> </a:t>
            </a:r>
            <a:r>
              <a:rPr lang="en-US" sz="2400" dirty="0" err="1"/>
              <a:t>akses</a:t>
            </a:r>
            <a:r>
              <a:rPr lang="en-US" sz="2400" dirty="0"/>
              <a:t> </a:t>
            </a:r>
            <a:r>
              <a:rPr lang="en-US" sz="2400" dirty="0" err="1"/>
              <a:t>baca</a:t>
            </a:r>
            <a:r>
              <a:rPr lang="en-US" sz="2400" dirty="0"/>
              <a:t> dan </a:t>
            </a:r>
            <a:r>
              <a:rPr lang="en-US" sz="2400" dirty="0" err="1"/>
              <a:t>tulis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i="1" dirty="0"/>
              <a:t>ledger</a:t>
            </a:r>
          </a:p>
          <a:p>
            <a:pPr>
              <a:buFontTx/>
              <a:buChar char="-"/>
            </a:pPr>
            <a:r>
              <a:rPr lang="en-US" sz="2400" dirty="0" err="1"/>
              <a:t>cocok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yang </a:t>
            </a:r>
            <a:r>
              <a:rPr lang="en-US" sz="2400" dirty="0" err="1"/>
              <a:t>membutuhkan</a:t>
            </a:r>
            <a:r>
              <a:rPr lang="en-US" sz="2400" dirty="0"/>
              <a:t> </a:t>
            </a:r>
            <a:r>
              <a:rPr lang="en-US" sz="2400" dirty="0" err="1"/>
              <a:t>anonimitas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pihak</a:t>
            </a:r>
            <a:r>
              <a:rPr lang="en-US" sz="2400" dirty="0"/>
              <a:t> lain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</a:t>
            </a:r>
            <a:r>
              <a:rPr lang="en-US" sz="2400" dirty="0" err="1"/>
              <a:t>blockhain</a:t>
            </a:r>
            <a:endParaRPr lang="en-US" sz="2400" dirty="0"/>
          </a:p>
          <a:p>
            <a:pPr>
              <a:buFontTx/>
              <a:buChar char="-"/>
            </a:pPr>
            <a:r>
              <a:rPr lang="en-US" sz="2400" dirty="0" err="1"/>
              <a:t>konsensus</a:t>
            </a:r>
            <a:r>
              <a:rPr lang="en-US" sz="2400" dirty="0"/>
              <a:t> yang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menambahkan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r>
              <a:rPr lang="en-US" sz="2400" dirty="0"/>
              <a:t> </a:t>
            </a:r>
            <a:r>
              <a:rPr lang="en-US" sz="2400" dirty="0" err="1"/>
              <a:t>baru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sumber</a:t>
            </a:r>
            <a:r>
              <a:rPr lang="en-US" sz="2400" dirty="0"/>
              <a:t> </a:t>
            </a:r>
            <a:r>
              <a:rPr lang="en-US" sz="2400" dirty="0" err="1"/>
              <a:t>daya</a:t>
            </a:r>
            <a:r>
              <a:rPr lang="en-US" sz="2400" dirty="0"/>
              <a:t> </a:t>
            </a:r>
            <a:r>
              <a:rPr lang="en-US" sz="2400" dirty="0" err="1"/>
              <a:t>komputasi</a:t>
            </a:r>
            <a:r>
              <a:rPr lang="en-US" sz="2400" dirty="0"/>
              <a:t> yang </a:t>
            </a:r>
            <a:r>
              <a:rPr lang="en-US" sz="2400" dirty="0" err="1"/>
              <a:t>besar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mengantisipasi</a:t>
            </a:r>
            <a:r>
              <a:rPr lang="en-US" sz="2400" dirty="0"/>
              <a:t> </a:t>
            </a:r>
            <a:r>
              <a:rPr lang="en-US" sz="2400" dirty="0" err="1"/>
              <a:t>pihak</a:t>
            </a:r>
            <a:r>
              <a:rPr lang="en-US" sz="2400" dirty="0"/>
              <a:t> </a:t>
            </a:r>
            <a:r>
              <a:rPr lang="en-US" sz="2400" dirty="0" err="1"/>
              <a:t>ketiga</a:t>
            </a:r>
            <a:r>
              <a:rPr lang="en-US" sz="2400" dirty="0"/>
              <a:t> yang </a:t>
            </a:r>
            <a:r>
              <a:rPr lang="en-US" sz="2400" dirty="0" err="1"/>
              <a:t>berniat</a:t>
            </a:r>
            <a:r>
              <a:rPr lang="en-US" sz="2400" dirty="0"/>
              <a:t> </a:t>
            </a:r>
            <a:r>
              <a:rPr lang="en-US" sz="2400" dirty="0" err="1"/>
              <a:t>jahat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34423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F0DFE-2CBD-2132-D0E1-6B4A87622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772" y="978196"/>
            <a:ext cx="10515600" cy="545394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2. </a:t>
            </a:r>
            <a:r>
              <a:rPr lang="en-US" b="1" i="1" dirty="0"/>
              <a:t>Private blockchain</a:t>
            </a:r>
          </a:p>
          <a:p>
            <a:pPr>
              <a:buFontTx/>
              <a:buChar char="-"/>
            </a:pPr>
            <a:r>
              <a:rPr lang="en-US" sz="2400" dirty="0" err="1"/>
              <a:t>hanya</a:t>
            </a:r>
            <a:r>
              <a:rPr lang="en-US" sz="2400" dirty="0"/>
              <a:t> orang-orang yang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terotorisasi</a:t>
            </a:r>
            <a:r>
              <a:rPr lang="en-US" sz="2400" dirty="0"/>
              <a:t> oleh </a:t>
            </a:r>
            <a:r>
              <a:rPr lang="en-US" sz="2400" dirty="0" err="1"/>
              <a:t>pihak</a:t>
            </a:r>
            <a:r>
              <a:rPr lang="en-US" sz="2400" dirty="0"/>
              <a:t> </a:t>
            </a:r>
            <a:r>
              <a:rPr lang="en-US" sz="2400" dirty="0" err="1"/>
              <a:t>berwenang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berpartisipasi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</a:t>
            </a:r>
            <a:r>
              <a:rPr lang="en-US" sz="2400" i="1" dirty="0"/>
              <a:t>blockchain</a:t>
            </a:r>
          </a:p>
          <a:p>
            <a:pPr>
              <a:buFontTx/>
              <a:buChar char="-"/>
            </a:pPr>
            <a:r>
              <a:rPr lang="en-US" sz="2400" dirty="0" err="1"/>
              <a:t>sering</a:t>
            </a:r>
            <a:r>
              <a:rPr lang="en-US" sz="2400" dirty="0"/>
              <a:t> juga </a:t>
            </a:r>
            <a:r>
              <a:rPr lang="en-US" sz="2400" dirty="0" err="1"/>
              <a:t>disebut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i="1" dirty="0"/>
              <a:t>permissioned blockchain</a:t>
            </a:r>
            <a:r>
              <a:rPr lang="en-US" sz="2400" dirty="0"/>
              <a:t>. </a:t>
            </a:r>
          </a:p>
          <a:p>
            <a:pPr>
              <a:buFontTx/>
              <a:buChar char="-"/>
            </a:pP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i="1" dirty="0"/>
              <a:t>node</a:t>
            </a:r>
            <a:r>
              <a:rPr lang="en-US" sz="2400" dirty="0"/>
              <a:t> yang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otoritas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menyetujui</a:t>
            </a:r>
            <a:r>
              <a:rPr lang="en-US" sz="2400" dirty="0"/>
              <a:t> </a:t>
            </a:r>
            <a:r>
              <a:rPr lang="en-US" sz="2400" dirty="0" err="1"/>
              <a:t>seseorang</a:t>
            </a:r>
            <a:r>
              <a:rPr lang="en-US" sz="2400" dirty="0"/>
              <a:t> </a:t>
            </a:r>
            <a:r>
              <a:rPr lang="en-US" sz="2400" dirty="0" err="1"/>
              <a:t>bergabung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blockchain, </a:t>
            </a:r>
            <a:r>
              <a:rPr lang="en-US" sz="2400" dirty="0" err="1"/>
              <a:t>mengontrol</a:t>
            </a:r>
            <a:r>
              <a:rPr lang="en-US" sz="2400" dirty="0"/>
              <a:t> </a:t>
            </a:r>
            <a:r>
              <a:rPr lang="en-US" sz="2400" dirty="0" err="1"/>
              <a:t>akses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</a:t>
            </a:r>
            <a:r>
              <a:rPr lang="en-US" sz="2400" i="1" dirty="0"/>
              <a:t>blockchain</a:t>
            </a:r>
            <a:r>
              <a:rPr lang="en-US" sz="2400" dirty="0"/>
              <a:t>, dan </a:t>
            </a:r>
            <a:r>
              <a:rPr lang="en-US" sz="2400" dirty="0" err="1"/>
              <a:t>mengatur</a:t>
            </a:r>
            <a:r>
              <a:rPr lang="en-US" sz="2400" dirty="0"/>
              <a:t> </a:t>
            </a:r>
            <a:r>
              <a:rPr lang="en-US" sz="2400" dirty="0" err="1"/>
              <a:t>akses</a:t>
            </a:r>
            <a:r>
              <a:rPr lang="en-US" sz="2400" dirty="0"/>
              <a:t> </a:t>
            </a:r>
            <a:r>
              <a:rPr lang="en-US" sz="2400" dirty="0" err="1"/>
              <a:t>baca</a:t>
            </a:r>
            <a:r>
              <a:rPr lang="en-US" sz="2400" dirty="0"/>
              <a:t> dan </a:t>
            </a:r>
            <a:r>
              <a:rPr lang="en-US" sz="2400" dirty="0" err="1"/>
              <a:t>tulis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i="1" dirty="0"/>
              <a:t>ledger</a:t>
            </a:r>
          </a:p>
          <a:p>
            <a:pPr>
              <a:buFontTx/>
              <a:buChar char="-"/>
            </a:pPr>
            <a:r>
              <a:rPr lang="en-US" sz="2400" dirty="0" err="1"/>
              <a:t>biasanya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oleh </a:t>
            </a:r>
            <a:r>
              <a:rPr lang="en-US" sz="2400" dirty="0" err="1"/>
              <a:t>perusahaan</a:t>
            </a:r>
            <a:r>
              <a:rPr lang="en-US" sz="2400" dirty="0"/>
              <a:t> yang </a:t>
            </a:r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dirty="0" err="1"/>
              <a:t>mengetahui</a:t>
            </a:r>
            <a:r>
              <a:rPr lang="en-US" sz="2400" dirty="0"/>
              <a:t> </a:t>
            </a:r>
            <a:r>
              <a:rPr lang="en-US" sz="2400" dirty="0" err="1"/>
              <a:t>identitas</a:t>
            </a:r>
            <a:r>
              <a:rPr lang="en-US" sz="2400" dirty="0"/>
              <a:t> </a:t>
            </a:r>
            <a:r>
              <a:rPr lang="en-US" sz="2400" dirty="0" err="1"/>
              <a:t>pihak-pihak</a:t>
            </a:r>
            <a:r>
              <a:rPr lang="en-US" sz="2400" dirty="0"/>
              <a:t> yang </a:t>
            </a:r>
            <a:r>
              <a:rPr lang="en-US" sz="2400" dirty="0" err="1"/>
              <a:t>terlibat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transaksi</a:t>
            </a:r>
            <a:r>
              <a:rPr lang="en-US" sz="2400" dirty="0"/>
              <a:t>. </a:t>
            </a:r>
          </a:p>
          <a:p>
            <a:pPr>
              <a:buFontTx/>
              <a:buChar char="-"/>
            </a:pPr>
            <a:r>
              <a:rPr lang="en-US" sz="2400" dirty="0" err="1"/>
              <a:t>konsensus</a:t>
            </a:r>
            <a:r>
              <a:rPr lang="en-US" sz="2400" dirty="0"/>
              <a:t> yang </a:t>
            </a:r>
            <a:r>
              <a:rPr lang="en-US" sz="2400" dirty="0" err="1"/>
              <a:t>digunakan</a:t>
            </a:r>
            <a:r>
              <a:rPr lang="en-US" sz="2400" dirty="0"/>
              <a:t> pada </a:t>
            </a:r>
            <a:r>
              <a:rPr lang="en-US" sz="2400" dirty="0" err="1"/>
              <a:t>jaringan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cenderung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sederhana</a:t>
            </a:r>
            <a:r>
              <a:rPr lang="en-US" sz="2400" dirty="0"/>
              <a:t> dan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membutuhkan</a:t>
            </a:r>
            <a:r>
              <a:rPr lang="en-US" sz="2400" dirty="0"/>
              <a:t> </a:t>
            </a:r>
            <a:r>
              <a:rPr lang="en-US" sz="2400" dirty="0" err="1"/>
              <a:t>sumber</a:t>
            </a:r>
            <a:r>
              <a:rPr lang="en-US" sz="2400" dirty="0"/>
              <a:t> </a:t>
            </a:r>
            <a:r>
              <a:rPr lang="en-US" sz="2400" dirty="0" err="1"/>
              <a:t>daya</a:t>
            </a:r>
            <a:r>
              <a:rPr lang="en-US" sz="2400" dirty="0"/>
              <a:t> </a:t>
            </a:r>
            <a:r>
              <a:rPr lang="en-US" sz="2400" dirty="0" err="1"/>
              <a:t>komputasi</a:t>
            </a:r>
            <a:r>
              <a:rPr lang="en-US" sz="2400" dirty="0"/>
              <a:t> </a:t>
            </a:r>
            <a:r>
              <a:rPr lang="en-US" sz="2400" dirty="0" err="1"/>
              <a:t>berlebih</a:t>
            </a:r>
            <a:r>
              <a:rPr lang="en-US" sz="2400" dirty="0"/>
              <a:t>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pengguna</a:t>
            </a:r>
            <a:r>
              <a:rPr lang="en-US" sz="2400" dirty="0"/>
              <a:t> yang </a:t>
            </a:r>
            <a:r>
              <a:rPr lang="en-US" sz="2400" dirty="0" err="1"/>
              <a:t>bertindak</a:t>
            </a:r>
            <a:r>
              <a:rPr lang="en-US" sz="2400" dirty="0"/>
              <a:t> </a:t>
            </a:r>
            <a:r>
              <a:rPr lang="en-US" sz="2400" dirty="0" err="1"/>
              <a:t>jahat</a:t>
            </a:r>
            <a:r>
              <a:rPr lang="en-US" sz="2400" dirty="0"/>
              <a:t>, </a:t>
            </a:r>
            <a:r>
              <a:rPr lang="en-US" sz="2400" dirty="0" err="1"/>
              <a:t>pihak</a:t>
            </a:r>
            <a:r>
              <a:rPr lang="en-US" sz="2400" dirty="0"/>
              <a:t> yang </a:t>
            </a:r>
            <a:r>
              <a:rPr lang="en-US" sz="2400" dirty="0" err="1"/>
              <a:t>berwenang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mencabut</a:t>
            </a:r>
            <a:r>
              <a:rPr lang="en-US" sz="2400" dirty="0"/>
              <a:t> </a:t>
            </a:r>
            <a:r>
              <a:rPr lang="en-US" sz="2400" dirty="0" err="1"/>
              <a:t>hak</a:t>
            </a:r>
            <a:r>
              <a:rPr lang="en-US" sz="2400" dirty="0"/>
              <a:t> </a:t>
            </a:r>
            <a:r>
              <a:rPr lang="en-US" sz="2400" dirty="0" err="1"/>
              <a:t>aksesnya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3427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75441-7195-55B2-611A-F9899EB02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Konsensus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712FE-AB28-3F4D-D6C3-6BC80F86D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memutuskan</a:t>
            </a:r>
            <a:r>
              <a:rPr lang="en-US" sz="2400" dirty="0"/>
              <a:t> </a:t>
            </a:r>
            <a:r>
              <a:rPr lang="en-US" sz="2400" dirty="0" err="1"/>
              <a:t>apakah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i="1" dirty="0"/>
              <a:t>peer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menambahkan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</a:t>
            </a:r>
            <a:r>
              <a:rPr lang="en-US" sz="2400" i="1" dirty="0"/>
              <a:t>blockchain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diperlukan</a:t>
            </a:r>
            <a:r>
              <a:rPr lang="en-US" sz="2400" dirty="0"/>
              <a:t> </a:t>
            </a:r>
            <a:r>
              <a:rPr lang="en-US" sz="2400" dirty="0" err="1"/>
              <a:t>metode</a:t>
            </a:r>
            <a:r>
              <a:rPr lang="en-US" sz="2400" dirty="0"/>
              <a:t> </a:t>
            </a:r>
            <a:r>
              <a:rPr lang="en-US" sz="2400" dirty="0" err="1"/>
              <a:t>persetujuan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menyepakati</a:t>
            </a:r>
            <a:r>
              <a:rPr lang="en-US" sz="2400" dirty="0"/>
              <a:t> </a:t>
            </a:r>
            <a:r>
              <a:rPr lang="en-US" sz="2400" i="1" dirty="0"/>
              <a:t>peer</a:t>
            </a:r>
            <a:r>
              <a:rPr lang="en-US" sz="2400" dirty="0"/>
              <a:t> mana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menambahkan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Metode</a:t>
            </a:r>
            <a:r>
              <a:rPr lang="en-US" sz="2400" dirty="0"/>
              <a:t> </a:t>
            </a:r>
            <a:r>
              <a:rPr lang="en-US" sz="2400" dirty="0" err="1"/>
              <a:t>persetujuan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 </a:t>
            </a:r>
            <a:r>
              <a:rPr lang="en-US" sz="2400" dirty="0" err="1"/>
              <a:t>dinamakan</a:t>
            </a:r>
            <a:r>
              <a:rPr lang="en-US" sz="2400" dirty="0"/>
              <a:t> </a:t>
            </a:r>
            <a:r>
              <a:rPr lang="en-US" sz="2400" i="1" dirty="0"/>
              <a:t>consensus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metode</a:t>
            </a:r>
            <a:r>
              <a:rPr lang="en-US" sz="2400" dirty="0"/>
              <a:t> </a:t>
            </a:r>
            <a:r>
              <a:rPr lang="en-US" sz="2400" dirty="0" err="1"/>
              <a:t>konsensus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i="1" dirty="0"/>
              <a:t>blockchain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   1. </a:t>
            </a:r>
            <a:r>
              <a:rPr lang="en-US" sz="2400" i="1" dirty="0"/>
              <a:t>Proof of Work </a:t>
            </a:r>
            <a:r>
              <a:rPr lang="en-US" sz="2400" dirty="0"/>
              <a:t>(</a:t>
            </a:r>
            <a:r>
              <a:rPr lang="en-US" sz="2400" dirty="0" err="1"/>
              <a:t>PoW</a:t>
            </a:r>
            <a:r>
              <a:rPr lang="en-US" sz="2400" dirty="0"/>
              <a:t>) –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i="1" dirty="0"/>
              <a:t>puzzle</a:t>
            </a:r>
          </a:p>
          <a:p>
            <a:pPr marL="0" indent="0">
              <a:buNone/>
            </a:pPr>
            <a:r>
              <a:rPr lang="en-US" sz="2400" dirty="0"/>
              <a:t>   2. </a:t>
            </a:r>
            <a:r>
              <a:rPr lang="en-US" sz="2400" i="1" dirty="0"/>
              <a:t>Proof of Stake </a:t>
            </a:r>
            <a:r>
              <a:rPr lang="en-US" sz="2400" dirty="0"/>
              <a:t>(</a:t>
            </a:r>
            <a:r>
              <a:rPr lang="en-US" sz="2400" dirty="0" err="1"/>
              <a:t>PoS</a:t>
            </a:r>
            <a:r>
              <a:rPr lang="en-US" sz="2400" dirty="0"/>
              <a:t>) –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investasi</a:t>
            </a:r>
            <a:r>
              <a:rPr lang="en-US" sz="2400" dirty="0"/>
              <a:t> </a:t>
            </a:r>
            <a:r>
              <a:rPr lang="en-US" sz="2400" dirty="0" err="1"/>
              <a:t>sumberdaya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3. </a:t>
            </a:r>
            <a:r>
              <a:rPr lang="en-US" sz="2400" i="1" dirty="0"/>
              <a:t>Round robin  </a:t>
            </a:r>
            <a:r>
              <a:rPr lang="en-US" sz="2400" dirty="0"/>
              <a:t>(</a:t>
            </a:r>
            <a:r>
              <a:rPr lang="en-US" sz="2400" dirty="0" err="1"/>
              <a:t>khusus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i="1" dirty="0"/>
              <a:t>permissioned blockchain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r>
              <a:rPr lang="en-US" sz="2400" dirty="0"/>
              <a:t>   4. </a:t>
            </a:r>
            <a:r>
              <a:rPr lang="en-US" sz="2400" i="1" dirty="0"/>
              <a:t>Proof of authority/identity</a:t>
            </a:r>
          </a:p>
          <a:p>
            <a:pPr marL="0" indent="0">
              <a:buNone/>
            </a:pPr>
            <a:r>
              <a:rPr lang="en-US" sz="2400" dirty="0"/>
              <a:t>   5. </a:t>
            </a:r>
            <a:r>
              <a:rPr lang="en-US" sz="2400" i="1" dirty="0"/>
              <a:t>Proof of Elapsed  Time</a:t>
            </a:r>
          </a:p>
        </p:txBody>
      </p:sp>
    </p:spTree>
    <p:extLst>
      <p:ext uri="{BB962C8B-B14F-4D97-AF65-F5344CB8AC3E}">
        <p14:creationId xmlns:p14="http://schemas.microsoft.com/office/powerpoint/2010/main" val="9671432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E3E93-02C1-567E-C91C-7D7672971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4577"/>
          </a:xfrm>
        </p:spPr>
        <p:txBody>
          <a:bodyPr/>
          <a:lstStyle/>
          <a:p>
            <a:r>
              <a:rPr lang="en-US" dirty="0"/>
              <a:t>Smart Contract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D3A9C-8782-73D4-4F29-8B0FE94B2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772" y="1432221"/>
            <a:ext cx="11038368" cy="4351338"/>
          </a:xfrm>
        </p:spPr>
        <p:txBody>
          <a:bodyPr/>
          <a:lstStyle/>
          <a:p>
            <a:r>
              <a:rPr lang="en-US" sz="2400" i="1" dirty="0"/>
              <a:t>Smart contract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protokol</a:t>
            </a:r>
            <a:r>
              <a:rPr lang="en-US" sz="2400" dirty="0"/>
              <a:t> </a:t>
            </a:r>
            <a:r>
              <a:rPr lang="en-US" sz="2400" dirty="0" err="1"/>
              <a:t>transaksi</a:t>
            </a:r>
            <a:r>
              <a:rPr lang="en-US" sz="2400" dirty="0"/>
              <a:t> yang </a:t>
            </a:r>
            <a:r>
              <a:rPr lang="en-US" sz="2400" dirty="0" err="1"/>
              <a:t>menjalankan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syarat</a:t>
            </a:r>
            <a:r>
              <a:rPr lang="en-US" sz="2400" dirty="0"/>
              <a:t> </a:t>
            </a:r>
            <a:r>
              <a:rPr lang="en-US" sz="2400" dirty="0" err="1"/>
              <a:t>kontrak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program </a:t>
            </a:r>
            <a:r>
              <a:rPr lang="en-US" sz="2400" dirty="0" err="1"/>
              <a:t>komputer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/>
              <a:t>Di </a:t>
            </a:r>
            <a:r>
              <a:rPr lang="en-US" sz="2400" dirty="0" err="1"/>
              <a:t>dalam</a:t>
            </a:r>
            <a:r>
              <a:rPr lang="en-US" sz="2400" dirty="0"/>
              <a:t> blockchain, </a:t>
            </a:r>
            <a:r>
              <a:rPr lang="en-US" sz="2400" i="1" dirty="0"/>
              <a:t>smart contract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mengatur</a:t>
            </a:r>
            <a:r>
              <a:rPr lang="en-US" sz="2400" dirty="0"/>
              <a:t> </a:t>
            </a:r>
            <a:r>
              <a:rPr lang="en-US" sz="2400" dirty="0" err="1"/>
              <a:t>transaksi-transaksi</a:t>
            </a:r>
            <a:r>
              <a:rPr lang="en-US" sz="2400" dirty="0"/>
              <a:t>,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memerlukan</a:t>
            </a:r>
            <a:r>
              <a:rPr lang="en-US" sz="2400" dirty="0"/>
              <a:t> </a:t>
            </a:r>
            <a:r>
              <a:rPr lang="en-US" sz="2400" dirty="0" err="1"/>
              <a:t>pihak</a:t>
            </a:r>
            <a:r>
              <a:rPr lang="en-US" sz="2400" dirty="0"/>
              <a:t> </a:t>
            </a:r>
            <a:r>
              <a:rPr lang="en-US" sz="2400" dirty="0" err="1"/>
              <a:t>ketiga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bank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kuasa</a:t>
            </a:r>
            <a:r>
              <a:rPr lang="en-US" sz="2400" dirty="0"/>
              <a:t> </a:t>
            </a:r>
            <a:r>
              <a:rPr lang="en-US" sz="2400" dirty="0" err="1"/>
              <a:t>hukum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14B8CFCE-E1A6-029C-9031-CC1538B3DC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874" y="3429000"/>
            <a:ext cx="5637806" cy="335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7779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1BE5C716-27EC-F7AD-5CC4-12CFB1F559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149" y="553655"/>
            <a:ext cx="9542558" cy="630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7331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E9FA6-79F7-7220-839F-08DB64E59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Hyperledger Fabric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3C792-13B0-DC9A-812C-ECEF5D92F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i="1" dirty="0"/>
              <a:t>Hyperledger Fabric </a:t>
            </a:r>
            <a:r>
              <a:rPr lang="en-US" sz="2400" dirty="0" err="1"/>
              <a:t>merupakan</a:t>
            </a:r>
            <a:r>
              <a:rPr lang="en-US" sz="2400" dirty="0"/>
              <a:t> salah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implementasi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blockchain.</a:t>
            </a:r>
          </a:p>
          <a:p>
            <a:endParaRPr lang="en-US" sz="2400" i="1" dirty="0"/>
          </a:p>
          <a:p>
            <a:r>
              <a:rPr lang="en-US" sz="2400" i="1" dirty="0"/>
              <a:t>Hyperledger Fabric </a:t>
            </a:r>
            <a:r>
              <a:rPr lang="en-US" sz="2400" dirty="0" err="1"/>
              <a:t>adalah</a:t>
            </a:r>
            <a:r>
              <a:rPr lang="en-US" sz="2400" dirty="0"/>
              <a:t> platform </a:t>
            </a:r>
            <a:r>
              <a:rPr lang="en-US" sz="2400" dirty="0" err="1"/>
              <a:t>teknologi</a:t>
            </a:r>
            <a:r>
              <a:rPr lang="en-US" sz="2400" dirty="0"/>
              <a:t> </a:t>
            </a:r>
            <a:r>
              <a:rPr lang="en-US" sz="2400" i="1" dirty="0"/>
              <a:t>distributed ledger </a:t>
            </a:r>
            <a:r>
              <a:rPr lang="en-US" sz="2400" dirty="0"/>
              <a:t>yang </a:t>
            </a:r>
            <a:r>
              <a:rPr lang="en-US" sz="2400" dirty="0" err="1"/>
              <a:t>dikembangkan</a:t>
            </a:r>
            <a:r>
              <a:rPr lang="en-US" sz="2400" dirty="0"/>
              <a:t> oleh Linux Foundation. Platform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proyek</a:t>
            </a:r>
            <a:r>
              <a:rPr lang="en-US" sz="2400" dirty="0"/>
              <a:t> open source yang </a:t>
            </a:r>
            <a:r>
              <a:rPr lang="en-US" sz="2400" dirty="0" err="1"/>
              <a:t>mengimplementasikan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blockchain </a:t>
            </a:r>
            <a:r>
              <a:rPr lang="en-US" sz="2400" dirty="0" err="1"/>
              <a:t>bersifat</a:t>
            </a:r>
            <a:r>
              <a:rPr lang="en-US" sz="2400" dirty="0"/>
              <a:t> </a:t>
            </a:r>
            <a:r>
              <a:rPr lang="en-US" sz="2400" i="1" dirty="0"/>
              <a:t>permissioned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/>
              <a:t>Hyperledger Fabric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teknologi</a:t>
            </a:r>
            <a:r>
              <a:rPr lang="en-US" sz="2400" dirty="0"/>
              <a:t> </a:t>
            </a:r>
            <a:r>
              <a:rPr lang="en-US" sz="2400" i="1" dirty="0"/>
              <a:t>blockchain</a:t>
            </a:r>
            <a:r>
              <a:rPr lang="en-US" sz="2400" dirty="0"/>
              <a:t> </a:t>
            </a:r>
            <a:r>
              <a:rPr lang="en-US" sz="2400" dirty="0" err="1"/>
              <a:t>pertama</a:t>
            </a:r>
            <a:r>
              <a:rPr lang="en-US" sz="2400" dirty="0"/>
              <a:t> yang </a:t>
            </a:r>
            <a:r>
              <a:rPr lang="en-US" sz="2400" dirty="0" err="1"/>
              <a:t>memfasilitasi</a:t>
            </a:r>
            <a:r>
              <a:rPr lang="en-US" sz="2400" dirty="0"/>
              <a:t> </a:t>
            </a:r>
            <a:r>
              <a:rPr lang="en-US" sz="2400" i="1" dirty="0"/>
              <a:t>smart contracts </a:t>
            </a:r>
            <a:r>
              <a:rPr lang="en-US" sz="2400" dirty="0"/>
              <a:t>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ditulis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Bahasa </a:t>
            </a:r>
            <a:r>
              <a:rPr lang="en-US" sz="2400" dirty="0" err="1"/>
              <a:t>pemrograman</a:t>
            </a:r>
            <a:r>
              <a:rPr lang="en-US" sz="2400" dirty="0"/>
              <a:t> </a:t>
            </a:r>
            <a:r>
              <a:rPr lang="en-US" sz="2400" dirty="0" err="1"/>
              <a:t>umum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i="1" dirty="0"/>
              <a:t>Java</a:t>
            </a:r>
            <a:r>
              <a:rPr lang="en-US" sz="2400" dirty="0"/>
              <a:t>, </a:t>
            </a:r>
            <a:r>
              <a:rPr lang="en-US" sz="2400" i="1" dirty="0"/>
              <a:t>Go</a:t>
            </a:r>
            <a:r>
              <a:rPr lang="en-US" sz="2400" dirty="0"/>
              <a:t>, </a:t>
            </a:r>
            <a:r>
              <a:rPr lang="en-US" sz="2400" i="1" dirty="0"/>
              <a:t>Python</a:t>
            </a:r>
            <a:r>
              <a:rPr lang="en-US" sz="2400" dirty="0"/>
              <a:t>, dan </a:t>
            </a:r>
            <a:r>
              <a:rPr lang="en-US" sz="2400" i="1" dirty="0" err="1"/>
              <a:t>Javascript</a:t>
            </a:r>
            <a:r>
              <a:rPr lang="en-US" sz="2400" dirty="0"/>
              <a:t>.</a:t>
            </a:r>
          </a:p>
          <a:p>
            <a:endParaRPr lang="en-US" sz="2400" i="1" dirty="0"/>
          </a:p>
          <a:p>
            <a:r>
              <a:rPr lang="en-US" sz="2400" i="1" dirty="0"/>
              <a:t>Smart contracts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i="1" dirty="0"/>
              <a:t>Hyperledger fabric </a:t>
            </a:r>
            <a:r>
              <a:rPr lang="en-US" sz="2400" dirty="0" err="1"/>
              <a:t>disebut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i="1" dirty="0" err="1"/>
              <a:t>chaincode</a:t>
            </a:r>
            <a:endParaRPr lang="en-US" sz="2400" i="1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EE991CA-1087-D6E2-B53D-0804AD256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850" y="176213"/>
            <a:ext cx="3028950" cy="15144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4B33B2-1FE8-D460-17BE-8827279FD4B6}"/>
              </a:ext>
            </a:extLst>
          </p:cNvPr>
          <p:cNvSpPr txBox="1"/>
          <p:nvPr/>
        </p:nvSpPr>
        <p:spPr>
          <a:xfrm>
            <a:off x="7658986" y="6123543"/>
            <a:ext cx="3555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Sumber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>
                <a:solidFill>
                  <a:srgbClr val="FF0000"/>
                </a:solidFill>
              </a:rPr>
              <a:t>Laporan</a:t>
            </a:r>
            <a:r>
              <a:rPr lang="en-US" dirty="0">
                <a:solidFill>
                  <a:srgbClr val="FF0000"/>
                </a:solidFill>
              </a:rPr>
              <a:t> TA M </a:t>
            </a:r>
            <a:r>
              <a:rPr lang="en-US" dirty="0" err="1">
                <a:solidFill>
                  <a:srgbClr val="FF0000"/>
                </a:solidFill>
              </a:rPr>
              <a:t>Zunan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Alfikri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0966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CB7A6-4E6A-CE5D-3C40-38301A594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Pemrograman</a:t>
            </a:r>
            <a:r>
              <a:rPr lang="en-US" dirty="0"/>
              <a:t> Blockchain </a:t>
            </a:r>
            <a:r>
              <a:rPr lang="en-US" dirty="0" err="1"/>
              <a:t>dengan</a:t>
            </a:r>
            <a:r>
              <a:rPr lang="en-US" dirty="0"/>
              <a:t>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00370-1952-7F71-3967-1EF5D0683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Baca: </a:t>
            </a:r>
            <a:r>
              <a:rPr lang="en-US">
                <a:hlinkClick r:id="rId2"/>
              </a:rPr>
              <a:t>https://www.geeksforgeeks.org/create-simple-blockchain-using-python/</a:t>
            </a:r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524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0661"/>
          </a:xfrm>
        </p:spPr>
        <p:txBody>
          <a:bodyPr/>
          <a:lstStyle/>
          <a:p>
            <a:r>
              <a:rPr lang="en-US" dirty="0">
                <a:latin typeface="+mn-lt"/>
              </a:rPr>
              <a:t>Blockchain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772" y="1185862"/>
            <a:ext cx="10515600" cy="4486275"/>
          </a:xfrm>
        </p:spPr>
        <p:txBody>
          <a:bodyPr/>
          <a:lstStyle/>
          <a:p>
            <a:r>
              <a:rPr lang="en-US" sz="2400" i="1" dirty="0"/>
              <a:t>Blockchain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buku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 (</a:t>
            </a:r>
            <a:r>
              <a:rPr lang="en-US" sz="2400" i="1" dirty="0"/>
              <a:t>ledger</a:t>
            </a:r>
            <a:r>
              <a:rPr lang="en-US" sz="2400" dirty="0"/>
              <a:t>) yang </a:t>
            </a:r>
            <a:r>
              <a:rPr lang="en-US" sz="2400" dirty="0" err="1"/>
              <a:t>terdistibusi</a:t>
            </a:r>
            <a:r>
              <a:rPr lang="en-US" sz="2400" dirty="0"/>
              <a:t> </a:t>
            </a:r>
            <a:r>
              <a:rPr lang="en-US" sz="2400" i="1" dirty="0">
                <a:solidFill>
                  <a:srgbClr val="FF0000"/>
                </a:solidFill>
              </a:rPr>
              <a:t>(distributed ledger) </a:t>
            </a:r>
            <a:r>
              <a:rPr lang="en-US" sz="2400" dirty="0"/>
              <a:t>yang  </a:t>
            </a:r>
            <a:r>
              <a:rPr lang="en-US" sz="2400" dirty="0" err="1"/>
              <a:t>dikelola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kolektif</a:t>
            </a:r>
            <a:r>
              <a:rPr lang="en-US" sz="2400" dirty="0"/>
              <a:t> dan  </a:t>
            </a:r>
            <a:r>
              <a:rPr lang="en-US" sz="2400" dirty="0" err="1"/>
              <a:t>terdesentralisasi</a:t>
            </a:r>
            <a:r>
              <a:rPr lang="en-US" sz="2400" dirty="0"/>
              <a:t> (</a:t>
            </a:r>
            <a:r>
              <a:rPr lang="en-US" sz="2400" i="1" dirty="0"/>
              <a:t>decentralized</a:t>
            </a:r>
            <a:r>
              <a:rPr lang="en-US" sz="2400" dirty="0"/>
              <a:t>).</a:t>
            </a:r>
          </a:p>
          <a:p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terdesentralisasi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mengenal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i="1" dirty="0"/>
              <a:t>server</a:t>
            </a:r>
            <a:r>
              <a:rPr lang="en-US" sz="2400" dirty="0"/>
              <a:t> </a:t>
            </a:r>
            <a:r>
              <a:rPr lang="en-US" sz="2400" dirty="0" err="1"/>
              <a:t>sentral</a:t>
            </a:r>
            <a:r>
              <a:rPr lang="en-US" sz="2400" dirty="0"/>
              <a:t> yang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akses</a:t>
            </a:r>
            <a:r>
              <a:rPr lang="en-US" sz="2400" dirty="0"/>
              <a:t> </a:t>
            </a:r>
            <a:r>
              <a:rPr lang="en-US" sz="2400" dirty="0" err="1"/>
              <a:t>penuh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keseluruhan</a:t>
            </a:r>
            <a:r>
              <a:rPr lang="en-US" sz="2400" dirty="0"/>
              <a:t> data. Pada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desentralisasi</a:t>
            </a:r>
            <a:r>
              <a:rPr lang="en-US" sz="2400" dirty="0"/>
              <a:t>, data yang </a:t>
            </a:r>
            <a:r>
              <a:rPr lang="en-US" sz="2400" dirty="0" err="1"/>
              <a:t>terdapat</a:t>
            </a:r>
            <a:r>
              <a:rPr lang="en-US" sz="2400" dirty="0"/>
              <a:t> pada </a:t>
            </a:r>
            <a:r>
              <a:rPr lang="en-US" sz="2400" i="1" dirty="0"/>
              <a:t>blockchain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tersebar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i="1" dirty="0"/>
              <a:t>server</a:t>
            </a:r>
            <a:r>
              <a:rPr lang="en-US" sz="2400" dirty="0"/>
              <a:t> (</a:t>
            </a:r>
            <a:r>
              <a:rPr lang="en-US" sz="2400" i="1" dirty="0"/>
              <a:t>multi-server</a:t>
            </a:r>
            <a:r>
              <a:rPr lang="en-US" sz="2400" dirty="0"/>
              <a:t>).</a:t>
            </a:r>
            <a:endParaRPr lang="en-US" sz="2400" i="1" dirty="0"/>
          </a:p>
          <a:p>
            <a:r>
              <a:rPr lang="en-US" sz="2400" dirty="0" err="1"/>
              <a:t>Berbeda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pencatatan</a:t>
            </a:r>
            <a:r>
              <a:rPr lang="en-US" sz="2400" dirty="0"/>
              <a:t> </a:t>
            </a:r>
            <a:r>
              <a:rPr lang="en-US" sz="2400" dirty="0" err="1"/>
              <a:t>konvensional</a:t>
            </a:r>
            <a:r>
              <a:rPr lang="en-US" sz="2400" dirty="0"/>
              <a:t> yang </a:t>
            </a:r>
            <a:r>
              <a:rPr lang="en-US" sz="2400" i="1" dirty="0">
                <a:solidFill>
                  <a:srgbClr val="FF0000"/>
                </a:solidFill>
              </a:rPr>
              <a:t>centralized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membutuhkan</a:t>
            </a:r>
            <a:r>
              <a:rPr lang="en-US" sz="2400" dirty="0"/>
              <a:t> </a:t>
            </a:r>
            <a:r>
              <a:rPr lang="en-US" sz="2400" dirty="0" err="1"/>
              <a:t>pihak</a:t>
            </a:r>
            <a:r>
              <a:rPr lang="en-US" sz="2400" dirty="0"/>
              <a:t> </a:t>
            </a:r>
            <a:r>
              <a:rPr lang="en-US" sz="2400" dirty="0" err="1"/>
              <a:t>ketiga</a:t>
            </a:r>
            <a:r>
              <a:rPr lang="en-US" sz="2400" dirty="0"/>
              <a:t> (</a:t>
            </a:r>
            <a:r>
              <a:rPr lang="en-US" sz="2400" dirty="0" err="1"/>
              <a:t>misalnya</a:t>
            </a:r>
            <a:r>
              <a:rPr lang="en-US" sz="2400" dirty="0"/>
              <a:t> bank)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5D70FE-FBCE-457C-97D7-7EA6E9C10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631" y="3817089"/>
            <a:ext cx="7032392" cy="30409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86840" y="6265707"/>
            <a:ext cx="904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Distributed</a:t>
            </a:r>
          </a:p>
          <a:p>
            <a:pPr algn="ctr"/>
            <a:r>
              <a:rPr lang="en-US" sz="1200" b="1" dirty="0"/>
              <a:t>ledger</a:t>
            </a:r>
          </a:p>
        </p:txBody>
      </p:sp>
    </p:spTree>
    <p:extLst>
      <p:ext uri="{BB962C8B-B14F-4D97-AF65-F5344CB8AC3E}">
        <p14:creationId xmlns:p14="http://schemas.microsoft.com/office/powerpoint/2010/main" val="140139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375" y="636020"/>
            <a:ext cx="11745686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600" b="1" i="1" dirty="0"/>
              <a:t>Ledger</a:t>
            </a:r>
            <a:endParaRPr lang="en-US" sz="3600" b="1" dirty="0"/>
          </a:p>
          <a:p>
            <a:pPr marL="0" indent="0">
              <a:buNone/>
            </a:pPr>
            <a:r>
              <a:rPr lang="en-US" dirty="0"/>
              <a:t>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akuntasi</a:t>
            </a:r>
            <a:r>
              <a:rPr lang="en-US" dirty="0"/>
              <a:t>, </a:t>
            </a:r>
            <a:r>
              <a:rPr lang="en-US" i="1" dirty="0"/>
              <a:t>ledger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buku</a:t>
            </a:r>
            <a:r>
              <a:rPr lang="en-US" dirty="0"/>
              <a:t> yang </a:t>
            </a:r>
            <a:r>
              <a:rPr lang="en-US" dirty="0" err="1"/>
              <a:t>mencatat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periode</a:t>
            </a:r>
            <a:r>
              <a:rPr lang="en-US" dirty="0"/>
              <a:t> </a:t>
            </a:r>
            <a:r>
              <a:rPr lang="en-US" dirty="0" err="1"/>
              <a:t>tertentu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67" y="2592228"/>
            <a:ext cx="4834618" cy="3629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932" y="2722862"/>
            <a:ext cx="6296244" cy="334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35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EEEB5-60BF-EED7-14B6-632ADC85E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2470"/>
            <a:ext cx="10515600" cy="5273196"/>
          </a:xfrm>
        </p:spPr>
        <p:txBody>
          <a:bodyPr>
            <a:normAutofit/>
          </a:bodyPr>
          <a:lstStyle/>
          <a:p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i="1" dirty="0"/>
              <a:t>blockchain</a:t>
            </a:r>
            <a:r>
              <a:rPr lang="en-US" dirty="0"/>
              <a:t>: </a:t>
            </a:r>
          </a:p>
          <a:p>
            <a:pPr marL="457200" indent="-457200">
              <a:buNone/>
            </a:pPr>
            <a:r>
              <a:rPr lang="en-US" dirty="0"/>
              <a:t>    </a:t>
            </a:r>
            <a:r>
              <a:rPr lang="en-US" sz="2400" dirty="0"/>
              <a:t>- </a:t>
            </a:r>
            <a:r>
              <a:rPr lang="en-US" sz="2400" dirty="0" err="1"/>
              <a:t>menghilangkan</a:t>
            </a:r>
            <a:r>
              <a:rPr lang="en-US" sz="2400" dirty="0"/>
              <a:t> </a:t>
            </a:r>
            <a:r>
              <a:rPr lang="en-US" sz="2400" dirty="0" err="1"/>
              <a:t>kebutuhan</a:t>
            </a:r>
            <a:r>
              <a:rPr lang="en-US" sz="2400" dirty="0"/>
              <a:t> </a:t>
            </a:r>
            <a:r>
              <a:rPr lang="en-US" sz="2400" dirty="0" err="1"/>
              <a:t>pihak</a:t>
            </a:r>
            <a:r>
              <a:rPr lang="en-US" sz="2400" dirty="0"/>
              <a:t> </a:t>
            </a:r>
            <a:r>
              <a:rPr lang="en-US" sz="2400" dirty="0" err="1"/>
              <a:t>ketiga</a:t>
            </a:r>
            <a:r>
              <a:rPr lang="en-US" sz="2400" dirty="0"/>
              <a:t> yang </a:t>
            </a:r>
            <a:r>
              <a:rPr lang="en-US" sz="2400" dirty="0" err="1"/>
              <a:t>dipercayai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penengah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transaksi</a:t>
            </a:r>
            <a:endParaRPr lang="en-US" sz="2400" dirty="0"/>
          </a:p>
          <a:p>
            <a:pPr marL="457200" indent="-457200">
              <a:buNone/>
            </a:pPr>
            <a:r>
              <a:rPr lang="en-US" sz="2400" dirty="0"/>
              <a:t>    - </a:t>
            </a:r>
            <a:r>
              <a:rPr lang="en-US" sz="2400" dirty="0" err="1"/>
              <a:t>melibatkan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pihak</a:t>
            </a:r>
            <a:r>
              <a:rPr lang="en-US" sz="2400" dirty="0"/>
              <a:t> yang </a:t>
            </a:r>
            <a:r>
              <a:rPr lang="en-US" sz="2400" dirty="0" err="1"/>
              <a:t>justru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mempercayai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 lain</a:t>
            </a:r>
          </a:p>
          <a:p>
            <a:pPr marL="457200" indent="-457200">
              <a:buNone/>
            </a:pPr>
            <a:r>
              <a:rPr lang="en-US" sz="2400" i="1" dirty="0"/>
              <a:t>    -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konsensus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</a:t>
            </a:r>
            <a:r>
              <a:rPr lang="en-US" sz="2400" dirty="0" err="1"/>
              <a:t>ketika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validasi</a:t>
            </a:r>
            <a:r>
              <a:rPr lang="en-US" sz="2400" dirty="0"/>
              <a:t> </a:t>
            </a:r>
            <a:r>
              <a:rPr lang="en-US" sz="2400" dirty="0" err="1"/>
              <a:t>kebenaran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transaksi</a:t>
            </a:r>
            <a:r>
              <a:rPr lang="en-US" sz="2400" dirty="0"/>
              <a:t> yang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dicatat</a:t>
            </a:r>
            <a:r>
              <a:rPr lang="en-US" sz="2400" dirty="0"/>
              <a:t>. </a:t>
            </a:r>
          </a:p>
          <a:p>
            <a:pPr marL="457200" indent="-457200">
              <a:buNone/>
            </a:pPr>
            <a:r>
              <a:rPr lang="en-US" sz="2400" dirty="0"/>
              <a:t>    -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transaski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dilacak</a:t>
            </a:r>
            <a:r>
              <a:rPr lang="en-US" sz="2400" dirty="0"/>
              <a:t> </a:t>
            </a:r>
            <a:r>
              <a:rPr lang="en-US" sz="2400" dirty="0" err="1"/>
              <a:t>riwayatnya</a:t>
            </a:r>
            <a:r>
              <a:rPr lang="en-US" sz="2400" dirty="0"/>
              <a:t> (</a:t>
            </a:r>
            <a:r>
              <a:rPr lang="en-US" sz="2400" i="1" dirty="0"/>
              <a:t>traceability</a:t>
            </a:r>
            <a:r>
              <a:rPr lang="en-US" sz="2400" dirty="0"/>
              <a:t>) 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i="1" dirty="0"/>
              <a:t>timestamp</a:t>
            </a:r>
            <a:r>
              <a:rPr lang="en-US" sz="2400" dirty="0"/>
              <a:t>  </a:t>
            </a:r>
          </a:p>
          <a:p>
            <a:pPr marL="404813" indent="-404813">
              <a:buNone/>
            </a:pPr>
            <a:r>
              <a:rPr lang="en-US" sz="2400" dirty="0"/>
              <a:t>    - </a:t>
            </a:r>
            <a:r>
              <a:rPr lang="en-US" sz="2400" dirty="0" err="1"/>
              <a:t>aman</a:t>
            </a:r>
            <a:r>
              <a:rPr lang="en-US" sz="2400" dirty="0"/>
              <a:t>,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kriptografi</a:t>
            </a:r>
            <a:r>
              <a:rPr lang="en-US" sz="2400" dirty="0"/>
              <a:t>, sangat </a:t>
            </a:r>
            <a:r>
              <a:rPr lang="en-US" sz="2400" dirty="0" err="1"/>
              <a:t>sulit</a:t>
            </a:r>
            <a:r>
              <a:rPr lang="en-US" sz="2400" dirty="0"/>
              <a:t> </a:t>
            </a:r>
            <a:r>
              <a:rPr lang="en-US" sz="2400" dirty="0" err="1"/>
              <a:t>bagi</a:t>
            </a:r>
            <a:r>
              <a:rPr lang="en-US" sz="2400" dirty="0"/>
              <a:t> salah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pihak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mengubah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menghapus</a:t>
            </a:r>
            <a:r>
              <a:rPr lang="en-US" sz="2400" dirty="0"/>
              <a:t> </a:t>
            </a:r>
            <a:r>
              <a:rPr lang="en-US" sz="2400" dirty="0" err="1"/>
              <a:t>transaksi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i="1" dirty="0"/>
              <a:t>ledger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8312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417D7-5B0C-0C61-1DE3-5A0103BD0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8998"/>
            <a:ext cx="10515600" cy="5273196"/>
          </a:xfrm>
        </p:spPr>
        <p:txBody>
          <a:bodyPr>
            <a:normAutofit/>
          </a:bodyPr>
          <a:lstStyle/>
          <a:p>
            <a:r>
              <a:rPr lang="en-US" sz="2400" dirty="0"/>
              <a:t>Karena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membutuhkan</a:t>
            </a:r>
            <a:r>
              <a:rPr lang="en-US" sz="2400" dirty="0"/>
              <a:t> </a:t>
            </a:r>
            <a:r>
              <a:rPr lang="en-US" sz="2400" dirty="0" err="1"/>
              <a:t>pihak</a:t>
            </a:r>
            <a:r>
              <a:rPr lang="en-US" sz="2400" dirty="0"/>
              <a:t> </a:t>
            </a:r>
            <a:r>
              <a:rPr lang="en-US" sz="2400" dirty="0" err="1"/>
              <a:t>ketiga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transaksi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i="1" dirty="0"/>
              <a:t>blockchain</a:t>
            </a:r>
            <a:r>
              <a:rPr lang="en-US" sz="2400" dirty="0"/>
              <a:t> sangat </a:t>
            </a:r>
            <a:r>
              <a:rPr lang="en-US" sz="2400" dirty="0" err="1"/>
              <a:t>cocok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pada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aplikasi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    - </a:t>
            </a:r>
            <a:r>
              <a:rPr lang="en-US" sz="2400" dirty="0" err="1"/>
              <a:t>layanan</a:t>
            </a:r>
            <a:r>
              <a:rPr lang="en-US" sz="2400" dirty="0"/>
              <a:t> </a:t>
            </a:r>
            <a:r>
              <a:rPr lang="en-US" sz="2400" dirty="0" err="1"/>
              <a:t>keuangan</a:t>
            </a:r>
            <a:r>
              <a:rPr lang="en-US" sz="2400" dirty="0"/>
              <a:t> dan </a:t>
            </a:r>
            <a:r>
              <a:rPr lang="en-US" sz="2400" dirty="0" err="1"/>
              <a:t>perbankan</a:t>
            </a:r>
            <a:r>
              <a:rPr lang="en-US" sz="2400" dirty="0"/>
              <a:t>, </a:t>
            </a:r>
          </a:p>
          <a:p>
            <a:pPr marL="0" indent="0">
              <a:buNone/>
            </a:pPr>
            <a:r>
              <a:rPr lang="en-US" sz="2400" dirty="0"/>
              <a:t>    - </a:t>
            </a:r>
            <a:r>
              <a:rPr lang="en-US" sz="2400" dirty="0" err="1"/>
              <a:t>layanan</a:t>
            </a:r>
            <a:r>
              <a:rPr lang="en-US" sz="2400" dirty="0"/>
              <a:t> </a:t>
            </a:r>
            <a:r>
              <a:rPr lang="en-US" sz="2400" dirty="0" err="1"/>
              <a:t>publik</a:t>
            </a:r>
            <a:r>
              <a:rPr lang="en-US" sz="2400" dirty="0"/>
              <a:t> (</a:t>
            </a:r>
            <a:r>
              <a:rPr lang="en-US" sz="2400" dirty="0" err="1"/>
              <a:t>rumah</a:t>
            </a:r>
            <a:r>
              <a:rPr lang="en-US" sz="2400" dirty="0"/>
              <a:t> </a:t>
            </a:r>
            <a:r>
              <a:rPr lang="en-US" sz="2400" dirty="0" err="1"/>
              <a:t>sakit</a:t>
            </a:r>
            <a:r>
              <a:rPr lang="en-US" sz="2400" dirty="0"/>
              <a:t>, </a:t>
            </a:r>
            <a:r>
              <a:rPr lang="en-US" sz="2400" dirty="0" err="1"/>
              <a:t>transportasi</a:t>
            </a:r>
            <a:r>
              <a:rPr lang="en-US" sz="2400" dirty="0"/>
              <a:t>, </a:t>
            </a:r>
            <a:r>
              <a:rPr lang="en-US" sz="2400" dirty="0" err="1"/>
              <a:t>pemerintahan</a:t>
            </a:r>
            <a:r>
              <a:rPr lang="en-US" sz="2400" dirty="0"/>
              <a:t>, </a:t>
            </a:r>
            <a:r>
              <a:rPr lang="en-US" sz="2400" dirty="0" err="1"/>
              <a:t>dll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r>
              <a:rPr lang="en-US" sz="2400" dirty="0"/>
              <a:t>    - </a:t>
            </a:r>
            <a:r>
              <a:rPr lang="en-US" sz="2400" dirty="0" err="1"/>
              <a:t>layanan</a:t>
            </a:r>
            <a:r>
              <a:rPr lang="en-US" sz="2400" dirty="0"/>
              <a:t> </a:t>
            </a:r>
            <a:r>
              <a:rPr lang="en-US" sz="2400" dirty="0" err="1"/>
              <a:t>keamanan</a:t>
            </a:r>
            <a:r>
              <a:rPr lang="en-US" sz="2400" dirty="0"/>
              <a:t> (</a:t>
            </a:r>
            <a:r>
              <a:rPr lang="en-US" sz="2400" i="1" dirty="0"/>
              <a:t>data security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r>
              <a:rPr lang="en-US" sz="2400" dirty="0"/>
              <a:t>    -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penilaian</a:t>
            </a:r>
            <a:r>
              <a:rPr lang="en-US" sz="2400" dirty="0"/>
              <a:t> </a:t>
            </a:r>
            <a:r>
              <a:rPr lang="en-US" sz="2400" dirty="0" err="1"/>
              <a:t>reputasi</a:t>
            </a:r>
            <a:r>
              <a:rPr lang="en-US" sz="2400" dirty="0"/>
              <a:t>, </a:t>
            </a:r>
          </a:p>
          <a:p>
            <a:pPr marL="0" indent="0">
              <a:buNone/>
            </a:pPr>
            <a:r>
              <a:rPr lang="en-US" sz="2400" dirty="0"/>
              <a:t>    - </a:t>
            </a:r>
            <a:r>
              <a:rPr lang="en-US" sz="2400" i="1" dirty="0"/>
              <a:t>Internet of Things </a:t>
            </a:r>
            <a:r>
              <a:rPr lang="en-US" sz="2400" dirty="0"/>
              <a:t>(</a:t>
            </a:r>
            <a:r>
              <a:rPr lang="en-US" sz="2400" i="1" dirty="0"/>
              <a:t>IoT</a:t>
            </a:r>
            <a:r>
              <a:rPr lang="en-US" sz="2400" dirty="0"/>
              <a:t>).</a:t>
            </a:r>
          </a:p>
          <a:p>
            <a:endParaRPr lang="en-US" sz="2400" dirty="0"/>
          </a:p>
          <a:p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bisnis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bidang</a:t>
            </a:r>
            <a:r>
              <a:rPr lang="en-US" sz="2400" dirty="0"/>
              <a:t> yang </a:t>
            </a:r>
            <a:r>
              <a:rPr lang="en-US" sz="2400" dirty="0" err="1"/>
              <a:t>membutuhkan</a:t>
            </a:r>
            <a:r>
              <a:rPr lang="en-US" sz="2400" dirty="0"/>
              <a:t> </a:t>
            </a:r>
            <a:r>
              <a:rPr lang="en-US" sz="2400" dirty="0" err="1"/>
              <a:t>keandalan</a:t>
            </a:r>
            <a:r>
              <a:rPr lang="en-US" sz="2400" dirty="0"/>
              <a:t> dan </a:t>
            </a:r>
            <a:r>
              <a:rPr lang="en-US" sz="2400" dirty="0" err="1"/>
              <a:t>kejujuran</a:t>
            </a:r>
            <a:r>
              <a:rPr lang="en-US" sz="2400" dirty="0"/>
              <a:t> yang </a:t>
            </a:r>
            <a:r>
              <a:rPr lang="en-US" sz="2400" dirty="0" err="1"/>
              <a:t>tinggi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pemerintahan</a:t>
            </a:r>
            <a:r>
              <a:rPr lang="en-US" sz="2400" dirty="0"/>
              <a:t> dan </a:t>
            </a:r>
            <a:r>
              <a:rPr lang="en-US" sz="2400" dirty="0" err="1"/>
              <a:t>keuangan</a:t>
            </a:r>
            <a:r>
              <a:rPr lang="en-US" sz="2400" dirty="0"/>
              <a:t>, </a:t>
            </a:r>
            <a:r>
              <a:rPr lang="en-US" sz="2400" i="1" dirty="0"/>
              <a:t>blockchain</a:t>
            </a:r>
            <a:r>
              <a:rPr lang="en-US" sz="2400" dirty="0"/>
              <a:t> sangat </a:t>
            </a:r>
            <a:r>
              <a:rPr lang="en-US" sz="2400" dirty="0" err="1"/>
              <a:t>cocok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transaksi</a:t>
            </a:r>
            <a:r>
              <a:rPr lang="en-US" sz="2400" dirty="0"/>
              <a:t> yang </a:t>
            </a:r>
            <a:r>
              <a:rPr lang="en-US" sz="2400" dirty="0" err="1"/>
              <a:t>dicatat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dimodifikasi</a:t>
            </a:r>
            <a:r>
              <a:rPr lang="en-US" sz="2400" dirty="0"/>
              <a:t> oleh </a:t>
            </a:r>
            <a:r>
              <a:rPr lang="en-US" sz="2400" dirty="0" err="1"/>
              <a:t>siapapun</a:t>
            </a:r>
            <a:r>
              <a:rPr lang="en-US" sz="2400" dirty="0"/>
              <a:t>.</a:t>
            </a:r>
          </a:p>
          <a:p>
            <a:endParaRPr lang="en-US" sz="2400" dirty="0"/>
          </a:p>
        </p:txBody>
      </p:sp>
      <p:pic>
        <p:nvPicPr>
          <p:cNvPr id="6" name="Picture 5" descr="A picture containing text, cup&#10;&#10;Description automatically generated">
            <a:extLst>
              <a:ext uri="{FF2B5EF4-FFF2-40B4-BE49-F238E27FC236}">
                <a16:creationId xmlns:a16="http://schemas.microsoft.com/office/drawing/2014/main" id="{1953D6B3-E2D7-CA6F-602E-27CF7AC3D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28233" y="5269019"/>
            <a:ext cx="2045083" cy="13609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C770FB-B38C-C222-4D5D-34080702D609}"/>
              </a:ext>
            </a:extLst>
          </p:cNvPr>
          <p:cNvSpPr txBox="1"/>
          <p:nvPr/>
        </p:nvSpPr>
        <p:spPr>
          <a:xfrm>
            <a:off x="986170" y="5269019"/>
            <a:ext cx="79664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/>
              <a:t>Cryptocurrency</a:t>
            </a:r>
            <a:r>
              <a:rPr lang="en-US" sz="2400" dirty="0"/>
              <a:t> (uang </a:t>
            </a:r>
            <a:r>
              <a:rPr lang="en-US" sz="2400" dirty="0" err="1"/>
              <a:t>kripto</a:t>
            </a:r>
            <a:r>
              <a:rPr lang="en-US" sz="2400" dirty="0"/>
              <a:t>)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contoh</a:t>
            </a:r>
            <a:r>
              <a:rPr lang="en-US" sz="2400" dirty="0"/>
              <a:t> </a:t>
            </a:r>
            <a:r>
              <a:rPr lang="en-US" sz="2400" dirty="0" err="1"/>
              <a:t>penggunaan</a:t>
            </a:r>
            <a:r>
              <a:rPr lang="en-US" sz="2400" dirty="0"/>
              <a:t> </a:t>
            </a:r>
            <a:r>
              <a:rPr lang="en-US" sz="2400" dirty="0" err="1"/>
              <a:t>teknologi</a:t>
            </a:r>
            <a:r>
              <a:rPr lang="en-US" sz="2400" dirty="0"/>
              <a:t> </a:t>
            </a:r>
            <a:r>
              <a:rPr lang="en-US" sz="2400" i="1" dirty="0"/>
              <a:t>blockchain</a:t>
            </a:r>
            <a:r>
              <a:rPr lang="en-US" sz="2400" dirty="0"/>
              <a:t> yang </a:t>
            </a:r>
            <a:r>
              <a:rPr lang="en-US" sz="2400" dirty="0" err="1"/>
              <a:t>sukses</a:t>
            </a:r>
            <a:r>
              <a:rPr lang="en-US" sz="2400" dirty="0"/>
              <a:t>.</a:t>
            </a:r>
          </a:p>
          <a:p>
            <a:r>
              <a:rPr lang="en-US" sz="2400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710245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362" y="1455515"/>
            <a:ext cx="6138324" cy="49248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5257" y="609600"/>
            <a:ext cx="82132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/>
              <a:t>Blockchain</a:t>
            </a:r>
            <a:r>
              <a:rPr lang="en-US" sz="4000" dirty="0"/>
              <a:t> </a:t>
            </a:r>
            <a:r>
              <a:rPr lang="en-US" sz="4000" dirty="0" err="1"/>
              <a:t>adalah</a:t>
            </a:r>
            <a:r>
              <a:rPr lang="en-US" sz="4000" dirty="0"/>
              <a:t> </a:t>
            </a:r>
            <a:r>
              <a:rPr lang="en-US" sz="4000" dirty="0" err="1"/>
              <a:t>sebuah</a:t>
            </a:r>
            <a:r>
              <a:rPr lang="en-US" sz="4000" dirty="0"/>
              <a:t> </a:t>
            </a:r>
            <a:r>
              <a:rPr lang="en-US" sz="4000" dirty="0" err="1"/>
              <a:t>multidisiplin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7288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3AA73-5518-30F2-C9CD-8C903637B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i="1" dirty="0"/>
              <a:t>blockchain</a:t>
            </a:r>
            <a:r>
              <a:rPr lang="en-US" dirty="0"/>
              <a:t>,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dicatat</a:t>
            </a:r>
            <a:r>
              <a:rPr lang="en-US" dirty="0"/>
              <a:t> </a:t>
            </a:r>
            <a:r>
              <a:rPr lang="en-US" dirty="0" err="1"/>
              <a:t>datanya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i="1" dirty="0"/>
              <a:t>distributed ledger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arsitektur</a:t>
            </a:r>
            <a:r>
              <a:rPr lang="en-US" dirty="0"/>
              <a:t> </a:t>
            </a:r>
            <a:r>
              <a:rPr lang="en-US" i="1" dirty="0"/>
              <a:t>peer-to-peer</a:t>
            </a:r>
            <a:r>
              <a:rPr lang="en-US" dirty="0"/>
              <a:t>. </a:t>
            </a:r>
          </a:p>
          <a:p>
            <a:r>
              <a:rPr lang="en-US" dirty="0" err="1"/>
              <a:t>Setiap</a:t>
            </a:r>
            <a:r>
              <a:rPr lang="en-US" dirty="0"/>
              <a:t> data </a:t>
            </a:r>
            <a:r>
              <a:rPr lang="en-US" dirty="0" err="1"/>
              <a:t>transaksi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i="1" dirty="0"/>
              <a:t>ledger</a:t>
            </a:r>
            <a:r>
              <a:rPr lang="en-US" dirty="0"/>
              <a:t> </a:t>
            </a:r>
            <a:r>
              <a:rPr lang="en-US" dirty="0" err="1"/>
              <a:t>direpresentasikan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, dan </a:t>
            </a:r>
            <a:r>
              <a:rPr lang="en-US" dirty="0" err="1"/>
              <a:t>blok-blok</a:t>
            </a:r>
            <a:r>
              <a:rPr lang="en-US" dirty="0"/>
              <a:t> </a:t>
            </a:r>
            <a:r>
              <a:rPr lang="en-US" dirty="0" err="1"/>
              <a:t>terhubung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lain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rantai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kriptografis</a:t>
            </a:r>
            <a:r>
              <a:rPr lang="en-US" dirty="0"/>
              <a:t>. </a:t>
            </a:r>
            <a:r>
              <a:rPr lang="en-US" dirty="0" err="1"/>
              <a:t>Inilah</a:t>
            </a:r>
            <a:r>
              <a:rPr lang="en-US" dirty="0"/>
              <a:t> </a:t>
            </a:r>
            <a:r>
              <a:rPr lang="en-US" dirty="0" err="1"/>
              <a:t>asal</a:t>
            </a:r>
            <a:r>
              <a:rPr lang="en-US" dirty="0"/>
              <a:t> </a:t>
            </a:r>
            <a:r>
              <a:rPr lang="en-US" dirty="0" err="1"/>
              <a:t>mula</a:t>
            </a:r>
            <a:r>
              <a:rPr lang="en-US" dirty="0"/>
              <a:t> kata </a:t>
            </a:r>
            <a:r>
              <a:rPr lang="en-US" i="1" dirty="0"/>
              <a:t>blockchain</a:t>
            </a:r>
            <a:r>
              <a:rPr lang="en-US" dirty="0"/>
              <a:t>.</a:t>
            </a:r>
          </a:p>
          <a:p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i="1" dirty="0"/>
              <a:t>pointer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 </a:t>
            </a:r>
            <a:r>
              <a:rPr lang="en-US" dirty="0" err="1"/>
              <a:t>sebelumya</a:t>
            </a:r>
            <a:r>
              <a:rPr lang="en-US" dirty="0"/>
              <a:t>. </a:t>
            </a:r>
            <a:r>
              <a:rPr lang="en-US" i="1" dirty="0"/>
              <a:t>Pointer</a:t>
            </a:r>
            <a:r>
              <a:rPr lang="en-US" dirty="0"/>
              <a:t> </a:t>
            </a:r>
            <a:r>
              <a:rPr lang="en-US" dirty="0" err="1"/>
              <a:t>berisi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i="1" dirty="0"/>
              <a:t>hash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>.</a:t>
            </a:r>
          </a:p>
          <a:p>
            <a:r>
              <a:rPr lang="en-US" dirty="0"/>
              <a:t>Blok </a:t>
            </a:r>
            <a:r>
              <a:rPr lang="en-US" dirty="0" err="1"/>
              <a:t>transaksi</a:t>
            </a:r>
            <a:r>
              <a:rPr lang="en-US" dirty="0"/>
              <a:t> yang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ditambahkan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i="1" dirty="0"/>
              <a:t>blockchain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mekanisme</a:t>
            </a:r>
            <a:r>
              <a:rPr lang="en-US" dirty="0"/>
              <a:t> </a:t>
            </a:r>
            <a:r>
              <a:rPr lang="en-US" dirty="0" err="1"/>
              <a:t>konsensus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i="1" dirty="0"/>
              <a:t>peer</a:t>
            </a:r>
            <a:r>
              <a:rPr lang="en-US" dirty="0"/>
              <a:t>. </a:t>
            </a:r>
          </a:p>
          <a:p>
            <a:r>
              <a:rPr lang="en-US" dirty="0"/>
              <a:t>Blok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ditambahkan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i="1" dirty="0"/>
              <a:t>blockchain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diubah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dihapus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7F98A41-2A14-E0F3-977D-D26C47D2D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kriptografi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i="1" dirty="0"/>
              <a:t>blockchain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073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9BB50-4655-20C5-3700-7F7736F55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4791"/>
            <a:ext cx="10515600" cy="5283828"/>
          </a:xfrm>
        </p:spPr>
        <p:txBody>
          <a:bodyPr/>
          <a:lstStyle/>
          <a:p>
            <a:r>
              <a:rPr lang="en-US" sz="2800" i="1" dirty="0"/>
              <a:t>Peer-to-peer</a:t>
            </a:r>
            <a:r>
              <a:rPr lang="en-US" sz="2800" dirty="0"/>
              <a:t> </a:t>
            </a:r>
            <a:r>
              <a:rPr lang="en-US" sz="2800" dirty="0" err="1"/>
              <a:t>merupakan</a:t>
            </a:r>
            <a:r>
              <a:rPr lang="en-US" sz="2800" dirty="0"/>
              <a:t> </a:t>
            </a:r>
            <a:r>
              <a:rPr lang="en-US" sz="2800" dirty="0" err="1"/>
              <a:t>arsitektur</a:t>
            </a:r>
            <a:r>
              <a:rPr lang="en-US" sz="2800" dirty="0"/>
              <a:t> </a:t>
            </a:r>
            <a:r>
              <a:rPr lang="en-US" sz="2800" dirty="0" err="1"/>
              <a:t>jaringan</a:t>
            </a:r>
            <a:r>
              <a:rPr lang="en-US" sz="2800" dirty="0"/>
              <a:t>  yang </a:t>
            </a:r>
            <a:r>
              <a:rPr lang="en-US" sz="2800" dirty="0" err="1"/>
              <a:t>digunakan</a:t>
            </a:r>
            <a:r>
              <a:rPr lang="en-US" sz="2800" dirty="0"/>
              <a:t> oleh </a:t>
            </a:r>
            <a:r>
              <a:rPr lang="en-US" sz="2800" i="1" dirty="0"/>
              <a:t>blockchain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menghubungkan</a:t>
            </a:r>
            <a:r>
              <a:rPr lang="en-US" sz="2800" dirty="0"/>
              <a:t> </a:t>
            </a:r>
            <a:r>
              <a:rPr lang="en-US" sz="2800" dirty="0" err="1"/>
              <a:t>lebih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satu</a:t>
            </a:r>
            <a:r>
              <a:rPr lang="en-US" sz="2800" dirty="0"/>
              <a:t> </a:t>
            </a:r>
            <a:r>
              <a:rPr lang="en-US" sz="2800" i="1" dirty="0"/>
              <a:t>node</a:t>
            </a:r>
            <a:r>
              <a:rPr lang="en-US" sz="2800" dirty="0"/>
              <a:t>, </a:t>
            </a:r>
            <a:r>
              <a:rPr lang="en-US" sz="2800" dirty="0" err="1"/>
              <a:t>setiap</a:t>
            </a:r>
            <a:r>
              <a:rPr lang="en-US" sz="2800" dirty="0"/>
              <a:t> </a:t>
            </a:r>
            <a:r>
              <a:rPr lang="en-US" sz="2800" i="1" dirty="0"/>
              <a:t>node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berbagi</a:t>
            </a:r>
            <a:r>
              <a:rPr lang="en-US" sz="2800" dirty="0"/>
              <a:t> dan </a:t>
            </a:r>
            <a:r>
              <a:rPr lang="en-US" sz="2800" dirty="0" err="1"/>
              <a:t>mengakses</a:t>
            </a:r>
            <a:r>
              <a:rPr lang="en-US" sz="2800" dirty="0"/>
              <a:t> </a:t>
            </a:r>
            <a:r>
              <a:rPr lang="en-US" sz="2800" dirty="0" err="1"/>
              <a:t>sumberdaya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langsung</a:t>
            </a:r>
            <a:r>
              <a:rPr lang="en-US" sz="2800" dirty="0"/>
              <a:t> </a:t>
            </a:r>
            <a:r>
              <a:rPr lang="en-US" sz="2800" dirty="0" err="1"/>
              <a:t>tanpa</a:t>
            </a:r>
            <a:r>
              <a:rPr lang="en-US" sz="2800" dirty="0"/>
              <a:t> </a:t>
            </a:r>
            <a:r>
              <a:rPr lang="en-US" sz="2800" dirty="0" err="1"/>
              <a:t>ada</a:t>
            </a:r>
            <a:r>
              <a:rPr lang="en-US" sz="2800" dirty="0"/>
              <a:t> </a:t>
            </a:r>
            <a:r>
              <a:rPr lang="en-US" sz="2800" dirty="0" err="1"/>
              <a:t>kontrol</a:t>
            </a:r>
            <a:r>
              <a:rPr lang="en-US" sz="2800" dirty="0"/>
              <a:t> </a:t>
            </a:r>
            <a:r>
              <a:rPr lang="en-US" dirty="0" err="1"/>
              <a:t>pusat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i="1" dirty="0"/>
              <a:t>server</a:t>
            </a:r>
            <a:r>
              <a:rPr lang="en-US" dirty="0"/>
              <a:t> yang </a:t>
            </a:r>
            <a:r>
              <a:rPr lang="en-US" dirty="0" err="1"/>
              <a:t>bertugas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. </a:t>
            </a:r>
            <a:r>
              <a:rPr lang="en-US" sz="2800" dirty="0"/>
              <a:t>.  </a:t>
            </a:r>
          </a:p>
          <a:p>
            <a:endParaRPr lang="en-US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C0D2C876-F804-498D-F346-ECD4CDA607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934" y="2656801"/>
            <a:ext cx="6086928" cy="410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45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5786</TotalTime>
  <Words>1720</Words>
  <Application>Microsoft Office PowerPoint</Application>
  <PresentationFormat>Widescreen</PresentationFormat>
  <Paragraphs>219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Menlo</vt:lpstr>
      <vt:lpstr>Office Theme</vt:lpstr>
      <vt:lpstr>Penggunaan Kriptografi di dalam Blockchain</vt:lpstr>
      <vt:lpstr>PowerPoint Presentation</vt:lpstr>
      <vt:lpstr>Blockchain</vt:lpstr>
      <vt:lpstr>PowerPoint Presentation</vt:lpstr>
      <vt:lpstr>PowerPoint Presentation</vt:lpstr>
      <vt:lpstr>PowerPoint Presentation</vt:lpstr>
      <vt:lpstr>PowerPoint Presentation</vt:lpstr>
      <vt:lpstr>Penggunaan kriptografi di dalam blockchain</vt:lpstr>
      <vt:lpstr>PowerPoint Presentation</vt:lpstr>
      <vt:lpstr>Blockchain  merangkai blok-blok data dengan menggunakan hash pointer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Sifat-sifat blockchain</vt:lpstr>
      <vt:lpstr>PowerPoint Presentation</vt:lpstr>
      <vt:lpstr>PowerPoint Presentation</vt:lpstr>
      <vt:lpstr>PowerPoint Presentation</vt:lpstr>
      <vt:lpstr>PowerPoint Presentation</vt:lpstr>
      <vt:lpstr>Klasifikasi Blockchain</vt:lpstr>
      <vt:lpstr>PowerPoint Presentation</vt:lpstr>
      <vt:lpstr>Metode Konsensus</vt:lpstr>
      <vt:lpstr>Smart Contract</vt:lpstr>
      <vt:lpstr>PowerPoint Presentation</vt:lpstr>
      <vt:lpstr>Hyperledger Fabric</vt:lpstr>
      <vt:lpstr>Pemrograman Blockchain dengan Python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Peran Berpikir Komputasi dalam Algoritma &amp; Pemrograman</dc:title>
  <dc:creator>rinaldi-irk</dc:creator>
  <cp:lastModifiedBy>rinaldi</cp:lastModifiedBy>
  <cp:revision>187</cp:revision>
  <dcterms:created xsi:type="dcterms:W3CDTF">2019-07-29T04:32:28Z</dcterms:created>
  <dcterms:modified xsi:type="dcterms:W3CDTF">2023-05-02T08:51:54Z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2023-04-30T04:16:55Z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44ccf6ba-29e3-467d-929b-d950f4bb24a7</vt:lpwstr>
  </property>
  <property fmtid="{D5CDD505-2E9C-101B-9397-08002B2CF9AE}" pid="8" name="MSIP_Label_38b525e5-f3da-4501-8f1e-526b6769fc56_ContentBits">
    <vt:lpwstr>0</vt:lpwstr>
  </property>
</Properties>
</file>