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81" r:id="rId3"/>
    <p:sldId id="283" r:id="rId4"/>
    <p:sldId id="258" r:id="rId5"/>
    <p:sldId id="284" r:id="rId6"/>
    <p:sldId id="262" r:id="rId7"/>
    <p:sldId id="263" r:id="rId8"/>
    <p:sldId id="264" r:id="rId9"/>
    <p:sldId id="265" r:id="rId10"/>
    <p:sldId id="269" r:id="rId11"/>
    <p:sldId id="270" r:id="rId12"/>
    <p:sldId id="267" r:id="rId13"/>
    <p:sldId id="285" r:id="rId14"/>
    <p:sldId id="286" r:id="rId15"/>
    <p:sldId id="295" r:id="rId16"/>
    <p:sldId id="298" r:id="rId17"/>
    <p:sldId id="301" r:id="rId18"/>
    <p:sldId id="272" r:id="rId19"/>
    <p:sldId id="273" r:id="rId20"/>
    <p:sldId id="279" r:id="rId21"/>
    <p:sldId id="266" r:id="rId22"/>
    <p:sldId id="274" r:id="rId23"/>
    <p:sldId id="271" r:id="rId24"/>
    <p:sldId id="280" r:id="rId25"/>
    <p:sldId id="275" r:id="rId26"/>
    <p:sldId id="27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D3E7C-B4D0-4B68-97AF-1F5A075C94A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C055D-FFDE-4AD9-BF4D-AD85E71CD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743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2BE3796-492D-F972-2307-5DA4A32F56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9F271D-EDE4-42C7-B91D-6EBE18A084AA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E930254E-9D22-E711-9A2F-1234E194AC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2188" cy="3416300"/>
          </a:xfrm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32CD58C-1A6B-3610-2DA1-D33C96A28E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413" y="4346575"/>
            <a:ext cx="5083175" cy="4127500"/>
          </a:xfrm>
        </p:spPr>
        <p:txBody>
          <a:bodyPr/>
          <a:lstStyle/>
          <a:p>
            <a:r>
              <a:rPr lang="en-US" altLang="en-US"/>
              <a:t>Server “</a:t>
            </a:r>
            <a:r>
              <a:rPr lang="en-US" altLang="en-US" i="1"/>
              <a:t>Hello Request</a:t>
            </a:r>
            <a:r>
              <a:rPr lang="en-US" altLang="en-US"/>
              <a:t>”- ask client to restart</a:t>
            </a:r>
          </a:p>
          <a:p>
            <a:endParaRPr lang="en-US" altLang="en-US"/>
          </a:p>
          <a:p>
            <a:r>
              <a:rPr lang="en-US" altLang="en-US"/>
              <a:t>hello includes some random data for creating the master secret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D51C5E9-4ED6-6FA5-5D09-9033DACE85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43F37E-9C6E-4A4E-8718-23B303EA7F8E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28D0D76E-0F3C-D827-6E6F-728FEA4AB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2575AB5-97EA-FEBF-63F8-6966BCCB0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48" tIns="0" rIns="19048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7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844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416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88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560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0" hangingPunct="0"/>
            <a:r>
              <a:rPr lang="en-US" altLang="en-US" sz="1000" i="1"/>
              <a:t>52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474A14A9-F06C-F8DB-0842-5593048EF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68A002B4-80A7-C782-8742-3D070C9C3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50909CC8-345B-504E-EB30-E7F7426B08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6275"/>
            <a:ext cx="4603750" cy="3452813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96E87686-9F7B-DA94-3053-A3F830DC77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6938" y="4354513"/>
            <a:ext cx="5083175" cy="41275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0" tIns="44446" rIns="90480" bIns="44446"/>
          <a:lstStyle/>
          <a:p>
            <a:pPr eaLnBrk="0" hangingPunct="0">
              <a:lnSpc>
                <a:spcPct val="89000"/>
              </a:lnSpc>
              <a:spcBef>
                <a:spcPct val="0"/>
              </a:spcBef>
            </a:pPr>
            <a:endParaRPr lang="en-US" altLang="en-US" sz="2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C135F-0E04-4BA0-B7D9-61BC083F45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21293D-8D71-4C43-B617-F80FE1F842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BDFA3-460B-4F9E-A1A7-D9D2082D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5EC76-D807-4027-BBB9-E9B6992FD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3C7DC-8935-41D6-ABD8-670541F0A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524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57795-9B1D-4B08-B47E-B752D992B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9970B2-D945-4EB9-B441-274F12DB6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F04F1-9637-444B-800A-FE02BC4B4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9C430-09EE-440F-BADA-C31033F54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951E1-DCC5-438D-8431-394A1DC45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9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B59257-4F81-4920-9923-2C659AEC4F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78F91C-FDAA-467F-AF6B-E4952C9AB9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849A0-8E9C-4205-801A-688BE2FEE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AD976-2068-4308-9520-AC66ADF21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B0F80-B7F9-460D-8E6F-C1A2896B3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2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68E5D-77BD-46DD-A262-8E2F3AA73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53921-9A0D-4F5D-BBF8-C66ED3FA4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9D15C-583B-4E82-BCFB-CEEE3915A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E2270-B443-4015-AEB0-DCE7BEDF0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1C84A-0431-40E5-A338-850FA6D0B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8DC1C-3B18-4AC5-9353-F7321CFAF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278CD0-7A60-4825-A977-1174A8B24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2BE39-80FA-4B7D-81E5-E4A0B54ED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D4370-0DAC-4A0C-AFC0-35510A276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8695F-BB96-471F-BCE0-7C059F3D5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8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A645D-7FE4-4C12-9BCD-A0E15D2BC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B9C98-9A22-4538-B42C-BE2388441E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478925-A398-4B02-A151-90E3D148EC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59DDF9-7EB2-4F32-A2DC-BE3044BDE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7B09-78E4-4BE6-A4E8-ACEDA2347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0A344-668E-41F9-8199-DA5CABF80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1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4F39A-0E01-4AC7-9C2C-1F97032E2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42ED48-EEA8-4E25-BC01-AE6BCF3A8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C6E5C2-4084-4B63-B25B-1911286D76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C96DAA-74E4-422F-89EA-9FA5C3302F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5FA47F-D01A-4661-932A-E12A289861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4351B-A3D3-47E0-99D3-7739433FA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08C2A2-CD66-4CE7-8313-CFB91271F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C26DE9-A800-43B6-861A-FCE5CEB6D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1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9349B-66F3-49BF-87F0-FD67EBD86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9DCAD1-4B3C-4140-87C8-C8A0D8758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BA2D30-4CE4-47C2-8370-2DB028FE5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9A2A9B-2E30-4BC9-BB7D-9F1A8916A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41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F2CBCB-2285-455E-8890-33F120802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E0FFA9-A6D3-44F1-88B7-AB4A594B1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9EC9B-AC07-4430-A733-69A278F7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90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92E6B-379B-4F09-9EB3-BAC495063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EACB6-1FFB-4144-8BA6-89E8519FA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798036-B295-4B3A-9E3C-715A896EC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2031C-BCAF-41F5-8E7A-D90E9D551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269DA9-7E7C-40B4-B65B-B1CF65EEF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6F073F-AA30-443E-B64C-F88CE4282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7F26-257D-4E38-9D42-F3EA38B13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14F717-1EA7-461F-A702-009BCC8A82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92DEAB-1C70-4BCB-B5A0-2CD1B1B623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880A1-521B-4D94-B39D-58407AECB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98A77-685E-49DE-8955-FAEA7296D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480700-4C12-48F2-96F9-9EE6A5B94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4D8FC4-D7C7-4CBD-BD0D-F78E9AB59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AAEF8-AD3E-4A62-9A10-702E75300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8B793-B904-43EA-B432-0D25F1905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05B65-9379-4E03-8D96-990DDEF9376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B02D6-A5C2-4C32-BA94-8CC6B11DDC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B8252-7F3B-4EDB-BF1D-592D37CFB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0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sslindonesia.com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tf.org/rfc/rfc22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yokonfig.com/2021/12/pengertian-tcpip-beserta-fungsi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ssl.org/" TargetMode="External"/><Relationship Id="rId2" Type="http://schemas.openxmlformats.org/officeDocument/2006/relationships/hyperlink" Target="http://www.ietf.org/rfc/rfc2246.tx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3A1F6FD-4D25-4658-B5BA-A0FD89FE122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40485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i="1" dirty="0">
                <a:cs typeface="Times New Roman" panose="02020603050405020304" pitchFamily="18" charset="0"/>
              </a:rPr>
              <a:t>Secure Socket Layer (SSL)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692B7D5E-44D1-432B-953D-2E4B895AB6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765" y="-61292"/>
            <a:ext cx="3945835" cy="2466147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A60B4C1A-BAC7-4639-B67B-76D41A0532EA}"/>
              </a:ext>
            </a:extLst>
          </p:cNvPr>
          <p:cNvSpPr txBox="1">
            <a:spLocks/>
          </p:cNvSpPr>
          <p:nvPr/>
        </p:nvSpPr>
        <p:spPr bwMode="auto">
          <a:xfrm>
            <a:off x="1951831" y="4167821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b="1" kern="0" dirty="0"/>
              <a:t>Oleh: Rinaldi Munir</a:t>
            </a:r>
          </a:p>
          <a:p>
            <a:pPr algn="ctr">
              <a:defRPr/>
            </a:pPr>
            <a:endParaRPr lang="en-US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/>
              <a:t>ITB - 2023</a:t>
            </a:r>
          </a:p>
          <a:p>
            <a:pPr algn="ctr">
              <a:defRPr/>
            </a:pPr>
            <a:endParaRPr lang="en-US" kern="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C98032EF-3DB6-4550-8096-A607718E952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75631" y="1887854"/>
            <a:ext cx="8001000" cy="64452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A83684E-5751-4DD6-82AF-44A66432ED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b="1" dirty="0">
                <a:latin typeface="+mn-lt"/>
                <a:cs typeface="Times New Roman" panose="02020603050405020304" pitchFamily="18" charset="0"/>
              </a:rPr>
              <a:t>Sub-</a:t>
            </a:r>
            <a:r>
              <a:rPr lang="en-US" altLang="en-US" sz="3600" b="1" dirty="0" err="1">
                <a:latin typeface="+mn-lt"/>
                <a:cs typeface="Times New Roman" panose="02020603050405020304" pitchFamily="18" charset="0"/>
              </a:rPr>
              <a:t>protokol</a:t>
            </a:r>
            <a:r>
              <a:rPr lang="en-US" altLang="en-US" sz="3600" b="1" i="1" dirty="0">
                <a:latin typeface="+mn-lt"/>
                <a:cs typeface="Times New Roman" panose="02020603050405020304" pitchFamily="18" charset="0"/>
              </a:rPr>
              <a:t> handshaking</a:t>
            </a:r>
            <a:endParaRPr lang="en-GB" altLang="en-US" sz="3600" b="1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94BB61F-DA45-4FD5-A647-84E336413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sv-SE" altLang="en-US" dirty="0"/>
              <a:t>Merupakan bagian yang paling kompleks di dalam SSL.</a:t>
            </a:r>
          </a:p>
          <a:p>
            <a:pPr eaLnBrk="1" hangingPunct="1"/>
            <a:r>
              <a:rPr lang="sv-SE" altLang="en-US" dirty="0"/>
              <a:t>Proses yang dilakukan di dalam sub-protokol handshaking:</a:t>
            </a:r>
          </a:p>
          <a:p>
            <a:pPr marL="0" indent="0" eaLnBrk="1" hangingPunct="1">
              <a:buNone/>
            </a:pPr>
            <a:r>
              <a:rPr lang="sv-SE" altLang="en-US" dirty="0"/>
              <a:t>   - </a:t>
            </a:r>
            <a:r>
              <a:rPr lang="sv-SE" altLang="en-US" i="1" dirty="0"/>
              <a:t>Say</a:t>
            </a:r>
            <a:r>
              <a:rPr lang="sv-SE" altLang="en-US" dirty="0"/>
              <a:t>  ’helllo’</a:t>
            </a:r>
          </a:p>
          <a:p>
            <a:pPr marL="0" indent="0" eaLnBrk="1" hangingPunct="1">
              <a:buNone/>
            </a:pPr>
            <a:r>
              <a:rPr lang="sv-SE" altLang="en-US" dirty="0"/>
              <a:t>   - </a:t>
            </a:r>
            <a:r>
              <a:rPr lang="sv-SE" altLang="en-US" i="1" dirty="0"/>
              <a:t>Client</a:t>
            </a:r>
            <a:r>
              <a:rPr lang="sv-SE" altLang="en-US" dirty="0"/>
              <a:t> dan </a:t>
            </a:r>
            <a:r>
              <a:rPr lang="sv-SE" altLang="en-US" i="1" dirty="0"/>
              <a:t>server</a:t>
            </a:r>
            <a:r>
              <a:rPr lang="sv-SE" altLang="en-US" dirty="0"/>
              <a:t> melakukan otentikasi satu sama lain</a:t>
            </a:r>
          </a:p>
          <a:p>
            <a:pPr marL="0" indent="0" eaLnBrk="1" hangingPunct="1">
              <a:buNone/>
            </a:pPr>
            <a:r>
              <a:rPr lang="sv-SE" altLang="en-US" dirty="0"/>
              <a:t>   - Pertukaran kunci (untuk enkripsi dengan algoritma simetri) </a:t>
            </a:r>
          </a:p>
          <a:p>
            <a:pPr marL="0" indent="0" eaLnBrk="1" hangingPunct="1">
              <a:buNone/>
            </a:pPr>
            <a:r>
              <a:rPr lang="sv-SE" altLang="en-US" dirty="0"/>
              <a:t>   - Menegosiasikan algoritma enkripsi, </a:t>
            </a:r>
            <a:r>
              <a:rPr lang="sv-SE" altLang="en-US" i="1" dirty="0"/>
              <a:t>hash</a:t>
            </a:r>
            <a:r>
              <a:rPr lang="sv-SE" altLang="en-US" dirty="0"/>
              <a:t>, kompresi, dan MAC</a:t>
            </a:r>
          </a:p>
          <a:p>
            <a:pPr eaLnBrk="1" hangingPunct="1"/>
            <a:endParaRPr lang="sv-SE" altLang="en-US" dirty="0"/>
          </a:p>
          <a:p>
            <a:pPr eaLnBrk="1" hangingPunct="1"/>
            <a:r>
              <a:rPr lang="sv-SE" altLang="en-US" dirty="0"/>
              <a:t>Subprotokol handshaking dilakukan sebelum data ditransmisikan antara client dan server</a:t>
            </a:r>
            <a:endParaRPr lang="en-GB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3024B0D-8EE9-41D4-8FDE-A2E017C302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92872" y="182565"/>
            <a:ext cx="7772400" cy="83820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+mn-lt"/>
                <a:cs typeface="Times New Roman" panose="02020603050405020304" pitchFamily="18" charset="0"/>
              </a:rPr>
              <a:t>Sub-</a:t>
            </a:r>
            <a:r>
              <a:rPr lang="en-US" altLang="en-US" sz="3600" b="1" dirty="0" err="1">
                <a:latin typeface="+mn-lt"/>
                <a:cs typeface="Times New Roman" panose="02020603050405020304" pitchFamily="18" charset="0"/>
              </a:rPr>
              <a:t>protokol</a:t>
            </a:r>
            <a:r>
              <a:rPr lang="en-US" altLang="en-US" sz="3600" b="1" i="1" dirty="0">
                <a:latin typeface="+mn-lt"/>
                <a:cs typeface="Times New Roman" panose="02020603050405020304" pitchFamily="18" charset="0"/>
              </a:rPr>
              <a:t> handshaking</a:t>
            </a:r>
          </a:p>
        </p:txBody>
      </p:sp>
      <p:sp>
        <p:nvSpPr>
          <p:cNvPr id="12291" name="Rectangle 5">
            <a:extLst>
              <a:ext uri="{FF2B5EF4-FFF2-40B4-BE49-F238E27FC236}">
                <a16:creationId xmlns:a16="http://schemas.microsoft.com/office/drawing/2014/main" id="{AFC5BEF5-87D3-48E5-9DE5-70DF3E7D5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6813" y="1249364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aphicFrame>
        <p:nvGraphicFramePr>
          <p:cNvPr id="5" name="Object 5">
            <a:extLst>
              <a:ext uri="{FF2B5EF4-FFF2-40B4-BE49-F238E27FC236}">
                <a16:creationId xmlns:a16="http://schemas.microsoft.com/office/drawing/2014/main" id="{E622DDCF-8AA0-1CBA-2B98-2BF8EE4A8F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070842"/>
              </p:ext>
            </p:extLst>
          </p:nvPr>
        </p:nvGraphicFramePr>
        <p:xfrm>
          <a:off x="3668714" y="1747839"/>
          <a:ext cx="4725987" cy="365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5249008" imgH="4057143" progId="Paint.Picture">
                  <p:embed/>
                </p:oleObj>
              </mc:Choice>
              <mc:Fallback>
                <p:oleObj name="Bitmap Image" r:id="rId2" imgW="5249008" imgH="4057143" progId="Paint.Picture">
                  <p:embed/>
                  <p:pic>
                    <p:nvPicPr>
                      <p:cNvPr id="66565" name="Object 5">
                        <a:extLst>
                          <a:ext uri="{FF2B5EF4-FFF2-40B4-BE49-F238E27FC236}">
                            <a16:creationId xmlns:a16="http://schemas.microsoft.com/office/drawing/2014/main" id="{8E290E8E-234E-D2C4-9699-EF8BF89473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8714" y="1747839"/>
                        <a:ext cx="4725987" cy="36528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6">
            <a:extLst>
              <a:ext uri="{FF2B5EF4-FFF2-40B4-BE49-F238E27FC236}">
                <a16:creationId xmlns:a16="http://schemas.microsoft.com/office/drawing/2014/main" id="{418BBA9E-2FF2-8F03-9A24-7B5DBB624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4" y="1753223"/>
            <a:ext cx="182902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OFFER CIPHER SUITE</a:t>
            </a:r>
          </a:p>
          <a:p>
            <a:pPr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MENU TO SERVER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53F1DBD-29FE-4517-4C68-911D45CA5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2321" y="1806662"/>
            <a:ext cx="205646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algn="ctr"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SELECT A CIPHER SUITE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8FCA9CBA-32F2-F023-B125-3450939C4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6613" y="2196136"/>
            <a:ext cx="2031518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SEND CERTIFICATE AND</a:t>
            </a:r>
          </a:p>
          <a:p>
            <a:pPr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CHAIN TO CA ROOT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0BB48B77-F53F-1BB2-C1E3-1E295242D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1927" y="1336325"/>
            <a:ext cx="1765099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algn="ctr" eaLnBrk="0" hangingPunct="0"/>
            <a:r>
              <a:rPr lang="en-US" altLang="en-US" sz="2000" dirty="0">
                <a:latin typeface="Arial" panose="020B0604020202020204" pitchFamily="34" charset="0"/>
              </a:rPr>
              <a:t>CLIENT SIDE</a:t>
            </a:r>
            <a:endParaRPr lang="en-US" altLang="en-US" sz="12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9EB93C31-60AD-79E5-3DDF-1F094D3EF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8704" y="1323625"/>
            <a:ext cx="1909369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algn="ctr" eaLnBrk="0" hangingPunct="0"/>
            <a:r>
              <a:rPr lang="en-US" altLang="en-US" sz="2000">
                <a:latin typeface="Arial" panose="020B0604020202020204" pitchFamily="34" charset="0"/>
              </a:rPr>
              <a:t>SERVER SIDE</a:t>
            </a: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A454A88C-2FD4-194A-0E30-11B213CDE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5501" y="2813673"/>
            <a:ext cx="1839543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SEND PUBLIC KEY TO</a:t>
            </a:r>
          </a:p>
          <a:p>
            <a:pPr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ENCRYPT SYMM KEY</a:t>
            </a: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BA1E4FFF-3DB9-C71B-F42D-A11C6C8B9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1850" y="3285161"/>
            <a:ext cx="1917448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SERVER NEGOTIATION</a:t>
            </a:r>
          </a:p>
          <a:p>
            <a:pPr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FINISHED</a:t>
            </a:r>
          </a:p>
        </p:txBody>
      </p:sp>
      <p:sp>
        <p:nvSpPr>
          <p:cNvPr id="13" name="Line 13">
            <a:extLst>
              <a:ext uri="{FF2B5EF4-FFF2-40B4-BE49-F238E27FC236}">
                <a16:creationId xmlns:a16="http://schemas.microsoft.com/office/drawing/2014/main" id="{C6CCF6BB-5291-A63C-F37A-21EDE0B149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53413" y="1979614"/>
            <a:ext cx="260350" cy="35877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id="{023929AE-C484-FD3A-D576-6B2B6F04E8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81988" y="2430463"/>
            <a:ext cx="247650" cy="246062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15" name="Line 15">
            <a:extLst>
              <a:ext uri="{FF2B5EF4-FFF2-40B4-BE49-F238E27FC236}">
                <a16:creationId xmlns:a16="http://schemas.microsoft.com/office/drawing/2014/main" id="{F26D8BB4-7393-5712-EB16-079E1060A835}"/>
              </a:ext>
            </a:extLst>
          </p:cNvPr>
          <p:cNvSpPr>
            <a:spLocks noChangeShapeType="1"/>
          </p:cNvSpPr>
          <p:nvPr/>
        </p:nvSpPr>
        <p:spPr bwMode="auto">
          <a:xfrm>
            <a:off x="8269288" y="3035300"/>
            <a:ext cx="23495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16" name="Line 16">
            <a:extLst>
              <a:ext uri="{FF2B5EF4-FFF2-40B4-BE49-F238E27FC236}">
                <a16:creationId xmlns:a16="http://schemas.microsoft.com/office/drawing/2014/main" id="{39F44BD7-C766-147F-58FE-02DB65965C5D}"/>
              </a:ext>
            </a:extLst>
          </p:cNvPr>
          <p:cNvSpPr>
            <a:spLocks noChangeShapeType="1"/>
          </p:cNvSpPr>
          <p:nvPr/>
        </p:nvSpPr>
        <p:spPr bwMode="auto">
          <a:xfrm>
            <a:off x="8269288" y="3405188"/>
            <a:ext cx="23495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17" name="Line 17">
            <a:extLst>
              <a:ext uri="{FF2B5EF4-FFF2-40B4-BE49-F238E27FC236}">
                <a16:creationId xmlns:a16="http://schemas.microsoft.com/office/drawing/2014/main" id="{8E2821C6-EE53-FA26-B0BC-8CDBB773EA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17913" y="1982788"/>
            <a:ext cx="23495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4FFEDBA5-078E-5B00-F32E-C57B18454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101" y="3347073"/>
            <a:ext cx="159729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SEND ENCRYPTED</a:t>
            </a:r>
          </a:p>
          <a:p>
            <a:pPr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SYMMETRIC KEY</a:t>
            </a:r>
          </a:p>
        </p:txBody>
      </p:sp>
      <p:sp>
        <p:nvSpPr>
          <p:cNvPr id="19" name="Line 19">
            <a:extLst>
              <a:ext uri="{FF2B5EF4-FFF2-40B4-BE49-F238E27FC236}">
                <a16:creationId xmlns:a16="http://schemas.microsoft.com/office/drawing/2014/main" id="{3DAB3DDD-2078-D1BF-143D-60D0084250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6914" y="3705225"/>
            <a:ext cx="606425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20" name="Text Box 20">
            <a:extLst>
              <a:ext uri="{FF2B5EF4-FFF2-40B4-BE49-F238E27FC236}">
                <a16:creationId xmlns:a16="http://schemas.microsoft.com/office/drawing/2014/main" id="{D5E452AC-429A-D51D-92CA-0C5BBC8FE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7038" y="5800812"/>
            <a:ext cx="3702488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eaLnBrk="0" hangingPunct="0"/>
            <a:r>
              <a:rPr lang="en-US" altLang="en-US" sz="1200" b="1">
                <a:latin typeface="Arial" panose="020B0604020202020204" pitchFamily="34" charset="0"/>
              </a:rPr>
              <a:t>SOURCE: THOMAS, </a:t>
            </a:r>
            <a:r>
              <a:rPr lang="en-US" altLang="en-US" sz="1200" b="1" i="1">
                <a:latin typeface="Arial" panose="020B0604020202020204" pitchFamily="34" charset="0"/>
              </a:rPr>
              <a:t>SSL AND TLS ESSENTIALS</a:t>
            </a:r>
            <a:endParaRPr lang="en-US" altLang="en-US" sz="1200" b="1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21" name="Rectangle 21">
            <a:extLst>
              <a:ext uri="{FF2B5EF4-FFF2-40B4-BE49-F238E27FC236}">
                <a16:creationId xmlns:a16="http://schemas.microsoft.com/office/drawing/2014/main" id="{AD362E3D-B3B0-F85E-C5EA-06949DF73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3816973"/>
            <a:ext cx="118853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ACTIVATE</a:t>
            </a:r>
          </a:p>
          <a:p>
            <a:pPr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ENCRYPTION</a:t>
            </a:r>
          </a:p>
        </p:txBody>
      </p:sp>
      <p:sp>
        <p:nvSpPr>
          <p:cNvPr id="22" name="Line 22">
            <a:extLst>
              <a:ext uri="{FF2B5EF4-FFF2-40B4-BE49-F238E27FC236}">
                <a16:creationId xmlns:a16="http://schemas.microsoft.com/office/drawing/2014/main" id="{2FC38E1F-897B-9AC4-DC0B-D8B2FA7BE1E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1326" y="4092575"/>
            <a:ext cx="866775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927AE6BF-01FB-98D7-6BB4-BC43C729F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2614" y="4288461"/>
            <a:ext cx="14875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CLIENT PORTION</a:t>
            </a:r>
          </a:p>
          <a:p>
            <a:pPr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DONE</a:t>
            </a:r>
          </a:p>
        </p:txBody>
      </p:sp>
      <p:sp>
        <p:nvSpPr>
          <p:cNvPr id="24" name="Line 24">
            <a:extLst>
              <a:ext uri="{FF2B5EF4-FFF2-40B4-BE49-F238E27FC236}">
                <a16:creationId xmlns:a16="http://schemas.microsoft.com/office/drawing/2014/main" id="{42D580AD-CD6E-3CC7-6981-6D92015B9B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5176" y="4438650"/>
            <a:ext cx="568325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25" name="Rectangle 25">
            <a:extLst>
              <a:ext uri="{FF2B5EF4-FFF2-40B4-BE49-F238E27FC236}">
                <a16:creationId xmlns:a16="http://schemas.microsoft.com/office/drawing/2014/main" id="{836E1CA8-2BD8-F3BD-D8C7-C052CB313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8067" y="4267287"/>
            <a:ext cx="2432204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algn="ctr"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( SERVER CHECKS OPTIONS )</a:t>
            </a:r>
          </a:p>
        </p:txBody>
      </p:sp>
      <p:sp>
        <p:nvSpPr>
          <p:cNvPr id="26" name="Rectangle 26">
            <a:extLst>
              <a:ext uri="{FF2B5EF4-FFF2-40B4-BE49-F238E27FC236}">
                <a16:creationId xmlns:a16="http://schemas.microsoft.com/office/drawing/2014/main" id="{FEC1C615-9AA3-46FD-9BD6-F1FE04C41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9951" y="4545636"/>
            <a:ext cx="1561389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ACTIVATESERVER</a:t>
            </a:r>
          </a:p>
          <a:p>
            <a:pPr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ENCRYPTION</a:t>
            </a:r>
          </a:p>
        </p:txBody>
      </p:sp>
      <p:sp>
        <p:nvSpPr>
          <p:cNvPr id="27" name="Line 27">
            <a:extLst>
              <a:ext uri="{FF2B5EF4-FFF2-40B4-BE49-F238E27FC236}">
                <a16:creationId xmlns:a16="http://schemas.microsoft.com/office/drawing/2014/main" id="{02C79FCF-8313-0702-37BA-81F5FBA2D61D}"/>
              </a:ext>
            </a:extLst>
          </p:cNvPr>
          <p:cNvSpPr>
            <a:spLocks noChangeShapeType="1"/>
          </p:cNvSpPr>
          <p:nvPr/>
        </p:nvSpPr>
        <p:spPr bwMode="auto">
          <a:xfrm>
            <a:off x="8261350" y="4768850"/>
            <a:ext cx="23495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A47AB259-FD14-CE06-38BF-15CD165F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9164" y="5029823"/>
            <a:ext cx="156017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SERVER PORTION</a:t>
            </a:r>
          </a:p>
          <a:p>
            <a:pPr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DONE</a:t>
            </a:r>
          </a:p>
        </p:txBody>
      </p:sp>
      <p:sp>
        <p:nvSpPr>
          <p:cNvPr id="29" name="Line 29">
            <a:extLst>
              <a:ext uri="{FF2B5EF4-FFF2-40B4-BE49-F238E27FC236}">
                <a16:creationId xmlns:a16="http://schemas.microsoft.com/office/drawing/2014/main" id="{50F291B1-04F8-7388-682C-6B6F713BD3DF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6438" y="5156200"/>
            <a:ext cx="23495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30" name="Rectangle 30">
            <a:extLst>
              <a:ext uri="{FF2B5EF4-FFF2-40B4-BE49-F238E27FC236}">
                <a16:creationId xmlns:a16="http://schemas.microsoft.com/office/drawing/2014/main" id="{7EE4FB68-7BF3-3AA6-9193-2DB796704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403" y="4997537"/>
            <a:ext cx="235962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algn="ctr" eaLnBrk="0" hangingPunct="0"/>
            <a:r>
              <a:rPr lang="en-US" altLang="en-US" sz="1200" b="1">
                <a:solidFill>
                  <a:schemeClr val="hlink"/>
                </a:solidFill>
                <a:latin typeface="Arial" panose="020B0604020202020204" pitchFamily="34" charset="0"/>
              </a:rPr>
              <a:t>( </a:t>
            </a:r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CLIENT CHECKS OPTIONS )</a:t>
            </a:r>
          </a:p>
        </p:txBody>
      </p:sp>
      <p:sp>
        <p:nvSpPr>
          <p:cNvPr id="31" name="Rectangle 31">
            <a:extLst>
              <a:ext uri="{FF2B5EF4-FFF2-40B4-BE49-F238E27FC236}">
                <a16:creationId xmlns:a16="http://schemas.microsoft.com/office/drawing/2014/main" id="{EC5A0ABC-C406-581D-9E58-6D6B34998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0588" y="5442037"/>
            <a:ext cx="4359077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algn="ctr"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NOW THE PARTIES CAN USE SYMMETRIC ENCRYPTION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4">
            <a:extLst>
              <a:ext uri="{FF2B5EF4-FFF2-40B4-BE49-F238E27FC236}">
                <a16:creationId xmlns:a16="http://schemas.microsoft.com/office/drawing/2014/main" id="{553A5AD5-BA08-4F2B-9CC4-59E7561AFBB7}"/>
              </a:ext>
            </a:extLst>
          </p:cNvPr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1545531884"/>
              </p:ext>
            </p:extLst>
          </p:nvPr>
        </p:nvGraphicFramePr>
        <p:xfrm>
          <a:off x="3253410" y="248477"/>
          <a:ext cx="5294242" cy="656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Brush" r:id="rId2" imgW="6590476" imgH="8171429" progId="">
                  <p:embed/>
                </p:oleObj>
              </mc:Choice>
              <mc:Fallback>
                <p:oleObj name="PBrush" r:id="rId2" imgW="6590476" imgH="8171429" progId="">
                  <p:embed/>
                  <p:pic>
                    <p:nvPicPr>
                      <p:cNvPr id="13314" name="Object 4">
                        <a:extLst>
                          <a:ext uri="{FF2B5EF4-FFF2-40B4-BE49-F238E27FC236}">
                            <a16:creationId xmlns:a16="http://schemas.microsoft.com/office/drawing/2014/main" id="{553A5AD5-BA08-4F2B-9CC4-59E7561AFB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3410" y="248477"/>
                        <a:ext cx="5294242" cy="6565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A9286EF-C15B-0608-15EB-B6947923B7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0065" y="446087"/>
            <a:ext cx="7772400" cy="1143000"/>
          </a:xfrm>
        </p:spPr>
        <p:txBody>
          <a:bodyPr/>
          <a:lstStyle/>
          <a:p>
            <a:r>
              <a:rPr lang="en-US" altLang="en-US" dirty="0"/>
              <a:t>Client Hello: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28078E43-7C36-373E-B409-BA614337A6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7438" y="1589087"/>
            <a:ext cx="9881849" cy="4572000"/>
          </a:xfrm>
        </p:spPr>
        <p:txBody>
          <a:bodyPr>
            <a:noAutofit/>
          </a:bodyPr>
          <a:lstStyle/>
          <a:p>
            <a:pPr lvl="1"/>
            <a:r>
              <a:rPr lang="en-US" altLang="en-US" dirty="0"/>
              <a:t>Protocol version</a:t>
            </a:r>
          </a:p>
          <a:p>
            <a:pPr lvl="2"/>
            <a:r>
              <a:rPr lang="en-US" altLang="en-US" sz="2400" dirty="0"/>
              <a:t>SSLv3(major=3, minor=0)</a:t>
            </a:r>
          </a:p>
          <a:p>
            <a:pPr lvl="2"/>
            <a:r>
              <a:rPr lang="en-US" altLang="en-US" sz="2400" dirty="0"/>
              <a:t>TLS (major=3, minor=1)</a:t>
            </a:r>
          </a:p>
          <a:p>
            <a:pPr lvl="1"/>
            <a:r>
              <a:rPr lang="en-US" altLang="en-US" dirty="0"/>
              <a:t>Random Number </a:t>
            </a:r>
          </a:p>
          <a:p>
            <a:pPr lvl="2"/>
            <a:r>
              <a:rPr lang="en-US" altLang="en-US" sz="2400" dirty="0"/>
              <a:t>32 bytes</a:t>
            </a:r>
          </a:p>
          <a:p>
            <a:pPr lvl="2"/>
            <a:r>
              <a:rPr lang="en-US" altLang="en-US" sz="2400" dirty="0"/>
              <a:t>First 4 bytes, time of the day in seconds, other 28 bytes random </a:t>
            </a:r>
          </a:p>
          <a:p>
            <a:pPr lvl="2"/>
            <a:r>
              <a:rPr lang="en-US" altLang="en-US" sz="2400" dirty="0"/>
              <a:t>Prevents replay attack</a:t>
            </a:r>
          </a:p>
          <a:p>
            <a:pPr lvl="1"/>
            <a:r>
              <a:rPr lang="en-US" altLang="en-US" dirty="0"/>
              <a:t>Session ID</a:t>
            </a:r>
          </a:p>
          <a:p>
            <a:pPr lvl="2"/>
            <a:r>
              <a:rPr lang="en-US" altLang="en-US" sz="2400" dirty="0"/>
              <a:t>32 bytes – indicates the use of previous cryptographic material</a:t>
            </a:r>
          </a:p>
          <a:p>
            <a:pPr lvl="1"/>
            <a:r>
              <a:rPr lang="en-US" altLang="en-US" dirty="0"/>
              <a:t>Compression algorithm</a:t>
            </a:r>
          </a:p>
        </p:txBody>
      </p:sp>
    </p:spTree>
  </p:cSld>
  <p:clrMapOvr>
    <a:masterClrMapping/>
  </p:clrMapOvr>
  <p:transition spd="slow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C30C843-3D33-5E14-9390-2D67752AE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SMU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28CF21D-6F14-2BCB-C0D8-01F5B473C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CSE 5349/7349</a:t>
            </a:r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3ED763E0-23C1-E644-5A0B-E40B86DAB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0125" y="3305926"/>
            <a:ext cx="731838" cy="369974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7D5059A3-F20B-6A47-AF49-9FF3EF62B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3325" y="2992395"/>
            <a:ext cx="1225550" cy="369974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477F4F91-6BD1-141A-E6F5-39CB19FDE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9676" y="2312945"/>
            <a:ext cx="186013" cy="369974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13A08B60-EED6-2888-C799-D956A0A9F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7176" y="2651082"/>
            <a:ext cx="186013" cy="369974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41990" name="Rectangle 6">
            <a:extLst>
              <a:ext uri="{FF2B5EF4-FFF2-40B4-BE49-F238E27FC236}">
                <a16:creationId xmlns:a16="http://schemas.microsoft.com/office/drawing/2014/main" id="{62B8E7E7-8AA4-AE59-8402-D967D7694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7176" y="2305007"/>
            <a:ext cx="186013" cy="369974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41991" name="Rectangle 7">
            <a:extLst>
              <a:ext uri="{FF2B5EF4-FFF2-40B4-BE49-F238E27FC236}">
                <a16:creationId xmlns:a16="http://schemas.microsoft.com/office/drawing/2014/main" id="{9F54BD8D-4446-739E-367B-48EBECBAF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Rectangle 8">
            <a:extLst>
              <a:ext uri="{FF2B5EF4-FFF2-40B4-BE49-F238E27FC236}">
                <a16:creationId xmlns:a16="http://schemas.microsoft.com/office/drawing/2014/main" id="{F455E168-1EEC-F79A-5EF9-D1AE98361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Rectangle 9">
            <a:extLst>
              <a:ext uri="{FF2B5EF4-FFF2-40B4-BE49-F238E27FC236}">
                <a16:creationId xmlns:a16="http://schemas.microsoft.com/office/drawing/2014/main" id="{9684600E-5792-1209-1AB1-384269B07F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0900" y="188119"/>
            <a:ext cx="7772400" cy="762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2550" tIns="41275" rIns="82550" bIns="41275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Client Hello - Cipher Suites</a:t>
            </a:r>
          </a:p>
        </p:txBody>
      </p:sp>
      <p:sp>
        <p:nvSpPr>
          <p:cNvPr id="41994" name="Text Box 10">
            <a:extLst>
              <a:ext uri="{FF2B5EF4-FFF2-40B4-BE49-F238E27FC236}">
                <a16:creationId xmlns:a16="http://schemas.microsoft.com/office/drawing/2014/main" id="{759ADDD1-BF79-DDC0-B5F5-7ED93E4FC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8688" y="1322475"/>
            <a:ext cx="2400144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eaLnBrk="0" hangingPunct="0"/>
            <a:r>
              <a:rPr lang="en-US" alt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INITIAL (NULL) CIPHER SUITE</a:t>
            </a:r>
          </a:p>
        </p:txBody>
      </p:sp>
      <p:sp>
        <p:nvSpPr>
          <p:cNvPr id="41995" name="Text Box 11">
            <a:extLst>
              <a:ext uri="{FF2B5EF4-FFF2-40B4-BE49-F238E27FC236}">
                <a16:creationId xmlns:a16="http://schemas.microsoft.com/office/drawing/2014/main" id="{3BD50A18-018C-1522-D4CC-1489AA765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7722" y="1762748"/>
            <a:ext cx="1125308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algn="ctr"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PUBLIC-KEY</a:t>
            </a:r>
          </a:p>
          <a:p>
            <a:pPr algn="ctr"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ALGORITHM</a:t>
            </a:r>
          </a:p>
        </p:txBody>
      </p:sp>
      <p:sp>
        <p:nvSpPr>
          <p:cNvPr id="41996" name="Rectangle 12">
            <a:extLst>
              <a:ext uri="{FF2B5EF4-FFF2-40B4-BE49-F238E27FC236}">
                <a16:creationId xmlns:a16="http://schemas.microsoft.com/office/drawing/2014/main" id="{C3C9C530-022F-AB12-A215-1476B572F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3340" y="1762748"/>
            <a:ext cx="1118896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algn="ctr"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SYMMETRIC</a:t>
            </a:r>
          </a:p>
          <a:p>
            <a:pPr algn="ctr"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ALGORITHM</a:t>
            </a:r>
          </a:p>
        </p:txBody>
      </p:sp>
      <p:sp>
        <p:nvSpPr>
          <p:cNvPr id="41997" name="Rectangle 13">
            <a:extLst>
              <a:ext uri="{FF2B5EF4-FFF2-40B4-BE49-F238E27FC236}">
                <a16:creationId xmlns:a16="http://schemas.microsoft.com/office/drawing/2014/main" id="{7BFB0845-7B74-68DB-3B4D-CB19E749B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7428" y="1727823"/>
            <a:ext cx="1118896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algn="ctr"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HASH</a:t>
            </a:r>
          </a:p>
          <a:p>
            <a:pPr algn="ctr"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ALGORITHM</a:t>
            </a:r>
          </a:p>
        </p:txBody>
      </p:sp>
      <p:sp>
        <p:nvSpPr>
          <p:cNvPr id="41998" name="Line 14">
            <a:extLst>
              <a:ext uri="{FF2B5EF4-FFF2-40B4-BE49-F238E27FC236}">
                <a16:creationId xmlns:a16="http://schemas.microsoft.com/office/drawing/2014/main" id="{57313808-CF9A-7FE1-8A99-6EDF88EEFF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3613" y="2165350"/>
            <a:ext cx="296862" cy="18573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41999" name="Line 15">
            <a:extLst>
              <a:ext uri="{FF2B5EF4-FFF2-40B4-BE49-F238E27FC236}">
                <a16:creationId xmlns:a16="http://schemas.microsoft.com/office/drawing/2014/main" id="{7B7DD7A3-8A94-FE54-0ED5-65E569BDC3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4838" y="2178050"/>
            <a:ext cx="779462" cy="87788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42000" name="Line 16">
            <a:extLst>
              <a:ext uri="{FF2B5EF4-FFF2-40B4-BE49-F238E27FC236}">
                <a16:creationId xmlns:a16="http://schemas.microsoft.com/office/drawing/2014/main" id="{B3465064-AC20-D2D1-C83F-82D7AF34E42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7588" y="2201864"/>
            <a:ext cx="284162" cy="1163637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42001" name="Line 17">
            <a:extLst>
              <a:ext uri="{FF2B5EF4-FFF2-40B4-BE49-F238E27FC236}">
                <a16:creationId xmlns:a16="http://schemas.microsoft.com/office/drawing/2014/main" id="{C790601F-92E3-96A7-78D3-2C49B7286E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8950" y="1941514"/>
            <a:ext cx="655638" cy="39687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42002" name="Line 18">
            <a:extLst>
              <a:ext uri="{FF2B5EF4-FFF2-40B4-BE49-F238E27FC236}">
                <a16:creationId xmlns:a16="http://schemas.microsoft.com/office/drawing/2014/main" id="{E2EC11C3-9DCD-BA84-0CE5-1F2DDFFC00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0864" y="2090739"/>
            <a:ext cx="606425" cy="6191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42003" name="Line 19">
            <a:extLst>
              <a:ext uri="{FF2B5EF4-FFF2-40B4-BE49-F238E27FC236}">
                <a16:creationId xmlns:a16="http://schemas.microsoft.com/office/drawing/2014/main" id="{871D48CA-EE60-ECE5-BB63-7C8482B235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55964" y="1595439"/>
            <a:ext cx="630237" cy="185737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42004" name="Line 20">
            <a:extLst>
              <a:ext uri="{FF2B5EF4-FFF2-40B4-BE49-F238E27FC236}">
                <a16:creationId xmlns:a16="http://schemas.microsoft.com/office/drawing/2014/main" id="{761D44B7-B9D2-B2C1-413F-2C2F5EE355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27588" y="1584325"/>
            <a:ext cx="234950" cy="20955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42005" name="Line 21">
            <a:extLst>
              <a:ext uri="{FF2B5EF4-FFF2-40B4-BE49-F238E27FC236}">
                <a16:creationId xmlns:a16="http://schemas.microsoft.com/office/drawing/2014/main" id="{C66A2C01-2911-9096-983B-ABC5C4D5B03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78514" y="1584325"/>
            <a:ext cx="593725" cy="18415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42006" name="Text Box 22">
            <a:extLst>
              <a:ext uri="{FF2B5EF4-FFF2-40B4-BE49-F238E27FC236}">
                <a16:creationId xmlns:a16="http://schemas.microsoft.com/office/drawing/2014/main" id="{FBAC50C0-27AA-C022-49CC-B533E24C8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2343773"/>
            <a:ext cx="232275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CIPHER SUITE CODES USED</a:t>
            </a:r>
          </a:p>
          <a:p>
            <a:pPr eaLnBrk="0" hangingPunct="0"/>
            <a:r>
              <a:rPr lang="en-US" altLang="en-US" sz="1200" b="1">
                <a:solidFill>
                  <a:srgbClr val="FF0000"/>
                </a:solidFill>
                <a:latin typeface="Arial" panose="020B0604020202020204" pitchFamily="34" charset="0"/>
              </a:rPr>
              <a:t>IN SSL MESSAGES</a:t>
            </a:r>
          </a:p>
        </p:txBody>
      </p:sp>
      <p:sp>
        <p:nvSpPr>
          <p:cNvPr id="42007" name="Line 23">
            <a:extLst>
              <a:ext uri="{FF2B5EF4-FFF2-40B4-BE49-F238E27FC236}">
                <a16:creationId xmlns:a16="http://schemas.microsoft.com/office/drawing/2014/main" id="{55A7AC51-6B81-21D2-DB3B-1A040A1F65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21451" y="2486025"/>
            <a:ext cx="792163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42008" name="Line 24">
            <a:extLst>
              <a:ext uri="{FF2B5EF4-FFF2-40B4-BE49-F238E27FC236}">
                <a16:creationId xmlns:a16="http://schemas.microsoft.com/office/drawing/2014/main" id="{F3DC7917-6A67-8DA8-6090-18D1795482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27875" y="2709863"/>
            <a:ext cx="222250" cy="309562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42009" name="Rectangle 25">
            <a:extLst>
              <a:ext uri="{FF2B5EF4-FFF2-40B4-BE49-F238E27FC236}">
                <a16:creationId xmlns:a16="http://schemas.microsoft.com/office/drawing/2014/main" id="{79362504-CEB4-29C2-A824-517D671BF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2300" y="1326989"/>
            <a:ext cx="5461000" cy="443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altLang="en-US" sz="1400" b="1" dirty="0">
                <a:latin typeface="Arial" panose="020B0604020202020204" pitchFamily="34" charset="0"/>
              </a:rPr>
              <a:t>SSL_NULL_WITH_NULL_NULL = { 0, 0 }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endParaRPr lang="en-US" altLang="en-US" sz="1400" b="1" dirty="0">
              <a:latin typeface="Arial" panose="020B0604020202020204" pitchFamily="34" charset="0"/>
            </a:endParaRP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endParaRPr lang="en-US" altLang="en-US" sz="1400" b="1" dirty="0">
              <a:latin typeface="Arial" panose="020B0604020202020204" pitchFamily="34" charset="0"/>
            </a:endParaRP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altLang="en-US" sz="1400" b="1" dirty="0">
                <a:latin typeface="Arial" panose="020B0604020202020204" pitchFamily="34" charset="0"/>
              </a:rPr>
              <a:t>SSL_RSA_WITH_NULL_MD5 = { 0, 1 }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altLang="en-US" sz="1400" b="1" dirty="0">
                <a:latin typeface="Arial" panose="020B0604020202020204" pitchFamily="34" charset="0"/>
              </a:rPr>
              <a:t>SSL_RSA_WITH_NULL_SHA = { 0, 2 }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altLang="en-US" sz="1400" b="1" dirty="0">
                <a:latin typeface="Arial" panose="020B0604020202020204" pitchFamily="34" charset="0"/>
              </a:rPr>
              <a:t>SSL_RSA_EXPORT_WITH_RC4_40_MD5 = { 0, 3 }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altLang="en-US" sz="1400" b="1" dirty="0">
                <a:latin typeface="Arial" panose="020B0604020202020204" pitchFamily="34" charset="0"/>
              </a:rPr>
              <a:t>SSL_RSA_WITH_RC4_128_MD5 = { 0, 4 }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altLang="en-US" sz="1400" b="1" dirty="0">
                <a:latin typeface="Arial" panose="020B0604020202020204" pitchFamily="34" charset="0"/>
              </a:rPr>
              <a:t>SSL_RSA_WITH_RC4_128_SHA = { 0, 5 }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altLang="en-US" sz="1400" b="1" dirty="0">
                <a:latin typeface="Arial" panose="020B0604020202020204" pitchFamily="34" charset="0"/>
              </a:rPr>
              <a:t>SSL_RSA_EXPORT_WITH_RC2_CBC_40_MD5 = { 0, 6 }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altLang="en-US" sz="1400" b="1" dirty="0">
                <a:latin typeface="Arial" panose="020B0604020202020204" pitchFamily="34" charset="0"/>
              </a:rPr>
              <a:t>SSL_RSA_WITH_IDEA_CBC_SHA = { 0, 7 }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altLang="en-US" sz="1400" b="1" dirty="0">
                <a:latin typeface="Arial" panose="020B0604020202020204" pitchFamily="34" charset="0"/>
              </a:rPr>
              <a:t>SSL_RSA_EXPORT_WITH_DES40_CBC_SHA = { 0, 8 }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altLang="en-US" sz="1400" b="1" dirty="0">
                <a:latin typeface="Arial" panose="020B0604020202020204" pitchFamily="34" charset="0"/>
              </a:rPr>
              <a:t>SSL_RSA_WITH_DES_CBC_SHA = { 0, 9 }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altLang="en-US" sz="1400" b="1" dirty="0">
                <a:latin typeface="Arial" panose="020B0604020202020204" pitchFamily="34" charset="0"/>
              </a:rPr>
              <a:t>SSL_RSA_WITH_3DES_EDE_CBC_SHA = { 0, 10 }</a:t>
            </a:r>
            <a:r>
              <a:rPr lang="en-US" altLang="en-US" sz="1000" dirty="0"/>
              <a:t> 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AF77586-8DB2-4FD5-C69F-8BA6D0818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SMU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3C8DA1C-E579-FC9E-CB12-E8D091286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CSE 5349/7349</a:t>
            </a:r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F0A8BB6F-6E6E-5427-3B06-D0646E1132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Server Hello: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3E70A54D-06BF-D187-684E-74CD936720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3365" y="1662745"/>
            <a:ext cx="9141169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Version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Random Number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Protects against handshake replay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Session ID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Provided to the client for later resumption of the session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Cipher suite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Usually picks client’s best preference – No obligation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Compression method</a:t>
            </a:r>
          </a:p>
          <a:p>
            <a:pPr>
              <a:lnSpc>
                <a:spcPct val="90000"/>
              </a:lnSpc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EC3FD48-D7B5-01EB-2AA4-74BF4AE35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SMU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F8AB4B1-8628-E72B-24EB-D17B88504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CSE 5349/7349</a:t>
            </a:r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F2E1E490-AE89-5B05-0BC5-4BC7685ED3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Client Key Exchange: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2ACA7923-E1A0-9E25-A203-FBEA0A0DE1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Premaster secret</a:t>
            </a:r>
          </a:p>
          <a:p>
            <a:pPr lvl="1"/>
            <a:r>
              <a:rPr lang="en-US" altLang="en-US"/>
              <a:t>Created by client; used to “seed” calculation of encryption parameters</a:t>
            </a:r>
          </a:p>
          <a:p>
            <a:pPr lvl="1"/>
            <a:r>
              <a:rPr lang="en-US" altLang="en-US"/>
              <a:t>2 bytes of SSL version + 46 random bytes</a:t>
            </a:r>
          </a:p>
          <a:p>
            <a:pPr lvl="1"/>
            <a:r>
              <a:rPr lang="en-US" altLang="en-US"/>
              <a:t>Sent encrypted to server using server’s public key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73732" name="Line 4">
            <a:extLst>
              <a:ext uri="{FF2B5EF4-FFF2-40B4-BE49-F238E27FC236}">
                <a16:creationId xmlns:a16="http://schemas.microsoft.com/office/drawing/2014/main" id="{9F494D26-51CC-6A10-ECC3-123A4D3886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2975009"/>
            <a:ext cx="1143000" cy="1828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3" name="Text Box 5">
            <a:extLst>
              <a:ext uri="{FF2B5EF4-FFF2-40B4-BE49-F238E27FC236}">
                <a16:creationId xmlns:a16="http://schemas.microsoft.com/office/drawing/2014/main" id="{FFA77E0D-C158-E670-5772-CBBF57DFD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697" y="4844054"/>
            <a:ext cx="3505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3300"/>
                </a:solidFill>
              </a:rPr>
              <a:t>This is where the attack happened in SSLv2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C69BC-C7F1-1751-1848-B9E97217B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9903"/>
            <a:ext cx="10515600" cy="514706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n-US" altLang="en-US" dirty="0"/>
              <a:t>Master secret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altLang="en-US" dirty="0"/>
              <a:t>Generated by both parties from premaster secret and random values generated by both client and server</a:t>
            </a:r>
          </a:p>
          <a:p>
            <a:pPr>
              <a:lnSpc>
                <a:spcPct val="90000"/>
              </a:lnSpc>
              <a:spcBef>
                <a:spcPts val="500"/>
              </a:spcBef>
            </a:pPr>
            <a:endParaRPr lang="en-US" altLang="en-US" dirty="0"/>
          </a:p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n-US" altLang="en-US" dirty="0"/>
              <a:t>Key material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altLang="en-US" dirty="0"/>
              <a:t>Generated from the master secret and shared random values</a:t>
            </a:r>
          </a:p>
          <a:p>
            <a:pPr>
              <a:lnSpc>
                <a:spcPct val="90000"/>
              </a:lnSpc>
              <a:spcBef>
                <a:spcPts val="500"/>
              </a:spcBef>
            </a:pPr>
            <a:endParaRPr lang="en-US" altLang="en-US"/>
          </a:p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n-US" altLang="en-US"/>
              <a:t>Encryption </a:t>
            </a:r>
            <a:r>
              <a:rPr lang="en-US" altLang="en-US" dirty="0"/>
              <a:t>keys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altLang="en-US" dirty="0"/>
              <a:t>Extracted from the key material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6666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0D8E5FF2-0137-4144-BB56-F535DD3A82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Sampai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sini</a:t>
            </a:r>
            <a:r>
              <a:rPr lang="en-US" altLang="en-US" dirty="0">
                <a:cs typeface="Times New Roman" panose="02020603050405020304" pitchFamily="18" charset="0"/>
              </a:rPr>
              <a:t>, proses </a:t>
            </a:r>
            <a:r>
              <a:rPr lang="en-US" altLang="en-US" dirty="0" err="1">
                <a:cs typeface="Times New Roman" panose="02020603050405020304" pitchFamily="18" charset="0"/>
              </a:rPr>
              <a:t>pembentukan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kanal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sudah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selesai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Bila</a:t>
            </a:r>
            <a:r>
              <a:rPr lang="en-US" altLang="en-US" dirty="0">
                <a:cs typeface="Times New Roman" panose="02020603050405020304" pitchFamily="18" charset="0"/>
              </a:rPr>
              <a:t> sub-</a:t>
            </a:r>
            <a:r>
              <a:rPr lang="en-US" altLang="en-US" dirty="0" err="1">
                <a:cs typeface="Times New Roman" panose="02020603050405020304" pitchFamily="18" charset="0"/>
              </a:rPr>
              <a:t>protokol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sudah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terbentuk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i="1" dirty="0">
                <a:cs typeface="Times New Roman" panose="02020603050405020304" pitchFamily="18" charset="0"/>
              </a:rPr>
              <a:t>http://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i="1" dirty="0">
                <a:cs typeface="Times New Roman" panose="02020603050405020304" pitchFamily="18" charset="0"/>
              </a:rPr>
              <a:t>URL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berubah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i="1" dirty="0">
                <a:cs typeface="Times New Roman" panose="02020603050405020304" pitchFamily="18" charset="0"/>
              </a:rPr>
              <a:t>https://</a:t>
            </a:r>
            <a:r>
              <a:rPr lang="en-US" altLang="en-US" dirty="0">
                <a:cs typeface="Times New Roman" panose="02020603050405020304" pitchFamily="18" charset="0"/>
              </a:rPr>
              <a:t>  (</a:t>
            </a:r>
            <a:r>
              <a:rPr lang="en-US" altLang="en-US" i="1" dirty="0">
                <a:cs typeface="Times New Roman" panose="02020603050405020304" pitchFamily="18" charset="0"/>
              </a:rPr>
              <a:t>http secure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>
            <a:extLst>
              <a:ext uri="{FF2B5EF4-FFF2-40B4-BE49-F238E27FC236}">
                <a16:creationId xmlns:a16="http://schemas.microsoft.com/office/drawing/2014/main" id="{2ED8D825-95C1-4F19-AEE8-540986A54E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457201"/>
            <a:ext cx="8018463" cy="589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C0ED09AA-26F0-46C6-B6DD-B98DEB6E6E5C}"/>
              </a:ext>
            </a:extLst>
          </p:cNvPr>
          <p:cNvSpPr/>
          <p:nvPr/>
        </p:nvSpPr>
        <p:spPr>
          <a:xfrm>
            <a:off x="2514600" y="990600"/>
            <a:ext cx="6096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134B8-FA27-59A0-31A4-E16FBEBD1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TCP/IP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769E0-01A2-6D57-0C91-188264842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6371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i="1" dirty="0"/>
              <a:t>Transmission Control Protocol/Internet Protocol </a:t>
            </a:r>
            <a:r>
              <a:rPr lang="en-US" sz="2400" dirty="0"/>
              <a:t>(TCP/IP)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standard </a:t>
            </a:r>
            <a:r>
              <a:rPr lang="en-US" altLang="en-US" sz="2400" dirty="0" err="1">
                <a:cs typeface="Times New Roman" panose="02020603050405020304" pitchFamily="18" charset="0"/>
              </a:rPr>
              <a:t>protokol</a:t>
            </a:r>
            <a:r>
              <a:rPr lang="en-US" altLang="en-US" sz="2400" dirty="0">
                <a:cs typeface="Times New Roman" panose="02020603050405020304" pitchFamily="18" charset="0"/>
              </a:rPr>
              <a:t> 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digunakan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menghubungkan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komputer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jaringan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sehingga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membentuk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jaringan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lebih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besar</a:t>
            </a:r>
            <a:r>
              <a:rPr lang="en-US" altLang="en-US" sz="2400" dirty="0">
                <a:cs typeface="Times New Roman" panose="02020603050405020304" pitchFamily="18" charset="0"/>
              </a:rPr>
              <a:t> (WAN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Internet).</a:t>
            </a:r>
            <a:endParaRPr lang="en-US" sz="2400" dirty="0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202219B3-2014-136A-F4D3-D944E57E87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5831" y="2812460"/>
            <a:ext cx="5163769" cy="378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8378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26C8F11B-41EC-4E0E-998C-7CE8E19007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66" y="1207603"/>
            <a:ext cx="10498211" cy="4199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7713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FB33EC5-E9AE-4672-9B79-ABB213CE2D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b="1">
                <a:cs typeface="Times New Roman" panose="02020603050405020304" pitchFamily="18" charset="0"/>
              </a:rPr>
              <a:t>Sub-protokol</a:t>
            </a:r>
            <a:r>
              <a:rPr lang="en-US" altLang="en-US" sz="3600" b="1" i="1">
                <a:cs typeface="Times New Roman" panose="02020603050405020304" pitchFamily="18" charset="0"/>
              </a:rPr>
              <a:t> SSL record</a:t>
            </a:r>
            <a:endParaRPr lang="en-GB" altLang="en-US" sz="3600" b="1">
              <a:cs typeface="Times New Roman" panose="02020603050405020304" pitchFamily="18" charset="0"/>
            </a:endParaRPr>
          </a:p>
        </p:txBody>
      </p:sp>
      <p:graphicFrame>
        <p:nvGraphicFramePr>
          <p:cNvPr id="16387" name="Object 4">
            <a:extLst>
              <a:ext uri="{FF2B5EF4-FFF2-40B4-BE49-F238E27FC236}">
                <a16:creationId xmlns:a16="http://schemas.microsoft.com/office/drawing/2014/main" id="{1985831D-97B4-4ED2-A5AA-0B20180020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024068"/>
              </p:ext>
            </p:extLst>
          </p:nvPr>
        </p:nvGraphicFramePr>
        <p:xfrm>
          <a:off x="1921566" y="1812236"/>
          <a:ext cx="7391400" cy="443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Brush" r:id="rId2" imgW="10860016" imgH="6516010" progId="">
                  <p:embed/>
                </p:oleObj>
              </mc:Choice>
              <mc:Fallback>
                <p:oleObj name="PBrush" r:id="rId2" imgW="10860016" imgH="6516010" progId="">
                  <p:embed/>
                  <p:pic>
                    <p:nvPicPr>
                      <p:cNvPr id="16387" name="Object 4">
                        <a:extLst>
                          <a:ext uri="{FF2B5EF4-FFF2-40B4-BE49-F238E27FC236}">
                            <a16:creationId xmlns:a16="http://schemas.microsoft.com/office/drawing/2014/main" id="{1985831D-97B4-4ED2-A5AA-0B20180020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1566" y="1812236"/>
                        <a:ext cx="7391400" cy="443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49B5B2A-F7F8-43C8-9817-79BB48F78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dirty="0"/>
              <a:t>SSL Record Format</a:t>
            </a:r>
            <a:endParaRPr lang="en-GB" altLang="en-US" dirty="0"/>
          </a:p>
        </p:txBody>
      </p:sp>
      <p:graphicFrame>
        <p:nvGraphicFramePr>
          <p:cNvPr id="17411" name="Object 4">
            <a:extLst>
              <a:ext uri="{FF2B5EF4-FFF2-40B4-BE49-F238E27FC236}">
                <a16:creationId xmlns:a16="http://schemas.microsoft.com/office/drawing/2014/main" id="{199D7159-93B3-4E9B-8927-86BE96418F4B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3276601" y="1905000"/>
          <a:ext cx="5254625" cy="443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Brush" r:id="rId2" imgW="6838095" imgH="5772956" progId="">
                  <p:embed/>
                </p:oleObj>
              </mc:Choice>
              <mc:Fallback>
                <p:oleObj name="PBrush" r:id="rId2" imgW="6838095" imgH="5772956" progId="">
                  <p:embed/>
                  <p:pic>
                    <p:nvPicPr>
                      <p:cNvPr id="17411" name="Object 4">
                        <a:extLst>
                          <a:ext uri="{FF2B5EF4-FFF2-40B4-BE49-F238E27FC236}">
                            <a16:creationId xmlns:a16="http://schemas.microsoft.com/office/drawing/2014/main" id="{199D7159-93B3-4E9B-8927-86BE96418F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1" y="1905000"/>
                        <a:ext cx="5254625" cy="443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103F7E8A-51AF-47EE-B167-8CA3CCF9B8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4947" y="999460"/>
            <a:ext cx="10336695" cy="502034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Di </a:t>
            </a:r>
            <a:r>
              <a:rPr lang="en-US" altLang="en-US" sz="2400" dirty="0" err="1">
                <a:cs typeface="Times New Roman" panose="02020603050405020304" pitchFamily="18" charset="0"/>
              </a:rPr>
              <a:t>tempat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penerima</a:t>
            </a:r>
            <a:r>
              <a:rPr lang="en-US" altLang="en-US" sz="2400" dirty="0">
                <a:cs typeface="Times New Roman" panose="02020603050405020304" pitchFamily="18" charset="0"/>
              </a:rPr>
              <a:t>, sub-</a:t>
            </a:r>
            <a:r>
              <a:rPr lang="en-US" altLang="en-US" sz="2400" dirty="0" err="1">
                <a:cs typeface="Times New Roman" panose="02020603050405020304" pitchFamily="18" charset="0"/>
              </a:rPr>
              <a:t>protokol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SSL</a:t>
            </a:r>
            <a:r>
              <a:rPr lang="en-US" altLang="en-US" sz="2400" dirty="0">
                <a:cs typeface="Times New Roman" panose="02020603050405020304" pitchFamily="18" charset="0"/>
              </a:rPr>
              <a:t> Record </a:t>
            </a:r>
            <a:r>
              <a:rPr lang="en-US" altLang="en-US" sz="2400" dirty="0" err="1">
                <a:cs typeface="Times New Roman" panose="02020603050405020304" pitchFamily="18" charset="0"/>
              </a:rPr>
              <a:t>melakukan</a:t>
            </a:r>
            <a:r>
              <a:rPr lang="en-US" altLang="en-US" sz="2400" dirty="0">
                <a:cs typeface="Times New Roman" panose="02020603050405020304" pitchFamily="18" charset="0"/>
              </a:rPr>
              <a:t> proses </a:t>
            </a:r>
            <a:r>
              <a:rPr lang="en-US" altLang="en-US" sz="2400" dirty="0" err="1">
                <a:cs typeface="Times New Roman" panose="02020603050405020304" pitchFamily="18" charset="0"/>
              </a:rPr>
              <a:t>berkebalikan</a:t>
            </a:r>
            <a:r>
              <a:rPr lang="en-US" altLang="en-US" sz="2400" dirty="0">
                <a:cs typeface="Times New Roman" panose="02020603050405020304" pitchFamily="18" charset="0"/>
              </a:rPr>
              <a:t>: </a:t>
            </a:r>
            <a:r>
              <a:rPr lang="en-US" altLang="en-US" sz="2400" dirty="0" err="1">
                <a:cs typeface="Times New Roman" panose="02020603050405020304" pitchFamily="18" charset="0"/>
              </a:rPr>
              <a:t>mendekripsi</a:t>
            </a:r>
            <a:r>
              <a:rPr lang="en-US" altLang="en-US" sz="2400" dirty="0">
                <a:cs typeface="Times New Roman" panose="02020603050405020304" pitchFamily="18" charset="0"/>
              </a:rPr>
              <a:t> data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diterima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mengotentikasinya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MAC</a:t>
            </a:r>
            <a:r>
              <a:rPr lang="en-US" altLang="en-US" sz="2400" dirty="0">
                <a:cs typeface="Times New Roman" panose="02020603050405020304" pitchFamily="18" charset="0"/>
              </a:rPr>
              <a:t>), men-</a:t>
            </a:r>
            <a:r>
              <a:rPr lang="en-US" altLang="en-US" sz="2400" dirty="0" err="1">
                <a:cs typeface="Times New Roman" panose="02020603050405020304" pitchFamily="18" charset="0"/>
              </a:rPr>
              <a:t>dekompresinya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lalu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merakitnya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Protokol</a:t>
            </a:r>
            <a:r>
              <a:rPr lang="en-US" altLang="en-US" sz="2400" dirty="0">
                <a:cs typeface="Times New Roman" panose="02020603050405020304" pitchFamily="18" charset="0"/>
              </a:rPr>
              <a:t> SSL </a:t>
            </a:r>
            <a:r>
              <a:rPr lang="en-US" altLang="en-US" sz="2400" dirty="0" err="1">
                <a:cs typeface="Times New Roman" panose="02020603050405020304" pitchFamily="18" charset="0"/>
              </a:rPr>
              <a:t>membuat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komunikasi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lebih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lambat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Piranti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keras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seperti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kartu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peripheral component interconnect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PCI</a:t>
            </a:r>
            <a:r>
              <a:rPr lang="en-US" altLang="en-US" sz="2400" dirty="0"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dipasang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web server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memproses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transaksi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SSL </a:t>
            </a:r>
            <a:r>
              <a:rPr lang="en-US" altLang="en-US" sz="2400" dirty="0" err="1">
                <a:cs typeface="Times New Roman" panose="02020603050405020304" pitchFamily="18" charset="0"/>
              </a:rPr>
              <a:t>lebih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cepat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sehingga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mengurangi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waktu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pemrosesan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Informasi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lebih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lanjut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mengenai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SSL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diperoleh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tutorial </a:t>
            </a:r>
            <a:r>
              <a:rPr lang="en-US" altLang="en-US" sz="2400" i="1" dirty="0">
                <a:cs typeface="Times New Roman" panose="02020603050405020304" pitchFamily="18" charset="0"/>
              </a:rPr>
              <a:t>SSL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www.netscape.com/security/index.html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  <a:endParaRPr lang="en-GB" altLang="en-U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19484-E1CB-48E7-A490-3F9FE83BF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783"/>
            <a:ext cx="10515600" cy="5307494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Pernahkah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browser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i="1" dirty="0"/>
              <a:t>google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mengunjungi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website: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i="1" dirty="0"/>
              <a:t>website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b="1" dirty="0" err="1">
                <a:hlinkClick r:id="rId2"/>
              </a:rPr>
              <a:t>sertifikat</a:t>
            </a:r>
            <a:r>
              <a:rPr lang="en-US" b="1" dirty="0">
                <a:hlinkClick r:id="rId2"/>
              </a:rPr>
              <a:t> SSL</a:t>
            </a:r>
            <a:r>
              <a:rPr lang="en-US" dirty="0"/>
              <a:t> dan </a:t>
            </a:r>
            <a:r>
              <a:rPr lang="en-US" dirty="0" err="1"/>
              <a:t>transmisi</a:t>
            </a:r>
            <a:r>
              <a:rPr lang="en-US" dirty="0"/>
              <a:t> data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.</a:t>
            </a: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34AC8C79-8EFF-40FA-AD83-DE2E7E38E2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7095" y="2203594"/>
            <a:ext cx="7713572" cy="3223171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B19D8F29-C28B-40E8-B9AE-CF68E67936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05672"/>
            <a:ext cx="10515600" cy="1325563"/>
          </a:xfrm>
        </p:spPr>
        <p:txBody>
          <a:bodyPr/>
          <a:lstStyle/>
          <a:p>
            <a:pPr eaLnBrk="1" hangingPunct="1"/>
            <a:r>
              <a:rPr lang="sv-SE" altLang="en-US" b="1" dirty="0"/>
              <a:t>Sertifikat SSL</a:t>
            </a:r>
            <a:endParaRPr lang="en-GB" altLang="en-US" b="1" dirty="0"/>
          </a:p>
        </p:txBody>
      </p:sp>
    </p:spTree>
    <p:extLst>
      <p:ext uri="{BB962C8B-B14F-4D97-AF65-F5344CB8AC3E}">
        <p14:creationId xmlns:p14="http://schemas.microsoft.com/office/powerpoint/2010/main" val="11488478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EC034C5-4EAB-435C-9A47-9454B14772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b="1" i="1" dirty="0"/>
              <a:t>TLS</a:t>
            </a:r>
            <a:r>
              <a:rPr lang="en-US" altLang="en-US" sz="3600" b="1" dirty="0"/>
              <a:t> </a:t>
            </a:r>
            <a:r>
              <a:rPr lang="en-US" altLang="en-US" sz="3600" b="1" dirty="0">
                <a:cs typeface="Times New Roman" panose="02020603050405020304" pitchFamily="18" charset="0"/>
              </a:rPr>
              <a:t>(</a:t>
            </a:r>
            <a:r>
              <a:rPr lang="en-US" altLang="en-US" sz="3600" b="1" i="1" dirty="0">
                <a:cs typeface="Times New Roman" panose="02020603050405020304" pitchFamily="18" charset="0"/>
              </a:rPr>
              <a:t>Transport Layer Security</a:t>
            </a:r>
            <a:r>
              <a:rPr lang="en-US" altLang="en-US" sz="3600" b="1" dirty="0">
                <a:cs typeface="Times New Roman" panose="02020603050405020304" pitchFamily="18" charset="0"/>
              </a:rPr>
              <a:t>)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FA70FCE-251D-461A-B6A9-7B94C233DA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20417" y="1835426"/>
            <a:ext cx="10151166" cy="4515678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Pada </a:t>
            </a:r>
            <a:r>
              <a:rPr lang="en-US" altLang="en-US" dirty="0" err="1">
                <a:cs typeface="Times New Roman" panose="02020603050405020304" pitchFamily="18" charset="0"/>
              </a:rPr>
              <a:t>Tahun</a:t>
            </a:r>
            <a:r>
              <a:rPr lang="en-US" altLang="en-US" dirty="0">
                <a:cs typeface="Times New Roman" panose="02020603050405020304" pitchFamily="18" charset="0"/>
              </a:rPr>
              <a:t> 1996, </a:t>
            </a:r>
            <a:r>
              <a:rPr lang="en-US" altLang="en-US" i="1" dirty="0">
                <a:cs typeface="Times New Roman" panose="02020603050405020304" pitchFamily="18" charset="0"/>
              </a:rPr>
              <a:t>Netscape Communications Corp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mengajukan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SSL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IETF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Internet Engineering Task Force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standardisasi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Hasilnya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TLS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Transport Layer Security</a:t>
            </a:r>
            <a:r>
              <a:rPr lang="en-US" altLang="en-US" dirty="0">
                <a:cs typeface="Times New Roman" panose="02020603050405020304" pitchFamily="18" charset="0"/>
              </a:rPr>
              <a:t>). </a:t>
            </a:r>
            <a:r>
              <a:rPr lang="en-US" altLang="en-US" i="1" dirty="0">
                <a:cs typeface="Times New Roman" panose="02020603050405020304" pitchFamily="18" charset="0"/>
              </a:rPr>
              <a:t>TLS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dijelaskan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RFC</a:t>
            </a:r>
            <a:r>
              <a:rPr lang="en-US" altLang="en-US" dirty="0">
                <a:cs typeface="Times New Roman" panose="02020603050405020304" pitchFamily="18" charset="0"/>
              </a:rPr>
              <a:t> 2246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informasi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lanjut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perihal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TLS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kunjungi</a:t>
            </a:r>
            <a:r>
              <a:rPr lang="en-US" altLang="en-US" dirty="0">
                <a:cs typeface="Times New Roman" panose="02020603050405020304" pitchFamily="18" charset="0"/>
              </a:rPr>
              <a:t> situs </a:t>
            </a:r>
            <a:r>
              <a:rPr lang="en-US" altLang="en-US" i="1" dirty="0">
                <a:cs typeface="Times New Roman" panose="02020603050405020304" pitchFamily="18" charset="0"/>
              </a:rPr>
              <a:t>IETF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i="1" dirty="0">
                <a:cs typeface="Times New Roman" panose="02020603050405020304" pitchFamily="18" charset="0"/>
                <a:hlinkClick r:id="rId2"/>
              </a:rPr>
              <a:t>www.ietf.org/rfc/rfc22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TLS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dianggap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sebagai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SSL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versi</a:t>
            </a:r>
            <a:r>
              <a:rPr lang="en-US" altLang="en-US" dirty="0">
                <a:cs typeface="Times New Roman" panose="02020603050405020304" pitchFamily="18" charset="0"/>
              </a:rPr>
              <a:t> 3.1, dan </a:t>
            </a:r>
            <a:r>
              <a:rPr lang="en-US" altLang="en-US" dirty="0" err="1">
                <a:cs typeface="Times New Roman" panose="02020603050405020304" pitchFamily="18" charset="0"/>
              </a:rPr>
              <a:t>implementasi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pertamanya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Tahun</a:t>
            </a:r>
            <a:r>
              <a:rPr lang="en-US" altLang="en-US" dirty="0">
                <a:cs typeface="Times New Roman" panose="02020603050405020304" pitchFamily="18" charset="0"/>
              </a:rPr>
              <a:t> 1999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endParaRPr lang="en-GB" altLang="en-US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24D9158-E5E1-4040-A8B8-60FFB5F602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399" y="495300"/>
            <a:ext cx="7772400" cy="1143000"/>
          </a:xfrm>
        </p:spPr>
        <p:txBody>
          <a:bodyPr/>
          <a:lstStyle/>
          <a:p>
            <a:pPr algn="l" eaLnBrk="1" hangingPunct="1"/>
            <a:r>
              <a:rPr lang="sv-SE" altLang="en-US" i="1" dirty="0"/>
              <a:t>Transport Layer Security </a:t>
            </a:r>
            <a:r>
              <a:rPr lang="sv-SE" altLang="en-US" dirty="0"/>
              <a:t>(TLS)</a:t>
            </a:r>
            <a:endParaRPr lang="sv-SE" altLang="en-US" i="1" noProof="1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7B17123-C1A2-4EEA-B7D9-549CF0A52C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399" y="1676399"/>
            <a:ext cx="9680713" cy="476415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sv-SE" altLang="en-US" dirty="0"/>
              <a:t>The same record format as the SSL record format.</a:t>
            </a:r>
          </a:p>
          <a:p>
            <a:pPr eaLnBrk="1" hangingPunct="1">
              <a:lnSpc>
                <a:spcPct val="90000"/>
              </a:lnSpc>
            </a:pPr>
            <a:r>
              <a:rPr lang="sv-SE" altLang="en-US" dirty="0"/>
              <a:t>Defined in RFC 2246.</a:t>
            </a:r>
          </a:p>
          <a:p>
            <a:pPr eaLnBrk="1" hangingPunct="1">
              <a:lnSpc>
                <a:spcPct val="90000"/>
              </a:lnSpc>
            </a:pPr>
            <a:r>
              <a:rPr lang="sv-SE" altLang="en-US" dirty="0"/>
              <a:t>Similar to SSL v3.</a:t>
            </a:r>
          </a:p>
          <a:p>
            <a:pPr eaLnBrk="1" hangingPunct="1">
              <a:lnSpc>
                <a:spcPct val="90000"/>
              </a:lnSpc>
            </a:pPr>
            <a:r>
              <a:rPr lang="sv-SE" altLang="en-US" dirty="0"/>
              <a:t>Differences in the: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1800" dirty="0"/>
              <a:t>version number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1800" dirty="0"/>
              <a:t>message authentication code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1800" dirty="0"/>
              <a:t>pseudorandom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1800" dirty="0"/>
              <a:t>alert codes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1800" dirty="0"/>
              <a:t>cipher suites 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1800" dirty="0"/>
              <a:t>client certificate types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1800" dirty="0"/>
              <a:t>certificate_verify and finished message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1800" dirty="0"/>
              <a:t>cryptographic computations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1800" dirty="0"/>
              <a:t>padding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sv-SE" altLang="en-US" sz="1600" dirty="0"/>
          </a:p>
          <a:p>
            <a:pPr lvl="1" eaLnBrk="1" hangingPunct="1">
              <a:lnSpc>
                <a:spcPct val="90000"/>
              </a:lnSpc>
            </a:pPr>
            <a:endParaRPr lang="sv-SE" altLang="en-US" noProof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949414-86B7-8712-38A1-C300C803CF9E}"/>
              </a:ext>
            </a:extLst>
          </p:cNvPr>
          <p:cNvSpPr/>
          <p:nvPr/>
        </p:nvSpPr>
        <p:spPr>
          <a:xfrm>
            <a:off x="847073" y="1509823"/>
            <a:ext cx="1034890" cy="14672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3D47D8-2E59-983C-A700-1AFFBFA6A4DF}"/>
              </a:ext>
            </a:extLst>
          </p:cNvPr>
          <p:cNvSpPr/>
          <p:nvPr/>
        </p:nvSpPr>
        <p:spPr>
          <a:xfrm>
            <a:off x="10590028" y="1509823"/>
            <a:ext cx="1392855" cy="14672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Diagram&#10;&#10;Description automatically generated">
            <a:extLst>
              <a:ext uri="{FF2B5EF4-FFF2-40B4-BE49-F238E27FC236}">
                <a16:creationId xmlns:a16="http://schemas.microsoft.com/office/drawing/2014/main" id="{706F7FA0-900C-B255-D9F5-79451A6E1A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314" y="629247"/>
            <a:ext cx="7437363" cy="528052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46148DC-D671-37F6-4CC6-F6FDF2F2A525}"/>
              </a:ext>
            </a:extLst>
          </p:cNvPr>
          <p:cNvSpPr txBox="1"/>
          <p:nvPr/>
        </p:nvSpPr>
        <p:spPr>
          <a:xfrm>
            <a:off x="2189406" y="6228753"/>
            <a:ext cx="883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https://www.ayokonfig.com/2021/12/pengertian-tcpip-beserta-fungsi.html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4253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6345372-9721-40AF-9932-1C65609E8B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dirty="0" err="1"/>
              <a:t>Keamanan</a:t>
            </a:r>
            <a:r>
              <a:rPr lang="en-US" altLang="en-US" b="1" dirty="0"/>
              <a:t> Web</a:t>
            </a:r>
            <a:endParaRPr lang="en-GB" altLang="en-US" b="1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62310B6-389E-4F3A-9237-7CEB713FAD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i="1" dirty="0">
                <a:cs typeface="Times New Roman" panose="02020603050405020304" pitchFamily="18" charset="0"/>
              </a:rPr>
              <a:t>Secure Socket Layer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SSL</a:t>
            </a:r>
            <a:r>
              <a:rPr lang="en-US" altLang="en-US" sz="2400" dirty="0"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protokol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digunakan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browsing web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aman</a:t>
            </a:r>
            <a:r>
              <a:rPr lang="en-US" altLang="en-US" sz="2400" dirty="0">
                <a:cs typeface="Times New Roman" panose="02020603050405020304" pitchFamily="18" charset="0"/>
              </a:rPr>
              <a:t>.  </a:t>
            </a:r>
            <a:r>
              <a:rPr lang="en-US" altLang="en-US" sz="2400" i="1" dirty="0">
                <a:cs typeface="Times New Roman" panose="02020603050405020304" pitchFamily="18" charset="0"/>
              </a:rPr>
              <a:t>SSL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bertindak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protokol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mengamankan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komunikasi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antara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client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i="1" dirty="0">
                <a:cs typeface="Times New Roman" panose="02020603050405020304" pitchFamily="18" charset="0"/>
              </a:rPr>
              <a:t>server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endParaRPr lang="en-US" altLang="en-US" sz="2400" i="1" dirty="0">
              <a:cs typeface="Times New Roman" panose="02020603050405020304" pitchFamily="18" charset="0"/>
            </a:endParaRPr>
          </a:p>
          <a:p>
            <a:r>
              <a:rPr lang="en-US" altLang="en-US" sz="2400" i="1" dirty="0">
                <a:cs typeface="Times New Roman" panose="02020603050405020304" pitchFamily="18" charset="0"/>
              </a:rPr>
              <a:t>SSL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beroperasi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antara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lapisan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Application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lapisan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Transport. SSL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seolah-olah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berlaku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lapisan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baru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security layer</a:t>
            </a:r>
            <a:r>
              <a:rPr lang="en-US" altLang="en-US" sz="2400" dirty="0"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cs typeface="Times New Roman" panose="02020603050405020304" pitchFamily="18" charset="0"/>
              </a:rPr>
              <a:t>antara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kedua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lapisan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tersebut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endParaRPr lang="en-US" altLang="en-US" sz="2400" i="1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i="1" dirty="0"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15996891-C94E-F982-6A17-FB437B870A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3390845"/>
              </p:ext>
            </p:extLst>
          </p:nvPr>
        </p:nvGraphicFramePr>
        <p:xfrm>
          <a:off x="2849526" y="4273934"/>
          <a:ext cx="6097181" cy="2584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53608" imgH="2389501" progId="Word.Document.8">
                  <p:embed/>
                </p:oleObj>
              </mc:Choice>
              <mc:Fallback>
                <p:oleObj name="Document" r:id="rId2" imgW="5653608" imgH="2389501" progId="Word.Document.8">
                  <p:embed/>
                  <p:pic>
                    <p:nvPicPr>
                      <p:cNvPr id="4" name="Object 4">
                        <a:extLst>
                          <a:ext uri="{FF2B5EF4-FFF2-40B4-BE49-F238E27FC236}">
                            <a16:creationId xmlns:a16="http://schemas.microsoft.com/office/drawing/2014/main" id="{43B76A11-F565-48FC-8F5F-DAB06E5FB0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9526" y="4273934"/>
                        <a:ext cx="6097181" cy="2584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F208D-4158-5092-580A-F34452E5C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7684"/>
            <a:ext cx="10515600" cy="435934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SSL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dikembangkan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i="1" dirty="0">
                <a:cs typeface="Times New Roman" panose="02020603050405020304" pitchFamily="18" charset="0"/>
              </a:rPr>
              <a:t>Netscape </a:t>
            </a:r>
            <a:r>
              <a:rPr lang="en-US" altLang="en-US" i="1" dirty="0" err="1">
                <a:cs typeface="Times New Roman" panose="02020603050405020304" pitchFamily="18" charset="0"/>
              </a:rPr>
              <a:t>Communations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tahun</a:t>
            </a:r>
            <a:r>
              <a:rPr lang="en-US" altLang="en-US" dirty="0">
                <a:cs typeface="Times New Roman" panose="02020603050405020304" pitchFamily="18" charset="0"/>
              </a:rPr>
              <a:t> 1994.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Ada </a:t>
            </a:r>
            <a:r>
              <a:rPr lang="en-US" altLang="en-US" dirty="0" err="1">
                <a:cs typeface="Times New Roman" panose="02020603050405020304" pitchFamily="18" charset="0"/>
              </a:rPr>
              <a:t>beberapa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versi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SSL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versi</a:t>
            </a:r>
            <a:r>
              <a:rPr lang="en-US" altLang="en-US" dirty="0">
                <a:cs typeface="Times New Roman" panose="02020603050405020304" pitchFamily="18" charset="0"/>
              </a:rPr>
              <a:t> 2 dan </a:t>
            </a:r>
            <a:r>
              <a:rPr lang="en-US" altLang="en-US" dirty="0" err="1">
                <a:cs typeface="Times New Roman" panose="02020603050405020304" pitchFamily="18" charset="0"/>
              </a:rPr>
              <a:t>versi</a:t>
            </a:r>
            <a:r>
              <a:rPr lang="en-US" altLang="en-US" dirty="0">
                <a:cs typeface="Times New Roman" panose="02020603050405020304" pitchFamily="18" charset="0"/>
              </a:rPr>
              <a:t> 3, </a:t>
            </a:r>
            <a:r>
              <a:rPr lang="en-US" altLang="en-US" dirty="0" err="1">
                <a:cs typeface="Times New Roman" panose="02020603050405020304" pitchFamily="18" charset="0"/>
              </a:rPr>
              <a:t>tetapi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versi</a:t>
            </a:r>
            <a:r>
              <a:rPr lang="en-US" altLang="en-US" dirty="0">
                <a:cs typeface="Times New Roman" panose="02020603050405020304" pitchFamily="18" charset="0"/>
              </a:rPr>
              <a:t> 3 paling </a:t>
            </a:r>
            <a:r>
              <a:rPr lang="en-US" altLang="en-US" dirty="0" err="1">
                <a:cs typeface="Times New Roman" panose="02020603050405020304" pitchFamily="18" charset="0"/>
              </a:rPr>
              <a:t>banyak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SSL </a:t>
            </a:r>
            <a:r>
              <a:rPr lang="en-US" altLang="en-US" dirty="0" err="1">
                <a:cs typeface="Times New Roman" panose="02020603050405020304" pitchFamily="18" charset="0"/>
              </a:rPr>
              <a:t>didefinisikan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RFC2246: </a:t>
            </a:r>
            <a:r>
              <a:rPr lang="en-US" altLang="en-US" dirty="0">
                <a:cs typeface="Times New Roman" panose="02020603050405020304" pitchFamily="18" charset="0"/>
                <a:hlinkClick r:id="rId2"/>
              </a:rPr>
              <a:t>http://www.ietf.org/rfc/rfc2246.txt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Implementasi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open-source</a:t>
            </a:r>
            <a:r>
              <a:rPr lang="en-US" altLang="en-US" dirty="0">
                <a:cs typeface="Times New Roman" panose="02020603050405020304" pitchFamily="18" charset="0"/>
              </a:rPr>
              <a:t> SSL </a:t>
            </a:r>
            <a:r>
              <a:rPr lang="en-US" altLang="en-US" dirty="0" err="1">
                <a:cs typeface="Times New Roman" panose="02020603050405020304" pitchFamily="18" charset="0"/>
              </a:rPr>
              <a:t>tersedia</a:t>
            </a:r>
            <a:r>
              <a:rPr lang="en-US" altLang="en-US" dirty="0">
                <a:cs typeface="Times New Roman" panose="02020603050405020304" pitchFamily="18" charset="0"/>
              </a:rPr>
              <a:t> di: </a:t>
            </a:r>
            <a:r>
              <a:rPr lang="en-US" altLang="en-US" dirty="0">
                <a:cs typeface="Times New Roman" panose="02020603050405020304" pitchFamily="18" charset="0"/>
                <a:hlinkClick r:id="rId3"/>
              </a:rPr>
              <a:t>http://www.openssl.org/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25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4564A6A3-F1FD-479C-B4F1-DC1D01D425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4703" y="1417982"/>
            <a:ext cx="10525540" cy="532306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Kebanyakan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transmisi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di Internet </a:t>
            </a:r>
            <a:r>
              <a:rPr lang="en-US" altLang="en-US" sz="2400" dirty="0" err="1">
                <a:cs typeface="Times New Roman" panose="02020603050405020304" pitchFamily="18" charset="0"/>
              </a:rPr>
              <a:t>dikirim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kumpulan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potongan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disebut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paket</a:t>
            </a:r>
            <a:r>
              <a:rPr lang="en-US" altLang="en-US" sz="2400" dirty="0">
                <a:cs typeface="Times New Roman" panose="02020603050405020304" pitchFamily="18" charset="0"/>
              </a:rPr>
              <a:t>.  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i="1" dirty="0">
                <a:cs typeface="Times New Roman" panose="02020603050405020304" pitchFamily="18" charset="0"/>
              </a:rPr>
              <a:t>IP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bertanggung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jawab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merutekan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paket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cs typeface="Times New Roman" panose="02020603050405020304" pitchFamily="18" charset="0"/>
              </a:rPr>
              <a:t>lintasan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dilalui</a:t>
            </a:r>
            <a:r>
              <a:rPr lang="en-US" altLang="en-US" sz="2400" dirty="0">
                <a:cs typeface="Times New Roman" panose="02020603050405020304" pitchFamily="18" charset="0"/>
              </a:rPr>
              <a:t> oleh </a:t>
            </a:r>
            <a:r>
              <a:rPr lang="en-US" altLang="en-US" sz="2400" dirty="0" err="1">
                <a:cs typeface="Times New Roman" panose="02020603050405020304" pitchFamily="18" charset="0"/>
              </a:rPr>
              <a:t>paket</a:t>
            </a:r>
            <a:r>
              <a:rPr lang="en-US" altLang="en-US" sz="2400" dirty="0"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sisi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penerima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TCP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memastikan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bahwa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suatu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paket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sudah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sampai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menyusunnya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sesuai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nomor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urut</a:t>
            </a:r>
            <a:r>
              <a:rPr lang="en-US" altLang="en-US" sz="2400" dirty="0">
                <a:cs typeface="Times New Roman" panose="02020603050405020304" pitchFamily="18" charset="0"/>
              </a:rPr>
              <a:t>,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menentukan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apakah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paket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tiba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tanpa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mengalami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perubahan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paket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mengalami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perubahan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cs typeface="Times New Roman" panose="02020603050405020304" pitchFamily="18" charset="0"/>
              </a:rPr>
              <a:t> data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hilang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TCP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meminta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pengiriman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ulang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  <a:endParaRPr lang="en-GB" altLang="en-US" sz="2400" dirty="0"/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id="{6803D119-A588-46B9-8942-6789F9E302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4703" y="342900"/>
            <a:ext cx="7772400" cy="838200"/>
          </a:xfrm>
          <a:noFill/>
        </p:spPr>
        <p:txBody>
          <a:bodyPr/>
          <a:lstStyle/>
          <a:p>
            <a:pPr algn="l" eaLnBrk="1" hangingPunct="1"/>
            <a:r>
              <a:rPr lang="en-US" altLang="en-US" dirty="0">
                <a:latin typeface="+mn-lt"/>
              </a:rPr>
              <a:t>Cara </a:t>
            </a:r>
            <a:r>
              <a:rPr lang="en-US" altLang="en-US" dirty="0" err="1">
                <a:latin typeface="+mn-lt"/>
              </a:rPr>
              <a:t>kerja</a:t>
            </a:r>
            <a:r>
              <a:rPr lang="en-US" altLang="en-US" dirty="0">
                <a:latin typeface="+mn-lt"/>
              </a:rPr>
              <a:t> TCP/IP </a:t>
            </a:r>
            <a:endParaRPr lang="en-GB" altLang="en-US" dirty="0"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A1D21E-6026-B5BF-1A97-F50375BDD0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9204" y="1181100"/>
            <a:ext cx="4930943" cy="152566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C9AF0B06-D57D-4219-A40B-3FB02D2557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7256" y="537869"/>
            <a:ext cx="10227365" cy="5410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Terlihat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bahwa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TCP/IP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memiliki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pengamanan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komunikasi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bagus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ditransmisikan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sz="2400" i="1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i="1" dirty="0">
                <a:cs typeface="Times New Roman" panose="02020603050405020304" pitchFamily="18" charset="0"/>
              </a:rPr>
              <a:t>TCP/IP</a:t>
            </a:r>
            <a:r>
              <a:rPr lang="en-US" altLang="en-US" sz="2400" dirty="0">
                <a:cs typeface="Times New Roman" panose="02020603050405020304" pitchFamily="18" charset="0"/>
              </a:rPr>
              <a:t>  juga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mengetahui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diubah</a:t>
            </a:r>
            <a:r>
              <a:rPr lang="en-US" altLang="en-US" sz="2400" dirty="0">
                <a:cs typeface="Times New Roman" panose="02020603050405020304" pitchFamily="18" charset="0"/>
              </a:rPr>
              <a:t> oleh </a:t>
            </a:r>
            <a:r>
              <a:rPr lang="en-US" altLang="en-US" sz="2400" dirty="0" err="1">
                <a:cs typeface="Times New Roman" panose="02020603050405020304" pitchFamily="18" charset="0"/>
              </a:rPr>
              <a:t>pihak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ketiga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man-in-the-middle attack</a:t>
            </a:r>
            <a:r>
              <a:rPr lang="en-US" altLang="en-US" sz="2400" dirty="0">
                <a:cs typeface="Times New Roman" panose="02020603050405020304" pitchFamily="18" charset="0"/>
              </a:rPr>
              <a:t>).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i="1" dirty="0">
                <a:cs typeface="Times New Roman" panose="02020603050405020304" pitchFamily="18" charset="0"/>
              </a:rPr>
              <a:t>SSL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membangun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hubungan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connection</a:t>
            </a:r>
            <a:r>
              <a:rPr lang="en-US" altLang="en-US" sz="2400" dirty="0">
                <a:cs typeface="Times New Roman" panose="02020603050405020304" pitchFamily="18" charset="0"/>
              </a:rPr>
              <a:t>)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aman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antara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pengirim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penerima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sehingga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pengiriman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antara</a:t>
            </a:r>
            <a:r>
              <a:rPr lang="en-US" altLang="en-US" sz="2400" dirty="0">
                <a:cs typeface="Times New Roman" panose="02020603050405020304" pitchFamily="18" charset="0"/>
              </a:rPr>
              <a:t> dua </a:t>
            </a:r>
            <a:r>
              <a:rPr lang="en-US" altLang="en-US" sz="2400" dirty="0" err="1">
                <a:cs typeface="Times New Roman" panose="02020603050405020304" pitchFamily="18" charset="0"/>
              </a:rPr>
              <a:t>entitas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dijamin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keamanannya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  <a:endParaRPr lang="en-GB" altLang="en-US" sz="2400" dirty="0"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1E8522-5E7F-B9BC-3C4E-C51716A5C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3321" y="4116400"/>
            <a:ext cx="5687474" cy="220373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A2BC8EF2-C1E1-4F93-BDB9-8C77A4A592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93304" y="1030356"/>
            <a:ext cx="10247244" cy="53340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Perlu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dicatat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bahwa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SSL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protokol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client-server</a:t>
            </a:r>
            <a:r>
              <a:rPr lang="en-US" altLang="en-US" dirty="0">
                <a:cs typeface="Times New Roman" panose="02020603050405020304" pitchFamily="18" charset="0"/>
              </a:rPr>
              <a:t>, yang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web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browser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client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i="1" dirty="0">
                <a:cs typeface="Times New Roman" panose="02020603050405020304" pitchFamily="18" charset="0"/>
              </a:rPr>
              <a:t>website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server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Client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memulai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komunikasi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sedangkan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server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memberi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respon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terhadap</a:t>
            </a:r>
            <a:r>
              <a:rPr lang="en-US" altLang="en-US" dirty="0">
                <a:cs typeface="Times New Roman" panose="02020603050405020304" pitchFamily="18" charset="0"/>
              </a:rPr>
              <a:t>   </a:t>
            </a:r>
            <a:r>
              <a:rPr lang="en-US" altLang="en-US" dirty="0" err="1">
                <a:cs typeface="Times New Roman" panose="02020603050405020304" pitchFamily="18" charset="0"/>
              </a:rPr>
              <a:t>permintaan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client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Protokol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SSL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bekerja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kalau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diaktifkan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dahulu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biasanya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meng-</a:t>
            </a:r>
            <a:r>
              <a:rPr lang="en-US" altLang="en-US" dirty="0" err="1">
                <a:cs typeface="Times New Roman" panose="02020603050405020304" pitchFamily="18" charset="0"/>
              </a:rPr>
              <a:t>klik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tombol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disediakan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web server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endParaRPr lang="en-GB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728AD54-0209-40B7-9DAF-53D542598D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dirty="0" err="1"/>
              <a:t>Komponen</a:t>
            </a:r>
            <a:r>
              <a:rPr lang="en-US" altLang="en-US" b="1" dirty="0"/>
              <a:t> SSL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594ADA-17DD-4537-B9E5-153F6C7CBCF0}"/>
              </a:ext>
            </a:extLst>
          </p:cNvPr>
          <p:cNvSpPr/>
          <p:nvPr/>
        </p:nvSpPr>
        <p:spPr>
          <a:xfrm>
            <a:off x="993914" y="1874728"/>
            <a:ext cx="1028699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>
                <a:ea typeface="Times New Roman" panose="02020603050405020304" pitchFamily="18" charset="0"/>
              </a:rPr>
              <a:t>SSL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disusun</a:t>
            </a:r>
            <a:r>
              <a:rPr lang="en-US" sz="2800" dirty="0">
                <a:ea typeface="Times New Roman" panose="02020603050405020304" pitchFamily="18" charset="0"/>
              </a:rPr>
              <a:t> oleh </a:t>
            </a:r>
            <a:r>
              <a:rPr lang="en-US" sz="2800" dirty="0" err="1">
                <a:ea typeface="Times New Roman" panose="02020603050405020304" pitchFamily="18" charset="0"/>
              </a:rPr>
              <a:t>dua</a:t>
            </a:r>
            <a:r>
              <a:rPr lang="en-US" sz="2800" dirty="0">
                <a:ea typeface="Times New Roman" panose="02020603050405020304" pitchFamily="18" charset="0"/>
              </a:rPr>
              <a:t> sub-protocol (</a:t>
            </a:r>
            <a:r>
              <a:rPr lang="en-US" sz="2800" i="1" dirty="0">
                <a:ea typeface="Times New Roman" panose="02020603050405020304" pitchFamily="18" charset="0"/>
              </a:rPr>
              <a:t>layer</a:t>
            </a:r>
            <a:r>
              <a:rPr lang="en-US" sz="2800" dirty="0">
                <a:ea typeface="Times New Roman" panose="02020603050405020304" pitchFamily="18" charset="0"/>
              </a:rPr>
              <a:t>):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en-US" sz="2800" i="1" dirty="0">
                <a:ea typeface="Times New Roman" panose="02020603050405020304" pitchFamily="18" charset="0"/>
              </a:rPr>
              <a:t> SSL handshaking</a:t>
            </a:r>
            <a:r>
              <a:rPr lang="en-US" sz="2800" dirty="0"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a typeface="Times New Roman" panose="02020603050405020304" pitchFamily="18" charset="0"/>
              </a:rPr>
              <a:t>yaitu</a:t>
            </a:r>
            <a:r>
              <a:rPr lang="en-US" sz="2800" dirty="0">
                <a:ea typeface="Times New Roman" panose="02020603050405020304" pitchFamily="18" charset="0"/>
              </a:rPr>
              <a:t> sub-</a:t>
            </a:r>
            <a:r>
              <a:rPr lang="en-US" sz="2800" dirty="0" err="1">
                <a:ea typeface="Times New Roman" panose="02020603050405020304" pitchFamily="18" charset="0"/>
              </a:rPr>
              <a:t>protokol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untuk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membangun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koneksi</a:t>
            </a:r>
            <a:r>
              <a:rPr lang="en-US" sz="2800" dirty="0"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ea typeface="Times New Roman" panose="02020603050405020304" pitchFamily="18" charset="0"/>
              </a:rPr>
              <a:t>kanal</a:t>
            </a:r>
            <a:r>
              <a:rPr lang="en-US" sz="2800" dirty="0">
                <a:ea typeface="Times New Roman" panose="02020603050405020304" pitchFamily="18" charset="0"/>
              </a:rPr>
              <a:t>) yang </a:t>
            </a:r>
            <a:r>
              <a:rPr lang="en-US" sz="2800" dirty="0" err="1">
                <a:ea typeface="Times New Roman" panose="02020603050405020304" pitchFamily="18" charset="0"/>
              </a:rPr>
              <a:t>aman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untuk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berkomunikasi</a:t>
            </a:r>
            <a:r>
              <a:rPr lang="en-US" sz="2800" dirty="0">
                <a:ea typeface="Times New Roman" panose="02020603050405020304" pitchFamily="18" charset="0"/>
              </a:rPr>
              <a:t>,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a typeface="Times New Roman" panose="02020603050405020304" pitchFamily="18" charset="0"/>
              </a:rPr>
              <a:t> 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tabLst>
                <a:tab pos="685800" algn="l"/>
              </a:tabLst>
            </a:pPr>
            <a:r>
              <a:rPr lang="en-US" sz="2800" i="1" dirty="0">
                <a:ea typeface="Times New Roman" panose="02020603050405020304" pitchFamily="18" charset="0"/>
              </a:rPr>
              <a:t>SSL record</a:t>
            </a:r>
            <a:r>
              <a:rPr lang="en-US" sz="2800" dirty="0"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a typeface="Times New Roman" panose="02020603050405020304" pitchFamily="18" charset="0"/>
              </a:rPr>
              <a:t>yaitu</a:t>
            </a:r>
            <a:r>
              <a:rPr lang="en-US" sz="2800" dirty="0">
                <a:ea typeface="Times New Roman" panose="02020603050405020304" pitchFamily="18" charset="0"/>
              </a:rPr>
              <a:t> sub-</a:t>
            </a:r>
            <a:r>
              <a:rPr lang="en-US" sz="2800" dirty="0" err="1">
                <a:ea typeface="Times New Roman" panose="02020603050405020304" pitchFamily="18" charset="0"/>
              </a:rPr>
              <a:t>protokol</a:t>
            </a:r>
            <a:r>
              <a:rPr lang="en-US" sz="2800" dirty="0"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a typeface="Times New Roman" panose="02020603050405020304" pitchFamily="18" charset="0"/>
              </a:rPr>
              <a:t>menggunakan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kanal</a:t>
            </a:r>
            <a:r>
              <a:rPr lang="en-US" sz="2800" dirty="0"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a typeface="Times New Roman" panose="02020603050405020304" pitchFamily="18" charset="0"/>
              </a:rPr>
              <a:t>sudah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aman</a:t>
            </a:r>
            <a:r>
              <a:rPr lang="en-US" sz="2800" dirty="0">
                <a:ea typeface="Times New Roman" panose="02020603050405020304" pitchFamily="18" charset="0"/>
              </a:rPr>
              <a:t>. </a:t>
            </a:r>
            <a:r>
              <a:rPr lang="en-US" sz="2800" i="1" dirty="0">
                <a:ea typeface="Times New Roman" panose="02020603050405020304" pitchFamily="18" charset="0"/>
              </a:rPr>
              <a:t>SSL Record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membungkus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seluruh</a:t>
            </a:r>
            <a:r>
              <a:rPr lang="en-US" sz="2800" dirty="0">
                <a:ea typeface="Times New Roman" panose="02020603050405020304" pitchFamily="18" charset="0"/>
              </a:rPr>
              <a:t> data yang </a:t>
            </a:r>
            <a:r>
              <a:rPr lang="en-US" sz="2800" dirty="0" err="1">
                <a:ea typeface="Times New Roman" panose="02020603050405020304" pitchFamily="18" charset="0"/>
              </a:rPr>
              <a:t>dikirim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selama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koneksi</a:t>
            </a:r>
            <a:r>
              <a:rPr lang="en-US" sz="2800" dirty="0"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1266</Words>
  <Application>Microsoft Office PowerPoint</Application>
  <PresentationFormat>Widescreen</PresentationFormat>
  <Paragraphs>197</Paragraphs>
  <Slides>26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Arial</vt:lpstr>
      <vt:lpstr>Calibri</vt:lpstr>
      <vt:lpstr>Calibri Light</vt:lpstr>
      <vt:lpstr>Courier New</vt:lpstr>
      <vt:lpstr>Times New Roman</vt:lpstr>
      <vt:lpstr>Wingdings</vt:lpstr>
      <vt:lpstr>Office Theme</vt:lpstr>
      <vt:lpstr>Document</vt:lpstr>
      <vt:lpstr>Bitmap Image</vt:lpstr>
      <vt:lpstr>PBrush</vt:lpstr>
      <vt:lpstr>Secure Socket Layer (SSL)</vt:lpstr>
      <vt:lpstr>TCP/IP</vt:lpstr>
      <vt:lpstr>PowerPoint Presentation</vt:lpstr>
      <vt:lpstr>Keamanan Web</vt:lpstr>
      <vt:lpstr>PowerPoint Presentation</vt:lpstr>
      <vt:lpstr>Cara kerja TCP/IP </vt:lpstr>
      <vt:lpstr>PowerPoint Presentation</vt:lpstr>
      <vt:lpstr>PowerPoint Presentation</vt:lpstr>
      <vt:lpstr>Komponen SSL</vt:lpstr>
      <vt:lpstr>Sub-protokol handshaking</vt:lpstr>
      <vt:lpstr>Sub-protokol handshaking</vt:lpstr>
      <vt:lpstr>PowerPoint Presentation</vt:lpstr>
      <vt:lpstr>Client Hello:</vt:lpstr>
      <vt:lpstr>Client Hello - Cipher Suites</vt:lpstr>
      <vt:lpstr>Server Hello:</vt:lpstr>
      <vt:lpstr>Client Key Exchange:</vt:lpstr>
      <vt:lpstr>PowerPoint Presentation</vt:lpstr>
      <vt:lpstr>PowerPoint Presentation</vt:lpstr>
      <vt:lpstr>PowerPoint Presentation</vt:lpstr>
      <vt:lpstr>PowerPoint Presentation</vt:lpstr>
      <vt:lpstr>Sub-protokol SSL record</vt:lpstr>
      <vt:lpstr>SSL Record Format</vt:lpstr>
      <vt:lpstr>PowerPoint Presentation</vt:lpstr>
      <vt:lpstr>Sertifikat SSL</vt:lpstr>
      <vt:lpstr>TLS (Transport Layer Security) </vt:lpstr>
      <vt:lpstr>Transport Layer Security (TLS)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Socket Layer (SSL)</dc:title>
  <dc:creator>Dr.Ir. Rinaldi Munir, MT</dc:creator>
  <cp:lastModifiedBy>rinaldi</cp:lastModifiedBy>
  <cp:revision>18</cp:revision>
  <dcterms:created xsi:type="dcterms:W3CDTF">2020-04-06T12:53:53Z</dcterms:created>
  <dcterms:modified xsi:type="dcterms:W3CDTF">2023-04-05T02:48:00Z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2023-04-04T07:44:23Z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0c287304-804e-4c9c-9ca0-d8e643650fc0</vt:lpwstr>
  </property>
  <property fmtid="{D5CDD505-2E9C-101B-9397-08002B2CF9AE}" pid="8" name="MSIP_Label_38b525e5-f3da-4501-8f1e-526b6769fc56_ContentBits">
    <vt:lpwstr>0</vt:lpwstr>
  </property>
</Properties>
</file>