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9" r:id="rId4"/>
    <p:sldId id="280" r:id="rId5"/>
    <p:sldId id="259" r:id="rId6"/>
    <p:sldId id="260" r:id="rId7"/>
    <p:sldId id="261" r:id="rId8"/>
    <p:sldId id="262" r:id="rId9"/>
    <p:sldId id="270" r:id="rId10"/>
    <p:sldId id="271" r:id="rId11"/>
    <p:sldId id="273" r:id="rId12"/>
    <p:sldId id="263" r:id="rId13"/>
    <p:sldId id="281" r:id="rId14"/>
    <p:sldId id="264" r:id="rId15"/>
    <p:sldId id="265" r:id="rId16"/>
    <p:sldId id="266" r:id="rId17"/>
    <p:sldId id="274" r:id="rId18"/>
    <p:sldId id="275" r:id="rId19"/>
    <p:sldId id="277" r:id="rId20"/>
    <p:sldId id="278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89471-E38D-E416-0C61-94BF221BF4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B29593-658D-B898-1288-B6699307DA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C7E1D-7C6C-3D3F-F640-47DD19D62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7FBB-BF54-4D84-BA83-A47FF29815E4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343595-4EF4-377E-AEC5-C68C956A1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06172-B827-9C71-C8D7-43E20B0F2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852B6-4E9B-4B10-9A93-B49C8002D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097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0F577-AA1B-C3E6-F7D5-0201D1A67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65F04A-C346-8A98-344A-AD422757B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81E76-F49B-E078-4C07-65C8A76A0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7FBB-BF54-4D84-BA83-A47FF29815E4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442225-E2C9-A52F-796F-7B4342C2A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956B50-4799-56F1-4E40-3608D0280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852B6-4E9B-4B10-9A93-B49C8002D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225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39DB0C-A018-FCAF-67B2-05E49D0917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DAFEAC-F2CB-6AA6-E61E-766C5AFC39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3683D-359B-3CB5-B518-A59C5A763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7FBB-BF54-4D84-BA83-A47FF29815E4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A6826-7CB9-26DC-DEB2-74D4E9815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66E6D-13FD-1D91-C341-0968C2625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852B6-4E9B-4B10-9A93-B49C8002D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85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4BCD1-FCDC-D33E-FE7B-3CC09B633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70986-EB71-A991-D18C-F2E6F1A0B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20636-4423-D9D4-4F71-C21EB1332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7FBB-BF54-4D84-BA83-A47FF29815E4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0A2F5C-1047-84A0-99C5-222F0C24B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B5195-1914-AA91-B813-5CB2299E6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852B6-4E9B-4B10-9A93-B49C8002D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31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6707A-83D2-A676-B128-140E5ED9E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23D545-8339-CD08-32B6-DC671C4F88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EBCC4-AE7F-7976-4BF7-1D7A1163D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7FBB-BF54-4D84-BA83-A47FF29815E4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BC5FA8-CC21-3835-A79D-EF35FDC46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8BDAD1-F76E-06D7-852D-577969424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852B6-4E9B-4B10-9A93-B49C8002D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757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E8E42-5C10-2951-7016-587EB14D6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104FF-7166-DB35-F92D-22E494DDA4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3FD253-1066-5975-4D38-9EBD7FAA8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A2E851-4FC7-7A02-1453-344D6A3B4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7FBB-BF54-4D84-BA83-A47FF29815E4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7D160D-344E-AAFD-A786-19784CA41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CF638F-3FB9-1F13-98B7-80DA045D7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852B6-4E9B-4B10-9A93-B49C8002D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164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1389A-EA74-F3E9-E69D-D6AE2984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D77462-9433-5CE3-618E-2E750FA5EF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51B56C-04AB-71AD-CDA4-A9EA26B18E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C667BD-8478-0CC2-D307-FA9AF8D4C0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FC8CE6-DD9E-7AA3-FF82-71562D91C5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8AF306-D3F4-69B6-E999-F3E8FF4E1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7FBB-BF54-4D84-BA83-A47FF29815E4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5ED6FA-3F78-1C65-4301-38653C3A1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D5E460-FA45-5322-DF31-63896D24B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852B6-4E9B-4B10-9A93-B49C8002D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06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B2CEA-A024-028D-DE29-8B633FF53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0A18A0-C352-4F18-7FEA-CCF9AFA2C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7FBB-BF54-4D84-BA83-A47FF29815E4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F1EE84-4AF6-5811-800E-3B299E2AA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4BFC78-D55C-AFB9-F76C-62EDFAAB3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852B6-4E9B-4B10-9A93-B49C8002D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32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ECBBFD-1E04-57D7-9211-4EFBB0E8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7FBB-BF54-4D84-BA83-A47FF29815E4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8BE61F-C983-66C9-4DA6-1B1B78967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51B206-B03B-504C-9588-97CA57746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852B6-4E9B-4B10-9A93-B49C8002D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26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E5C35-305D-7DA0-9D7F-B9EE75395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043D2-77FC-EE8E-9A02-52F43D42E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79D06A-CEC6-4300-841B-8B9A868F28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C61635-950D-8C7E-E811-9CB2655DF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7FBB-BF54-4D84-BA83-A47FF29815E4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08ACB5-6452-6B68-4DEC-A1EFF0F98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BE857B-1F34-3E2D-6EA2-0A812A355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852B6-4E9B-4B10-9A93-B49C8002D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160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08E9B-2837-1579-BFDA-F1B5A1EC1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763E65-A4F2-6F80-A5D5-42AD4B3C61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88712E-D220-BA79-D581-C89E61E0D1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8A2C0C-C0CE-FD7E-8996-23E8AD0B2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7FBB-BF54-4D84-BA83-A47FF29815E4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076101-5A2C-D429-9002-77B3ABCF8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6DF65D-2B07-4410-9167-7AFE96C1D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852B6-4E9B-4B10-9A93-B49C8002D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1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D670F9-185B-9C28-AD19-A1228E486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95678C-8A85-739E-F9F8-3F679CD44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204629-0F63-A1FC-95A2-AEBBE5CAC4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D7FBB-BF54-4D84-BA83-A47FF29815E4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C176D-84EF-5FF9-9633-E38DDCEEAB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9AE36D-8305-9A96-C7EE-DF1EBE9292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852B6-4E9B-4B10-9A93-B49C8002D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149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9">
            <a:extLst>
              <a:ext uri="{FF2B5EF4-FFF2-40B4-BE49-F238E27FC236}">
                <a16:creationId xmlns:a16="http://schemas.microsoft.com/office/drawing/2014/main" id="{2621AAD0-2234-33E2-B640-F490F35D39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DA800A06-6CA8-4015-8EBF-B9068DD8BC93}" type="slidenum">
              <a:rPr lang="en-GB" altLang="en-US" sz="1400">
                <a:solidFill>
                  <a:srgbClr val="000000"/>
                </a:solidFill>
              </a:rPr>
              <a:pPr>
                <a:spcBef>
                  <a:spcPct val="50000"/>
                </a:spcBef>
                <a:buClrTx/>
                <a:buSzTx/>
                <a:buFontTx/>
                <a:buNone/>
              </a:pPr>
              <a:t>1</a:t>
            </a:fld>
            <a:endParaRPr lang="en-GB" altLang="en-US" sz="1400">
              <a:solidFill>
                <a:srgbClr val="000000"/>
              </a:solidFill>
            </a:endParaRPr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3DFD0871-7381-154A-D768-836206C93DA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02632" y="1960561"/>
            <a:ext cx="7772400" cy="1016000"/>
          </a:xfrm>
        </p:spPr>
        <p:txBody>
          <a:bodyPr/>
          <a:lstStyle/>
          <a:p>
            <a:pPr eaLnBrk="1" hangingPunct="1"/>
            <a:r>
              <a:rPr lang="en-US" altLang="en-US" b="1" dirty="0" err="1">
                <a:cs typeface="Times New Roman" panose="02020603050405020304" pitchFamily="18" charset="0"/>
              </a:rPr>
              <a:t>Protokol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Kriptografi</a:t>
            </a:r>
            <a:endParaRPr lang="en-GB" altLang="en-US" b="1" dirty="0">
              <a:cs typeface="Times New Roman" panose="02020603050405020304" pitchFamily="18" charset="0"/>
            </a:endParaRP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BCA1D56F-5906-42D1-98EE-145E5E42B5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4168" y="3721951"/>
            <a:ext cx="8708232" cy="2103437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z="2600" b="1" dirty="0"/>
              <a:t>Oleh: Rinaldi Munir</a:t>
            </a:r>
          </a:p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/>
              <a:t>Program </a:t>
            </a:r>
            <a:r>
              <a:rPr lang="en-US" sz="2800" dirty="0" err="1"/>
              <a:t>Studi</a:t>
            </a:r>
            <a:r>
              <a:rPr lang="en-US" sz="2800" dirty="0"/>
              <a:t> Teknik </a:t>
            </a:r>
            <a:r>
              <a:rPr lang="en-US" sz="2800" dirty="0" err="1"/>
              <a:t>Informatika</a:t>
            </a:r>
            <a:endParaRPr lang="en-US" sz="2800" dirty="0"/>
          </a:p>
          <a:p>
            <a:pPr>
              <a:defRPr/>
            </a:pPr>
            <a:r>
              <a:rPr lang="en-US" sz="2800" dirty="0"/>
              <a:t>STEI-ITB</a:t>
            </a:r>
          </a:p>
          <a:p>
            <a:pPr>
              <a:defRPr/>
            </a:pPr>
            <a:r>
              <a:rPr lang="en-US" sz="2800" dirty="0"/>
              <a:t>2023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22" name="Audio 21">
            <a:hlinkClick r:id="" action="ppaction://media"/>
            <a:extLst>
              <a:ext uri="{FF2B5EF4-FFF2-40B4-BE49-F238E27FC236}">
                <a16:creationId xmlns:a16="http://schemas.microsoft.com/office/drawing/2014/main" id="{CAC1DE0E-A8FD-28F9-FA2F-558476CF65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9200" y="6299200"/>
            <a:ext cx="406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779B5B0-713E-65A9-DA9A-6DE8B6B4FC6C}"/>
              </a:ext>
            </a:extLst>
          </p:cNvPr>
          <p:cNvSpPr txBox="1"/>
          <p:nvPr/>
        </p:nvSpPr>
        <p:spPr>
          <a:xfrm>
            <a:off x="3661735" y="1127422"/>
            <a:ext cx="50356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 err="1"/>
              <a:t>Bahan</a:t>
            </a:r>
            <a:r>
              <a:rPr lang="en-US" sz="2400" dirty="0"/>
              <a:t> </a:t>
            </a:r>
            <a:r>
              <a:rPr lang="en-US" sz="2400" dirty="0" err="1"/>
              <a:t>Kuliah</a:t>
            </a:r>
            <a:r>
              <a:rPr lang="en-US" sz="2400" dirty="0"/>
              <a:t> IF4020 </a:t>
            </a:r>
            <a:r>
              <a:rPr lang="en-US" sz="2400" dirty="0" err="1"/>
              <a:t>Kriptografi</a:t>
            </a:r>
            <a:endParaRPr lang="en-US" sz="2400" dirty="0"/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7AF67-5CE8-4746-A1D9-3FE42BEBE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Rinaldi Munir/Teknik Informatika STEI - ITB</a:t>
            </a:r>
          </a:p>
        </p:txBody>
      </p:sp>
      <p:sp>
        <p:nvSpPr>
          <p:cNvPr id="13315" name="Slide Number Placeholder 5">
            <a:extLst>
              <a:ext uri="{FF2B5EF4-FFF2-40B4-BE49-F238E27FC236}">
                <a16:creationId xmlns:a16="http://schemas.microsoft.com/office/drawing/2014/main" id="{9ABC49BD-9F21-C57C-6DD4-F237BAE8A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FC198128-3EEA-4749-B3F3-C89C774B9EC9}" type="slidenum">
              <a:rPr lang="en-GB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10</a:t>
            </a:fld>
            <a:endParaRPr lang="en-GB" altLang="en-US" sz="1400"/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D1FDF208-6D4A-82CC-5ADC-0736E3C916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 dirty="0" err="1">
                <a:cs typeface="Times New Roman" panose="02020603050405020304" pitchFamily="18" charset="0"/>
              </a:rPr>
              <a:t>Protokol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pertukaran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kunci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sesi</a:t>
            </a:r>
            <a:r>
              <a:rPr lang="en-US" altLang="en-US" sz="3200" b="1" dirty="0">
                <a:cs typeface="Times New Roman" panose="02020603050405020304" pitchFamily="18" charset="0"/>
              </a:rPr>
              <a:t> (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simetri</a:t>
            </a:r>
            <a:r>
              <a:rPr lang="en-US" altLang="en-US" sz="3200" b="1" dirty="0">
                <a:cs typeface="Times New Roman" panose="02020603050405020304" pitchFamily="18" charset="0"/>
              </a:rPr>
              <a:t>) (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bersamaan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dengan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mengirim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pesan</a:t>
            </a:r>
            <a:r>
              <a:rPr lang="en-US" altLang="en-US" sz="3200" b="1" dirty="0">
                <a:cs typeface="Times New Roman" panose="02020603050405020304" pitchFamily="18" charset="0"/>
              </a:rPr>
              <a:t>)</a:t>
            </a:r>
            <a:endParaRPr lang="en-GB" altLang="en-US" sz="3200" b="1" dirty="0">
              <a:cs typeface="Times New Roman" panose="02020603050405020304" pitchFamily="18" charset="0"/>
            </a:endParaRPr>
          </a:p>
        </p:txBody>
      </p:sp>
      <p:pic>
        <p:nvPicPr>
          <p:cNvPr id="2" name="Audio 1">
            <a:hlinkClick r:id="" action="ppaction://media"/>
            <a:extLst>
              <a:ext uri="{FF2B5EF4-FFF2-40B4-BE49-F238E27FC236}">
                <a16:creationId xmlns:a16="http://schemas.microsoft.com/office/drawing/2014/main" id="{5FAF4772-47D0-CF37-612E-F2448C4AD3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9200" y="6299200"/>
            <a:ext cx="406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F81D703-CEDB-8F66-A9D1-1CAF6679EDED}"/>
              </a:ext>
            </a:extLst>
          </p:cNvPr>
          <p:cNvSpPr txBox="1"/>
          <p:nvPr/>
        </p:nvSpPr>
        <p:spPr>
          <a:xfrm>
            <a:off x="838200" y="1780569"/>
            <a:ext cx="10708758" cy="44781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arenBoth"/>
              <a:tabLst>
                <a:tab pos="914400" algn="l"/>
              </a:tabLst>
            </a:pPr>
            <a:r>
              <a:rPr lang="en-US" sz="2000" dirty="0">
                <a:effectLst/>
                <a:ea typeface="Times New Roman" panose="02020603050405020304" pitchFamily="18" charset="0"/>
              </a:rPr>
              <a:t>Alice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membangkitkan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session key K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, dan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mengenkripsi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pesan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M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menggunakan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K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,</a:t>
            </a:r>
          </a:p>
          <a:p>
            <a:pPr marL="1371600">
              <a:spcBef>
                <a:spcPts val="600"/>
              </a:spcBef>
              <a:spcAft>
                <a:spcPts val="0"/>
              </a:spcAft>
            </a:pPr>
            <a:r>
              <a:rPr lang="en-US" sz="2000" i="1" dirty="0">
                <a:effectLst/>
                <a:ea typeface="Times New Roman" panose="02020603050405020304" pitchFamily="18" charset="0"/>
              </a:rPr>
              <a:t>E</a:t>
            </a:r>
            <a:r>
              <a:rPr lang="en-US" sz="2000" i="1" baseline="-25000" dirty="0">
                <a:effectLst/>
                <a:ea typeface="Times New Roman" panose="02020603050405020304" pitchFamily="18" charset="0"/>
              </a:rPr>
              <a:t>K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M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)</a:t>
            </a:r>
          </a:p>
          <a:p>
            <a:pPr lvl="0">
              <a:spcBef>
                <a:spcPts val="120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en-US" sz="2000" dirty="0">
                <a:effectLst/>
                <a:ea typeface="Times New Roman" panose="02020603050405020304" pitchFamily="18" charset="0"/>
              </a:rPr>
              <a:t>(2) Alice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mengambil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publik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Bob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dari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basisdata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.</a:t>
            </a:r>
          </a:p>
          <a:p>
            <a:pPr lvl="0">
              <a:spcBef>
                <a:spcPts val="60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en-US" sz="2000" dirty="0">
                <a:effectLst/>
                <a:ea typeface="Times New Roman" panose="02020603050405020304" pitchFamily="18" charset="0"/>
              </a:rPr>
              <a:t>(3) Alice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mengenkripsi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K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publik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 Bob, </a:t>
            </a:r>
          </a:p>
          <a:p>
            <a:pPr marL="1371600">
              <a:spcBef>
                <a:spcPts val="600"/>
              </a:spcBef>
              <a:spcAft>
                <a:spcPts val="0"/>
              </a:spcAft>
            </a:pPr>
            <a:r>
              <a:rPr lang="en-US" sz="2000" i="1" dirty="0">
                <a:effectLst/>
                <a:ea typeface="Times New Roman" panose="02020603050405020304" pitchFamily="18" charset="0"/>
              </a:rPr>
              <a:t>E</a:t>
            </a:r>
            <a:r>
              <a:rPr lang="en-US" sz="2000" i="1" baseline="-25000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K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)</a:t>
            </a:r>
          </a:p>
          <a:p>
            <a:pPr lvl="0">
              <a:spcBef>
                <a:spcPts val="60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en-US" sz="2000" dirty="0">
                <a:effectLst/>
                <a:ea typeface="Times New Roman" panose="02020603050405020304" pitchFamily="18" charset="0"/>
              </a:rPr>
              <a:t>(4) Alice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mengirim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pesan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terenkripsi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bersama-sama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terbenkripsi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kepada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Bob,</a:t>
            </a:r>
          </a:p>
          <a:p>
            <a:pPr marL="1371600">
              <a:spcBef>
                <a:spcPts val="600"/>
              </a:spcBef>
              <a:spcAft>
                <a:spcPts val="0"/>
              </a:spcAft>
            </a:pPr>
            <a:r>
              <a:rPr lang="en-US" sz="2000" i="1" dirty="0">
                <a:effectLst/>
                <a:ea typeface="Times New Roman" panose="02020603050405020304" pitchFamily="18" charset="0"/>
              </a:rPr>
              <a:t>E</a:t>
            </a:r>
            <a:r>
              <a:rPr lang="en-US" sz="2000" i="1" baseline="-25000" dirty="0">
                <a:effectLst/>
                <a:ea typeface="Times New Roman" panose="02020603050405020304" pitchFamily="18" charset="0"/>
              </a:rPr>
              <a:t>K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M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),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E</a:t>
            </a:r>
            <a:r>
              <a:rPr lang="en-US" sz="2000" i="1" baseline="-25000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K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)</a:t>
            </a:r>
          </a:p>
          <a:p>
            <a:pPr lvl="0">
              <a:spcBef>
                <a:spcPts val="120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en-US" sz="2000" dirty="0">
                <a:effectLst/>
                <a:ea typeface="Times New Roman" panose="02020603050405020304" pitchFamily="18" charset="0"/>
              </a:rPr>
              <a:t>(5) Bob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mendekripsi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menggunakan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privatnya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untuk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mendapatkan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kembali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session key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K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,</a:t>
            </a:r>
          </a:p>
          <a:p>
            <a:pPr marL="1371600">
              <a:spcBef>
                <a:spcPts val="600"/>
              </a:spcBef>
              <a:spcAft>
                <a:spcPts val="0"/>
              </a:spcAft>
            </a:pPr>
            <a:r>
              <a:rPr lang="en-US" sz="2000" i="1" dirty="0">
                <a:effectLst/>
                <a:ea typeface="Times New Roman" panose="02020603050405020304" pitchFamily="18" charset="0"/>
              </a:rPr>
              <a:t>D</a:t>
            </a:r>
            <a:r>
              <a:rPr lang="en-US" sz="2000" i="1" baseline="-25000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E</a:t>
            </a:r>
            <a:r>
              <a:rPr lang="en-US" sz="2000" i="1" baseline="-25000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K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)) =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K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457200" indent="-914400">
              <a:spcBef>
                <a:spcPts val="1200"/>
              </a:spcBef>
              <a:spcAft>
                <a:spcPts val="0"/>
              </a:spcAft>
            </a:pPr>
            <a:r>
              <a:rPr lang="en-US" sz="2000" dirty="0">
                <a:effectLst/>
                <a:ea typeface="Times New Roman" panose="02020603050405020304" pitchFamily="18" charset="0"/>
              </a:rPr>
              <a:t>(6) 	Bob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mendekripsi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pesan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menggunakan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K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,</a:t>
            </a:r>
          </a:p>
          <a:p>
            <a:pPr marL="1371600">
              <a:spcBef>
                <a:spcPts val="600"/>
              </a:spcBef>
              <a:spcAft>
                <a:spcPts val="0"/>
              </a:spcAft>
            </a:pPr>
            <a:r>
              <a:rPr lang="en-US" sz="2000" i="1" dirty="0">
                <a:effectLst/>
                <a:ea typeface="Times New Roman" panose="02020603050405020304" pitchFamily="18" charset="0"/>
              </a:rPr>
              <a:t>D</a:t>
            </a:r>
            <a:r>
              <a:rPr lang="en-US" sz="2000" i="1" baseline="-25000" dirty="0">
                <a:effectLst/>
                <a:ea typeface="Times New Roman" panose="02020603050405020304" pitchFamily="18" charset="0"/>
              </a:rPr>
              <a:t>K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E</a:t>
            </a:r>
            <a:r>
              <a:rPr lang="en-US" sz="2000" i="1" baseline="-25000" dirty="0">
                <a:effectLst/>
                <a:ea typeface="Times New Roman" panose="02020603050405020304" pitchFamily="18" charset="0"/>
              </a:rPr>
              <a:t>K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M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)) =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M</a:t>
            </a:r>
            <a:endParaRPr lang="en-US" sz="2000" dirty="0">
              <a:effectLst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506A7-9E46-40FF-8A6D-234F4D8A5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Rinaldi Munir/Teknik Informatika STEI - ITB</a:t>
            </a:r>
          </a:p>
        </p:txBody>
      </p:sp>
      <p:sp>
        <p:nvSpPr>
          <p:cNvPr id="14339" name="Slide Number Placeholder 5">
            <a:extLst>
              <a:ext uri="{FF2B5EF4-FFF2-40B4-BE49-F238E27FC236}">
                <a16:creationId xmlns:a16="http://schemas.microsoft.com/office/drawing/2014/main" id="{CC2A8878-A001-21BA-8538-F19A59379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D10DA8F7-DAE4-4525-BE2D-DC9E7E87750F}" type="slidenum">
              <a:rPr lang="en-GB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11</a:t>
            </a:fld>
            <a:endParaRPr lang="en-GB" altLang="en-US" sz="1400"/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A293D2B3-684C-2E18-95F6-4D1DD251A7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3582" y="412164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sz="3200" b="1" dirty="0" err="1"/>
              <a:t>Protokol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pertukaran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kunci</a:t>
            </a:r>
            <a:r>
              <a:rPr lang="en-US" altLang="en-US" sz="3200" b="1" dirty="0"/>
              <a:t> Diffie-Hellman</a:t>
            </a:r>
            <a:endParaRPr lang="en-GB" altLang="en-US" sz="3200" b="1" dirty="0"/>
          </a:p>
        </p:txBody>
      </p:sp>
      <p:pic>
        <p:nvPicPr>
          <p:cNvPr id="2" name="Audio 1">
            <a:hlinkClick r:id="" action="ppaction://media"/>
            <a:extLst>
              <a:ext uri="{FF2B5EF4-FFF2-40B4-BE49-F238E27FC236}">
                <a16:creationId xmlns:a16="http://schemas.microsoft.com/office/drawing/2014/main" id="{38A3FE1B-B0F4-A641-5FAA-7AD4917FA9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9200" y="6299200"/>
            <a:ext cx="406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E7BA2F2-672E-50F7-36C7-DB1A331DAF15}"/>
              </a:ext>
            </a:extLst>
          </p:cNvPr>
          <p:cNvSpPr txBox="1"/>
          <p:nvPr/>
        </p:nvSpPr>
        <p:spPr>
          <a:xfrm>
            <a:off x="693774" y="1690688"/>
            <a:ext cx="6689651" cy="47551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>
              <a:spcBef>
                <a:spcPts val="600"/>
              </a:spcBef>
              <a:spcAft>
                <a:spcPts val="0"/>
              </a:spcAft>
              <a:buFont typeface="+mj-lt"/>
              <a:buAutoNum type="arabicParenBoth"/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Alice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memilih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bilangan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bulat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acak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besar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mengirim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hasil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perhitungan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berikut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kepada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Bob:</a:t>
            </a:r>
          </a:p>
          <a:p>
            <a:pPr marL="1371600" indent="228600"/>
            <a:r>
              <a:rPr lang="en-US" sz="2400" i="1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g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mod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n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404813" lvl="0" indent="-404813">
              <a:spcBef>
                <a:spcPts val="60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(2) Bob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memilih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bilangan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bulat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acak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besar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mengirim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hasil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perhitungan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berikut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kepada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Alice:</a:t>
            </a:r>
          </a:p>
          <a:p>
            <a:pPr marL="914400" indent="457200"/>
            <a:r>
              <a:rPr lang="en-US" sz="2400" i="1" dirty="0"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</a:t>
            </a:r>
            <a:r>
              <a:rPr lang="en-US" sz="2400" i="1" dirty="0" err="1">
                <a:effectLst/>
                <a:ea typeface="Times New Roman" panose="02020603050405020304" pitchFamily="18" charset="0"/>
              </a:rPr>
              <a:t>g</a:t>
            </a:r>
            <a:r>
              <a:rPr lang="en-US" sz="2400" i="1" baseline="30000" dirty="0" err="1">
                <a:effectLst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mod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n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lvl="0">
              <a:spcBef>
                <a:spcPts val="60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(3) Alice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menghitung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1371600" indent="228600"/>
            <a:r>
              <a:rPr lang="en-US" sz="2400" i="1" dirty="0">
                <a:effectLst/>
                <a:ea typeface="Times New Roman" panose="02020603050405020304" pitchFamily="18" charset="0"/>
              </a:rPr>
              <a:t>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mod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n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lvl="0">
              <a:spcBef>
                <a:spcPts val="60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(4)  Bob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menghitung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1371600" indent="228600"/>
            <a:r>
              <a:rPr lang="en-US" sz="2400" i="1" dirty="0">
                <a:effectLst/>
                <a:ea typeface="Times New Roman" panose="02020603050405020304" pitchFamily="18" charset="0"/>
              </a:rPr>
              <a:t>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mod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n</a:t>
            </a:r>
            <a:endParaRPr lang="en-US" sz="24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D305ED-7AB3-5342-755E-2FC03DAA80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8776" y="2173243"/>
            <a:ext cx="4753224" cy="3420706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0BCFC-3749-4612-8F2F-864BB7931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Rinaldi Munir/Teknik Informatika STEI - ITB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3331B46-4073-E25F-8862-82B2F659F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6085D4A8-B258-4BC4-A093-4E281EFE3EA5}" type="slidenum">
              <a:rPr lang="en-GB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12</a:t>
            </a:fld>
            <a:endParaRPr lang="en-GB" altLang="en-US" sz="140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707CA8BD-9769-3FF5-F658-9CA8EB41D1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sz="3200" b="1" dirty="0" err="1"/>
              <a:t>Protokol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tanda-tangan</a:t>
            </a:r>
            <a:r>
              <a:rPr lang="en-US" altLang="en-US" sz="3200" b="1" dirty="0"/>
              <a:t> digital</a:t>
            </a:r>
            <a:r>
              <a:rPr lang="en-US" altLang="en-US" dirty="0"/>
              <a:t> </a:t>
            </a:r>
            <a:r>
              <a:rPr lang="en-US" altLang="en-US" sz="3200" dirty="0"/>
              <a:t>(2 orang)</a:t>
            </a:r>
            <a:endParaRPr lang="en-GB" altLang="en-US" sz="3200" dirty="0"/>
          </a:p>
        </p:txBody>
      </p:sp>
      <p:pic>
        <p:nvPicPr>
          <p:cNvPr id="6" name="Audio 5">
            <a:hlinkClick r:id="" action="ppaction://media"/>
            <a:extLst>
              <a:ext uri="{FF2B5EF4-FFF2-40B4-BE49-F238E27FC236}">
                <a16:creationId xmlns:a16="http://schemas.microsoft.com/office/drawing/2014/main" id="{A105931B-6A60-065F-692A-9C4885B8E1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9200" y="6299200"/>
            <a:ext cx="406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F4B7897-CB00-2B65-E352-E870F50CB440}"/>
              </a:ext>
            </a:extLst>
          </p:cNvPr>
          <p:cNvSpPr txBox="1"/>
          <p:nvPr/>
        </p:nvSpPr>
        <p:spPr>
          <a:xfrm>
            <a:off x="838200" y="1308507"/>
            <a:ext cx="10364086" cy="520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>
              <a:spcBef>
                <a:spcPts val="600"/>
              </a:spcBef>
              <a:spcAft>
                <a:spcPts val="0"/>
              </a:spcAft>
              <a:buFont typeface="+mj-lt"/>
              <a:buAutoNum type="arabicParenBoth"/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Alice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meringkas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dokumennya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menjadi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message digest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fungsi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hash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satu-arah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457200" lvl="0" indent="-457200">
              <a:spcBef>
                <a:spcPts val="600"/>
              </a:spcBef>
              <a:spcAft>
                <a:spcPts val="0"/>
              </a:spcAft>
              <a:buFont typeface="+mj-lt"/>
              <a:buAutoNum type="arabicParenBoth"/>
              <a:tabLst>
                <a:tab pos="914400" algn="l"/>
              </a:tabLst>
            </a:pP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457200" lvl="0" indent="-457200">
              <a:spcBef>
                <a:spcPts val="600"/>
              </a:spcBef>
              <a:spcAft>
                <a:spcPts val="0"/>
              </a:spcAft>
              <a:buFont typeface="+mj-lt"/>
              <a:buAutoNum type="arabicParenBoth"/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Alice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mengenkripsi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message digest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privatnya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 Hasil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enkripsinya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disertakan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embedded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 pada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dokumen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berarti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Alice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telah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memberi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tanda-tangan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digital pada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dokumennya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 </a:t>
            </a:r>
          </a:p>
          <a:p>
            <a:pPr marL="457200" lvl="0" indent="-457200">
              <a:spcBef>
                <a:spcPts val="600"/>
              </a:spcBef>
              <a:spcAft>
                <a:spcPts val="0"/>
              </a:spcAft>
              <a:buFont typeface="+mj-lt"/>
              <a:buAutoNum type="arabicParenBoth"/>
              <a:tabLst>
                <a:tab pos="914400" algn="l"/>
              </a:tabLst>
            </a:pP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Both"/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 Alice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mengirim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dokumen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sudah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diberi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tanda-tangan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digital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kepada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Bob. </a:t>
            </a:r>
          </a:p>
          <a:p>
            <a:pPr marL="342900" lvl="0" indent="-342900">
              <a:buFont typeface="+mj-lt"/>
              <a:buAutoNum type="arabicParenBoth"/>
              <a:tabLst>
                <a:tab pos="914400" algn="l"/>
              </a:tabLst>
            </a:pP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404813" lvl="0" indent="-404813">
              <a:spcBef>
                <a:spcPts val="600"/>
              </a:spcBef>
              <a:spcAft>
                <a:spcPts val="0"/>
              </a:spcAft>
              <a:buFont typeface="+mj-lt"/>
              <a:buAutoNum type="arabicParenBoth"/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 Bob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meringkas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dokumen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Alice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menjadi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ea typeface="Times New Roman" panose="02020603050405020304" pitchFamily="18" charset="0"/>
              </a:rPr>
              <a:t>mesaage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 digest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fungsi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hash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 Bob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mendekripsi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tanda-tangan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digital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disertakan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pada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dokumen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Alice. Jika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hasil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dekripsinya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message digest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dihasilkan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tanda-tangan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digital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tersebut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sah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3D824BA8-112A-0542-31B7-A207D5164F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3826" y="718140"/>
            <a:ext cx="9843853" cy="523609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B3FFC83-E21D-FAE8-7596-B0808C7FC303}"/>
              </a:ext>
            </a:extLst>
          </p:cNvPr>
          <p:cNvSpPr txBox="1"/>
          <p:nvPr/>
        </p:nvSpPr>
        <p:spPr>
          <a:xfrm>
            <a:off x="202019" y="6326372"/>
            <a:ext cx="10509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Sumber</a:t>
            </a:r>
            <a:r>
              <a:rPr lang="en-US" dirty="0"/>
              <a:t>: https://origin.docusign.com/how-it-works/electronic-signature/digital-signature/digital-signature-faq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417CB9-1E4D-2557-7DD1-C296445A490C}"/>
              </a:ext>
            </a:extLst>
          </p:cNvPr>
          <p:cNvSpPr txBox="1"/>
          <p:nvPr/>
        </p:nvSpPr>
        <p:spPr>
          <a:xfrm>
            <a:off x="1424762" y="2328530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Alice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251D6F-9C64-A768-2D92-562D0E2A81FC}"/>
              </a:ext>
            </a:extLst>
          </p:cNvPr>
          <p:cNvSpPr txBox="1"/>
          <p:nvPr/>
        </p:nvSpPr>
        <p:spPr>
          <a:xfrm>
            <a:off x="9888279" y="5584900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Bob</a:t>
            </a:r>
          </a:p>
        </p:txBody>
      </p:sp>
    </p:spTree>
    <p:extLst>
      <p:ext uri="{BB962C8B-B14F-4D97-AF65-F5344CB8AC3E}">
        <p14:creationId xmlns:p14="http://schemas.microsoft.com/office/powerpoint/2010/main" val="25401598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5CB70-73AD-464B-B069-E4556EF9B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Rinaldi Munir/Teknik Informatika STEI - ITB</a:t>
            </a:r>
          </a:p>
        </p:txBody>
      </p:sp>
      <p:sp>
        <p:nvSpPr>
          <p:cNvPr id="16387" name="Slide Number Placeholder 5">
            <a:extLst>
              <a:ext uri="{FF2B5EF4-FFF2-40B4-BE49-F238E27FC236}">
                <a16:creationId xmlns:a16="http://schemas.microsoft.com/office/drawing/2014/main" id="{E0EC4907-75BB-E917-7396-B65E86B2C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48DBB0B7-A9B9-44FC-86AD-2DA08A14ECA1}" type="slidenum">
              <a:rPr lang="en-GB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14</a:t>
            </a:fld>
            <a:endParaRPr lang="en-GB" altLang="en-US" sz="1400"/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CD14683A-9BDE-81D6-E55E-670B579D44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1251024"/>
          </a:xfrm>
        </p:spPr>
        <p:txBody>
          <a:bodyPr/>
          <a:lstStyle/>
          <a:p>
            <a:pPr eaLnBrk="1" hangingPunct="1"/>
            <a:r>
              <a:rPr lang="en-US" altLang="en-US" sz="3200" b="1" dirty="0" err="1"/>
              <a:t>Protokol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tanda-tangan</a:t>
            </a:r>
            <a:r>
              <a:rPr lang="en-US" altLang="en-US" sz="3200" b="1" dirty="0"/>
              <a:t> digital</a:t>
            </a:r>
            <a:r>
              <a:rPr lang="en-US" altLang="en-US" dirty="0"/>
              <a:t> </a:t>
            </a:r>
            <a:r>
              <a:rPr lang="en-US" altLang="en-US" sz="3200" dirty="0">
                <a:latin typeface="+mn-lt"/>
              </a:rPr>
              <a:t>(3 orang)</a:t>
            </a:r>
            <a:endParaRPr lang="en-GB" altLang="en-US" sz="3200" dirty="0">
              <a:latin typeface="+mn-lt"/>
            </a:endParaRPr>
          </a:p>
        </p:txBody>
      </p:sp>
      <p:pic>
        <p:nvPicPr>
          <p:cNvPr id="6" name="Audio 5">
            <a:hlinkClick r:id="" action="ppaction://media"/>
            <a:extLst>
              <a:ext uri="{FF2B5EF4-FFF2-40B4-BE49-F238E27FC236}">
                <a16:creationId xmlns:a16="http://schemas.microsoft.com/office/drawing/2014/main" id="{A16DFBA9-C0E9-0348-B315-373468C239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9200" y="6299200"/>
            <a:ext cx="406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7C57688-8DC1-B4A2-63BD-2892661A2E7F}"/>
              </a:ext>
            </a:extLst>
          </p:cNvPr>
          <p:cNvSpPr txBox="1"/>
          <p:nvPr/>
        </p:nvSpPr>
        <p:spPr>
          <a:xfrm>
            <a:off x="838200" y="1532651"/>
            <a:ext cx="10784073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arenBoth"/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 Alice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memberi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tanda-tangan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digital pada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message digest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dokumen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arenBoth"/>
              <a:tabLst>
                <a:tab pos="914400" algn="l"/>
              </a:tabLst>
            </a:pP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arenBoth"/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 Bob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memberi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tanda-tangan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digital pada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message digest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dokumen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arenBoth"/>
              <a:tabLst>
                <a:tab pos="914400" algn="l"/>
              </a:tabLst>
            </a:pP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arenBoth"/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 Bob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mengirimkan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tanda-tangan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digitalnya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kepada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Alice.</a:t>
            </a: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arenBoth"/>
              <a:tabLst>
                <a:tab pos="914400" algn="l"/>
              </a:tabLst>
            </a:pP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457200" lvl="0" indent="-457200">
              <a:spcBef>
                <a:spcPts val="600"/>
              </a:spcBef>
              <a:spcAft>
                <a:spcPts val="0"/>
              </a:spcAft>
              <a:buFont typeface="+mj-lt"/>
              <a:buAutoNum type="arabicParenBoth"/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Alice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mengirim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dokumen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sudah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diberi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tanda-tangan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digitalnya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tanda-tangan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digital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Bob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kepada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Carol.</a:t>
            </a: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arenBoth"/>
              <a:tabLst>
                <a:tab pos="914400" algn="l"/>
              </a:tabLst>
            </a:pP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457200" lvl="0" indent="-457200">
              <a:spcBef>
                <a:spcPts val="600"/>
              </a:spcBef>
              <a:spcAft>
                <a:spcPts val="0"/>
              </a:spcAft>
              <a:buFont typeface="+mj-lt"/>
              <a:buAutoNum type="arabicParenBoth"/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 Carol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memverifikasi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tanda-tangan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digital Alice dan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tanda-tangan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digital Bob (Carol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mengetahui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publik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Alice dan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publik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Bob).</a:t>
            </a: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1448C6-5A3B-4C8B-88F6-927BF4180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Rinaldi Munir/Teknik Informatika STEI - ITB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498D780A-4B78-AEC4-EB81-600C73F41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2BD7465E-3688-4ED0-A682-C4E806ECE785}" type="slidenum">
              <a:rPr lang="en-GB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15</a:t>
            </a:fld>
            <a:endParaRPr lang="en-GB" altLang="en-US" sz="140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A4E89738-20FD-42CE-650E-B4DFAEBC0F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1242" y="283682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200" b="1" dirty="0" err="1"/>
              <a:t>Protokol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enkripsi</a:t>
            </a:r>
            <a:r>
              <a:rPr lang="en-US" altLang="en-US" sz="3200" b="1" dirty="0"/>
              <a:t> plus </a:t>
            </a:r>
            <a:r>
              <a:rPr lang="en-US" altLang="en-US" sz="3200" b="1" dirty="0" err="1"/>
              <a:t>tanda-tangan</a:t>
            </a:r>
            <a:endParaRPr lang="en-GB" altLang="en-US" sz="3200" b="1" dirty="0"/>
          </a:p>
        </p:txBody>
      </p:sp>
      <p:pic>
        <p:nvPicPr>
          <p:cNvPr id="3" name="Audio 2">
            <a:hlinkClick r:id="" action="ppaction://media"/>
            <a:extLst>
              <a:ext uri="{FF2B5EF4-FFF2-40B4-BE49-F238E27FC236}">
                <a16:creationId xmlns:a16="http://schemas.microsoft.com/office/drawing/2014/main" id="{A4BC180E-653F-6489-7C19-2DAB7E665E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9200" y="6299200"/>
            <a:ext cx="406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0C382D2-94DE-449C-D50B-84BB95F23C4A}"/>
              </a:ext>
            </a:extLst>
          </p:cNvPr>
          <p:cNvSpPr txBox="1"/>
          <p:nvPr/>
        </p:nvSpPr>
        <p:spPr>
          <a:xfrm>
            <a:off x="838200" y="1412329"/>
            <a:ext cx="10963940" cy="46320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arenBoth"/>
              <a:tabLst>
                <a:tab pos="914400" algn="l"/>
              </a:tabLst>
            </a:pPr>
            <a:r>
              <a:rPr lang="en-US" sz="2200" dirty="0">
                <a:effectLst/>
                <a:ea typeface="Times New Roman" panose="02020603050405020304" pitchFamily="18" charset="0"/>
              </a:rPr>
              <a:t> Alice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menandatangi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dokumen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atau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pesan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(</a:t>
            </a:r>
            <a:r>
              <a:rPr lang="en-US" sz="2200" i="1" dirty="0">
                <a:effectLst/>
                <a:ea typeface="Times New Roman" panose="02020603050405020304" pitchFamily="18" charset="0"/>
              </a:rPr>
              <a:t>M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)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menggunakan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privatnya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(</a:t>
            </a:r>
            <a:r>
              <a:rPr lang="en-US" sz="2200" i="1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).</a:t>
            </a:r>
          </a:p>
          <a:p>
            <a:pPr marL="1371600">
              <a:spcBef>
                <a:spcPts val="600"/>
              </a:spcBef>
              <a:spcAft>
                <a:spcPts val="600"/>
              </a:spcAft>
            </a:pPr>
            <a:r>
              <a:rPr lang="en-US" sz="2200" i="1" dirty="0">
                <a:effectLst/>
                <a:ea typeface="Times New Roman" panose="02020603050405020304" pitchFamily="18" charset="0"/>
              </a:rPr>
              <a:t>S</a:t>
            </a:r>
            <a:r>
              <a:rPr lang="en-US" sz="2200" i="1" baseline="-25000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200" i="1" dirty="0">
                <a:effectLst/>
                <a:ea typeface="Times New Roman" panose="02020603050405020304" pitchFamily="18" charset="0"/>
              </a:rPr>
              <a:t>M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)</a:t>
            </a:r>
          </a:p>
          <a:p>
            <a:pPr marL="404813" lvl="0" indent="-404813">
              <a:spcBef>
                <a:spcPts val="120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en-US" sz="2200" dirty="0">
                <a:effectLst/>
                <a:ea typeface="Times New Roman" panose="02020603050405020304" pitchFamily="18" charset="0"/>
              </a:rPr>
              <a:t>(2) Alice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mengenkripsi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dokumen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sudah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ditandatangi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publik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Bob (</a:t>
            </a:r>
            <a:r>
              <a:rPr lang="en-US" sz="2200" i="1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) dan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mengirimkannya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kepada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Bob</a:t>
            </a:r>
          </a:p>
          <a:p>
            <a:pPr marL="1371600">
              <a:spcBef>
                <a:spcPts val="600"/>
              </a:spcBef>
              <a:spcAft>
                <a:spcPts val="600"/>
              </a:spcAft>
            </a:pPr>
            <a:r>
              <a:rPr lang="en-US" sz="2200" i="1" dirty="0">
                <a:effectLst/>
                <a:ea typeface="Times New Roman" panose="02020603050405020304" pitchFamily="18" charset="0"/>
              </a:rPr>
              <a:t>E</a:t>
            </a:r>
            <a:r>
              <a:rPr lang="en-US" sz="2200" i="1" baseline="-25000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200" i="1" dirty="0">
                <a:effectLst/>
                <a:ea typeface="Times New Roman" panose="02020603050405020304" pitchFamily="18" charset="0"/>
              </a:rPr>
              <a:t>S</a:t>
            </a:r>
            <a:r>
              <a:rPr lang="en-US" sz="2200" i="1" baseline="-25000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200" i="1" dirty="0">
                <a:effectLst/>
                <a:ea typeface="Times New Roman" panose="02020603050405020304" pitchFamily="18" charset="0"/>
              </a:rPr>
              <a:t>M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))</a:t>
            </a:r>
          </a:p>
          <a:p>
            <a:pPr lvl="0">
              <a:spcBef>
                <a:spcPts val="1200"/>
              </a:spcBef>
              <a:spcAft>
                <a:spcPts val="600"/>
              </a:spcAft>
              <a:tabLst>
                <a:tab pos="914400" algn="l"/>
              </a:tabLst>
            </a:pPr>
            <a:r>
              <a:rPr lang="en-US" sz="2200" dirty="0">
                <a:effectLst/>
                <a:ea typeface="Times New Roman" panose="02020603050405020304" pitchFamily="18" charset="0"/>
              </a:rPr>
              <a:t>(3)  Bob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mendekripsi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cipherteks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diterima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privatnya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(</a:t>
            </a:r>
            <a:r>
              <a:rPr lang="en-US" sz="2200" i="1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).</a:t>
            </a:r>
          </a:p>
          <a:p>
            <a:pPr marL="1371600">
              <a:spcBef>
                <a:spcPts val="600"/>
              </a:spcBef>
              <a:spcAft>
                <a:spcPts val="600"/>
              </a:spcAft>
            </a:pPr>
            <a:r>
              <a:rPr lang="en-US" sz="2200" i="1" dirty="0">
                <a:effectLst/>
                <a:ea typeface="Times New Roman" panose="02020603050405020304" pitchFamily="18" charset="0"/>
              </a:rPr>
              <a:t>D</a:t>
            </a:r>
            <a:r>
              <a:rPr lang="en-US" sz="2200" i="1" baseline="-25000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200" i="1" dirty="0">
                <a:effectLst/>
                <a:ea typeface="Times New Roman" panose="02020603050405020304" pitchFamily="18" charset="0"/>
              </a:rPr>
              <a:t>E</a:t>
            </a:r>
            <a:r>
              <a:rPr lang="en-US" sz="2200" i="1" baseline="-25000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200" i="1" dirty="0">
                <a:effectLst/>
                <a:ea typeface="Times New Roman" panose="02020603050405020304" pitchFamily="18" charset="0"/>
              </a:rPr>
              <a:t>S</a:t>
            </a:r>
            <a:r>
              <a:rPr lang="en-US" sz="2200" i="1" baseline="-25000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200" i="1" dirty="0">
                <a:effectLst/>
                <a:ea typeface="Times New Roman" panose="02020603050405020304" pitchFamily="18" charset="0"/>
              </a:rPr>
              <a:t>M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))) = </a:t>
            </a:r>
            <a:r>
              <a:rPr lang="en-US" sz="2200" i="1" dirty="0">
                <a:effectLst/>
                <a:ea typeface="Times New Roman" panose="02020603050405020304" pitchFamily="18" charset="0"/>
              </a:rPr>
              <a:t>S</a:t>
            </a:r>
            <a:r>
              <a:rPr lang="en-US" sz="2200" i="1" baseline="-25000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200" i="1" dirty="0">
                <a:effectLst/>
                <a:ea typeface="Times New Roman" panose="02020603050405020304" pitchFamily="18" charset="0"/>
              </a:rPr>
              <a:t>M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)</a:t>
            </a:r>
          </a:p>
          <a:p>
            <a:pPr marL="404813" lvl="0" indent="-404813">
              <a:spcBef>
                <a:spcPts val="1200"/>
              </a:spcBef>
              <a:spcAft>
                <a:spcPts val="600"/>
              </a:spcAft>
              <a:tabLst>
                <a:tab pos="914400" algn="l"/>
              </a:tabLst>
            </a:pPr>
            <a:r>
              <a:rPr lang="en-US" sz="2200" dirty="0">
                <a:effectLst/>
                <a:ea typeface="Times New Roman" panose="02020603050405020304" pitchFamily="18" charset="0"/>
              </a:rPr>
              <a:t>(4) Bob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melakukan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verifikasi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mendekripsi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hasil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pada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langkah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3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menggunakan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publik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Alice (</a:t>
            </a:r>
            <a:r>
              <a:rPr lang="en-US" sz="2200" i="1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) dan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sekaligus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mendapatkan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kembali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dokumen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belum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dienkripsi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1371600">
              <a:spcBef>
                <a:spcPts val="600"/>
              </a:spcBef>
              <a:spcAft>
                <a:spcPts val="600"/>
              </a:spcAft>
            </a:pPr>
            <a:r>
              <a:rPr lang="en-US" sz="2200" i="1" dirty="0">
                <a:effectLst/>
                <a:ea typeface="Times New Roman" panose="02020603050405020304" pitchFamily="18" charset="0"/>
              </a:rPr>
              <a:t>V</a:t>
            </a:r>
            <a:r>
              <a:rPr lang="en-US" sz="2200" i="1" baseline="-25000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( </a:t>
            </a:r>
            <a:r>
              <a:rPr lang="en-US" sz="2200" i="1" dirty="0">
                <a:effectLst/>
                <a:ea typeface="Times New Roman" panose="02020603050405020304" pitchFamily="18" charset="0"/>
              </a:rPr>
              <a:t>S</a:t>
            </a:r>
            <a:r>
              <a:rPr lang="en-US" sz="2200" i="1" baseline="-25000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200" i="1" dirty="0">
                <a:effectLst/>
                <a:ea typeface="Times New Roman" panose="02020603050405020304" pitchFamily="18" charset="0"/>
              </a:rPr>
              <a:t>M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)) = </a:t>
            </a:r>
            <a:r>
              <a:rPr lang="en-US" sz="2200" i="1" dirty="0">
                <a:effectLst/>
                <a:ea typeface="Times New Roman" panose="02020603050405020304" pitchFamily="18" charset="0"/>
              </a:rPr>
              <a:t>M</a:t>
            </a:r>
            <a:endParaRPr lang="en-US" sz="2200" dirty="0">
              <a:effectLst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5">
            <a:extLst>
              <a:ext uri="{FF2B5EF4-FFF2-40B4-BE49-F238E27FC236}">
                <a16:creationId xmlns:a16="http://schemas.microsoft.com/office/drawing/2014/main" id="{D02995D9-0F08-69F6-CF90-CF99ABEDF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4088D3C9-21D2-4426-8A58-8488461810B8}" type="slidenum">
              <a:rPr lang="en-GB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16</a:t>
            </a:fld>
            <a:endParaRPr lang="en-GB" altLang="en-US" sz="1400"/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1D445556-B068-FE98-CA8C-F179C2833C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3019" y="152400"/>
            <a:ext cx="10515600" cy="878884"/>
          </a:xfrm>
        </p:spPr>
        <p:txBody>
          <a:bodyPr/>
          <a:lstStyle/>
          <a:p>
            <a:pPr eaLnBrk="1" hangingPunct="1"/>
            <a:r>
              <a:rPr lang="en-US" altLang="en-US" sz="3200" b="1" dirty="0" err="1"/>
              <a:t>Protokol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konfirmasi</a:t>
            </a:r>
            <a:r>
              <a:rPr lang="en-US" altLang="en-US" sz="3200" b="1" dirty="0"/>
              <a:t> “</a:t>
            </a:r>
            <a:r>
              <a:rPr lang="en-US" altLang="en-US" sz="3200" b="1" dirty="0" err="1"/>
              <a:t>tanda-terima</a:t>
            </a:r>
            <a:r>
              <a:rPr lang="en-US" altLang="en-US" sz="3200" b="1" dirty="0"/>
              <a:t>” </a:t>
            </a:r>
            <a:r>
              <a:rPr lang="en-US" altLang="en-US" sz="3200" b="1" dirty="0" err="1"/>
              <a:t>pesan</a:t>
            </a:r>
            <a:r>
              <a:rPr lang="en-US" altLang="en-US" sz="3200" b="1" dirty="0"/>
              <a:t> </a:t>
            </a:r>
            <a:endParaRPr lang="en-GB" altLang="en-US" sz="3200" b="1" dirty="0"/>
          </a:p>
        </p:txBody>
      </p:sp>
      <p:pic>
        <p:nvPicPr>
          <p:cNvPr id="2" name="Audio 1">
            <a:hlinkClick r:id="" action="ppaction://media"/>
            <a:extLst>
              <a:ext uri="{FF2B5EF4-FFF2-40B4-BE49-F238E27FC236}">
                <a16:creationId xmlns:a16="http://schemas.microsoft.com/office/drawing/2014/main" id="{301218FE-F388-BF71-C30A-5BD3D0530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9200" y="6299200"/>
            <a:ext cx="406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EB4AFC-2FEF-C857-5596-7225A6F482F4}"/>
              </a:ext>
            </a:extLst>
          </p:cNvPr>
          <p:cNvSpPr txBox="1"/>
          <p:nvPr/>
        </p:nvSpPr>
        <p:spPr>
          <a:xfrm>
            <a:off x="583019" y="1031284"/>
            <a:ext cx="10676860" cy="54014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arenBoth"/>
              <a:tabLst>
                <a:tab pos="914400" algn="l"/>
              </a:tabLst>
            </a:pPr>
            <a:r>
              <a:rPr lang="en-US" sz="2000" dirty="0">
                <a:effectLst/>
                <a:ea typeface="Times New Roman" panose="02020603050405020304" pitchFamily="18" charset="0"/>
              </a:rPr>
              <a:t>Alice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menandatangi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dokumen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atau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pesan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(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M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)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 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menggunakan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privatnya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(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),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mengenkripsikannya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publik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Bob (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) dan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mengirimkannya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kepada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Bob</a:t>
            </a:r>
          </a:p>
          <a:p>
            <a:pPr marL="1371600"/>
            <a:r>
              <a:rPr lang="en-US" sz="2000" i="1" dirty="0">
                <a:effectLst/>
                <a:ea typeface="Times New Roman" panose="02020603050405020304" pitchFamily="18" charset="0"/>
              </a:rPr>
              <a:t>E</a:t>
            </a:r>
            <a:r>
              <a:rPr lang="en-US" sz="2000" i="1" baseline="-25000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S</a:t>
            </a:r>
            <a:r>
              <a:rPr lang="en-US" sz="2000" i="1" baseline="-25000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M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))</a:t>
            </a:r>
          </a:p>
          <a:p>
            <a:pPr marL="339725" lvl="0" indent="-339725">
              <a:spcBef>
                <a:spcPts val="1200"/>
              </a:spcBef>
              <a:spcAft>
                <a:spcPts val="600"/>
              </a:spcAft>
              <a:tabLst>
                <a:tab pos="914400" algn="l"/>
              </a:tabLst>
            </a:pPr>
            <a:r>
              <a:rPr lang="en-US" sz="2000" dirty="0">
                <a:effectLst/>
                <a:ea typeface="Times New Roman" panose="02020603050405020304" pitchFamily="18" charset="0"/>
              </a:rPr>
              <a:t>(2) Bob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mendekripsi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cipherteks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diterima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privatnya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(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),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memverifikasi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tanda-tangan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digital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publik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Alice (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) dan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sekaligus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mendapatkan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kembali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dokumen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belum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dienkripsi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914400" indent="457200"/>
            <a:r>
              <a:rPr lang="en-US" sz="2000" i="1" dirty="0">
                <a:effectLst/>
                <a:ea typeface="Times New Roman" panose="02020603050405020304" pitchFamily="18" charset="0"/>
              </a:rPr>
              <a:t>V</a:t>
            </a:r>
            <a:r>
              <a:rPr lang="en-US" sz="2000" i="1" baseline="-25000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D</a:t>
            </a:r>
            <a:r>
              <a:rPr lang="en-US" sz="2000" i="1" baseline="-25000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E</a:t>
            </a:r>
            <a:r>
              <a:rPr lang="en-US" sz="2000" i="1" baseline="-25000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S</a:t>
            </a:r>
            <a:r>
              <a:rPr lang="en-US" sz="2000" i="1" baseline="-25000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M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)))) =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M</a:t>
            </a:r>
          </a:p>
          <a:p>
            <a:pPr marL="342900" lvl="0" indent="-342900">
              <a:spcBef>
                <a:spcPts val="1200"/>
              </a:spcBef>
              <a:spcAft>
                <a:spcPts val="600"/>
              </a:spcAft>
              <a:buFont typeface="+mj-lt"/>
              <a:buAutoNum type="arabicParenBoth" startAt="3"/>
              <a:tabLst>
                <a:tab pos="914400" algn="l"/>
              </a:tabLst>
            </a:pPr>
            <a:r>
              <a:rPr lang="en-US" sz="2000" dirty="0">
                <a:effectLst/>
                <a:ea typeface="Times New Roman" panose="02020603050405020304" pitchFamily="18" charset="0"/>
              </a:rPr>
              <a:t>Bob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menandatangani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dokumen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(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M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)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privatnya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(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),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mengenkripsikannya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publik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Alice (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), dan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mengirimkan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hasilnya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kepada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Alice.</a:t>
            </a:r>
          </a:p>
          <a:p>
            <a:pPr marL="1371600"/>
            <a:r>
              <a:rPr lang="en-US" sz="2000" i="1" dirty="0">
                <a:effectLst/>
                <a:ea typeface="Times New Roman" panose="02020603050405020304" pitchFamily="18" charset="0"/>
              </a:rPr>
              <a:t>E</a:t>
            </a:r>
            <a:r>
              <a:rPr lang="en-US" sz="2000" i="1" baseline="-25000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S</a:t>
            </a:r>
            <a:r>
              <a:rPr lang="en-US" sz="2000" i="1" baseline="-25000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M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))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arenBoth" startAt="3"/>
              <a:tabLst>
                <a:tab pos="914400" algn="l"/>
              </a:tabLst>
            </a:pPr>
            <a:r>
              <a:rPr lang="en-US" sz="2000" dirty="0">
                <a:effectLst/>
                <a:ea typeface="Times New Roman" panose="02020603050405020304" pitchFamily="18" charset="0"/>
              </a:rPr>
              <a:t>Alice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mendekripsi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dokumen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privatnya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(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)  dan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memverifikasi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tanda-tangan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digital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publik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Bob (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).</a:t>
            </a:r>
          </a:p>
          <a:p>
            <a:pPr marL="1371600"/>
            <a:r>
              <a:rPr lang="en-US" sz="2000" i="1" dirty="0">
                <a:effectLst/>
                <a:ea typeface="Times New Roman" panose="02020603050405020304" pitchFamily="18" charset="0"/>
              </a:rPr>
              <a:t>V</a:t>
            </a:r>
            <a:r>
              <a:rPr lang="en-US" sz="2000" i="1" baseline="-25000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D</a:t>
            </a:r>
            <a:r>
              <a:rPr lang="en-US" sz="2000" i="1" baseline="-25000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E</a:t>
            </a:r>
            <a:r>
              <a:rPr lang="en-US" sz="2000" i="1" baseline="-25000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S</a:t>
            </a:r>
            <a:r>
              <a:rPr lang="en-US" sz="2000" i="1" baseline="-25000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M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)))) =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M 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’</a:t>
            </a:r>
          </a:p>
          <a:p>
            <a:pPr marL="914400" indent="-914400"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effectLst/>
                <a:ea typeface="Times New Roman" panose="02020603050405020304" pitchFamily="18" charset="0"/>
              </a:rPr>
              <a:t> Jika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M 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’ yang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dihasilkan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sama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dokumen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dikirim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oleh Alice (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M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),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maka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Alice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tahu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bahwa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Bob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menerima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dokumennya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benar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4436B4D-F534-4032-9D30-7B997AACC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Rinaldi Munir/Teknik Informatika STEI - ITB</a:t>
            </a:r>
          </a:p>
        </p:txBody>
      </p:sp>
      <p:sp>
        <p:nvSpPr>
          <p:cNvPr id="20483" name="Slide Number Placeholder 5">
            <a:extLst>
              <a:ext uri="{FF2B5EF4-FFF2-40B4-BE49-F238E27FC236}">
                <a16:creationId xmlns:a16="http://schemas.microsoft.com/office/drawing/2014/main" id="{A2189053-9CEF-716A-2760-6A6C11415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7F9B51BF-561E-4372-95B5-9D00B35CC821}" type="slidenum">
              <a:rPr lang="en-GB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17</a:t>
            </a:fld>
            <a:endParaRPr lang="en-GB" altLang="en-US" sz="1400"/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3E5D01CE-1442-31C1-F4AE-FD96BE3F67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49213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Protokol</a:t>
            </a:r>
            <a:r>
              <a:rPr lang="en-US" altLang="en-US" dirty="0"/>
              <a:t> </a:t>
            </a:r>
            <a:r>
              <a:rPr lang="en-US" altLang="en-US" dirty="0" err="1"/>
              <a:t>otentikasi</a:t>
            </a:r>
            <a:r>
              <a:rPr lang="en-US" altLang="en-US" dirty="0"/>
              <a:t> kata-</a:t>
            </a:r>
            <a:r>
              <a:rPr lang="en-US" altLang="en-US" dirty="0" err="1"/>
              <a:t>sandi</a:t>
            </a:r>
            <a:r>
              <a:rPr lang="en-US" altLang="en-US" dirty="0"/>
              <a:t> (</a:t>
            </a:r>
            <a:r>
              <a:rPr lang="en-US" altLang="en-US" i="1" dirty="0"/>
              <a:t>password</a:t>
            </a:r>
            <a:r>
              <a:rPr lang="en-US" altLang="en-US" dirty="0"/>
              <a:t>)</a:t>
            </a:r>
            <a:endParaRPr lang="en-GB" altLang="en-US" dirty="0"/>
          </a:p>
        </p:txBody>
      </p:sp>
      <p:sp>
        <p:nvSpPr>
          <p:cNvPr id="20485" name="Rectangle 3">
            <a:extLst>
              <a:ext uri="{FF2B5EF4-FFF2-40B4-BE49-F238E27FC236}">
                <a16:creationId xmlns:a16="http://schemas.microsoft.com/office/drawing/2014/main" id="{183A187B-B1B2-32AA-99BA-D6D02C2B56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67561" y="1290490"/>
            <a:ext cx="10515599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i="1" dirty="0" err="1">
                <a:cs typeface="Times New Roman" panose="02020603050405020304" pitchFamily="18" charset="0"/>
              </a:rPr>
              <a:t>Otentikasi</a:t>
            </a:r>
            <a:r>
              <a:rPr lang="en-US" altLang="en-US" sz="2400" b="1" i="1" dirty="0"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b="1" i="1" dirty="0"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cs typeface="Times New Roman" panose="02020603050405020304" pitchFamily="18" charset="0"/>
              </a:rPr>
              <a:t>menggunakan</a:t>
            </a:r>
            <a:r>
              <a:rPr lang="en-US" altLang="en-US" sz="2400" b="1" i="1" dirty="0">
                <a:cs typeface="Times New Roman" panose="02020603050405020304" pitchFamily="18" charset="0"/>
              </a:rPr>
              <a:t> kata-</a:t>
            </a:r>
            <a:r>
              <a:rPr lang="en-US" altLang="en-US" sz="2400" b="1" i="1" dirty="0" err="1">
                <a:cs typeface="Times New Roman" panose="02020603050405020304" pitchFamily="18" charset="0"/>
              </a:rPr>
              <a:t>sandi</a:t>
            </a:r>
            <a:r>
              <a:rPr lang="en-US" altLang="en-US" sz="2400" b="1" i="1" dirty="0">
                <a:cs typeface="Times New Roman" panose="02020603050405020304" pitchFamily="18" charset="0"/>
              </a:rPr>
              <a:t> dan </a:t>
            </a:r>
            <a:r>
              <a:rPr lang="en-US" altLang="en-US" sz="2400" b="1" i="1" dirty="0" err="1">
                <a:cs typeface="Times New Roman" panose="02020603050405020304" pitchFamily="18" charset="0"/>
              </a:rPr>
              <a:t>fungsi</a:t>
            </a:r>
            <a:r>
              <a:rPr lang="en-US" altLang="en-US" sz="2400" b="1" i="1" dirty="0">
                <a:cs typeface="Times New Roman" panose="02020603050405020304" pitchFamily="18" charset="0"/>
              </a:rPr>
              <a:t> hash </a:t>
            </a:r>
            <a:r>
              <a:rPr lang="en-US" altLang="en-US" sz="2400" b="1" i="1" dirty="0" err="1">
                <a:cs typeface="Times New Roman" panose="02020603050405020304" pitchFamily="18" charset="0"/>
              </a:rPr>
              <a:t>satu-arah</a:t>
            </a:r>
            <a:r>
              <a:rPr lang="en-US" altLang="en-US" sz="2400" b="1" i="1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b="1" i="1" dirty="0"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arenBoth"/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 Alice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mengirim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kata-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sandi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kepada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host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(2)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Host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mengkompresi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kata-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sandi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fungsi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hash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satu-arah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404813" lvl="0" indent="-404813">
              <a:spcBef>
                <a:spcPts val="600"/>
              </a:spcBef>
              <a:spcAft>
                <a:spcPts val="0"/>
              </a:spcAft>
              <a:buNone/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(3)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Host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membandingkan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hasil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fungsi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hash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nilai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hash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disimpan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sebelumnya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di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tabel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basisdata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2400" dirty="0"/>
          </a:p>
        </p:txBody>
      </p:sp>
      <p:pic>
        <p:nvPicPr>
          <p:cNvPr id="2" name="Audio 1">
            <a:hlinkClick r:id="" action="ppaction://media"/>
            <a:extLst>
              <a:ext uri="{FF2B5EF4-FFF2-40B4-BE49-F238E27FC236}">
                <a16:creationId xmlns:a16="http://schemas.microsoft.com/office/drawing/2014/main" id="{2DAEEBCF-DC92-A707-4AE9-073DFA0D98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9200" y="6299200"/>
            <a:ext cx="406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05DD7AC4-790F-EE17-758A-73FBB15834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371" y="3890870"/>
            <a:ext cx="7861829" cy="263525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A39374F-E02B-4562-A8FE-40D60047F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Rinaldi Munir/Teknik Informatika STEI - ITB</a:t>
            </a:r>
          </a:p>
        </p:txBody>
      </p:sp>
      <p:sp>
        <p:nvSpPr>
          <p:cNvPr id="21507" name="Slide Number Placeholder 5">
            <a:extLst>
              <a:ext uri="{FF2B5EF4-FFF2-40B4-BE49-F238E27FC236}">
                <a16:creationId xmlns:a16="http://schemas.microsoft.com/office/drawing/2014/main" id="{A44A54AA-C517-A8DB-CC41-E91E23CBD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927EDC8E-D336-4D20-8024-A3D3500FC337}" type="slidenum">
              <a:rPr lang="en-GB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18</a:t>
            </a:fld>
            <a:endParaRPr lang="en-GB" altLang="en-US" sz="1400"/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540B06FE-6C12-8A8C-F5DD-288CE5C165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747823"/>
            <a:ext cx="11394558" cy="5867400"/>
          </a:xfrm>
        </p:spPr>
        <p:txBody>
          <a:bodyPr/>
          <a:lstStyle/>
          <a:p>
            <a:pPr eaLnBrk="1" hangingPunct="1"/>
            <a:r>
              <a:rPr lang="en-US" altLang="en-US" sz="2400" dirty="0" err="1"/>
              <a:t>Kelemahan</a:t>
            </a:r>
            <a:r>
              <a:rPr lang="en-US" altLang="en-US" sz="2400" dirty="0"/>
              <a:t> protocol di </a:t>
            </a:r>
            <a:r>
              <a:rPr lang="en-US" altLang="en-US" sz="2400" dirty="0" err="1"/>
              <a:t>atas</a:t>
            </a:r>
            <a:r>
              <a:rPr lang="en-US" altLang="en-US" sz="2400" dirty="0"/>
              <a:t>: </a:t>
            </a:r>
            <a:r>
              <a:rPr lang="en-US" altLang="en-US" sz="2400" dirty="0" err="1">
                <a:cs typeface="Times New Roman" panose="02020603050405020304" pitchFamily="18" charset="0"/>
              </a:rPr>
              <a:t>rentan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terhadap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serangan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dictionary attack</a:t>
            </a:r>
            <a:r>
              <a:rPr lang="en-GB" altLang="en-US" sz="2400" dirty="0"/>
              <a:t> 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membuat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dictionary attack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lebih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sulit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sistem</a:t>
            </a:r>
            <a:r>
              <a:rPr lang="en-US" altLang="en-US" sz="2400" dirty="0"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cs typeface="Times New Roman" panose="02020603050405020304" pitchFamily="18" charset="0"/>
              </a:rPr>
              <a:t>keamanan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komputer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biasanya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menambahkan</a:t>
            </a:r>
            <a:r>
              <a:rPr lang="en-US" altLang="en-US" sz="2400" dirty="0">
                <a:cs typeface="Times New Roman" panose="02020603050405020304" pitchFamily="18" charset="0"/>
              </a:rPr>
              <a:t> garam (</a:t>
            </a:r>
            <a:r>
              <a:rPr lang="en-US" altLang="en-US" sz="2400" i="1" dirty="0">
                <a:cs typeface="Times New Roman" panose="02020603050405020304" pitchFamily="18" charset="0"/>
              </a:rPr>
              <a:t>salt</a:t>
            </a:r>
            <a:r>
              <a:rPr lang="en-US" altLang="en-US" sz="2400" dirty="0">
                <a:cs typeface="Times New Roman" panose="02020603050405020304" pitchFamily="18" charset="0"/>
              </a:rPr>
              <a:t>).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2400" i="1" dirty="0">
                <a:cs typeface="Times New Roman" panose="02020603050405020304" pitchFamily="18" charset="0"/>
              </a:rPr>
              <a:t>Salt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rangkaian</a:t>
            </a:r>
            <a:r>
              <a:rPr lang="en-US" altLang="en-US" sz="2400" dirty="0">
                <a:cs typeface="Times New Roman" panose="02020603050405020304" pitchFamily="18" charset="0"/>
              </a:rPr>
              <a:t> bit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dibangkitkan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secara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disambungkan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kata-</a:t>
            </a:r>
            <a:r>
              <a:rPr lang="en-US" altLang="en-US" sz="2400" dirty="0" err="1">
                <a:cs typeface="Times New Roman" panose="02020603050405020304" pitchFamily="18" charset="0"/>
              </a:rPr>
              <a:t>sandi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Kemudian</a:t>
            </a:r>
            <a:r>
              <a:rPr lang="en-US" altLang="en-US" sz="2400" dirty="0">
                <a:cs typeface="Times New Roman" panose="02020603050405020304" pitchFamily="18" charset="0"/>
              </a:rPr>
              <a:t> kata-</a:t>
            </a:r>
            <a:r>
              <a:rPr lang="en-US" altLang="en-US" sz="2400" dirty="0" err="1">
                <a:cs typeface="Times New Roman" panose="02020603050405020304" pitchFamily="18" charset="0"/>
              </a:rPr>
              <a:t>sandi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sudah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disambung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salt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dikompres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fungsi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hash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hasilnya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disimpan</a:t>
            </a:r>
            <a:r>
              <a:rPr lang="en-US" altLang="en-US" sz="2400" dirty="0"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tabel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Semakin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panjang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salt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semakin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bagus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  <a:endParaRPr lang="en-GB" altLang="en-US" sz="2400" dirty="0"/>
          </a:p>
        </p:txBody>
      </p:sp>
      <p:pic>
        <p:nvPicPr>
          <p:cNvPr id="2" name="Audio 1">
            <a:hlinkClick r:id="" action="ppaction://media"/>
            <a:extLst>
              <a:ext uri="{FF2B5EF4-FFF2-40B4-BE49-F238E27FC236}">
                <a16:creationId xmlns:a16="http://schemas.microsoft.com/office/drawing/2014/main" id="{69EBD1AA-805B-BBDE-87AE-2BD19E37C9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9200" y="6299200"/>
            <a:ext cx="406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11670F9-2742-446A-AEF7-81CEDCDAB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Rinaldi Munir/Teknik Informatika STEI - ITB</a:t>
            </a:r>
          </a:p>
        </p:txBody>
      </p:sp>
      <p:sp>
        <p:nvSpPr>
          <p:cNvPr id="22531" name="Slide Number Placeholder 5">
            <a:extLst>
              <a:ext uri="{FF2B5EF4-FFF2-40B4-BE49-F238E27FC236}">
                <a16:creationId xmlns:a16="http://schemas.microsoft.com/office/drawing/2014/main" id="{A915B8EA-5A46-52E1-83D3-AA10668C4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8F50362F-8566-4B72-97A9-D3BFCE22AF8C}" type="slidenum">
              <a:rPr lang="en-GB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19</a:t>
            </a:fld>
            <a:endParaRPr lang="en-GB" altLang="en-US" sz="1400"/>
          </a:p>
        </p:txBody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ADD3ADC5-8D3B-0D77-E1C1-2DCE41F5BF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 sz="3200" b="1"/>
              <a:t>Skema kata-sandi di dalam UNIX </a:t>
            </a:r>
            <a:br>
              <a:rPr lang="sv-SE" altLang="en-US" sz="3200" b="1"/>
            </a:br>
            <a:r>
              <a:rPr lang="sv-SE" altLang="en-US" sz="3200" b="1"/>
              <a:t>(</a:t>
            </a:r>
            <a:r>
              <a:rPr lang="sv-SE" altLang="en-US" sz="3200" b="1" i="1"/>
              <a:t>salt</a:t>
            </a:r>
            <a:r>
              <a:rPr lang="sv-SE" altLang="en-US" sz="3200" b="1"/>
              <a:t> = 12 bit)</a:t>
            </a:r>
            <a:endParaRPr lang="en-GB" altLang="en-US" sz="3200" b="1"/>
          </a:p>
        </p:txBody>
      </p:sp>
      <p:graphicFrame>
        <p:nvGraphicFramePr>
          <p:cNvPr id="22533" name="Object 4">
            <a:extLst>
              <a:ext uri="{FF2B5EF4-FFF2-40B4-BE49-F238E27FC236}">
                <a16:creationId xmlns:a16="http://schemas.microsoft.com/office/drawing/2014/main" id="{8BABAE93-FC2B-2870-22DF-D24C176C8810}"/>
              </a:ext>
            </a:extLst>
          </p:cNvPr>
          <p:cNvGraphicFramePr>
            <a:graphicFrameLocks noChangeAspect="1"/>
          </p:cNvGraphicFramePr>
          <p:nvPr>
            <p:ph type="body" idx="1"/>
          </p:nvPr>
        </p:nvGraphicFramePr>
        <p:xfrm>
          <a:off x="2590800" y="1752601"/>
          <a:ext cx="7772400" cy="404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Brush" r:id="rId2" imgW="5249008" imgH="2734057" progId="">
                  <p:embed/>
                </p:oleObj>
              </mc:Choice>
              <mc:Fallback>
                <p:oleObj name="PBrush" r:id="rId2" imgW="5249008" imgH="2734057" progId="">
                  <p:embed/>
                  <p:pic>
                    <p:nvPicPr>
                      <p:cNvPr id="22533" name="Object 4">
                        <a:extLst>
                          <a:ext uri="{FF2B5EF4-FFF2-40B4-BE49-F238E27FC236}">
                            <a16:creationId xmlns:a16="http://schemas.microsoft.com/office/drawing/2014/main" id="{8BABAE93-FC2B-2870-22DF-D24C176C88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752601"/>
                        <a:ext cx="7772400" cy="404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4" name="Text Box 5">
            <a:extLst>
              <a:ext uri="{FF2B5EF4-FFF2-40B4-BE49-F238E27FC236}">
                <a16:creationId xmlns:a16="http://schemas.microsoft.com/office/drawing/2014/main" id="{2967C508-A9F2-A810-98F5-767ADD9DA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791200"/>
            <a:ext cx="533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sv-SE" altLang="en-US" sz="2400">
                <a:latin typeface="Comic Sans MS" panose="030F0702030302020204" pitchFamily="66" charset="0"/>
              </a:rPr>
              <a:t>Loading a new password</a:t>
            </a:r>
            <a:endParaRPr lang="sv-SE" altLang="en-US" sz="2400" noProof="1">
              <a:latin typeface="Comic Sans MS" panose="030F0702030302020204" pitchFamily="66" charset="0"/>
            </a:endParaRPr>
          </a:p>
        </p:txBody>
      </p:sp>
      <p:pic>
        <p:nvPicPr>
          <p:cNvPr id="2" name="Audio 1">
            <a:hlinkClick r:id="" action="ppaction://media"/>
            <a:extLst>
              <a:ext uri="{FF2B5EF4-FFF2-40B4-BE49-F238E27FC236}">
                <a16:creationId xmlns:a16="http://schemas.microsoft.com/office/drawing/2014/main" id="{018DDD13-C265-ACCF-447C-6DD6187D73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9200" y="6299200"/>
            <a:ext cx="406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6847B7-F55A-46F5-9761-7DD57ACCE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Rinaldi Munir/Teknik Informatika STEI - ITB</a:t>
            </a:r>
          </a:p>
        </p:txBody>
      </p:sp>
      <p:sp>
        <p:nvSpPr>
          <p:cNvPr id="5123" name="Slide Number Placeholder 5">
            <a:extLst>
              <a:ext uri="{FF2B5EF4-FFF2-40B4-BE49-F238E27FC236}">
                <a16:creationId xmlns:a16="http://schemas.microsoft.com/office/drawing/2014/main" id="{075E6034-AAAA-804D-151B-2FA84A82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DD344A5B-590F-4C17-972A-6A858B761338}" type="slidenum">
              <a:rPr lang="en-GB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2</a:t>
            </a:fld>
            <a:endParaRPr lang="en-GB" altLang="en-US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96685DCC-079F-22F6-4D5F-2F3270743B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1874" y="418287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b="1" dirty="0" err="1">
                <a:latin typeface="+mn-lt"/>
              </a:rPr>
              <a:t>Protokol</a:t>
            </a:r>
            <a:endParaRPr lang="en-GB" altLang="en-US" b="1" dirty="0">
              <a:latin typeface="+mn-lt"/>
            </a:endParaRPr>
          </a:p>
        </p:txBody>
      </p:sp>
      <p:pic>
        <p:nvPicPr>
          <p:cNvPr id="10" name="Audio 9">
            <a:hlinkClick r:id="" action="ppaction://media"/>
            <a:extLst>
              <a:ext uri="{FF2B5EF4-FFF2-40B4-BE49-F238E27FC236}">
                <a16:creationId xmlns:a16="http://schemas.microsoft.com/office/drawing/2014/main" id="{F9202724-1AE1-0914-4C68-3184B8E71F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9200" y="6299200"/>
            <a:ext cx="406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048D023-FFA2-0A9B-B89A-538D33670A0F}"/>
              </a:ext>
            </a:extLst>
          </p:cNvPr>
          <p:cNvSpPr txBox="1"/>
          <p:nvPr/>
        </p:nvSpPr>
        <p:spPr>
          <a:xfrm>
            <a:off x="879844" y="1743850"/>
            <a:ext cx="1036763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2400" b="1" dirty="0" err="1">
                <a:effectLst/>
                <a:ea typeface="Times New Roman" panose="02020603050405020304" pitchFamily="18" charset="0"/>
              </a:rPr>
              <a:t>Protokol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aturan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berisi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rangkaian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langkah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-Langkah,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melibatkan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dua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atau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lebih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orang,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dibuat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menyelesaikan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suatu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kegiatan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 </a:t>
            </a:r>
          </a:p>
          <a:p>
            <a:r>
              <a:rPr lang="en-US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Protokol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kriptografi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protokol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menggunakan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kriptografi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400" dirty="0"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Orang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berpartisipasi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protokol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kriptografi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memerlukan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protokol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tersebut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misalnya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:</a:t>
            </a:r>
          </a:p>
          <a:p>
            <a:pPr marL="742950" lvl="1" indent="-285750">
              <a:buFont typeface="Times New Roman" panose="02020603050405020304" pitchFamily="18" charset="0"/>
              <a:buChar char="-"/>
              <a:tabLst>
                <a:tab pos="914400" algn="l"/>
              </a:tabLst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berbagi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komponen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menghitung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sebuah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nilai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rahasia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</a:t>
            </a:r>
          </a:p>
          <a:p>
            <a:pPr marL="742950" lvl="1" indent="-285750">
              <a:buFont typeface="Times New Roman" panose="02020603050405020304" pitchFamily="18" charset="0"/>
              <a:buChar char="-"/>
              <a:tabLst>
                <a:tab pos="914400" algn="l"/>
              </a:tabLst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membangkitkan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rangkaian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bilangan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acak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</a:t>
            </a:r>
          </a:p>
          <a:p>
            <a:pPr marL="742950" lvl="1" indent="-285750">
              <a:buFont typeface="Times New Roman" panose="02020603050405020304" pitchFamily="18" charset="0"/>
              <a:buChar char="-"/>
              <a:tabLst>
                <a:tab pos="914400" algn="l"/>
              </a:tabLst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meyakinkan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identitas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orang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lainnya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otentikasi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),</a:t>
            </a:r>
          </a:p>
          <a:p>
            <a:pPr marL="742950" lvl="1" indent="-285750">
              <a:buFont typeface="Times New Roman" panose="02020603050405020304" pitchFamily="18" charset="0"/>
              <a:buChar char="-"/>
              <a:tabLst>
                <a:tab pos="914400" algn="l"/>
              </a:tabLst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mengenkripsi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dekripsi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pesan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742950" lvl="1" indent="-285750">
              <a:buFont typeface="Times New Roman" panose="02020603050405020304" pitchFamily="18" charset="0"/>
              <a:buChar char="-"/>
              <a:tabLst>
                <a:tab pos="914400" algn="l"/>
              </a:tabLst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dll</a:t>
            </a:r>
            <a:endParaRPr lang="en-US" sz="2400" dirty="0">
              <a:effectLst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01E17-9887-41FC-909F-A54732E46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Rinaldi Munir/Teknik Informatika STEI - ITB</a:t>
            </a:r>
          </a:p>
        </p:txBody>
      </p:sp>
      <p:sp>
        <p:nvSpPr>
          <p:cNvPr id="23555" name="Slide Number Placeholder 5">
            <a:extLst>
              <a:ext uri="{FF2B5EF4-FFF2-40B4-BE49-F238E27FC236}">
                <a16:creationId xmlns:a16="http://schemas.microsoft.com/office/drawing/2014/main" id="{980F3606-9684-8484-84A4-05A3152A8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5E1F85A8-DBE5-4660-8D6D-5CD817D2D07B}" type="slidenum">
              <a:rPr lang="en-GB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20</a:t>
            </a:fld>
            <a:endParaRPr lang="en-GB" altLang="en-US" sz="1400"/>
          </a:p>
        </p:txBody>
      </p:sp>
      <p:graphicFrame>
        <p:nvGraphicFramePr>
          <p:cNvPr id="23556" name="Object 4">
            <a:extLst>
              <a:ext uri="{FF2B5EF4-FFF2-40B4-BE49-F238E27FC236}">
                <a16:creationId xmlns:a16="http://schemas.microsoft.com/office/drawing/2014/main" id="{B8E80138-6542-998F-EBF2-18BC5C3EDC62}"/>
              </a:ext>
            </a:extLst>
          </p:cNvPr>
          <p:cNvGraphicFramePr>
            <a:graphicFrameLocks noChangeAspect="1"/>
          </p:cNvGraphicFramePr>
          <p:nvPr>
            <p:ph type="body" idx="1"/>
          </p:nvPr>
        </p:nvGraphicFramePr>
        <p:xfrm>
          <a:off x="2971801" y="609600"/>
          <a:ext cx="6753225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Brush" r:id="rId2" imgW="6095238" imgH="3715269" progId="">
                  <p:embed/>
                </p:oleObj>
              </mc:Choice>
              <mc:Fallback>
                <p:oleObj name="PBrush" r:id="rId2" imgW="6095238" imgH="3715269" progId="">
                  <p:embed/>
                  <p:pic>
                    <p:nvPicPr>
                      <p:cNvPr id="23556" name="Object 4">
                        <a:extLst>
                          <a:ext uri="{FF2B5EF4-FFF2-40B4-BE49-F238E27FC236}">
                            <a16:creationId xmlns:a16="http://schemas.microsoft.com/office/drawing/2014/main" id="{B8E80138-6542-998F-EBF2-18BC5C3EDC6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609600"/>
                        <a:ext cx="6753225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7" name="Text Box 5">
            <a:extLst>
              <a:ext uri="{FF2B5EF4-FFF2-40B4-BE49-F238E27FC236}">
                <a16:creationId xmlns:a16="http://schemas.microsoft.com/office/drawing/2014/main" id="{D87A9A68-A821-D040-5B0C-A9949FEEB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715000"/>
            <a:ext cx="571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sv-SE" altLang="en-US" sz="2400">
                <a:latin typeface="Comic Sans MS" panose="030F0702030302020204" pitchFamily="66" charset="0"/>
              </a:rPr>
              <a:t>         Verifying a password file</a:t>
            </a:r>
            <a:endParaRPr lang="sv-SE" altLang="en-US" sz="2400" noProof="1">
              <a:latin typeface="Comic Sans MS" panose="030F0702030302020204" pitchFamily="66" charset="0"/>
            </a:endParaRPr>
          </a:p>
        </p:txBody>
      </p:sp>
      <p:pic>
        <p:nvPicPr>
          <p:cNvPr id="2" name="Audio 1">
            <a:hlinkClick r:id="" action="ppaction://media"/>
            <a:extLst>
              <a:ext uri="{FF2B5EF4-FFF2-40B4-BE49-F238E27FC236}">
                <a16:creationId xmlns:a16="http://schemas.microsoft.com/office/drawing/2014/main" id="{3490BED1-B25A-1DB5-76FD-B3D9775952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9200" y="6299200"/>
            <a:ext cx="406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98E93-880E-47BC-996C-30C102C54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Rinaldi Munir/Teknik Informatika STEI - ITB</a:t>
            </a:r>
          </a:p>
        </p:txBody>
      </p:sp>
      <p:sp>
        <p:nvSpPr>
          <p:cNvPr id="24579" name="Slide Number Placeholder 5">
            <a:extLst>
              <a:ext uri="{FF2B5EF4-FFF2-40B4-BE49-F238E27FC236}">
                <a16:creationId xmlns:a16="http://schemas.microsoft.com/office/drawing/2014/main" id="{F9924667-62B2-B2D9-9A6B-18F4DACB4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FE9BB1B7-729A-480D-B911-78F49AC13547}" type="slidenum">
              <a:rPr lang="en-GB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21</a:t>
            </a:fld>
            <a:endParaRPr lang="en-GB" altLang="en-US" sz="1400"/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140C9026-D9AB-D4C1-EA11-C00A09BF40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823912"/>
            <a:ext cx="10825716" cy="5715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i="1" dirty="0" err="1">
                <a:cs typeface="Times New Roman" panose="02020603050405020304" pitchFamily="18" charset="0"/>
              </a:rPr>
              <a:t>Otentikasi</a:t>
            </a:r>
            <a:r>
              <a:rPr lang="en-US" altLang="en-US" sz="2400" b="1" i="1" dirty="0"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b="1" i="1" dirty="0"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cs typeface="Times New Roman" panose="02020603050405020304" pitchFamily="18" charset="0"/>
              </a:rPr>
              <a:t>menggunakan</a:t>
            </a:r>
            <a:r>
              <a:rPr lang="en-US" altLang="en-US" sz="2400" b="1" i="1" dirty="0"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cs typeface="Times New Roman" panose="02020603050405020304" pitchFamily="18" charset="0"/>
              </a:rPr>
              <a:t>sistem</a:t>
            </a:r>
            <a:r>
              <a:rPr lang="en-US" altLang="en-US" sz="2400" b="1" i="1" dirty="0"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cs typeface="Times New Roman" panose="02020603050405020304" pitchFamily="18" charset="0"/>
              </a:rPr>
              <a:t>kriptografi</a:t>
            </a:r>
            <a:r>
              <a:rPr lang="en-US" altLang="en-US" sz="2400" b="1" i="1" dirty="0"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cs typeface="Times New Roman" panose="02020603050405020304" pitchFamily="18" charset="0"/>
              </a:rPr>
              <a:t>kunci-publik</a:t>
            </a:r>
            <a:r>
              <a:rPr lang="en-GB" altLang="en-US" sz="2400" b="1" i="1" dirty="0"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b="1" i="1" dirty="0">
              <a:cs typeface="Times New Roman" panose="02020603050405020304" pitchFamily="18" charset="0"/>
            </a:endParaRPr>
          </a:p>
          <a:p>
            <a:pPr marL="457200" indent="-457200">
              <a:buAutoNum type="arabicParenBoth"/>
            </a:pPr>
            <a:r>
              <a:rPr lang="en-US" sz="2400" i="1" dirty="0">
                <a:effectLst/>
                <a:ea typeface="Times New Roman" panose="02020603050405020304" pitchFamily="18" charset="0"/>
              </a:rPr>
              <a:t>Host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mengirimi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Alice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sebuah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string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acak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 </a:t>
            </a:r>
          </a:p>
          <a:p>
            <a:pPr marL="457200" indent="-457200">
              <a:buAutoNum type="arabicParenBoth"/>
            </a:pP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457200" indent="-457200">
              <a:spcBef>
                <a:spcPts val="600"/>
              </a:spcBef>
              <a:spcAft>
                <a:spcPts val="0"/>
              </a:spcAft>
              <a:buAutoNum type="arabicParenBoth" startAt="2"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Alice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mengenkripsi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string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privatnya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mengirimkannya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kembali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kepada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host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beserta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user-id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-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 </a:t>
            </a:r>
          </a:p>
          <a:p>
            <a:pPr marL="457200" indent="-457200">
              <a:spcBef>
                <a:spcPts val="600"/>
              </a:spcBef>
              <a:spcAft>
                <a:spcPts val="0"/>
              </a:spcAft>
              <a:buAutoNum type="arabicParenBoth" startAt="2"/>
            </a:pP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457200" indent="-457200">
              <a:spcBef>
                <a:spcPts val="600"/>
              </a:spcBef>
              <a:buNone/>
              <a:tabLst>
                <a:tab pos="914400" algn="l"/>
              </a:tabLst>
            </a:pPr>
            <a:r>
              <a:rPr lang="en-US" sz="2400" i="1" dirty="0">
                <a:effectLst/>
                <a:ea typeface="Times New Roman" panose="02020603050405020304" pitchFamily="18" charset="0"/>
              </a:rPr>
              <a:t>(3) Host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mencari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publik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Alice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berdasarkan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user-id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diberikan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mendekripsi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Alice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publik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tersebut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457200" indent="-457200">
              <a:spcBef>
                <a:spcPts val="600"/>
              </a:spcBef>
              <a:buNone/>
              <a:tabLst>
                <a:tab pos="914400" algn="l"/>
              </a:tabLst>
            </a:pP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404813" lvl="0" indent="-404813">
              <a:buNone/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(4)  Jika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hasil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dekripsi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string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semula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dikirim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oleh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host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host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mengizinkan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Alice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mengakses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sistem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dirty="0"/>
          </a:p>
        </p:txBody>
      </p:sp>
      <p:pic>
        <p:nvPicPr>
          <p:cNvPr id="2" name="Audio 1">
            <a:hlinkClick r:id="" action="ppaction://media"/>
            <a:extLst>
              <a:ext uri="{FF2B5EF4-FFF2-40B4-BE49-F238E27FC236}">
                <a16:creationId xmlns:a16="http://schemas.microsoft.com/office/drawing/2014/main" id="{36437483-BFF7-9FB7-7087-F6C63A9D04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9200" y="6299200"/>
            <a:ext cx="406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1DB8D-8DC3-4F50-B5CD-1AFFC82CB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159" y="923261"/>
            <a:ext cx="9679134" cy="5257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dirty="0" err="1"/>
              <a:t>Contoh-contoh</a:t>
            </a:r>
            <a:r>
              <a:rPr lang="en-US" dirty="0"/>
              <a:t> </a:t>
            </a:r>
            <a:r>
              <a:rPr lang="en-US" dirty="0" err="1"/>
              <a:t>protokol</a:t>
            </a:r>
            <a:r>
              <a:rPr lang="en-US" dirty="0"/>
              <a:t> </a:t>
            </a:r>
            <a:r>
              <a:rPr lang="en-US" dirty="0" err="1"/>
              <a:t>kriptografi</a:t>
            </a:r>
            <a:endParaRPr lang="en-US" dirty="0"/>
          </a:p>
          <a:p>
            <a:pPr marL="514350" indent="-514350">
              <a:buFont typeface="Wingdings" panose="05000000000000000000" pitchFamily="2" charset="2"/>
              <a:buAutoNum type="arabicPeriod"/>
              <a:defRPr/>
            </a:pPr>
            <a:r>
              <a:rPr lang="en-US" dirty="0"/>
              <a:t>Secure Socket Layer (SSL)</a:t>
            </a:r>
          </a:p>
          <a:p>
            <a:pPr marL="514350" indent="-514350">
              <a:buFont typeface="Wingdings" panose="05000000000000000000" pitchFamily="2" charset="2"/>
              <a:buAutoNum type="arabicPeriod"/>
              <a:defRPr/>
            </a:pPr>
            <a:r>
              <a:rPr lang="en-US" dirty="0"/>
              <a:t>IPSec (Internet Protocol Security)</a:t>
            </a:r>
          </a:p>
          <a:p>
            <a:pPr marL="514350" indent="-514350">
              <a:buFont typeface="Wingdings" panose="05000000000000000000" pitchFamily="2" charset="2"/>
              <a:buAutoNum type="arabicPeriod"/>
              <a:defRPr/>
            </a:pPr>
            <a:r>
              <a:rPr lang="en-US" dirty="0"/>
              <a:t>Kerberos</a:t>
            </a:r>
          </a:p>
          <a:p>
            <a:pPr marL="514350" indent="-514350">
              <a:buFont typeface="Wingdings" panose="05000000000000000000" pitchFamily="2" charset="2"/>
              <a:buAutoNum type="arabicPeriod"/>
              <a:defRPr/>
            </a:pPr>
            <a:r>
              <a:rPr lang="en-US" dirty="0" err="1"/>
              <a:t>Protokol</a:t>
            </a:r>
            <a:r>
              <a:rPr lang="en-US" dirty="0"/>
              <a:t> </a:t>
            </a:r>
            <a:r>
              <a:rPr lang="en-US" dirty="0" err="1"/>
              <a:t>pertukaran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Diffie</a:t>
            </a:r>
            <a:r>
              <a:rPr lang="en-US" dirty="0"/>
              <a:t>-Hellman</a:t>
            </a:r>
          </a:p>
          <a:p>
            <a:pPr marL="514350" indent="-514350">
              <a:buFont typeface="Wingdings" panose="05000000000000000000" pitchFamily="2" charset="2"/>
              <a:buAutoNum type="arabicPeriod"/>
              <a:defRPr/>
            </a:pPr>
            <a:r>
              <a:rPr lang="en-US" dirty="0"/>
              <a:t>Transport Layer Security (TLS)</a:t>
            </a:r>
          </a:p>
          <a:p>
            <a:pPr marL="514350" indent="-514350">
              <a:buFont typeface="Wingdings" panose="05000000000000000000" pitchFamily="2" charset="2"/>
              <a:buAutoNum type="arabicPeriod"/>
              <a:defRPr/>
            </a:pPr>
            <a:endParaRPr lang="en-US" dirty="0"/>
          </a:p>
          <a:p>
            <a:pPr marL="514350" indent="-514350">
              <a:buFont typeface="Wingdings" panose="05000000000000000000" pitchFamily="2" charset="2"/>
              <a:buAutoNum type="arabicPeriod"/>
              <a:defRPr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A14C31-8429-44AE-9AB9-B737231CC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Rinaldi Munir/Teknik Informatika STEI - ITB</a:t>
            </a:r>
          </a:p>
        </p:txBody>
      </p:sp>
      <p:sp>
        <p:nvSpPr>
          <p:cNvPr id="6148" name="Slide Number Placeholder 4">
            <a:extLst>
              <a:ext uri="{FF2B5EF4-FFF2-40B4-BE49-F238E27FC236}">
                <a16:creationId xmlns:a16="http://schemas.microsoft.com/office/drawing/2014/main" id="{4D827DC2-1A28-0CF5-33A3-F64AA1B4E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F2163A9E-E0BB-4928-A371-C64CC2C567C7}" type="slidenum">
              <a:rPr lang="en-GB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3</a:t>
            </a:fld>
            <a:endParaRPr lang="en-GB" altLang="en-US" sz="1400"/>
          </a:p>
        </p:txBody>
      </p:sp>
      <p:pic>
        <p:nvPicPr>
          <p:cNvPr id="2" name="Audio 1">
            <a:hlinkClick r:id="" action="ppaction://media"/>
            <a:extLst>
              <a:ext uri="{FF2B5EF4-FFF2-40B4-BE49-F238E27FC236}">
                <a16:creationId xmlns:a16="http://schemas.microsoft.com/office/drawing/2014/main" id="{03200094-DFB5-1331-49B5-F9AA13CFED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9200" y="6299200"/>
            <a:ext cx="406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29AF4F0-CD2B-45DC-8006-FAC8395FD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Rinaldi Munir/Teknik Informatika STEI - ITB</a:t>
            </a:r>
          </a:p>
        </p:txBody>
      </p:sp>
      <p:sp>
        <p:nvSpPr>
          <p:cNvPr id="7171" name="Slide Number Placeholder 5">
            <a:extLst>
              <a:ext uri="{FF2B5EF4-FFF2-40B4-BE49-F238E27FC236}">
                <a16:creationId xmlns:a16="http://schemas.microsoft.com/office/drawing/2014/main" id="{2DF5C844-82E7-E5CA-3DCF-26750E7E0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B3D01F02-2B3C-4E0C-BA45-DA85B263028D}" type="slidenum">
              <a:rPr lang="en-GB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4</a:t>
            </a:fld>
            <a:endParaRPr lang="en-GB" altLang="en-US" sz="140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C65F84C-BBA4-4F8D-9D82-E8BEA22584B2}"/>
              </a:ext>
            </a:extLst>
          </p:cNvPr>
          <p:cNvSpPr/>
          <p:nvPr/>
        </p:nvSpPr>
        <p:spPr>
          <a:xfrm>
            <a:off x="902881" y="1443841"/>
            <a:ext cx="1038623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lang="en-US" sz="2800" dirty="0" err="1">
                <a:ea typeface="Times New Roman" panose="02020603050405020304" pitchFamily="18" charset="0"/>
              </a:rPr>
              <a:t>Protokol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kriptografi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dibangun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dengan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melibatkan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beberapa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algoritma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kriptografi</a:t>
            </a:r>
            <a:r>
              <a:rPr lang="en-US" sz="2800" dirty="0">
                <a:ea typeface="Times New Roman" panose="02020603050405020304" pitchFamily="18" charset="0"/>
              </a:rPr>
              <a:t>.</a:t>
            </a:r>
          </a:p>
          <a:p>
            <a:pPr>
              <a:defRPr/>
            </a:pPr>
            <a:r>
              <a:rPr lang="en-US" sz="2800" dirty="0">
                <a:ea typeface="Times New Roman" panose="02020603050405020304" pitchFamily="18" charset="0"/>
              </a:rPr>
              <a:t> </a:t>
            </a:r>
          </a:p>
          <a:p>
            <a:pPr marL="342900" indent="-342900"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lang="en-US" sz="2800" dirty="0" err="1">
                <a:ea typeface="Times New Roman" panose="02020603050405020304" pitchFamily="18" charset="0"/>
              </a:rPr>
              <a:t>Sebagian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besar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protokol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kriptografi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dirancang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untuk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dipakai</a:t>
            </a:r>
            <a:r>
              <a:rPr lang="en-US" sz="2800" dirty="0">
                <a:ea typeface="Times New Roman" panose="02020603050405020304" pitchFamily="18" charset="0"/>
              </a:rPr>
              <a:t> oleh </a:t>
            </a:r>
            <a:r>
              <a:rPr lang="en-US" sz="2800" dirty="0" err="1">
                <a:ea typeface="Times New Roman" panose="02020603050405020304" pitchFamily="18" charset="0"/>
              </a:rPr>
              <a:t>kelompok</a:t>
            </a:r>
            <a:r>
              <a:rPr lang="en-US" sz="2800" dirty="0"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a typeface="Times New Roman" panose="02020603050405020304" pitchFamily="18" charset="0"/>
              </a:rPr>
              <a:t>terdiri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dari</a:t>
            </a:r>
            <a:r>
              <a:rPr lang="en-US" sz="2800" dirty="0">
                <a:ea typeface="Times New Roman" panose="02020603050405020304" pitchFamily="18" charset="0"/>
              </a:rPr>
              <a:t> 2 orang </a:t>
            </a:r>
            <a:r>
              <a:rPr lang="en-US" sz="2800" dirty="0" err="1">
                <a:ea typeface="Times New Roman" panose="02020603050405020304" pitchFamily="18" charset="0"/>
              </a:rPr>
              <a:t>pemakai</a:t>
            </a:r>
            <a:r>
              <a:rPr lang="en-US" sz="2800" dirty="0">
                <a:ea typeface="Times New Roman" panose="02020603050405020304" pitchFamily="18" charset="0"/>
              </a:rPr>
              <a:t>.</a:t>
            </a:r>
          </a:p>
          <a:p>
            <a:pPr marL="342900" indent="-342900"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endParaRPr lang="en-US" sz="2800" dirty="0"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lang="en-US" sz="2800" dirty="0" err="1">
                <a:ea typeface="Times New Roman" panose="02020603050405020304" pitchFamily="18" charset="0"/>
              </a:rPr>
              <a:t>Tetapi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ada</a:t>
            </a:r>
            <a:r>
              <a:rPr lang="en-US" sz="2800" dirty="0">
                <a:ea typeface="Times New Roman" panose="02020603050405020304" pitchFamily="18" charset="0"/>
              </a:rPr>
              <a:t> juga </a:t>
            </a:r>
            <a:r>
              <a:rPr lang="en-US" sz="2800" dirty="0" err="1">
                <a:ea typeface="Times New Roman" panose="02020603050405020304" pitchFamily="18" charset="0"/>
              </a:rPr>
              <a:t>beberapa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protokol</a:t>
            </a:r>
            <a:r>
              <a:rPr lang="en-US" sz="2800" dirty="0"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a typeface="Times New Roman" panose="02020603050405020304" pitchFamily="18" charset="0"/>
              </a:rPr>
              <a:t>dirancang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untuk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dipakai</a:t>
            </a:r>
            <a:r>
              <a:rPr lang="en-US" sz="2800" dirty="0">
                <a:ea typeface="Times New Roman" panose="02020603050405020304" pitchFamily="18" charset="0"/>
              </a:rPr>
              <a:t> oleh </a:t>
            </a:r>
            <a:r>
              <a:rPr lang="en-US" sz="2800" dirty="0" err="1">
                <a:ea typeface="Times New Roman" panose="02020603050405020304" pitchFamily="18" charset="0"/>
              </a:rPr>
              <a:t>kelompok</a:t>
            </a:r>
            <a:r>
              <a:rPr lang="en-US" sz="2800" dirty="0"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a typeface="Times New Roman" panose="02020603050405020304" pitchFamily="18" charset="0"/>
              </a:rPr>
              <a:t>terdiri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dari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lebih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dari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dua</a:t>
            </a:r>
            <a:r>
              <a:rPr lang="en-US" sz="2800" dirty="0">
                <a:ea typeface="Times New Roman" panose="02020603050405020304" pitchFamily="18" charset="0"/>
              </a:rPr>
              <a:t> orang </a:t>
            </a:r>
            <a:r>
              <a:rPr lang="en-US" sz="2800" dirty="0" err="1">
                <a:ea typeface="Times New Roman" panose="02020603050405020304" pitchFamily="18" charset="0"/>
              </a:rPr>
              <a:t>pemankai</a:t>
            </a:r>
            <a:r>
              <a:rPr lang="en-US" sz="2800" dirty="0">
                <a:ea typeface="Times New Roman" panose="02020603050405020304" pitchFamily="18" charset="0"/>
              </a:rPr>
              <a:t> (</a:t>
            </a:r>
            <a:r>
              <a:rPr lang="en-US" sz="2800" dirty="0" err="1">
                <a:ea typeface="Times New Roman" panose="02020603050405020304" pitchFamily="18" charset="0"/>
              </a:rPr>
              <a:t>misalnya</a:t>
            </a:r>
            <a:r>
              <a:rPr lang="en-US" sz="2800" dirty="0">
                <a:ea typeface="Times New Roman" panose="02020603050405020304" pitchFamily="18" charset="0"/>
              </a:rPr>
              <a:t> pada </a:t>
            </a:r>
            <a:r>
              <a:rPr lang="en-US" sz="2800" dirty="0" err="1">
                <a:ea typeface="Times New Roman" panose="02020603050405020304" pitchFamily="18" charset="0"/>
              </a:rPr>
              <a:t>aplikasi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a typeface="Times New Roman" panose="02020603050405020304" pitchFamily="18" charset="0"/>
              </a:rPr>
              <a:t>teleconferencing</a:t>
            </a:r>
            <a:r>
              <a:rPr lang="en-US" sz="2800" dirty="0">
                <a:ea typeface="Times New Roman" panose="02020603050405020304" pitchFamily="18" charset="0"/>
              </a:rPr>
              <a:t>)</a:t>
            </a:r>
          </a:p>
        </p:txBody>
      </p:sp>
      <p:pic>
        <p:nvPicPr>
          <p:cNvPr id="6" name="Audio 5">
            <a:hlinkClick r:id="" action="ppaction://media"/>
            <a:extLst>
              <a:ext uri="{FF2B5EF4-FFF2-40B4-BE49-F238E27FC236}">
                <a16:creationId xmlns:a16="http://schemas.microsoft.com/office/drawing/2014/main" id="{F0294357-91FE-30D6-62C4-7DFC3E08D2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9200" y="6299200"/>
            <a:ext cx="406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23E879B-B450-41CF-8024-536A3565C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Rinaldi Munir/Teknik Informatika STEI - ITB</a:t>
            </a:r>
          </a:p>
        </p:txBody>
      </p:sp>
      <p:sp>
        <p:nvSpPr>
          <p:cNvPr id="8195" name="Slide Number Placeholder 5">
            <a:extLst>
              <a:ext uri="{FF2B5EF4-FFF2-40B4-BE49-F238E27FC236}">
                <a16:creationId xmlns:a16="http://schemas.microsoft.com/office/drawing/2014/main" id="{950DE9E3-84F7-71E7-69B0-E0459D5A2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7D6D5337-AFBB-4594-91AC-6AB4ED395807}" type="slidenum">
              <a:rPr lang="en-GB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5</a:t>
            </a:fld>
            <a:endParaRPr lang="en-GB" altLang="en-US" sz="14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BEEB967-6EBF-44D5-B4FE-C972069EDB90}"/>
              </a:ext>
            </a:extLst>
          </p:cNvPr>
          <p:cNvSpPr/>
          <p:nvPr/>
        </p:nvSpPr>
        <p:spPr>
          <a:xfrm>
            <a:off x="808074" y="1720840"/>
            <a:ext cx="1080267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lang="en-US" sz="2400" dirty="0" err="1">
                <a:ea typeface="Times New Roman" panose="02020603050405020304" pitchFamily="18" charset="0"/>
              </a:rPr>
              <a:t>Untuk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mendemonstrasikan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protokol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kriptografi</a:t>
            </a:r>
            <a:r>
              <a:rPr lang="en-US" sz="2400" dirty="0"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a typeface="Times New Roman" panose="02020603050405020304" pitchFamily="18" charset="0"/>
              </a:rPr>
              <a:t>kita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menggunakan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nama-nama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pemain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sebagai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berikut</a:t>
            </a:r>
            <a:r>
              <a:rPr lang="en-US" sz="2400" dirty="0">
                <a:ea typeface="Times New Roman" panose="02020603050405020304" pitchFamily="18" charset="0"/>
              </a:rPr>
              <a:t>:</a:t>
            </a:r>
          </a:p>
          <a:p>
            <a:pPr marL="457200">
              <a:defRPr/>
            </a:pPr>
            <a:r>
              <a:rPr lang="en-US" sz="2400" dirty="0">
                <a:ea typeface="Times New Roman" panose="02020603050405020304" pitchFamily="18" charset="0"/>
              </a:rPr>
              <a:t> </a:t>
            </a:r>
          </a:p>
          <a:p>
            <a:pPr marL="457200">
              <a:defRPr/>
            </a:pPr>
            <a:r>
              <a:rPr lang="en-US" sz="2400" dirty="0">
                <a:solidFill>
                  <a:srgbClr val="FF0000"/>
                </a:solidFill>
                <a:ea typeface="Times New Roman" panose="02020603050405020304" pitchFamily="18" charset="0"/>
              </a:rPr>
              <a:t>Alice</a:t>
            </a:r>
            <a:r>
              <a:rPr lang="en-US" sz="2400" dirty="0">
                <a:ea typeface="Times New Roman" panose="02020603050405020304" pitchFamily="18" charset="0"/>
              </a:rPr>
              <a:t>		: orang </a:t>
            </a:r>
            <a:r>
              <a:rPr lang="en-US" sz="2400" dirty="0" err="1">
                <a:ea typeface="Times New Roman" panose="02020603050405020304" pitchFamily="18" charset="0"/>
              </a:rPr>
              <a:t>pertama</a:t>
            </a:r>
            <a:r>
              <a:rPr lang="en-US" sz="2400" dirty="0"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ea typeface="Times New Roman" panose="02020603050405020304" pitchFamily="18" charset="0"/>
              </a:rPr>
              <a:t>dalam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semua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protokol</a:t>
            </a:r>
            <a:r>
              <a:rPr lang="en-US" sz="2400" dirty="0">
                <a:ea typeface="Times New Roman" panose="02020603050405020304" pitchFamily="18" charset="0"/>
              </a:rPr>
              <a:t>)</a:t>
            </a:r>
          </a:p>
          <a:p>
            <a:pPr marL="457200">
              <a:defRPr/>
            </a:pPr>
            <a:r>
              <a:rPr lang="en-US" sz="2400" dirty="0">
                <a:solidFill>
                  <a:srgbClr val="FF0000"/>
                </a:solidFill>
                <a:ea typeface="Times New Roman" panose="02020603050405020304" pitchFamily="18" charset="0"/>
              </a:rPr>
              <a:t>Bob</a:t>
            </a:r>
            <a:r>
              <a:rPr lang="en-US" sz="2400" dirty="0">
                <a:ea typeface="Times New Roman" panose="02020603050405020304" pitchFamily="18" charset="0"/>
              </a:rPr>
              <a:t>		: orang </a:t>
            </a:r>
            <a:r>
              <a:rPr lang="en-US" sz="2400" dirty="0" err="1">
                <a:ea typeface="Times New Roman" panose="02020603050405020304" pitchFamily="18" charset="0"/>
              </a:rPr>
              <a:t>kedua</a:t>
            </a:r>
            <a:r>
              <a:rPr lang="en-US" sz="2400" dirty="0"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ea typeface="Times New Roman" panose="02020603050405020304" pitchFamily="18" charset="0"/>
              </a:rPr>
              <a:t>dalam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semua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protokol</a:t>
            </a:r>
            <a:r>
              <a:rPr lang="en-US" sz="2400" dirty="0">
                <a:ea typeface="Times New Roman" panose="02020603050405020304" pitchFamily="18" charset="0"/>
              </a:rPr>
              <a:t>)</a:t>
            </a:r>
          </a:p>
          <a:p>
            <a:pPr marL="1485900" indent="-1028700">
              <a:defRPr/>
            </a:pPr>
            <a:r>
              <a:rPr lang="en-US" sz="2400" dirty="0">
                <a:solidFill>
                  <a:srgbClr val="FF0000"/>
                </a:solidFill>
                <a:ea typeface="Times New Roman" panose="02020603050405020304" pitchFamily="18" charset="0"/>
              </a:rPr>
              <a:t>Carol</a:t>
            </a:r>
            <a:r>
              <a:rPr lang="en-US" sz="2400" dirty="0">
                <a:ea typeface="Times New Roman" panose="02020603050405020304" pitchFamily="18" charset="0"/>
              </a:rPr>
              <a:t>        		: orang </a:t>
            </a:r>
            <a:r>
              <a:rPr lang="en-US" sz="2400" dirty="0" err="1">
                <a:ea typeface="Times New Roman" panose="02020603050405020304" pitchFamily="18" charset="0"/>
              </a:rPr>
              <a:t>ketiga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dalam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protokol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tiga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atau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empat</a:t>
            </a:r>
            <a:r>
              <a:rPr lang="en-US" sz="2400" dirty="0">
                <a:ea typeface="Times New Roman" panose="02020603050405020304" pitchFamily="18" charset="0"/>
              </a:rPr>
              <a:t>- orang</a:t>
            </a:r>
          </a:p>
          <a:p>
            <a:pPr marL="1371600" indent="-914400">
              <a:defRPr/>
            </a:pPr>
            <a:r>
              <a:rPr lang="en-US" sz="2400" dirty="0">
                <a:solidFill>
                  <a:srgbClr val="FF0000"/>
                </a:solidFill>
                <a:ea typeface="Times New Roman" panose="02020603050405020304" pitchFamily="18" charset="0"/>
              </a:rPr>
              <a:t>Dave</a:t>
            </a:r>
            <a:r>
              <a:rPr lang="en-US" sz="2400" dirty="0">
                <a:ea typeface="Times New Roman" panose="02020603050405020304" pitchFamily="18" charset="0"/>
              </a:rPr>
              <a:t>			: orang </a:t>
            </a:r>
            <a:r>
              <a:rPr lang="en-US" sz="2400" dirty="0" err="1">
                <a:ea typeface="Times New Roman" panose="02020603050405020304" pitchFamily="18" charset="0"/>
              </a:rPr>
              <a:t>keempat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dalam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protokol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empat</a:t>
            </a:r>
            <a:r>
              <a:rPr lang="en-US" sz="2400" dirty="0">
                <a:ea typeface="Times New Roman" panose="02020603050405020304" pitchFamily="18" charset="0"/>
              </a:rPr>
              <a:t>-orang	</a:t>
            </a:r>
          </a:p>
          <a:p>
            <a:pPr marL="457200">
              <a:defRPr/>
            </a:pPr>
            <a:r>
              <a:rPr lang="en-US" sz="2400" dirty="0">
                <a:solidFill>
                  <a:srgbClr val="FF0000"/>
                </a:solidFill>
                <a:ea typeface="Times New Roman" panose="02020603050405020304" pitchFamily="18" charset="0"/>
              </a:rPr>
              <a:t>Eve</a:t>
            </a:r>
            <a:r>
              <a:rPr lang="en-US" sz="2400" dirty="0">
                <a:ea typeface="Times New Roman" panose="02020603050405020304" pitchFamily="18" charset="0"/>
              </a:rPr>
              <a:t>			: </a:t>
            </a:r>
            <a:r>
              <a:rPr lang="en-US" sz="2400" dirty="0" err="1">
                <a:ea typeface="Times New Roman" panose="02020603050405020304" pitchFamily="18" charset="0"/>
              </a:rPr>
              <a:t>penyadap</a:t>
            </a:r>
            <a:r>
              <a:rPr lang="en-US" sz="2400" dirty="0">
                <a:ea typeface="Times New Roman" panose="02020603050405020304" pitchFamily="18" charset="0"/>
              </a:rPr>
              <a:t> (</a:t>
            </a:r>
            <a:r>
              <a:rPr lang="en-US" sz="2400" i="1" dirty="0">
                <a:ea typeface="Times New Roman" panose="02020603050405020304" pitchFamily="18" charset="0"/>
              </a:rPr>
              <a:t>eavesdropper</a:t>
            </a:r>
            <a:r>
              <a:rPr lang="en-US" sz="2400" dirty="0">
                <a:ea typeface="Times New Roman" panose="02020603050405020304" pitchFamily="18" charset="0"/>
              </a:rPr>
              <a:t>)  </a:t>
            </a:r>
          </a:p>
          <a:p>
            <a:pPr marL="457200">
              <a:defRPr/>
            </a:pPr>
            <a:r>
              <a:rPr lang="en-US" sz="2400" dirty="0">
                <a:solidFill>
                  <a:srgbClr val="FF0000"/>
                </a:solidFill>
                <a:ea typeface="Times New Roman" panose="02020603050405020304" pitchFamily="18" charset="0"/>
              </a:rPr>
              <a:t>Trent</a:t>
            </a:r>
            <a:r>
              <a:rPr lang="en-US" sz="2400" dirty="0">
                <a:ea typeface="Times New Roman" panose="02020603050405020304" pitchFamily="18" charset="0"/>
              </a:rPr>
              <a:t>		: </a:t>
            </a:r>
            <a:r>
              <a:rPr lang="en-US" sz="2400" dirty="0" err="1">
                <a:ea typeface="Times New Roman" panose="02020603050405020304" pitchFamily="18" charset="0"/>
              </a:rPr>
              <a:t>juru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penengah</a:t>
            </a:r>
            <a:r>
              <a:rPr lang="en-US" sz="2400" dirty="0">
                <a:ea typeface="Times New Roman" panose="02020603050405020304" pitchFamily="18" charset="0"/>
              </a:rPr>
              <a:t> (</a:t>
            </a:r>
            <a:r>
              <a:rPr lang="en-US" sz="2400" i="1" dirty="0">
                <a:ea typeface="Times New Roman" panose="02020603050405020304" pitchFamily="18" charset="0"/>
              </a:rPr>
              <a:t>arbitrator</a:t>
            </a:r>
            <a:r>
              <a:rPr lang="en-US" sz="2400" dirty="0">
                <a:ea typeface="Times New Roman" panose="02020603050405020304" pitchFamily="18" charset="0"/>
              </a:rPr>
              <a:t>) yang </a:t>
            </a:r>
            <a:r>
              <a:rPr lang="en-US" sz="2400" dirty="0" err="1">
                <a:ea typeface="Times New Roman" panose="02020603050405020304" pitchFamily="18" charset="0"/>
              </a:rPr>
              <a:t>dipercaya</a:t>
            </a:r>
            <a:endParaRPr lang="en-US" sz="2400" dirty="0">
              <a:ea typeface="Times New Roman" panose="02020603050405020304" pitchFamily="18" charset="0"/>
            </a:endParaRPr>
          </a:p>
        </p:txBody>
      </p:sp>
      <p:pic>
        <p:nvPicPr>
          <p:cNvPr id="5" name="Audio 4">
            <a:hlinkClick r:id="" action="ppaction://media"/>
            <a:extLst>
              <a:ext uri="{FF2B5EF4-FFF2-40B4-BE49-F238E27FC236}">
                <a16:creationId xmlns:a16="http://schemas.microsoft.com/office/drawing/2014/main" id="{659DF897-BFCF-6698-5B7F-329179C231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9200" y="6299200"/>
            <a:ext cx="406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773DC-40C3-47E3-935B-43991F4D6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Rinaldi Munir/Teknik Informatika STEI - ITB</a:t>
            </a:r>
          </a:p>
        </p:txBody>
      </p:sp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C367171A-E0F0-86C8-2261-2900CC06C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FE8F637C-13AF-4EBC-9B96-EC8E025E1BF0}" type="slidenum">
              <a:rPr lang="en-GB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6</a:t>
            </a:fld>
            <a:endParaRPr lang="en-GB" altLang="en-US" sz="140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DF95CE38-5D77-98E9-BBA9-E66973C2CD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942680"/>
          </a:xfrm>
        </p:spPr>
        <p:txBody>
          <a:bodyPr/>
          <a:lstStyle/>
          <a:p>
            <a:pPr eaLnBrk="1" hangingPunct="1"/>
            <a:r>
              <a:rPr lang="en-US" altLang="en-US" sz="3200" b="1" dirty="0" err="1">
                <a:cs typeface="Times New Roman" panose="02020603050405020304" pitchFamily="18" charset="0"/>
              </a:rPr>
              <a:t>Protokol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komunikasi</a:t>
            </a:r>
            <a:r>
              <a:rPr lang="en-US" altLang="en-US" sz="3200" b="1" dirty="0">
                <a:cs typeface="Times New Roman" panose="02020603050405020304" pitchFamily="18" charset="0"/>
              </a:rPr>
              <a:t> 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pesan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dengan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sistem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kriptografi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simetri</a:t>
            </a:r>
            <a:r>
              <a:rPr lang="en-GB" altLang="en-US" dirty="0"/>
              <a:t> </a:t>
            </a:r>
          </a:p>
        </p:txBody>
      </p:sp>
      <p:pic>
        <p:nvPicPr>
          <p:cNvPr id="4" name="Audio 3">
            <a:hlinkClick r:id="" action="ppaction://media"/>
            <a:extLst>
              <a:ext uri="{FF2B5EF4-FFF2-40B4-BE49-F238E27FC236}">
                <a16:creationId xmlns:a16="http://schemas.microsoft.com/office/drawing/2014/main" id="{AE817D18-7105-F127-AAE9-B4B4AD6882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9200" y="6299200"/>
            <a:ext cx="406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00C147B-BB92-69D6-B4D4-0CB05D1FBD9C}"/>
              </a:ext>
            </a:extLst>
          </p:cNvPr>
          <p:cNvSpPr txBox="1"/>
          <p:nvPr/>
        </p:nvSpPr>
        <p:spPr>
          <a:xfrm>
            <a:off x="550236" y="1785364"/>
            <a:ext cx="6924452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lvl="1" indent="-457200">
              <a:spcBef>
                <a:spcPts val="600"/>
              </a:spcBef>
              <a:spcAft>
                <a:spcPts val="0"/>
              </a:spcAft>
              <a:buFont typeface="+mj-lt"/>
              <a:buAutoNum type="arabicParenBoth"/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Alice dan Bob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menyepakati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kriptografi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simetri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akan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digunakan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914400" lvl="1" indent="-457200">
              <a:spcBef>
                <a:spcPts val="600"/>
              </a:spcBef>
              <a:spcAft>
                <a:spcPts val="0"/>
              </a:spcAft>
              <a:buFont typeface="+mj-lt"/>
              <a:buAutoNum type="arabicParenBoth"/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Alice dan Bob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menyepakati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akan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digunakan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914400" lvl="1" indent="-457200">
              <a:spcBef>
                <a:spcPts val="600"/>
              </a:spcBef>
              <a:spcAft>
                <a:spcPts val="0"/>
              </a:spcAft>
              <a:buFont typeface="+mj-lt"/>
              <a:buAutoNum type="arabicParenBoth"/>
              <a:tabLst>
                <a:tab pos="862013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Alice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menulis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pesan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plainteks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mengenkripsinya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menjadi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Font typeface="+mj-lt"/>
              <a:buAutoNum type="arabicParenBoth"/>
              <a:tabLst>
                <a:tab pos="6858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 Alice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mengirim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pesan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kepada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Bob.</a:t>
            </a:r>
          </a:p>
          <a:p>
            <a:pPr marL="862013" lvl="1" indent="-404813">
              <a:spcBef>
                <a:spcPts val="600"/>
              </a:spcBef>
              <a:spcAft>
                <a:spcPts val="0"/>
              </a:spcAft>
              <a:buFont typeface="+mj-lt"/>
              <a:buAutoNum type="arabicParenBoth"/>
              <a:tabLst>
                <a:tab pos="862013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Bob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mendekripsi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pesan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membaca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plainteksnya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</a:t>
            </a:r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0E162CF2-6C78-0FE4-B896-4155441F99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718" y="2675307"/>
            <a:ext cx="4374751" cy="2692154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3268E-7DD4-45CC-85B8-DDA2F3FE2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Rinaldi Munir/Teknik Informatika STEI - ITB</a:t>
            </a:r>
          </a:p>
        </p:txBody>
      </p:sp>
      <p:sp>
        <p:nvSpPr>
          <p:cNvPr id="10243" name="Slide Number Placeholder 5">
            <a:extLst>
              <a:ext uri="{FF2B5EF4-FFF2-40B4-BE49-F238E27FC236}">
                <a16:creationId xmlns:a16="http://schemas.microsoft.com/office/drawing/2014/main" id="{66E0F5C7-CF3F-F0B0-1121-33292CA39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CA3763AC-D2EE-416B-8C88-0B3DFD7878A1}" type="slidenum">
              <a:rPr lang="en-GB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7</a:t>
            </a:fld>
            <a:endParaRPr lang="en-GB" altLang="en-US" sz="1400"/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DC937998-770B-7D02-DF9A-0291175C90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582053"/>
            <a:ext cx="10979776" cy="1325563"/>
          </a:xfrm>
        </p:spPr>
        <p:txBody>
          <a:bodyPr/>
          <a:lstStyle/>
          <a:p>
            <a:pPr eaLnBrk="1" hangingPunct="1"/>
            <a:r>
              <a:rPr lang="en-US" altLang="en-US" sz="3200" b="1" dirty="0" err="1">
                <a:cs typeface="Times New Roman" panose="02020603050405020304" pitchFamily="18" charset="0"/>
              </a:rPr>
              <a:t>Protokol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komunikasi</a:t>
            </a:r>
            <a:r>
              <a:rPr lang="en-US" altLang="en-US" sz="3200" b="1" dirty="0">
                <a:cs typeface="Times New Roman" panose="02020603050405020304" pitchFamily="18" charset="0"/>
              </a:rPr>
              <a:t> 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pesan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dengan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sistem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kriptografi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kunci-publik</a:t>
            </a:r>
            <a:endParaRPr lang="en-GB" altLang="en-US" sz="3200" b="1" dirty="0">
              <a:cs typeface="Times New Roman" panose="02020603050405020304" pitchFamily="18" charset="0"/>
            </a:endParaRPr>
          </a:p>
        </p:txBody>
      </p:sp>
      <p:pic>
        <p:nvPicPr>
          <p:cNvPr id="2" name="Audio 1">
            <a:hlinkClick r:id="" action="ppaction://media"/>
            <a:extLst>
              <a:ext uri="{FF2B5EF4-FFF2-40B4-BE49-F238E27FC236}">
                <a16:creationId xmlns:a16="http://schemas.microsoft.com/office/drawing/2014/main" id="{3A6C98E0-9F6F-5273-B4E3-165E4EE5F9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9200" y="6299200"/>
            <a:ext cx="406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326ABA-22B4-1280-3056-1772BDF1E173}"/>
              </a:ext>
            </a:extLst>
          </p:cNvPr>
          <p:cNvSpPr txBox="1"/>
          <p:nvPr/>
        </p:nvSpPr>
        <p:spPr>
          <a:xfrm>
            <a:off x="833326" y="1907616"/>
            <a:ext cx="6410547" cy="32778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4813" indent="-404813"/>
            <a:r>
              <a:rPr lang="en-US" sz="2400" dirty="0">
                <a:effectLst/>
                <a:ea typeface="Times New Roman" panose="02020603050405020304" pitchFamily="18" charset="0"/>
              </a:rPr>
              <a:t>(1)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Alice dan Bob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menyepakati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kriptografi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kunci-publik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akan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digunakan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arenBoth" startAt="2"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 Bob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mengirimi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Alice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publiknya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publik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Bob).</a:t>
            </a:r>
          </a:p>
          <a:p>
            <a:pPr marL="404813" lvl="0" indent="-404813">
              <a:spcBef>
                <a:spcPts val="600"/>
              </a:spcBef>
              <a:spcAft>
                <a:spcPts val="0"/>
              </a:spcAft>
              <a:buFont typeface="+mj-lt"/>
              <a:buAutoNum type="arabicParenBoth" startAt="2"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Alice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mengenkripsi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pesannya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publik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Bob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kemudian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mengirimkannya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ke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Bob</a:t>
            </a: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arenBoth" startAt="2"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 Bob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mendekripsi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pesan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Alice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privat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miliknya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privat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Bob).</a:t>
            </a:r>
          </a:p>
        </p:txBody>
      </p:sp>
      <p:pic>
        <p:nvPicPr>
          <p:cNvPr id="8" name="Picture 7" descr="Diagram&#10;&#10;Description automatically generated">
            <a:extLst>
              <a:ext uri="{FF2B5EF4-FFF2-40B4-BE49-F238E27FC236}">
                <a16:creationId xmlns:a16="http://schemas.microsoft.com/office/drawing/2014/main" id="{E497D68E-07D5-1F95-4013-C8C6A42FC6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0260" y="1778461"/>
            <a:ext cx="4114800" cy="4020748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0B9CE1-E467-403F-893B-6472FA26D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Rinaldi Munir/Teknik Informatika STEI - ITB</a:t>
            </a:r>
          </a:p>
        </p:txBody>
      </p:sp>
      <p:sp>
        <p:nvSpPr>
          <p:cNvPr id="11267" name="Slide Number Placeholder 5">
            <a:extLst>
              <a:ext uri="{FF2B5EF4-FFF2-40B4-BE49-F238E27FC236}">
                <a16:creationId xmlns:a16="http://schemas.microsoft.com/office/drawing/2014/main" id="{BDBD7623-37C6-878B-F0A1-7E874DA92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E5922C80-3FF6-48D8-BA32-33B5A6ED8CF1}" type="slidenum">
              <a:rPr lang="en-GB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8</a:t>
            </a:fld>
            <a:endParaRPr lang="en-GB" altLang="en-US" sz="1400"/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B43229B3-4FEC-A4C6-F263-20F0AAC911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793824"/>
          </a:xfrm>
        </p:spPr>
        <p:txBody>
          <a:bodyPr/>
          <a:lstStyle/>
          <a:p>
            <a:pPr eaLnBrk="1" hangingPunct="1"/>
            <a:r>
              <a:rPr lang="en-US" altLang="en-US" sz="3200" b="1" dirty="0" err="1">
                <a:cs typeface="Times New Roman" panose="02020603050405020304" pitchFamily="18" charset="0"/>
              </a:rPr>
              <a:t>Protokol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pertukaran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kunci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sesi</a:t>
            </a:r>
            <a:r>
              <a:rPr lang="en-US" altLang="en-US" sz="3200" b="1" dirty="0">
                <a:cs typeface="Times New Roman" panose="02020603050405020304" pitchFamily="18" charset="0"/>
              </a:rPr>
              <a:t> (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simetri</a:t>
            </a:r>
            <a:r>
              <a:rPr lang="en-US" altLang="en-US" sz="3200" b="1" dirty="0">
                <a:cs typeface="Times New Roman" panose="02020603050405020304" pitchFamily="18" charset="0"/>
              </a:rPr>
              <a:t>) - (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tanpa</a:t>
            </a:r>
            <a:r>
              <a:rPr lang="en-US" altLang="en-US" sz="3200" b="1" dirty="0">
                <a:cs typeface="Times New Roman" panose="02020603050405020304" pitchFamily="18" charset="0"/>
              </a:rPr>
              <a:t> basis data)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  <p:pic>
        <p:nvPicPr>
          <p:cNvPr id="2" name="Audio 1">
            <a:hlinkClick r:id="" action="ppaction://media"/>
            <a:extLst>
              <a:ext uri="{FF2B5EF4-FFF2-40B4-BE49-F238E27FC236}">
                <a16:creationId xmlns:a16="http://schemas.microsoft.com/office/drawing/2014/main" id="{B4C3C30E-9EBF-2280-9285-427D063D3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9200" y="6299200"/>
            <a:ext cx="406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0FA0F44-F722-37DD-3077-F84D5B81E9B8}"/>
              </a:ext>
            </a:extLst>
          </p:cNvPr>
          <p:cNvSpPr txBox="1"/>
          <p:nvPr/>
        </p:nvSpPr>
        <p:spPr>
          <a:xfrm>
            <a:off x="838201" y="1216100"/>
            <a:ext cx="5881576" cy="5339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arabicParenBoth"/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  Bob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mengirimi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Alice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publiknya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arenBoth"/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Alice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membangkitkan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simetri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mengenkripsikannya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publik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Bob,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E</a:t>
            </a:r>
            <a:r>
              <a:rPr lang="en-US" sz="2400" i="1" baseline="-25000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),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lalu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mengirimkannya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kepada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Bob</a:t>
            </a:r>
          </a:p>
          <a:p>
            <a:pPr marL="1371600"/>
            <a:r>
              <a:rPr lang="en-US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457200" indent="-457200"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(3)  Bob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mendekripsi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pesan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Alice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menggunakan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privatnya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D</a:t>
            </a:r>
            <a:r>
              <a:rPr lang="en-US" sz="2400" i="1" baseline="-25000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E</a:t>
            </a:r>
            <a:r>
              <a:rPr lang="en-US" sz="2400" i="1" baseline="-25000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)) =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K,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mendapatkan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kembali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simetri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</a:p>
          <a:p>
            <a:pPr marL="1371600"/>
            <a:r>
              <a:rPr lang="en-US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404813" lvl="0" indent="-404813"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(4)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Baik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Alice dan Bob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dapat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saling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berkirim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pesan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sistem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kriptografi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simetri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menggunakan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 </a:t>
            </a:r>
          </a:p>
        </p:txBody>
      </p:sp>
      <p:pic>
        <p:nvPicPr>
          <p:cNvPr id="8" name="Picture 7" descr="Diagram&#10;&#10;Description automatically generated">
            <a:extLst>
              <a:ext uri="{FF2B5EF4-FFF2-40B4-BE49-F238E27FC236}">
                <a16:creationId xmlns:a16="http://schemas.microsoft.com/office/drawing/2014/main" id="{CDB8CFA7-4D05-9303-C74D-C094E90B2F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3619" y="2128157"/>
            <a:ext cx="5535455" cy="3113694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A80B2-2F7D-4FD5-95B5-9CB293DB8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Rinaldi Munir/Teknik Informatika STEI - ITB</a:t>
            </a:r>
          </a:p>
        </p:txBody>
      </p:sp>
      <p:sp>
        <p:nvSpPr>
          <p:cNvPr id="12291" name="Slide Number Placeholder 5">
            <a:extLst>
              <a:ext uri="{FF2B5EF4-FFF2-40B4-BE49-F238E27FC236}">
                <a16:creationId xmlns:a16="http://schemas.microsoft.com/office/drawing/2014/main" id="{58AD1243-9684-E5FD-E445-47BB36834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7F78AAC0-0C18-4D7D-AE42-D8AC499D38D1}" type="slidenum">
              <a:rPr lang="en-GB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9</a:t>
            </a:fld>
            <a:endParaRPr lang="en-GB" altLang="en-US" sz="1400"/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11564CDF-1ECF-A5E8-2A04-3978B35A77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167559"/>
          </a:xfrm>
        </p:spPr>
        <p:txBody>
          <a:bodyPr/>
          <a:lstStyle/>
          <a:p>
            <a:pPr eaLnBrk="1" hangingPunct="1"/>
            <a:r>
              <a:rPr lang="en-US" altLang="en-US" sz="3200" b="1" dirty="0" err="1">
                <a:cs typeface="Times New Roman" panose="02020603050405020304" pitchFamily="18" charset="0"/>
              </a:rPr>
              <a:t>Protokol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pertukaran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kunci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sesi</a:t>
            </a:r>
            <a:r>
              <a:rPr lang="en-US" altLang="en-US" sz="3200" b="1" dirty="0">
                <a:cs typeface="Times New Roman" panose="02020603050405020304" pitchFamily="18" charset="0"/>
              </a:rPr>
              <a:t> (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simetri</a:t>
            </a:r>
            <a:r>
              <a:rPr lang="en-US" altLang="en-US" sz="3200" b="1" dirty="0">
                <a:cs typeface="Times New Roman" panose="02020603050405020304" pitchFamily="18" charset="0"/>
              </a:rPr>
              <a:t>) (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dengan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basisdata</a:t>
            </a:r>
            <a:r>
              <a:rPr lang="en-US" altLang="en-US" sz="3200" b="1" dirty="0">
                <a:cs typeface="Times New Roman" panose="02020603050405020304" pitchFamily="18" charset="0"/>
              </a:rPr>
              <a:t>)</a:t>
            </a:r>
            <a:endParaRPr lang="en-GB" altLang="en-US" sz="3200" b="1" dirty="0">
              <a:cs typeface="Times New Roman" panose="02020603050405020304" pitchFamily="18" charset="0"/>
            </a:endParaRPr>
          </a:p>
        </p:txBody>
      </p:sp>
      <p:pic>
        <p:nvPicPr>
          <p:cNvPr id="3" name="Audio 2">
            <a:hlinkClick r:id="" action="ppaction://media"/>
            <a:extLst>
              <a:ext uri="{FF2B5EF4-FFF2-40B4-BE49-F238E27FC236}">
                <a16:creationId xmlns:a16="http://schemas.microsoft.com/office/drawing/2014/main" id="{63278D11-D2CE-5E1A-CE2B-501218165F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9200" y="6299200"/>
            <a:ext cx="406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8894F6E-8F83-DE4D-2BB1-2762C2AE3756}"/>
              </a:ext>
            </a:extLst>
          </p:cNvPr>
          <p:cNvSpPr txBox="1"/>
          <p:nvPr/>
        </p:nvSpPr>
        <p:spPr>
          <a:xfrm>
            <a:off x="603396" y="1532684"/>
            <a:ext cx="11209375" cy="43088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27063" indent="-457200">
              <a:spcBef>
                <a:spcPts val="600"/>
              </a:spcBef>
              <a:spcAft>
                <a:spcPts val="0"/>
              </a:spcAft>
              <a:buAutoNum type="arabicParenBoth"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Alice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mengambil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publik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Bob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basisdata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914400" indent="-744538">
              <a:spcBef>
                <a:spcPts val="600"/>
              </a:spcBef>
              <a:spcAft>
                <a:spcPts val="0"/>
              </a:spcAft>
              <a:buAutoNum type="arabicParenBoth"/>
            </a:pP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574675" indent="-404813">
              <a:spcBef>
                <a:spcPts val="600"/>
              </a:spcBef>
            </a:pPr>
            <a:r>
              <a:rPr lang="en-US" sz="2400" dirty="0">
                <a:effectLst/>
                <a:ea typeface="Times New Roman" panose="02020603050405020304" pitchFamily="18" charset="0"/>
              </a:rPr>
              <a:t>(2) Alice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membangkitkan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session key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mengenkripsikannya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publik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PK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 Bob,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E</a:t>
            </a:r>
            <a:r>
              <a:rPr lang="en-US" sz="2400" i="1" baseline="-25000" dirty="0">
                <a:effectLst/>
                <a:ea typeface="Times New Roman" panose="02020603050405020304" pitchFamily="18" charset="0"/>
              </a:rPr>
              <a:t>PK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), dan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mengirimkannya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ke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Bob,</a:t>
            </a:r>
          </a:p>
          <a:p>
            <a:r>
              <a:rPr lang="en-US" sz="2400" dirty="0">
                <a:effectLst/>
                <a:ea typeface="Times New Roman" panose="02020603050405020304" pitchFamily="18" charset="0"/>
              </a:rPr>
              <a:t>  </a:t>
            </a:r>
          </a:p>
          <a:p>
            <a:pPr marL="574675" lvl="0" indent="-404813">
              <a:buFont typeface="+mj-lt"/>
              <a:buAutoNum type="arabicParenBoth" startAt="3"/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Bob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mendekripsi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pesan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Alice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menggunakan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rahasianya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SK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mendapatkan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kembali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session key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</a:t>
            </a:r>
          </a:p>
          <a:p>
            <a:pPr marL="1371600" indent="-914400"/>
            <a:r>
              <a:rPr lang="en-US" sz="2400" dirty="0">
                <a:effectLst/>
                <a:ea typeface="Times New Roman" panose="02020603050405020304" pitchFamily="18" charset="0"/>
              </a:rPr>
              <a:t>           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D</a:t>
            </a:r>
            <a:r>
              <a:rPr lang="en-US" sz="2400" i="1" baseline="-25000" dirty="0">
                <a:effectLst/>
                <a:ea typeface="Times New Roman" panose="02020603050405020304" pitchFamily="18" charset="0"/>
              </a:rPr>
              <a:t>SK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E</a:t>
            </a:r>
            <a:r>
              <a:rPr lang="en-US" sz="2400" i="1" baseline="-25000" dirty="0">
                <a:effectLst/>
                <a:ea typeface="Times New Roman" panose="02020603050405020304" pitchFamily="18" charset="0"/>
              </a:rPr>
              <a:t>PK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)) =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K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1371600"/>
            <a:r>
              <a:rPr lang="en-US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574675" lvl="0" indent="-404813">
              <a:tabLst>
                <a:tab pos="914400" algn="l"/>
              </a:tabLs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(4)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Baik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Alice dan Bob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dapat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saling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berkirim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pesan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sistem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kriptografi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simetri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menggunakan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981</TotalTime>
  <Words>1592</Words>
  <Application>Microsoft Office PowerPoint</Application>
  <PresentationFormat>Widescreen</PresentationFormat>
  <Paragraphs>190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Calibri Light</vt:lpstr>
      <vt:lpstr>Comic Sans MS</vt:lpstr>
      <vt:lpstr>Symbol</vt:lpstr>
      <vt:lpstr>Times New Roman</vt:lpstr>
      <vt:lpstr>Wingdings</vt:lpstr>
      <vt:lpstr>Office Theme</vt:lpstr>
      <vt:lpstr>PBrush</vt:lpstr>
      <vt:lpstr>Protokol Kriptografi</vt:lpstr>
      <vt:lpstr>Protokol</vt:lpstr>
      <vt:lpstr>PowerPoint Presentation</vt:lpstr>
      <vt:lpstr>PowerPoint Presentation</vt:lpstr>
      <vt:lpstr>PowerPoint Presentation</vt:lpstr>
      <vt:lpstr>Protokol komunikasi  pesan dengan sistem kriptografi simetri </vt:lpstr>
      <vt:lpstr>Protokol komunikasi  pesan dengan sistem kriptografi kunci-publik</vt:lpstr>
      <vt:lpstr>Protokol pertukaran kunci sesi (simetri) - (tanpa basis data)</vt:lpstr>
      <vt:lpstr>Protokol pertukaran kunci sesi (simetri) (dengan basisdata)</vt:lpstr>
      <vt:lpstr>Protokol pertukaran kunci sesi (simetri) (bersamaan dengan mengirim pesan)</vt:lpstr>
      <vt:lpstr>Protokol pertukaran kunci Diffie-Hellman</vt:lpstr>
      <vt:lpstr>Protokol tanda-tangan digital (2 orang)</vt:lpstr>
      <vt:lpstr>PowerPoint Presentation</vt:lpstr>
      <vt:lpstr>Protokol tanda-tangan digital (3 orang)</vt:lpstr>
      <vt:lpstr>Protokol enkripsi plus tanda-tangan</vt:lpstr>
      <vt:lpstr>Protokol konfirmasi “tanda-terima” pesan </vt:lpstr>
      <vt:lpstr>Protokol otentikasi kata-sandi (password)</vt:lpstr>
      <vt:lpstr>PowerPoint Presentation</vt:lpstr>
      <vt:lpstr>Skema kata-sandi di dalam UNIX  (salt = 12 bit)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Protokol Kriptografi</dc:title>
  <dc:creator>rinaldi</dc:creator>
  <cp:lastModifiedBy>rinaldi</cp:lastModifiedBy>
  <cp:revision>5</cp:revision>
  <dcterms:created xsi:type="dcterms:W3CDTF">2023-04-02T09:54:15Z</dcterms:created>
  <dcterms:modified xsi:type="dcterms:W3CDTF">2023-04-03T02:32:53Z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2023-04-02T10:11:25Z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cf08b3b4-7d66-4a15-9cbb-6c4911e3695a</vt:lpwstr>
  </property>
  <property fmtid="{D5CDD505-2E9C-101B-9397-08002B2CF9AE}" pid="8" name="MSIP_Label_38b525e5-f3da-4501-8f1e-526b6769fc56_ContentBits">
    <vt:lpwstr>0</vt:lpwstr>
  </property>
</Properties>
</file>