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79" r:id="rId3"/>
    <p:sldId id="289" r:id="rId4"/>
    <p:sldId id="348" r:id="rId5"/>
    <p:sldId id="349" r:id="rId6"/>
    <p:sldId id="350" r:id="rId7"/>
    <p:sldId id="361" r:id="rId8"/>
    <p:sldId id="351" r:id="rId9"/>
    <p:sldId id="352" r:id="rId10"/>
    <p:sldId id="353" r:id="rId11"/>
    <p:sldId id="354" r:id="rId12"/>
    <p:sldId id="355" r:id="rId13"/>
    <p:sldId id="356" r:id="rId14"/>
    <p:sldId id="357" r:id="rId15"/>
    <p:sldId id="358" r:id="rId16"/>
    <p:sldId id="359" r:id="rId17"/>
    <p:sldId id="36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7A41C-17B7-4882-8356-CD6A6201F359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3EC18-49FC-4894-A9BE-1C8556A67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300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C1764BF1-57C0-4F75-BBE0-4D44E406E01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CB0B2F05-A21A-4CCE-BC27-022FB18914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0814635E-9874-4612-A448-93924C179C2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49C7E40-756C-4B30-96DE-A02A9B76A9DD}" type="slidenum">
              <a:rPr lang="en-GB" altLang="en-US" sz="1200" smtClean="0"/>
              <a:pPr/>
              <a:t>1</a:t>
            </a:fld>
            <a:endParaRPr lang="en-GB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80151-4BC2-4E31-8A9D-EE57503341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0320BE-A837-4E50-81D0-DB44FDA41C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8DA7C7-F25F-4C7C-B120-FD99454C1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1E76C-7DE0-4DB9-A0CD-75EEE40A9ADE}" type="datetime1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14CF5F-EB5C-4ECA-8B38-C630EFF16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F34C3C-6A31-4BFF-A46A-FF4C675AF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AC5C-C213-47C9-B7CB-4CED187AB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527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7F1D9-70E5-48F4-AAFC-1F55AB5D4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85D5A6-5F53-4904-BD7A-65DB418F89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D46499-B7BF-48CC-B6C0-9A1E03BDB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60EBC-0189-423B-A641-9C95D2720FA5}" type="datetime1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0EF560-F0D5-48B7-94AD-B55905CD2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14FD08-3CF0-4338-87F3-CF23E8B00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AC5C-C213-47C9-B7CB-4CED187AB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48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BB5B0F-AD6E-48C2-82F5-C44DAEDD29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598ADA-E9E2-4C48-9C7D-3D15A2505F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362E64-A9E5-4592-A3D8-4FD1A79F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12F7-0036-4C95-B4F2-2C3DDC499322}" type="datetime1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C65F8-006C-44F5-8389-6AE9997B9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816A53-EDA4-4B10-B10F-05CF4D475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AC5C-C213-47C9-B7CB-4CED187AB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552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66B02-FD34-46C4-B70C-08E8A9A91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E2FCE-F0B4-45A0-AD41-BDA530627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76FE4-068E-4C1F-A551-BD5F3502D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9B826-2BC7-435B-ACD5-D1FBBBA2BE7B}" type="datetime1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E78794-0D52-4018-A784-741D829D8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EFC60-7261-450E-BC81-357AAE4A9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AC5C-C213-47C9-B7CB-4CED187AB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011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6412A-DD4E-434E-AE99-848436113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031237-822F-48BC-8316-4621011355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5C23A-C6CE-4B5F-A25E-64BB1BE51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67F30-9E89-41A7-8098-2B1377DB6CE1}" type="datetime1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1C9576-82B7-4298-A142-8315328B9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048A4-EE10-4FF4-9DEE-A7705FB1C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AC5C-C213-47C9-B7CB-4CED187AB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076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E67E9-2F79-43A7-8A08-CE0F81B90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A1DB92-1A37-4106-B003-F7FF7EC6E8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558DEC-DA1F-4DEA-9506-0F41CA16A7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98D2EF-2DCF-4FBB-A32D-0814DF260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F8168-6866-4F39-AC45-712B84B2C69B}" type="datetime1">
              <a:rPr lang="en-US" smtClean="0"/>
              <a:t>4/1/2023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8F5B41-2604-4B18-8DE5-348ADA3B3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1F2141-6732-4472-BCD8-B2707EC53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AC5C-C213-47C9-B7CB-4CED187AB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867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EAC61-3C5C-441E-84F8-8A72F98FA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F1CEEC-7A06-44A5-97B0-8FBACBE274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FFE126-EA8D-4FD5-AC13-470E848C72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D1143E-C142-4FE6-B5F4-08901AB44D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464D2C-C335-4316-A18D-D9C3B37309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F08955-26AD-4015-96AF-5AD874B03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B57A8-EDDA-4832-ACAF-49FD59DEB373}" type="datetime1">
              <a:rPr lang="en-US" smtClean="0"/>
              <a:t>4/1/2023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D2F82C-DF0E-40EC-A3F0-6A4A449A3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FFC4A0-9AC2-4ECD-831A-69F0BCDA1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AC5C-C213-47C9-B7CB-4CED187AB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86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004FC-044D-4C35-A665-421963B44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789DF5-04FF-49C5-9272-B11BC8B91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745C5-5E42-4967-A87A-432356279B4A}" type="datetime1">
              <a:rPr lang="en-US" smtClean="0"/>
              <a:t>4/1/2023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9DD9E1-39E4-4842-A0CA-FBA85CFCC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CF3A64-0888-471C-8198-809338DCC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AC5C-C213-47C9-B7CB-4CED187AB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496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2D13F3-AA0C-48A5-A438-19CB46A38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D7187-9CE6-4153-989E-14F4A2FE3D0F}" type="datetime1">
              <a:rPr lang="en-US" smtClean="0"/>
              <a:t>4/1/2023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CFFF3E-ED57-460B-BBFB-5ED88AF22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935E32-FD8A-4D3A-8AA1-EFD9B17EA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AC5C-C213-47C9-B7CB-4CED187AB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109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7A075-B7C0-4496-896E-EB520084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86A396-5853-4CD3-AFAD-FDA661AAF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ADA443-E484-4E42-B49D-A8A1A21232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A74444-A658-4151-9BB3-CE798B81F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66878-9892-4863-B8BC-B9D82F8914A9}" type="datetime1">
              <a:rPr lang="en-US" smtClean="0"/>
              <a:t>4/1/2023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74FEE5-DB2F-4713-AB5E-20DBE17BA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ADE8F3-7D92-42AE-8D15-4578BF6AE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AC5C-C213-47C9-B7CB-4CED187AB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563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FCC6E-DEE7-4F3A-962D-604EB2188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1B8683-CBA3-4AB1-BA84-DDF0DBA7E5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E1E3EA-0C75-4DB3-8D55-CA1187EB47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82599D-EDE2-436E-95CF-03C073B55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BB9C2-6A54-4F4E-B818-3777536A5625}" type="datetime1">
              <a:rPr lang="en-US" smtClean="0"/>
              <a:t>4/1/2023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C421ED-DF5E-468C-AC3E-54F345B00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36841B-DCAE-4BAB-A0B0-59C331059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AC5C-C213-47C9-B7CB-4CED187AB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985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9703F3-6F0D-4E43-8DCE-BC7E0FB7C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DBA87E-197D-4472-9BE1-6757BFF226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83F675-764E-49DA-9823-5ED65985E1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62357-84AE-422B-9F3D-374CF198ED71}" type="datetime1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D5380-7254-408A-9CF5-1E7A056103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91CF7F-15D9-4961-A69F-B23C80F7DE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5AC5C-C213-47C9-B7CB-4CED187AB2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720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earchenterprisewan.techtarget.com/definition/extrane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22163A8E-C67C-4A3E-9EE7-312F841923A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cs typeface="Times New Roman" panose="02020603050405020304" pitchFamily="18" charset="0"/>
              </a:rPr>
              <a:t>Public Key Infrastructure (PKI)</a:t>
            </a:r>
            <a:endParaRPr lang="en-GB" altLang="en-US" b="1" dirty="0">
              <a:cs typeface="Times New Roman" panose="02020603050405020304" pitchFamily="18" charset="0"/>
            </a:endParaRPr>
          </a:p>
        </p:txBody>
      </p:sp>
      <p:sp>
        <p:nvSpPr>
          <p:cNvPr id="3077" name="Rectangle 33">
            <a:extLst>
              <a:ext uri="{FF2B5EF4-FFF2-40B4-BE49-F238E27FC236}">
                <a16:creationId xmlns:a16="http://schemas.microsoft.com/office/drawing/2014/main" id="{BEB9CA81-6861-44D7-8D84-F863666107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0ECED49-58D8-4A88-A900-96F4E89ED48E}" type="slidenum">
              <a:rPr lang="en-GB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ABCB8B64-2B33-4A5F-B6EF-B5394692B0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4669" y="3881645"/>
            <a:ext cx="9144000" cy="2474705"/>
          </a:xfrm>
        </p:spPr>
        <p:txBody>
          <a:bodyPr>
            <a:normAutofit lnSpcReduction="10000"/>
          </a:bodyPr>
          <a:lstStyle/>
          <a:p>
            <a:r>
              <a:rPr lang="en-US" sz="2600" b="1" dirty="0"/>
              <a:t>Oleh: Rinaldi Munir</a:t>
            </a:r>
          </a:p>
          <a:p>
            <a:endParaRPr lang="en-US" sz="2800" dirty="0"/>
          </a:p>
          <a:p>
            <a:r>
              <a:rPr lang="en-US" sz="2800" dirty="0"/>
              <a:t>Program </a:t>
            </a:r>
            <a:r>
              <a:rPr lang="en-US" sz="2800" dirty="0" err="1"/>
              <a:t>Studi</a:t>
            </a:r>
            <a:r>
              <a:rPr lang="en-US" sz="2800" dirty="0"/>
              <a:t> Teknik </a:t>
            </a:r>
            <a:r>
              <a:rPr lang="en-US" sz="2800" dirty="0" err="1"/>
              <a:t>Informatika</a:t>
            </a:r>
            <a:endParaRPr lang="en-US" sz="2800" dirty="0"/>
          </a:p>
          <a:p>
            <a:r>
              <a:rPr lang="en-US" sz="2800" dirty="0"/>
              <a:t>STEI-ITB</a:t>
            </a:r>
          </a:p>
          <a:p>
            <a:r>
              <a:rPr lang="en-US" sz="2800" dirty="0"/>
              <a:t>2023</a:t>
            </a:r>
          </a:p>
          <a:p>
            <a:endParaRPr lang="en-US" dirty="0"/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6916AACD-86DD-4D6F-90B4-FDD499C09B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6217" y="0"/>
            <a:ext cx="2683565" cy="268356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F3468EC-A565-3774-F3C8-7D3E0BA5229B}"/>
              </a:ext>
            </a:extLst>
          </p:cNvPr>
          <p:cNvSpPr txBox="1"/>
          <p:nvPr/>
        </p:nvSpPr>
        <p:spPr>
          <a:xfrm>
            <a:off x="4133407" y="1675921"/>
            <a:ext cx="609777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/>
              <a:t>Bahan</a:t>
            </a:r>
            <a:r>
              <a:rPr lang="en-US" sz="2400" dirty="0"/>
              <a:t> </a:t>
            </a:r>
            <a:r>
              <a:rPr lang="en-US" sz="2400" dirty="0" err="1"/>
              <a:t>Kuliah</a:t>
            </a:r>
            <a:r>
              <a:rPr lang="en-US" sz="2400" dirty="0"/>
              <a:t> IF4020 </a:t>
            </a:r>
            <a:r>
              <a:rPr lang="en-US" sz="2400" dirty="0" err="1"/>
              <a:t>Kriptografi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98641-79E1-4BB6-B8F6-3AB091D9C3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8504" y="437321"/>
            <a:ext cx="10959548" cy="5282441"/>
          </a:xfrm>
        </p:spPr>
        <p:txBody>
          <a:bodyPr>
            <a:normAutofit/>
          </a:bodyPr>
          <a:lstStyle/>
          <a:p>
            <a:r>
              <a:rPr lang="en-US" sz="2400" dirty="0" err="1"/>
              <a:t>Penstrukturan</a:t>
            </a:r>
            <a:r>
              <a:rPr lang="en-US" sz="2400" dirty="0"/>
              <a:t> </a:t>
            </a:r>
            <a:r>
              <a:rPr lang="en-US" sz="2400" i="1" dirty="0"/>
              <a:t>PKI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pohon</a:t>
            </a:r>
            <a:r>
              <a:rPr lang="en-US" sz="2400" dirty="0"/>
              <a:t> </a:t>
            </a:r>
            <a:r>
              <a:rPr lang="en-US" sz="2400" dirty="0" err="1"/>
              <a:t>menghasilkan</a:t>
            </a:r>
            <a:r>
              <a:rPr lang="en-US" sz="2400" dirty="0"/>
              <a:t> </a:t>
            </a:r>
            <a:r>
              <a:rPr lang="en-US" sz="2400" dirty="0" err="1"/>
              <a:t>lintasan</a:t>
            </a:r>
            <a:r>
              <a:rPr lang="en-US" sz="2400" dirty="0"/>
              <a:t> yang </a:t>
            </a:r>
            <a:r>
              <a:rPr lang="en-US" sz="2400" dirty="0" err="1"/>
              <a:t>dinamakan</a:t>
            </a:r>
            <a:r>
              <a:rPr lang="en-US" sz="2400" dirty="0"/>
              <a:t> </a:t>
            </a:r>
            <a:r>
              <a:rPr lang="en-US" sz="2400" i="1" dirty="0"/>
              <a:t>certificate path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i="1" dirty="0"/>
              <a:t>certificate chain.</a:t>
            </a:r>
          </a:p>
          <a:p>
            <a:r>
              <a:rPr lang="en-US" sz="2400" i="1" dirty="0"/>
              <a:t>Certificate path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alur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memverifikasi</a:t>
            </a:r>
            <a:r>
              <a:rPr lang="en-US" sz="2400" dirty="0"/>
              <a:t> </a:t>
            </a:r>
            <a:r>
              <a:rPr lang="en-US" sz="2400" dirty="0" err="1"/>
              <a:t>tanda-tangan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sertifikat</a:t>
            </a:r>
            <a:r>
              <a:rPr lang="en-US" sz="2400" dirty="0"/>
              <a:t> </a:t>
            </a:r>
            <a:r>
              <a:rPr lang="en-US" sz="2400" dirty="0" err="1"/>
              <a:t>mulai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aras</a:t>
            </a:r>
            <a:r>
              <a:rPr lang="en-US" sz="2400" dirty="0"/>
              <a:t> </a:t>
            </a:r>
            <a:r>
              <a:rPr lang="en-US" sz="2400" dirty="0" err="1"/>
              <a:t>daun</a:t>
            </a:r>
            <a:r>
              <a:rPr lang="en-US" sz="2400" dirty="0"/>
              <a:t> </a:t>
            </a:r>
            <a:r>
              <a:rPr lang="en-US" sz="2400" dirty="0" err="1"/>
              <a:t>hingga</a:t>
            </a:r>
            <a:r>
              <a:rPr lang="en-US" sz="2400" dirty="0"/>
              <a:t> </a:t>
            </a:r>
            <a:r>
              <a:rPr lang="en-US" sz="2400" dirty="0" err="1"/>
              <a:t>mencapai</a:t>
            </a:r>
            <a:r>
              <a:rPr lang="en-US" sz="2400" dirty="0"/>
              <a:t> </a:t>
            </a:r>
            <a:r>
              <a:rPr lang="en-US" sz="2400" i="1" dirty="0"/>
              <a:t>root.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965517-307E-47FB-A255-FB5531D1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FDF106-D789-488F-B92A-D92FA2732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AC5C-C213-47C9-B7CB-4CED187AB2CC}" type="slidenum">
              <a:rPr lang="en-US" smtClean="0"/>
              <a:t>10</a:t>
            </a:fld>
            <a:endParaRPr 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05EC915-3649-41EA-94AC-A85FAC7069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0678" y="164989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C961FA3-3273-4C2C-8C64-EEEB7FC9FB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6532450"/>
              </p:ext>
            </p:extLst>
          </p:nvPr>
        </p:nvGraphicFramePr>
        <p:xfrm>
          <a:off x="1916992" y="1938128"/>
          <a:ext cx="8091712" cy="482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5955480" imgH="3529440" progId="Visio.Drawing.5">
                  <p:embed/>
                </p:oleObj>
              </mc:Choice>
              <mc:Fallback>
                <p:oleObj r:id="rId2" imgW="5955480" imgH="3529440" progId="Visio.Drawing.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6992" y="1938128"/>
                        <a:ext cx="8091712" cy="48200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4915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21A95F-59F6-4F24-A8A7-22DFACB4D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6957"/>
            <a:ext cx="10515600" cy="5680006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rantai</a:t>
            </a:r>
            <a:r>
              <a:rPr lang="en-US" dirty="0"/>
              <a:t> </a:t>
            </a:r>
            <a:r>
              <a:rPr lang="en-US" dirty="0" err="1"/>
              <a:t>sertifikat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CA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sertifikat</a:t>
            </a:r>
            <a:r>
              <a:rPr lang="en-US" dirty="0"/>
              <a:t> </a:t>
            </a:r>
            <a:r>
              <a:rPr lang="en-US" dirty="0" err="1"/>
              <a:t>kartu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 Visa dan Mastercard: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3B8287-5392-4296-84B5-E9307FF62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E6E123-30AF-4796-ABBE-92959A7D4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AC5C-C213-47C9-B7CB-4CED187AB2CC}" type="slidenum">
              <a:rPr lang="en-US" smtClean="0"/>
              <a:t>11</a:t>
            </a:fld>
            <a:endParaRPr lang="en-US"/>
          </a:p>
        </p:txBody>
      </p:sp>
      <p:pic>
        <p:nvPicPr>
          <p:cNvPr id="14338" name="Picture 2">
            <a:extLst>
              <a:ext uri="{FF2B5EF4-FFF2-40B4-BE49-F238E27FC236}">
                <a16:creationId xmlns:a16="http://schemas.microsoft.com/office/drawing/2014/main" id="{01C593C0-ACC6-4B06-A6FD-3B8F2E3A76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271" y="1563617"/>
            <a:ext cx="8272946" cy="4701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7640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18CF29-8398-4E7C-AD72-1FF117B281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309" y="316279"/>
            <a:ext cx="4518991" cy="8863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solidFill>
                  <a:srgbClr val="FF0000"/>
                </a:solidFill>
              </a:rPr>
              <a:t>Rantai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sertifikat</a:t>
            </a:r>
            <a:r>
              <a:rPr lang="en-US" dirty="0">
                <a:solidFill>
                  <a:srgbClr val="FF0000"/>
                </a:solidFill>
              </a:rPr>
              <a:t> digital </a:t>
            </a:r>
            <a:r>
              <a:rPr lang="en-US" dirty="0" err="1">
                <a:solidFill>
                  <a:srgbClr val="FF0000"/>
                </a:solidFill>
              </a:rPr>
              <a:t>untuk</a:t>
            </a:r>
            <a:r>
              <a:rPr lang="en-US" dirty="0">
                <a:solidFill>
                  <a:srgbClr val="FF0000"/>
                </a:solidFill>
              </a:rPr>
              <a:t> server Bank </a:t>
            </a:r>
            <a:r>
              <a:rPr lang="en-US" dirty="0" err="1">
                <a:solidFill>
                  <a:srgbClr val="FF0000"/>
                </a:solidFill>
              </a:rPr>
              <a:t>Mandiri</a:t>
            </a:r>
            <a:r>
              <a:rPr lang="en-US" dirty="0">
                <a:solidFill>
                  <a:srgbClr val="FF0000"/>
                </a:solidFill>
              </a:rPr>
              <a:t> :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C039BB-1E64-48FB-A5A0-02E56247F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98BBBB-1DB4-4B86-8F5B-C9417F224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AC5C-C213-47C9-B7CB-4CED187AB2CC}" type="slidenum">
              <a:rPr lang="en-US" smtClean="0"/>
              <a:t>12</a:t>
            </a:fld>
            <a:endParaRPr lang="en-US"/>
          </a:p>
        </p:txBody>
      </p:sp>
      <p:pic>
        <p:nvPicPr>
          <p:cNvPr id="15362" name="Picture 2">
            <a:extLst>
              <a:ext uri="{FF2B5EF4-FFF2-40B4-BE49-F238E27FC236}">
                <a16:creationId xmlns:a16="http://schemas.microsoft.com/office/drawing/2014/main" id="{7AF801E7-65AB-4E8F-8F26-F2E62EE11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576" y="1158296"/>
            <a:ext cx="4439660" cy="552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9233BCC-F6A9-48B1-A173-4FFA76FA0CCC}"/>
              </a:ext>
            </a:extLst>
          </p:cNvPr>
          <p:cNvSpPr/>
          <p:nvPr/>
        </p:nvSpPr>
        <p:spPr>
          <a:xfrm>
            <a:off x="6188765" y="1744944"/>
            <a:ext cx="5165035" cy="13415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i="1" dirty="0">
                <a:ea typeface="MS Mincho" panose="02020609040205080304" pitchFamily="49" charset="-128"/>
                <a:cs typeface="Times New Roman" panose="02020603050405020304" pitchFamily="18" charset="0"/>
              </a:rPr>
              <a:t>- </a:t>
            </a:r>
            <a:r>
              <a:rPr lang="en-US" sz="2400" i="1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Digicert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CA pada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aras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0 (</a:t>
            </a:r>
            <a:r>
              <a:rPr lang="en-US" sz="2400" i="1" dirty="0">
                <a:ea typeface="MS Mincho" panose="02020609040205080304" pitchFamily="49" charset="-128"/>
                <a:cs typeface="Times New Roman" panose="02020603050405020304" pitchFamily="18" charset="0"/>
              </a:rPr>
              <a:t>root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), </a:t>
            </a:r>
          </a:p>
          <a:p>
            <a:pPr algn="just">
              <a:lnSpc>
                <a:spcPct val="115000"/>
              </a:lnSpc>
            </a:pPr>
            <a:r>
              <a:rPr lang="en-US" sz="2400" i="1" dirty="0">
                <a:ea typeface="MS Mincho" panose="02020609040205080304" pitchFamily="49" charset="-128"/>
                <a:cs typeface="Times New Roman" panose="02020603050405020304" pitchFamily="18" charset="0"/>
              </a:rPr>
              <a:t>- </a:t>
            </a:r>
            <a:r>
              <a:rPr lang="en-US" sz="2400" i="1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Digicert</a:t>
            </a:r>
            <a:r>
              <a:rPr lang="en-US" sz="2400" i="1" dirty="0">
                <a:ea typeface="MS Mincho" panose="02020609040205080304" pitchFamily="49" charset="-128"/>
                <a:cs typeface="Times New Roman" panose="02020603050405020304" pitchFamily="18" charset="0"/>
              </a:rPr>
              <a:t> SHA2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CA pada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aras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1, 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daunnya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web Bank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Mandiri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58364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F167B-01DC-4A1F-B858-0CB94D5069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202" y="697106"/>
            <a:ext cx="6086582" cy="5401711"/>
          </a:xfrm>
        </p:spPr>
        <p:txBody>
          <a:bodyPr/>
          <a:lstStyle/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i="1" dirty="0"/>
              <a:t>CA</a:t>
            </a:r>
            <a:r>
              <a:rPr lang="en-US" dirty="0"/>
              <a:t> dan </a:t>
            </a:r>
            <a:r>
              <a:rPr lang="en-US" dirty="0" err="1"/>
              <a:t>sertifikat</a:t>
            </a:r>
            <a:r>
              <a:rPr lang="en-US" dirty="0"/>
              <a:t> </a:t>
            </a:r>
            <a:r>
              <a:rPr lang="en-US" dirty="0" err="1"/>
              <a:t>digitalnya</a:t>
            </a:r>
            <a:r>
              <a:rPr lang="en-US" dirty="0"/>
              <a:t> yang </a:t>
            </a:r>
            <a:r>
              <a:rPr lang="en-US" dirty="0" err="1"/>
              <a:t>yang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dipasang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i="1" dirty="0"/>
              <a:t>Internet Explorer</a:t>
            </a:r>
            <a:r>
              <a:rPr lang="en-US" dirty="0"/>
              <a:t> (</a:t>
            </a:r>
            <a:r>
              <a:rPr lang="en-US" i="1" dirty="0"/>
              <a:t>IE</a:t>
            </a:r>
            <a:r>
              <a:rPr lang="en-US" dirty="0"/>
              <a:t>), </a:t>
            </a: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Pilih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fi-FI" i="1" dirty="0"/>
              <a:t>	Internet Options</a:t>
            </a:r>
            <a:r>
              <a:rPr lang="fi-FI" dirty="0"/>
              <a:t> </a:t>
            </a:r>
            <a:r>
              <a:rPr lang="fi-FI" dirty="0">
                <a:sym typeface="Wingdings" panose="05000000000000000000" pitchFamily="2" charset="2"/>
              </a:rPr>
              <a:t></a:t>
            </a:r>
            <a:r>
              <a:rPr lang="fi-FI" dirty="0"/>
              <a:t> </a:t>
            </a:r>
            <a:r>
              <a:rPr lang="fi-FI" i="1" dirty="0"/>
              <a:t>Content</a:t>
            </a:r>
            <a:r>
              <a:rPr lang="fi-FI" dirty="0"/>
              <a:t> 			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A209A8-2C35-4C10-8651-A4DAC47DA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F3B5BE-6465-4470-8223-BD51B8F3F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AC5C-C213-47C9-B7CB-4CED187AB2CC}" type="slidenum">
              <a:rPr lang="en-US" smtClean="0"/>
              <a:t>13</a:t>
            </a:fld>
            <a:endParaRPr lang="en-US"/>
          </a:p>
        </p:txBody>
      </p:sp>
      <p:pic>
        <p:nvPicPr>
          <p:cNvPr id="16386" name="Picture 2">
            <a:extLst>
              <a:ext uri="{FF2B5EF4-FFF2-40B4-BE49-F238E27FC236}">
                <a16:creationId xmlns:a16="http://schemas.microsoft.com/office/drawing/2014/main" id="{94DD0B8E-1C31-46A1-A264-9289DDF95B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4478" y="728697"/>
            <a:ext cx="4394628" cy="5627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5772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CB607-89EE-48BD-8254-4F02C5D9C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6591"/>
            <a:ext cx="10515600" cy="5411650"/>
          </a:xfrm>
        </p:spPr>
        <p:txBody>
          <a:bodyPr/>
          <a:lstStyle/>
          <a:p>
            <a:r>
              <a:rPr lang="en-US" dirty="0" err="1"/>
              <a:t>Kemudian</a:t>
            </a:r>
            <a:r>
              <a:rPr lang="en-US" dirty="0"/>
              <a:t>, </a:t>
            </a:r>
            <a:r>
              <a:rPr lang="en-US" dirty="0" err="1"/>
              <a:t>klik</a:t>
            </a:r>
            <a:r>
              <a:rPr lang="en-US" dirty="0"/>
              <a:t> tab:</a:t>
            </a:r>
          </a:p>
          <a:p>
            <a:pPr marL="0" indent="0">
              <a:buNone/>
            </a:pPr>
            <a:r>
              <a:rPr lang="fi-FI" i="1" dirty="0"/>
              <a:t>	Certificates </a:t>
            </a:r>
            <a:r>
              <a:rPr lang="fi-FI" i="1" dirty="0">
                <a:sym typeface="Wingdings" panose="05000000000000000000" pitchFamily="2" charset="2"/>
              </a:rPr>
              <a:t></a:t>
            </a:r>
            <a:r>
              <a:rPr lang="fi-FI" i="1" dirty="0"/>
              <a:t> Trusted Root Certification Authorities</a:t>
            </a:r>
          </a:p>
          <a:p>
            <a:pPr marL="0" indent="0">
              <a:buNone/>
            </a:pPr>
            <a:endParaRPr lang="fi-FI" i="1" dirty="0"/>
          </a:p>
          <a:p>
            <a:r>
              <a:rPr lang="en-US" i="1" dirty="0"/>
              <a:t> Trusted Root CA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i="1" dirty="0"/>
              <a:t>root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i="1" dirty="0"/>
              <a:t>PKI</a:t>
            </a:r>
            <a:r>
              <a:rPr lang="en-US" dirty="0"/>
              <a:t> dan </a:t>
            </a:r>
            <a:r>
              <a:rPr lang="en-US" dirty="0" err="1"/>
              <a:t>memiliki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cabang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i="1" dirty="0"/>
              <a:t>Intermediate CA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DF2354-5DBF-4954-A9EB-0A7AD04E4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742423-96CC-4109-AF00-BE8B9468C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AC5C-C213-47C9-B7CB-4CED187AB2CC}" type="slidenum">
              <a:rPr lang="en-US" smtClean="0"/>
              <a:t>14</a:t>
            </a:fld>
            <a:endParaRPr lang="en-US"/>
          </a:p>
        </p:txBody>
      </p:sp>
      <p:pic>
        <p:nvPicPr>
          <p:cNvPr id="17411" name="Picture 3">
            <a:extLst>
              <a:ext uri="{FF2B5EF4-FFF2-40B4-BE49-F238E27FC236}">
                <a16:creationId xmlns:a16="http://schemas.microsoft.com/office/drawing/2014/main" id="{776C6C68-432E-43C4-BCE6-8DD275D74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7022" y="1607679"/>
            <a:ext cx="5044315" cy="5113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53512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9B554-E0CB-433F-B9D7-E3DF4D7670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4700"/>
            <a:ext cx="10515600" cy="5411650"/>
          </a:xfrm>
        </p:spPr>
        <p:txBody>
          <a:bodyPr/>
          <a:lstStyle/>
          <a:p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i="1" dirty="0"/>
              <a:t>server</a:t>
            </a:r>
            <a:r>
              <a:rPr lang="en-US" dirty="0"/>
              <a:t> di internet yang </a:t>
            </a:r>
            <a:r>
              <a:rPr lang="en-US" dirty="0" err="1"/>
              <a:t>diberi</a:t>
            </a:r>
            <a:r>
              <a:rPr lang="en-US" dirty="0"/>
              <a:t> </a:t>
            </a:r>
            <a:r>
              <a:rPr lang="en-US" dirty="0" err="1"/>
              <a:t>sertifikat</a:t>
            </a:r>
            <a:r>
              <a:rPr lang="en-US" dirty="0"/>
              <a:t> oleh </a:t>
            </a:r>
            <a:r>
              <a:rPr lang="en-US" dirty="0" err="1"/>
              <a:t>perusahaan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tercantum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daftar </a:t>
            </a:r>
            <a:r>
              <a:rPr lang="en-US" i="1" dirty="0"/>
              <a:t>CA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i="1" dirty="0"/>
              <a:t>IE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memperingatkan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i="1" dirty="0"/>
              <a:t>IE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mengenal</a:t>
            </a:r>
            <a:r>
              <a:rPr lang="en-US" dirty="0"/>
              <a:t> </a:t>
            </a:r>
            <a:r>
              <a:rPr lang="en-US" i="1" dirty="0"/>
              <a:t>CA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mempercayai</a:t>
            </a:r>
            <a:r>
              <a:rPr lang="en-US" dirty="0"/>
              <a:t> </a:t>
            </a:r>
            <a:r>
              <a:rPr lang="en-US" i="1" dirty="0"/>
              <a:t>server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i="1" dirty="0"/>
              <a:t>CA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ditambahkan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i="1" dirty="0"/>
              <a:t>IE</a:t>
            </a:r>
            <a:r>
              <a:rPr lang="en-US" dirty="0"/>
              <a:t>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F639DC-4D16-41C3-996D-CFD3E1C43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A8A8BE-CA85-47CC-8A2B-04FCB9CB0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AC5C-C213-47C9-B7CB-4CED187AB2C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3771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0D43F7-6E01-4EC9-B4C3-4CAA679CEA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4948"/>
            <a:ext cx="10515600" cy="5352015"/>
          </a:xfrm>
        </p:spPr>
        <p:txBody>
          <a:bodyPr/>
          <a:lstStyle/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isi</a:t>
            </a:r>
            <a:r>
              <a:rPr lang="en-US" dirty="0"/>
              <a:t> </a:t>
            </a:r>
            <a:r>
              <a:rPr lang="en-US" dirty="0" err="1"/>
              <a:t>sertifikat</a:t>
            </a:r>
            <a:r>
              <a:rPr lang="en-US" dirty="0"/>
              <a:t> digital </a:t>
            </a:r>
            <a:r>
              <a:rPr lang="en-US" dirty="0" err="1"/>
              <a:t>sebuah</a:t>
            </a:r>
            <a:r>
              <a:rPr lang="en-US" dirty="0"/>
              <a:t> CA, </a:t>
            </a:r>
            <a:r>
              <a:rPr lang="en-US" dirty="0" err="1"/>
              <a:t>klik</a:t>
            </a:r>
            <a:r>
              <a:rPr lang="en-US" dirty="0"/>
              <a:t> 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sertifikat</a:t>
            </a:r>
            <a:r>
              <a:rPr lang="en-US" i="1" dirty="0"/>
              <a:t>.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DA67B3-45D5-425D-A61B-969A4D2D1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B98DB1-9A89-4D54-9708-6160269D1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AC5C-C213-47C9-B7CB-4CED187AB2CC}" type="slidenum">
              <a:rPr lang="en-US" smtClean="0"/>
              <a:t>16</a:t>
            </a:fld>
            <a:endParaRPr lang="en-US"/>
          </a:p>
        </p:txBody>
      </p:sp>
      <p:pic>
        <p:nvPicPr>
          <p:cNvPr id="18434" name="Picture 2">
            <a:extLst>
              <a:ext uri="{FF2B5EF4-FFF2-40B4-BE49-F238E27FC236}">
                <a16:creationId xmlns:a16="http://schemas.microsoft.com/office/drawing/2014/main" id="{B4D743BB-6229-403D-94A0-D3F24FE628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6113" y="1448625"/>
            <a:ext cx="3883025" cy="4818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5" name="Picture 3">
            <a:extLst>
              <a:ext uri="{FF2B5EF4-FFF2-40B4-BE49-F238E27FC236}">
                <a16:creationId xmlns:a16="http://schemas.microsoft.com/office/drawing/2014/main" id="{6273A0BC-E9CB-442C-8635-9AE1E2762C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3139" y="1448626"/>
            <a:ext cx="3883024" cy="4818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59759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A551C-0481-4A0A-BEEB-159CC7FC9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SELAMAT BELAJAR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BBFE9E-40D2-4973-848D-9F3FEA5A10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A69CB-CD8B-4257-B35B-CED97F508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89AD5C-5E52-465F-B40B-3C9C55047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AC5C-C213-47C9-B7CB-4CED187AB2C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448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37F76A7E-8E5A-4E9F-8AE1-FAC6CCEE97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8930" y="508000"/>
            <a:ext cx="7772400" cy="83185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i="1" dirty="0">
                <a:cs typeface="Times New Roman" panose="02020603050405020304" pitchFamily="18" charset="0"/>
              </a:rPr>
              <a:t>Public Key Infrastructure</a:t>
            </a:r>
            <a:r>
              <a:rPr lang="en-US" altLang="en-US" b="1" dirty="0">
                <a:cs typeface="Times New Roman" panose="02020603050405020304" pitchFamily="18" charset="0"/>
              </a:rPr>
              <a:t> (</a:t>
            </a:r>
            <a:r>
              <a:rPr lang="en-US" altLang="en-US" b="1" i="1" dirty="0">
                <a:cs typeface="Times New Roman" panose="02020603050405020304" pitchFamily="18" charset="0"/>
              </a:rPr>
              <a:t>PKI</a:t>
            </a:r>
            <a:r>
              <a:rPr lang="en-US" altLang="en-US" b="1" dirty="0">
                <a:cs typeface="Times New Roman" panose="02020603050405020304" pitchFamily="18" charset="0"/>
              </a:rPr>
              <a:t>)</a:t>
            </a:r>
            <a:r>
              <a:rPr lang="en-GB" altLang="en-US" dirty="0"/>
              <a:t> 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398AD0BD-D661-4ADE-889D-072496FD3E9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85191" y="1600200"/>
            <a:ext cx="10366513" cy="4495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Luasnya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penggunaan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sistem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kriptografi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kunci-publik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 di Internet </a:t>
            </a: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membutuhkan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sebuah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infrastruktur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menyediakan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layanan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terintegrasi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untuk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	- </a:t>
            </a: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membuat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,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	- </a:t>
            </a: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menyimpan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,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	- </a:t>
            </a: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memverifikasi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,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	- dan </a:t>
            </a: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membuang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   </a:t>
            </a: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sertifikat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 digital.</a:t>
            </a:r>
          </a:p>
          <a:p>
            <a:pPr eaLnBrk="1" hangingPunct="1">
              <a:lnSpc>
                <a:spcPct val="90000"/>
              </a:lnSpc>
            </a:pPr>
            <a:endParaRPr lang="en-US" altLang="en-US" sz="2600" dirty="0">
              <a:solidFill>
                <a:srgbClr val="040406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Infrastruktur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tersebut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 juga </a:t>
            </a: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mengatur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 CA dan </a:t>
            </a: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membuat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kebijakan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sz="2600" i="1" dirty="0">
                <a:solidFill>
                  <a:srgbClr val="040406"/>
                </a:solidFill>
                <a:cs typeface="Times New Roman" panose="02020603050405020304" pitchFamily="18" charset="0"/>
              </a:rPr>
              <a:t>policy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).</a:t>
            </a:r>
          </a:p>
          <a:p>
            <a:pPr eaLnBrk="1" hangingPunct="1">
              <a:lnSpc>
                <a:spcPct val="90000"/>
              </a:lnSpc>
            </a:pPr>
            <a:endParaRPr lang="en-US" altLang="en-US" sz="2600" dirty="0">
              <a:solidFill>
                <a:srgbClr val="040406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Infrastuktur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tersebut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40406"/>
                </a:solidFill>
                <a:cs typeface="Times New Roman" panose="02020603050405020304" pitchFamily="18" charset="0"/>
              </a:rPr>
              <a:t>dinamakan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i="1" dirty="0">
                <a:solidFill>
                  <a:srgbClr val="040406"/>
                </a:solidFill>
                <a:cs typeface="Times New Roman" panose="02020603050405020304" pitchFamily="18" charset="0"/>
              </a:rPr>
              <a:t>Public-Key Infrastructure </a:t>
            </a:r>
            <a:r>
              <a:rPr lang="en-US" altLang="en-US" sz="2600" dirty="0">
                <a:solidFill>
                  <a:srgbClr val="040406"/>
                </a:solidFill>
                <a:cs typeface="Times New Roman" panose="02020603050405020304" pitchFamily="18" charset="0"/>
              </a:rPr>
              <a:t>(PKI) 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solidFill>
                <a:srgbClr val="040406"/>
              </a:solidFill>
              <a:cs typeface="Times New Roman" panose="02020603050405020304" pitchFamily="18" charset="0"/>
            </a:endParaRPr>
          </a:p>
        </p:txBody>
      </p:sp>
      <p:sp>
        <p:nvSpPr>
          <p:cNvPr id="28674" name="Footer Placeholder 4">
            <a:extLst>
              <a:ext uri="{FF2B5EF4-FFF2-40B4-BE49-F238E27FC236}">
                <a16:creationId xmlns:a16="http://schemas.microsoft.com/office/drawing/2014/main" id="{E4FD8114-2A2D-4274-A07C-69982404F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Rinaldi M/IF4020 Kriptografi/Prodi Informatika STEI-ITB</a:t>
            </a:r>
            <a:endParaRPr lang="en-GB"/>
          </a:p>
        </p:txBody>
      </p:sp>
      <p:sp>
        <p:nvSpPr>
          <p:cNvPr id="43013" name="Slide Number Placeholder 5">
            <a:extLst>
              <a:ext uri="{FF2B5EF4-FFF2-40B4-BE49-F238E27FC236}">
                <a16:creationId xmlns:a16="http://schemas.microsoft.com/office/drawing/2014/main" id="{771D189A-B24A-40DC-8129-10FD2D09D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75B1BC3-6F0E-4449-8DDC-656224963F2D}" type="slidenum">
              <a:rPr lang="en-GB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>
            <a:extLst>
              <a:ext uri="{FF2B5EF4-FFF2-40B4-BE49-F238E27FC236}">
                <a16:creationId xmlns:a16="http://schemas.microsoft.com/office/drawing/2014/main" id="{67876A14-D4FE-48E3-935A-4C6F91A2AF0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4826" y="914400"/>
            <a:ext cx="10508974" cy="5441950"/>
          </a:xfrm>
        </p:spPr>
        <p:txBody>
          <a:bodyPr>
            <a:normAutofit lnSpcReduction="10000"/>
          </a:bodyPr>
          <a:lstStyle/>
          <a:p>
            <a:r>
              <a:rPr lang="en-US" sz="3000" i="1" dirty="0"/>
              <a:t>PKI</a:t>
            </a:r>
            <a:r>
              <a:rPr lang="en-US" sz="3000" dirty="0"/>
              <a:t> </a:t>
            </a:r>
            <a:r>
              <a:rPr lang="en-US" sz="3000" dirty="0" err="1"/>
              <a:t>adalah</a:t>
            </a:r>
            <a:r>
              <a:rPr lang="en-US" sz="3000" dirty="0"/>
              <a:t> </a:t>
            </a:r>
            <a:r>
              <a:rPr lang="en-US" sz="3000" dirty="0" err="1"/>
              <a:t>sekumpulan</a:t>
            </a:r>
            <a:r>
              <a:rPr lang="en-US" sz="3000" dirty="0"/>
              <a:t> </a:t>
            </a:r>
            <a:r>
              <a:rPr lang="en-US" sz="3000" dirty="0" err="1"/>
              <a:t>aturan</a:t>
            </a:r>
            <a:r>
              <a:rPr lang="en-US" sz="3000" dirty="0"/>
              <a:t>, </a:t>
            </a:r>
            <a:r>
              <a:rPr lang="en-US" sz="3000" dirty="0" err="1"/>
              <a:t>kebijakan</a:t>
            </a:r>
            <a:r>
              <a:rPr lang="en-US" sz="3000" dirty="0"/>
              <a:t>, </a:t>
            </a:r>
            <a:r>
              <a:rPr lang="en-US" sz="3000" dirty="0" err="1"/>
              <a:t>prosedur</a:t>
            </a:r>
            <a:r>
              <a:rPr lang="en-US" sz="3000" dirty="0"/>
              <a:t>, </a:t>
            </a:r>
            <a:r>
              <a:rPr lang="en-US" sz="3000" i="1" dirty="0"/>
              <a:t>hardware</a:t>
            </a:r>
            <a:r>
              <a:rPr lang="en-US" sz="3000" dirty="0"/>
              <a:t> dan </a:t>
            </a:r>
            <a:r>
              <a:rPr lang="en-US" sz="3000" i="1" dirty="0"/>
              <a:t>software</a:t>
            </a:r>
            <a:r>
              <a:rPr lang="en-US" sz="3000" dirty="0"/>
              <a:t> yang </a:t>
            </a:r>
            <a:r>
              <a:rPr lang="en-US" sz="3000" dirty="0" err="1"/>
              <a:t>dibutuhkan</a:t>
            </a:r>
            <a:r>
              <a:rPr lang="en-US" sz="3000" dirty="0"/>
              <a:t> </a:t>
            </a:r>
            <a:r>
              <a:rPr lang="en-US" sz="3000" dirty="0" err="1"/>
              <a:t>untuk</a:t>
            </a:r>
            <a:r>
              <a:rPr lang="en-US" sz="3000" dirty="0"/>
              <a:t> </a:t>
            </a:r>
            <a:r>
              <a:rPr lang="en-US" sz="3000" dirty="0" err="1"/>
              <a:t>membuat</a:t>
            </a:r>
            <a:r>
              <a:rPr lang="en-US" sz="3000" dirty="0"/>
              <a:t>, </a:t>
            </a:r>
            <a:r>
              <a:rPr lang="en-US" sz="3000" dirty="0" err="1"/>
              <a:t>mendistribusikan</a:t>
            </a:r>
            <a:r>
              <a:rPr lang="en-US" sz="3000" dirty="0"/>
              <a:t>, </a:t>
            </a:r>
            <a:r>
              <a:rPr lang="en-US" sz="3000" dirty="0" err="1"/>
              <a:t>menggunakan</a:t>
            </a:r>
            <a:r>
              <a:rPr lang="en-US" sz="3000" dirty="0"/>
              <a:t>, </a:t>
            </a:r>
            <a:r>
              <a:rPr lang="en-US" sz="3000" dirty="0" err="1"/>
              <a:t>menyimpan</a:t>
            </a:r>
            <a:r>
              <a:rPr lang="en-US" sz="3000" dirty="0"/>
              <a:t>, </a:t>
            </a:r>
            <a:r>
              <a:rPr lang="en-US" sz="3000" dirty="0" err="1"/>
              <a:t>mengelola</a:t>
            </a:r>
            <a:r>
              <a:rPr lang="en-US" sz="3000" dirty="0"/>
              <a:t>, dan </a:t>
            </a:r>
            <a:r>
              <a:rPr lang="en-US" sz="3000" dirty="0" err="1"/>
              <a:t>membuang</a:t>
            </a:r>
            <a:r>
              <a:rPr lang="en-US" sz="3000" dirty="0"/>
              <a:t> </a:t>
            </a:r>
            <a:r>
              <a:rPr lang="en-US" sz="3000" dirty="0" err="1"/>
              <a:t>sertifikat</a:t>
            </a:r>
            <a:r>
              <a:rPr lang="en-US" sz="3000" dirty="0"/>
              <a:t> digital. </a:t>
            </a:r>
          </a:p>
          <a:p>
            <a:endParaRPr lang="en-US" sz="3000" dirty="0"/>
          </a:p>
          <a:p>
            <a:r>
              <a:rPr lang="en-US" sz="3000" dirty="0"/>
              <a:t>PKI </a:t>
            </a:r>
            <a:r>
              <a:rPr lang="en-US" sz="3000" dirty="0" err="1"/>
              <a:t>mengintegrasikan</a:t>
            </a:r>
            <a:r>
              <a:rPr lang="en-US" sz="3000" dirty="0"/>
              <a:t> </a:t>
            </a:r>
            <a:r>
              <a:rPr lang="en-US" sz="3000" dirty="0" err="1"/>
              <a:t>kriptografi</a:t>
            </a:r>
            <a:r>
              <a:rPr lang="en-US" sz="3000" dirty="0"/>
              <a:t> </a:t>
            </a:r>
            <a:r>
              <a:rPr lang="en-US" sz="3000" dirty="0" err="1"/>
              <a:t>kunci-publik</a:t>
            </a:r>
            <a:r>
              <a:rPr lang="en-US" sz="3000" dirty="0"/>
              <a:t> </a:t>
            </a:r>
            <a:r>
              <a:rPr lang="en-US" sz="3000" dirty="0" err="1"/>
              <a:t>dengan</a:t>
            </a:r>
            <a:r>
              <a:rPr lang="en-US" sz="3000" dirty="0"/>
              <a:t> </a:t>
            </a:r>
            <a:r>
              <a:rPr lang="en-US" sz="3000" dirty="0" err="1"/>
              <a:t>sertifikat</a:t>
            </a:r>
            <a:r>
              <a:rPr lang="en-US" sz="3000" dirty="0"/>
              <a:t> digital dan </a:t>
            </a:r>
            <a:r>
              <a:rPr lang="en-US" sz="3000" i="1" dirty="0"/>
              <a:t>CA</a:t>
            </a:r>
            <a:r>
              <a:rPr lang="en-US" sz="3000" dirty="0"/>
              <a:t> </a:t>
            </a:r>
            <a:r>
              <a:rPr lang="en-US" sz="3000" dirty="0" err="1"/>
              <a:t>untuk</a:t>
            </a:r>
            <a:r>
              <a:rPr lang="en-US" sz="3000" dirty="0"/>
              <a:t> </a:t>
            </a:r>
            <a:r>
              <a:rPr lang="en-US" sz="3000" dirty="0" err="1"/>
              <a:t>mengotentikasi</a:t>
            </a:r>
            <a:r>
              <a:rPr lang="en-US" sz="3000" dirty="0"/>
              <a:t> </a:t>
            </a:r>
            <a:r>
              <a:rPr lang="en-US" sz="3000" dirty="0" err="1"/>
              <a:t>pihak-pihak</a:t>
            </a:r>
            <a:r>
              <a:rPr lang="en-US" sz="3000" dirty="0"/>
              <a:t> </a:t>
            </a:r>
            <a:r>
              <a:rPr lang="en-US" sz="3000" dirty="0" err="1"/>
              <a:t>dalam</a:t>
            </a:r>
            <a:r>
              <a:rPr lang="en-US" sz="3000" dirty="0"/>
              <a:t> </a:t>
            </a:r>
            <a:r>
              <a:rPr lang="en-US" sz="3000" dirty="0" err="1"/>
              <a:t>suatu</a:t>
            </a:r>
            <a:r>
              <a:rPr lang="en-US" sz="3000" dirty="0"/>
              <a:t> </a:t>
            </a:r>
            <a:r>
              <a:rPr lang="en-US" sz="3000" dirty="0" err="1"/>
              <a:t>transaksi</a:t>
            </a:r>
            <a:r>
              <a:rPr lang="en-US" sz="3000" dirty="0"/>
              <a:t> </a:t>
            </a:r>
            <a:r>
              <a:rPr lang="en-US" sz="3000" dirty="0" err="1"/>
              <a:t>elektronik</a:t>
            </a:r>
            <a:r>
              <a:rPr lang="en-US" sz="3000" dirty="0"/>
              <a:t>. </a:t>
            </a:r>
          </a:p>
          <a:p>
            <a:endParaRPr lang="en-US" sz="3000" dirty="0"/>
          </a:p>
          <a:p>
            <a:r>
              <a:rPr lang="en-US" sz="3000" dirty="0" err="1"/>
              <a:t>Tujuan</a:t>
            </a:r>
            <a:r>
              <a:rPr lang="en-US" sz="3000" dirty="0"/>
              <a:t> PKI </a:t>
            </a:r>
            <a:r>
              <a:rPr lang="en-US" sz="3000" dirty="0" err="1"/>
              <a:t>adalah</a:t>
            </a:r>
            <a:r>
              <a:rPr lang="en-US" sz="3000" dirty="0"/>
              <a:t> </a:t>
            </a:r>
            <a:r>
              <a:rPr lang="en-US" sz="3000" dirty="0" err="1"/>
              <a:t>untuk</a:t>
            </a:r>
            <a:r>
              <a:rPr lang="en-US" sz="3000" dirty="0"/>
              <a:t> </a:t>
            </a:r>
            <a:r>
              <a:rPr lang="en-US" sz="3000" dirty="0" err="1"/>
              <a:t>memfasilitasi</a:t>
            </a:r>
            <a:r>
              <a:rPr lang="en-US" sz="3000" dirty="0"/>
              <a:t> </a:t>
            </a:r>
            <a:r>
              <a:rPr lang="en-US" sz="3000" dirty="0" err="1"/>
              <a:t>transaksi</a:t>
            </a:r>
            <a:r>
              <a:rPr lang="en-US" sz="3000" dirty="0"/>
              <a:t> </a:t>
            </a:r>
            <a:r>
              <a:rPr lang="en-US" sz="3000" dirty="0" err="1"/>
              <a:t>elektronik</a:t>
            </a:r>
            <a:r>
              <a:rPr lang="en-US" sz="3000" dirty="0"/>
              <a:t> yang </a:t>
            </a:r>
            <a:r>
              <a:rPr lang="en-US" sz="3000" dirty="0" err="1"/>
              <a:t>aman</a:t>
            </a:r>
            <a:r>
              <a:rPr lang="en-US" sz="3000" dirty="0"/>
              <a:t> </a:t>
            </a:r>
            <a:r>
              <a:rPr lang="en-US" sz="3000" dirty="0" err="1"/>
              <a:t>untuk</a:t>
            </a:r>
            <a:r>
              <a:rPr lang="en-US" sz="3000" dirty="0"/>
              <a:t> </a:t>
            </a:r>
            <a:r>
              <a:rPr lang="en-US" sz="3000" dirty="0" err="1"/>
              <a:t>aktivitas</a:t>
            </a:r>
            <a:r>
              <a:rPr lang="en-US" sz="3000" dirty="0"/>
              <a:t> </a:t>
            </a:r>
            <a:r>
              <a:rPr lang="en-US" sz="3000" dirty="0" err="1"/>
              <a:t>perbankan</a:t>
            </a:r>
            <a:r>
              <a:rPr lang="en-US" sz="3000" dirty="0"/>
              <a:t>, </a:t>
            </a:r>
            <a:r>
              <a:rPr lang="en-US" sz="3000" i="1" dirty="0"/>
              <a:t>e-commerce, </a:t>
            </a:r>
            <a:r>
              <a:rPr lang="en-US" sz="3000" dirty="0"/>
              <a:t>dan </a:t>
            </a:r>
            <a:r>
              <a:rPr lang="en-US" sz="3000" dirty="0" err="1"/>
              <a:t>surat-surat</a:t>
            </a:r>
            <a:r>
              <a:rPr lang="en-US" sz="3000" dirty="0"/>
              <a:t> </a:t>
            </a:r>
            <a:r>
              <a:rPr lang="en-US" sz="3000" dirty="0" err="1"/>
              <a:t>elektronik</a:t>
            </a:r>
            <a:r>
              <a:rPr lang="en-US" sz="3000" dirty="0"/>
              <a:t> </a:t>
            </a:r>
            <a:r>
              <a:rPr lang="en-US" sz="3000" dirty="0" err="1"/>
              <a:t>dengan</a:t>
            </a:r>
            <a:r>
              <a:rPr lang="en-US" sz="3000" dirty="0"/>
              <a:t> </a:t>
            </a:r>
            <a:r>
              <a:rPr lang="en-US" sz="3000" dirty="0" err="1"/>
              <a:t>menggunakan</a:t>
            </a:r>
            <a:r>
              <a:rPr lang="en-US" sz="3000" dirty="0"/>
              <a:t> </a:t>
            </a:r>
            <a:r>
              <a:rPr lang="en-US" sz="3000" dirty="0" err="1"/>
              <a:t>sistem</a:t>
            </a:r>
            <a:r>
              <a:rPr lang="en-US" sz="3000" dirty="0"/>
              <a:t> </a:t>
            </a:r>
            <a:r>
              <a:rPr lang="en-US" sz="3000" dirty="0" err="1"/>
              <a:t>kriptografi</a:t>
            </a:r>
            <a:r>
              <a:rPr lang="en-US" sz="3000" dirty="0"/>
              <a:t> </a:t>
            </a:r>
            <a:r>
              <a:rPr lang="en-US" sz="3000" dirty="0" err="1"/>
              <a:t>kunci-publik</a:t>
            </a:r>
            <a:r>
              <a:rPr lang="en-US" sz="3000" dirty="0"/>
              <a:t>. </a:t>
            </a:r>
          </a:p>
          <a:p>
            <a:endParaRPr lang="en-US" sz="3000" dirty="0"/>
          </a:p>
          <a:p>
            <a:endParaRPr lang="en-US" sz="3000" dirty="0"/>
          </a:p>
          <a:p>
            <a:endParaRPr lang="en-US" sz="3000" dirty="0"/>
          </a:p>
          <a:p>
            <a:pPr eaLnBrk="1" hangingPunct="1"/>
            <a:endParaRPr lang="en-US" altLang="en-US" sz="3000" i="1" dirty="0"/>
          </a:p>
          <a:p>
            <a:pPr eaLnBrk="1" hangingPunct="1"/>
            <a:endParaRPr lang="en-US" altLang="en-US" sz="2400" dirty="0">
              <a:solidFill>
                <a:srgbClr val="040406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47EBE818-7E89-4543-8520-92E47544E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Rinaldi M/IF4020 Kriptografi/Prodi Informatika STEI-ITB</a:t>
            </a:r>
            <a:endParaRPr lang="en-GB"/>
          </a:p>
        </p:txBody>
      </p:sp>
      <p:sp>
        <p:nvSpPr>
          <p:cNvPr id="44036" name="Slide Number Placeholder 5">
            <a:extLst>
              <a:ext uri="{FF2B5EF4-FFF2-40B4-BE49-F238E27FC236}">
                <a16:creationId xmlns:a16="http://schemas.microsoft.com/office/drawing/2014/main" id="{23D25925-E806-41BA-B76B-A1CA445A5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09E0AE3-4BC2-4502-9534-EBB2ED902D15}" type="slidenum">
              <a:rPr lang="en-GB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37" name="Rectangle 5">
            <a:extLst>
              <a:ext uri="{FF2B5EF4-FFF2-40B4-BE49-F238E27FC236}">
                <a16:creationId xmlns:a16="http://schemas.microsoft.com/office/drawing/2014/main" id="{187899F1-315A-48D7-BE42-006300A280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495801"/>
            <a:ext cx="9144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i="1">
              <a:solidFill>
                <a:srgbClr val="04040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040406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EF7C4-8F67-4B74-859B-C9397A392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6226"/>
            <a:ext cx="10515600" cy="5740123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400" dirty="0" err="1"/>
              <a:t>Komponen-komponen</a:t>
            </a:r>
            <a:r>
              <a:rPr lang="en-US" altLang="en-US" sz="2400" dirty="0"/>
              <a:t> </a:t>
            </a:r>
            <a:r>
              <a:rPr lang="en-US" altLang="en-US" sz="2400" i="1" dirty="0"/>
              <a:t>PKI: </a:t>
            </a:r>
            <a:endParaRPr lang="en-US" altLang="en-US" sz="2400" dirty="0"/>
          </a:p>
          <a:p>
            <a:pPr marL="914400" lvl="1" indent="-457200">
              <a:buFont typeface="+mj-lt"/>
              <a:buAutoNum type="arabicPeriod"/>
            </a:pPr>
            <a:r>
              <a:rPr lang="en-US" altLang="en-US" dirty="0" err="1">
                <a:solidFill>
                  <a:srgbClr val="FF0000"/>
                </a:solidFill>
              </a:rPr>
              <a:t>Sertifikat</a:t>
            </a:r>
            <a:r>
              <a:rPr lang="en-US" altLang="en-US" dirty="0">
                <a:solidFill>
                  <a:srgbClr val="FF0000"/>
                </a:solidFill>
              </a:rPr>
              <a:t> digital</a:t>
            </a:r>
          </a:p>
          <a:p>
            <a:pPr marL="457200" lvl="1" indent="0">
              <a:buNone/>
            </a:pPr>
            <a:r>
              <a:rPr lang="en-US" altLang="en-US" dirty="0"/>
              <a:t>	- </a:t>
            </a:r>
            <a:r>
              <a:rPr lang="en-US" altLang="en-US" dirty="0" err="1"/>
              <a:t>kunci</a:t>
            </a:r>
            <a:r>
              <a:rPr lang="en-US" altLang="en-US" dirty="0"/>
              <a:t> </a:t>
            </a:r>
            <a:r>
              <a:rPr lang="en-US" altLang="en-US" dirty="0" err="1"/>
              <a:t>publik</a:t>
            </a:r>
            <a:r>
              <a:rPr lang="en-US" altLang="en-US" dirty="0"/>
              <a:t>, </a:t>
            </a:r>
            <a:r>
              <a:rPr lang="en-US" altLang="en-US" dirty="0" err="1"/>
              <a:t>identitas</a:t>
            </a:r>
            <a:r>
              <a:rPr lang="en-US" altLang="en-US" dirty="0"/>
              <a:t> </a:t>
            </a:r>
            <a:r>
              <a:rPr lang="en-US" altLang="en-US" dirty="0" err="1"/>
              <a:t>pemilik</a:t>
            </a:r>
            <a:r>
              <a:rPr lang="en-US" altLang="en-US" dirty="0"/>
              <a:t>, </a:t>
            </a:r>
            <a:r>
              <a:rPr lang="en-US" altLang="en-US" dirty="0" err="1"/>
              <a:t>tanda-tangan</a:t>
            </a:r>
            <a:r>
              <a:rPr lang="en-US" altLang="en-US" dirty="0"/>
              <a:t> digital, </a:t>
            </a:r>
            <a:r>
              <a:rPr lang="en-US" altLang="en-US" dirty="0" err="1"/>
              <a:t>dll</a:t>
            </a:r>
            <a:endParaRPr lang="en-US" altLang="en-US" dirty="0"/>
          </a:p>
          <a:p>
            <a:pPr marL="914400" lvl="1" indent="-457200">
              <a:buFont typeface="+mj-lt"/>
              <a:buAutoNum type="arabicPeriod" startAt="2"/>
            </a:pPr>
            <a:r>
              <a:rPr lang="en-US" altLang="en-US" dirty="0" err="1">
                <a:solidFill>
                  <a:srgbClr val="FF0000"/>
                </a:solidFill>
              </a:rPr>
              <a:t>Pemilik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kunci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publik</a:t>
            </a:r>
            <a:endParaRPr lang="en-US" altLang="en-US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altLang="en-US" dirty="0"/>
              <a:t>	- personal, bank, </a:t>
            </a:r>
            <a:r>
              <a:rPr lang="en-US" altLang="en-US" dirty="0" err="1"/>
              <a:t>perusahaan</a:t>
            </a:r>
            <a:r>
              <a:rPr lang="en-US" altLang="en-US" dirty="0"/>
              <a:t>, </a:t>
            </a:r>
            <a:r>
              <a:rPr lang="en-US" altLang="en-US" dirty="0" err="1"/>
              <a:t>dll</a:t>
            </a:r>
            <a:endParaRPr lang="en-US" altLang="en-US" dirty="0"/>
          </a:p>
          <a:p>
            <a:pPr marL="914400" lvl="1" indent="-457200">
              <a:buFont typeface="+mj-lt"/>
              <a:buAutoNum type="arabicPeriod" startAt="3"/>
            </a:pPr>
            <a:r>
              <a:rPr lang="en-US" altLang="en-US" dirty="0">
                <a:solidFill>
                  <a:srgbClr val="FF0000"/>
                </a:solidFill>
              </a:rPr>
              <a:t>CA (</a:t>
            </a:r>
            <a:r>
              <a:rPr lang="en-US" altLang="en-US" i="1" dirty="0">
                <a:solidFill>
                  <a:srgbClr val="FF0000"/>
                </a:solidFill>
              </a:rPr>
              <a:t>Certification Authority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</a:p>
          <a:p>
            <a:pPr marL="457200" lvl="1" indent="0">
              <a:buNone/>
            </a:pPr>
            <a:r>
              <a:rPr lang="en-US" altLang="en-US" dirty="0"/>
              <a:t>	- </a:t>
            </a:r>
            <a:r>
              <a:rPr lang="en-US" altLang="en-US" dirty="0" err="1"/>
              <a:t>otoritas</a:t>
            </a:r>
            <a:r>
              <a:rPr lang="en-US" altLang="en-US" dirty="0"/>
              <a:t> yang </a:t>
            </a:r>
            <a:r>
              <a:rPr lang="en-US" altLang="en-US" dirty="0" err="1"/>
              <a:t>menerbitkan</a:t>
            </a:r>
            <a:r>
              <a:rPr lang="en-US" altLang="en-US" dirty="0"/>
              <a:t> </a:t>
            </a:r>
            <a:r>
              <a:rPr lang="en-US" altLang="en-US" dirty="0" err="1"/>
              <a:t>sertifikat</a:t>
            </a:r>
            <a:r>
              <a:rPr lang="en-US" altLang="en-US" dirty="0"/>
              <a:t> digital</a:t>
            </a:r>
          </a:p>
          <a:p>
            <a:pPr marL="914400" lvl="1" indent="-457200">
              <a:buFont typeface="+mj-lt"/>
              <a:buAutoNum type="arabicPeriod" startAt="4"/>
            </a:pPr>
            <a:r>
              <a:rPr lang="en-US" altLang="en-US" dirty="0">
                <a:solidFill>
                  <a:srgbClr val="FF0000"/>
                </a:solidFill>
              </a:rPr>
              <a:t>RA (</a:t>
            </a:r>
            <a:r>
              <a:rPr lang="en-US" altLang="en-US" i="1" dirty="0">
                <a:solidFill>
                  <a:srgbClr val="FF0000"/>
                </a:solidFill>
              </a:rPr>
              <a:t>Registration Authority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</a:p>
          <a:p>
            <a:pPr marL="457200" lvl="1" indent="0">
              <a:buNone/>
            </a:pPr>
            <a:r>
              <a:rPr lang="en-US" altLang="en-US" dirty="0"/>
              <a:t>	- </a:t>
            </a:r>
            <a:r>
              <a:rPr lang="en-US" altLang="en-US" dirty="0" err="1"/>
              <a:t>otoritas</a:t>
            </a:r>
            <a:r>
              <a:rPr lang="en-US" altLang="en-US" dirty="0"/>
              <a:t>  yang </a:t>
            </a:r>
            <a:r>
              <a:rPr lang="en-US" altLang="en-US" dirty="0" err="1"/>
              <a:t>memverifikasi</a:t>
            </a:r>
            <a:r>
              <a:rPr lang="en-US" altLang="en-US" dirty="0"/>
              <a:t> </a:t>
            </a:r>
            <a:r>
              <a:rPr lang="en-US" altLang="en-US" dirty="0" err="1"/>
              <a:t>identitas</a:t>
            </a:r>
            <a:r>
              <a:rPr lang="en-US" altLang="en-US" dirty="0"/>
              <a:t> </a:t>
            </a:r>
            <a:r>
              <a:rPr lang="en-US" altLang="en-US" dirty="0" err="1"/>
              <a:t>pengguna</a:t>
            </a:r>
            <a:r>
              <a:rPr lang="en-US" altLang="en-US" dirty="0"/>
              <a:t> yang </a:t>
            </a:r>
            <a:r>
              <a:rPr lang="en-US" altLang="en-US" dirty="0" err="1"/>
              <a:t>meminta</a:t>
            </a:r>
            <a:r>
              <a:rPr lang="en-US" altLang="en-US" dirty="0"/>
              <a:t> </a:t>
            </a:r>
            <a:r>
              <a:rPr lang="en-US" altLang="en-US" dirty="0" err="1"/>
              <a:t>sertifikat</a:t>
            </a:r>
            <a:endParaRPr lang="en-US" altLang="en-US" dirty="0"/>
          </a:p>
          <a:p>
            <a:pPr marL="914400" lvl="1" indent="-457200">
              <a:buFont typeface="+mj-lt"/>
              <a:buAutoNum type="arabicPeriod" startAt="5"/>
            </a:pPr>
            <a:r>
              <a:rPr lang="en-US" altLang="en-US" dirty="0" err="1">
                <a:solidFill>
                  <a:srgbClr val="FF0000"/>
                </a:solidFill>
              </a:rPr>
              <a:t>Repositori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</a:p>
          <a:p>
            <a:pPr marL="457200" lvl="1" indent="0">
              <a:buNone/>
            </a:pPr>
            <a:r>
              <a:rPr lang="en-US" altLang="en-US" dirty="0"/>
              <a:t>	- </a:t>
            </a:r>
            <a:r>
              <a:rPr lang="en-US" altLang="en-US" dirty="0" err="1"/>
              <a:t>menyimpan</a:t>
            </a:r>
            <a:r>
              <a:rPr lang="en-US" altLang="en-US" dirty="0"/>
              <a:t> </a:t>
            </a:r>
            <a:r>
              <a:rPr lang="en-US" altLang="en-US" dirty="0" err="1"/>
              <a:t>sertifikat</a:t>
            </a:r>
            <a:r>
              <a:rPr lang="en-US" altLang="en-US" dirty="0"/>
              <a:t> digital dan </a:t>
            </a:r>
            <a:r>
              <a:rPr lang="en-US" altLang="en-US" i="1" dirty="0"/>
              <a:t>CRL</a:t>
            </a:r>
            <a:r>
              <a:rPr lang="en-US" altLang="en-US" dirty="0"/>
              <a:t> </a:t>
            </a:r>
          </a:p>
          <a:p>
            <a:pPr marL="914400" lvl="1" indent="-457200">
              <a:buFont typeface="+mj-lt"/>
              <a:buAutoNum type="arabicPeriod" startAt="6"/>
            </a:pPr>
            <a:r>
              <a:rPr lang="en-US" altLang="en-US" dirty="0" err="1">
                <a:solidFill>
                  <a:srgbClr val="FF0000"/>
                </a:solidFill>
              </a:rPr>
              <a:t>Aturan</a:t>
            </a:r>
            <a:r>
              <a:rPr lang="en-US" altLang="en-US" dirty="0">
                <a:solidFill>
                  <a:srgbClr val="FF0000"/>
                </a:solidFill>
              </a:rPr>
              <a:t>/</a:t>
            </a:r>
            <a:r>
              <a:rPr lang="en-US" altLang="en-US" dirty="0" err="1">
                <a:solidFill>
                  <a:srgbClr val="FF0000"/>
                </a:solidFill>
              </a:rPr>
              <a:t>kebijakan</a:t>
            </a:r>
            <a:r>
              <a:rPr lang="en-US" altLang="en-US" dirty="0">
                <a:solidFill>
                  <a:srgbClr val="FF0000"/>
                </a:solidFill>
              </a:rPr>
              <a:t> (</a:t>
            </a:r>
            <a:r>
              <a:rPr lang="en-US" altLang="en-US" i="1" dirty="0">
                <a:solidFill>
                  <a:srgbClr val="FF0000"/>
                </a:solidFill>
              </a:rPr>
              <a:t>policy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</a:p>
          <a:p>
            <a:pPr marL="457200" lvl="1" indent="0">
              <a:buNone/>
            </a:pPr>
            <a:r>
              <a:rPr lang="en-US" altLang="en-US" dirty="0"/>
              <a:t>	- </a:t>
            </a:r>
            <a:r>
              <a:rPr lang="en-US" dirty="0" err="1"/>
              <a:t>berisi</a:t>
            </a:r>
            <a:r>
              <a:rPr lang="en-US" dirty="0"/>
              <a:t> </a:t>
            </a:r>
            <a:r>
              <a:rPr lang="en-US" dirty="0" err="1"/>
              <a:t>sekumpulan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dan </a:t>
            </a:r>
            <a:r>
              <a:rPr lang="en-US" dirty="0" err="1"/>
              <a:t>aturan</a:t>
            </a:r>
            <a:r>
              <a:rPr lang="en-US" dirty="0"/>
              <a:t> yang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PKI 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DCC7B2-A52E-43A1-BD69-BD669ED0F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49FE0F-C60E-482F-A5F0-9B5E1EB77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AC5C-C213-47C9-B7CB-4CED187AB2C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98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995713E-424F-46D7-B2A8-320F980DD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B5D3C34-A884-4473-894A-7F35CC448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AC5C-C213-47C9-B7CB-4CED187AB2CC}" type="slidenum">
              <a:rPr lang="en-US" smtClean="0"/>
              <a:t>5</a:t>
            </a:fld>
            <a:endParaRPr lang="en-US"/>
          </a:p>
        </p:txBody>
      </p:sp>
      <p:pic>
        <p:nvPicPr>
          <p:cNvPr id="9218" name="Picture 2">
            <a:extLst>
              <a:ext uri="{FF2B5EF4-FFF2-40B4-BE49-F238E27FC236}">
                <a16:creationId xmlns:a16="http://schemas.microsoft.com/office/drawing/2014/main" id="{76F0CD40-2939-4BEA-97F4-78BC30BB66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6692" y="929794"/>
            <a:ext cx="7225417" cy="5321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CAC4215-87C3-4F55-880B-1BAA1CD4B177}"/>
              </a:ext>
            </a:extLst>
          </p:cNvPr>
          <p:cNvSpPr txBox="1"/>
          <p:nvPr/>
        </p:nvSpPr>
        <p:spPr>
          <a:xfrm>
            <a:off x="3435626" y="240040"/>
            <a:ext cx="46421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</a:rPr>
              <a:t>Komponen-komponen</a:t>
            </a:r>
            <a:r>
              <a:rPr lang="en-US" sz="3200" dirty="0">
                <a:solidFill>
                  <a:srgbClr val="FF0000"/>
                </a:solidFill>
              </a:rPr>
              <a:t> PKI</a:t>
            </a:r>
          </a:p>
        </p:txBody>
      </p:sp>
    </p:spTree>
    <p:extLst>
      <p:ext uri="{BB962C8B-B14F-4D97-AF65-F5344CB8AC3E}">
        <p14:creationId xmlns:p14="http://schemas.microsoft.com/office/powerpoint/2010/main" val="2476699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1111B53-4372-4009-A4B5-2B5195BBE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368CD6B-DC03-4127-9C7C-22F157F90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AC5C-C213-47C9-B7CB-4CED187AB2CC}" type="slidenum">
              <a:rPr lang="en-US" smtClean="0"/>
              <a:t>6</a:t>
            </a:fld>
            <a:endParaRPr lang="en-US"/>
          </a:p>
        </p:txBody>
      </p:sp>
      <p:pic>
        <p:nvPicPr>
          <p:cNvPr id="10242" name="Picture 2">
            <a:extLst>
              <a:ext uri="{FF2B5EF4-FFF2-40B4-BE49-F238E27FC236}">
                <a16:creationId xmlns:a16="http://schemas.microsoft.com/office/drawing/2014/main" id="{094672E4-023F-4FAB-A447-99E5829C0B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245" y="1367884"/>
            <a:ext cx="6825007" cy="5490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7AF63A6-5A85-42F2-955A-A241D51B9EFA}"/>
              </a:ext>
            </a:extLst>
          </p:cNvPr>
          <p:cNvSpPr/>
          <p:nvPr/>
        </p:nvSpPr>
        <p:spPr>
          <a:xfrm>
            <a:off x="785192" y="332818"/>
            <a:ext cx="110821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</a:pPr>
            <a:r>
              <a:rPr lang="en-US" sz="2400" dirty="0">
                <a:latin typeface="Swis721 Blk BT" panose="020B09040305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Alur </a:t>
            </a:r>
            <a:r>
              <a:rPr lang="en-US" sz="2400" dirty="0" err="1">
                <a:latin typeface="Swis721 Blk BT" panose="020B09040305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pembuatan</a:t>
            </a:r>
            <a:r>
              <a:rPr lang="en-US" sz="2400" dirty="0">
                <a:latin typeface="Swis721 Blk BT" panose="020B09040305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latin typeface="Swis721 Blk BT" panose="020B09040305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penggunaan</a:t>
            </a:r>
            <a:r>
              <a:rPr lang="en-US" sz="2400" dirty="0">
                <a:latin typeface="Swis721 Blk BT" panose="020B09040305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Swis721 Blk BT" panose="020B09040305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sertifikat</a:t>
            </a:r>
            <a:r>
              <a:rPr lang="en-US" sz="2400" dirty="0">
                <a:latin typeface="Swis721 Blk BT" panose="020B09040305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digital di </a:t>
            </a:r>
            <a:r>
              <a:rPr lang="en-US" sz="2400" dirty="0" err="1">
                <a:latin typeface="Swis721 Blk BT" panose="020B09040305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latin typeface="Swis721 Blk BT" panose="020B09040305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PKI </a:t>
            </a:r>
          </a:p>
        </p:txBody>
      </p:sp>
    </p:spTree>
    <p:extLst>
      <p:ext uri="{BB962C8B-B14F-4D97-AF65-F5344CB8AC3E}">
        <p14:creationId xmlns:p14="http://schemas.microsoft.com/office/powerpoint/2010/main" val="4166258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>
            <a:extLst>
              <a:ext uri="{FF2B5EF4-FFF2-40B4-BE49-F238E27FC236}">
                <a16:creationId xmlns:a16="http://schemas.microsoft.com/office/drawing/2014/main" id="{732385D0-B9E3-4E84-BB6C-A19306C04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i="1" dirty="0" err="1"/>
              <a:t>Beberapa</a:t>
            </a:r>
            <a:r>
              <a:rPr lang="en-US" altLang="en-US" b="1" i="1" dirty="0"/>
              <a:t> </a:t>
            </a:r>
            <a:r>
              <a:rPr lang="en-US" altLang="en-US" b="1" i="1" dirty="0" err="1"/>
              <a:t>Penyedia</a:t>
            </a:r>
            <a:r>
              <a:rPr lang="en-US" altLang="en-US" b="1" i="1" dirty="0"/>
              <a:t> PKI</a:t>
            </a:r>
          </a:p>
        </p:txBody>
      </p:sp>
      <p:sp>
        <p:nvSpPr>
          <p:cNvPr id="52227" name="Content Placeholder 2">
            <a:extLst>
              <a:ext uri="{FF2B5EF4-FFF2-40B4-BE49-F238E27FC236}">
                <a16:creationId xmlns:a16="http://schemas.microsoft.com/office/drawing/2014/main" id="{121DAE13-1725-4021-891A-7156EE65A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840278" cy="4667251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/>
              <a:t>Among PKI leaders are:</a:t>
            </a:r>
          </a:p>
          <a:p>
            <a:pPr eaLnBrk="1" hangingPunct="1"/>
            <a:r>
              <a:rPr lang="en-US" altLang="en-US" i="1" dirty="0">
                <a:solidFill>
                  <a:srgbClr val="FF0000"/>
                </a:solidFill>
              </a:rPr>
              <a:t>RSA</a:t>
            </a:r>
            <a:r>
              <a:rPr lang="en-US" altLang="en-US" dirty="0"/>
              <a:t>, which has developed the main algorithms used by PKI vendors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i="1" dirty="0">
                <a:solidFill>
                  <a:srgbClr val="FF0000"/>
                </a:solidFill>
              </a:rPr>
              <a:t>Verisign</a:t>
            </a:r>
            <a:r>
              <a:rPr lang="en-US" altLang="en-US" dirty="0"/>
              <a:t>, which acts as a certificate authority and sells software that allows a company to create its own certificate authorities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i="1" dirty="0">
                <a:solidFill>
                  <a:srgbClr val="FF0000"/>
                </a:solidFill>
              </a:rPr>
              <a:t>GTE</a:t>
            </a:r>
            <a:r>
              <a:rPr lang="en-US" altLang="en-US" i="1" dirty="0"/>
              <a:t> </a:t>
            </a:r>
            <a:r>
              <a:rPr lang="en-US" altLang="en-US" i="1" dirty="0" err="1">
                <a:solidFill>
                  <a:srgbClr val="FF0000"/>
                </a:solidFill>
              </a:rPr>
              <a:t>CyberTrust</a:t>
            </a:r>
            <a:r>
              <a:rPr lang="en-US" altLang="en-US" dirty="0"/>
              <a:t>, which provides a PKI implementation methodology and consultation service that it plans to vend to other companies for a fixed price.</a:t>
            </a:r>
          </a:p>
          <a:p>
            <a:endParaRPr lang="en-US" altLang="en-US" i="1" dirty="0"/>
          </a:p>
          <a:p>
            <a:r>
              <a:rPr lang="en-US" altLang="en-US" i="1" dirty="0" err="1">
                <a:solidFill>
                  <a:srgbClr val="FF0000"/>
                </a:solidFill>
              </a:rPr>
              <a:t>Xcert</a:t>
            </a:r>
            <a:r>
              <a:rPr lang="en-US" altLang="en-US" dirty="0"/>
              <a:t>, whose Web Sentry product that checks the revocation status of certificates on a server, using the Online Certificate Status Protocol (OCSP)</a:t>
            </a:r>
          </a:p>
          <a:p>
            <a:endParaRPr lang="en-US" altLang="en-US" dirty="0"/>
          </a:p>
          <a:p>
            <a:r>
              <a:rPr lang="en-US" altLang="en-US" i="1" dirty="0">
                <a:solidFill>
                  <a:srgbClr val="FF0000"/>
                </a:solidFill>
              </a:rPr>
              <a:t>Netscape</a:t>
            </a:r>
            <a:r>
              <a:rPr lang="en-US" altLang="en-US" dirty="0"/>
              <a:t>, whose Secure E-Commerce, which allows a company or </a:t>
            </a:r>
            <a:r>
              <a:rPr lang="en-US" altLang="en-US" dirty="0">
                <a:hlinkClick r:id="rId2"/>
              </a:rPr>
              <a:t>extranet</a:t>
            </a:r>
            <a:r>
              <a:rPr lang="en-US" altLang="en-US" dirty="0"/>
              <a:t> manager to manage digital certificates;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1526FA-000A-48FA-B3B8-6A9AEEA98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Rinaldi M/IF4020 Kriptografi/Prodi Informatika STEI-ITB</a:t>
            </a:r>
            <a:endParaRPr lang="en-GB"/>
          </a:p>
        </p:txBody>
      </p:sp>
      <p:sp>
        <p:nvSpPr>
          <p:cNvPr id="52229" name="Slide Number Placeholder 4">
            <a:extLst>
              <a:ext uri="{FF2B5EF4-FFF2-40B4-BE49-F238E27FC236}">
                <a16:creationId xmlns:a16="http://schemas.microsoft.com/office/drawing/2014/main" id="{8CA8CA90-F8ED-4B2C-BC95-D19CDC6C4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077D3F7-50EC-4A02-BF74-7CA2A9828F9B}" type="slidenum">
              <a:rPr lang="en-GB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en-US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0E93C-1F79-4ECD-AEE4-BCC4423720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6958"/>
            <a:ext cx="10515600" cy="5680005"/>
          </a:xfrm>
        </p:spPr>
        <p:txBody>
          <a:bodyPr>
            <a:normAutofit/>
          </a:bodyPr>
          <a:lstStyle/>
          <a:p>
            <a:r>
              <a:rPr lang="en-US" sz="2400" i="1" dirty="0"/>
              <a:t>PKI</a:t>
            </a:r>
            <a:r>
              <a:rPr lang="en-US" sz="2400" dirty="0"/>
              <a:t> </a:t>
            </a:r>
            <a:r>
              <a:rPr lang="en-US" sz="2400" dirty="0" err="1"/>
              <a:t>menyediakan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penstrukturan</a:t>
            </a:r>
            <a:r>
              <a:rPr lang="en-US" sz="2400" dirty="0"/>
              <a:t> </a:t>
            </a:r>
            <a:r>
              <a:rPr lang="en-US" sz="2400" dirty="0" err="1"/>
              <a:t>komponen-komponennya</a:t>
            </a:r>
            <a:r>
              <a:rPr lang="en-US" sz="2400" dirty="0"/>
              <a:t> (CA, RA) dan </a:t>
            </a:r>
            <a:r>
              <a:rPr lang="en-US" sz="2400" dirty="0" err="1"/>
              <a:t>mendefinisikan</a:t>
            </a:r>
            <a:r>
              <a:rPr lang="en-US" sz="2400" dirty="0"/>
              <a:t> standard </a:t>
            </a:r>
            <a:r>
              <a:rPr lang="en-US" sz="2400" dirty="0" err="1"/>
              <a:t>bermacam-macam</a:t>
            </a:r>
            <a:r>
              <a:rPr lang="en-US" sz="2400" dirty="0"/>
              <a:t> </a:t>
            </a:r>
            <a:r>
              <a:rPr lang="en-US" sz="2400" dirty="0" err="1"/>
              <a:t>dokumen</a:t>
            </a:r>
            <a:r>
              <a:rPr lang="en-US" sz="2400" dirty="0"/>
              <a:t> dan </a:t>
            </a:r>
            <a:r>
              <a:rPr lang="en-US" sz="2400" dirty="0" err="1"/>
              <a:t>protokol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i="1" dirty="0"/>
              <a:t>PKI</a:t>
            </a:r>
            <a:r>
              <a:rPr lang="en-US" sz="2400" dirty="0"/>
              <a:t> yang </a:t>
            </a:r>
            <a:r>
              <a:rPr lang="en-US" sz="2400" dirty="0" err="1"/>
              <a:t>sederhana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hirarkhi</a:t>
            </a:r>
            <a:r>
              <a:rPr lang="en-US" sz="2400" dirty="0"/>
              <a:t> </a:t>
            </a:r>
            <a:r>
              <a:rPr lang="en-US" sz="2400" i="1" dirty="0"/>
              <a:t>CA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struktur</a:t>
            </a:r>
            <a:r>
              <a:rPr lang="en-US" sz="2400" dirty="0"/>
              <a:t> </a:t>
            </a:r>
            <a:r>
              <a:rPr lang="en-US" sz="2400" dirty="0" err="1"/>
              <a:t>pohon</a:t>
            </a:r>
            <a:r>
              <a:rPr lang="en-US" sz="2400" dirty="0"/>
              <a:t>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ABEE94-7B2E-4FBA-BE10-1E3ECFA91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93BA58-B5D9-430D-BB39-22DDA5842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AC5C-C213-47C9-B7CB-4CED187AB2CC}" type="slidenum">
              <a:rPr lang="en-US" smtClean="0"/>
              <a:t>8</a:t>
            </a:fld>
            <a:endParaRPr 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07E3E451-E1AD-448E-826A-A8B0DFCD0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F1083BB-7462-4718-8F76-BE1FE1424D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2903538"/>
              </p:ext>
            </p:extLst>
          </p:nvPr>
        </p:nvGraphicFramePr>
        <p:xfrm>
          <a:off x="1683025" y="2430326"/>
          <a:ext cx="7404653" cy="41085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3927534" imgH="2175215" progId="Visio.Drawing.5">
                  <p:embed/>
                </p:oleObj>
              </mc:Choice>
              <mc:Fallback>
                <p:oleObj r:id="rId2" imgW="3927534" imgH="2175215" progId="Visio.Drawing.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3025" y="2430326"/>
                        <a:ext cx="7404653" cy="41085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3291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AF14470-0BE4-4C7E-A9CE-610FCC40F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Rinaldi Munir/IF4020 Kriptografi/ Prodi Informatika STEI-ITB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C4EF432-1032-4104-B652-66B907095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AC5C-C213-47C9-B7CB-4CED187AB2CC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43587930-3850-432A-9AC4-15ACD56219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0477578"/>
              </p:ext>
            </p:extLst>
          </p:nvPr>
        </p:nvGraphicFramePr>
        <p:xfrm>
          <a:off x="241024" y="2631456"/>
          <a:ext cx="7137952" cy="39606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3927534" imgH="2175215" progId="Visio.Drawing.5">
                  <p:embed/>
                </p:oleObj>
              </mc:Choice>
              <mc:Fallback>
                <p:oleObj r:id="rId2" imgW="3927534" imgH="2175215" progId="Visio.Drawing.5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BF1083BB-7462-4718-8F76-BE1FE1424D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024" y="2631456"/>
                        <a:ext cx="7137952" cy="396060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A8BF36A2-8A3A-422F-A6B5-9131B8C3D733}"/>
              </a:ext>
            </a:extLst>
          </p:cNvPr>
          <p:cNvSpPr/>
          <p:nvPr/>
        </p:nvSpPr>
        <p:spPr>
          <a:xfrm>
            <a:off x="682486" y="443032"/>
            <a:ext cx="10518913" cy="916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400" i="1" dirty="0">
                <a:ea typeface="MS Mincho" panose="02020609040205080304" pitchFamily="49" charset="-128"/>
                <a:cs typeface="Times New Roman" panose="02020603050405020304" pitchFamily="18" charset="0"/>
              </a:rPr>
              <a:t>Root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merupakan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a typeface="MS Mincho" panose="02020609040205080304" pitchFamily="49" charset="-128"/>
                <a:cs typeface="Times New Roman" panose="02020603050405020304" pitchFamily="18" charset="0"/>
              </a:rPr>
              <a:t>root certificate authority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yaitu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pembuat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kebijakan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mengenai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manajemen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sertifikat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digital 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C16D26-4C68-45FA-8692-16F9285EAED0}"/>
              </a:ext>
            </a:extLst>
          </p:cNvPr>
          <p:cNvSpPr/>
          <p:nvPr/>
        </p:nvSpPr>
        <p:spPr>
          <a:xfrm>
            <a:off x="682487" y="1415246"/>
            <a:ext cx="10518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>
                <a:ea typeface="MS Mincho" panose="02020609040205080304" pitchFamily="49" charset="-128"/>
                <a:cs typeface="Times New Roman" panose="02020603050405020304" pitchFamily="18" charset="0"/>
              </a:rPr>
              <a:t>Root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mensertifikasi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a typeface="MS Mincho" panose="02020609040205080304" pitchFamily="49" charset="-128"/>
                <a:cs typeface="Times New Roman" panose="02020603050405020304" pitchFamily="18" charset="0"/>
              </a:rPr>
              <a:t>CA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aras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satu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menggunakan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privat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a typeface="MS Mincho" panose="02020609040205080304" pitchFamily="49" charset="-128"/>
                <a:cs typeface="Times New Roman" panose="02020603050405020304" pitchFamily="18" charset="0"/>
              </a:rPr>
              <a:t>root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disebut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a typeface="MS Mincho" panose="02020609040205080304" pitchFamily="49" charset="-128"/>
                <a:cs typeface="Times New Roman" panose="02020603050405020304" pitchFamily="18" charset="0"/>
              </a:rPr>
              <a:t>root key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  <a:endParaRPr lang="en-US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FA87C35-83AD-4AB3-BD47-EF83897ADFC4}"/>
              </a:ext>
            </a:extLst>
          </p:cNvPr>
          <p:cNvSpPr/>
          <p:nvPr/>
        </p:nvSpPr>
        <p:spPr>
          <a:xfrm>
            <a:off x="5854976" y="2176301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i="1" dirty="0">
                <a:ea typeface="MS Mincho" panose="02020609040205080304" pitchFamily="49" charset="-128"/>
                <a:cs typeface="Times New Roman" panose="02020603050405020304" pitchFamily="18" charset="0"/>
              </a:rPr>
              <a:t>CA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aras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satu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a typeface="MS Mincho" panose="02020609040205080304" pitchFamily="49" charset="-128"/>
                <a:cs typeface="Times New Roman" panose="02020603050405020304" pitchFamily="18" charset="0"/>
              </a:rPr>
              <a:t>RA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400" i="1" dirty="0">
                <a:ea typeface="MS Mincho" panose="02020609040205080304" pitchFamily="49" charset="-128"/>
                <a:cs typeface="Times New Roman" panose="02020603050405020304" pitchFamily="18" charset="0"/>
              </a:rPr>
              <a:t>Registration Authorities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), yang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bertindak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a typeface="MS Mincho" panose="02020609040205080304" pitchFamily="49" charset="-128"/>
                <a:cs typeface="Times New Roman" panose="02020603050405020304" pitchFamily="18" charset="0"/>
              </a:rPr>
              <a:t>policy creation authority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yaitu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oganisasi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membuat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kebijakan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untuk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memperoleh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sertifikat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digital. </a:t>
            </a:r>
            <a:endParaRPr lang="en-US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AB38CA8-C10A-44F3-8E8F-D0542BA92EBF}"/>
              </a:ext>
            </a:extLst>
          </p:cNvPr>
          <p:cNvSpPr/>
          <p:nvPr/>
        </p:nvSpPr>
        <p:spPr>
          <a:xfrm>
            <a:off x="7063409" y="4484615"/>
            <a:ext cx="50167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Sebuah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a typeface="MS Mincho" panose="02020609040205080304" pitchFamily="49" charset="-128"/>
                <a:cs typeface="Times New Roman" panose="02020603050405020304" pitchFamily="18" charset="0"/>
              </a:rPr>
              <a:t>RA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mungkin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mencakup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beberapa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area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geografis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seperti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negara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bagian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, negara,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atau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benua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56773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1043</TotalTime>
  <Words>818</Words>
  <Application>Microsoft Office PowerPoint</Application>
  <PresentationFormat>Widescreen</PresentationFormat>
  <Paragraphs>115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Swis721 Blk BT</vt:lpstr>
      <vt:lpstr>Times New Roman</vt:lpstr>
      <vt:lpstr>Office Theme</vt:lpstr>
      <vt:lpstr>Visio.Drawing.5</vt:lpstr>
      <vt:lpstr>Public Key Infrastructure (PKI)</vt:lpstr>
      <vt:lpstr>Public Key Infrastructure (PKI) </vt:lpstr>
      <vt:lpstr>PowerPoint Presentation</vt:lpstr>
      <vt:lpstr>PowerPoint Presentation</vt:lpstr>
      <vt:lpstr>PowerPoint Presentation</vt:lpstr>
      <vt:lpstr>PowerPoint Presentation</vt:lpstr>
      <vt:lpstr>Beberapa Penyedia PKI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SELAMAT BELAJAR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Dr.Ir. Rinaldi Munir, MT</dc:creator>
  <cp:lastModifiedBy>rinaldi</cp:lastModifiedBy>
  <cp:revision>45</cp:revision>
  <dcterms:created xsi:type="dcterms:W3CDTF">2020-04-02T09:06:24Z</dcterms:created>
  <dcterms:modified xsi:type="dcterms:W3CDTF">2023-04-01T05:02:02Z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b525e5-f3da-4501-8f1e-526b6769fc56_Enabled">
    <vt:lpwstr>true</vt:lpwstr>
  </property>
  <property fmtid="{D5CDD505-2E9C-101B-9397-08002B2CF9AE}" pid="3" name="MSIP_Label_38b525e5-f3da-4501-8f1e-526b6769fc56_SetDate">
    <vt:lpwstr>2023-04-01T05:02:01Z</vt:lpwstr>
  </property>
  <property fmtid="{D5CDD505-2E9C-101B-9397-08002B2CF9AE}" pid="4" name="MSIP_Label_38b525e5-f3da-4501-8f1e-526b6769fc56_Method">
    <vt:lpwstr>Standard</vt:lpwstr>
  </property>
  <property fmtid="{D5CDD505-2E9C-101B-9397-08002B2CF9AE}" pid="5" name="MSIP_Label_38b525e5-f3da-4501-8f1e-526b6769fc56_Name">
    <vt:lpwstr>defa4170-0d19-0005-0004-bc88714345d2</vt:lpwstr>
  </property>
  <property fmtid="{D5CDD505-2E9C-101B-9397-08002B2CF9AE}" pid="6" name="MSIP_Label_38b525e5-f3da-4501-8f1e-526b6769fc56_SiteId">
    <vt:lpwstr>db6e1183-4c65-405c-82ce-7cd53fa6e9dc</vt:lpwstr>
  </property>
  <property fmtid="{D5CDD505-2E9C-101B-9397-08002B2CF9AE}" pid="7" name="MSIP_Label_38b525e5-f3da-4501-8f1e-526b6769fc56_ActionId">
    <vt:lpwstr>90e857a1-c9ed-4154-9815-fe98c2a53e20</vt:lpwstr>
  </property>
  <property fmtid="{D5CDD505-2E9C-101B-9397-08002B2CF9AE}" pid="8" name="MSIP_Label_38b525e5-f3da-4501-8f1e-526b6769fc56_ContentBits">
    <vt:lpwstr>0</vt:lpwstr>
  </property>
</Properties>
</file>