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308" r:id="rId3"/>
    <p:sldId id="309" r:id="rId4"/>
    <p:sldId id="258" r:id="rId5"/>
    <p:sldId id="259" r:id="rId6"/>
    <p:sldId id="353" r:id="rId7"/>
    <p:sldId id="354" r:id="rId8"/>
    <p:sldId id="260" r:id="rId9"/>
    <p:sldId id="313" r:id="rId10"/>
    <p:sldId id="262" r:id="rId11"/>
    <p:sldId id="355" r:id="rId12"/>
    <p:sldId id="264" r:id="rId13"/>
    <p:sldId id="266" r:id="rId14"/>
    <p:sldId id="267" r:id="rId15"/>
    <p:sldId id="314" r:id="rId16"/>
    <p:sldId id="356" r:id="rId17"/>
    <p:sldId id="357" r:id="rId18"/>
    <p:sldId id="358" r:id="rId19"/>
    <p:sldId id="359" r:id="rId20"/>
    <p:sldId id="360" r:id="rId21"/>
    <p:sldId id="361" r:id="rId22"/>
    <p:sldId id="362" r:id="rId23"/>
    <p:sldId id="312" r:id="rId24"/>
    <p:sldId id="350" r:id="rId25"/>
    <p:sldId id="363" r:id="rId26"/>
    <p:sldId id="364" r:id="rId27"/>
    <p:sldId id="365" r:id="rId28"/>
    <p:sldId id="274" r:id="rId29"/>
    <p:sldId id="275" r:id="rId30"/>
    <p:sldId id="331" r:id="rId31"/>
    <p:sldId id="333" r:id="rId32"/>
    <p:sldId id="36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7A41C-17B7-4882-8356-CD6A6201F359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3EC18-49FC-4894-A9BE-1C8556A67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00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C1764BF1-57C0-4F75-BBE0-4D44E406E0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CB0B2F05-A21A-4CCE-BC27-022FB1891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0814635E-9874-4612-A448-93924C179C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49C7E40-756C-4B30-96DE-A02A9B76A9DD}" type="slidenum">
              <a:rPr lang="en-GB" altLang="en-US" sz="1200" smtClean="0"/>
              <a:pPr/>
              <a:t>1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>
            <a:extLst>
              <a:ext uri="{FF2B5EF4-FFF2-40B4-BE49-F238E27FC236}">
                <a16:creationId xmlns:a16="http://schemas.microsoft.com/office/drawing/2014/main" id="{D652ADE7-BDE1-4305-BF0F-E916ED6DA4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A41518F-39B0-4579-BD2B-0D5E24848978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53B994D5-7F57-4625-B18F-BCBE54878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13" tIns="44956" rIns="89913" bIns="44956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6B081109-A4C5-475B-B098-98EAC7746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0" rIns="19048" bIns="0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1000" i="1"/>
              <a:t>52</a:t>
            </a:r>
          </a:p>
        </p:txBody>
      </p:sp>
      <p:sp>
        <p:nvSpPr>
          <p:cNvPr id="22533" name="Rectangle 4">
            <a:extLst>
              <a:ext uri="{FF2B5EF4-FFF2-40B4-BE49-F238E27FC236}">
                <a16:creationId xmlns:a16="http://schemas.microsoft.com/office/drawing/2014/main" id="{5C323D90-92C8-4657-8EF3-7FE7C772B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13" tIns="44956" rIns="89913" bIns="44956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22534" name="Rectangle 5">
            <a:extLst>
              <a:ext uri="{FF2B5EF4-FFF2-40B4-BE49-F238E27FC236}">
                <a16:creationId xmlns:a16="http://schemas.microsoft.com/office/drawing/2014/main" id="{5987A603-3089-4478-BA83-8B6543EDE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13" tIns="44956" rIns="89913" bIns="44956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22535" name="Rectangle 6">
            <a:extLst>
              <a:ext uri="{FF2B5EF4-FFF2-40B4-BE49-F238E27FC236}">
                <a16:creationId xmlns:a16="http://schemas.microsoft.com/office/drawing/2014/main" id="{F0B9F0B7-ED4D-4AB3-A13A-C6AA3B7ECC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76275"/>
            <a:ext cx="6137275" cy="3452813"/>
          </a:xfrm>
          <a:ln w="12700">
            <a:solidFill>
              <a:schemeClr val="tx1"/>
            </a:solidFill>
          </a:ln>
        </p:spPr>
      </p:sp>
      <p:sp>
        <p:nvSpPr>
          <p:cNvPr id="22536" name="Rectangle 7">
            <a:extLst>
              <a:ext uri="{FF2B5EF4-FFF2-40B4-BE49-F238E27FC236}">
                <a16:creationId xmlns:a16="http://schemas.microsoft.com/office/drawing/2014/main" id="{B320043C-C52E-4B10-835A-929F12F783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0" tIns="44446" rIns="90480" bIns="44446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301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80151-4BC2-4E31-8A9D-EE5750334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0320BE-A837-4E50-81D0-DB44FDA41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DA7C7-F25F-4C7C-B120-FD99454C1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E76C-7DE0-4DB9-A0CD-75EEE40A9ADE}" type="datetime1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4CF5F-EB5C-4ECA-8B38-C630EFF16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Kriptografi/ Prodi Informatika STEI-ITB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34C3C-6A31-4BFF-A46A-FF4C675AF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27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7F1D9-70E5-48F4-AAFC-1F55AB5D4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85D5A6-5F53-4904-BD7A-65DB418F89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46499-B7BF-48CC-B6C0-9A1E03BDB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60EBC-0189-423B-A641-9C95D2720FA5}" type="datetime1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EF560-F0D5-48B7-94AD-B55905CD2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Kriptografi/ Prodi Informatika STEI-ITB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4FD08-3CF0-4338-87F3-CF23E8B00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8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BB5B0F-AD6E-48C2-82F5-C44DAEDD29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598ADA-E9E2-4C48-9C7D-3D15A2505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62E64-A9E5-4592-A3D8-4FD1A79F0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D12F7-0036-4C95-B4F2-2C3DDC499322}" type="datetime1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C65F8-006C-44F5-8389-6AE9997B9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Kriptografi/ Prodi Informatika STEI-ITB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16A53-EDA4-4B10-B10F-05CF4D475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52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66B02-FD34-46C4-B70C-08E8A9A91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E2FCE-F0B4-45A0-AD41-BDA530627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76FE4-068E-4C1F-A551-BD5F3502D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B826-2BC7-435B-ACD5-D1FBBBA2BE7B}" type="datetime1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78794-0D52-4018-A784-741D829D8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Kriptografi/ Prodi Informatika STEI-ITB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EFC60-7261-450E-BC81-357AAE4A9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1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6412A-DD4E-434E-AE99-848436113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031237-822F-48BC-8316-462101135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5C23A-C6CE-4B5F-A25E-64BB1BE51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67F30-9E89-41A7-8098-2B1377DB6CE1}" type="datetime1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C9576-82B7-4298-A142-8315328B9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Kriptografi/ Prodi Informatika STEI-ITB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048A4-EE10-4FF4-9DEE-A7705FB1C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76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E67E9-2F79-43A7-8A08-CE0F81B90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1DB92-1A37-4106-B003-F7FF7EC6E8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58DEC-DA1F-4DEA-9506-0F41CA16A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98D2EF-2DCF-4FBB-A32D-0814DF260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8168-6866-4F39-AC45-712B84B2C69B}" type="datetime1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8F5B41-2604-4B18-8DE5-348ADA3B3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Kriptografi/ Prodi Informatika STEI-ITB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1F2141-6732-4472-BCD8-B2707EC53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6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EAC61-3C5C-441E-84F8-8A72F98FA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1CEEC-7A06-44A5-97B0-8FBACBE27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FFE126-EA8D-4FD5-AC13-470E848C7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D1143E-C142-4FE6-B5F4-08901AB44D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464D2C-C335-4316-A18D-D9C3B3730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F08955-26AD-4015-96AF-5AD874B03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57A8-EDDA-4832-ACAF-49FD59DEB373}" type="datetime1">
              <a:rPr lang="en-US" smtClean="0"/>
              <a:t>4/1/2023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D2F82C-DF0E-40EC-A3F0-6A4A449A3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Kriptografi/ Prodi Informatika STEI-ITB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FFC4A0-9AC2-4ECD-831A-69F0BCDA1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6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004FC-044D-4C35-A665-421963B44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789DF5-04FF-49C5-9272-B11BC8B91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745C5-5E42-4967-A87A-432356279B4A}" type="datetime1">
              <a:rPr lang="en-US" smtClean="0"/>
              <a:t>4/1/2023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9DD9E1-39E4-4842-A0CA-FBA85CFCC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Kriptografi/ Prodi Informatika STEI-ITB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CF3A64-0888-471C-8198-809338DCC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96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2D13F3-AA0C-48A5-A438-19CB46A38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7187-9CE6-4153-989E-14F4A2FE3D0F}" type="datetime1">
              <a:rPr lang="en-US" smtClean="0"/>
              <a:t>4/1/2023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CFFF3E-ED57-460B-BBFB-5ED88AF22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Kriptografi/ Prodi Informatika STEI-ITB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935E32-FD8A-4D3A-8AA1-EFD9B17EA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09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7A075-B7C0-4496-896E-EB5200843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6A396-5853-4CD3-AFAD-FDA661AAF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ADA443-E484-4E42-B49D-A8A1A21232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A74444-A658-4151-9BB3-CE798B81F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66878-9892-4863-B8BC-B9D82F8914A9}" type="datetime1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4FEE5-DB2F-4713-AB5E-20DBE17BA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Kriptografi/ Prodi Informatika STEI-ITB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ADE8F3-7D92-42AE-8D15-4578BF6AE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63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FCC6E-DEE7-4F3A-962D-604EB2188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1B8683-CBA3-4AB1-BA84-DDF0DBA7E5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1E3EA-0C75-4DB3-8D55-CA1187EB4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82599D-EDE2-436E-95CF-03C073B5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BB9C2-6A54-4F4E-B818-3777536A5625}" type="datetime1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C421ED-DF5E-468C-AC3E-54F345B00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Kriptografi/ Prodi Informatika STEI-ITB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36841B-DCAE-4BAB-A0B0-59C331059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85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9703F3-6F0D-4E43-8DCE-BC7E0FB7C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DBA87E-197D-4472-9BE1-6757BFF22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3F675-764E-49DA-9823-5ED65985E1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62357-84AE-422B-9F3D-374CF198ED71}" type="datetime1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D5380-7254-408A-9CF5-1E7A056103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Rinaldi Munir/IF4020 Kriptografi/ Prodi Informatika STEI-ITB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1CF7F-15D9-4961-A69F-B23C80F7D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5AC5C-C213-47C9-B7CB-4CED187A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20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lkbca.com/" TargetMode="Externa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likbac.com/" TargetMode="External"/><Relationship Id="rId5" Type="http://schemas.openxmlformats.org/officeDocument/2006/relationships/hyperlink" Target="http://www.klickbca.com/" TargetMode="External"/><Relationship Id="rId4" Type="http://schemas.openxmlformats.org/officeDocument/2006/relationships/hyperlink" Target="http://www.clikbca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verisign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2163A8E-C67C-4A3E-9EE7-312F841923A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>
                <a:cs typeface="Times New Roman" panose="02020603050405020304" pitchFamily="18" charset="0"/>
              </a:rPr>
              <a:t>Sertifikat</a:t>
            </a:r>
            <a:r>
              <a:rPr lang="en-US" altLang="en-US" b="1" dirty="0">
                <a:cs typeface="Times New Roman" panose="02020603050405020304" pitchFamily="18" charset="0"/>
              </a:rPr>
              <a:t> Digital</a:t>
            </a:r>
            <a:endParaRPr lang="en-GB" altLang="en-US" b="1" dirty="0">
              <a:cs typeface="Times New Roman" panose="02020603050405020304" pitchFamily="18" charset="0"/>
            </a:endParaRPr>
          </a:p>
        </p:txBody>
      </p:sp>
      <p:sp>
        <p:nvSpPr>
          <p:cNvPr id="3077" name="Rectangle 33">
            <a:extLst>
              <a:ext uri="{FF2B5EF4-FFF2-40B4-BE49-F238E27FC236}">
                <a16:creationId xmlns:a16="http://schemas.microsoft.com/office/drawing/2014/main" id="{BEB9CA81-6861-44D7-8D84-F863666107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ECED49-58D8-4A88-A900-96F4E89ED48E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BCB8B64-2B33-4A5F-B6EF-B5394692B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4669" y="3881645"/>
            <a:ext cx="9144000" cy="210302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Oleh: Rinaldi Munir</a:t>
            </a:r>
          </a:p>
          <a:p>
            <a:endParaRPr lang="en-US" sz="2800" b="1" dirty="0"/>
          </a:p>
          <a:p>
            <a:r>
              <a:rPr lang="en-US" sz="2800" dirty="0"/>
              <a:t>Program </a:t>
            </a:r>
            <a:r>
              <a:rPr lang="en-US" sz="2800" dirty="0" err="1"/>
              <a:t>Studi</a:t>
            </a:r>
            <a:r>
              <a:rPr lang="en-US" sz="2800" dirty="0"/>
              <a:t> Teknik </a:t>
            </a:r>
            <a:r>
              <a:rPr lang="en-US" sz="2800" dirty="0" err="1"/>
              <a:t>Informatika</a:t>
            </a:r>
            <a:endParaRPr lang="en-US" sz="2800" dirty="0"/>
          </a:p>
          <a:p>
            <a:r>
              <a:rPr lang="en-US" sz="2800" dirty="0"/>
              <a:t>STEI-ITB</a:t>
            </a:r>
          </a:p>
          <a:p>
            <a:r>
              <a:rPr lang="en-US" sz="2800" dirty="0"/>
              <a:t>2023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CC1C69-B36D-4A16-82EF-E3ABBA79A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1967" y="-33129"/>
            <a:ext cx="4220033" cy="19393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5A3BAC-991E-D843-C423-6DEAFEBA32A2}"/>
              </a:ext>
            </a:extLst>
          </p:cNvPr>
          <p:cNvSpPr txBox="1"/>
          <p:nvPr/>
        </p:nvSpPr>
        <p:spPr>
          <a:xfrm>
            <a:off x="4122775" y="1630350"/>
            <a:ext cx="42450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Bahan</a:t>
            </a:r>
            <a:r>
              <a:rPr lang="en-US" sz="2400" dirty="0"/>
              <a:t> </a:t>
            </a:r>
            <a:r>
              <a:rPr lang="en-US" sz="2400" dirty="0" err="1"/>
              <a:t>Kuliah</a:t>
            </a:r>
            <a:r>
              <a:rPr lang="en-US" sz="2400" dirty="0"/>
              <a:t> IF4020 </a:t>
            </a:r>
            <a:r>
              <a:rPr lang="en-US" sz="2400" dirty="0" err="1"/>
              <a:t>Kriptografi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>
            <a:extLst>
              <a:ext uri="{FF2B5EF4-FFF2-40B4-BE49-F238E27FC236}">
                <a16:creationId xmlns:a16="http://schemas.microsoft.com/office/drawing/2014/main" id="{4E8F9994-5093-433D-9CDA-0BC1565165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24339" y="762000"/>
            <a:ext cx="10346635" cy="5334000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Contoh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: Alice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meminta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digital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kepada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CA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untuk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publiknya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sbb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:</a:t>
            </a:r>
          </a:p>
          <a:p>
            <a:pPr>
              <a:buNone/>
              <a:defRPr/>
            </a:pPr>
            <a:endParaRPr lang="en-US" sz="1600" dirty="0">
              <a:solidFill>
                <a:srgbClr val="0B0B0F"/>
              </a:solidFill>
              <a:latin typeface="Courier New" pitchFamily="49" charset="0"/>
              <a:cs typeface="Arial" charset="0"/>
            </a:endParaRPr>
          </a:p>
          <a:p>
            <a:pPr>
              <a:buNone/>
              <a:defRPr/>
            </a:pPr>
            <a:r>
              <a:rPr lang="en-US" sz="1600" dirty="0">
                <a:solidFill>
                  <a:srgbClr val="0B0B0F"/>
                </a:solidFill>
                <a:latin typeface="Courier New" pitchFamily="49" charset="0"/>
                <a:cs typeface="Arial" charset="0"/>
              </a:rPr>
              <a:t>	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198336A8B03030CF83737E3837837FC387092827FFA15C76B01</a:t>
            </a: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defRPr/>
            </a:pPr>
            <a:endParaRPr lang="en-US" sz="2400" dirty="0">
              <a:solidFill>
                <a:srgbClr val="0B0B0F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CA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membuat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digital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untuk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publik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Alice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lalu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menandatanganinya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dengan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privat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CA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.</a:t>
            </a:r>
            <a:endParaRPr lang="en-GB" sz="2400" dirty="0">
              <a:solidFill>
                <a:srgbClr val="0B0B0F"/>
              </a:solidFill>
            </a:endParaRPr>
          </a:p>
          <a:p>
            <a:pPr>
              <a:defRPr/>
            </a:pPr>
            <a:endParaRPr lang="en-US" sz="2400" dirty="0">
              <a:solidFill>
                <a:srgbClr val="0B0B0F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Caranya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: </a:t>
            </a:r>
          </a:p>
          <a:p>
            <a:pPr marL="798513" indent="-798513">
              <a:buNone/>
              <a:defRPr/>
            </a:pP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      1.  CA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membangkitkan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nilai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hash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dari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publik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dan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semua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informasi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pemohon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Fungsi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hash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yang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digunakan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contohnya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: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MD5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atau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SHA.</a:t>
            </a:r>
          </a:p>
          <a:p>
            <a:pPr>
              <a:buNone/>
              <a:defRPr/>
            </a:pPr>
            <a:endParaRPr lang="en-US" sz="2400" dirty="0">
              <a:solidFill>
                <a:srgbClr val="0B0B0F"/>
              </a:solidFill>
              <a:cs typeface="Times New Roman" pitchFamily="18" charset="0"/>
            </a:endParaRPr>
          </a:p>
          <a:p>
            <a:pPr marL="739775" indent="-739775">
              <a:buNone/>
              <a:defRPr/>
            </a:pP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    2.  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Kemudian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,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CA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mengenkripsi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nilai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hash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tersebut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dengan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menggunakan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privat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CA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Hasilnya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adalah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tanda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tangan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CA.</a:t>
            </a:r>
            <a:endParaRPr lang="en-US" sz="1600" dirty="0">
              <a:solidFill>
                <a:srgbClr val="0B0B0F"/>
              </a:solidFill>
              <a:latin typeface="Courier New" pitchFamily="49" charset="0"/>
              <a:cs typeface="Times New Roman" pitchFamily="18" charset="0"/>
            </a:endParaRPr>
          </a:p>
        </p:txBody>
      </p:sp>
      <p:sp>
        <p:nvSpPr>
          <p:cNvPr id="15362" name="Footer Placeholder 4">
            <a:extLst>
              <a:ext uri="{FF2B5EF4-FFF2-40B4-BE49-F238E27FC236}">
                <a16:creationId xmlns:a16="http://schemas.microsoft.com/office/drawing/2014/main" id="{CD565197-DACF-44A6-9686-76CDC9168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Rinaldi Munir/IF4020 Kriptografi/ Prodi Informatika STEI-ITB</a:t>
            </a:r>
            <a:endParaRPr lang="en-GB"/>
          </a:p>
        </p:txBody>
      </p:sp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362AA7BF-F2C7-458F-A42D-4BED5BE93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F57E6A-A57F-413F-B548-93E3E404B519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F35E8F-18FB-4264-95AE-B58D24E0C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Kriptografi/ Prodi Informatika STEI-ITB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460955-3A34-48C6-A7C4-73FF221C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456514-6009-42E5-AC42-648AE6675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445" y="1495277"/>
            <a:ext cx="8413071" cy="45504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CF1035-041D-486E-9B6D-F05608B78AB2}"/>
              </a:ext>
            </a:extLst>
          </p:cNvPr>
          <p:cNvSpPr txBox="1"/>
          <p:nvPr/>
        </p:nvSpPr>
        <p:spPr>
          <a:xfrm>
            <a:off x="496957" y="646872"/>
            <a:ext cx="4817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Contoh</a:t>
            </a:r>
            <a:r>
              <a:rPr lang="en-US" sz="2800" dirty="0"/>
              <a:t> </a:t>
            </a:r>
            <a:r>
              <a:rPr lang="en-US" sz="2800" dirty="0" err="1"/>
              <a:t>sebuah</a:t>
            </a:r>
            <a:r>
              <a:rPr lang="en-US" sz="2800" dirty="0"/>
              <a:t> </a:t>
            </a:r>
            <a:r>
              <a:rPr lang="en-US" sz="2800" dirty="0" err="1"/>
              <a:t>sertifikat</a:t>
            </a:r>
            <a:r>
              <a:rPr lang="en-US" sz="2800" dirty="0"/>
              <a:t> digital: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B07FCF-B9B2-C856-1A7E-CE3D37E5F757}"/>
              </a:ext>
            </a:extLst>
          </p:cNvPr>
          <p:cNvSpPr txBox="1"/>
          <p:nvPr/>
        </p:nvSpPr>
        <p:spPr>
          <a:xfrm>
            <a:off x="414670" y="5156791"/>
            <a:ext cx="1767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Tanda-</a:t>
            </a:r>
            <a:r>
              <a:rPr lang="en-US" dirty="0" err="1"/>
              <a:t>tangan</a:t>
            </a:r>
            <a:r>
              <a:rPr lang="en-US" dirty="0"/>
              <a:t> CA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C5E94C5-5916-0769-CFD4-07E6F92521D7}"/>
              </a:ext>
            </a:extLst>
          </p:cNvPr>
          <p:cNvCxnSpPr/>
          <p:nvPr/>
        </p:nvCxnSpPr>
        <p:spPr>
          <a:xfrm>
            <a:off x="2182013" y="5362722"/>
            <a:ext cx="6249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17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>
            <a:extLst>
              <a:ext uri="{FF2B5EF4-FFF2-40B4-BE49-F238E27FC236}">
                <a16:creationId xmlns:a16="http://schemas.microsoft.com/office/drawing/2014/main" id="{2B8DFAB7-61ED-474A-BD66-B94EC8E802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44826" y="685800"/>
            <a:ext cx="10508974" cy="5638800"/>
          </a:xfrm>
        </p:spPr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Jadi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digital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mengikat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kunci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publik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dengan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identitas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pemilik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kunci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publik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.</a:t>
            </a:r>
          </a:p>
          <a:p>
            <a:pPr>
              <a:buNone/>
              <a:defRPr/>
            </a:pPr>
            <a:endParaRPr lang="en-US" dirty="0">
              <a:solidFill>
                <a:srgbClr val="0B0B0F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ini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dapat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dianggap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sebagai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‘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surat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pengantar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’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dari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B0B0F"/>
                </a:solidFill>
                <a:cs typeface="Times New Roman" pitchFamily="18" charset="0"/>
              </a:rPr>
              <a:t>CA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.</a:t>
            </a:r>
            <a:r>
              <a:rPr lang="en-GB" dirty="0">
                <a:solidFill>
                  <a:srgbClr val="0B0B0F"/>
                </a:solidFill>
              </a:rPr>
              <a:t> </a:t>
            </a:r>
            <a:endParaRPr lang="en-US" dirty="0">
              <a:solidFill>
                <a:srgbClr val="0B0B0F"/>
              </a:solidFill>
            </a:endParaRPr>
          </a:p>
          <a:p>
            <a:pPr>
              <a:defRPr/>
            </a:pPr>
            <a:endParaRPr lang="en-US" dirty="0">
              <a:solidFill>
                <a:srgbClr val="0B0B0F"/>
              </a:solidFill>
            </a:endParaRPr>
          </a:p>
          <a:p>
            <a:pPr>
              <a:defRPr/>
            </a:pP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Supaya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digital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itu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dapat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diverifikasi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(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dicek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kebenarannya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),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maka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kunci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publik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B0B0F"/>
                </a:solidFill>
                <a:cs typeface="Times New Roman" pitchFamily="18" charset="0"/>
              </a:rPr>
              <a:t>CA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harus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diketahui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secara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luas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. </a:t>
            </a:r>
          </a:p>
          <a:p>
            <a:pPr>
              <a:defRPr/>
            </a:pPr>
            <a:endParaRPr lang="en-US" dirty="0">
              <a:solidFill>
                <a:srgbClr val="0B0B0F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Pihak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yang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mengetahui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kunci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publik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B0B0F"/>
                </a:solidFill>
                <a:cs typeface="Times New Roman" pitchFamily="18" charset="0"/>
              </a:rPr>
              <a:t>CA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dapat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memverifikasi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tanda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tangan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digital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dalam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. </a:t>
            </a:r>
          </a:p>
          <a:p>
            <a:pPr>
              <a:defRPr/>
            </a:pPr>
            <a:endParaRPr lang="en-US" dirty="0">
              <a:solidFill>
                <a:srgbClr val="0B0B0F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digital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tidak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rahasia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tersedia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secara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publik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dan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disimpan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oleh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B0B0F"/>
                </a:solidFill>
                <a:cs typeface="Times New Roman" pitchFamily="18" charset="0"/>
              </a:rPr>
              <a:t>CA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di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B0B0F"/>
                </a:solidFill>
                <a:cs typeface="Times New Roman" pitchFamily="18" charset="0"/>
              </a:rPr>
              <a:t>dalam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B0B0F"/>
                </a:solidFill>
                <a:cs typeface="Times New Roman" pitchFamily="18" charset="0"/>
              </a:rPr>
              <a:t>certificate repositories</a:t>
            </a:r>
            <a:r>
              <a:rPr lang="en-US" dirty="0">
                <a:solidFill>
                  <a:srgbClr val="0B0B0F"/>
                </a:solidFill>
                <a:cs typeface="Times New Roman" pitchFamily="18" charset="0"/>
              </a:rPr>
              <a:t>. </a:t>
            </a:r>
            <a:endParaRPr lang="en-GB" dirty="0">
              <a:solidFill>
                <a:srgbClr val="0B0B0F"/>
              </a:solidFill>
            </a:endParaRPr>
          </a:p>
          <a:p>
            <a:pPr>
              <a:defRPr/>
            </a:pPr>
            <a:endParaRPr lang="en-US" dirty="0">
              <a:cs typeface="Times New Roman" pitchFamily="18" charset="0"/>
            </a:endParaRPr>
          </a:p>
          <a:p>
            <a:pPr>
              <a:defRPr/>
            </a:pPr>
            <a:endParaRPr lang="en-US" dirty="0">
              <a:solidFill>
                <a:srgbClr val="0B0B0F"/>
              </a:solidFill>
              <a:cs typeface="Times New Roman" pitchFamily="18" charset="0"/>
            </a:endParaRPr>
          </a:p>
          <a:p>
            <a:pPr>
              <a:defRPr/>
            </a:pPr>
            <a:endParaRPr lang="en-US" dirty="0">
              <a:solidFill>
                <a:srgbClr val="0B0B0F"/>
              </a:solidFill>
              <a:cs typeface="Times New Roman" pitchFamily="18" charset="0"/>
            </a:endParaRPr>
          </a:p>
        </p:txBody>
      </p:sp>
      <p:sp>
        <p:nvSpPr>
          <p:cNvPr id="16386" name="Footer Placeholder 4">
            <a:extLst>
              <a:ext uri="{FF2B5EF4-FFF2-40B4-BE49-F238E27FC236}">
                <a16:creationId xmlns:a16="http://schemas.microsoft.com/office/drawing/2014/main" id="{85BEBD5D-9100-4488-B200-F9A9C3F70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Rinaldi Munir/IF4020 Kriptografi/ Prodi Informatika STEI-ITB</a:t>
            </a:r>
            <a:endParaRPr lang="en-GB"/>
          </a:p>
        </p:txBody>
      </p:sp>
      <p:sp>
        <p:nvSpPr>
          <p:cNvPr id="15364" name="Slide Number Placeholder 5">
            <a:extLst>
              <a:ext uri="{FF2B5EF4-FFF2-40B4-BE49-F238E27FC236}">
                <a16:creationId xmlns:a16="http://schemas.microsoft.com/office/drawing/2014/main" id="{000C2379-25A4-4CE9-8F00-CD37C5114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6D7334-7056-49CE-9168-6E5B75F7451A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B46E7E5-A00F-4209-9435-6CCB091571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0965" y="488157"/>
            <a:ext cx="7772400" cy="831850"/>
          </a:xfrm>
        </p:spPr>
        <p:txBody>
          <a:bodyPr/>
          <a:lstStyle/>
          <a:p>
            <a:pPr eaLnBrk="1" hangingPunct="1"/>
            <a:r>
              <a:rPr lang="en-US" altLang="en-US" b="1" dirty="0">
                <a:cs typeface="Times New Roman" panose="02020603050405020304" pitchFamily="18" charset="0"/>
              </a:rPr>
              <a:t>X.509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48DBA7E-8C5C-4AB2-9741-FC90E89796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Format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digital yang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diterbitkan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oleh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berbagai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CA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dirty="0">
              <a:solidFill>
                <a:srgbClr val="0B0B0F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Agar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semua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digital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seragam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ITU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mengeluarkan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standard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digital. </a:t>
            </a:r>
          </a:p>
          <a:p>
            <a:pPr eaLnBrk="1" hangingPunct="1"/>
            <a:endParaRPr lang="en-US" altLang="en-US" dirty="0">
              <a:solidFill>
                <a:srgbClr val="0B0B0F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Standard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tersebut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dinamakan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X.509 dan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digunakan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luas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di internet. </a:t>
            </a:r>
          </a:p>
          <a:p>
            <a:pPr eaLnBrk="1" hangingPunct="1"/>
            <a:endParaRPr lang="en-US" altLang="en-US" dirty="0">
              <a:solidFill>
                <a:srgbClr val="0B0B0F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Ada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tiga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versi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standard X.509,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yaitu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V1, V2, dan V3.</a:t>
            </a:r>
            <a:endParaRPr lang="en-GB" altLang="en-US" dirty="0">
              <a:solidFill>
                <a:srgbClr val="0B0B0F"/>
              </a:solidFill>
            </a:endParaRPr>
          </a:p>
        </p:txBody>
      </p:sp>
      <p:sp>
        <p:nvSpPr>
          <p:cNvPr id="18434" name="Footer Placeholder 4">
            <a:extLst>
              <a:ext uri="{FF2B5EF4-FFF2-40B4-BE49-F238E27FC236}">
                <a16:creationId xmlns:a16="http://schemas.microsoft.com/office/drawing/2014/main" id="{5336D018-D698-4B6A-B8C5-7AB237FBC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Rinaldi Munir/IF4020 Kriptografi/ Prodi Informatika STEI-ITB</a:t>
            </a:r>
            <a:endParaRPr lang="en-GB"/>
          </a:p>
        </p:txBody>
      </p:sp>
      <p:sp>
        <p:nvSpPr>
          <p:cNvPr id="19461" name="Slide Number Placeholder 5">
            <a:extLst>
              <a:ext uri="{FF2B5EF4-FFF2-40B4-BE49-F238E27FC236}">
                <a16:creationId xmlns:a16="http://schemas.microsoft.com/office/drawing/2014/main" id="{7092818A-D518-4769-8D02-AFA9CD20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7EBBAB-8BC9-490F-9A49-6AB7FB6794EE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003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>
            <a:extLst>
              <a:ext uri="{FF2B5EF4-FFF2-40B4-BE49-F238E27FC236}">
                <a16:creationId xmlns:a16="http://schemas.microsoft.com/office/drawing/2014/main" id="{B93ED15C-3999-4DA0-88B5-25ABAD452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Rinaldi Munir/IF4020 Kriptografi/ Prodi Informatika STEI-ITB</a:t>
            </a:r>
            <a:endParaRPr lang="en-GB"/>
          </a:p>
        </p:txBody>
      </p:sp>
      <p:sp>
        <p:nvSpPr>
          <p:cNvPr id="20483" name="Slide Number Placeholder 5">
            <a:extLst>
              <a:ext uri="{FF2B5EF4-FFF2-40B4-BE49-F238E27FC236}">
                <a16:creationId xmlns:a16="http://schemas.microsoft.com/office/drawing/2014/main" id="{81C9E781-257B-452D-88B3-06DB48F9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11CEBA-D6C5-4A4D-B769-F25786656D0D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95CD3F-DF3D-4478-9470-FEB1DD3F8A33}"/>
              </a:ext>
            </a:extLst>
          </p:cNvPr>
          <p:cNvSpPr/>
          <p:nvPr/>
        </p:nvSpPr>
        <p:spPr>
          <a:xfrm>
            <a:off x="342027" y="452230"/>
            <a:ext cx="43380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Field-field</a:t>
            </a:r>
            <a:r>
              <a:rPr lang="en-US" sz="2000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utama</a:t>
            </a:r>
            <a:r>
              <a:rPr lang="en-US" sz="2000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dalam</a:t>
            </a:r>
            <a:r>
              <a:rPr lang="en-US" sz="2000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sertifikat</a:t>
            </a:r>
            <a:r>
              <a:rPr lang="en-US" sz="2000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digital standard </a:t>
            </a:r>
            <a:r>
              <a:rPr lang="en-US" sz="2000" i="1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  <a:r>
              <a:rPr lang="en-US" sz="2000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.509 </a:t>
            </a:r>
            <a:endParaRPr lang="en-US" sz="20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7C0F57F-453C-45EC-B892-1E01144D2F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243621"/>
              </p:ext>
            </p:extLst>
          </p:nvPr>
        </p:nvGraphicFramePr>
        <p:xfrm>
          <a:off x="5137274" y="311041"/>
          <a:ext cx="5616865" cy="6235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4320999" imgH="4797312" progId="Word.Document.12">
                  <p:embed/>
                </p:oleObj>
              </mc:Choice>
              <mc:Fallback>
                <p:oleObj name="Document" r:id="rId2" imgW="4320999" imgH="47973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37274" y="311041"/>
                        <a:ext cx="5616865" cy="6235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453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3C2B6E06-8408-4E99-AB68-022CE2B29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E4B109B-1FEC-40D8-818E-8993C6CBE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776B4A95-7DAB-4DE0-9F35-CB3F6974B6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33613" y="330201"/>
            <a:ext cx="7772400" cy="722313"/>
          </a:xfrm>
          <a:noFill/>
        </p:spPr>
        <p:txBody>
          <a:bodyPr vert="horz" lIns="82550" tIns="41275" rIns="82550" bIns="41275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Sertifikat Digital X.509 Versi 2</a:t>
            </a:r>
          </a:p>
        </p:txBody>
      </p:sp>
      <p:pic>
        <p:nvPicPr>
          <p:cNvPr id="21509" name="Picture 5">
            <a:extLst>
              <a:ext uri="{FF2B5EF4-FFF2-40B4-BE49-F238E27FC236}">
                <a16:creationId xmlns:a16="http://schemas.microsoft.com/office/drawing/2014/main" id="{9A7BFC3F-FCDB-42AF-A5D7-0FF23DB41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1179513"/>
            <a:ext cx="53721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7">
            <a:extLst>
              <a:ext uri="{FF2B5EF4-FFF2-40B4-BE49-F238E27FC236}">
                <a16:creationId xmlns:a16="http://schemas.microsoft.com/office/drawing/2014/main" id="{EF3AA4AB-24A3-4ACC-9735-A4BDA1C7A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6150" y="1460501"/>
            <a:ext cx="16192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VERSION # OF X.509</a:t>
            </a:r>
          </a:p>
        </p:txBody>
      </p:sp>
      <p:sp>
        <p:nvSpPr>
          <p:cNvPr id="21511" name="Rectangle 8">
            <a:extLst>
              <a:ext uri="{FF2B5EF4-FFF2-40B4-BE49-F238E27FC236}">
                <a16:creationId xmlns:a16="http://schemas.microsoft.com/office/drawing/2014/main" id="{453F7FFF-C4CB-4007-99BD-A0B7BB785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1" y="1970088"/>
            <a:ext cx="2174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UNIQUE # ASSIGNED BY CA</a:t>
            </a:r>
          </a:p>
        </p:txBody>
      </p:sp>
      <p:sp>
        <p:nvSpPr>
          <p:cNvPr id="21512" name="Rectangle 9">
            <a:extLst>
              <a:ext uri="{FF2B5EF4-FFF2-40B4-BE49-F238E27FC236}">
                <a16:creationId xmlns:a16="http://schemas.microsoft.com/office/drawing/2014/main" id="{E6ABBE32-A75D-462B-B7C2-672B46E84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2638" y="2360613"/>
            <a:ext cx="1739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EXAMPLES: MD5RSA,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sha1RSA</a:t>
            </a:r>
          </a:p>
        </p:txBody>
      </p:sp>
      <p:sp>
        <p:nvSpPr>
          <p:cNvPr id="21513" name="Rectangle 10">
            <a:extLst>
              <a:ext uri="{FF2B5EF4-FFF2-40B4-BE49-F238E27FC236}">
                <a16:creationId xmlns:a16="http://schemas.microsoft.com/office/drawing/2014/main" id="{75B18FF8-CC78-4E56-B8AE-FE51BDE94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75" y="2970213"/>
            <a:ext cx="21732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USUALLY A DOMAIN NAME</a:t>
            </a:r>
          </a:p>
        </p:txBody>
      </p:sp>
      <p:sp>
        <p:nvSpPr>
          <p:cNvPr id="21514" name="Rectangle 11">
            <a:extLst>
              <a:ext uri="{FF2B5EF4-FFF2-40B4-BE49-F238E27FC236}">
                <a16:creationId xmlns:a16="http://schemas.microsoft.com/office/drawing/2014/main" id="{D9039A09-18B9-447E-9F55-8B6EB5A0C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8113" y="4579938"/>
            <a:ext cx="13763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EXAMPLES: RSA</a:t>
            </a:r>
          </a:p>
        </p:txBody>
      </p:sp>
      <p:sp>
        <p:nvSpPr>
          <p:cNvPr id="21515" name="Line 12">
            <a:extLst>
              <a:ext uri="{FF2B5EF4-FFF2-40B4-BE49-F238E27FC236}">
                <a16:creationId xmlns:a16="http://schemas.microsoft.com/office/drawing/2014/main" id="{5C2D9474-335A-4BA5-B6A9-434086216A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97339" y="2944814"/>
            <a:ext cx="1076325" cy="16033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1516" name="Line 13">
            <a:extLst>
              <a:ext uri="{FF2B5EF4-FFF2-40B4-BE49-F238E27FC236}">
                <a16:creationId xmlns:a16="http://schemas.microsoft.com/office/drawing/2014/main" id="{8B1CE006-2A59-4A84-A73B-11ABEBEFEA3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3950" y="2635250"/>
            <a:ext cx="14732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1517" name="Line 14">
            <a:extLst>
              <a:ext uri="{FF2B5EF4-FFF2-40B4-BE49-F238E27FC236}">
                <a16:creationId xmlns:a16="http://schemas.microsoft.com/office/drawing/2014/main" id="{8FAE3925-1B6A-40C5-A0AF-D152943D12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6550" y="2103439"/>
            <a:ext cx="1435100" cy="19843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1518" name="Line 15">
            <a:extLst>
              <a:ext uri="{FF2B5EF4-FFF2-40B4-BE49-F238E27FC236}">
                <a16:creationId xmlns:a16="http://schemas.microsoft.com/office/drawing/2014/main" id="{6442AAF3-BC6D-4E61-B943-2F9D04607BC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5089" y="1584326"/>
            <a:ext cx="1546225" cy="3079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1519" name="Line 16">
            <a:extLst>
              <a:ext uri="{FF2B5EF4-FFF2-40B4-BE49-F238E27FC236}">
                <a16:creationId xmlns:a16="http://schemas.microsoft.com/office/drawing/2014/main" id="{615F16BF-89B8-4A93-A225-18E9DFEEC1B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04038" y="4095751"/>
            <a:ext cx="2152650" cy="6191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1520" name="TextBox 17">
            <a:extLst>
              <a:ext uri="{FF2B5EF4-FFF2-40B4-BE49-F238E27FC236}">
                <a16:creationId xmlns:a16="http://schemas.microsoft.com/office/drawing/2014/main" id="{EBF4B2AC-B721-48E1-96D0-C90C5735D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785644"/>
            <a:ext cx="480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Sumber</a:t>
            </a:r>
            <a:r>
              <a:rPr lang="en-US" altLang="en-US" sz="1400" dirty="0">
                <a:solidFill>
                  <a:srgbClr val="FF0000"/>
                </a:solidFill>
                <a:latin typeface="Times New Roman" panose="02020603050405020304" pitchFamily="18" charset="0"/>
              </a:rPr>
              <a:t>: MICHAEL I. SHAMOS, Electronic Payment Systems</a:t>
            </a:r>
            <a:br>
              <a:rPr lang="en-US" altLang="en-US" sz="14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altLang="en-US" sz="1400" dirty="0">
                <a:solidFill>
                  <a:srgbClr val="FF0000"/>
                </a:solidFill>
                <a:latin typeface="Times New Roman" panose="02020603050405020304" pitchFamily="18" charset="0"/>
              </a:rPr>
              <a:t>20-763, Lecture 6 Digital Certificates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FEEED0-3C52-4469-AEA1-62C8E106C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Rinaldi Munir/IF4020 Kriptografi/ Prodi Informatika STEI-ITB</a:t>
            </a:r>
            <a:endParaRPr lang="en-GB"/>
          </a:p>
        </p:txBody>
      </p:sp>
      <p:sp>
        <p:nvSpPr>
          <p:cNvPr id="21522" name="Slide Number Placeholder 2">
            <a:extLst>
              <a:ext uri="{FF2B5EF4-FFF2-40B4-BE49-F238E27FC236}">
                <a16:creationId xmlns:a16="http://schemas.microsoft.com/office/drawing/2014/main" id="{C6352ED1-A9D6-4353-ADAA-C8B7354EA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17F379-AFBC-4C03-84E8-FF23D5F8600D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56059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AA8A7D-088B-4A0E-9CE7-DE76D07CC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Kriptografi/ Prodi Informatika STEI-ITB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A08AC6-FF1C-44CD-88D7-4368B038C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16</a:t>
            </a:fld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F4E0C65-35AC-405D-8A91-B8925D0CE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843" y="1053548"/>
            <a:ext cx="7536519" cy="560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E7AD0A-FD49-4CC7-87C2-EB54C419E3EF}"/>
              </a:ext>
            </a:extLst>
          </p:cNvPr>
          <p:cNvSpPr txBox="1"/>
          <p:nvPr/>
        </p:nvSpPr>
        <p:spPr>
          <a:xfrm>
            <a:off x="710291" y="365360"/>
            <a:ext cx="7041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Studi</a:t>
            </a:r>
            <a:r>
              <a:rPr lang="en-US" sz="2400" dirty="0"/>
              <a:t> </a:t>
            </a:r>
            <a:r>
              <a:rPr lang="en-US" sz="2400" dirty="0" err="1"/>
              <a:t>kasus</a:t>
            </a:r>
            <a:r>
              <a:rPr lang="en-US" sz="2400" dirty="0"/>
              <a:t>: </a:t>
            </a:r>
            <a:r>
              <a:rPr lang="en-US" sz="2400" dirty="0" err="1"/>
              <a:t>sertifikat</a:t>
            </a:r>
            <a:r>
              <a:rPr lang="en-US" sz="2400" dirty="0"/>
              <a:t> digital </a:t>
            </a:r>
            <a:r>
              <a:rPr lang="en-US" sz="2400" dirty="0" err="1"/>
              <a:t>untuk</a:t>
            </a:r>
            <a:r>
              <a:rPr lang="en-US" sz="2400" dirty="0"/>
              <a:t> server Bank </a:t>
            </a:r>
            <a:r>
              <a:rPr lang="en-US" sz="2400" dirty="0" err="1"/>
              <a:t>Mandiri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5133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F42CE3-E121-43E4-84EE-919523AD0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Kriptografi/ Prodi Informatika STEI-ITB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492721-EB1A-4C52-903D-96BF06773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17</a:t>
            </a:fld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E5BF417-8A5E-47CC-B1BD-8CC34C3D5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666" y="352631"/>
            <a:ext cx="5930926" cy="636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316BF8C-9737-4F90-8B03-71C2FBF483B1}"/>
              </a:ext>
            </a:extLst>
          </p:cNvPr>
          <p:cNvSpPr/>
          <p:nvPr/>
        </p:nvSpPr>
        <p:spPr>
          <a:xfrm>
            <a:off x="587996" y="2771127"/>
            <a:ext cx="3700670" cy="131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dirty="0" err="1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dirty="0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US" dirty="0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situs </a:t>
            </a:r>
          </a:p>
          <a:p>
            <a:pPr>
              <a:spcBef>
                <a:spcPts val="300"/>
              </a:spcBef>
            </a:pPr>
            <a:r>
              <a:rPr lang="en-US" dirty="0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Bank </a:t>
            </a:r>
            <a:r>
              <a:rPr lang="en-US" dirty="0" err="1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Mandiri</a:t>
            </a:r>
            <a:r>
              <a:rPr lang="en-US" dirty="0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situs </a:t>
            </a:r>
          </a:p>
          <a:p>
            <a:pPr>
              <a:spcBef>
                <a:spcPts val="300"/>
              </a:spcBef>
            </a:pPr>
            <a:r>
              <a:rPr lang="en-US" dirty="0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  <a:r>
              <a:rPr lang="en-US" dirty="0" err="1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aman</a:t>
            </a:r>
            <a:r>
              <a:rPr lang="en-US" dirty="0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transaksi</a:t>
            </a:r>
            <a:r>
              <a:rPr lang="en-US" dirty="0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300"/>
              </a:spcBef>
            </a:pPr>
            <a:r>
              <a:rPr lang="en-US" i="1" dirty="0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e-bank</a:t>
            </a:r>
            <a:endParaRPr lang="en-US" dirty="0">
              <a:latin typeface="Swis721 Blk BT" panose="020B09040305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41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C46180-7D1A-4E8C-BBC1-5257385DA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Kriptografi/ Prodi Informatika STEI-ITB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D22AAF-F247-42D7-94A2-506F00855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18</a:t>
            </a:fld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62BA64FF-4AF9-441B-8FB2-A1AE38F6E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419" y="136525"/>
            <a:ext cx="8155162" cy="58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>
            <a:extLst>
              <a:ext uri="{FF2B5EF4-FFF2-40B4-BE49-F238E27FC236}">
                <a16:creationId xmlns:a16="http://schemas.microsoft.com/office/drawing/2014/main" id="{457B304D-4D2B-4F47-A36D-AB281375D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137" y="960247"/>
            <a:ext cx="5412063" cy="576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23D8E62-7759-4E4F-B72C-3928682DA037}"/>
              </a:ext>
            </a:extLst>
          </p:cNvPr>
          <p:cNvSpPr/>
          <p:nvPr/>
        </p:nvSpPr>
        <p:spPr>
          <a:xfrm>
            <a:off x="373485" y="2829374"/>
            <a:ext cx="39308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Informasi</a:t>
            </a:r>
            <a:r>
              <a:rPr lang="en-US" sz="2000" b="1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umum</a:t>
            </a:r>
            <a:r>
              <a:rPr lang="en-US" sz="2000" b="1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sertifikat</a:t>
            </a:r>
            <a:r>
              <a:rPr lang="en-US" sz="2000" b="1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r>
              <a:rPr lang="en-US" sz="2000" b="1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Digital  server Bank </a:t>
            </a:r>
            <a:r>
              <a:rPr lang="en-US" sz="2000" b="1" dirty="0" err="1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Mandiri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05297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70F32F8-BC8A-4403-89E9-0990A3F34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Kriptografi/ Prodi Informatika STEI-ITB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5C7E97-3FED-44FA-A7CE-211E32A9F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19</a:t>
            </a:fld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90DD53EF-DE66-4BF0-87E1-531C51677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034" y="186491"/>
            <a:ext cx="5998472" cy="635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3B9D503-41DF-4778-B526-E6F6D5B7F00F}"/>
              </a:ext>
            </a:extLst>
          </p:cNvPr>
          <p:cNvSpPr/>
          <p:nvPr/>
        </p:nvSpPr>
        <p:spPr>
          <a:xfrm>
            <a:off x="298390" y="2917478"/>
            <a:ext cx="39004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Melihat</a:t>
            </a:r>
            <a:r>
              <a:rPr lang="en-US" sz="2000" b="1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kunci</a:t>
            </a:r>
            <a:r>
              <a:rPr lang="en-US" sz="2000" b="1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publik</a:t>
            </a:r>
            <a:r>
              <a:rPr lang="en-US" sz="2000" b="1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server</a:t>
            </a:r>
            <a:r>
              <a:rPr lang="en-US" sz="2000" b="1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r>
              <a:rPr lang="en-US" sz="2000" b="1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situs Bank </a:t>
            </a:r>
            <a:r>
              <a:rPr lang="en-US" sz="2000" b="1" dirty="0" err="1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Mandiri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59497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B341958A-5A61-4901-A956-25F05EEA1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6171"/>
          </a:xfrm>
        </p:spPr>
        <p:txBody>
          <a:bodyPr/>
          <a:lstStyle/>
          <a:p>
            <a:pPr eaLnBrk="1" hangingPunct="1"/>
            <a:r>
              <a:rPr lang="en-US" altLang="en-US" b="1" i="1" dirty="0" err="1">
                <a:solidFill>
                  <a:srgbClr val="FF0000"/>
                </a:solidFill>
              </a:rPr>
              <a:t>Pengantar</a:t>
            </a:r>
            <a:endParaRPr lang="en-US" alt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DAA96-BB46-40F8-8BD8-B64BC9BD5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296"/>
            <a:ext cx="10515600" cy="475566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penggunaan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kriptografi</a:t>
            </a:r>
            <a:r>
              <a:rPr lang="en-US" sz="2400" dirty="0"/>
              <a:t> </a:t>
            </a:r>
            <a:r>
              <a:rPr lang="en-US" sz="2400" dirty="0" err="1"/>
              <a:t>kunci-publik</a:t>
            </a:r>
            <a:r>
              <a:rPr lang="en-US" sz="2400" dirty="0"/>
              <a:t>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aplikasi</a:t>
            </a:r>
            <a:r>
              <a:rPr lang="en-US" sz="2400" dirty="0"/>
              <a:t> yang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luas</a:t>
            </a:r>
            <a:r>
              <a:rPr lang="en-US" sz="2400" dirty="0"/>
              <a:t>, </a:t>
            </a:r>
            <a:r>
              <a:rPr lang="en-US" sz="2400" dirty="0" err="1"/>
              <a:t>khususnya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bidang</a:t>
            </a:r>
            <a:r>
              <a:rPr lang="en-US" sz="2400" dirty="0"/>
              <a:t> </a:t>
            </a:r>
            <a:r>
              <a:rPr lang="en-US" sz="2400" i="1" dirty="0"/>
              <a:t>e-commerce</a:t>
            </a:r>
            <a:r>
              <a:rPr lang="en-US" sz="2400" dirty="0"/>
              <a:t> 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ketahui</a:t>
            </a:r>
            <a:r>
              <a:rPr lang="en-US" sz="2400" dirty="0"/>
              <a:t>,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kriptografi</a:t>
            </a:r>
            <a:r>
              <a:rPr lang="en-US" sz="2400" dirty="0"/>
              <a:t> </a:t>
            </a:r>
            <a:r>
              <a:rPr lang="en-US" sz="2400" dirty="0" err="1"/>
              <a:t>kunci-publik</a:t>
            </a:r>
            <a:r>
              <a:rPr lang="en-US" sz="2400" dirty="0"/>
              <a:t> </a:t>
            </a:r>
            <a:r>
              <a:rPr lang="en-US" sz="2400" dirty="0" err="1"/>
              <a:t>mensyaratkan</a:t>
            </a:r>
            <a:r>
              <a:rPr lang="en-US" sz="2400" dirty="0"/>
              <a:t> </a:t>
            </a:r>
            <a:r>
              <a:rPr lang="en-US" sz="2400" dirty="0" err="1"/>
              <a:t>pengguna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sepasang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: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privat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publik</a:t>
            </a:r>
            <a:r>
              <a:rPr lang="en-US" sz="2400" dirty="0"/>
              <a:t>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privat</a:t>
            </a:r>
            <a:r>
              <a:rPr lang="en-US" sz="2400" dirty="0"/>
              <a:t> dan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publik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dimiliki</a:t>
            </a:r>
            <a:r>
              <a:rPr lang="en-US" sz="2400" dirty="0"/>
              <a:t> oleh </a:t>
            </a:r>
            <a:r>
              <a:rPr lang="en-US" sz="2400" dirty="0" err="1"/>
              <a:t>individu</a:t>
            </a:r>
            <a:r>
              <a:rPr lang="en-US" sz="2400" dirty="0"/>
              <a:t>, </a:t>
            </a:r>
            <a:r>
              <a:rPr lang="en-US" sz="2400" dirty="0" err="1"/>
              <a:t>komputer</a:t>
            </a:r>
            <a:r>
              <a:rPr lang="en-US" sz="2400" dirty="0"/>
              <a:t> </a:t>
            </a:r>
            <a:r>
              <a:rPr lang="en-US" sz="2400" i="1" dirty="0"/>
              <a:t>server</a:t>
            </a:r>
            <a:r>
              <a:rPr lang="en-US" sz="2400" dirty="0"/>
              <a:t>,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(</a:t>
            </a:r>
            <a:r>
              <a:rPr lang="en-US" sz="2400" i="1" dirty="0"/>
              <a:t>enterprise</a:t>
            </a:r>
            <a:r>
              <a:rPr lang="en-US" sz="2400" dirty="0"/>
              <a:t>).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penggunaan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privat</a:t>
            </a:r>
            <a:r>
              <a:rPr lang="en-US" sz="2400" dirty="0"/>
              <a:t> dan </a:t>
            </a:r>
            <a:r>
              <a:rPr lang="en-US" sz="2400" dirty="0" err="1"/>
              <a:t>publik</a:t>
            </a:r>
            <a:r>
              <a:rPr lang="en-US" sz="2400" dirty="0"/>
              <a:t>: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otentikasi</a:t>
            </a:r>
            <a:r>
              <a:rPr lang="en-US" sz="2400" dirty="0"/>
              <a:t> server, Client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mengotentikasi</a:t>
            </a:r>
            <a:r>
              <a:rPr lang="en-US" sz="2400" dirty="0"/>
              <a:t> </a:t>
            </a:r>
            <a:r>
              <a:rPr lang="en-US" sz="2400" dirty="0" err="1"/>
              <a:t>apakah</a:t>
            </a:r>
            <a:r>
              <a:rPr lang="en-US" sz="2400" dirty="0"/>
              <a:t> server yang </a:t>
            </a:r>
            <a:r>
              <a:rPr lang="en-US" sz="2400" dirty="0" err="1"/>
              <a:t>dituju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server yang valid.</a:t>
            </a:r>
          </a:p>
          <a:p>
            <a:pPr>
              <a:defRPr/>
            </a:pPr>
            <a:endParaRPr lang="en-US" sz="2400" dirty="0">
              <a:solidFill>
                <a:srgbClr val="0B0B0F"/>
              </a:solidFill>
            </a:endParaRPr>
          </a:p>
          <a:p>
            <a:pPr>
              <a:defRPr/>
            </a:pPr>
            <a:endParaRPr lang="en-US" sz="2400" dirty="0">
              <a:solidFill>
                <a:srgbClr val="0B0B0F"/>
              </a:solidFill>
            </a:endParaRP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4C64EC-545A-474F-B534-715FF9075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Rinaldi Munir/IF4020 Kriptografi/ Prodi Informatika STEI-ITB</a:t>
            </a:r>
            <a:endParaRPr lang="en-GB"/>
          </a:p>
        </p:txBody>
      </p:sp>
      <p:sp>
        <p:nvSpPr>
          <p:cNvPr id="5125" name="Slide Number Placeholder 4">
            <a:extLst>
              <a:ext uri="{FF2B5EF4-FFF2-40B4-BE49-F238E27FC236}">
                <a16:creationId xmlns:a16="http://schemas.microsoft.com/office/drawing/2014/main" id="{D855D142-34C5-4803-B58B-459F3C4C9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89796D-A08D-4FB1-84F5-2FF246C598CD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80A0CD5-5C21-4747-ABFB-877972EC2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Kriptografi/ Prodi Informatika STEI-ITB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87BFF7-3508-4A4C-AA84-4AB3FF401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20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510A40-FDB1-4925-A241-911010232C27}"/>
              </a:ext>
            </a:extLst>
          </p:cNvPr>
          <p:cNvSpPr/>
          <p:nvPr/>
        </p:nvSpPr>
        <p:spPr>
          <a:xfrm>
            <a:off x="990600" y="244745"/>
            <a:ext cx="6096000" cy="15497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RSA</a:t>
            </a:r>
          </a:p>
          <a:p>
            <a:pPr algn="just">
              <a:lnSpc>
                <a:spcPct val="115000"/>
              </a:lnSpc>
            </a:pPr>
            <a:r>
              <a:rPr lang="en-US" sz="28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Enkripsi</a:t>
            </a:r>
            <a:r>
              <a:rPr lang="en-US" sz="2800" dirty="0"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2800" i="1" dirty="0">
                <a:ea typeface="MS Mincho" panose="02020609040205080304" pitchFamily="49" charset="-128"/>
                <a:cs typeface="Times New Roman" panose="02020603050405020304" pitchFamily="18" charset="0"/>
              </a:rPr>
              <a:t>c</a:t>
            </a:r>
            <a:r>
              <a:rPr lang="en-US" sz="2800" dirty="0">
                <a:ea typeface="MS Mincho" panose="02020609040205080304" pitchFamily="49" charset="-128"/>
                <a:cs typeface="Times New Roman" panose="02020603050405020304" pitchFamily="18" charset="0"/>
              </a:rPr>
              <a:t> = </a:t>
            </a:r>
            <a:r>
              <a:rPr lang="en-US" sz="2800" i="1" dirty="0">
                <a:ea typeface="MS Mincho" panose="02020609040205080304" pitchFamily="49" charset="-128"/>
                <a:cs typeface="Times New Roman" panose="02020603050405020304" pitchFamily="18" charset="0"/>
              </a:rPr>
              <a:t>m</a:t>
            </a:r>
            <a:r>
              <a:rPr lang="en-US" sz="2800" i="1" baseline="30000" dirty="0">
                <a:ea typeface="MS Mincho" panose="02020609040205080304" pitchFamily="49" charset="-128"/>
                <a:cs typeface="Times New Roman" panose="02020603050405020304" pitchFamily="18" charset="0"/>
              </a:rPr>
              <a:t>e</a:t>
            </a:r>
            <a:r>
              <a:rPr lang="en-US" sz="2800" dirty="0">
                <a:ea typeface="MS Mincho" panose="02020609040205080304" pitchFamily="49" charset="-128"/>
                <a:cs typeface="Times New Roman" panose="02020603050405020304" pitchFamily="18" charset="0"/>
              </a:rPr>
              <a:t> mod </a:t>
            </a:r>
            <a:r>
              <a:rPr lang="en-US" sz="2800" i="1" dirty="0">
                <a:ea typeface="MS Mincho" panose="02020609040205080304" pitchFamily="49" charset="-128"/>
                <a:cs typeface="Times New Roman" panose="02020603050405020304" pitchFamily="18" charset="0"/>
              </a:rPr>
              <a:t>n</a:t>
            </a:r>
            <a:r>
              <a:rPr lang="en-US" sz="2800" dirty="0"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</a:pPr>
            <a:r>
              <a:rPr lang="en-US" sz="28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Dekripsi</a:t>
            </a:r>
            <a:r>
              <a:rPr lang="en-US" sz="2800" dirty="0"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2800" i="1" dirty="0">
                <a:ea typeface="MS Mincho" panose="02020609040205080304" pitchFamily="49" charset="-128"/>
                <a:cs typeface="Times New Roman" panose="02020603050405020304" pitchFamily="18" charset="0"/>
              </a:rPr>
              <a:t>m</a:t>
            </a:r>
            <a:r>
              <a:rPr lang="en-US" sz="2800" dirty="0">
                <a:ea typeface="MS Mincho" panose="02020609040205080304" pitchFamily="49" charset="-128"/>
                <a:cs typeface="Times New Roman" panose="02020603050405020304" pitchFamily="18" charset="0"/>
              </a:rPr>
              <a:t> = </a:t>
            </a:r>
            <a:r>
              <a:rPr lang="en-US" sz="2800" i="1" dirty="0">
                <a:ea typeface="MS Mincho" panose="02020609040205080304" pitchFamily="49" charset="-128"/>
                <a:cs typeface="Times New Roman" panose="02020603050405020304" pitchFamily="18" charset="0"/>
              </a:rPr>
              <a:t>c</a:t>
            </a:r>
            <a:r>
              <a:rPr lang="en-US" sz="2800" i="1" baseline="30000" dirty="0">
                <a:ea typeface="MS Mincho" panose="02020609040205080304" pitchFamily="49" charset="-128"/>
                <a:cs typeface="Times New Roman" panose="02020603050405020304" pitchFamily="18" charset="0"/>
              </a:rPr>
              <a:t>d</a:t>
            </a:r>
            <a:r>
              <a:rPr lang="en-US" sz="2800" dirty="0">
                <a:ea typeface="MS Mincho" panose="02020609040205080304" pitchFamily="49" charset="-128"/>
                <a:cs typeface="Times New Roman" panose="02020603050405020304" pitchFamily="18" charset="0"/>
              </a:rPr>
              <a:t> mod </a:t>
            </a:r>
            <a:r>
              <a:rPr lang="en-US" sz="2800" i="1" dirty="0">
                <a:ea typeface="MS Mincho" panose="02020609040205080304" pitchFamily="49" charset="-128"/>
                <a:cs typeface="Times New Roman" panose="02020603050405020304" pitchFamily="18" charset="0"/>
              </a:rPr>
              <a:t>n</a:t>
            </a:r>
            <a:endParaRPr lang="en-US" sz="28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F2CED6-B78A-41F6-AD1D-E50304CBF2A1}"/>
              </a:ext>
            </a:extLst>
          </p:cNvPr>
          <p:cNvSpPr/>
          <p:nvPr/>
        </p:nvSpPr>
        <p:spPr>
          <a:xfrm>
            <a:off x="990600" y="1935508"/>
            <a:ext cx="10757452" cy="3754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Modulus (2048 bits):</a:t>
            </a:r>
            <a:endParaRPr lang="en-US" sz="1600" b="1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b2 f0 38 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fe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9b e3 6a 84 29 f1 bd 4f 54 68 6c 1c 77 1b 55 fb de 2f d0 7e a4 47 65 13 5f 62 26 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cb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fa b6 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ba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77 5b 28 e4 3e e5 6e 1e 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cf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6e 52 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ba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99 c7 d9 3a d3 a9 34 22 c6 d6 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ee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77 30 82 2e 9c 63 f9 00 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bc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6d 99 04 1e be e7 cc df 18 94 d1 6f 80 63 2f 17 61 be 02 6a ff a5 f9 3b 7a 44 bb a6 08 da a9 48 33 c4 5f 31 a2 d4 78 83 e9 a3 2d 79 f4 d7 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ec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fc 4c e1 15 8f 82 3c 90 6f aa 58 a2 04 79 74 c3 f4 da 87 68 1c 9e f6 50 9f be 74 34 2e 8c 4b f4 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ba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62 71 cc 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af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48 eb 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ef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99 95 2a 49 8f f9 8e dd e5 cc 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ec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7b 05 4e 7e 6d 73 95 5a 61 84 88 0b b2 4d b9 31 a4 c5 62 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cf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b2 7d ed d1 35 75 9d 4b d2 f9 34 95 a9 55 aa 33 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ce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90 72 10 97 74 79 50 a3 ed d5 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cb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71 0e 3a f2 3a 1a b8 03 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ea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cf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31 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ce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7a 12 9c 68 2f 32 8f 59 66 28 b8 d9 e1 05 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af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0e bd </a:t>
            </a:r>
            <a:r>
              <a:rPr lang="en-US" sz="1600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af</a:t>
            </a:r>
            <a:r>
              <a:rPr lang="en-US" sz="1600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5d bf 62 f3 16 b4 d8 e5 b0 a2 54 09 df </a:t>
            </a:r>
            <a:endParaRPr lang="en-US" sz="1600" b="1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59F3BA-C1BE-4F56-A0A3-645E5E35C707}"/>
              </a:ext>
            </a:extLst>
          </p:cNvPr>
          <p:cNvSpPr/>
          <p:nvPr/>
        </p:nvSpPr>
        <p:spPr>
          <a:xfrm>
            <a:off x="1033670" y="5725320"/>
            <a:ext cx="8024191" cy="887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Kunci</a:t>
            </a:r>
            <a:r>
              <a:rPr lang="en-US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publik</a:t>
            </a:r>
            <a:r>
              <a:rPr lang="en-US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(exponent)(24 bits):</a:t>
            </a:r>
            <a:endParaRPr lang="en-US" b="1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65537</a:t>
            </a:r>
            <a:endParaRPr lang="en-US" b="1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2568FF-C1CF-4602-82B8-D86C2D7C2D2C}"/>
              </a:ext>
            </a:extLst>
          </p:cNvPr>
          <p:cNvSpPr txBox="1"/>
          <p:nvPr/>
        </p:nvSpPr>
        <p:spPr>
          <a:xfrm>
            <a:off x="177525" y="3429000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468DDF1-B9ED-4365-913F-DA2B8AB78F0E}"/>
              </a:ext>
            </a:extLst>
          </p:cNvPr>
          <p:cNvSpPr/>
          <p:nvPr/>
        </p:nvSpPr>
        <p:spPr>
          <a:xfrm>
            <a:off x="596348" y="3617844"/>
            <a:ext cx="318052" cy="2186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0C0D25-7613-44F8-90F1-89F9C78BD5D9}"/>
              </a:ext>
            </a:extLst>
          </p:cNvPr>
          <p:cNvSpPr txBox="1"/>
          <p:nvPr/>
        </p:nvSpPr>
        <p:spPr>
          <a:xfrm>
            <a:off x="260351" y="6105911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BC52DB2-7AED-46F2-A498-CA2F19631E82}"/>
              </a:ext>
            </a:extLst>
          </p:cNvPr>
          <p:cNvSpPr/>
          <p:nvPr/>
        </p:nvSpPr>
        <p:spPr>
          <a:xfrm>
            <a:off x="679174" y="6294755"/>
            <a:ext cx="318052" cy="2186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76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2D2FE60-85F4-4259-ACE1-E4F01372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Kriptografi/ Prodi Informatika STEI-ITB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4B11E7-AFE7-45DD-A401-8C88A23ED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21</a:t>
            </a:fld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7FC6A9EE-8ACE-44BF-835C-32B18A4AC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48" y="308113"/>
            <a:ext cx="6074854" cy="641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4C2C0D-A915-41D5-8A51-4A648E25DEA3}"/>
              </a:ext>
            </a:extLst>
          </p:cNvPr>
          <p:cNvSpPr/>
          <p:nvPr/>
        </p:nvSpPr>
        <p:spPr>
          <a:xfrm>
            <a:off x="490357" y="2558534"/>
            <a:ext cx="3395481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</a:pPr>
            <a:r>
              <a:rPr lang="en-US" dirty="0" err="1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Tanda-tangan</a:t>
            </a:r>
            <a:r>
              <a:rPr lang="en-US" dirty="0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</a:p>
          <a:p>
            <a:pPr algn="ctr">
              <a:spcBef>
                <a:spcPts val="300"/>
              </a:spcBef>
            </a:pPr>
            <a:r>
              <a:rPr lang="en-US" dirty="0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dirty="0" err="1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sertifikat</a:t>
            </a:r>
            <a:r>
              <a:rPr lang="en-US" dirty="0">
                <a:latin typeface="Swis721 Blk BT" panose="020B090403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digital</a:t>
            </a:r>
          </a:p>
        </p:txBody>
      </p:sp>
    </p:spTree>
    <p:extLst>
      <p:ext uri="{BB962C8B-B14F-4D97-AF65-F5344CB8AC3E}">
        <p14:creationId xmlns:p14="http://schemas.microsoft.com/office/powerpoint/2010/main" val="397175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EDA31F-F8FD-477B-96E4-7E0010E5F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Kriptografi/ Prodi Informatika STEI-ITB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35DA6F-1474-471F-BC56-C417F1C01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22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077D02-1082-41B5-9F50-EC9AE2976321}"/>
              </a:ext>
            </a:extLst>
          </p:cNvPr>
          <p:cNvSpPr/>
          <p:nvPr/>
        </p:nvSpPr>
        <p:spPr>
          <a:xfrm>
            <a:off x="1570382" y="231031"/>
            <a:ext cx="9322903" cy="630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dirty="0" err="1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Tanda-tangan</a:t>
            </a:r>
            <a:r>
              <a:rPr lang="en-US" sz="2400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digital </a:t>
            </a:r>
            <a:r>
              <a:rPr lang="en-US" sz="2400" dirty="0" err="1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dari</a:t>
            </a:r>
            <a:r>
              <a:rPr lang="en-US" sz="2400" dirty="0"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CA:</a:t>
            </a:r>
          </a:p>
          <a:p>
            <a:pPr algn="just">
              <a:lnSpc>
                <a:spcPct val="115000"/>
              </a:lnSpc>
            </a:pPr>
            <a:endParaRPr lang="en-US" sz="2400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Size: 256 Bytes / 2048 Bits</a:t>
            </a:r>
            <a:endParaRPr lang="en-US" b="1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70 c3 62 fb b5 a6 b0 13 48 ab 33 96 86 41 e5 43 5e 3a 85 b9 97 48 9c 6a 2a f0 2b f1 eb 06 32 d9 </a:t>
            </a:r>
            <a:r>
              <a:rPr lang="en-US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ec</a:t>
            </a:r>
            <a:r>
              <a:rPr lang="en-US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d1 17 81 7b 55 21 be 06 b2 d7 1b 57 4a 8c 36 20 </a:t>
            </a:r>
            <a:r>
              <a:rPr lang="en-US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cf</a:t>
            </a:r>
            <a:r>
              <a:rPr lang="en-US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06 26 a4 </a:t>
            </a:r>
            <a:r>
              <a:rPr lang="en-US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cb</a:t>
            </a:r>
            <a:r>
              <a:rPr lang="en-US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ef</a:t>
            </a:r>
            <a:r>
              <a:rPr lang="en-US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45 a3 18 40 55 23 30 a6 39 46 e7 9e 05 0e e3 62 b7 94 f8 7c 8c 5d 68 2d 8b 45 c2 74 3d 5b b6 f2 38 f6 c9 9c 3d 82 6e </a:t>
            </a:r>
            <a:r>
              <a:rPr lang="en-US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ba</a:t>
            </a:r>
            <a:r>
              <a:rPr lang="en-US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8c 83 78 93 6a f8 6d 9f 9c 41 63 7b 9d 17 c9 7f 29 3c 5d bf 20 d4 a9 78 10 7c 84 55 dd 9c ff d9 c5 d2 79 9d 8c 45 68 fa 06 c7 f1 d8 84 76 4e d4 f0 d3 a8 55 94 35 a6 9c 3e 9d 32 61 3d 9b 3c 80 7b 2b 06 68 </a:t>
            </a:r>
            <a:r>
              <a:rPr lang="en-US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af</a:t>
            </a:r>
            <a:r>
              <a:rPr lang="en-US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97 7d d5 37 68 bd 6b 91 5b e0 e1 0c a0 42 75 f8 09 34 99 61 16 5d </a:t>
            </a:r>
            <a:r>
              <a:rPr lang="en-US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fd</a:t>
            </a:r>
            <a:r>
              <a:rPr lang="en-US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0e 8c 6e 8c 55 47 50 84 f6 d2 ac e3 dd 54 f4 90 89 fc 05 e6 70 38 9b d5 73 0f ff 4b 9d a4 d3 44 c8 d1 </a:t>
            </a:r>
            <a:r>
              <a:rPr lang="en-US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ce</a:t>
            </a:r>
            <a:r>
              <a:rPr lang="en-US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24 42 8f e5 54 e9 86 6b 13 a2 ab 85 16 7d 74 48 f4 64 7a 83 4f b7 fc fa 63 4f </a:t>
            </a:r>
            <a:r>
              <a:rPr lang="en-US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af</a:t>
            </a:r>
            <a:r>
              <a:rPr lang="en-US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e1 65 f8 10 e4 </a:t>
            </a:r>
            <a:r>
              <a:rPr lang="en-US" b="1" dirty="0" err="1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db</a:t>
            </a:r>
            <a:r>
              <a:rPr lang="en-US" b="1" dirty="0">
                <a:latin typeface="Courier New" panose="02070309020205020404" pitchFamily="49" charset="0"/>
                <a:ea typeface="MS Mincho" panose="02020609040205080304" pitchFamily="49" charset="-128"/>
                <a:cs typeface="Times New Roman" panose="02020603050405020304" pitchFamily="18" charset="0"/>
              </a:rPr>
              <a:t> 8b</a:t>
            </a:r>
            <a:endParaRPr lang="en-US" b="1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206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4C063-E9BC-4A32-97A3-9072D8DA7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Sertifikat</a:t>
            </a:r>
            <a:r>
              <a:rPr lang="en-US" dirty="0"/>
              <a:t> Digital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274BC-7E74-4A7D-A8CB-842FACBEC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55905"/>
          </a:xfrm>
        </p:spPr>
        <p:txBody>
          <a:bodyPr rtlCol="0">
            <a:normAutofit fontScale="85000" lnSpcReduction="20000"/>
          </a:bodyPr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</a:rPr>
              <a:t>Misalkan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pemilik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kunci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publik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err="1">
                <a:solidFill>
                  <a:srgbClr val="000000"/>
                </a:solidFill>
              </a:rPr>
              <a:t>individu</a:t>
            </a:r>
            <a:r>
              <a:rPr lang="en-US" dirty="0">
                <a:solidFill>
                  <a:srgbClr val="000000"/>
                </a:solidFill>
              </a:rPr>
              <a:t>, server, </a:t>
            </a:r>
            <a:r>
              <a:rPr lang="en-US" dirty="0" err="1">
                <a:solidFill>
                  <a:srgbClr val="000000"/>
                </a:solidFill>
              </a:rPr>
              <a:t>dsb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sudah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memiliki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sertifikat</a:t>
            </a:r>
            <a:r>
              <a:rPr lang="en-US" dirty="0">
                <a:solidFill>
                  <a:srgbClr val="000000"/>
                </a:solidFill>
              </a:rPr>
              <a:t> digital </a:t>
            </a:r>
            <a:r>
              <a:rPr lang="en-US" dirty="0" err="1">
                <a:solidFill>
                  <a:srgbClr val="000000"/>
                </a:solidFill>
              </a:rPr>
              <a:t>atas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kunci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publiknya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err="1">
                <a:solidFill>
                  <a:srgbClr val="000000"/>
                </a:solidFill>
              </a:rPr>
              <a:t>Misalkan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pemilik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kunci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publik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menandatangani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pesan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dengan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kunci</a:t>
            </a:r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 err="1">
                <a:solidFill>
                  <a:srgbClr val="000000"/>
                </a:solidFill>
              </a:rPr>
              <a:t>privatnya</a:t>
            </a:r>
            <a:r>
              <a:rPr lang="en-US" dirty="0">
                <a:solidFill>
                  <a:srgbClr val="000000"/>
                </a:solidFill>
              </a:rPr>
              <a:t> dan </a:t>
            </a:r>
            <a:r>
              <a:rPr lang="en-US" dirty="0" err="1">
                <a:solidFill>
                  <a:srgbClr val="000000"/>
                </a:solidFill>
              </a:rPr>
              <a:t>mengirim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pesan</a:t>
            </a:r>
            <a:r>
              <a:rPr lang="en-US" dirty="0">
                <a:solidFill>
                  <a:srgbClr val="000000"/>
                </a:solidFill>
              </a:rPr>
              <a:t> + </a:t>
            </a:r>
            <a:r>
              <a:rPr lang="en-US" dirty="0" err="1">
                <a:solidFill>
                  <a:srgbClr val="000000"/>
                </a:solidFill>
              </a:rPr>
              <a:t>tanda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tangan</a:t>
            </a:r>
            <a:r>
              <a:rPr lang="en-US" dirty="0">
                <a:solidFill>
                  <a:srgbClr val="000000"/>
                </a:solidFill>
              </a:rPr>
              <a:t> digital </a:t>
            </a:r>
            <a:r>
              <a:rPr lang="en-US" dirty="0" err="1">
                <a:solidFill>
                  <a:srgbClr val="000000"/>
                </a:solidFill>
              </a:rPr>
              <a:t>kepada</a:t>
            </a:r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 err="1">
                <a:solidFill>
                  <a:srgbClr val="000000"/>
                </a:solidFill>
              </a:rPr>
              <a:t>pihak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kedua</a:t>
            </a:r>
            <a:r>
              <a:rPr lang="en-US" dirty="0">
                <a:solidFill>
                  <a:srgbClr val="000000"/>
                </a:solidFill>
              </a:rPr>
              <a:t>.    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err="1">
                <a:solidFill>
                  <a:srgbClr val="000000"/>
                </a:solidFill>
              </a:rPr>
              <a:t>Penerima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pesan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memverifikasi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tanda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tangan</a:t>
            </a:r>
            <a:r>
              <a:rPr lang="en-US" dirty="0">
                <a:solidFill>
                  <a:srgbClr val="000000"/>
                </a:solidFill>
              </a:rPr>
              <a:t> digital </a:t>
            </a:r>
            <a:r>
              <a:rPr lang="en-US" dirty="0" err="1">
                <a:solidFill>
                  <a:srgbClr val="000000"/>
                </a:solidFill>
              </a:rPr>
              <a:t>dengan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kunci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publik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pengirim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pesan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err="1">
                <a:solidFill>
                  <a:srgbClr val="000000"/>
                </a:solidFill>
              </a:rPr>
              <a:t>ada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dalam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sertifikat</a:t>
            </a:r>
            <a:r>
              <a:rPr lang="en-US" dirty="0">
                <a:solidFill>
                  <a:srgbClr val="000000"/>
                </a:solidFill>
              </a:rPr>
              <a:t> digital). 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err="1">
                <a:solidFill>
                  <a:srgbClr val="000000"/>
                </a:solidFill>
              </a:rPr>
              <a:t>Penerima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pesan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dapat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meminta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verifikasi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sertifikat</a:t>
            </a:r>
            <a:r>
              <a:rPr lang="en-US" dirty="0">
                <a:solidFill>
                  <a:srgbClr val="000000"/>
                </a:solidFill>
              </a:rPr>
              <a:t> digital </a:t>
            </a:r>
            <a:r>
              <a:rPr lang="en-US" dirty="0" err="1">
                <a:solidFill>
                  <a:srgbClr val="000000"/>
                </a:solidFill>
              </a:rPr>
              <a:t>tersebut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melalui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repositori</a:t>
            </a:r>
            <a:r>
              <a:rPr lang="en-US" dirty="0">
                <a:solidFill>
                  <a:srgbClr val="000000"/>
                </a:solidFill>
              </a:rPr>
              <a:t> CA yang </a:t>
            </a:r>
            <a:r>
              <a:rPr lang="en-US" dirty="0" err="1">
                <a:solidFill>
                  <a:srgbClr val="000000"/>
                </a:solidFill>
              </a:rPr>
              <a:t>tersedia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secara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publik</a:t>
            </a:r>
            <a:r>
              <a:rPr lang="en-US" dirty="0">
                <a:solidFill>
                  <a:srgbClr val="000000"/>
                </a:solidFill>
              </a:rPr>
              <a:t>.   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err="1">
                <a:solidFill>
                  <a:srgbClr val="000000"/>
                </a:solidFill>
              </a:rPr>
              <a:t>Repositori</a:t>
            </a:r>
            <a:r>
              <a:rPr lang="en-US" dirty="0">
                <a:solidFill>
                  <a:srgbClr val="000000"/>
                </a:solidFill>
              </a:rPr>
              <a:t> CA </a:t>
            </a:r>
            <a:r>
              <a:rPr lang="en-US" dirty="0" err="1">
                <a:solidFill>
                  <a:srgbClr val="000000"/>
                </a:solidFill>
              </a:rPr>
              <a:t>melaporkan</a:t>
            </a:r>
            <a:r>
              <a:rPr lang="en-US" dirty="0">
                <a:solidFill>
                  <a:srgbClr val="000000"/>
                </a:solidFill>
              </a:rPr>
              <a:t> status </a:t>
            </a:r>
            <a:r>
              <a:rPr lang="en-US" dirty="0" err="1">
                <a:solidFill>
                  <a:srgbClr val="000000"/>
                </a:solidFill>
              </a:rPr>
              <a:t>sertifikat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pengirim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pesan</a:t>
            </a:r>
            <a:r>
              <a:rPr lang="en-US" dirty="0">
                <a:solidFill>
                  <a:srgbClr val="000000"/>
                </a:solidFill>
              </a:rPr>
              <a:t>. 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289D06-9B1D-448D-9502-1E1D16C6C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Rinaldi Munir/IF4020 Kriptografi/ Prodi Informatika STEI-ITB</a:t>
            </a:r>
            <a:endParaRPr lang="en-GB"/>
          </a:p>
        </p:txBody>
      </p:sp>
      <p:sp>
        <p:nvSpPr>
          <p:cNvPr id="16389" name="Slide Number Placeholder 4">
            <a:extLst>
              <a:ext uri="{FF2B5EF4-FFF2-40B4-BE49-F238E27FC236}">
                <a16:creationId xmlns:a16="http://schemas.microsoft.com/office/drawing/2014/main" id="{C24843C4-FF0C-49F1-A2F3-1A41E40F1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D9B073-4801-416C-8E03-4A0CF913E8EF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758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56DCCDDB-808F-4515-B9C0-AF1E6F685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Proses Verifikasi Sertifikat Digital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1F883523-B5DE-4E80-A918-79C8745BB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199"/>
            <a:ext cx="10336696" cy="5121275"/>
          </a:xfrm>
        </p:spPr>
        <p:txBody>
          <a:bodyPr>
            <a:normAutofit/>
          </a:bodyPr>
          <a:lstStyle/>
          <a:p>
            <a:pPr>
              <a:spcBef>
                <a:spcPts val="500"/>
              </a:spcBef>
            </a:pPr>
            <a:r>
              <a:rPr lang="en-US" sz="2600" dirty="0" err="1"/>
              <a:t>Carilah</a:t>
            </a:r>
            <a:r>
              <a:rPr lang="en-US" sz="2600" dirty="0"/>
              <a:t> </a:t>
            </a:r>
            <a:r>
              <a:rPr lang="en-US" sz="2600" dirty="0" err="1"/>
              <a:t>kunci</a:t>
            </a:r>
            <a:r>
              <a:rPr lang="en-US" sz="2600" dirty="0"/>
              <a:t> </a:t>
            </a:r>
            <a:r>
              <a:rPr lang="en-US" sz="2600" dirty="0" err="1"/>
              <a:t>publik</a:t>
            </a:r>
            <a:r>
              <a:rPr lang="en-US" sz="2600" dirty="0"/>
              <a:t> CA yang </a:t>
            </a:r>
            <a:r>
              <a:rPr lang="en-US" sz="2600" dirty="0" err="1"/>
              <a:t>mengeluarkan</a:t>
            </a:r>
            <a:r>
              <a:rPr lang="en-US" sz="2600" dirty="0"/>
              <a:t> </a:t>
            </a:r>
            <a:r>
              <a:rPr lang="en-US" sz="2600" dirty="0" err="1"/>
              <a:t>sertifikat</a:t>
            </a:r>
            <a:r>
              <a:rPr lang="en-US" sz="2600" dirty="0"/>
              <a:t> </a:t>
            </a:r>
            <a:r>
              <a:rPr lang="en-US" sz="2600" dirty="0" err="1"/>
              <a:t>tersebut</a:t>
            </a:r>
            <a:r>
              <a:rPr lang="en-US" sz="2600" dirty="0"/>
              <a:t>. (pada </a:t>
            </a:r>
            <a:r>
              <a:rPr lang="en-US" sz="2600" dirty="0" err="1"/>
              <a:t>contoh</a:t>
            </a:r>
            <a:r>
              <a:rPr lang="en-US" sz="2600" dirty="0"/>
              <a:t> Bank </a:t>
            </a:r>
            <a:r>
              <a:rPr lang="en-US" sz="2600" dirty="0" err="1"/>
              <a:t>Mandiri</a:t>
            </a:r>
            <a:r>
              <a:rPr lang="en-US" sz="2600" dirty="0"/>
              <a:t>, </a:t>
            </a:r>
            <a:r>
              <a:rPr lang="en-US" sz="2600" dirty="0" err="1"/>
              <a:t>klik</a:t>
            </a:r>
            <a:r>
              <a:rPr lang="en-US" sz="2600" dirty="0"/>
              <a:t> </a:t>
            </a:r>
            <a:r>
              <a:rPr lang="en-US" sz="2600" dirty="0" err="1">
                <a:solidFill>
                  <a:schemeClr val="accent1"/>
                </a:solidFill>
              </a:rPr>
              <a:t>digicert</a:t>
            </a:r>
            <a:r>
              <a:rPr lang="en-US" sz="2600" dirty="0"/>
              <a:t>)</a:t>
            </a:r>
          </a:p>
          <a:p>
            <a:pPr>
              <a:spcBef>
                <a:spcPts val="500"/>
              </a:spcBef>
            </a:pPr>
            <a:endParaRPr lang="en-US" sz="2600" dirty="0"/>
          </a:p>
          <a:p>
            <a:pPr>
              <a:spcBef>
                <a:spcPts val="500"/>
              </a:spcBef>
            </a:pPr>
            <a:endParaRPr lang="en-US" sz="2600" dirty="0"/>
          </a:p>
          <a:p>
            <a:pPr>
              <a:spcBef>
                <a:spcPts val="500"/>
              </a:spcBef>
            </a:pPr>
            <a:endParaRPr lang="en-US" sz="2600" dirty="0"/>
          </a:p>
          <a:p>
            <a:pPr>
              <a:spcBef>
                <a:spcPts val="500"/>
              </a:spcBef>
            </a:pPr>
            <a:endParaRPr lang="en-US" sz="2600" dirty="0"/>
          </a:p>
          <a:p>
            <a:pPr>
              <a:spcBef>
                <a:spcPts val="500"/>
              </a:spcBef>
            </a:pPr>
            <a:endParaRPr lang="en-US" sz="2600" dirty="0"/>
          </a:p>
          <a:p>
            <a:pPr>
              <a:spcBef>
                <a:spcPts val="500"/>
              </a:spcBef>
            </a:pPr>
            <a:r>
              <a:rPr lang="en-US" sz="2600" dirty="0" err="1"/>
              <a:t>Gunakan</a:t>
            </a:r>
            <a:r>
              <a:rPr lang="en-US" sz="2600" dirty="0"/>
              <a:t> </a:t>
            </a:r>
            <a:r>
              <a:rPr lang="en-US" sz="2600" dirty="0" err="1"/>
              <a:t>kunci</a:t>
            </a:r>
            <a:r>
              <a:rPr lang="en-US" sz="2600" dirty="0"/>
              <a:t> </a:t>
            </a:r>
            <a:r>
              <a:rPr lang="en-US" sz="2600" dirty="0" err="1"/>
              <a:t>kunci</a:t>
            </a:r>
            <a:r>
              <a:rPr lang="en-US" sz="2600" dirty="0"/>
              <a:t> </a:t>
            </a:r>
            <a:r>
              <a:rPr lang="en-US" sz="2600" dirty="0" err="1"/>
              <a:t>publik</a:t>
            </a:r>
            <a:r>
              <a:rPr lang="en-US" sz="2600" dirty="0"/>
              <a:t> CA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mendekripsi</a:t>
            </a:r>
            <a:r>
              <a:rPr lang="en-US" sz="2600" dirty="0"/>
              <a:t> </a:t>
            </a:r>
            <a:r>
              <a:rPr lang="en-US" sz="2600" dirty="0" err="1"/>
              <a:t>tanda-tangan</a:t>
            </a:r>
            <a:r>
              <a:rPr lang="en-US" sz="2600" dirty="0"/>
              <a:t> digital di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sertifikat</a:t>
            </a:r>
            <a:r>
              <a:rPr lang="en-US" sz="2600" dirty="0"/>
              <a:t>.</a:t>
            </a:r>
          </a:p>
          <a:p>
            <a:pPr>
              <a:spcBef>
                <a:spcPts val="500"/>
              </a:spcBef>
            </a:pPr>
            <a:endParaRPr lang="en-US" sz="2600" dirty="0"/>
          </a:p>
          <a:p>
            <a:pPr>
              <a:spcBef>
                <a:spcPts val="500"/>
              </a:spcBef>
            </a:pPr>
            <a:r>
              <a:rPr lang="en-US" sz="2600" dirty="0" err="1"/>
              <a:t>Bandingkan</a:t>
            </a:r>
            <a:r>
              <a:rPr lang="en-US" sz="2600" dirty="0"/>
              <a:t> </a:t>
            </a:r>
            <a:r>
              <a:rPr lang="en-US" sz="2600" dirty="0" err="1"/>
              <a:t>hasil</a:t>
            </a:r>
            <a:r>
              <a:rPr lang="en-US" sz="2600" dirty="0"/>
              <a:t> </a:t>
            </a:r>
            <a:r>
              <a:rPr lang="en-US" sz="2600" dirty="0" err="1"/>
              <a:t>dekripsi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nilai</a:t>
            </a:r>
            <a:r>
              <a:rPr lang="en-US" sz="2600" dirty="0"/>
              <a:t> hash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sertifikat</a:t>
            </a:r>
            <a:r>
              <a:rPr lang="en-US" sz="2600" dirty="0"/>
              <a:t> digital. </a:t>
            </a:r>
            <a:r>
              <a:rPr lang="en-US" sz="2600" dirty="0" err="1"/>
              <a:t>Jika</a:t>
            </a:r>
            <a:r>
              <a:rPr lang="en-US" sz="2600" dirty="0"/>
              <a:t> </a:t>
            </a:r>
            <a:r>
              <a:rPr lang="en-US" sz="2600" dirty="0" err="1"/>
              <a:t>sama</a:t>
            </a:r>
            <a:r>
              <a:rPr lang="en-US" sz="2600" dirty="0"/>
              <a:t>, </a:t>
            </a:r>
            <a:r>
              <a:rPr lang="en-US" sz="2600" dirty="0" err="1"/>
              <a:t>berarti</a:t>
            </a:r>
            <a:r>
              <a:rPr lang="en-US" sz="2600" dirty="0"/>
              <a:t> </a:t>
            </a:r>
            <a:r>
              <a:rPr lang="en-US" sz="2600" dirty="0" err="1"/>
              <a:t>sertifikat</a:t>
            </a:r>
            <a:r>
              <a:rPr lang="en-US" sz="2600" dirty="0"/>
              <a:t> digital </a:t>
            </a:r>
            <a:r>
              <a:rPr lang="en-US" sz="2600" dirty="0" err="1"/>
              <a:t>tersebut</a:t>
            </a:r>
            <a:r>
              <a:rPr lang="en-US" sz="2600" dirty="0"/>
              <a:t> </a:t>
            </a:r>
            <a:r>
              <a:rPr lang="en-US" sz="2600" dirty="0" err="1"/>
              <a:t>asli</a:t>
            </a:r>
            <a:r>
              <a:rPr lang="en-US" sz="2600" dirty="0"/>
              <a:t>. </a:t>
            </a:r>
          </a:p>
          <a:p>
            <a:pPr>
              <a:spcBef>
                <a:spcPts val="500"/>
              </a:spcBef>
            </a:pPr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54D7A4-3CEE-4C87-98A0-A6EEF858C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Rinaldi Munir/IF4020 Kriptografi/ Prodi Informatika STEI-ITB</a:t>
            </a:r>
            <a:endParaRPr lang="en-GB"/>
          </a:p>
        </p:txBody>
      </p:sp>
      <p:sp>
        <p:nvSpPr>
          <p:cNvPr id="17413" name="Slide Number Placeholder 4">
            <a:extLst>
              <a:ext uri="{FF2B5EF4-FFF2-40B4-BE49-F238E27FC236}">
                <a16:creationId xmlns:a16="http://schemas.microsoft.com/office/drawing/2014/main" id="{2EF01ED2-32F3-4ABE-B8EE-4E6AB300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C01169-10B3-48BC-ABB7-9F41A55AB90D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9A28CE-93DF-4802-94E1-7A2C88E5C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498" y="2471737"/>
            <a:ext cx="6048375" cy="191452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998DD-FC5A-424B-9A33-9C304FC1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Memverifikasi</a:t>
            </a:r>
            <a:r>
              <a:rPr lang="en-US" dirty="0"/>
              <a:t> </a:t>
            </a:r>
            <a:r>
              <a:rPr lang="en-US" dirty="0" err="1"/>
              <a:t>Pemilik</a:t>
            </a:r>
            <a:r>
              <a:rPr lang="en-US" dirty="0"/>
              <a:t> </a:t>
            </a:r>
            <a:r>
              <a:rPr lang="en-US" dirty="0" err="1"/>
              <a:t>Sertifikat</a:t>
            </a:r>
            <a:r>
              <a:rPr lang="en-US" dirty="0"/>
              <a:t> Digital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A9B70-FF98-4CAB-A9C5-D9226C949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situs</a:t>
            </a:r>
            <a:r>
              <a:rPr lang="en-US" i="1" dirty="0"/>
              <a:t> </a:t>
            </a:r>
            <a:r>
              <a:rPr lang="en-US" dirty="0"/>
              <a:t>Bank </a:t>
            </a:r>
            <a:r>
              <a:rPr lang="en-US" dirty="0" err="1"/>
              <a:t>Mandiri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, </a:t>
            </a:r>
            <a:r>
              <a:rPr lang="en-US" dirty="0" err="1"/>
              <a:t>bukan</a:t>
            </a:r>
            <a:r>
              <a:rPr lang="en-US" dirty="0"/>
              <a:t> situs  bank </a:t>
            </a:r>
            <a:r>
              <a:rPr lang="en-US" dirty="0" err="1"/>
              <a:t>palsu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 err="1"/>
              <a:t>Caranya</a:t>
            </a:r>
            <a:r>
              <a:rPr lang="en-US" dirty="0"/>
              <a:t>: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i="1" dirty="0"/>
              <a:t>challenge</a:t>
            </a:r>
            <a:r>
              <a:rPr lang="en-US" dirty="0"/>
              <a:t> dan </a:t>
            </a:r>
            <a:r>
              <a:rPr lang="en-US" i="1" dirty="0"/>
              <a:t>response.</a:t>
            </a:r>
          </a:p>
          <a:p>
            <a:endParaRPr lang="en-US" i="1" dirty="0"/>
          </a:p>
          <a:p>
            <a:r>
              <a:rPr lang="en-US" i="1" dirty="0"/>
              <a:t>Client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i="1" dirty="0"/>
              <a:t>challenge</a:t>
            </a:r>
            <a:r>
              <a:rPr lang="en-US" dirty="0"/>
              <a:t>, </a:t>
            </a:r>
            <a:r>
              <a:rPr lang="en-US" i="1" dirty="0"/>
              <a:t>server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respon</a:t>
            </a:r>
            <a:r>
              <a:rPr lang="en-US" dirty="0"/>
              <a:t>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4D3666-66ED-4053-A984-3E455D399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Kriptografi/ Prodi Informatika STEI-ITB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B35B11-31A2-43FB-94DC-80400911C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0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F91D-F5DC-44CE-85BC-D9CA96F41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8544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Mekanisme</a:t>
            </a:r>
            <a:r>
              <a:rPr lang="en-US" sz="3600" b="1" dirty="0"/>
              <a:t> </a:t>
            </a:r>
            <a:r>
              <a:rPr lang="en-US" sz="3600" b="1" i="1" dirty="0"/>
              <a:t>challenge</a:t>
            </a:r>
            <a:r>
              <a:rPr lang="en-US" sz="3600" b="1" dirty="0"/>
              <a:t> dan </a:t>
            </a:r>
            <a:r>
              <a:rPr lang="en-US" sz="3600" b="1" i="1" dirty="0"/>
              <a:t>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55A50-7D18-4170-997F-B667512BB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2512"/>
            <a:ext cx="10515600" cy="5133837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/>
              <a:t>Client</a:t>
            </a:r>
            <a:r>
              <a:rPr lang="en-US" dirty="0"/>
              <a:t> </a:t>
            </a:r>
            <a:r>
              <a:rPr lang="en-US" dirty="0" err="1"/>
              <a:t>mengirim</a:t>
            </a:r>
            <a:r>
              <a:rPr lang="en-US" dirty="0"/>
              <a:t> </a:t>
            </a:r>
            <a:r>
              <a:rPr lang="en-US" i="1" dirty="0"/>
              <a:t>challenge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i="1" dirty="0"/>
              <a:t>server</a:t>
            </a:r>
            <a:r>
              <a:rPr lang="en-US" dirty="0"/>
              <a:t> Bank </a:t>
            </a:r>
            <a:r>
              <a:rPr lang="en-US" dirty="0" err="1"/>
              <a:t>Mandiri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string </a:t>
            </a:r>
            <a:r>
              <a:rPr lang="en-US" dirty="0" err="1"/>
              <a:t>acak</a:t>
            </a:r>
            <a:r>
              <a:rPr lang="en-US" dirty="0"/>
              <a:t> yang </a:t>
            </a:r>
            <a:r>
              <a:rPr lang="en-US" dirty="0" err="1"/>
              <a:t>panjangnya</a:t>
            </a:r>
            <a:r>
              <a:rPr lang="en-US" dirty="0"/>
              <a:t> 128 bit.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fi-FI" dirty="0"/>
              <a:t>“</a:t>
            </a:r>
            <a:r>
              <a:rPr lang="fi-FI" dirty="0">
                <a:solidFill>
                  <a:srgbClr val="FF0000"/>
                </a:solidFill>
              </a:rPr>
              <a:t>F37C2412  8F60E0C8  73BFF201  2E9556B1</a:t>
            </a:r>
            <a:r>
              <a:rPr lang="fi-FI" dirty="0"/>
              <a:t>”</a:t>
            </a:r>
            <a:endParaRPr lang="en-US" dirty="0"/>
          </a:p>
          <a:p>
            <a:endParaRPr lang="en-US" i="1" dirty="0"/>
          </a:p>
          <a:p>
            <a:r>
              <a:rPr lang="en-US" i="1" dirty="0"/>
              <a:t>Client</a:t>
            </a:r>
            <a:r>
              <a:rPr lang="en-US" dirty="0"/>
              <a:t> </a:t>
            </a:r>
            <a:r>
              <a:rPr lang="en-US" dirty="0" err="1"/>
              <a:t>meminta</a:t>
            </a:r>
            <a:r>
              <a:rPr lang="en-US" dirty="0"/>
              <a:t> </a:t>
            </a:r>
            <a:r>
              <a:rPr lang="en-US" i="1" dirty="0"/>
              <a:t>server</a:t>
            </a:r>
            <a:r>
              <a:rPr lang="en-US" dirty="0"/>
              <a:t> Bank </a:t>
            </a:r>
            <a:r>
              <a:rPr lang="en-US" dirty="0" err="1"/>
              <a:t>Mandiri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mengenkripsi</a:t>
            </a:r>
            <a:r>
              <a:rPr lang="en-US" dirty="0"/>
              <a:t> string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privatnya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i="1" dirty="0"/>
              <a:t>server</a:t>
            </a:r>
            <a:r>
              <a:rPr lang="en-US" dirty="0"/>
              <a:t> Bank </a:t>
            </a:r>
            <a:r>
              <a:rPr lang="en-US" dirty="0" err="1"/>
              <a:t>Mandiri</a:t>
            </a:r>
            <a:r>
              <a:rPr lang="en-US" dirty="0"/>
              <a:t> </a:t>
            </a:r>
            <a:r>
              <a:rPr lang="en-US" dirty="0" err="1"/>
              <a:t>asli</a:t>
            </a:r>
            <a:r>
              <a:rPr lang="en-US" dirty="0"/>
              <a:t>, </a:t>
            </a:r>
            <a:r>
              <a:rPr lang="en-US" dirty="0" err="1"/>
              <a:t>tentu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privatnya</a:t>
            </a:r>
            <a:r>
              <a:rPr lang="en-US" dirty="0"/>
              <a:t>. </a:t>
            </a:r>
            <a:r>
              <a:rPr lang="en-US" dirty="0" err="1"/>
              <a:t>Lalu</a:t>
            </a:r>
            <a:r>
              <a:rPr lang="en-US" dirty="0"/>
              <a:t>, </a:t>
            </a:r>
            <a:r>
              <a:rPr lang="en-US" i="1" dirty="0"/>
              <a:t>server</a:t>
            </a:r>
            <a:r>
              <a:rPr lang="en-US" dirty="0"/>
              <a:t> Bank </a:t>
            </a:r>
            <a:r>
              <a:rPr lang="en-US" dirty="0" err="1"/>
              <a:t>Mandiri</a:t>
            </a:r>
            <a:r>
              <a:rPr lang="en-US" dirty="0"/>
              <a:t> </a:t>
            </a:r>
            <a:r>
              <a:rPr lang="en-US" dirty="0" err="1"/>
              <a:t>mengenkripsi</a:t>
            </a:r>
            <a:r>
              <a:rPr lang="en-US" dirty="0"/>
              <a:t> string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privatnya</a:t>
            </a:r>
            <a:r>
              <a:rPr lang="en-US" dirty="0"/>
              <a:t> dan </a:t>
            </a:r>
            <a:r>
              <a:rPr lang="en-US" dirty="0" err="1"/>
              <a:t>mengirimkan</a:t>
            </a:r>
            <a:r>
              <a:rPr lang="en-US" dirty="0"/>
              <a:t> </a:t>
            </a:r>
            <a:r>
              <a:rPr lang="en-US" dirty="0" err="1"/>
              <a:t>cipherteksnya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i="1" dirty="0"/>
              <a:t>client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i="1" dirty="0"/>
              <a:t>Client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mendekripsi</a:t>
            </a:r>
            <a:r>
              <a:rPr lang="en-US" dirty="0"/>
              <a:t> </a:t>
            </a:r>
            <a:r>
              <a:rPr lang="en-US" dirty="0" err="1"/>
              <a:t>cipherteks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yang </a:t>
            </a:r>
            <a:r>
              <a:rPr lang="en-US" dirty="0" err="1"/>
              <a:t>terdapat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sertifikat</a:t>
            </a:r>
            <a:r>
              <a:rPr lang="en-US" dirty="0"/>
              <a:t>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hasilnya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string </a:t>
            </a:r>
            <a:r>
              <a:rPr lang="en-US" dirty="0" err="1"/>
              <a:t>acak</a:t>
            </a:r>
            <a:r>
              <a:rPr lang="en-US" dirty="0"/>
              <a:t> yang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kirim</a:t>
            </a:r>
            <a:r>
              <a:rPr lang="en-US" dirty="0"/>
              <a:t>,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i="1" dirty="0"/>
              <a:t>server</a:t>
            </a:r>
            <a:r>
              <a:rPr lang="en-US" dirty="0"/>
              <a:t> Bank </a:t>
            </a:r>
            <a:r>
              <a:rPr lang="en-US" dirty="0" err="1"/>
              <a:t>Mandiri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asli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1A0D9D-279C-425E-B032-B58349F30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Kriptografi/ Prodi Informatika STEI-ITB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62CD0D-E4E2-49FE-ACD5-CE4079673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70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0A0D9-249E-4739-957E-D4FDB5F63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Jenis-jenis</a:t>
            </a:r>
            <a:r>
              <a:rPr lang="en-US" dirty="0"/>
              <a:t> </a:t>
            </a:r>
            <a:r>
              <a:rPr lang="en-US" dirty="0" err="1"/>
              <a:t>sertifikat</a:t>
            </a:r>
            <a:r>
              <a:rPr lang="en-US" dirty="0"/>
              <a:t> digital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67C03-2B4C-4417-B95F-B72EDDDBF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6875" lvl="1" indent="-336550">
              <a:buFont typeface="+mj-lt"/>
              <a:buAutoNum type="arabicPeriod"/>
            </a:pPr>
            <a:r>
              <a:rPr lang="en-US" altLang="en-US" sz="2800" dirty="0"/>
              <a:t>Server Certificates</a:t>
            </a:r>
          </a:p>
          <a:p>
            <a:pPr marL="396875" lvl="1" indent="-336550">
              <a:buFont typeface="+mj-lt"/>
              <a:buAutoNum type="arabicPeriod"/>
            </a:pPr>
            <a:endParaRPr lang="en-US" altLang="en-US" sz="2800" dirty="0"/>
          </a:p>
          <a:p>
            <a:pPr marL="396875" lvl="1" indent="-336550">
              <a:buFont typeface="+mj-lt"/>
              <a:buAutoNum type="arabicPeriod"/>
            </a:pPr>
            <a:r>
              <a:rPr lang="en-US" altLang="en-US" sz="2800" dirty="0"/>
              <a:t>Personal Certificates</a:t>
            </a:r>
          </a:p>
          <a:p>
            <a:pPr marL="396875" lvl="1" indent="-336550">
              <a:buFont typeface="+mj-lt"/>
              <a:buAutoNum type="arabicPeriod"/>
            </a:pPr>
            <a:endParaRPr lang="en-US" altLang="en-US" sz="2800" dirty="0"/>
          </a:p>
          <a:p>
            <a:pPr marL="396875" lvl="1" indent="-336550">
              <a:buFont typeface="+mj-lt"/>
              <a:buAutoNum type="arabicPeriod"/>
            </a:pPr>
            <a:r>
              <a:rPr lang="en-US" altLang="en-US" sz="2800" dirty="0"/>
              <a:t>Organization Certificates</a:t>
            </a:r>
          </a:p>
          <a:p>
            <a:pPr marL="396875" lvl="1" indent="-336550">
              <a:buFont typeface="+mj-lt"/>
              <a:buAutoNum type="arabicPeriod"/>
            </a:pPr>
            <a:endParaRPr lang="en-US" altLang="en-US" sz="2800" dirty="0"/>
          </a:p>
          <a:p>
            <a:pPr marL="396875" lvl="1" indent="-336550">
              <a:buFont typeface="+mj-lt"/>
              <a:buAutoNum type="arabicPeriod"/>
            </a:pPr>
            <a:r>
              <a:rPr lang="en-US" altLang="en-US" sz="2800" dirty="0"/>
              <a:t>Developer Certificates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E9ECF3-A41C-4361-A7C6-A80E806C6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Kriptografi/ Prodi Informatika STEI-ITB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777F9C-7618-4C99-9333-F37FDE813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99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20AC69E3-95BE-491E-BA5B-07F4F8AFE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85191" y="1639956"/>
            <a:ext cx="10621617" cy="471639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Adanya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atribut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waktu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kadualarsa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digital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dimaksudkan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agar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pengguna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mengubah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publik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(dan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privat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pasangannya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periodik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rgbClr val="0B0B0F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Makin lama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penggunaan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makin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besar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peluang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diserang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dikriptanalisis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pasangan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tersebut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diubah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digital yang lama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harus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ditarik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kembali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solidFill>
                  <a:srgbClr val="0B0B0F"/>
                </a:solidFill>
                <a:cs typeface="Times New Roman" panose="02020603050405020304" pitchFamily="18" charset="0"/>
              </a:rPr>
              <a:t>revoked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).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rgbClr val="0B0B0F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Pada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sisi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lain,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privat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berhasil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diketahui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pihak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lain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sebelum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waktu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kadualarsanya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digital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harus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dibatalkan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ditarik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kembali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, dan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pengguna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harus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mengganti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pasangan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kuncinya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4578" name="Footer Placeholder 4">
            <a:extLst>
              <a:ext uri="{FF2B5EF4-FFF2-40B4-BE49-F238E27FC236}">
                <a16:creationId xmlns:a16="http://schemas.microsoft.com/office/drawing/2014/main" id="{2D77142D-0899-410B-BDD2-3A0C43B17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Rinaldi Munir/IF4020 Kriptografi/ Prodi Informatika STEI-ITB</a:t>
            </a:r>
            <a:endParaRPr lang="en-GB"/>
          </a:p>
        </p:txBody>
      </p:sp>
      <p:sp>
        <p:nvSpPr>
          <p:cNvPr id="27652" name="Slide Number Placeholder 5">
            <a:extLst>
              <a:ext uri="{FF2B5EF4-FFF2-40B4-BE49-F238E27FC236}">
                <a16:creationId xmlns:a16="http://schemas.microsoft.com/office/drawing/2014/main" id="{C23AA728-A6A9-4E4B-A513-7CA98157B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8E79AB-E0C8-416C-B867-840D6D1DADEE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262449-71FA-492B-9B2E-5B545341F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Batas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Kadaluarsa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Digital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766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82C00D47-79E5-4610-8654-287B0F1214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4157" y="1620078"/>
            <a:ext cx="10515600" cy="4736272"/>
          </a:xfrm>
        </p:spPr>
        <p:txBody>
          <a:bodyPr/>
          <a:lstStyle/>
          <a:p>
            <a:pPr eaLnBrk="1" hangingPunct="1"/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Bagaimana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B0B0F"/>
                </a:solidFill>
                <a:cs typeface="Times New Roman" panose="02020603050405020304" pitchFamily="18" charset="0"/>
              </a:rPr>
              <a:t>CA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memberitahu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publik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bahwa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digital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ditarik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? </a:t>
            </a:r>
          </a:p>
          <a:p>
            <a:pPr eaLnBrk="1" hangingPunct="1"/>
            <a:endParaRPr lang="en-US" altLang="en-US" sz="2400" dirty="0">
              <a:solidFill>
                <a:srgbClr val="0B0B0F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Caranya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400" i="1" dirty="0">
                <a:solidFill>
                  <a:srgbClr val="0B0B0F"/>
                </a:solidFill>
                <a:cs typeface="Times New Roman" panose="02020603050405020304" pitchFamily="18" charset="0"/>
              </a:rPr>
              <a:t>CA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secara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periodik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mengeluarkan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B0B0F"/>
                </a:solidFill>
                <a:cs typeface="Times New Roman" panose="02020603050405020304" pitchFamily="18" charset="0"/>
              </a:rPr>
              <a:t>CRL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solidFill>
                  <a:srgbClr val="0B0B0F"/>
                </a:solidFill>
                <a:cs typeface="Times New Roman" panose="02020603050405020304" pitchFamily="18" charset="0"/>
              </a:rPr>
              <a:t>Certificate Revocation List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) yang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berisi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nomor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seri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digital yang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ditarik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400" dirty="0">
              <a:solidFill>
                <a:srgbClr val="0B0B0F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digital yang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sudah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kadaluarsa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otomatis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dianggap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sudah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sah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lagi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ia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juga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dimasukkan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B0B0F"/>
                </a:solidFill>
                <a:cs typeface="Times New Roman" panose="02020603050405020304" pitchFamily="18" charset="0"/>
              </a:rPr>
              <a:t>CRL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.  </a:t>
            </a:r>
          </a:p>
          <a:p>
            <a:pPr eaLnBrk="1" hangingPunct="1"/>
            <a:endParaRPr lang="en-US" altLang="en-US" sz="2400" dirty="0">
              <a:solidFill>
                <a:srgbClr val="0B0B0F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cara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B0B0F"/>
                </a:solidFill>
                <a:cs typeface="Times New Roman" panose="02020603050405020304" pitchFamily="18" charset="0"/>
              </a:rPr>
              <a:t>CA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perlu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memberitahu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perubahan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sertifikat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digital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kepada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B0B0F"/>
                </a:solidFill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solidFill>
                  <a:srgbClr val="0B0B0F"/>
                </a:solidFill>
                <a:cs typeface="Times New Roman" panose="02020603050405020304" pitchFamily="18" charset="0"/>
              </a:rPr>
              <a:t> orang. </a:t>
            </a:r>
            <a:endParaRPr lang="en-GB" altLang="en-US" dirty="0"/>
          </a:p>
        </p:txBody>
      </p:sp>
      <p:sp>
        <p:nvSpPr>
          <p:cNvPr id="25602" name="Footer Placeholder 4">
            <a:extLst>
              <a:ext uri="{FF2B5EF4-FFF2-40B4-BE49-F238E27FC236}">
                <a16:creationId xmlns:a16="http://schemas.microsoft.com/office/drawing/2014/main" id="{E2FEB237-828D-4284-8097-61E884968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Rinaldi Munir/IF4020 Kriptografi/ Prodi Informatika STEI-ITB</a:t>
            </a:r>
            <a:endParaRPr lang="en-GB"/>
          </a:p>
        </p:txBody>
      </p:sp>
      <p:sp>
        <p:nvSpPr>
          <p:cNvPr id="28676" name="Slide Number Placeholder 5">
            <a:extLst>
              <a:ext uri="{FF2B5EF4-FFF2-40B4-BE49-F238E27FC236}">
                <a16:creationId xmlns:a16="http://schemas.microsoft.com/office/drawing/2014/main" id="{4DDE91BD-FABC-4CB5-B460-C582D52CE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29C5B5-37F1-4BFC-A7CC-07BE6A79EE93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037986C-A059-4847-851B-D02D960EC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en-US" i="1" dirty="0">
                <a:solidFill>
                  <a:srgbClr val="0B0B0F"/>
                </a:solidFill>
                <a:cs typeface="Times New Roman" panose="02020603050405020304" pitchFamily="18" charset="0"/>
              </a:rPr>
              <a:t>CRL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solidFill>
                  <a:srgbClr val="0B0B0F"/>
                </a:solidFill>
                <a:cs typeface="Times New Roman" panose="02020603050405020304" pitchFamily="18" charset="0"/>
              </a:rPr>
              <a:t>Certificate Revocation List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79DAA07D-C037-47CD-8F4C-049E969AA4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4887" y="914400"/>
            <a:ext cx="10518913" cy="5181600"/>
          </a:xfrm>
        </p:spPr>
        <p:txBody>
          <a:bodyPr>
            <a:normAutofit/>
          </a:bodyPr>
          <a:lstStyle/>
          <a:p>
            <a:r>
              <a:rPr lang="en-US" altLang="en-US" dirty="0" err="1"/>
              <a:t>Kunci</a:t>
            </a:r>
            <a:r>
              <a:rPr lang="en-US" altLang="en-US" dirty="0"/>
              <a:t> </a:t>
            </a:r>
            <a:r>
              <a:rPr lang="en-US" altLang="en-US" dirty="0" err="1"/>
              <a:t>privat</a:t>
            </a:r>
            <a:r>
              <a:rPr lang="en-US" altLang="en-US" dirty="0"/>
              <a:t> </a:t>
            </a:r>
            <a:r>
              <a:rPr lang="en-US" altLang="en-US" dirty="0" err="1"/>
              <a:t>bersifat</a:t>
            </a:r>
            <a:r>
              <a:rPr lang="en-US" altLang="en-US" dirty="0"/>
              <a:t> </a:t>
            </a:r>
            <a:r>
              <a:rPr lang="en-US" altLang="en-US" dirty="0" err="1"/>
              <a:t>rahasia</a:t>
            </a:r>
            <a:r>
              <a:rPr lang="en-US" altLang="en-US" dirty="0"/>
              <a:t>, </a:t>
            </a:r>
            <a:r>
              <a:rPr lang="en-US" altLang="en-US" dirty="0" err="1"/>
              <a:t>hanya</a:t>
            </a:r>
            <a:r>
              <a:rPr lang="en-US" altLang="en-US" dirty="0"/>
              <a:t> </a:t>
            </a:r>
            <a:r>
              <a:rPr lang="en-US" altLang="en-US" dirty="0" err="1"/>
              <a:t>diketahui</a:t>
            </a:r>
            <a:r>
              <a:rPr lang="en-US" altLang="en-US" dirty="0"/>
              <a:t> oleh </a:t>
            </a:r>
            <a:r>
              <a:rPr lang="en-US" altLang="en-US" dirty="0" err="1"/>
              <a:t>pemilik</a:t>
            </a:r>
            <a:r>
              <a:rPr lang="en-US" altLang="en-US" dirty="0"/>
              <a:t>,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dibagi</a:t>
            </a:r>
            <a:r>
              <a:rPr lang="en-US" altLang="en-US" dirty="0"/>
              <a:t>  </a:t>
            </a:r>
            <a:r>
              <a:rPr lang="en-US" altLang="en-US" dirty="0" err="1"/>
              <a:t>kepada</a:t>
            </a:r>
            <a:r>
              <a:rPr lang="en-US" altLang="en-US" dirty="0"/>
              <a:t> </a:t>
            </a:r>
            <a:r>
              <a:rPr lang="en-US" altLang="en-US" dirty="0" err="1"/>
              <a:t>pihak</a:t>
            </a:r>
            <a:r>
              <a:rPr lang="en-US" altLang="en-US" dirty="0"/>
              <a:t> lain, </a:t>
            </a:r>
            <a:r>
              <a:rPr lang="en-US" altLang="en-US" dirty="0" err="1"/>
              <a:t>tetapi</a:t>
            </a:r>
            <a:r>
              <a:rPr lang="en-US" altLang="en-US" dirty="0"/>
              <a:t> </a:t>
            </a:r>
            <a:r>
              <a:rPr lang="en-US" altLang="en-US" dirty="0" err="1"/>
              <a:t>kunci</a:t>
            </a:r>
            <a:r>
              <a:rPr lang="en-US" altLang="en-US" dirty="0"/>
              <a:t> </a:t>
            </a:r>
            <a:r>
              <a:rPr lang="en-US" altLang="en-US" dirty="0" err="1"/>
              <a:t>publik</a:t>
            </a:r>
            <a:r>
              <a:rPr lang="en-US" altLang="en-US" dirty="0"/>
              <a:t> </a:t>
            </a:r>
            <a:r>
              <a:rPr lang="en-US" altLang="en-US" dirty="0" err="1"/>
              <a:t>tersedia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umum</a:t>
            </a:r>
            <a:r>
              <a:rPr lang="en-US" altLang="en-US" dirty="0"/>
              <a:t>. </a:t>
            </a:r>
          </a:p>
          <a:p>
            <a:pPr eaLnBrk="1" hangingPunct="1"/>
            <a:endParaRPr lang="en-US" altLang="en-US" dirty="0">
              <a:solidFill>
                <a:srgbClr val="0B0B0F"/>
              </a:solidFill>
            </a:endParaRPr>
          </a:p>
          <a:p>
            <a:pPr eaLnBrk="1" hangingPunct="1"/>
            <a:r>
              <a:rPr lang="en-US" altLang="en-US" dirty="0" err="1">
                <a:solidFill>
                  <a:srgbClr val="0B0B0F"/>
                </a:solidFill>
              </a:rPr>
              <a:t>Masalah</a:t>
            </a:r>
            <a:r>
              <a:rPr lang="en-US" altLang="en-US" dirty="0">
                <a:solidFill>
                  <a:srgbClr val="0B0B0F"/>
                </a:solidFill>
              </a:rPr>
              <a:t>: </a:t>
            </a:r>
            <a:r>
              <a:rPr lang="en-US" altLang="en-US" dirty="0" err="1">
                <a:solidFill>
                  <a:srgbClr val="0B0B0F"/>
                </a:solidFill>
              </a:rPr>
              <a:t>Kunci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publik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tidak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mempunyai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suatu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kode</a:t>
            </a:r>
            <a:r>
              <a:rPr lang="en-US" altLang="en-US" dirty="0">
                <a:solidFill>
                  <a:srgbClr val="0B0B0F"/>
                </a:solidFill>
              </a:rPr>
              <a:t> yang </a:t>
            </a:r>
            <a:r>
              <a:rPr lang="en-US" altLang="en-US" dirty="0" err="1">
                <a:solidFill>
                  <a:srgbClr val="0B0B0F"/>
                </a:solidFill>
              </a:rPr>
              <a:t>mengidentifikasi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pemiliknya</a:t>
            </a:r>
            <a:r>
              <a:rPr lang="en-US" altLang="en-US" dirty="0">
                <a:solidFill>
                  <a:srgbClr val="0B0B0F"/>
                </a:solidFill>
              </a:rPr>
              <a:t>.</a:t>
            </a:r>
          </a:p>
          <a:p>
            <a:pPr eaLnBrk="1" hangingPunct="1"/>
            <a:endParaRPr lang="en-US" altLang="en-US" dirty="0">
              <a:solidFill>
                <a:srgbClr val="0B0B0F"/>
              </a:solidFill>
            </a:endParaRPr>
          </a:p>
          <a:p>
            <a:pPr eaLnBrk="1" hangingPunct="1"/>
            <a:r>
              <a:rPr lang="en-US" altLang="en-US" dirty="0" err="1">
                <a:solidFill>
                  <a:srgbClr val="0B0B0F"/>
                </a:solidFill>
              </a:rPr>
              <a:t>Pihak</a:t>
            </a:r>
            <a:r>
              <a:rPr lang="en-US" altLang="en-US" dirty="0">
                <a:solidFill>
                  <a:srgbClr val="0B0B0F"/>
                </a:solidFill>
              </a:rPr>
              <a:t> lain </a:t>
            </a:r>
            <a:r>
              <a:rPr lang="en-US" altLang="en-US" dirty="0" err="1">
                <a:solidFill>
                  <a:srgbClr val="0B0B0F"/>
                </a:solidFill>
              </a:rPr>
              <a:t>dapat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menyalahgunakan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kunci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publik</a:t>
            </a:r>
            <a:r>
              <a:rPr lang="en-US" altLang="en-US" dirty="0">
                <a:solidFill>
                  <a:srgbClr val="0B0B0F"/>
                </a:solidFill>
              </a:rPr>
              <a:t> yang </a:t>
            </a:r>
            <a:r>
              <a:rPr lang="en-US" altLang="en-US" dirty="0" err="1">
                <a:solidFill>
                  <a:srgbClr val="0B0B0F"/>
                </a:solidFill>
              </a:rPr>
              <a:t>bukan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miliknya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untuk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i="1" dirty="0">
                <a:solidFill>
                  <a:srgbClr val="0B0B0F"/>
                </a:solidFill>
                <a:cs typeface="Times New Roman" panose="02020603050405020304" pitchFamily="18" charset="0"/>
              </a:rPr>
              <a:t>impersonation attack </a:t>
            </a:r>
            <a:r>
              <a:rPr lang="en-US" altLang="en-US" dirty="0">
                <a:solidFill>
                  <a:srgbClr val="0B0B0F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</a:pPr>
            <a:endParaRPr lang="en-US" altLang="en-US" dirty="0">
              <a:solidFill>
                <a:srgbClr val="0B0B0F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solidFill>
                  <a:srgbClr val="0B0B0F"/>
                </a:solidFill>
              </a:rPr>
              <a:t>Kasus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i="1" dirty="0">
                <a:solidFill>
                  <a:srgbClr val="0B0B0F"/>
                </a:solidFill>
              </a:rPr>
              <a:t>impersonation attack </a:t>
            </a:r>
            <a:r>
              <a:rPr lang="en-US" altLang="en-US" i="1" dirty="0" err="1">
                <a:solidFill>
                  <a:srgbClr val="0B0B0F"/>
                </a:solidFill>
              </a:rPr>
              <a:t>atau</a:t>
            </a:r>
            <a:r>
              <a:rPr lang="en-US" altLang="en-US" i="1" dirty="0">
                <a:solidFill>
                  <a:srgbClr val="0B0B0F"/>
                </a:solidFill>
              </a:rPr>
              <a:t> </a:t>
            </a:r>
            <a:r>
              <a:rPr lang="en-US" altLang="en-US" i="1" dirty="0" err="1">
                <a:solidFill>
                  <a:srgbClr val="0B0B0F"/>
                </a:solidFill>
              </a:rPr>
              <a:t>phising</a:t>
            </a:r>
            <a:r>
              <a:rPr lang="en-US" altLang="en-US" i="1" dirty="0">
                <a:solidFill>
                  <a:srgbClr val="0B0B0F"/>
                </a:solidFill>
              </a:rPr>
              <a:t> </a:t>
            </a:r>
            <a:r>
              <a:rPr lang="en-US" altLang="en-US" dirty="0">
                <a:solidFill>
                  <a:srgbClr val="0B0B0F"/>
                </a:solidFill>
              </a:rPr>
              <a:t>yang </a:t>
            </a:r>
            <a:r>
              <a:rPr lang="en-US" altLang="en-US" dirty="0" err="1">
                <a:solidFill>
                  <a:srgbClr val="0B0B0F"/>
                </a:solidFill>
              </a:rPr>
              <a:t>pernah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dirty="0" err="1">
                <a:solidFill>
                  <a:srgbClr val="0B0B0F"/>
                </a:solidFill>
              </a:rPr>
              <a:t>terjadi</a:t>
            </a:r>
            <a:r>
              <a:rPr lang="en-US" altLang="en-US" dirty="0">
                <a:solidFill>
                  <a:srgbClr val="0B0B0F"/>
                </a:solidFill>
              </a:rPr>
              <a:t> di Indonesia </a:t>
            </a:r>
            <a:r>
              <a:rPr lang="en-US" altLang="en-US" dirty="0" err="1">
                <a:solidFill>
                  <a:srgbClr val="0B0B0F"/>
                </a:solidFill>
              </a:rPr>
              <a:t>tahun</a:t>
            </a:r>
            <a:r>
              <a:rPr lang="en-US" altLang="en-US" dirty="0">
                <a:solidFill>
                  <a:srgbClr val="0B0B0F"/>
                </a:solidFill>
              </a:rPr>
              <a:t> 2001: </a:t>
            </a:r>
            <a:r>
              <a:rPr lang="en-US" altLang="en-US" dirty="0" err="1">
                <a:solidFill>
                  <a:srgbClr val="0B0B0F"/>
                </a:solidFill>
              </a:rPr>
              <a:t>peniruan</a:t>
            </a:r>
            <a:r>
              <a:rPr lang="en-US" altLang="en-US" dirty="0">
                <a:solidFill>
                  <a:srgbClr val="0B0B0F"/>
                </a:solidFill>
              </a:rPr>
              <a:t> </a:t>
            </a:r>
            <a:r>
              <a:rPr lang="en-US" altLang="en-US" i="1" dirty="0">
                <a:solidFill>
                  <a:srgbClr val="0B0B0F"/>
                </a:solidFill>
              </a:rPr>
              <a:t>website</a:t>
            </a:r>
            <a:r>
              <a:rPr lang="en-US" altLang="en-US" dirty="0">
                <a:solidFill>
                  <a:srgbClr val="0B0B0F"/>
                </a:solidFill>
              </a:rPr>
              <a:t> BCA.</a:t>
            </a:r>
            <a:endParaRPr lang="en-GB" altLang="en-US" dirty="0">
              <a:solidFill>
                <a:srgbClr val="0B0B0F"/>
              </a:solidFill>
            </a:endParaRPr>
          </a:p>
        </p:txBody>
      </p:sp>
      <p:sp>
        <p:nvSpPr>
          <p:cNvPr id="10242" name="Footer Placeholder 4">
            <a:extLst>
              <a:ext uri="{FF2B5EF4-FFF2-40B4-BE49-F238E27FC236}">
                <a16:creationId xmlns:a16="http://schemas.microsoft.com/office/drawing/2014/main" id="{124A605F-8172-4CD0-899D-45781A9BE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Rinaldi Munir/IF4020 Kriptografi/ Prodi Informatika STEI-ITB</a:t>
            </a:r>
            <a:endParaRPr lang="en-GB"/>
          </a:p>
        </p:txBody>
      </p:sp>
      <p:sp>
        <p:nvSpPr>
          <p:cNvPr id="6148" name="Slide Number Placeholder 5">
            <a:extLst>
              <a:ext uri="{FF2B5EF4-FFF2-40B4-BE49-F238E27FC236}">
                <a16:creationId xmlns:a16="http://schemas.microsoft.com/office/drawing/2014/main" id="{EB64768F-743B-48E8-BE0D-7ABCFA0B6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C140D7-45E3-4DC6-B524-D46091F33AB9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>
            <a:extLst>
              <a:ext uri="{FF2B5EF4-FFF2-40B4-BE49-F238E27FC236}">
                <a16:creationId xmlns:a16="http://schemas.microsoft.com/office/drawing/2014/main" id="{4D9DDC87-D74F-48AD-88A3-1839F1C88F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Dimana</a:t>
            </a:r>
            <a:r>
              <a:rPr lang="en-US" altLang="en-US" dirty="0"/>
              <a:t> </a:t>
            </a:r>
            <a:r>
              <a:rPr lang="en-US" altLang="en-US" dirty="0" err="1"/>
              <a:t>Sertifikat</a:t>
            </a:r>
            <a:r>
              <a:rPr lang="en-US" altLang="en-US" dirty="0"/>
              <a:t> Digital </a:t>
            </a:r>
            <a:r>
              <a:rPr lang="en-US" altLang="en-US" dirty="0" err="1"/>
              <a:t>Digunakan</a:t>
            </a:r>
            <a:r>
              <a:rPr lang="en-US" altLang="en-US" dirty="0"/>
              <a:t>?</a:t>
            </a:r>
          </a:p>
        </p:txBody>
      </p:sp>
      <p:sp>
        <p:nvSpPr>
          <p:cNvPr id="35843" name="Rectangle 5">
            <a:extLst>
              <a:ext uri="{FF2B5EF4-FFF2-40B4-BE49-F238E27FC236}">
                <a16:creationId xmlns:a16="http://schemas.microsoft.com/office/drawing/2014/main" id="{5864E142-CDA0-4A3F-AEBE-92F9466A0C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dirty="0" err="1"/>
              <a:t>Dalam</a:t>
            </a:r>
            <a:r>
              <a:rPr lang="en-US" altLang="en-US" b="1" dirty="0"/>
              <a:t> </a:t>
            </a:r>
            <a:r>
              <a:rPr lang="en-US" altLang="en-US" b="1" dirty="0" err="1"/>
              <a:t>sejumlah</a:t>
            </a:r>
            <a:r>
              <a:rPr lang="en-US" altLang="en-US" b="1" dirty="0"/>
              <a:t> </a:t>
            </a:r>
            <a:r>
              <a:rPr lang="en-US" altLang="en-US" b="1" dirty="0" err="1"/>
              <a:t>aplikasi</a:t>
            </a:r>
            <a:r>
              <a:rPr lang="en-US" altLang="en-US" b="1" dirty="0"/>
              <a:t> Internet yang </a:t>
            </a:r>
            <a:r>
              <a:rPr lang="en-US" altLang="en-US" b="1" dirty="0" err="1"/>
              <a:t>melibatkan</a:t>
            </a:r>
            <a:r>
              <a:rPr lang="en-US" altLang="en-US" b="1" dirty="0"/>
              <a:t>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FF0000"/>
                </a:solidFill>
              </a:rPr>
              <a:t>1.Secure Socket Layer (SSL) </a:t>
            </a:r>
            <a:r>
              <a:rPr lang="en-US" altLang="en-US" dirty="0" err="1"/>
              <a:t>dikembangkan</a:t>
            </a:r>
            <a:r>
              <a:rPr lang="en-US" altLang="en-US" dirty="0"/>
              <a:t> oleh </a:t>
            </a:r>
            <a:r>
              <a:rPr lang="en-US" altLang="en-US" i="1" dirty="0"/>
              <a:t>Netscape Communications Corporation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i="1" dirty="0">
                <a:solidFill>
                  <a:srgbClr val="FF0000"/>
                </a:solidFill>
              </a:rPr>
              <a:t>2. </a:t>
            </a:r>
            <a:r>
              <a:rPr lang="en-US" altLang="en-US" dirty="0">
                <a:solidFill>
                  <a:srgbClr val="FF0000"/>
                </a:solidFill>
              </a:rPr>
              <a:t>Secure Multipurpose Internet Mail Extensions (S/MIME) </a:t>
            </a:r>
            <a:r>
              <a:rPr lang="en-US" altLang="en-US" dirty="0" err="1"/>
              <a:t>Standar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keamanan</a:t>
            </a:r>
            <a:r>
              <a:rPr lang="en-US" altLang="en-US" dirty="0"/>
              <a:t> email dan </a:t>
            </a:r>
            <a:r>
              <a:rPr lang="en-US" altLang="en-US" i="1" dirty="0"/>
              <a:t>electronic data interchange </a:t>
            </a:r>
            <a:r>
              <a:rPr lang="en-US" altLang="en-US" dirty="0"/>
              <a:t>(EDI).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i="1" dirty="0">
                <a:solidFill>
                  <a:srgbClr val="FF0000"/>
                </a:solidFill>
              </a:rPr>
              <a:t>3. </a:t>
            </a:r>
            <a:r>
              <a:rPr lang="en-US" altLang="en-US" dirty="0">
                <a:solidFill>
                  <a:srgbClr val="FF0000"/>
                </a:solidFill>
              </a:rPr>
              <a:t>Secure Electronic Transactions (SET)  </a:t>
            </a:r>
            <a:r>
              <a:rPr lang="en-US" altLang="en-US" dirty="0"/>
              <a:t>protocol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keamanan</a:t>
            </a:r>
            <a:r>
              <a:rPr lang="en-US" altLang="en-US" dirty="0"/>
              <a:t> </a:t>
            </a:r>
            <a:r>
              <a:rPr lang="en-US" altLang="en-US" dirty="0" err="1"/>
              <a:t>pembayaran</a:t>
            </a:r>
            <a:r>
              <a:rPr lang="en-US" altLang="en-US" dirty="0"/>
              <a:t> </a:t>
            </a:r>
            <a:r>
              <a:rPr lang="en-US" altLang="en-US" dirty="0" err="1"/>
              <a:t>elektronik</a:t>
            </a:r>
            <a:endParaRPr lang="en-US" altLang="en-US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i="1" dirty="0">
                <a:solidFill>
                  <a:srgbClr val="FF0000"/>
                </a:solidFill>
              </a:rPr>
              <a:t>4. </a:t>
            </a:r>
            <a:r>
              <a:rPr lang="en-US" altLang="en-US" dirty="0">
                <a:solidFill>
                  <a:srgbClr val="FF0000"/>
                </a:solidFill>
              </a:rPr>
              <a:t>Internet Protocol Secure Standard (</a:t>
            </a:r>
            <a:r>
              <a:rPr lang="en-US" altLang="en-US" dirty="0" err="1">
                <a:solidFill>
                  <a:srgbClr val="FF0000"/>
                </a:solidFill>
              </a:rPr>
              <a:t>IPSec</a:t>
            </a:r>
            <a:r>
              <a:rPr lang="en-US" altLang="en-US" dirty="0">
                <a:solidFill>
                  <a:srgbClr val="FF0000"/>
                </a:solidFill>
              </a:rPr>
              <a:t>)</a:t>
            </a:r>
            <a:r>
              <a:rPr lang="en-US" altLang="en-US" dirty="0"/>
              <a:t> </a:t>
            </a:r>
            <a:r>
              <a:rPr lang="en-US" altLang="en-US" dirty="0" err="1"/>
              <a:t>funtuk</a:t>
            </a:r>
            <a:r>
              <a:rPr lang="en-US" altLang="en-US" dirty="0"/>
              <a:t> </a:t>
            </a:r>
            <a:r>
              <a:rPr lang="en-US" altLang="en-US" dirty="0" err="1"/>
              <a:t>otentikasi</a:t>
            </a:r>
            <a:r>
              <a:rPr lang="en-US" altLang="en-US" dirty="0"/>
              <a:t> </a:t>
            </a:r>
            <a:r>
              <a:rPr lang="en-US" altLang="en-US" dirty="0" err="1"/>
              <a:t>devais</a:t>
            </a:r>
            <a:r>
              <a:rPr lang="en-US" altLang="en-US" dirty="0"/>
              <a:t> 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jaringan</a:t>
            </a:r>
            <a:r>
              <a:rPr lang="en-US" altLang="en-US" dirty="0"/>
              <a:t> </a:t>
            </a:r>
          </a:p>
          <a:p>
            <a:pPr eaLnBrk="1" hangingPunct="1"/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35844" name="TextBox 3">
            <a:extLst>
              <a:ext uri="{FF2B5EF4-FFF2-40B4-BE49-F238E27FC236}">
                <a16:creationId xmlns:a16="http://schemas.microsoft.com/office/drawing/2014/main" id="{AFAE4A23-D5E9-401E-AC78-8B40C9230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191" y="5838826"/>
            <a:ext cx="7696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Sumber</a:t>
            </a:r>
            <a:r>
              <a:rPr lang="en-US" altLang="en-US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GROUP 11 MEMBERS (</a:t>
            </a:r>
            <a:r>
              <a:rPr lang="en-US" altLang="en-US" sz="1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Rackenee</a:t>
            </a:r>
            <a:r>
              <a:rPr lang="en-US" altLang="en-US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Rhule</a:t>
            </a:r>
            <a:r>
              <a:rPr lang="en-US" altLang="en-US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 et al, </a:t>
            </a:r>
            <a:r>
              <a:rPr lang="en-US" altLang="en-US" sz="1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Digital Certificates</a:t>
            </a:r>
            <a:r>
              <a:rPr lang="en-US" altLang="en-US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25ECFF8-2896-451E-84D6-735E4C6E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Rinaldi Munir/IF4020 Kriptografi/ Prodi Informatika STEI-ITB</a:t>
            </a:r>
            <a:endParaRPr lang="en-GB"/>
          </a:p>
        </p:txBody>
      </p:sp>
      <p:sp>
        <p:nvSpPr>
          <p:cNvPr id="35846" name="Slide Number Placeholder 2">
            <a:extLst>
              <a:ext uri="{FF2B5EF4-FFF2-40B4-BE49-F238E27FC236}">
                <a16:creationId xmlns:a16="http://schemas.microsoft.com/office/drawing/2014/main" id="{DF207619-04FA-491A-AEED-D931D82DB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CFDFF8-5C5C-46BF-B2F1-A9EF41A0E5FC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58709E30-167A-42C1-8751-20A3551C6A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 err="1"/>
              <a:t>Bagaimana</a:t>
            </a:r>
            <a:r>
              <a:rPr lang="en-US" altLang="en-US" sz="4000" dirty="0"/>
              <a:t> </a:t>
            </a:r>
            <a:r>
              <a:rPr lang="en-US" altLang="en-US" sz="4000" dirty="0" err="1"/>
              <a:t>Sertifikat</a:t>
            </a:r>
            <a:r>
              <a:rPr lang="en-US" altLang="en-US" sz="4000" dirty="0"/>
              <a:t> Digital </a:t>
            </a:r>
            <a:r>
              <a:rPr lang="en-US" altLang="en-US" sz="4000" dirty="0" err="1"/>
              <a:t>Digunakan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untuk</a:t>
            </a:r>
            <a:r>
              <a:rPr lang="en-US" altLang="en-US" sz="4000" dirty="0"/>
              <a:t> </a:t>
            </a:r>
            <a:r>
              <a:rPr lang="en-US" altLang="en-US" sz="4000" dirty="0" err="1"/>
              <a:t>Enkripsi</a:t>
            </a:r>
            <a:r>
              <a:rPr lang="en-US" altLang="en-US" sz="4000" dirty="0"/>
              <a:t> </a:t>
            </a:r>
            <a:r>
              <a:rPr lang="en-US" altLang="en-US" sz="4000" dirty="0" err="1"/>
              <a:t>Pesan</a:t>
            </a:r>
            <a:endParaRPr lang="en-US" altLang="en-US" sz="4000" dirty="0"/>
          </a:p>
        </p:txBody>
      </p:sp>
      <p:pic>
        <p:nvPicPr>
          <p:cNvPr id="36867" name="Picture 3">
            <a:extLst>
              <a:ext uri="{FF2B5EF4-FFF2-40B4-BE49-F238E27FC236}">
                <a16:creationId xmlns:a16="http://schemas.microsoft.com/office/drawing/2014/main" id="{7029E34A-3728-4E70-A0E9-C28E3935155D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7157" y="1772489"/>
            <a:ext cx="7195930" cy="4338546"/>
          </a:xfrm>
        </p:spPr>
      </p:pic>
      <p:sp>
        <p:nvSpPr>
          <p:cNvPr id="36868" name="TextBox 3">
            <a:extLst>
              <a:ext uri="{FF2B5EF4-FFF2-40B4-BE49-F238E27FC236}">
                <a16:creationId xmlns:a16="http://schemas.microsoft.com/office/drawing/2014/main" id="{610AD2CD-CE79-4002-B39A-5A9D93957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8165" y="6064624"/>
            <a:ext cx="7696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Sumber</a:t>
            </a:r>
            <a:r>
              <a:rPr lang="en-US" altLang="en-US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GROUP 11 MEMBERS (</a:t>
            </a:r>
            <a:r>
              <a:rPr lang="en-US" altLang="en-US" sz="1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Rackenee</a:t>
            </a:r>
            <a:r>
              <a:rPr lang="en-US" altLang="en-US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Rhule</a:t>
            </a:r>
            <a:r>
              <a:rPr lang="en-US" altLang="en-US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 et al, </a:t>
            </a:r>
            <a:r>
              <a:rPr lang="en-US" altLang="en-US" sz="1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Digital Certificates</a:t>
            </a:r>
            <a:r>
              <a:rPr lang="en-US" altLang="en-US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018B2C-3AD0-4D7F-B10F-3CFFDB498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Rinaldi Munir/IF4020 Kriptografi/ Prodi Informatika STEI-ITB</a:t>
            </a:r>
            <a:endParaRPr lang="en-GB" dirty="0"/>
          </a:p>
        </p:txBody>
      </p:sp>
      <p:sp>
        <p:nvSpPr>
          <p:cNvPr id="36870" name="Slide Number Placeholder 2">
            <a:extLst>
              <a:ext uri="{FF2B5EF4-FFF2-40B4-BE49-F238E27FC236}">
                <a16:creationId xmlns:a16="http://schemas.microsoft.com/office/drawing/2014/main" id="{A183B965-7E1D-409B-B44F-F388CEA0F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CAF871-A498-41BC-91CA-479CFB1B8724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B8B4F-434F-49E3-B985-244818757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SELAMAT BELAJAR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0E59B-FA37-47F9-8A0B-0C220426AB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203B4B-9A8E-4F8F-BC47-D3F144539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Kriptografi/ Prodi Informatika STEI-ITB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7FA965-9402-4FC0-B92E-FA8B31020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51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>
            <a:extLst>
              <a:ext uri="{FF2B5EF4-FFF2-40B4-BE49-F238E27FC236}">
                <a16:creationId xmlns:a16="http://schemas.microsoft.com/office/drawing/2014/main" id="{F982E812-60B9-4435-93AF-CBC31551A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Rinaldi Munir/IF4020 Kriptografi/ Prodi Informatika STEI-ITB</a:t>
            </a:r>
            <a:endParaRPr lang="en-GB"/>
          </a:p>
        </p:txBody>
      </p:sp>
      <p:sp>
        <p:nvSpPr>
          <p:cNvPr id="7171" name="Slide Number Placeholder 5">
            <a:extLst>
              <a:ext uri="{FF2B5EF4-FFF2-40B4-BE49-F238E27FC236}">
                <a16:creationId xmlns:a16="http://schemas.microsoft.com/office/drawing/2014/main" id="{0388E14C-F6F6-4988-9BEA-94B5A9F0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2B8063-D95C-419C-A7B5-8A567BA54850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B0423676-AA00-4120-A876-4804A9746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569" y="774870"/>
            <a:ext cx="7530548" cy="530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7DFBC21-93B4-4F2D-BEA0-8861F46B0510}"/>
              </a:ext>
            </a:extLst>
          </p:cNvPr>
          <p:cNvSpPr/>
          <p:nvPr/>
        </p:nvSpPr>
        <p:spPr>
          <a:xfrm>
            <a:off x="304798" y="2113581"/>
            <a:ext cx="32235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3"/>
              </a:rPr>
              <a:t>www.kilkbca.com</a:t>
            </a:r>
            <a:r>
              <a:rPr lang="en-US" sz="2800" dirty="0"/>
              <a:t>  </a:t>
            </a:r>
            <a:br>
              <a:rPr lang="en-US" sz="2800" dirty="0"/>
            </a:br>
            <a:r>
              <a:rPr lang="en-US" sz="2800" dirty="0">
                <a:hlinkClick r:id="rId4"/>
              </a:rPr>
              <a:t>www.clikbca.com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>
                <a:hlinkClick r:id="rId5"/>
              </a:rPr>
              <a:t>www.klickbca.com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>
                <a:hlinkClick r:id="rId6"/>
              </a:rPr>
              <a:t>www.klikbac.com</a:t>
            </a:r>
            <a:r>
              <a:rPr lang="en-US" sz="2800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>
            <a:extLst>
              <a:ext uri="{FF2B5EF4-FFF2-40B4-BE49-F238E27FC236}">
                <a16:creationId xmlns:a16="http://schemas.microsoft.com/office/drawing/2014/main" id="{4BD8F45E-8807-4D0C-B149-ACDE2BCA49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676399"/>
            <a:ext cx="10515600" cy="4816475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2400" dirty="0" err="1">
                <a:solidFill>
                  <a:srgbClr val="0B0B0F"/>
                </a:solidFill>
              </a:rPr>
              <a:t>Karena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</a:rPr>
              <a:t>kunci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</a:rPr>
              <a:t>publik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</a:rPr>
              <a:t>tersedia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</a:rPr>
              <a:t>secara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</a:rPr>
              <a:t>publik</a:t>
            </a:r>
            <a:r>
              <a:rPr lang="en-US" sz="2400" dirty="0">
                <a:solidFill>
                  <a:srgbClr val="0B0B0F"/>
                </a:solidFill>
              </a:rPr>
              <a:t>, </a:t>
            </a:r>
            <a:r>
              <a:rPr lang="en-US" sz="2400" dirty="0" err="1">
                <a:solidFill>
                  <a:srgbClr val="0B0B0F"/>
                </a:solidFill>
              </a:rPr>
              <a:t>maka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</a:rPr>
              <a:t>kunci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</a:rPr>
              <a:t>publik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</a:rPr>
              <a:t>perlu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</a:rPr>
              <a:t>disertifikasi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</a:rPr>
              <a:t>dengan</a:t>
            </a:r>
            <a:r>
              <a:rPr lang="en-US" sz="2400" dirty="0">
                <a:solidFill>
                  <a:srgbClr val="0B0B0F"/>
                </a:solidFill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memberikan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sz="2400" b="1" dirty="0">
                <a:solidFill>
                  <a:srgbClr val="0B0B0F"/>
                </a:solidFill>
                <a:cs typeface="Times New Roman" pitchFamily="18" charset="0"/>
              </a:rPr>
              <a:t> digital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.</a:t>
            </a:r>
            <a:endParaRPr lang="en-US" sz="2400" b="1" dirty="0">
              <a:solidFill>
                <a:srgbClr val="0B0B0F"/>
              </a:solidFill>
              <a:cs typeface="Times New Roman" pitchFamily="18" charset="0"/>
            </a:endParaRPr>
          </a:p>
          <a:p>
            <a:pPr>
              <a:defRPr/>
            </a:pPr>
            <a:endParaRPr lang="en-US" sz="2400" dirty="0">
              <a:solidFill>
                <a:srgbClr val="0B0B0F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digital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adalah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dokumen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digital yang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mengikat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publik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dengan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informasi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pemiliknya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en-US" sz="2400" dirty="0">
              <a:solidFill>
                <a:srgbClr val="0B0B0F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digital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dikeluarkan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(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issued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) oleh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pemegang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otoritas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sertifikasi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 yang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disebut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Certification Authority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atau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B0B0F"/>
                </a:solidFill>
                <a:cs typeface="Times New Roman" pitchFamily="18" charset="0"/>
              </a:rPr>
              <a:t>CA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. 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digital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ditandatangani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oleh CA. </a:t>
            </a:r>
          </a:p>
          <a:p>
            <a:pPr>
              <a:defRPr/>
            </a:pPr>
            <a:endParaRPr lang="en-US" sz="2400" dirty="0">
              <a:solidFill>
                <a:srgbClr val="0B0B0F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Sertifikat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digital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mempunyai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fungsi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yang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sama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seperti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SIM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atau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0B0F"/>
                </a:solidFill>
                <a:cs typeface="Times New Roman" pitchFamily="18" charset="0"/>
              </a:rPr>
              <a:t>paspor</a:t>
            </a:r>
            <a:r>
              <a:rPr lang="en-US" sz="2400" dirty="0">
                <a:solidFill>
                  <a:srgbClr val="0B0B0F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2290" name="Footer Placeholder 4">
            <a:extLst>
              <a:ext uri="{FF2B5EF4-FFF2-40B4-BE49-F238E27FC236}">
                <a16:creationId xmlns:a16="http://schemas.microsoft.com/office/drawing/2014/main" id="{71ECACB1-87A3-4953-9B84-110536B54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Rinaldi Munir/IF4020 Kriptografi/ Prodi Informatika STEI-ITB</a:t>
            </a:r>
            <a:endParaRPr lang="en-GB"/>
          </a:p>
        </p:txBody>
      </p:sp>
      <p:sp>
        <p:nvSpPr>
          <p:cNvPr id="8196" name="Slide Number Placeholder 5">
            <a:extLst>
              <a:ext uri="{FF2B5EF4-FFF2-40B4-BE49-F238E27FC236}">
                <a16:creationId xmlns:a16="http://schemas.microsoft.com/office/drawing/2014/main" id="{F616AC15-A5BF-49C0-B085-5D7A5C91C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7FCC21-234C-4FC4-9D60-FD59DE972634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7" name="Title 1">
            <a:extLst>
              <a:ext uri="{FF2B5EF4-FFF2-40B4-BE49-F238E27FC236}">
                <a16:creationId xmlns:a16="http://schemas.microsoft.com/office/drawing/2014/main" id="{3F7B83C6-CD59-464E-94FD-AACEC4698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i="1" dirty="0" err="1">
                <a:solidFill>
                  <a:srgbClr val="FF0000"/>
                </a:solidFill>
              </a:rPr>
              <a:t>Sertifikat</a:t>
            </a:r>
            <a:r>
              <a:rPr lang="en-US" altLang="en-US" b="1" i="1" dirty="0">
                <a:solidFill>
                  <a:srgbClr val="FF0000"/>
                </a:solidFill>
              </a:rPr>
              <a:t> Digital</a:t>
            </a:r>
          </a:p>
        </p:txBody>
      </p:sp>
      <p:pic>
        <p:nvPicPr>
          <p:cNvPr id="8198" name="Picture 4">
            <a:extLst>
              <a:ext uri="{FF2B5EF4-FFF2-40B4-BE49-F238E27FC236}">
                <a16:creationId xmlns:a16="http://schemas.microsoft.com/office/drawing/2014/main" id="{74C2DA07-D3A7-4BB2-9BA8-1C3CECD8D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1"/>
            <a:ext cx="171450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F118B-C817-4A54-A66A-BCF2F8B25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61" y="637105"/>
            <a:ext cx="4340087" cy="5361954"/>
          </a:xfrm>
        </p:spPr>
        <p:txBody>
          <a:bodyPr/>
          <a:lstStyle/>
          <a:p>
            <a:r>
              <a:rPr lang="en-US" sz="2400" dirty="0" err="1"/>
              <a:t>Informasi</a:t>
            </a:r>
            <a:r>
              <a:rPr lang="en-US" sz="2400" dirty="0"/>
              <a:t> minimal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sertifikat</a:t>
            </a:r>
            <a:r>
              <a:rPr lang="en-US" sz="2400" dirty="0"/>
              <a:t> digital: </a:t>
            </a:r>
          </a:p>
          <a:p>
            <a:pPr marL="685800" indent="-457200">
              <a:buFont typeface="+mj-lt"/>
              <a:buAutoNum type="arabicPeriod"/>
            </a:pPr>
            <a:r>
              <a:rPr lang="en-US" sz="2400" dirty="0" err="1"/>
              <a:t>identitas</a:t>
            </a:r>
            <a:r>
              <a:rPr lang="en-US" sz="2400" dirty="0"/>
              <a:t> </a:t>
            </a:r>
            <a:r>
              <a:rPr lang="en-US" sz="2400" dirty="0" err="1"/>
              <a:t>subjek</a:t>
            </a:r>
            <a:r>
              <a:rPr lang="en-US" sz="2400" dirty="0"/>
              <a:t> (</a:t>
            </a:r>
            <a:r>
              <a:rPr lang="en-US" sz="2400" dirty="0" err="1"/>
              <a:t>perusahaan</a:t>
            </a:r>
            <a:r>
              <a:rPr lang="en-US" sz="2400" dirty="0"/>
              <a:t>/</a:t>
            </a:r>
            <a:r>
              <a:rPr lang="en-US" sz="2400" dirty="0" err="1"/>
              <a:t>individu</a:t>
            </a:r>
            <a:r>
              <a:rPr lang="en-US" sz="2400" dirty="0"/>
              <a:t> </a:t>
            </a:r>
            <a:r>
              <a:rPr lang="en-US" sz="2400" dirty="0" err="1"/>
              <a:t>pemilik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publik</a:t>
            </a:r>
            <a:r>
              <a:rPr lang="en-US" sz="2400" dirty="0"/>
              <a:t>)</a:t>
            </a:r>
          </a:p>
          <a:p>
            <a:pPr marL="685800" lvl="0" indent="-457200">
              <a:buFont typeface="+mj-lt"/>
              <a:buAutoNum type="arabicPeriod"/>
            </a:pP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publik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subjek</a:t>
            </a:r>
            <a:endParaRPr lang="en-US" sz="2400" dirty="0"/>
          </a:p>
          <a:p>
            <a:pPr marL="685800" lvl="0" indent="-457200">
              <a:buFont typeface="+mj-lt"/>
              <a:buAutoNum type="arabicPeriod"/>
            </a:pPr>
            <a:r>
              <a:rPr lang="en-US" sz="2400" dirty="0" err="1"/>
              <a:t>nama</a:t>
            </a:r>
            <a:r>
              <a:rPr lang="en-US" sz="2400" dirty="0"/>
              <a:t> </a:t>
            </a:r>
            <a:r>
              <a:rPr lang="en-US" sz="2400" i="1" dirty="0"/>
              <a:t>CA</a:t>
            </a:r>
            <a:r>
              <a:rPr lang="en-US" sz="2400" dirty="0"/>
              <a:t> (</a:t>
            </a:r>
            <a:r>
              <a:rPr lang="en-US" sz="2400" i="1" dirty="0"/>
              <a:t>issuer</a:t>
            </a:r>
            <a:r>
              <a:rPr lang="en-US" sz="2400" dirty="0"/>
              <a:t>)</a:t>
            </a:r>
          </a:p>
          <a:p>
            <a:pPr marL="685800" lvl="0" indent="-457200">
              <a:buFont typeface="+mj-lt"/>
              <a:buAutoNum type="arabicPeriod"/>
            </a:pPr>
            <a:r>
              <a:rPr lang="en-US" sz="2400" dirty="0" err="1"/>
              <a:t>tanda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 </a:t>
            </a:r>
            <a:r>
              <a:rPr lang="en-US" sz="2400" i="1" dirty="0"/>
              <a:t>CA</a:t>
            </a:r>
            <a:r>
              <a:rPr lang="en-US" sz="2400" dirty="0"/>
              <a:t> (</a:t>
            </a:r>
            <a:r>
              <a:rPr lang="en-US" sz="2400" i="1" dirty="0"/>
              <a:t>issuer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 err="1"/>
              <a:t>Selain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ditambahkan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lain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nomor</a:t>
            </a:r>
            <a:r>
              <a:rPr lang="en-US" sz="2400" dirty="0"/>
              <a:t> </a:t>
            </a:r>
            <a:r>
              <a:rPr lang="en-US" sz="2400" dirty="0" err="1"/>
              <a:t>seri</a:t>
            </a:r>
            <a:r>
              <a:rPr lang="en-US" sz="2400" dirty="0"/>
              <a:t> </a:t>
            </a:r>
            <a:r>
              <a:rPr lang="en-US" sz="2400" dirty="0" err="1"/>
              <a:t>sertifikat</a:t>
            </a:r>
            <a:r>
              <a:rPr lang="en-US" sz="2400" dirty="0"/>
              <a:t>,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kadaluarsa</a:t>
            </a:r>
            <a:r>
              <a:rPr lang="en-US" sz="2400" dirty="0"/>
              <a:t>, dan lain-lain</a:t>
            </a:r>
          </a:p>
          <a:p>
            <a:pPr marL="742950" lvl="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4CC3E0-EBEC-420B-B101-926199CBA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Kriptografi/ Prodi Informatika STEI-ITB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BADBC8-9612-4A11-8197-2FF5CF7BC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DAA6229-A97E-4430-B4F6-E9E6B61AC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287" y="1272050"/>
            <a:ext cx="6953448" cy="436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413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F35E8F-18FB-4264-95AE-B58D24E0C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Munir/IF4020 Kriptografi/ Prodi Informatika STEI-ITB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460955-3A34-48C6-A7C4-73FF221C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5AC5C-C213-47C9-B7CB-4CED187AB2CC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456514-6009-42E5-AC42-648AE6675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180" y="1660662"/>
            <a:ext cx="8413071" cy="45504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CF1035-041D-486E-9B6D-F05608B78AB2}"/>
              </a:ext>
            </a:extLst>
          </p:cNvPr>
          <p:cNvSpPr txBox="1"/>
          <p:nvPr/>
        </p:nvSpPr>
        <p:spPr>
          <a:xfrm>
            <a:off x="496957" y="646872"/>
            <a:ext cx="4817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Contoh</a:t>
            </a:r>
            <a:r>
              <a:rPr lang="en-US" sz="2800" dirty="0"/>
              <a:t> </a:t>
            </a:r>
            <a:r>
              <a:rPr lang="en-US" sz="2800" dirty="0" err="1"/>
              <a:t>sebuah</a:t>
            </a:r>
            <a:r>
              <a:rPr lang="en-US" sz="2800" dirty="0"/>
              <a:t> </a:t>
            </a:r>
            <a:r>
              <a:rPr lang="en-US" sz="2800" dirty="0" err="1"/>
              <a:t>sertifikat</a:t>
            </a:r>
            <a:r>
              <a:rPr lang="en-US" sz="2800" dirty="0"/>
              <a:t> digital: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F01251-94D2-FFC0-D9C1-1B7066083C87}"/>
              </a:ext>
            </a:extLst>
          </p:cNvPr>
          <p:cNvSpPr txBox="1"/>
          <p:nvPr/>
        </p:nvSpPr>
        <p:spPr>
          <a:xfrm>
            <a:off x="361507" y="5390707"/>
            <a:ext cx="1767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Tanda-</a:t>
            </a:r>
            <a:r>
              <a:rPr lang="en-US" dirty="0" err="1"/>
              <a:t>tangan</a:t>
            </a:r>
            <a:r>
              <a:rPr lang="en-US" dirty="0"/>
              <a:t> CA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9DB8A2-CB3B-B6CF-A6AA-BA23F12FA68E}"/>
              </a:ext>
            </a:extLst>
          </p:cNvPr>
          <p:cNvCxnSpPr>
            <a:stCxn id="6" idx="3"/>
          </p:cNvCxnSpPr>
          <p:nvPr/>
        </p:nvCxnSpPr>
        <p:spPr>
          <a:xfrm>
            <a:off x="2128850" y="5575373"/>
            <a:ext cx="6249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367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>
            <a:extLst>
              <a:ext uri="{FF2B5EF4-FFF2-40B4-BE49-F238E27FC236}">
                <a16:creationId xmlns:a16="http://schemas.microsoft.com/office/drawing/2014/main" id="{F2C43220-1366-48AF-913D-5CF783E2F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Rinaldi Munir/IF4020 Kriptografi/ Prodi Informatika STEI-ITB</a:t>
            </a:r>
            <a:endParaRPr lang="en-GB"/>
          </a:p>
        </p:txBody>
      </p:sp>
      <p:sp>
        <p:nvSpPr>
          <p:cNvPr id="9219" name="Slide Number Placeholder 5">
            <a:extLst>
              <a:ext uri="{FF2B5EF4-FFF2-40B4-BE49-F238E27FC236}">
                <a16:creationId xmlns:a16="http://schemas.microsoft.com/office/drawing/2014/main" id="{60E45DFC-8711-4145-8983-35277ED36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F41CB4-5548-4BC4-80F2-A47AA993D54E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1" name="Rectangle 4">
            <a:extLst>
              <a:ext uri="{FF2B5EF4-FFF2-40B4-BE49-F238E27FC236}">
                <a16:creationId xmlns:a16="http://schemas.microsoft.com/office/drawing/2014/main" id="{83154EAF-9DDF-4B0C-9EC6-8CDD59D9A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74" y="543339"/>
            <a:ext cx="10127974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800" i="1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    CA </a:t>
            </a:r>
            <a:r>
              <a:rPr lang="en-US" altLang="en-US" sz="2800" dirty="0" err="1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biasanya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adalah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 bank </a:t>
            </a:r>
            <a:r>
              <a:rPr lang="en-US" altLang="en-US" sz="2800" dirty="0" err="1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atau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institusi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institusi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 yang </a:t>
            </a:r>
            <a:r>
              <a:rPr lang="en-US" altLang="en-US" sz="2800" dirty="0" err="1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terpercaya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     </a:t>
            </a:r>
            <a:r>
              <a:rPr lang="en-US" altLang="en-US" sz="2800" dirty="0" err="1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Contoh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 CA </a:t>
            </a:r>
            <a:r>
              <a:rPr lang="en-US" altLang="en-US" sz="2800" dirty="0" err="1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terkenal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: </a:t>
            </a:r>
            <a:r>
              <a:rPr lang="en-US" altLang="en-US" sz="2800" i="1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Verisign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 (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  <a:hlinkClick r:id="rId2"/>
              </a:rPr>
              <a:t>www.verisign.com</a:t>
            </a:r>
            <a:r>
              <a:rPr lang="en-US" altLang="en-US" sz="2800" dirty="0">
                <a:solidFill>
                  <a:srgbClr val="0B0B0F"/>
                </a:solidFill>
                <a:latin typeface="+mn-lt"/>
                <a:cs typeface="Times New Roman" panose="02020603050405020304" pitchFamily="18" charset="0"/>
              </a:rPr>
              <a:t>)</a:t>
            </a:r>
            <a:endParaRPr lang="en-GB" altLang="en-US" sz="2800" dirty="0">
              <a:solidFill>
                <a:srgbClr val="0B0B0F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A2B85F-0F29-4608-BFBD-1B6E3E821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296" y="1727429"/>
            <a:ext cx="9061174" cy="462892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j0175664[1]">
            <a:extLst>
              <a:ext uri="{FF2B5EF4-FFF2-40B4-BE49-F238E27FC236}">
                <a16:creationId xmlns:a16="http://schemas.microsoft.com/office/drawing/2014/main" id="{0770EB71-37A6-41BC-96B4-239AF470B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65501"/>
            <a:ext cx="11557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6">
            <a:extLst>
              <a:ext uri="{FF2B5EF4-FFF2-40B4-BE49-F238E27FC236}">
                <a16:creationId xmlns:a16="http://schemas.microsoft.com/office/drawing/2014/main" id="{F1BECEAC-0C96-4B78-91F5-FB80982AB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603500"/>
            <a:ext cx="9604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omic Sans MS" panose="030F0702030302020204" pitchFamily="66" charset="0"/>
              </a:rPr>
              <a:t>Alice’s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omic Sans MS" panose="030F0702030302020204" pitchFamily="66" charset="0"/>
              </a:rPr>
              <a:t>public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omic Sans MS" panose="030F0702030302020204" pitchFamily="66" charset="0"/>
              </a:rPr>
              <a:t>key </a:t>
            </a:r>
          </a:p>
        </p:txBody>
      </p:sp>
      <p:pic>
        <p:nvPicPr>
          <p:cNvPr id="12293" name="Picture 7" descr="BS00768_[1]">
            <a:extLst>
              <a:ext uri="{FF2B5EF4-FFF2-40B4-BE49-F238E27FC236}">
                <a16:creationId xmlns:a16="http://schemas.microsoft.com/office/drawing/2014/main" id="{1B43A1DA-FBCA-48E1-8E42-01561A126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124200" y="2755900"/>
            <a:ext cx="45878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Line 8">
            <a:extLst>
              <a:ext uri="{FF2B5EF4-FFF2-40B4-BE49-F238E27FC236}">
                <a16:creationId xmlns:a16="http://schemas.microsoft.com/office/drawing/2014/main" id="{76957FDE-0D9A-4D6C-9184-EF98216193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2908300"/>
            <a:ext cx="1524000" cy="762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Text Box 9">
            <a:extLst>
              <a:ext uri="{FF2B5EF4-FFF2-40B4-BE49-F238E27FC236}">
                <a16:creationId xmlns:a16="http://schemas.microsoft.com/office/drawing/2014/main" id="{CA6B8A4D-5FA0-46B1-8928-2FE9F8AD5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911600"/>
            <a:ext cx="130968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omic Sans MS" panose="030F0702030302020204" pitchFamily="66" charset="0"/>
              </a:rPr>
              <a:t>Alice’s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omic Sans MS" panose="030F0702030302020204" pitchFamily="66" charset="0"/>
              </a:rPr>
              <a:t>identifying information </a:t>
            </a:r>
          </a:p>
        </p:txBody>
      </p:sp>
      <p:sp>
        <p:nvSpPr>
          <p:cNvPr id="12296" name="Line 10">
            <a:extLst>
              <a:ext uri="{FF2B5EF4-FFF2-40B4-BE49-F238E27FC236}">
                <a16:creationId xmlns:a16="http://schemas.microsoft.com/office/drawing/2014/main" id="{90316C4A-1B2B-40EA-A1E6-4A9705961B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49714" y="3898900"/>
            <a:ext cx="979487" cy="2809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Text Box 14">
            <a:extLst>
              <a:ext uri="{FF2B5EF4-FFF2-40B4-BE49-F238E27FC236}">
                <a16:creationId xmlns:a16="http://schemas.microsoft.com/office/drawing/2014/main" id="{3BEC2888-697F-4DA0-A302-431E34745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3624263"/>
            <a:ext cx="9604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</a:rPr>
              <a:t>CA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</a:rPr>
              <a:t>private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</a:rPr>
              <a:t>key </a:t>
            </a:r>
          </a:p>
        </p:txBody>
      </p:sp>
      <p:pic>
        <p:nvPicPr>
          <p:cNvPr id="12298" name="Picture 15" descr="BS00768_[1]">
            <a:extLst>
              <a:ext uri="{FF2B5EF4-FFF2-40B4-BE49-F238E27FC236}">
                <a16:creationId xmlns:a16="http://schemas.microsoft.com/office/drawing/2014/main" id="{606FFCC5-7A86-4392-9F9E-895197F21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239000" y="3717925"/>
            <a:ext cx="45878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Line 16">
            <a:extLst>
              <a:ext uri="{FF2B5EF4-FFF2-40B4-BE49-F238E27FC236}">
                <a16:creationId xmlns:a16="http://schemas.microsoft.com/office/drawing/2014/main" id="{DAAE83C8-B85F-4B4E-B0D2-0EDD52D632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8038" y="3536951"/>
            <a:ext cx="0" cy="4286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17">
            <a:extLst>
              <a:ext uri="{FF2B5EF4-FFF2-40B4-BE49-F238E27FC236}">
                <a16:creationId xmlns:a16="http://schemas.microsoft.com/office/drawing/2014/main" id="{5895E394-F553-4CD1-9FBD-15B36D6D45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832100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18">
            <a:extLst>
              <a:ext uri="{FF2B5EF4-FFF2-40B4-BE49-F238E27FC236}">
                <a16:creationId xmlns:a16="http://schemas.microsoft.com/office/drawing/2014/main" id="{2737AF1D-BA12-4029-B25E-3FF932D5BF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0001" y="2832100"/>
            <a:ext cx="1209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02" name="Group 19">
            <a:extLst>
              <a:ext uri="{FF2B5EF4-FFF2-40B4-BE49-F238E27FC236}">
                <a16:creationId xmlns:a16="http://schemas.microsoft.com/office/drawing/2014/main" id="{22AF179A-3C1A-4DEE-92BB-2B0663A4DB91}"/>
              </a:ext>
            </a:extLst>
          </p:cNvPr>
          <p:cNvGrpSpPr>
            <a:grpSpLocks/>
          </p:cNvGrpSpPr>
          <p:nvPr/>
        </p:nvGrpSpPr>
        <p:grpSpPr bwMode="auto">
          <a:xfrm>
            <a:off x="8763000" y="2514601"/>
            <a:ext cx="858838" cy="1158875"/>
            <a:chOff x="4446" y="2648"/>
            <a:chExt cx="541" cy="730"/>
          </a:xfrm>
        </p:grpSpPr>
        <p:pic>
          <p:nvPicPr>
            <p:cNvPr id="12347" name="Picture 20" descr="SO00109_[1]">
              <a:extLst>
                <a:ext uri="{FF2B5EF4-FFF2-40B4-BE49-F238E27FC236}">
                  <a16:creationId xmlns:a16="http://schemas.microsoft.com/office/drawing/2014/main" id="{ABC4EF26-F50F-49C2-9BEB-B284E76162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" y="2648"/>
              <a:ext cx="541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48" name="Group 21">
              <a:extLst>
                <a:ext uri="{FF2B5EF4-FFF2-40B4-BE49-F238E27FC236}">
                  <a16:creationId xmlns:a16="http://schemas.microsoft.com/office/drawing/2014/main" id="{EA3C0F37-C1A0-44E7-808B-97F3509F0C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13" y="2766"/>
              <a:ext cx="304" cy="380"/>
              <a:chOff x="2997" y="2073"/>
              <a:chExt cx="304" cy="380"/>
            </a:xfrm>
          </p:grpSpPr>
          <p:grpSp>
            <p:nvGrpSpPr>
              <p:cNvPr id="12350" name="Group 22">
                <a:extLst>
                  <a:ext uri="{FF2B5EF4-FFF2-40B4-BE49-F238E27FC236}">
                    <a16:creationId xmlns:a16="http://schemas.microsoft.com/office/drawing/2014/main" id="{A37BC154-808A-4A8C-BB9F-4A93C1DAE8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7" y="2144"/>
                <a:ext cx="304" cy="309"/>
                <a:chOff x="2997" y="2144"/>
                <a:chExt cx="304" cy="309"/>
              </a:xfrm>
            </p:grpSpPr>
            <p:sp>
              <p:nvSpPr>
                <p:cNvPr id="12352" name="Text Box 23">
                  <a:extLst>
                    <a:ext uri="{FF2B5EF4-FFF2-40B4-BE49-F238E27FC236}">
                      <a16:creationId xmlns:a16="http://schemas.microsoft.com/office/drawing/2014/main" id="{07CECDF5-5ABD-4426-B611-99D14A9B69D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97" y="2144"/>
                  <a:ext cx="262" cy="25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>
                      <a:solidFill>
                        <a:srgbClr val="FF0000"/>
                      </a:solidFill>
                      <a:latin typeface="Comic Sans MS" panose="030F0702030302020204" pitchFamily="66" charset="0"/>
                    </a:rPr>
                    <a:t>K </a:t>
                  </a:r>
                </a:p>
              </p:txBody>
            </p:sp>
            <p:sp>
              <p:nvSpPr>
                <p:cNvPr id="12353" name="Text Box 24">
                  <a:extLst>
                    <a:ext uri="{FF2B5EF4-FFF2-40B4-BE49-F238E27FC236}">
                      <a16:creationId xmlns:a16="http://schemas.microsoft.com/office/drawing/2014/main" id="{EB225D34-FA15-4BA9-8893-55BEC477AD0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04" y="2241"/>
                  <a:ext cx="197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rgbClr val="FF0000"/>
                      </a:solidFill>
                      <a:latin typeface="Comic Sans MS" panose="030F0702030302020204" pitchFamily="66" charset="0"/>
                    </a:rPr>
                    <a:t>B</a:t>
                  </a:r>
                </a:p>
              </p:txBody>
            </p:sp>
          </p:grpSp>
          <p:sp>
            <p:nvSpPr>
              <p:cNvPr id="12351" name="Text Box 25">
                <a:extLst>
                  <a:ext uri="{FF2B5EF4-FFF2-40B4-BE49-F238E27FC236}">
                    <a16:creationId xmlns:a16="http://schemas.microsoft.com/office/drawing/2014/main" id="{54B4B2B6-ABA2-472B-9F84-090919502E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3" y="2073"/>
                <a:ext cx="17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+</a:t>
                </a:r>
              </a:p>
            </p:txBody>
          </p:sp>
        </p:grpSp>
        <p:pic>
          <p:nvPicPr>
            <p:cNvPr id="12349" name="Picture 26" descr="BS00768_[1]">
              <a:extLst>
                <a:ext uri="{FF2B5EF4-FFF2-40B4-BE49-F238E27FC236}">
                  <a16:creationId xmlns:a16="http://schemas.microsoft.com/office/drawing/2014/main" id="{5CA9E7A3-81C8-4440-A161-D7663AFD4B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640" y="3118"/>
              <a:ext cx="28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303" name="Text Box 27">
            <a:extLst>
              <a:ext uri="{FF2B5EF4-FFF2-40B4-BE49-F238E27FC236}">
                <a16:creationId xmlns:a16="http://schemas.microsoft.com/office/drawing/2014/main" id="{56358F30-0701-4E66-9F22-63A38550D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657601"/>
            <a:ext cx="23129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certificate for Alice’s public key, signed by CA</a:t>
            </a:r>
          </a:p>
        </p:txBody>
      </p:sp>
      <p:sp>
        <p:nvSpPr>
          <p:cNvPr id="12304" name="Text Box 29">
            <a:extLst>
              <a:ext uri="{FF2B5EF4-FFF2-40B4-BE49-F238E27FC236}">
                <a16:creationId xmlns:a16="http://schemas.microsoft.com/office/drawing/2014/main" id="{04DBBA34-9342-4D66-B7C7-61FA3661B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451100"/>
            <a:ext cx="1371600" cy="10160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Digital signature (</a:t>
            </a:r>
            <a:r>
              <a:rPr lang="en-US" altLang="en-US" sz="2000" i="1">
                <a:latin typeface="Times New Roman" panose="02020603050405020304" pitchFamily="18" charset="0"/>
              </a:rPr>
              <a:t>encrypt</a:t>
            </a:r>
            <a:r>
              <a:rPr lang="en-US" altLang="en-US" sz="2000">
                <a:latin typeface="Times New Roman" panose="02020603050405020304" pitchFamily="18" charset="0"/>
              </a:rPr>
              <a:t>)</a:t>
            </a:r>
          </a:p>
        </p:txBody>
      </p:sp>
      <p:grpSp>
        <p:nvGrpSpPr>
          <p:cNvPr id="12306" name="Group 42">
            <a:extLst>
              <a:ext uri="{FF2B5EF4-FFF2-40B4-BE49-F238E27FC236}">
                <a16:creationId xmlns:a16="http://schemas.microsoft.com/office/drawing/2014/main" id="{180A49AE-390D-43FC-B560-35F455651BC7}"/>
              </a:ext>
            </a:extLst>
          </p:cNvPr>
          <p:cNvGrpSpPr>
            <a:grpSpLocks/>
          </p:cNvGrpSpPr>
          <p:nvPr/>
        </p:nvGrpSpPr>
        <p:grpSpPr bwMode="auto">
          <a:xfrm>
            <a:off x="7085013" y="3911600"/>
            <a:ext cx="627062" cy="477838"/>
            <a:chOff x="3773" y="3688"/>
            <a:chExt cx="395" cy="301"/>
          </a:xfrm>
        </p:grpSpPr>
        <p:sp>
          <p:nvSpPr>
            <p:cNvPr id="12341" name="Text Box 43">
              <a:extLst>
                <a:ext uri="{FF2B5EF4-FFF2-40B4-BE49-F238E27FC236}">
                  <a16:creationId xmlns:a16="http://schemas.microsoft.com/office/drawing/2014/main" id="{1ECBF88E-B8AC-40FF-9F4A-3734ED2526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3" y="3688"/>
              <a:ext cx="26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  <a:latin typeface="Comic Sans MS" panose="030F0702030302020204" pitchFamily="66" charset="0"/>
                </a:rPr>
                <a:t>K </a:t>
              </a:r>
            </a:p>
          </p:txBody>
        </p:sp>
        <p:sp>
          <p:nvSpPr>
            <p:cNvPr id="12342" name="Text Box 44">
              <a:extLst>
                <a:ext uri="{FF2B5EF4-FFF2-40B4-BE49-F238E27FC236}">
                  <a16:creationId xmlns:a16="http://schemas.microsoft.com/office/drawing/2014/main" id="{9CD2CD1E-5FAC-4F36-8E8E-B9FA96392A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1" y="3777"/>
              <a:ext cx="2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  <a:latin typeface="Comic Sans MS" panose="030F0702030302020204" pitchFamily="66" charset="0"/>
                </a:rPr>
                <a:t>CA</a:t>
              </a:r>
            </a:p>
          </p:txBody>
        </p:sp>
      </p:grpSp>
      <p:sp>
        <p:nvSpPr>
          <p:cNvPr id="12307" name="Text Box 45">
            <a:extLst>
              <a:ext uri="{FF2B5EF4-FFF2-40B4-BE49-F238E27FC236}">
                <a16:creationId xmlns:a16="http://schemas.microsoft.com/office/drawing/2014/main" id="{484F7107-5B16-46DF-B87B-E7634644A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0" y="3746500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-</a:t>
            </a:r>
          </a:p>
        </p:txBody>
      </p:sp>
      <p:pic>
        <p:nvPicPr>
          <p:cNvPr id="12308" name="Picture 48" descr="j0175664[1]">
            <a:extLst>
              <a:ext uri="{FF2B5EF4-FFF2-40B4-BE49-F238E27FC236}">
                <a16:creationId xmlns:a16="http://schemas.microsoft.com/office/drawing/2014/main" id="{FB71C455-1B32-419B-9026-ABEA94741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3352801"/>
            <a:ext cx="11557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51" descr="BS00768_[1]">
            <a:extLst>
              <a:ext uri="{FF2B5EF4-FFF2-40B4-BE49-F238E27FC236}">
                <a16:creationId xmlns:a16="http://schemas.microsoft.com/office/drawing/2014/main" id="{648DFB8D-F69E-4FC3-8E55-A81415D07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125789" y="2743200"/>
            <a:ext cx="45878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2" name="Line 52">
            <a:extLst>
              <a:ext uri="{FF2B5EF4-FFF2-40B4-BE49-F238E27FC236}">
                <a16:creationId xmlns:a16="http://schemas.microsoft.com/office/drawing/2014/main" id="{5F152162-B8A9-48F0-B85E-49DD6B95C92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6788" y="2895600"/>
            <a:ext cx="1524000" cy="762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4" name="Line 54">
            <a:extLst>
              <a:ext uri="{FF2B5EF4-FFF2-40B4-BE49-F238E27FC236}">
                <a16:creationId xmlns:a16="http://schemas.microsoft.com/office/drawing/2014/main" id="{33CDEBB9-5CC1-420D-94B7-673606A695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51300" y="3886200"/>
            <a:ext cx="979488" cy="2809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5" name="Text Box 55">
            <a:extLst>
              <a:ext uri="{FF2B5EF4-FFF2-40B4-BE49-F238E27FC236}">
                <a16:creationId xmlns:a16="http://schemas.microsoft.com/office/drawing/2014/main" id="{2A51D07D-C284-4920-9907-848E9EDE8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189" y="3611563"/>
            <a:ext cx="9604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</a:rPr>
              <a:t>CA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</a:rPr>
              <a:t>private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</a:rPr>
              <a:t>key </a:t>
            </a:r>
          </a:p>
        </p:txBody>
      </p:sp>
      <p:pic>
        <p:nvPicPr>
          <p:cNvPr id="12316" name="Picture 56" descr="BS00768_[1]">
            <a:extLst>
              <a:ext uri="{FF2B5EF4-FFF2-40B4-BE49-F238E27FC236}">
                <a16:creationId xmlns:a16="http://schemas.microsoft.com/office/drawing/2014/main" id="{FA7CCFCB-2EEA-4E95-AC7C-010E68ED3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240589" y="3705225"/>
            <a:ext cx="45878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7" name="Line 57">
            <a:extLst>
              <a:ext uri="{FF2B5EF4-FFF2-40B4-BE49-F238E27FC236}">
                <a16:creationId xmlns:a16="http://schemas.microsoft.com/office/drawing/2014/main" id="{06EA9D58-1940-4A7E-AA89-75EF74072F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9625" y="3524251"/>
            <a:ext cx="0" cy="4286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8" name="Line 58">
            <a:extLst>
              <a:ext uri="{FF2B5EF4-FFF2-40B4-BE49-F238E27FC236}">
                <a16:creationId xmlns:a16="http://schemas.microsoft.com/office/drawing/2014/main" id="{DE336F9B-0578-4C3D-A1F1-B7C10657AE3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5388" y="2819400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9" name="Line 59">
            <a:extLst>
              <a:ext uri="{FF2B5EF4-FFF2-40B4-BE49-F238E27FC236}">
                <a16:creationId xmlns:a16="http://schemas.microsoft.com/office/drawing/2014/main" id="{B9C48491-5102-437C-B4F9-C807327050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1589" y="2819400"/>
            <a:ext cx="1209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20" name="Group 60">
            <a:extLst>
              <a:ext uri="{FF2B5EF4-FFF2-40B4-BE49-F238E27FC236}">
                <a16:creationId xmlns:a16="http://schemas.microsoft.com/office/drawing/2014/main" id="{DCEAB83A-EA21-48D6-9044-CEE23E5A71BD}"/>
              </a:ext>
            </a:extLst>
          </p:cNvPr>
          <p:cNvGrpSpPr>
            <a:grpSpLocks/>
          </p:cNvGrpSpPr>
          <p:nvPr/>
        </p:nvGrpSpPr>
        <p:grpSpPr bwMode="auto">
          <a:xfrm>
            <a:off x="8764589" y="2501901"/>
            <a:ext cx="858837" cy="1158875"/>
            <a:chOff x="4446" y="2648"/>
            <a:chExt cx="541" cy="730"/>
          </a:xfrm>
        </p:grpSpPr>
        <p:pic>
          <p:nvPicPr>
            <p:cNvPr id="12334" name="Picture 61" descr="SO00109_[1]">
              <a:extLst>
                <a:ext uri="{FF2B5EF4-FFF2-40B4-BE49-F238E27FC236}">
                  <a16:creationId xmlns:a16="http://schemas.microsoft.com/office/drawing/2014/main" id="{D1E82163-37CD-48B6-84C0-A29BFEFE2A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" y="2648"/>
              <a:ext cx="541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35" name="Group 62">
              <a:extLst>
                <a:ext uri="{FF2B5EF4-FFF2-40B4-BE49-F238E27FC236}">
                  <a16:creationId xmlns:a16="http://schemas.microsoft.com/office/drawing/2014/main" id="{C942CFD7-FB71-42F7-8CF7-1CF3640591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13" y="2766"/>
              <a:ext cx="310" cy="381"/>
              <a:chOff x="2997" y="2073"/>
              <a:chExt cx="310" cy="381"/>
            </a:xfrm>
          </p:grpSpPr>
          <p:grpSp>
            <p:nvGrpSpPr>
              <p:cNvPr id="12337" name="Group 63">
                <a:extLst>
                  <a:ext uri="{FF2B5EF4-FFF2-40B4-BE49-F238E27FC236}">
                    <a16:creationId xmlns:a16="http://schemas.microsoft.com/office/drawing/2014/main" id="{1504D3C6-25A0-49FB-9F93-2587F4972C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7" y="2144"/>
                <a:ext cx="310" cy="310"/>
                <a:chOff x="2997" y="2144"/>
                <a:chExt cx="310" cy="310"/>
              </a:xfrm>
            </p:grpSpPr>
            <p:sp>
              <p:nvSpPr>
                <p:cNvPr id="12339" name="Text Box 64">
                  <a:extLst>
                    <a:ext uri="{FF2B5EF4-FFF2-40B4-BE49-F238E27FC236}">
                      <a16:creationId xmlns:a16="http://schemas.microsoft.com/office/drawing/2014/main" id="{2B64E40B-31C0-4457-9B5D-AAC07512EAF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97" y="2144"/>
                  <a:ext cx="262" cy="25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>
                      <a:solidFill>
                        <a:srgbClr val="FF0000"/>
                      </a:solidFill>
                      <a:latin typeface="Comic Sans MS" panose="030F0702030302020204" pitchFamily="66" charset="0"/>
                    </a:rPr>
                    <a:t>K </a:t>
                  </a:r>
                </a:p>
              </p:txBody>
            </p:sp>
            <p:sp>
              <p:nvSpPr>
                <p:cNvPr id="12340" name="Text Box 65">
                  <a:extLst>
                    <a:ext uri="{FF2B5EF4-FFF2-40B4-BE49-F238E27FC236}">
                      <a16:creationId xmlns:a16="http://schemas.microsoft.com/office/drawing/2014/main" id="{7291E332-888E-4367-B76C-778B3E4B2AD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96" y="2241"/>
                  <a:ext cx="211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 dirty="0">
                      <a:solidFill>
                        <a:srgbClr val="FF0000"/>
                      </a:solidFill>
                      <a:latin typeface="Comic Sans MS" panose="030F0702030302020204" pitchFamily="66" charset="0"/>
                    </a:rPr>
                    <a:t>A</a:t>
                  </a:r>
                </a:p>
              </p:txBody>
            </p:sp>
          </p:grpSp>
          <p:sp>
            <p:nvSpPr>
              <p:cNvPr id="12338" name="Text Box 66">
                <a:extLst>
                  <a:ext uri="{FF2B5EF4-FFF2-40B4-BE49-F238E27FC236}">
                    <a16:creationId xmlns:a16="http://schemas.microsoft.com/office/drawing/2014/main" id="{E92A8E4F-E22F-46CB-AA7C-FC079C1E04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3" y="2073"/>
                <a:ext cx="17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+</a:t>
                </a:r>
              </a:p>
            </p:txBody>
          </p:sp>
        </p:grpSp>
        <p:pic>
          <p:nvPicPr>
            <p:cNvPr id="12336" name="Picture 67" descr="BS00768_[1]">
              <a:extLst>
                <a:ext uri="{FF2B5EF4-FFF2-40B4-BE49-F238E27FC236}">
                  <a16:creationId xmlns:a16="http://schemas.microsoft.com/office/drawing/2014/main" id="{0AD7A9F2-731A-46D6-BC4A-540EAB9421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640" y="3118"/>
              <a:ext cx="28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22" name="Group 70">
            <a:extLst>
              <a:ext uri="{FF2B5EF4-FFF2-40B4-BE49-F238E27FC236}">
                <a16:creationId xmlns:a16="http://schemas.microsoft.com/office/drawing/2014/main" id="{1FA0B2AE-1581-41E5-AA2F-6A532BCEC2EA}"/>
              </a:ext>
            </a:extLst>
          </p:cNvPr>
          <p:cNvGrpSpPr>
            <a:grpSpLocks/>
          </p:cNvGrpSpPr>
          <p:nvPr/>
        </p:nvGrpSpPr>
        <p:grpSpPr bwMode="auto">
          <a:xfrm>
            <a:off x="3171377" y="2952750"/>
            <a:ext cx="473075" cy="604838"/>
            <a:chOff x="3010" y="2073"/>
            <a:chExt cx="298" cy="381"/>
          </a:xfrm>
        </p:grpSpPr>
        <p:grpSp>
          <p:nvGrpSpPr>
            <p:cNvPr id="12330" name="Group 71">
              <a:extLst>
                <a:ext uri="{FF2B5EF4-FFF2-40B4-BE49-F238E27FC236}">
                  <a16:creationId xmlns:a16="http://schemas.microsoft.com/office/drawing/2014/main" id="{0F4DB3A2-CE59-40D2-8502-504EA91963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10" y="2144"/>
              <a:ext cx="298" cy="310"/>
              <a:chOff x="3010" y="2144"/>
              <a:chExt cx="298" cy="310"/>
            </a:xfrm>
          </p:grpSpPr>
          <p:sp>
            <p:nvSpPr>
              <p:cNvPr id="12332" name="Text Box 72">
                <a:extLst>
                  <a:ext uri="{FF2B5EF4-FFF2-40B4-BE49-F238E27FC236}">
                    <a16:creationId xmlns:a16="http://schemas.microsoft.com/office/drawing/2014/main" id="{E390CFB1-E811-4AD3-883D-28A7CBA6D9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10" y="2144"/>
                <a:ext cx="23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solidFill>
                      <a:srgbClr val="FF0000"/>
                    </a:solidFill>
                    <a:cs typeface="Calibri" panose="020F0502020204030204" pitchFamily="34" charset="0"/>
                  </a:rPr>
                  <a:t>K </a:t>
                </a:r>
              </a:p>
            </p:txBody>
          </p:sp>
          <p:sp>
            <p:nvSpPr>
              <p:cNvPr id="12333" name="Text Box 73">
                <a:extLst>
                  <a:ext uri="{FF2B5EF4-FFF2-40B4-BE49-F238E27FC236}">
                    <a16:creationId xmlns:a16="http://schemas.microsoft.com/office/drawing/2014/main" id="{63606DA0-18DD-4530-88DF-0F9EB0489C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97" y="2241"/>
                <a:ext cx="21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</a:t>
                </a:r>
              </a:p>
            </p:txBody>
          </p:sp>
        </p:grpSp>
        <p:sp>
          <p:nvSpPr>
            <p:cNvPr id="12331" name="Text Box 74">
              <a:extLst>
                <a:ext uri="{FF2B5EF4-FFF2-40B4-BE49-F238E27FC236}">
                  <a16:creationId xmlns:a16="http://schemas.microsoft.com/office/drawing/2014/main" id="{B126D265-6AD6-4EC7-9069-D7421A5FAD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3" y="2073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  <a:latin typeface="Comic Sans MS" panose="030F0702030302020204" pitchFamily="66" charset="0"/>
                </a:rPr>
                <a:t>+</a:t>
              </a:r>
            </a:p>
          </p:txBody>
        </p:sp>
      </p:grpSp>
      <p:grpSp>
        <p:nvGrpSpPr>
          <p:cNvPr id="12323" name="Group 75">
            <a:extLst>
              <a:ext uri="{FF2B5EF4-FFF2-40B4-BE49-F238E27FC236}">
                <a16:creationId xmlns:a16="http://schemas.microsoft.com/office/drawing/2014/main" id="{BEB0FC03-B8F6-4D38-ADD9-E4764717895D}"/>
              </a:ext>
            </a:extLst>
          </p:cNvPr>
          <p:cNvGrpSpPr>
            <a:grpSpLocks/>
          </p:cNvGrpSpPr>
          <p:nvPr/>
        </p:nvGrpSpPr>
        <p:grpSpPr bwMode="auto">
          <a:xfrm>
            <a:off x="7086601" y="3898900"/>
            <a:ext cx="627063" cy="477838"/>
            <a:chOff x="3773" y="3688"/>
            <a:chExt cx="395" cy="301"/>
          </a:xfrm>
        </p:grpSpPr>
        <p:sp>
          <p:nvSpPr>
            <p:cNvPr id="12328" name="Text Box 76">
              <a:extLst>
                <a:ext uri="{FF2B5EF4-FFF2-40B4-BE49-F238E27FC236}">
                  <a16:creationId xmlns:a16="http://schemas.microsoft.com/office/drawing/2014/main" id="{7B27789A-F29F-445F-B85D-225DB5FEFA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3" y="3688"/>
              <a:ext cx="26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  <a:latin typeface="Comic Sans MS" panose="030F0702030302020204" pitchFamily="66" charset="0"/>
                </a:rPr>
                <a:t>K </a:t>
              </a:r>
            </a:p>
          </p:txBody>
        </p:sp>
        <p:sp>
          <p:nvSpPr>
            <p:cNvPr id="12329" name="Text Box 77">
              <a:extLst>
                <a:ext uri="{FF2B5EF4-FFF2-40B4-BE49-F238E27FC236}">
                  <a16:creationId xmlns:a16="http://schemas.microsoft.com/office/drawing/2014/main" id="{F041936D-E604-4CF1-830A-F0497BEF62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1" y="3777"/>
              <a:ext cx="2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  <a:latin typeface="Comic Sans MS" panose="030F0702030302020204" pitchFamily="66" charset="0"/>
                </a:rPr>
                <a:t>CA</a:t>
              </a:r>
            </a:p>
          </p:txBody>
        </p:sp>
      </p:grpSp>
      <p:sp>
        <p:nvSpPr>
          <p:cNvPr id="141420" name="Rectangle 108">
            <a:extLst>
              <a:ext uri="{FF2B5EF4-FFF2-40B4-BE49-F238E27FC236}">
                <a16:creationId xmlns:a16="http://schemas.microsoft.com/office/drawing/2014/main" id="{F932CFE3-AFC6-4B0C-AC7F-352DC6005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762000"/>
            <a:ext cx="723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Proses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Mendapatkan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Sertifikat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Digital</a:t>
            </a:r>
          </a:p>
        </p:txBody>
      </p:sp>
      <p:sp>
        <p:nvSpPr>
          <p:cNvPr id="12325" name="TextBox 62">
            <a:extLst>
              <a:ext uri="{FF2B5EF4-FFF2-40B4-BE49-F238E27FC236}">
                <a16:creationId xmlns:a16="http://schemas.microsoft.com/office/drawing/2014/main" id="{C1A39B1E-C325-4F39-8DFC-BFA31CF16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312090"/>
            <a:ext cx="88491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Sumber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gambar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GROUP 11 MEMBERS (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Rackenee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Rhule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et al, </a:t>
            </a:r>
            <a:r>
              <a:rPr lang="en-US" altLang="en-US" sz="1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Digital Certificates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D1F7FA1-9DF4-4429-AA32-3CDB5315E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Rinaldi Munir/IF4020 Kriptografi/ Prodi Informatika STEI-ITB</a:t>
            </a:r>
            <a:endParaRPr lang="en-GB"/>
          </a:p>
        </p:txBody>
      </p:sp>
      <p:sp>
        <p:nvSpPr>
          <p:cNvPr id="12327" name="Slide Number Placeholder 2">
            <a:extLst>
              <a:ext uri="{FF2B5EF4-FFF2-40B4-BE49-F238E27FC236}">
                <a16:creationId xmlns:a16="http://schemas.microsoft.com/office/drawing/2014/main" id="{88E2EDB9-E3B0-47EF-B1C4-50A520369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5EDA11-C2FA-4B7A-8995-3B0AB1BA04A6}" type="slidenum">
              <a:rPr lang="en-GB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BB9692-485B-489A-83A8-EFF7910781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9490" y="3873708"/>
            <a:ext cx="679971" cy="8885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2129</Words>
  <Application>Microsoft Office PowerPoint</Application>
  <PresentationFormat>Widescreen</PresentationFormat>
  <Paragraphs>273</Paragraphs>
  <Slides>32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Calibri</vt:lpstr>
      <vt:lpstr>Calibri Light</vt:lpstr>
      <vt:lpstr>Comic Sans MS</vt:lpstr>
      <vt:lpstr>Courier New</vt:lpstr>
      <vt:lpstr>Georgia</vt:lpstr>
      <vt:lpstr>Swis721 Blk BT</vt:lpstr>
      <vt:lpstr>Times New Roman</vt:lpstr>
      <vt:lpstr>Wingdings</vt:lpstr>
      <vt:lpstr>Office Theme</vt:lpstr>
      <vt:lpstr>Document</vt:lpstr>
      <vt:lpstr>Sertifikat Digital</vt:lpstr>
      <vt:lpstr>Pengantar</vt:lpstr>
      <vt:lpstr>PowerPoint Presentation</vt:lpstr>
      <vt:lpstr>PowerPoint Presentation</vt:lpstr>
      <vt:lpstr>Sertifikat Digital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X.509</vt:lpstr>
      <vt:lpstr>PowerPoint Presentation</vt:lpstr>
      <vt:lpstr>Sertifikat Digital X.509 Versi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Proses Penggunaan Sertifikat Digital</vt:lpstr>
      <vt:lpstr>Proses Verifikasi Sertifikat Digital</vt:lpstr>
      <vt:lpstr>Memverifikasi Pemilik Sertifikat Digital</vt:lpstr>
      <vt:lpstr>Mekanisme challenge dan response</vt:lpstr>
      <vt:lpstr>Jenis-jenis sertifikat digital</vt:lpstr>
      <vt:lpstr>Batas Kadaluarsa Sertifikat Digital</vt:lpstr>
      <vt:lpstr>CRL (Certificate Revocation List)</vt:lpstr>
      <vt:lpstr>Dimana Sertifikat Digital Digunakan?</vt:lpstr>
      <vt:lpstr>Bagaimana Sertifikat Digital Digunakan untuk Enkripsi Pesan</vt:lpstr>
      <vt:lpstr>SELAMAT BELAJAR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Dr.Ir. Rinaldi Munir, MT</dc:creator>
  <cp:lastModifiedBy>rinaldi</cp:lastModifiedBy>
  <cp:revision>34</cp:revision>
  <dcterms:created xsi:type="dcterms:W3CDTF">2020-04-02T09:06:24Z</dcterms:created>
  <dcterms:modified xsi:type="dcterms:W3CDTF">2023-04-01T05:00:00Z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2023-04-01T04:59:58Z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1d081280-91b7-44ac-89de-0cf8dbfeae73</vt:lpwstr>
  </property>
  <property fmtid="{D5CDD505-2E9C-101B-9397-08002B2CF9AE}" pid="8" name="MSIP_Label_38b525e5-f3da-4501-8f1e-526b6769fc56_ContentBits">
    <vt:lpwstr>0</vt:lpwstr>
  </property>
</Properties>
</file>