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7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F980F-E9C5-4D74-B5D7-4E1789E100A6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D0B20F-C4F0-4556-BA43-17AE37B15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505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78321-CD58-4F47-8EA0-A91D872A9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28998B-97FE-426A-ACE0-DFCD90D23D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676F7-349C-4F59-80E3-BA7E26579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2068-55C2-4AD3-9EF1-C23B08CF9F22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004D8E-36A8-42E7-8BE4-72B1D1DED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Kriptografi/Teknik Informatika-STEI-ITB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18415B-B664-432F-AB4F-52E42A954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187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126E3-57D3-4FB3-BB2A-A7362D947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B6E22C-26F2-4FDD-B309-68C667031E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B6B9D0-CF02-42EE-89DA-F09D9FCED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F404-B7C9-4985-9C65-CAD745EF7BA1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E87999-D9CF-4010-BCC0-929C408BA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Kriptografi/Teknik Informatika-STEI-ITB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25CA2-ED7E-45C7-BAA0-CE031DE30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512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2F59F0-06DB-40B6-AF91-55C27BE073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1602EC-6347-4336-8202-638402FB9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A5087-0B64-4368-A957-5CC02CF4A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37D90-6030-4372-9CE0-A1168D6C6373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DC5F2-79EA-4920-8A25-D27B42856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Kriptografi/Teknik Informatika-STEI-ITB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358A48-A943-4A3F-B8B5-5D26160C8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81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85E49-A757-4BC6-9ABC-B40749520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66EB8-AFBB-4B2C-AFF7-B26F669A4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663B0-89E1-4FB7-B92D-E04F512E0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9C73-E7EB-4FCD-AA51-FA73320AF559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10D9E-E9E6-4E8C-8CCE-513BDA789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Kriptografi/Teknik Informatika-STEI-ITB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25E62-0186-41D8-8C6E-4E600B33D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49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236E3-1678-400C-BAC8-82C4D7931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3C7238-A235-4A14-B016-5FEDBE1193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53287-D361-44C0-BD2D-8A258B95C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6B73-7313-4FEF-AB74-FEF325143EFA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0D736-308C-4A60-B24D-1878DC0F6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Kriptografi/Teknik Informatika-STEI-ITB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82921-26F7-4DFB-85E5-71372DB7F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554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A3B3A-4E7A-42C4-9B97-24F5B0BC4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C8A62-764B-46C2-8E41-954A61388B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5D8C64-6B1D-46FC-A0B1-672BCC35B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4C053B-3977-4FC9-A75C-A6241E0A6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B25E-714D-4F7E-8787-EEB4A701BDD6}" type="datetime1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BEF5E9-B18B-40DD-85F2-74C796E7F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Kriptografi/Teknik Informatika-STEI-ITB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ED4079-0F5E-497C-A69A-D35950B9C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03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3C34F-369B-416D-B9D5-A5373EFB5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5180BF-EE84-4DFC-888E-3A4A147F0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9254DA-B031-40B2-875B-20B3432CF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AEA3D-7294-4433-9771-4DB003657F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6903B5-7312-4D35-9017-A4BD0942CF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79535B-73AB-489B-8FD2-D7A10DC0E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F2C0F-5CEB-4DFD-ADF2-9A76F75D1D79}" type="datetime1">
              <a:rPr lang="en-US" smtClean="0"/>
              <a:t>3/27/2023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4BC3C0-A35C-4E77-86DC-636A8232C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Kriptografi/Teknik Informatika-STEI-ITB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C403B8-8B9C-4364-B7EA-DFF83C710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6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94693-2FD9-4794-8C9C-7965AB01D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CF9EA3-D277-43B4-A5C7-1BCF1441E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4C6A1-ACBF-4F5F-B19F-1868D8041114}" type="datetime1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1BD37C-89EA-42BA-8B4C-C51C8346C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Kriptografi/Teknik Informatika-STEI-ITB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BFEFFC-F749-4B08-B345-F8015297A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137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566B90-2493-45CE-92A2-8E0E278F1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D04F4-D4B1-4182-9B0C-9743068BA7A3}" type="datetime1">
              <a:rPr lang="en-US" smtClean="0"/>
              <a:t>3/27/2023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5CAE4F-C791-4F82-8E17-F6743E903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Kriptografi/Teknik Informatika-STEI-ITB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E91329-4A8C-4155-915A-B2FB5D008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974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EA3F1-3A01-4839-8962-63E1646F9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1C6FB-A7B2-4A81-8C5D-FEF21E589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ED3EE2-9987-435F-90B0-DAF3DEC04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243E11-B981-4207-8E7C-79E50C7BB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C32B-1A43-4B22-B5F2-0EE13EB888B5}" type="datetime1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D3CAB5-9CE2-4C68-913B-85C89C91F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Kriptografi/Teknik Informatika-STEI-ITB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369E3-0DB7-456C-9366-E61AF242B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798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FB76D-A43C-4A91-A29C-63C56BF2D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8E9FCD-5993-4FE0-A9FD-DB898CA468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3F93D3-0554-48FA-8C66-162FFF6B2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AB60A-2555-4C10-9B07-967478904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878-C01F-4E40-845E-9F93D49B71EF}" type="datetime1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FFF367-7EE1-48E1-BA83-CD114F2AF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Kriptografi/Teknik Informatika-STEI-ITB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97C63D-7160-49D3-BD49-72E4E8512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47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11D9EC-AC95-46FC-92FA-80FD162BB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BB3837-9E0A-434F-A89A-E63FE0F6C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92517-2D10-459E-BF90-3F1B36A515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19D01-B517-4788-ACF8-D2C11D819AD4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50F5C-F0F7-48CF-9970-4020DDB8C8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Rinaldi Munir/IF4020 Kriptografi/Teknik Informatika-STEI-ITB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720BF-8173-44DA-8AD2-2BFBEF3548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16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signx.wondershare.com/knowledge/digital-signature-algorithm.html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>
            <a:extLst>
              <a:ext uri="{FF2B5EF4-FFF2-40B4-BE49-F238E27FC236}">
                <a16:creationId xmlns:a16="http://schemas.microsoft.com/office/drawing/2014/main" id="{2DBA8F9A-AF0C-451F-B8F2-D9A3948AA32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68456" y="1122363"/>
            <a:ext cx="10055087" cy="2387600"/>
          </a:xfrm>
          <a:ln w="9525" cmpd="sng"/>
          <a:extLs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b="1" i="1" dirty="0">
                <a:cs typeface="Times New Roman" panose="02020603050405020304" pitchFamily="18" charset="0"/>
              </a:rPr>
              <a:t>Digital Signature Standard</a:t>
            </a:r>
            <a:r>
              <a:rPr lang="en-US" altLang="en-US" b="1" dirty="0">
                <a:cs typeface="Times New Roman" panose="02020603050405020304" pitchFamily="18" charset="0"/>
              </a:rPr>
              <a:t> (</a:t>
            </a:r>
            <a:r>
              <a:rPr lang="en-US" altLang="en-US" b="1" i="1" dirty="0">
                <a:cs typeface="Times New Roman" panose="02020603050405020304" pitchFamily="18" charset="0"/>
              </a:rPr>
              <a:t>DSS</a:t>
            </a:r>
            <a:r>
              <a:rPr lang="en-US" altLang="en-US" b="1" dirty="0">
                <a:cs typeface="Times New Roman" panose="02020603050405020304" pitchFamily="18" charset="0"/>
              </a:rPr>
              <a:t>)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B66E5F-560D-4A03-896A-7FB7283FE6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4669" y="3716476"/>
            <a:ext cx="9144000" cy="2552769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sz="2800" b="1" dirty="0"/>
              <a:t>Oleh: Rinaldi Munir</a:t>
            </a:r>
          </a:p>
          <a:p>
            <a:endParaRPr lang="en-US" sz="2800" dirty="0"/>
          </a:p>
          <a:p>
            <a:r>
              <a:rPr lang="en-US" sz="2800" dirty="0"/>
              <a:t>Program </a:t>
            </a:r>
            <a:r>
              <a:rPr lang="en-US" sz="2800" dirty="0" err="1"/>
              <a:t>Studi</a:t>
            </a:r>
            <a:r>
              <a:rPr lang="en-US" sz="2800" dirty="0"/>
              <a:t> Teknik </a:t>
            </a:r>
            <a:r>
              <a:rPr lang="en-US" sz="2800" dirty="0" err="1"/>
              <a:t>Informatika</a:t>
            </a:r>
            <a:endParaRPr lang="en-US" sz="2800" dirty="0"/>
          </a:p>
          <a:p>
            <a:r>
              <a:rPr lang="en-US" sz="2800" dirty="0"/>
              <a:t>STEI-ITB</a:t>
            </a:r>
          </a:p>
          <a:p>
            <a:r>
              <a:rPr lang="en-US" sz="2800" dirty="0"/>
              <a:t>2023</a:t>
            </a:r>
          </a:p>
          <a:p>
            <a:endParaRPr lang="en-US" dirty="0"/>
          </a:p>
        </p:txBody>
      </p:sp>
      <p:pic>
        <p:nvPicPr>
          <p:cNvPr id="3" name="Picture 2" descr="A screenshot of a video game&#10;&#10;Description automatically generated">
            <a:extLst>
              <a:ext uri="{FF2B5EF4-FFF2-40B4-BE49-F238E27FC236}">
                <a16:creationId xmlns:a16="http://schemas.microsoft.com/office/drawing/2014/main" id="{0A8684DA-3B8A-46DC-8432-15A2E64999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054" y="0"/>
            <a:ext cx="4322448" cy="259411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027832-6941-67E9-1A88-18AF1DACFAE8}"/>
              </a:ext>
            </a:extLst>
          </p:cNvPr>
          <p:cNvSpPr txBox="1"/>
          <p:nvPr/>
        </p:nvSpPr>
        <p:spPr>
          <a:xfrm>
            <a:off x="3336532" y="1644133"/>
            <a:ext cx="60977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/>
              <a:t>Bahan</a:t>
            </a:r>
            <a:r>
              <a:rPr lang="en-US" sz="2400" dirty="0"/>
              <a:t> </a:t>
            </a:r>
            <a:r>
              <a:rPr lang="en-US" sz="2400" dirty="0" err="1"/>
              <a:t>Kuliah</a:t>
            </a:r>
            <a:r>
              <a:rPr lang="en-US" sz="2400" dirty="0"/>
              <a:t> IF4020 </a:t>
            </a:r>
            <a:r>
              <a:rPr lang="en-US" sz="2400" dirty="0" err="1"/>
              <a:t>Kriptografi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>
            <a:extLst>
              <a:ext uri="{FF2B5EF4-FFF2-40B4-BE49-F238E27FC236}">
                <a16:creationId xmlns:a16="http://schemas.microsoft.com/office/drawing/2014/main" id="{416C7F6E-8B9B-443D-A401-41FB00913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Kriptografi/Teknik Informatika-STEI-ITB</a:t>
            </a: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F448A531-FCA4-4C5C-A0D3-6DCE0838B5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b="1" dirty="0" err="1">
                <a:cs typeface="Times New Roman" panose="02020603050405020304" pitchFamily="18" charset="0"/>
              </a:rPr>
              <a:t>Contoh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Perhitungan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i="1" dirty="0">
                <a:cs typeface="Times New Roman" panose="02020603050405020304" pitchFamily="18" charset="0"/>
              </a:rPr>
              <a:t>DSA</a:t>
            </a:r>
            <a:endParaRPr lang="en-GB" altLang="en-US" b="1" dirty="0"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6A11F7C-3E6C-453B-B5E3-2640F3BAE282}"/>
              </a:ext>
            </a:extLst>
          </p:cNvPr>
          <p:cNvSpPr/>
          <p:nvPr/>
        </p:nvSpPr>
        <p:spPr>
          <a:xfrm>
            <a:off x="838200" y="1690687"/>
            <a:ext cx="10611678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1" indent="-457200">
              <a:spcBef>
                <a:spcPts val="1200"/>
              </a:spcBef>
              <a:spcAft>
                <a:spcPts val="0"/>
              </a:spcAft>
            </a:pPr>
            <a:r>
              <a:rPr lang="en-US" sz="2800" b="1" i="1" dirty="0">
                <a:effectLst/>
                <a:ea typeface="Times New Roman" panose="02020603050405020304" pitchFamily="18" charset="0"/>
              </a:rPr>
              <a:t>A. </a:t>
            </a:r>
            <a:r>
              <a:rPr lang="en-US" sz="2800" b="1" i="1" dirty="0" err="1">
                <a:effectLst/>
                <a:ea typeface="Times New Roman" panose="02020603050405020304" pitchFamily="18" charset="0"/>
              </a:rPr>
              <a:t>Prosedur</a:t>
            </a:r>
            <a:r>
              <a:rPr lang="en-US" sz="2800" b="1" i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ea typeface="Times New Roman" panose="02020603050405020304" pitchFamily="18" charset="0"/>
              </a:rPr>
              <a:t>Pembangkitan</a:t>
            </a:r>
            <a:r>
              <a:rPr lang="en-US" sz="2800" b="1" i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ea typeface="Times New Roman" panose="02020603050405020304" pitchFamily="18" charset="0"/>
              </a:rPr>
              <a:t>Sepasang</a:t>
            </a:r>
            <a:r>
              <a:rPr lang="en-US" sz="2800" b="1" i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ea typeface="Times New Roman" panose="02020603050405020304" pitchFamily="18" charset="0"/>
              </a:rPr>
              <a:t>Kunci</a:t>
            </a:r>
            <a:endParaRPr lang="en-US" sz="2800" b="1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Pilih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prima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dan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q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hal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– 1) mod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q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0.</a:t>
            </a: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p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= 59419</a:t>
            </a: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q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= 3301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memenuhi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 (59419 – 1) mod 3301 = 0 ) </a:t>
            </a:r>
          </a:p>
          <a:p>
            <a:pPr marL="514350" marR="0" lvl="0" indent="-514350">
              <a:spcBef>
                <a:spcPts val="600"/>
              </a:spcBef>
              <a:spcAft>
                <a:spcPts val="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Hitung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g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h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p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 – 1)/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q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hal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 &lt;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&lt;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– 1 dan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h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p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 – 1)/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q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&gt; 1.</a:t>
            </a: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g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= 100</a:t>
            </a:r>
            <a:r>
              <a:rPr lang="en-US" sz="2400" baseline="300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(59419 – 1)/3301 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mod (59419) = 18870	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100)</a:t>
            </a:r>
          </a:p>
          <a:p>
            <a:pPr marL="514350" marR="0" lvl="0" indent="-514350">
              <a:spcBef>
                <a:spcPts val="1200"/>
              </a:spcBef>
              <a:spcAft>
                <a:spcPts val="600"/>
              </a:spcAft>
              <a:buFont typeface="+mj-lt"/>
              <a:buAutoNum type="arabicPeriod" startAt="3"/>
              <a:tabLst>
                <a:tab pos="457200" algn="l"/>
              </a:tabLs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Tentukan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privat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hal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&lt;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q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1600200" marR="0" indent="-685800">
              <a:spcBef>
                <a:spcPts val="600"/>
              </a:spcBef>
              <a:spcAft>
                <a:spcPts val="0"/>
              </a:spcAft>
            </a:pP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= 3223</a:t>
            </a:r>
          </a:p>
          <a:p>
            <a:pPr marL="457200" marR="0" lvl="0" indent="-457200">
              <a:spcBef>
                <a:spcPts val="1200"/>
              </a:spcBef>
              <a:spcAft>
                <a:spcPts val="0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Hitung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publik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</a:t>
            </a:r>
            <a:r>
              <a:rPr lang="en-US" sz="2400" i="1" dirty="0" err="1">
                <a:effectLst/>
                <a:ea typeface="Times New Roman" panose="02020603050405020304" pitchFamily="18" charset="0"/>
              </a:rPr>
              <a:t>g</a:t>
            </a:r>
            <a:r>
              <a:rPr lang="en-US" sz="2400" i="1" baseline="30000" dirty="0" err="1">
                <a:effectLst/>
                <a:ea typeface="Times New Roman" panose="02020603050405020304" pitchFamily="18" charset="0"/>
              </a:rPr>
              <a:t>x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mod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effectLst/>
                <a:ea typeface="Times New Roman" panose="02020603050405020304" pitchFamily="18" charset="0"/>
              </a:rPr>
              <a:t> 	</a:t>
            </a: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= 18870</a:t>
            </a:r>
            <a:r>
              <a:rPr lang="en-US" sz="2400" baseline="300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3223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mod 59419 = 29245       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cek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Wolframalpha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Wingdings" panose="05000000000000000000" pitchFamily="2" charset="2"/>
              </a:rPr>
              <a:t> )</a:t>
            </a:r>
            <a:endParaRPr lang="en-US" sz="2400" dirty="0">
              <a:effectLst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>
            <a:extLst>
              <a:ext uri="{FF2B5EF4-FFF2-40B4-BE49-F238E27FC236}">
                <a16:creationId xmlns:a16="http://schemas.microsoft.com/office/drawing/2014/main" id="{60B1310D-9539-42A0-B1EE-5A97016C9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Kriptografi/Teknik Informatika-STEI-ITB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3B6222-9F10-45E0-8EFD-5C2899E4C05C}"/>
              </a:ext>
            </a:extLst>
          </p:cNvPr>
          <p:cNvSpPr/>
          <p:nvPr/>
        </p:nvSpPr>
        <p:spPr>
          <a:xfrm>
            <a:off x="1013791" y="821841"/>
            <a:ext cx="10972799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00200" marR="0" indent="-1600200">
              <a:spcBef>
                <a:spcPts val="600"/>
              </a:spcBef>
              <a:spcAft>
                <a:spcPts val="0"/>
              </a:spcAft>
            </a:pPr>
            <a:r>
              <a:rPr lang="en-US" sz="2800" b="1" i="1" dirty="0">
                <a:ea typeface="Times New Roman" panose="02020603050405020304" pitchFamily="18" charset="0"/>
              </a:rPr>
              <a:t>B. </a:t>
            </a:r>
            <a:r>
              <a:rPr lang="en-US" sz="2800" b="1" i="1" dirty="0" err="1">
                <a:ea typeface="Times New Roman" panose="02020603050405020304" pitchFamily="18" charset="0"/>
              </a:rPr>
              <a:t>Prosedur</a:t>
            </a:r>
            <a:r>
              <a:rPr lang="en-US" sz="2800" b="1" i="1" dirty="0"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ea typeface="Times New Roman" panose="02020603050405020304" pitchFamily="18" charset="0"/>
              </a:rPr>
              <a:t>Pembangkitan</a:t>
            </a:r>
            <a:r>
              <a:rPr lang="en-US" sz="2800" b="1" i="1" dirty="0"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ea typeface="Times New Roman" panose="02020603050405020304" pitchFamily="18" charset="0"/>
              </a:rPr>
              <a:t>Tanda-tangan</a:t>
            </a:r>
            <a:r>
              <a:rPr lang="en-US" sz="2800" b="1" i="1" dirty="0">
                <a:ea typeface="Times New Roman" panose="02020603050405020304" pitchFamily="18" charset="0"/>
              </a:rPr>
              <a:t> (Signing)</a:t>
            </a:r>
            <a:endParaRPr lang="en-US" sz="2800" b="1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dirty="0" err="1">
                <a:ea typeface="Times New Roman" panose="02020603050405020304" pitchFamily="18" charset="0"/>
              </a:rPr>
              <a:t>Hitung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nilai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hash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dari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pesan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m</a:t>
            </a:r>
            <a:r>
              <a:rPr lang="en-US" sz="2800" dirty="0"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a typeface="Times New Roman" panose="02020603050405020304" pitchFamily="18" charset="0"/>
              </a:rPr>
              <a:t>misalkan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H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(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m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 = 4321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dirty="0" err="1">
                <a:ea typeface="Times New Roman" panose="02020603050405020304" pitchFamily="18" charset="0"/>
              </a:rPr>
              <a:t>Tentukan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bilangan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acak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k</a:t>
            </a:r>
            <a:r>
              <a:rPr lang="en-US" sz="2800" dirty="0">
                <a:ea typeface="Times New Roman" panose="02020603050405020304" pitchFamily="18" charset="0"/>
              </a:rPr>
              <a:t> &lt; </a:t>
            </a:r>
            <a:r>
              <a:rPr lang="en-US" sz="2800" i="1" dirty="0">
                <a:ea typeface="Times New Roman" panose="02020603050405020304" pitchFamily="18" charset="0"/>
              </a:rPr>
              <a:t>q</a:t>
            </a:r>
            <a:r>
              <a:rPr lang="en-US" sz="2800" dirty="0"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k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= 997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k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– 1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2907 (mod 3301)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514350" marR="0" lvl="0" indent="-514350">
              <a:spcBef>
                <a:spcPts val="1200"/>
              </a:spcBef>
              <a:spcAft>
                <a:spcPts val="0"/>
              </a:spcAft>
              <a:buFont typeface="+mj-lt"/>
              <a:buAutoNum type="arabicPeriod" startAt="3"/>
              <a:tabLst>
                <a:tab pos="457200" algn="l"/>
              </a:tabLst>
            </a:pPr>
            <a:r>
              <a:rPr lang="en-US" sz="2800" dirty="0" err="1">
                <a:ea typeface="Times New Roman" panose="02020603050405020304" pitchFamily="18" charset="0"/>
              </a:rPr>
              <a:t>Hitung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tanda-tangan</a:t>
            </a:r>
            <a:r>
              <a:rPr lang="en-US" sz="2800" dirty="0">
                <a:ea typeface="Times New Roman" panose="02020603050405020304" pitchFamily="18" charset="0"/>
              </a:rPr>
              <a:t> digital, </a:t>
            </a:r>
            <a:r>
              <a:rPr lang="en-US" sz="2800" i="1" dirty="0">
                <a:ea typeface="Times New Roman" panose="02020603050405020304" pitchFamily="18" charset="0"/>
              </a:rPr>
              <a:t>r</a:t>
            </a:r>
            <a:r>
              <a:rPr lang="en-US" sz="2800" dirty="0">
                <a:ea typeface="Times New Roman" panose="02020603050405020304" pitchFamily="18" charset="0"/>
              </a:rPr>
              <a:t> dan </a:t>
            </a:r>
            <a:r>
              <a:rPr lang="en-US" sz="2800" i="1" dirty="0">
                <a:ea typeface="Times New Roman" panose="02020603050405020304" pitchFamily="18" charset="0"/>
              </a:rPr>
              <a:t>s</a:t>
            </a:r>
            <a:r>
              <a:rPr lang="en-US" sz="2800" dirty="0"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a typeface="Times New Roman" panose="02020603050405020304" pitchFamily="18" charset="0"/>
              </a:rPr>
              <a:t>sebagai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berikut</a:t>
            </a:r>
            <a:r>
              <a:rPr lang="en-US" sz="2800" dirty="0">
                <a:ea typeface="Times New Roman" panose="02020603050405020304" pitchFamily="18" charset="0"/>
              </a:rPr>
              <a:t>: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r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= (</a:t>
            </a:r>
            <a:r>
              <a:rPr lang="en-US" sz="2800" i="1" dirty="0" err="1">
                <a:solidFill>
                  <a:srgbClr val="FF0000"/>
                </a:solidFill>
                <a:ea typeface="Times New Roman" panose="02020603050405020304" pitchFamily="18" charset="0"/>
              </a:rPr>
              <a:t>g</a:t>
            </a:r>
            <a:r>
              <a:rPr lang="en-US" sz="2800" i="1" baseline="30000" dirty="0" err="1">
                <a:solidFill>
                  <a:srgbClr val="FF0000"/>
                </a:solidFill>
                <a:ea typeface="Times New Roman" panose="02020603050405020304" pitchFamily="18" charset="0"/>
              </a:rPr>
              <a:t>k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mod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p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 mod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= (18870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997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mod 3301) =  848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s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= (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k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– 1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(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H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(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m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 +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x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r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)) mod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= (2907 (4321 + 3223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 848)) mod 3301 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  = 7957694475 mod 3301 = 183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514350" marR="0" lvl="0" indent="-514350">
              <a:spcBef>
                <a:spcPts val="1200"/>
              </a:spcBef>
              <a:spcAft>
                <a:spcPts val="0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en-US" sz="2800" dirty="0" err="1">
                <a:ea typeface="Times New Roman" panose="02020603050405020304" pitchFamily="18" charset="0"/>
              </a:rPr>
              <a:t>Kirim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pesan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m</a:t>
            </a:r>
            <a:r>
              <a:rPr lang="en-US" sz="2800" dirty="0">
                <a:ea typeface="Times New Roman" panose="02020603050405020304" pitchFamily="18" charset="0"/>
              </a:rPr>
              <a:t> dan </a:t>
            </a:r>
            <a:r>
              <a:rPr lang="en-US" sz="2800" dirty="0" err="1">
                <a:ea typeface="Times New Roman" panose="02020603050405020304" pitchFamily="18" charset="0"/>
              </a:rPr>
              <a:t>tanda-tangan</a:t>
            </a:r>
            <a:r>
              <a:rPr lang="en-US" sz="2800" dirty="0">
                <a:ea typeface="Times New Roman" panose="02020603050405020304" pitchFamily="18" charset="0"/>
              </a:rPr>
              <a:t>, (</a:t>
            </a:r>
            <a:r>
              <a:rPr lang="en-US" sz="2800" i="1" dirty="0">
                <a:ea typeface="Times New Roman" panose="02020603050405020304" pitchFamily="18" charset="0"/>
              </a:rPr>
              <a:t>r</a:t>
            </a:r>
            <a:r>
              <a:rPr lang="en-US" sz="2800" dirty="0">
                <a:ea typeface="Times New Roman" panose="02020603050405020304" pitchFamily="18" charset="0"/>
              </a:rPr>
              <a:t>, s) = (848, 183)</a:t>
            </a:r>
            <a:endParaRPr lang="en-US" sz="2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EE67DFC-E699-4A97-BE3A-C191C114E9F7}"/>
              </a:ext>
            </a:extLst>
          </p:cNvPr>
          <p:cNvSpPr/>
          <p:nvPr/>
        </p:nvSpPr>
        <p:spPr>
          <a:xfrm>
            <a:off x="5555974" y="2280887"/>
            <a:ext cx="62815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marR="0" indent="22860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parameter </a:t>
            </a:r>
            <a:r>
              <a:rPr lang="en-US" b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publik</a:t>
            </a: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: (</a:t>
            </a:r>
            <a:r>
              <a:rPr lang="en-US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p =</a:t>
            </a: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 59419</a:t>
            </a:r>
            <a:r>
              <a:rPr lang="en-US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, </a:t>
            </a:r>
            <a:r>
              <a:rPr lang="en-US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q = </a:t>
            </a: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3301, </a:t>
            </a:r>
            <a:r>
              <a:rPr lang="en-US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g = </a:t>
            </a: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18870</a:t>
            </a:r>
            <a:r>
              <a:rPr lang="en-US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)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	parameter </a:t>
            </a:r>
            <a:r>
              <a:rPr lang="en-US" b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privat</a:t>
            </a: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: </a:t>
            </a:r>
            <a:r>
              <a:rPr lang="en-US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x = 3223</a:t>
            </a:r>
            <a:endParaRPr lang="en-US" b="1" dirty="0">
              <a:solidFill>
                <a:srgbClr val="0070C0"/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F3AA7E8-D8AC-44A4-8A7B-43C169BFAD8D}"/>
              </a:ext>
            </a:extLst>
          </p:cNvPr>
          <p:cNvSpPr/>
          <p:nvPr/>
        </p:nvSpPr>
        <p:spPr>
          <a:xfrm>
            <a:off x="6470374" y="2280887"/>
            <a:ext cx="5098774" cy="6463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>
            <a:extLst>
              <a:ext uri="{FF2B5EF4-FFF2-40B4-BE49-F238E27FC236}">
                <a16:creationId xmlns:a16="http://schemas.microsoft.com/office/drawing/2014/main" id="{3B47B109-4385-4B08-AA34-FBDC958A6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Kriptografi/Teknik Informatika-STEI-ITB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5A3F28D-DD64-486D-91AB-9488D25DF8C7}"/>
              </a:ext>
            </a:extLst>
          </p:cNvPr>
          <p:cNvSpPr/>
          <p:nvPr/>
        </p:nvSpPr>
        <p:spPr>
          <a:xfrm>
            <a:off x="977232" y="639552"/>
            <a:ext cx="11036091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800" b="1" i="1" kern="0" dirty="0"/>
              <a:t>C. </a:t>
            </a:r>
            <a:r>
              <a:rPr lang="en-US" sz="2800" b="1" i="1" kern="0" dirty="0" err="1"/>
              <a:t>Prosedur</a:t>
            </a:r>
            <a:r>
              <a:rPr lang="en-US" sz="2800" b="1" i="1" kern="0" dirty="0"/>
              <a:t> </a:t>
            </a:r>
            <a:r>
              <a:rPr lang="en-US" sz="2800" b="1" i="1" kern="0" dirty="0" err="1"/>
              <a:t>Verifikasi</a:t>
            </a:r>
            <a:r>
              <a:rPr lang="en-US" sz="2800" b="1" i="1" kern="0" dirty="0"/>
              <a:t> </a:t>
            </a:r>
            <a:r>
              <a:rPr lang="en-US" sz="2800" b="1" i="1" kern="0" dirty="0" err="1"/>
              <a:t>Keabsahan</a:t>
            </a:r>
            <a:r>
              <a:rPr lang="en-US" sz="2800" b="1" i="1" kern="0" dirty="0"/>
              <a:t> </a:t>
            </a:r>
            <a:r>
              <a:rPr lang="en-US" sz="2800" b="1" i="1" kern="0" dirty="0" err="1"/>
              <a:t>Tanda-tangan</a:t>
            </a:r>
            <a:endParaRPr lang="en-US" sz="2800" b="1" kern="0" dirty="0">
              <a:effectLst/>
            </a:endParaRPr>
          </a:p>
          <a:p>
            <a:pPr marL="342900" marR="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28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dirty="0" err="1">
                <a:ea typeface="Times New Roman" panose="02020603050405020304" pitchFamily="18" charset="0"/>
              </a:rPr>
              <a:t>Hitung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nilai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hash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dari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pesan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m</a:t>
            </a:r>
            <a:r>
              <a:rPr lang="en-US" sz="2800" dirty="0"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a typeface="Times New Roman" panose="02020603050405020304" pitchFamily="18" charset="0"/>
              </a:rPr>
              <a:t>misalkan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H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(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m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 = 4321</a:t>
            </a:r>
            <a:endParaRPr lang="en-US" sz="28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dirty="0" err="1">
                <a:ea typeface="Times New Roman" panose="02020603050405020304" pitchFamily="18" charset="0"/>
              </a:rPr>
              <a:t>Verifikasi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tanda-tangan</a:t>
            </a:r>
            <a:r>
              <a:rPr lang="en-US" sz="2800" dirty="0">
                <a:ea typeface="Times New Roman" panose="02020603050405020304" pitchFamily="18" charset="0"/>
              </a:rPr>
              <a:t>, (</a:t>
            </a:r>
            <a:r>
              <a:rPr lang="en-US" sz="2800" i="1" dirty="0">
                <a:ea typeface="Times New Roman" panose="02020603050405020304" pitchFamily="18" charset="0"/>
              </a:rPr>
              <a:t>r</a:t>
            </a:r>
            <a:r>
              <a:rPr lang="en-US" sz="2800" dirty="0">
                <a:ea typeface="Times New Roman" panose="02020603050405020304" pitchFamily="18" charset="0"/>
              </a:rPr>
              <a:t>, </a:t>
            </a:r>
            <a:r>
              <a:rPr lang="en-US" sz="2800" i="1" dirty="0">
                <a:ea typeface="Times New Roman" panose="02020603050405020304" pitchFamily="18" charset="0"/>
              </a:rPr>
              <a:t>s</a:t>
            </a:r>
            <a:r>
              <a:rPr lang="en-US" sz="2800" dirty="0">
                <a:ea typeface="Times New Roman" panose="02020603050405020304" pitchFamily="18" charset="0"/>
              </a:rPr>
              <a:t>) = </a:t>
            </a:r>
            <a:r>
              <a:rPr lang="en-US" sz="2600" dirty="0">
                <a:ea typeface="Times New Roman" panose="02020603050405020304" pitchFamily="18" charset="0"/>
              </a:rPr>
              <a:t>(848, 183), </a:t>
            </a:r>
            <a:r>
              <a:rPr lang="en-US" sz="2800" dirty="0" err="1">
                <a:ea typeface="Times New Roman" panose="02020603050405020304" pitchFamily="18" charset="0"/>
              </a:rPr>
              <a:t>sebagai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berikut</a:t>
            </a:r>
            <a:r>
              <a:rPr lang="en-US" sz="2800" dirty="0">
                <a:ea typeface="Times New Roman" panose="02020603050405020304" pitchFamily="18" charset="0"/>
              </a:rPr>
              <a:t>: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s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– 1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469 (mod 3301)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228600" marR="0">
              <a:spcBef>
                <a:spcPts val="600"/>
              </a:spcBef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	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w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=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s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– 1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mod q = 469 mod 3301 = 469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u</a:t>
            </a:r>
            <a:r>
              <a:rPr lang="en-US" sz="2800" baseline="-25000" dirty="0">
                <a:solidFill>
                  <a:srgbClr val="FF0000"/>
                </a:solidFill>
                <a:ea typeface="Times New Roman" panose="02020603050405020304" pitchFamily="18" charset="0"/>
              </a:rPr>
              <a:t>1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= (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H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(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m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w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 mod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= (4321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 469)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2026549 mod 3301 = 3036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u</a:t>
            </a:r>
            <a:r>
              <a:rPr lang="en-US" sz="2800" baseline="-25000" dirty="0">
                <a:solidFill>
                  <a:srgbClr val="FF0000"/>
                </a:solidFill>
                <a:ea typeface="Times New Roman" panose="02020603050405020304" pitchFamily="18" charset="0"/>
              </a:rPr>
              <a:t>2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= (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r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w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 mod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= (848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 469) =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397712 mod 3301 = 1592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	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v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= ((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g</a:t>
            </a:r>
            <a:r>
              <a:rPr lang="en-US" sz="2800" i="1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u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y</a:t>
            </a:r>
            <a:r>
              <a:rPr lang="en-US" sz="2800" i="1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u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 mod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p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 mod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 = (18870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3086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 29245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1592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) mod 3301</a:t>
            </a:r>
          </a:p>
          <a:p>
            <a:pPr>
              <a:spcBef>
                <a:spcPts val="600"/>
              </a:spcBef>
            </a:pP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              =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3036 848 mod 3301 = 848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514350" marR="0" lvl="0" indent="-514350">
              <a:spcBef>
                <a:spcPts val="600"/>
              </a:spcBef>
              <a:spcAft>
                <a:spcPts val="0"/>
              </a:spcAft>
              <a:buFont typeface="+mj-lt"/>
              <a:buAutoNum type="arabicPeriod" startAt="3"/>
              <a:tabLst>
                <a:tab pos="457200" algn="l"/>
              </a:tabLst>
            </a:pPr>
            <a:r>
              <a:rPr lang="en-US" sz="2800" dirty="0">
                <a:ea typeface="Times New Roman" panose="02020603050405020304" pitchFamily="18" charset="0"/>
              </a:rPr>
              <a:t>Karena </a:t>
            </a:r>
            <a:r>
              <a:rPr lang="en-US" sz="2800" i="1" dirty="0">
                <a:ea typeface="Times New Roman" panose="02020603050405020304" pitchFamily="18" charset="0"/>
              </a:rPr>
              <a:t>v</a:t>
            </a:r>
            <a:r>
              <a:rPr lang="en-US" sz="2800" dirty="0">
                <a:ea typeface="Times New Roman" panose="02020603050405020304" pitchFamily="18" charset="0"/>
              </a:rPr>
              <a:t> = </a:t>
            </a:r>
            <a:r>
              <a:rPr lang="en-US" sz="2800" i="1" dirty="0">
                <a:ea typeface="Times New Roman" panose="02020603050405020304" pitchFamily="18" charset="0"/>
              </a:rPr>
              <a:t>r</a:t>
            </a:r>
            <a:r>
              <a:rPr lang="en-US" sz="2800" dirty="0"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a typeface="Times New Roman" panose="02020603050405020304" pitchFamily="18" charset="0"/>
              </a:rPr>
              <a:t>maka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tanda-tangan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sah</a:t>
            </a:r>
            <a:r>
              <a:rPr lang="en-US" sz="2800" dirty="0"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B050BCD-DEA7-4CB4-9933-5203D5CBF3F4}"/>
              </a:ext>
            </a:extLst>
          </p:cNvPr>
          <p:cNvSpPr/>
          <p:nvPr/>
        </p:nvSpPr>
        <p:spPr>
          <a:xfrm>
            <a:off x="6758150" y="2699762"/>
            <a:ext cx="5696608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marR="0" indent="-317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0070C0"/>
                </a:solidFill>
                <a:ea typeface="Times New Roman" panose="02020603050405020304" pitchFamily="18" charset="0"/>
              </a:rPr>
              <a:t>parameter </a:t>
            </a:r>
            <a:r>
              <a:rPr lang="en-US" sz="2000" b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publik</a:t>
            </a:r>
            <a:r>
              <a:rPr lang="en-US" sz="2000" b="1" dirty="0">
                <a:solidFill>
                  <a:srgbClr val="0070C0"/>
                </a:solidFill>
                <a:ea typeface="Times New Roman" panose="02020603050405020304" pitchFamily="18" charset="0"/>
              </a:rPr>
              <a:t>: (</a:t>
            </a:r>
            <a:r>
              <a:rPr lang="en-US" sz="20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p =</a:t>
            </a:r>
            <a:r>
              <a:rPr lang="en-US" sz="2000" b="1" dirty="0">
                <a:solidFill>
                  <a:srgbClr val="0070C0"/>
                </a:solidFill>
                <a:ea typeface="Times New Roman" panose="02020603050405020304" pitchFamily="18" charset="0"/>
              </a:rPr>
              <a:t> 59419</a:t>
            </a:r>
            <a:r>
              <a:rPr lang="en-US" sz="20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ea typeface="Times New Roman" panose="02020603050405020304" pitchFamily="18" charset="0"/>
              </a:rPr>
              <a:t>, </a:t>
            </a:r>
            <a:r>
              <a:rPr lang="en-US" sz="20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q = </a:t>
            </a:r>
            <a:r>
              <a:rPr lang="en-US" sz="2000" b="1" dirty="0">
                <a:solidFill>
                  <a:srgbClr val="0070C0"/>
                </a:solidFill>
                <a:ea typeface="Times New Roman" panose="02020603050405020304" pitchFamily="18" charset="0"/>
              </a:rPr>
              <a:t>3301, </a:t>
            </a:r>
          </a:p>
          <a:p>
            <a:pPr marL="685800" marR="0" indent="-3175"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                                   g = </a:t>
            </a:r>
            <a:r>
              <a:rPr lang="en-US" sz="2000" b="1" dirty="0">
                <a:solidFill>
                  <a:srgbClr val="0070C0"/>
                </a:solidFill>
                <a:ea typeface="Times New Roman" panose="02020603050405020304" pitchFamily="18" charset="0"/>
              </a:rPr>
              <a:t>18870</a:t>
            </a:r>
            <a:r>
              <a:rPr lang="en-US" sz="20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, y = </a:t>
            </a:r>
            <a:r>
              <a:rPr lang="en-US" sz="2000" b="1" dirty="0">
                <a:solidFill>
                  <a:srgbClr val="0070C0"/>
                </a:solidFill>
                <a:ea typeface="Times New Roman" panose="02020603050405020304" pitchFamily="18" charset="0"/>
              </a:rPr>
              <a:t>29245)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	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F903E6-E4E8-478D-8714-88E4DDF17E01}"/>
              </a:ext>
            </a:extLst>
          </p:cNvPr>
          <p:cNvSpPr/>
          <p:nvPr/>
        </p:nvSpPr>
        <p:spPr>
          <a:xfrm>
            <a:off x="7302233" y="2699762"/>
            <a:ext cx="4608443" cy="6778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34594-DB9B-401D-B0F6-ED4F3B825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SELAMAT  BELAJAR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C14746-AE86-4B65-BE8C-D5E85DE54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Kriptografi/Teknik Informatika-STEI-ITB</a:t>
            </a:r>
          </a:p>
        </p:txBody>
      </p:sp>
    </p:spTree>
    <p:extLst>
      <p:ext uri="{BB962C8B-B14F-4D97-AF65-F5344CB8AC3E}">
        <p14:creationId xmlns:p14="http://schemas.microsoft.com/office/powerpoint/2010/main" val="3550593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>
            <a:extLst>
              <a:ext uri="{FF2B5EF4-FFF2-40B4-BE49-F238E27FC236}">
                <a16:creationId xmlns:a16="http://schemas.microsoft.com/office/drawing/2014/main" id="{0BE1EE27-AB08-45B0-B8E8-4F988FBB2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Kriptografi/Teknik Informatika-STEI-ITB</a:t>
            </a: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7C53EE65-95A6-4EEE-9B65-5B09BBEC08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Pendahuluan</a:t>
            </a:r>
            <a:endParaRPr lang="en-GB" altLang="en-US"/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EF23891-585F-4AF8-B9C4-5826281E41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DSS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bakuan</a:t>
            </a:r>
            <a:r>
              <a:rPr lang="en-US" altLang="en-US" dirty="0"/>
              <a:t> (standard)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tanda-tangan</a:t>
            </a:r>
            <a:r>
              <a:rPr lang="en-US" altLang="en-US" dirty="0"/>
              <a:t> digital.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Diresmikan</a:t>
            </a:r>
            <a:r>
              <a:rPr lang="en-US" altLang="en-US" dirty="0"/>
              <a:t> p</a:t>
            </a:r>
            <a:r>
              <a:rPr lang="en-US" altLang="en-US" dirty="0">
                <a:cs typeface="Times New Roman" panose="02020603050405020304" pitchFamily="18" charset="0"/>
              </a:rPr>
              <a:t>ada </a:t>
            </a:r>
            <a:r>
              <a:rPr lang="en-US" altLang="en-US" dirty="0" err="1">
                <a:cs typeface="Times New Roman" panose="02020603050405020304" pitchFamily="18" charset="0"/>
              </a:rPr>
              <a:t>bulan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Agustus</a:t>
            </a:r>
            <a:r>
              <a:rPr lang="en-US" altLang="en-US" dirty="0">
                <a:cs typeface="Times New Roman" panose="02020603050405020304" pitchFamily="18" charset="0"/>
              </a:rPr>
              <a:t> 1991 oleh NIST (</a:t>
            </a:r>
            <a:r>
              <a:rPr lang="en-US" altLang="en-US" i="1" dirty="0">
                <a:cs typeface="Times New Roman" panose="02020603050405020304" pitchFamily="18" charset="0"/>
              </a:rPr>
              <a:t>The National Institute of Standard and Technology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endParaRPr lang="en-US" altLang="en-US" i="1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cs typeface="Times New Roman" panose="02020603050405020304" pitchFamily="18" charset="0"/>
              </a:rPr>
              <a:t>DSS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terdiri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komponen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1.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tanda-tangan</a:t>
            </a:r>
            <a:r>
              <a:rPr lang="en-US" altLang="en-US" dirty="0">
                <a:cs typeface="Times New Roman" panose="02020603050405020304" pitchFamily="18" charset="0"/>
              </a:rPr>
              <a:t> digital: </a:t>
            </a:r>
            <a:r>
              <a:rPr lang="en-US" altLang="en-US" i="1" dirty="0">
                <a:cs typeface="Times New Roman" panose="02020603050405020304" pitchFamily="18" charset="0"/>
              </a:rPr>
              <a:t>Digital Signature Algorithm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DSA</a:t>
            </a:r>
            <a:r>
              <a:rPr lang="en-US" altLang="en-US" dirty="0">
                <a:cs typeface="Times New Roman" panose="02020603050405020304" pitchFamily="18" charset="0"/>
              </a:rPr>
              <a:t>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2. </a:t>
            </a:r>
            <a:r>
              <a:rPr lang="en-US" altLang="en-US" dirty="0" err="1">
                <a:cs typeface="Times New Roman" panose="02020603050405020304" pitchFamily="18" charset="0"/>
              </a:rPr>
              <a:t>Fungsi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hash</a:t>
            </a:r>
            <a:r>
              <a:rPr lang="en-US" altLang="en-US" dirty="0">
                <a:cs typeface="Times New Roman" panose="02020603050405020304" pitchFamily="18" charset="0"/>
              </a:rPr>
              <a:t> standard: </a:t>
            </a:r>
            <a:r>
              <a:rPr lang="en-US" altLang="en-US" i="1" dirty="0">
                <a:cs typeface="Times New Roman" panose="02020603050405020304" pitchFamily="18" charset="0"/>
              </a:rPr>
              <a:t>Secure Hash Algorithm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SHA-1</a:t>
            </a:r>
            <a:r>
              <a:rPr lang="en-US" altLang="en-US" dirty="0">
                <a:cs typeface="Times New Roman" panose="02020603050405020304" pitchFamily="18" charset="0"/>
              </a:rPr>
              <a:t>).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>
            <a:extLst>
              <a:ext uri="{FF2B5EF4-FFF2-40B4-BE49-F238E27FC236}">
                <a16:creationId xmlns:a16="http://schemas.microsoft.com/office/drawing/2014/main" id="{F71DC898-7F8F-4F1E-A38C-3DC7F7E49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Kriptografi/Teknik Informatika-STEI-ITB</a:t>
            </a: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4DF564AC-0A67-4826-A3BD-C90C9F9524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i="1" dirty="0">
                <a:cs typeface="Times New Roman" panose="02020603050405020304" pitchFamily="18" charset="0"/>
              </a:rPr>
              <a:t>Digital Signature Algorithm</a:t>
            </a:r>
            <a:r>
              <a:rPr lang="en-US" altLang="en-US" sz="3600" b="1" dirty="0">
                <a:cs typeface="Times New Roman" panose="02020603050405020304" pitchFamily="18" charset="0"/>
              </a:rPr>
              <a:t> (</a:t>
            </a:r>
            <a:r>
              <a:rPr lang="en-US" altLang="en-US" sz="3600" b="1" i="1" dirty="0">
                <a:cs typeface="Times New Roman" panose="02020603050405020304" pitchFamily="18" charset="0"/>
              </a:rPr>
              <a:t>DSA</a:t>
            </a:r>
            <a:r>
              <a:rPr lang="en-US" altLang="en-US" sz="3600" b="1" dirty="0">
                <a:cs typeface="Times New Roman" panose="02020603050405020304" pitchFamily="18" charset="0"/>
              </a:rPr>
              <a:t>)</a:t>
            </a:r>
            <a:endParaRPr lang="en-GB" altLang="en-US" sz="3600" dirty="0">
              <a:cs typeface="Times New Roman" panose="02020603050405020304" pitchFamily="18" charset="0"/>
            </a:endParaRP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476695CF-16CD-4E38-85A6-19AC01F0F2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cs typeface="Times New Roman" panose="02020603050405020304" pitchFamily="18" charset="0"/>
              </a:rPr>
              <a:t>DSA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termasuk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kriptografi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kunci-publik</a:t>
            </a:r>
            <a:r>
              <a:rPr lang="en-US" altLang="en-US" dirty="0">
                <a:cs typeface="Times New Roman" panose="02020603050405020304" pitchFamily="18" charset="0"/>
              </a:rPr>
              <a:t>.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cs typeface="Times New Roman" panose="02020603050405020304" pitchFamily="18" charset="0"/>
              </a:rPr>
              <a:t>DSA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; </a:t>
            </a:r>
            <a:r>
              <a:rPr lang="en-US" altLang="en-US" i="1" dirty="0">
                <a:cs typeface="Times New Roman" panose="02020603050405020304" pitchFamily="18" charset="0"/>
              </a:rPr>
              <a:t>DSA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dispesifikasikan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khusus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tanda-tangan</a:t>
            </a:r>
            <a:r>
              <a:rPr lang="en-US" altLang="en-US" dirty="0">
                <a:cs typeface="Times New Roman" panose="02020603050405020304" pitchFamily="18" charset="0"/>
              </a:rPr>
              <a:t> digital </a:t>
            </a:r>
            <a:r>
              <a:rPr lang="en-US" altLang="en-US" dirty="0" err="1">
                <a:cs typeface="Times New Roman" panose="02020603050405020304" pitchFamily="18" charset="0"/>
              </a:rPr>
              <a:t>saja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cs typeface="Times New Roman" panose="02020603050405020304" pitchFamily="18" charset="0"/>
              </a:rPr>
              <a:t>DSA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mempunyai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fungsi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utama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1. </a:t>
            </a:r>
            <a:r>
              <a:rPr lang="en-US" altLang="en-US" dirty="0" err="1">
                <a:cs typeface="Times New Roman" panose="02020603050405020304" pitchFamily="18" charset="0"/>
              </a:rPr>
              <a:t>Pembangkitan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tanda-tangan</a:t>
            </a:r>
            <a:r>
              <a:rPr lang="en-US" altLang="en-US" dirty="0">
                <a:cs typeface="Times New Roman" panose="02020603050405020304" pitchFamily="18" charset="0"/>
              </a:rPr>
              <a:t>  (</a:t>
            </a:r>
            <a:r>
              <a:rPr lang="en-US" altLang="en-US" i="1" dirty="0">
                <a:cs typeface="Times New Roman" panose="02020603050405020304" pitchFamily="18" charset="0"/>
              </a:rPr>
              <a:t>signature generation</a:t>
            </a:r>
            <a:r>
              <a:rPr lang="en-US" altLang="en-US" dirty="0">
                <a:cs typeface="Times New Roman" panose="02020603050405020304" pitchFamily="18" charset="0"/>
              </a:rPr>
              <a:t>),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2. </a:t>
            </a:r>
            <a:r>
              <a:rPr lang="en-US" altLang="en-US" dirty="0" err="1">
                <a:cs typeface="Times New Roman" panose="02020603050405020304" pitchFamily="18" charset="0"/>
              </a:rPr>
              <a:t>Pemeriksaan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keabsahan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tanda-tangan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signature verification</a:t>
            </a:r>
            <a:r>
              <a:rPr lang="en-US" altLang="en-US" dirty="0">
                <a:cs typeface="Times New Roman" panose="02020603050405020304" pitchFamily="18" charset="0"/>
              </a:rPr>
              <a:t>).</a:t>
            </a:r>
            <a:endParaRPr lang="en-GB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>
            <a:extLst>
              <a:ext uri="{FF2B5EF4-FFF2-40B4-BE49-F238E27FC236}">
                <a16:creationId xmlns:a16="http://schemas.microsoft.com/office/drawing/2014/main" id="{AC50416C-65D4-43C4-99C1-23A5E3FDB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Kriptografi/Teknik Informatika-STEI-ITB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20C014E-9F8E-49E0-AB0D-986191A825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199" y="735496"/>
            <a:ext cx="10880035" cy="5441467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cs typeface="Times New Roman" panose="02020603050405020304" pitchFamily="18" charset="0"/>
              </a:rPr>
              <a:t>DSA </a:t>
            </a:r>
            <a:r>
              <a:rPr lang="en-US" altLang="en-US" dirty="0" err="1">
                <a:cs typeface="Times New Roman" panose="02020603050405020304" pitchFamily="18" charset="0"/>
              </a:rPr>
              <a:t>dikembangkan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cs typeface="Times New Roman" panose="02020603050405020304" pitchFamily="18" charset="0"/>
              </a:rPr>
              <a:t>ElGamal</a:t>
            </a:r>
            <a:r>
              <a:rPr lang="en-US" altLang="en-US" i="1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i="1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cs typeface="Times New Roman" panose="02020603050405020304" pitchFamily="18" charset="0"/>
              </a:rPr>
              <a:t>DSA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yaitu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publik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privat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Pembentukan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tanda-tangan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privat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sedangkan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verifikasi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tanda-tangan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publik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DSA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fungsi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hash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SHA-1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Secure Hash Algorithm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menghasilkan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message digest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berukuran</a:t>
            </a:r>
            <a:r>
              <a:rPr lang="en-US" altLang="en-US" dirty="0">
                <a:cs typeface="Times New Roman" panose="02020603050405020304" pitchFamily="18" charset="0"/>
              </a:rPr>
              <a:t> 160 bit (SHA-</a:t>
            </a:r>
            <a:r>
              <a:rPr lang="en-US" altLang="en-US" dirty="0" err="1">
                <a:cs typeface="Times New Roman" panose="02020603050405020304" pitchFamily="18" charset="0"/>
              </a:rPr>
              <a:t>sudah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dijelaskan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materi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kuliah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sebelumnya</a:t>
            </a:r>
            <a:r>
              <a:rPr lang="en-US" altLang="en-US" dirty="0">
                <a:cs typeface="Times New Roman" panose="02020603050405020304" pitchFamily="18" charset="0"/>
              </a:rPr>
              <a:t>).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AAA0BBA-ED4F-41B3-B03C-E7085D359318}"/>
              </a:ext>
            </a:extLst>
          </p:cNvPr>
          <p:cNvSpPr/>
          <p:nvPr/>
        </p:nvSpPr>
        <p:spPr>
          <a:xfrm>
            <a:off x="2143538" y="6031468"/>
            <a:ext cx="85012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:  </a:t>
            </a:r>
            <a:r>
              <a:rPr lang="en-US" dirty="0">
                <a:hlinkClick r:id="rId2"/>
              </a:rPr>
              <a:t>https://signx.wondershare.com/knowledge/digital-signature-algorithm.html</a:t>
            </a:r>
            <a:r>
              <a:rPr lang="en-US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4B3604-F7A2-4B46-8BA4-4ED6E3C5FE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3538" y="527259"/>
            <a:ext cx="8003795" cy="5365061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1DA6633-AE39-4E12-9B36-8B1C3FDD0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Kriptografi/Teknik Informatika-STEI-ITB</a:t>
            </a:r>
          </a:p>
        </p:txBody>
      </p:sp>
    </p:spTree>
    <p:extLst>
      <p:ext uri="{BB962C8B-B14F-4D97-AF65-F5344CB8AC3E}">
        <p14:creationId xmlns:p14="http://schemas.microsoft.com/office/powerpoint/2010/main" val="3019617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>
            <a:extLst>
              <a:ext uri="{FF2B5EF4-FFF2-40B4-BE49-F238E27FC236}">
                <a16:creationId xmlns:a16="http://schemas.microsoft.com/office/drawing/2014/main" id="{4B23908A-DCE1-4EE5-AC0E-F03B0C236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Kriptografi/Teknik Informatika-STEI-ITB</a:t>
            </a: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E3B40ACA-4EF5-428D-BBBB-4E818F7AEF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b="1" dirty="0">
                <a:cs typeface="Times New Roman" panose="02020603050405020304" pitchFamily="18" charset="0"/>
              </a:rPr>
              <a:t>Parameter DSA</a:t>
            </a:r>
            <a:endParaRPr lang="en-GB" altLang="en-US" b="1" dirty="0"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47547-2995-4D15-A23C-E7B21D884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i="1" dirty="0"/>
              <a:t>p,</a:t>
            </a:r>
            <a:r>
              <a:rPr lang="en-US" dirty="0"/>
              <a:t>  </a:t>
            </a:r>
            <a:r>
              <a:rPr lang="en-US" dirty="0" err="1"/>
              <a:t>bilangan</a:t>
            </a:r>
            <a:r>
              <a:rPr lang="en-US" dirty="0"/>
              <a:t> prima, </a:t>
            </a:r>
            <a:r>
              <a:rPr lang="en-US" dirty="0" err="1"/>
              <a:t>panjangnya</a:t>
            </a:r>
            <a:r>
              <a:rPr lang="en-US" dirty="0"/>
              <a:t> </a:t>
            </a:r>
            <a:r>
              <a:rPr lang="en-US" i="1" dirty="0"/>
              <a:t>L</a:t>
            </a:r>
            <a:r>
              <a:rPr lang="en-US" dirty="0"/>
              <a:t> bit, 512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</a:t>
            </a:r>
            <a:r>
              <a:rPr lang="en-US" i="1" dirty="0"/>
              <a:t>L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1024 dan </a:t>
            </a:r>
            <a:r>
              <a:rPr lang="en-US" i="1" dirty="0"/>
              <a:t>L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kelipatan</a:t>
            </a:r>
            <a:r>
              <a:rPr lang="en-US" dirty="0"/>
              <a:t> 64.   Parameter 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i="1" dirty="0"/>
              <a:t>q,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prima 160 bit,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 – 1. </a:t>
            </a:r>
            <a:r>
              <a:rPr lang="en-US" dirty="0" err="1"/>
              <a:t>Dengan</a:t>
            </a:r>
            <a:r>
              <a:rPr lang="en-US" dirty="0"/>
              <a:t> kata lain, (</a:t>
            </a:r>
            <a:r>
              <a:rPr lang="en-US" i="1" dirty="0"/>
              <a:t>p</a:t>
            </a:r>
            <a:r>
              <a:rPr lang="en-US" dirty="0"/>
              <a:t> – 1) mod </a:t>
            </a:r>
            <a:r>
              <a:rPr lang="en-US" i="1" dirty="0"/>
              <a:t>q</a:t>
            </a:r>
            <a:r>
              <a:rPr lang="en-US" dirty="0"/>
              <a:t> = 0. Parameter </a:t>
            </a:r>
            <a:r>
              <a:rPr lang="en-US" i="1" dirty="0"/>
              <a:t>q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i="1" dirty="0"/>
              <a:t>g</a:t>
            </a:r>
            <a:r>
              <a:rPr lang="en-US" dirty="0"/>
              <a:t> = </a:t>
            </a:r>
            <a:r>
              <a:rPr lang="en-US" i="1" dirty="0"/>
              <a:t>h</a:t>
            </a:r>
            <a:r>
              <a:rPr lang="en-US" baseline="30000" dirty="0"/>
              <a:t>(</a:t>
            </a:r>
            <a:r>
              <a:rPr lang="en-US" i="1" baseline="30000" dirty="0"/>
              <a:t>p</a:t>
            </a:r>
            <a:r>
              <a:rPr lang="en-US" baseline="30000" dirty="0"/>
              <a:t> – 1)/</a:t>
            </a:r>
            <a:r>
              <a:rPr lang="en-US" i="1" baseline="30000" dirty="0"/>
              <a:t>q</a:t>
            </a:r>
            <a:r>
              <a:rPr lang="en-US" dirty="0"/>
              <a:t> mod </a:t>
            </a:r>
            <a:r>
              <a:rPr lang="en-US" i="1" dirty="0"/>
              <a:t>p</a:t>
            </a:r>
            <a:r>
              <a:rPr lang="en-US" dirty="0"/>
              <a:t>,  </a:t>
            </a:r>
            <a:r>
              <a:rPr lang="en-US" i="1" dirty="0"/>
              <a:t>h</a:t>
            </a:r>
            <a:r>
              <a:rPr lang="en-US" dirty="0"/>
              <a:t> &lt; </a:t>
            </a:r>
            <a:r>
              <a:rPr lang="en-US" i="1" dirty="0"/>
              <a:t>p</a:t>
            </a:r>
            <a:r>
              <a:rPr lang="en-US" dirty="0"/>
              <a:t> – 1 </a:t>
            </a:r>
            <a:r>
              <a:rPr lang="en-US" dirty="0" err="1"/>
              <a:t>sedemikian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i="1" dirty="0"/>
              <a:t>h</a:t>
            </a:r>
            <a:r>
              <a:rPr lang="en-US" baseline="30000" dirty="0"/>
              <a:t>(</a:t>
            </a:r>
            <a:r>
              <a:rPr lang="en-US" i="1" baseline="30000" dirty="0"/>
              <a:t>p</a:t>
            </a:r>
            <a:r>
              <a:rPr lang="en-US" baseline="30000" dirty="0"/>
              <a:t> – 1)/</a:t>
            </a:r>
            <a:r>
              <a:rPr lang="en-US" i="1" baseline="30000" dirty="0"/>
              <a:t>q</a:t>
            </a:r>
            <a:r>
              <a:rPr lang="en-US" dirty="0"/>
              <a:t> mod </a:t>
            </a:r>
            <a:r>
              <a:rPr lang="en-US" i="1" dirty="0"/>
              <a:t>p</a:t>
            </a:r>
            <a:r>
              <a:rPr lang="en-US" dirty="0"/>
              <a:t> &gt; 1. Parameter </a:t>
            </a:r>
            <a:r>
              <a:rPr lang="en-US" i="1" dirty="0"/>
              <a:t>g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,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bulat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q</a:t>
            </a:r>
            <a:r>
              <a:rPr lang="en-US" dirty="0"/>
              <a:t>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i="1" dirty="0"/>
              <a:t>y</a:t>
            </a:r>
            <a:r>
              <a:rPr lang="en-US" dirty="0"/>
              <a:t> = </a:t>
            </a:r>
            <a:r>
              <a:rPr lang="en-US" i="1" dirty="0" err="1"/>
              <a:t>g</a:t>
            </a:r>
            <a:r>
              <a:rPr lang="en-US" i="1" baseline="30000" dirty="0" err="1"/>
              <a:t>x</a:t>
            </a:r>
            <a:r>
              <a:rPr lang="en-US" i="1" dirty="0"/>
              <a:t> </a:t>
            </a:r>
            <a:r>
              <a:rPr lang="en-US" dirty="0"/>
              <a:t>mod </a:t>
            </a:r>
            <a:r>
              <a:rPr lang="en-US" i="1" dirty="0"/>
              <a:t>p</a:t>
            </a:r>
            <a:r>
              <a:rPr lang="en-US" dirty="0"/>
              <a:t>,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i="1" dirty="0"/>
              <a:t>m, </a:t>
            </a:r>
            <a:r>
              <a:rPr lang="en-US" dirty="0" err="1"/>
              <a:t>pesan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diberi</a:t>
            </a:r>
            <a:r>
              <a:rPr lang="en-US" dirty="0"/>
              <a:t> </a:t>
            </a:r>
            <a:r>
              <a:rPr lang="en-US" dirty="0" err="1"/>
              <a:t>tanda-tangan</a:t>
            </a:r>
            <a:r>
              <a:rPr lang="en-US" i="1" dirty="0"/>
              <a:t>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>
            <a:extLst>
              <a:ext uri="{FF2B5EF4-FFF2-40B4-BE49-F238E27FC236}">
                <a16:creationId xmlns:a16="http://schemas.microsoft.com/office/drawing/2014/main" id="{BBBF08FB-8E49-4410-8DBB-9DAC6F073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Kriptografi/Teknik Informatika-STEI-ITB</a:t>
            </a: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18C829B5-9906-4AF0-827F-2E2F202146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b="1" dirty="0" err="1">
                <a:cs typeface="Times New Roman" panose="02020603050405020304" pitchFamily="18" charset="0"/>
              </a:rPr>
              <a:t>Pembangkitan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Sepasang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Kunci</a:t>
            </a:r>
            <a:endParaRPr lang="en-GB" altLang="en-US" b="1" dirty="0"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804EAEF-7A54-42A4-9C6A-1020C0C2984F}"/>
              </a:ext>
            </a:extLst>
          </p:cNvPr>
          <p:cNvSpPr/>
          <p:nvPr/>
        </p:nvSpPr>
        <p:spPr>
          <a:xfrm>
            <a:off x="960782" y="1724313"/>
            <a:ext cx="10608365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dirty="0" err="1">
                <a:ea typeface="Times New Roman" panose="02020603050405020304" pitchFamily="18" charset="0"/>
              </a:rPr>
              <a:t>Pilih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bilangan</a:t>
            </a:r>
            <a:r>
              <a:rPr lang="en-US" sz="2800" dirty="0">
                <a:ea typeface="Times New Roman" panose="02020603050405020304" pitchFamily="18" charset="0"/>
              </a:rPr>
              <a:t> prima </a:t>
            </a:r>
            <a:r>
              <a:rPr lang="en-US" sz="2800" i="1" dirty="0">
                <a:ea typeface="Times New Roman" panose="02020603050405020304" pitchFamily="18" charset="0"/>
              </a:rPr>
              <a:t>p</a:t>
            </a:r>
            <a:r>
              <a:rPr lang="en-US" sz="2800" dirty="0">
                <a:ea typeface="Times New Roman" panose="02020603050405020304" pitchFamily="18" charset="0"/>
              </a:rPr>
              <a:t> dan </a:t>
            </a:r>
            <a:r>
              <a:rPr lang="en-US" sz="2800" i="1" dirty="0">
                <a:ea typeface="Times New Roman" panose="02020603050405020304" pitchFamily="18" charset="0"/>
              </a:rPr>
              <a:t>q</a:t>
            </a:r>
            <a:r>
              <a:rPr lang="en-US" sz="2800" dirty="0">
                <a:ea typeface="Times New Roman" panose="02020603050405020304" pitchFamily="18" charset="0"/>
              </a:rPr>
              <a:t>, yang </a:t>
            </a:r>
            <a:r>
              <a:rPr lang="en-US" sz="2800" dirty="0" err="1">
                <a:ea typeface="Times New Roman" panose="02020603050405020304" pitchFamily="18" charset="0"/>
              </a:rPr>
              <a:t>dalam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hal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ini</a:t>
            </a:r>
            <a:r>
              <a:rPr lang="en-US" sz="2800" dirty="0">
                <a:ea typeface="Times New Roman" panose="02020603050405020304" pitchFamily="18" charset="0"/>
              </a:rPr>
              <a:t>  (</a:t>
            </a:r>
            <a:r>
              <a:rPr lang="en-US" sz="2800" i="1" dirty="0">
                <a:ea typeface="Times New Roman" panose="02020603050405020304" pitchFamily="18" charset="0"/>
              </a:rPr>
              <a:t>p</a:t>
            </a:r>
            <a:r>
              <a:rPr lang="en-US" sz="2800" dirty="0">
                <a:ea typeface="Times New Roman" panose="02020603050405020304" pitchFamily="18" charset="0"/>
              </a:rPr>
              <a:t> – 1) mod </a:t>
            </a:r>
            <a:r>
              <a:rPr lang="en-US" sz="2800" i="1" dirty="0">
                <a:ea typeface="Times New Roman" panose="02020603050405020304" pitchFamily="18" charset="0"/>
              </a:rPr>
              <a:t>q</a:t>
            </a:r>
            <a:r>
              <a:rPr lang="en-US" sz="2800" dirty="0">
                <a:ea typeface="Times New Roman" panose="02020603050405020304" pitchFamily="18" charset="0"/>
              </a:rPr>
              <a:t> = 0.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dirty="0" err="1">
                <a:ea typeface="Times New Roman" panose="02020603050405020304" pitchFamily="18" charset="0"/>
              </a:rPr>
              <a:t>Hitung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g</a:t>
            </a:r>
            <a:r>
              <a:rPr lang="en-US" sz="2800" dirty="0">
                <a:ea typeface="Times New Roman" panose="02020603050405020304" pitchFamily="18" charset="0"/>
              </a:rPr>
              <a:t> = </a:t>
            </a:r>
            <a:r>
              <a:rPr lang="en-US" sz="2800" i="1" dirty="0">
                <a:ea typeface="Times New Roman" panose="02020603050405020304" pitchFamily="18" charset="0"/>
              </a:rPr>
              <a:t>h</a:t>
            </a:r>
            <a:r>
              <a:rPr lang="en-US" sz="2800" baseline="30000" dirty="0">
                <a:ea typeface="Times New Roman" panose="02020603050405020304" pitchFamily="18" charset="0"/>
              </a:rPr>
              <a:t>(</a:t>
            </a:r>
            <a:r>
              <a:rPr lang="en-US" sz="2800" i="1" baseline="30000" dirty="0">
                <a:ea typeface="Times New Roman" panose="02020603050405020304" pitchFamily="18" charset="0"/>
              </a:rPr>
              <a:t>p</a:t>
            </a:r>
            <a:r>
              <a:rPr lang="en-US" sz="2800" baseline="30000" dirty="0">
                <a:ea typeface="Times New Roman" panose="02020603050405020304" pitchFamily="18" charset="0"/>
              </a:rPr>
              <a:t> – 1)/</a:t>
            </a:r>
            <a:r>
              <a:rPr lang="en-US" sz="2800" i="1" baseline="30000" dirty="0">
                <a:ea typeface="Times New Roman" panose="02020603050405020304" pitchFamily="18" charset="0"/>
              </a:rPr>
              <a:t>q</a:t>
            </a:r>
            <a:r>
              <a:rPr lang="en-US" sz="2800" dirty="0">
                <a:ea typeface="Times New Roman" panose="02020603050405020304" pitchFamily="18" charset="0"/>
              </a:rPr>
              <a:t> mod </a:t>
            </a:r>
            <a:r>
              <a:rPr lang="en-US" sz="2800" i="1" dirty="0">
                <a:ea typeface="Times New Roman" panose="02020603050405020304" pitchFamily="18" charset="0"/>
              </a:rPr>
              <a:t>p</a:t>
            </a:r>
            <a:r>
              <a:rPr lang="en-US" sz="2800" dirty="0">
                <a:ea typeface="Times New Roman" panose="02020603050405020304" pitchFamily="18" charset="0"/>
              </a:rPr>
              <a:t>, yang </a:t>
            </a:r>
            <a:r>
              <a:rPr lang="en-US" sz="2800" dirty="0" err="1">
                <a:ea typeface="Times New Roman" panose="02020603050405020304" pitchFamily="18" charset="0"/>
              </a:rPr>
              <a:t>dalam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hal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ini</a:t>
            </a:r>
            <a:r>
              <a:rPr lang="en-US" sz="2800" dirty="0">
                <a:ea typeface="Times New Roman" panose="02020603050405020304" pitchFamily="18" charset="0"/>
              </a:rPr>
              <a:t> 1 &lt; </a:t>
            </a:r>
            <a:r>
              <a:rPr lang="en-US" sz="2800" i="1" dirty="0">
                <a:ea typeface="Times New Roman" panose="02020603050405020304" pitchFamily="18" charset="0"/>
              </a:rPr>
              <a:t>h</a:t>
            </a:r>
            <a:r>
              <a:rPr lang="en-US" sz="2800" dirty="0">
                <a:ea typeface="Times New Roman" panose="02020603050405020304" pitchFamily="18" charset="0"/>
              </a:rPr>
              <a:t> &lt; </a:t>
            </a:r>
            <a:r>
              <a:rPr lang="en-US" sz="2800" i="1" dirty="0">
                <a:ea typeface="Times New Roman" panose="02020603050405020304" pitchFamily="18" charset="0"/>
              </a:rPr>
              <a:t>p</a:t>
            </a:r>
            <a:r>
              <a:rPr lang="en-US" sz="2800" dirty="0">
                <a:ea typeface="Times New Roman" panose="02020603050405020304" pitchFamily="18" charset="0"/>
              </a:rPr>
              <a:t> – 1 dan </a:t>
            </a:r>
            <a:r>
              <a:rPr lang="en-US" sz="2800" i="1" dirty="0">
                <a:ea typeface="Times New Roman" panose="02020603050405020304" pitchFamily="18" charset="0"/>
              </a:rPr>
              <a:t>h</a:t>
            </a:r>
            <a:r>
              <a:rPr lang="en-US" sz="2800" baseline="30000" dirty="0">
                <a:ea typeface="Times New Roman" panose="02020603050405020304" pitchFamily="18" charset="0"/>
              </a:rPr>
              <a:t>(</a:t>
            </a:r>
            <a:r>
              <a:rPr lang="en-US" sz="2800" i="1" baseline="30000" dirty="0">
                <a:ea typeface="Times New Roman" panose="02020603050405020304" pitchFamily="18" charset="0"/>
              </a:rPr>
              <a:t>p</a:t>
            </a:r>
            <a:r>
              <a:rPr lang="en-US" sz="2800" baseline="30000" dirty="0">
                <a:ea typeface="Times New Roman" panose="02020603050405020304" pitchFamily="18" charset="0"/>
              </a:rPr>
              <a:t> – 1)/</a:t>
            </a:r>
            <a:r>
              <a:rPr lang="en-US" sz="2800" i="1" baseline="30000" dirty="0">
                <a:ea typeface="Times New Roman" panose="02020603050405020304" pitchFamily="18" charset="0"/>
              </a:rPr>
              <a:t>q</a:t>
            </a:r>
            <a:r>
              <a:rPr lang="en-US" sz="2800" dirty="0">
                <a:ea typeface="Times New Roman" panose="02020603050405020304" pitchFamily="18" charset="0"/>
              </a:rPr>
              <a:t> mod </a:t>
            </a:r>
            <a:r>
              <a:rPr lang="en-US" sz="2800" i="1" dirty="0">
                <a:ea typeface="Times New Roman" panose="02020603050405020304" pitchFamily="18" charset="0"/>
              </a:rPr>
              <a:t>p</a:t>
            </a:r>
            <a:r>
              <a:rPr lang="en-US" sz="2800" dirty="0">
                <a:ea typeface="Times New Roman" panose="02020603050405020304" pitchFamily="18" charset="0"/>
              </a:rPr>
              <a:t> &gt; 1.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dirty="0" err="1">
                <a:ea typeface="Times New Roman" panose="02020603050405020304" pitchFamily="18" charset="0"/>
              </a:rPr>
              <a:t>Tentukan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kunci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privat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x</a:t>
            </a:r>
            <a:r>
              <a:rPr lang="en-US" sz="2800" dirty="0">
                <a:ea typeface="Times New Roman" panose="02020603050405020304" pitchFamily="18" charset="0"/>
              </a:rPr>
              <a:t>, yang </a:t>
            </a:r>
            <a:r>
              <a:rPr lang="en-US" sz="2800" dirty="0" err="1">
                <a:ea typeface="Times New Roman" panose="02020603050405020304" pitchFamily="18" charset="0"/>
              </a:rPr>
              <a:t>dalam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hal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ini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x</a:t>
            </a:r>
            <a:r>
              <a:rPr lang="en-US" sz="2800" dirty="0">
                <a:ea typeface="Times New Roman" panose="02020603050405020304" pitchFamily="18" charset="0"/>
              </a:rPr>
              <a:t> &lt; </a:t>
            </a:r>
            <a:r>
              <a:rPr lang="en-US" sz="2800" i="1" dirty="0">
                <a:ea typeface="Times New Roman" panose="02020603050405020304" pitchFamily="18" charset="0"/>
              </a:rPr>
              <a:t>q</a:t>
            </a:r>
            <a:r>
              <a:rPr lang="en-US" sz="2800" dirty="0"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dirty="0" err="1">
                <a:ea typeface="Times New Roman" panose="02020603050405020304" pitchFamily="18" charset="0"/>
              </a:rPr>
              <a:t>Hitung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kunci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publik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y</a:t>
            </a:r>
            <a:r>
              <a:rPr lang="en-US" sz="2800" dirty="0">
                <a:ea typeface="Times New Roman" panose="02020603050405020304" pitchFamily="18" charset="0"/>
              </a:rPr>
              <a:t> = </a:t>
            </a:r>
            <a:r>
              <a:rPr lang="en-US" sz="2800" i="1" dirty="0" err="1">
                <a:ea typeface="Times New Roman" panose="02020603050405020304" pitchFamily="18" charset="0"/>
              </a:rPr>
              <a:t>g</a:t>
            </a:r>
            <a:r>
              <a:rPr lang="en-US" sz="2800" i="1" baseline="30000" dirty="0" err="1">
                <a:ea typeface="Times New Roman" panose="02020603050405020304" pitchFamily="18" charset="0"/>
              </a:rPr>
              <a:t>x</a:t>
            </a:r>
            <a:r>
              <a:rPr lang="en-US" sz="2800" i="1" dirty="0">
                <a:ea typeface="Times New Roman" panose="02020603050405020304" pitchFamily="18" charset="0"/>
              </a:rPr>
              <a:t> </a:t>
            </a:r>
            <a:r>
              <a:rPr lang="en-US" sz="2800" dirty="0">
                <a:ea typeface="Times New Roman" panose="02020603050405020304" pitchFamily="18" charset="0"/>
              </a:rPr>
              <a:t>mod </a:t>
            </a:r>
            <a:r>
              <a:rPr lang="en-US" sz="2800" i="1" dirty="0">
                <a:ea typeface="Times New Roman" panose="02020603050405020304" pitchFamily="18" charset="0"/>
              </a:rPr>
              <a:t>p</a:t>
            </a:r>
            <a:r>
              <a:rPr lang="en-US" sz="2800" dirty="0"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a typeface="Times New Roman" panose="02020603050405020304" pitchFamily="18" charset="0"/>
              </a:rPr>
              <a:t> 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2800" dirty="0" err="1">
                <a:ea typeface="Times New Roman" panose="02020603050405020304" pitchFamily="18" charset="0"/>
              </a:rPr>
              <a:t>Prosedur</a:t>
            </a:r>
            <a:r>
              <a:rPr lang="en-US" sz="2800" dirty="0">
                <a:ea typeface="Times New Roman" panose="02020603050405020304" pitchFamily="18" charset="0"/>
              </a:rPr>
              <a:t> di </a:t>
            </a:r>
            <a:r>
              <a:rPr lang="en-US" sz="2800" dirty="0" err="1">
                <a:ea typeface="Times New Roman" panose="02020603050405020304" pitchFamily="18" charset="0"/>
              </a:rPr>
              <a:t>atas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menghasilkan</a:t>
            </a:r>
            <a:r>
              <a:rPr lang="en-US" sz="2800" dirty="0">
                <a:ea typeface="Times New Roman" panose="02020603050405020304" pitchFamily="18" charset="0"/>
              </a:rPr>
              <a:t>: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685800" marR="0" indent="22860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parameter </a:t>
            </a:r>
            <a:r>
              <a:rPr lang="en-US" sz="2800" dirty="0" err="1">
                <a:solidFill>
                  <a:srgbClr val="FF0000"/>
                </a:solidFill>
                <a:ea typeface="Times New Roman" panose="02020603050405020304" pitchFamily="18" charset="0"/>
              </a:rPr>
              <a:t>publik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: (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p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,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,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g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,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y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	parameter </a:t>
            </a:r>
            <a:r>
              <a:rPr lang="en-US" sz="2800" dirty="0" err="1">
                <a:solidFill>
                  <a:srgbClr val="FF0000"/>
                </a:solidFill>
                <a:ea typeface="Times New Roman" panose="02020603050405020304" pitchFamily="18" charset="0"/>
              </a:rPr>
              <a:t>privat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: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x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>
            <a:extLst>
              <a:ext uri="{FF2B5EF4-FFF2-40B4-BE49-F238E27FC236}">
                <a16:creationId xmlns:a16="http://schemas.microsoft.com/office/drawing/2014/main" id="{79949940-150B-4B42-9ADE-012C79C5B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Kriptografi/Teknik Informatika-STEI-ITB</a:t>
            </a: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379CDF49-9656-4E9C-AE8F-BFE4C278B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>
                <a:cs typeface="Times New Roman" panose="02020603050405020304" pitchFamily="18" charset="0"/>
              </a:rPr>
              <a:t>Pembangkitan Tanda-tangan (</a:t>
            </a:r>
            <a:r>
              <a:rPr lang="en-US" altLang="en-US" b="1" i="1">
                <a:cs typeface="Times New Roman" panose="02020603050405020304" pitchFamily="18" charset="0"/>
              </a:rPr>
              <a:t>Signing</a:t>
            </a:r>
            <a:r>
              <a:rPr lang="en-US" altLang="en-US" b="1">
                <a:cs typeface="Times New Roman" panose="02020603050405020304" pitchFamily="18" charset="0"/>
              </a:rPr>
              <a:t>)</a:t>
            </a:r>
            <a:r>
              <a:rPr lang="en-GB" altLang="en-US"/>
              <a:t> </a:t>
            </a:r>
            <a:endParaRPr lang="en-GB" alt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F3ED378-B4E7-42DC-8229-635B8622D4F3}"/>
              </a:ext>
            </a:extLst>
          </p:cNvPr>
          <p:cNvSpPr/>
          <p:nvPr/>
        </p:nvSpPr>
        <p:spPr>
          <a:xfrm>
            <a:off x="930963" y="1690688"/>
            <a:ext cx="734067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500" dirty="0" err="1">
                <a:ea typeface="Times New Roman" panose="02020603050405020304" pitchFamily="18" charset="0"/>
              </a:rPr>
              <a:t>Hitung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i="1" dirty="0">
                <a:ea typeface="Times New Roman" panose="02020603050405020304" pitchFamily="18" charset="0"/>
              </a:rPr>
              <a:t>message digest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pesan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i="1" dirty="0">
                <a:ea typeface="Times New Roman" panose="02020603050405020304" pitchFamily="18" charset="0"/>
              </a:rPr>
              <a:t>m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dengan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fungsi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i="1" dirty="0">
                <a:ea typeface="Times New Roman" panose="02020603050405020304" pitchFamily="18" charset="0"/>
              </a:rPr>
              <a:t>hash</a:t>
            </a:r>
            <a:r>
              <a:rPr lang="en-US" sz="2500" dirty="0">
                <a:ea typeface="Times New Roman" panose="02020603050405020304" pitchFamily="18" charset="0"/>
              </a:rPr>
              <a:t> SHA-1, </a:t>
            </a:r>
            <a:r>
              <a:rPr lang="en-US" sz="2500" i="1" dirty="0">
                <a:ea typeface="Times New Roman" panose="02020603050405020304" pitchFamily="18" charset="0"/>
              </a:rPr>
              <a:t>H</a:t>
            </a:r>
            <a:r>
              <a:rPr lang="en-US" sz="2500" dirty="0">
                <a:ea typeface="Times New Roman" panose="02020603050405020304" pitchFamily="18" charset="0"/>
              </a:rPr>
              <a:t>(</a:t>
            </a:r>
            <a:r>
              <a:rPr lang="en-US" sz="2500" i="1" dirty="0">
                <a:ea typeface="Times New Roman" panose="02020603050405020304" pitchFamily="18" charset="0"/>
              </a:rPr>
              <a:t>m</a:t>
            </a:r>
            <a:r>
              <a:rPr lang="en-US" sz="2500" dirty="0">
                <a:ea typeface="Times New Roman" panose="02020603050405020304" pitchFamily="18" charset="0"/>
              </a:rPr>
              <a:t>).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25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500" dirty="0" err="1">
                <a:ea typeface="Times New Roman" panose="02020603050405020304" pitchFamily="18" charset="0"/>
              </a:rPr>
              <a:t>Tentukan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bilangan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acak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i="1" dirty="0">
                <a:ea typeface="Times New Roman" panose="02020603050405020304" pitchFamily="18" charset="0"/>
              </a:rPr>
              <a:t>k</a:t>
            </a:r>
            <a:r>
              <a:rPr lang="en-US" sz="2500" dirty="0">
                <a:ea typeface="Times New Roman" panose="02020603050405020304" pitchFamily="18" charset="0"/>
              </a:rPr>
              <a:t> &lt; </a:t>
            </a:r>
            <a:r>
              <a:rPr lang="en-US" sz="2500" i="1" dirty="0">
                <a:ea typeface="Times New Roman" panose="02020603050405020304" pitchFamily="18" charset="0"/>
              </a:rPr>
              <a:t>q</a:t>
            </a:r>
            <a:r>
              <a:rPr lang="en-US" sz="2500" dirty="0">
                <a:ea typeface="Times New Roman" panose="02020603050405020304" pitchFamily="18" charset="0"/>
              </a:rPr>
              <a:t>.</a:t>
            </a:r>
          </a:p>
          <a:p>
            <a:pPr marL="342900" marR="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25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500" dirty="0" err="1">
                <a:ea typeface="Times New Roman" panose="02020603050405020304" pitchFamily="18" charset="0"/>
              </a:rPr>
              <a:t>Tanda-tangan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dari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pesan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i="1" dirty="0">
                <a:ea typeface="Times New Roman" panose="02020603050405020304" pitchFamily="18" charset="0"/>
              </a:rPr>
              <a:t>m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adalah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bilangan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i="1" dirty="0">
                <a:ea typeface="Times New Roman" panose="02020603050405020304" pitchFamily="18" charset="0"/>
              </a:rPr>
              <a:t>r</a:t>
            </a:r>
            <a:r>
              <a:rPr lang="en-US" sz="2500" dirty="0">
                <a:ea typeface="Times New Roman" panose="02020603050405020304" pitchFamily="18" charset="0"/>
              </a:rPr>
              <a:t> dan </a:t>
            </a:r>
            <a:r>
              <a:rPr lang="en-US" sz="2500" i="1" dirty="0">
                <a:ea typeface="Times New Roman" panose="02020603050405020304" pitchFamily="18" charset="0"/>
              </a:rPr>
              <a:t>s</a:t>
            </a:r>
            <a:r>
              <a:rPr lang="en-US" sz="2500" dirty="0">
                <a:ea typeface="Times New Roman" panose="02020603050405020304" pitchFamily="18" charset="0"/>
              </a:rPr>
              <a:t>. </a:t>
            </a:r>
            <a:r>
              <a:rPr lang="en-US" sz="2500" dirty="0" err="1">
                <a:ea typeface="Times New Roman" panose="02020603050405020304" pitchFamily="18" charset="0"/>
              </a:rPr>
              <a:t>Hitung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i="1" dirty="0">
                <a:ea typeface="Times New Roman" panose="02020603050405020304" pitchFamily="18" charset="0"/>
              </a:rPr>
              <a:t>r</a:t>
            </a:r>
            <a:r>
              <a:rPr lang="en-US" sz="2500" dirty="0">
                <a:ea typeface="Times New Roman" panose="02020603050405020304" pitchFamily="18" charset="0"/>
              </a:rPr>
              <a:t> dan </a:t>
            </a:r>
            <a:r>
              <a:rPr lang="en-US" sz="2500" i="1" dirty="0">
                <a:ea typeface="Times New Roman" panose="02020603050405020304" pitchFamily="18" charset="0"/>
              </a:rPr>
              <a:t>s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sebagai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berikut</a:t>
            </a:r>
            <a:r>
              <a:rPr lang="en-US" sz="2500" dirty="0">
                <a:ea typeface="Times New Roman" panose="02020603050405020304" pitchFamily="18" charset="0"/>
              </a:rPr>
              <a:t> (</a:t>
            </a:r>
            <a:r>
              <a:rPr lang="en-US" sz="2500" dirty="0" err="1">
                <a:ea typeface="Times New Roman" panose="02020603050405020304" pitchFamily="18" charset="0"/>
              </a:rPr>
              <a:t>kunci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privat</a:t>
            </a:r>
            <a:r>
              <a:rPr lang="en-US" sz="2500" dirty="0">
                <a:ea typeface="Times New Roman" panose="02020603050405020304" pitchFamily="18" charset="0"/>
              </a:rPr>
              <a:t> = </a:t>
            </a:r>
            <a:r>
              <a:rPr lang="en-US" sz="2500" i="1" dirty="0">
                <a:ea typeface="Times New Roman" panose="02020603050405020304" pitchFamily="18" charset="0"/>
              </a:rPr>
              <a:t>x</a:t>
            </a:r>
            <a:r>
              <a:rPr lang="en-US" sz="2500" dirty="0">
                <a:ea typeface="Times New Roman" panose="02020603050405020304" pitchFamily="18" charset="0"/>
              </a:rPr>
              <a:t>):</a:t>
            </a:r>
            <a:endParaRPr lang="en-US" sz="2500" dirty="0"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500" i="1" dirty="0">
                <a:solidFill>
                  <a:srgbClr val="FF0000"/>
                </a:solidFill>
                <a:ea typeface="Times New Roman" panose="02020603050405020304" pitchFamily="18" charset="0"/>
              </a:rPr>
              <a:t>r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</a:rPr>
              <a:t> = (</a:t>
            </a:r>
            <a:r>
              <a:rPr lang="en-US" sz="2500" i="1" dirty="0" err="1">
                <a:solidFill>
                  <a:srgbClr val="FF0000"/>
                </a:solidFill>
                <a:ea typeface="Times New Roman" panose="02020603050405020304" pitchFamily="18" charset="0"/>
              </a:rPr>
              <a:t>g</a:t>
            </a:r>
            <a:r>
              <a:rPr lang="en-US" sz="2500" i="1" baseline="30000" dirty="0" err="1">
                <a:solidFill>
                  <a:srgbClr val="FF0000"/>
                </a:solidFill>
                <a:ea typeface="Times New Roman" panose="02020603050405020304" pitchFamily="18" charset="0"/>
              </a:rPr>
              <a:t>k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</a:rPr>
              <a:t> mod </a:t>
            </a:r>
            <a:r>
              <a:rPr lang="en-US" sz="2500" i="1" dirty="0">
                <a:solidFill>
                  <a:srgbClr val="FF0000"/>
                </a:solidFill>
                <a:ea typeface="Times New Roman" panose="02020603050405020304" pitchFamily="18" charset="0"/>
              </a:rPr>
              <a:t>p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</a:rPr>
              <a:t>) mod </a:t>
            </a:r>
            <a:r>
              <a:rPr lang="en-US" sz="25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endParaRPr lang="en-US" sz="25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500" i="1" dirty="0">
                <a:solidFill>
                  <a:srgbClr val="FF0000"/>
                </a:solidFill>
                <a:ea typeface="Times New Roman" panose="02020603050405020304" pitchFamily="18" charset="0"/>
              </a:rPr>
              <a:t>s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</a:rPr>
              <a:t> = (</a:t>
            </a:r>
            <a:r>
              <a:rPr lang="en-US" sz="2500" i="1" dirty="0">
                <a:solidFill>
                  <a:srgbClr val="FF0000"/>
                </a:solidFill>
                <a:ea typeface="Times New Roman" panose="02020603050405020304" pitchFamily="18" charset="0"/>
              </a:rPr>
              <a:t>k</a:t>
            </a:r>
            <a:r>
              <a:rPr lang="en-US" sz="25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– 1 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</a:rPr>
              <a:t>(</a:t>
            </a:r>
            <a:r>
              <a:rPr lang="en-US" sz="2500" i="1" dirty="0">
                <a:solidFill>
                  <a:srgbClr val="FF0000"/>
                </a:solidFill>
                <a:ea typeface="Times New Roman" panose="02020603050405020304" pitchFamily="18" charset="0"/>
              </a:rPr>
              <a:t>H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</a:rPr>
              <a:t>(</a:t>
            </a:r>
            <a:r>
              <a:rPr lang="en-US" sz="2500" i="1" dirty="0">
                <a:solidFill>
                  <a:srgbClr val="FF0000"/>
                </a:solidFill>
                <a:ea typeface="Times New Roman" panose="02020603050405020304" pitchFamily="18" charset="0"/>
              </a:rPr>
              <a:t>m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</a:rPr>
              <a:t>) + </a:t>
            </a:r>
            <a:r>
              <a:rPr lang="en-US" sz="2500" i="1" dirty="0">
                <a:solidFill>
                  <a:srgbClr val="FF0000"/>
                </a:solidFill>
                <a:ea typeface="Times New Roman" panose="02020603050405020304" pitchFamily="18" charset="0"/>
              </a:rPr>
              <a:t>x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500" i="1" dirty="0">
                <a:solidFill>
                  <a:srgbClr val="FF0000"/>
                </a:solidFill>
                <a:ea typeface="Times New Roman" panose="02020603050405020304" pitchFamily="18" charset="0"/>
              </a:rPr>
              <a:t>r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</a:rPr>
              <a:t>)) mod </a:t>
            </a:r>
            <a:r>
              <a:rPr lang="en-US" sz="25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endParaRPr lang="en-US" sz="25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514350" marR="0" lvl="0" indent="-514350">
              <a:spcBef>
                <a:spcPts val="600"/>
              </a:spcBef>
              <a:spcAft>
                <a:spcPts val="0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en-US" sz="2500" dirty="0" err="1">
                <a:ea typeface="Times New Roman" panose="02020603050405020304" pitchFamily="18" charset="0"/>
              </a:rPr>
              <a:t>Kirim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pesan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i="1" dirty="0">
                <a:ea typeface="Times New Roman" panose="02020603050405020304" pitchFamily="18" charset="0"/>
              </a:rPr>
              <a:t>m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beserta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tanda-tangan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i="1" dirty="0">
                <a:ea typeface="Times New Roman" panose="02020603050405020304" pitchFamily="18" charset="0"/>
              </a:rPr>
              <a:t>r</a:t>
            </a:r>
            <a:r>
              <a:rPr lang="en-US" sz="2500" dirty="0">
                <a:ea typeface="Times New Roman" panose="02020603050405020304" pitchFamily="18" charset="0"/>
              </a:rPr>
              <a:t> dan </a:t>
            </a:r>
            <a:r>
              <a:rPr lang="en-US" sz="2500" i="1" dirty="0">
                <a:ea typeface="Times New Roman" panose="02020603050405020304" pitchFamily="18" charset="0"/>
              </a:rPr>
              <a:t>s</a:t>
            </a:r>
            <a:r>
              <a:rPr lang="en-US" sz="2500" dirty="0">
                <a:ea typeface="Times New Roman" panose="02020603050405020304" pitchFamily="18" charset="0"/>
              </a:rPr>
              <a:t>.</a:t>
            </a:r>
            <a:endParaRPr lang="en-US" sz="25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2BFA973-61E5-47A3-BB83-B0B329D810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4790" y="1690688"/>
            <a:ext cx="3491899" cy="447900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>
            <a:extLst>
              <a:ext uri="{FF2B5EF4-FFF2-40B4-BE49-F238E27FC236}">
                <a16:creationId xmlns:a16="http://schemas.microsoft.com/office/drawing/2014/main" id="{9D4CE9BC-B1AF-42BA-B9FA-ADFE85656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Kriptografi/Teknik Informatika-STEI-ITB</a:t>
            </a: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F9EF4C94-1261-4906-9549-898D4C6C9B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b="1" dirty="0" err="1">
                <a:cs typeface="Times New Roman" panose="02020603050405020304" pitchFamily="18" charset="0"/>
              </a:rPr>
              <a:t>Verifikasi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Keabsahan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Tanda-tangan</a:t>
            </a:r>
            <a:r>
              <a:rPr lang="en-US" altLang="en-US" b="1" dirty="0">
                <a:cs typeface="Times New Roman" panose="02020603050405020304" pitchFamily="18" charset="0"/>
              </a:rPr>
              <a:t> (</a:t>
            </a:r>
            <a:r>
              <a:rPr lang="en-US" altLang="en-US" b="1" i="1" dirty="0">
                <a:cs typeface="Times New Roman" panose="02020603050405020304" pitchFamily="18" charset="0"/>
              </a:rPr>
              <a:t>Verifying</a:t>
            </a:r>
            <a:r>
              <a:rPr lang="en-US" altLang="en-US" b="1" dirty="0">
                <a:cs typeface="Times New Roman" panose="02020603050405020304" pitchFamily="18" charset="0"/>
              </a:rPr>
              <a:t>)</a:t>
            </a:r>
            <a:endParaRPr lang="en-GB" altLang="en-US" b="1" dirty="0"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2B151CC-EC7B-44F0-9B5D-01648FCB2D22}"/>
              </a:ext>
            </a:extLst>
          </p:cNvPr>
          <p:cNvSpPr/>
          <p:nvPr/>
        </p:nvSpPr>
        <p:spPr>
          <a:xfrm>
            <a:off x="934049" y="1555036"/>
            <a:ext cx="709322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  <a:tabLst>
                <a:tab pos="476250" algn="l"/>
              </a:tabLst>
            </a:pPr>
            <a:r>
              <a:rPr lang="en-US" sz="2600" dirty="0" err="1">
                <a:ea typeface="Times New Roman" panose="02020603050405020304" pitchFamily="18" charset="0"/>
              </a:rPr>
              <a:t>Hitung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i="1" dirty="0">
                <a:ea typeface="Times New Roman" panose="02020603050405020304" pitchFamily="18" charset="0"/>
              </a:rPr>
              <a:t>message digest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</a:rPr>
              <a:t>pesan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i="1" dirty="0">
                <a:ea typeface="Times New Roman" panose="02020603050405020304" pitchFamily="18" charset="0"/>
              </a:rPr>
              <a:t>m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</a:rPr>
              <a:t>dengan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</a:rPr>
              <a:t>fungsi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i="1" dirty="0">
                <a:ea typeface="Times New Roman" panose="02020603050405020304" pitchFamily="18" charset="0"/>
              </a:rPr>
              <a:t>hash</a:t>
            </a:r>
            <a:r>
              <a:rPr lang="en-US" sz="2600" dirty="0">
                <a:ea typeface="Times New Roman" panose="02020603050405020304" pitchFamily="18" charset="0"/>
              </a:rPr>
              <a:t> SHA-1, </a:t>
            </a:r>
            <a:r>
              <a:rPr lang="en-US" sz="2600" i="1" dirty="0">
                <a:ea typeface="Times New Roman" panose="02020603050405020304" pitchFamily="18" charset="0"/>
              </a:rPr>
              <a:t>H</a:t>
            </a:r>
            <a:r>
              <a:rPr lang="en-US" sz="2600" dirty="0">
                <a:ea typeface="Times New Roman" panose="02020603050405020304" pitchFamily="18" charset="0"/>
              </a:rPr>
              <a:t>(</a:t>
            </a:r>
            <a:r>
              <a:rPr lang="en-US" sz="2600" i="1" dirty="0">
                <a:ea typeface="Times New Roman" panose="02020603050405020304" pitchFamily="18" charset="0"/>
              </a:rPr>
              <a:t>m</a:t>
            </a:r>
            <a:r>
              <a:rPr lang="en-US" sz="2600" dirty="0">
                <a:ea typeface="Times New Roman" panose="02020603050405020304" pitchFamily="18" charset="0"/>
              </a:rPr>
              <a:t>).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76250" algn="l"/>
              </a:tabLst>
            </a:pPr>
            <a:endParaRPr lang="en-US" sz="26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76250" algn="l"/>
              </a:tabLst>
            </a:pPr>
            <a:r>
              <a:rPr lang="en-US" sz="2600" dirty="0" err="1">
                <a:ea typeface="Times New Roman" panose="02020603050405020304" pitchFamily="18" charset="0"/>
              </a:rPr>
              <a:t>Verifikasi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</a:rPr>
              <a:t>tanda-tangan</a:t>
            </a:r>
            <a:r>
              <a:rPr lang="en-US" sz="2600" dirty="0">
                <a:ea typeface="Times New Roman" panose="02020603050405020304" pitchFamily="18" charset="0"/>
              </a:rPr>
              <a:t>, </a:t>
            </a:r>
            <a:r>
              <a:rPr lang="en-US" sz="2600" i="1" dirty="0">
                <a:ea typeface="Times New Roman" panose="02020603050405020304" pitchFamily="18" charset="0"/>
              </a:rPr>
              <a:t>r</a:t>
            </a:r>
            <a:r>
              <a:rPr lang="en-US" sz="2600" dirty="0">
                <a:ea typeface="Times New Roman" panose="02020603050405020304" pitchFamily="18" charset="0"/>
              </a:rPr>
              <a:t> dan </a:t>
            </a:r>
            <a:r>
              <a:rPr lang="en-US" sz="2600" i="1" dirty="0">
                <a:ea typeface="Times New Roman" panose="02020603050405020304" pitchFamily="18" charset="0"/>
              </a:rPr>
              <a:t>s</a:t>
            </a:r>
            <a:r>
              <a:rPr lang="en-US" sz="2600" dirty="0">
                <a:ea typeface="Times New Roman" panose="02020603050405020304" pitchFamily="18" charset="0"/>
              </a:rPr>
              <a:t>, </a:t>
            </a:r>
            <a:r>
              <a:rPr lang="en-US" sz="2600" dirty="0" err="1">
                <a:ea typeface="Times New Roman" panose="02020603050405020304" pitchFamily="18" charset="0"/>
              </a:rPr>
              <a:t>sebagai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</a:rPr>
              <a:t>berikut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400" dirty="0">
                <a:ea typeface="Times New Roman" panose="02020603050405020304" pitchFamily="18" charset="0"/>
              </a:rPr>
              <a:t>(</a:t>
            </a:r>
            <a:r>
              <a:rPr lang="en-US" sz="2400" dirty="0" err="1">
                <a:ea typeface="Times New Roman" panose="02020603050405020304" pitchFamily="18" charset="0"/>
              </a:rPr>
              <a:t>kunci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publik</a:t>
            </a:r>
            <a:r>
              <a:rPr lang="en-US" sz="2400" dirty="0">
                <a:ea typeface="Times New Roman" panose="02020603050405020304" pitchFamily="18" charset="0"/>
              </a:rPr>
              <a:t> = </a:t>
            </a:r>
            <a:r>
              <a:rPr lang="en-US" sz="2400" i="1" dirty="0">
                <a:ea typeface="Times New Roman" panose="02020603050405020304" pitchFamily="18" charset="0"/>
              </a:rPr>
              <a:t>y</a:t>
            </a:r>
            <a:r>
              <a:rPr lang="en-US" sz="2400" dirty="0">
                <a:ea typeface="Times New Roman" panose="02020603050405020304" pitchFamily="18" charset="0"/>
              </a:rPr>
              <a:t>): </a:t>
            </a:r>
            <a:r>
              <a:rPr lang="en-US" sz="2600" dirty="0">
                <a:ea typeface="Times New Roman" panose="02020603050405020304" pitchFamily="18" charset="0"/>
              </a:rPr>
              <a:t>:</a:t>
            </a:r>
            <a:endParaRPr lang="en-US" sz="2600" dirty="0"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w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 = 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s</a:t>
            </a:r>
            <a:r>
              <a:rPr lang="en-US" sz="26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– 1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 mod 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endParaRPr lang="en-US" sz="26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u</a:t>
            </a:r>
            <a:r>
              <a:rPr lang="en-US" sz="2600" baseline="-25000" dirty="0">
                <a:solidFill>
                  <a:srgbClr val="FF0000"/>
                </a:solidFill>
                <a:ea typeface="Times New Roman" panose="02020603050405020304" pitchFamily="18" charset="0"/>
              </a:rPr>
              <a:t>1</a:t>
            </a:r>
            <a:r>
              <a:rPr lang="en-US" sz="26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= (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H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(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m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) 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w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) mod 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endParaRPr lang="en-US" sz="26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u</a:t>
            </a:r>
            <a:r>
              <a:rPr lang="en-US" sz="2600" baseline="-25000" dirty="0">
                <a:solidFill>
                  <a:srgbClr val="FF0000"/>
                </a:solidFill>
                <a:ea typeface="Times New Roman" panose="02020603050405020304" pitchFamily="18" charset="0"/>
              </a:rPr>
              <a:t>2</a:t>
            </a:r>
            <a:r>
              <a:rPr lang="en-US" sz="26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= (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r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w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) mod 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endParaRPr lang="en-US" sz="26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	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v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 = ((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g</a:t>
            </a:r>
            <a:r>
              <a:rPr lang="en-US" sz="2600" i="1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u</a:t>
            </a:r>
            <a:r>
              <a:rPr lang="en-US" sz="26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1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y</a:t>
            </a:r>
            <a:r>
              <a:rPr lang="en-US" sz="2600" i="1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u</a:t>
            </a:r>
            <a:r>
              <a:rPr lang="en-US" sz="26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2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) mod 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p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) mod 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)</a:t>
            </a:r>
            <a:endParaRPr lang="en-US" sz="26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514350" marR="0" lvl="0" indent="-514350">
              <a:spcBef>
                <a:spcPts val="600"/>
              </a:spcBef>
              <a:spcAft>
                <a:spcPts val="0"/>
              </a:spcAft>
              <a:buFont typeface="+mj-lt"/>
              <a:buAutoNum type="arabicPeriod" startAt="2"/>
              <a:tabLst>
                <a:tab pos="476250" algn="l"/>
              </a:tabLst>
            </a:pPr>
            <a:r>
              <a:rPr lang="en-US" sz="2600" dirty="0" err="1">
                <a:ea typeface="Times New Roman" panose="02020603050405020304" pitchFamily="18" charset="0"/>
              </a:rPr>
              <a:t>Jika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i="1" dirty="0">
                <a:ea typeface="Times New Roman" panose="02020603050405020304" pitchFamily="18" charset="0"/>
              </a:rPr>
              <a:t>v</a:t>
            </a:r>
            <a:r>
              <a:rPr lang="en-US" sz="2600" dirty="0">
                <a:ea typeface="Times New Roman" panose="02020603050405020304" pitchFamily="18" charset="0"/>
              </a:rPr>
              <a:t> = </a:t>
            </a:r>
            <a:r>
              <a:rPr lang="en-US" sz="2600" i="1" dirty="0">
                <a:ea typeface="Times New Roman" panose="02020603050405020304" pitchFamily="18" charset="0"/>
              </a:rPr>
              <a:t>r</a:t>
            </a:r>
            <a:r>
              <a:rPr lang="en-US" sz="2600" dirty="0">
                <a:ea typeface="Times New Roman" panose="02020603050405020304" pitchFamily="18" charset="0"/>
              </a:rPr>
              <a:t>, </a:t>
            </a:r>
            <a:r>
              <a:rPr lang="en-US" sz="2600" dirty="0" err="1">
                <a:ea typeface="Times New Roman" panose="02020603050405020304" pitchFamily="18" charset="0"/>
              </a:rPr>
              <a:t>maka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</a:rPr>
              <a:t>tanda-tangan</a:t>
            </a:r>
            <a:r>
              <a:rPr lang="en-US" sz="2600" dirty="0">
                <a:ea typeface="Times New Roman" panose="02020603050405020304" pitchFamily="18" charset="0"/>
              </a:rPr>
              <a:t> digital </a:t>
            </a:r>
            <a:r>
              <a:rPr lang="en-US" sz="2600" dirty="0" err="1">
                <a:ea typeface="Times New Roman" panose="02020603050405020304" pitchFamily="18" charset="0"/>
              </a:rPr>
              <a:t>sah</a:t>
            </a:r>
            <a:r>
              <a:rPr lang="en-US" sz="2600" dirty="0">
                <a:ea typeface="Times New Roman" panose="02020603050405020304" pitchFamily="18" charset="0"/>
              </a:rPr>
              <a:t> (</a:t>
            </a:r>
            <a:r>
              <a:rPr lang="en-US" sz="2600" dirty="0" err="1">
                <a:ea typeface="Times New Roman" panose="02020603050405020304" pitchFamily="18" charset="0"/>
              </a:rPr>
              <a:t>terverifikasi</a:t>
            </a:r>
            <a:r>
              <a:rPr lang="en-US" sz="2600" dirty="0">
                <a:ea typeface="Times New Roman" panose="02020603050405020304" pitchFamily="18" charset="0"/>
              </a:rPr>
              <a:t>), </a:t>
            </a:r>
            <a:r>
              <a:rPr lang="en-US" sz="2600" dirty="0" err="1">
                <a:ea typeface="Times New Roman" panose="02020603050405020304" pitchFamily="18" charset="0"/>
              </a:rPr>
              <a:t>sebaliknya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</a:rPr>
              <a:t>tidak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</a:rPr>
              <a:t>sah</a:t>
            </a:r>
            <a:r>
              <a:rPr lang="en-US" sz="2600" dirty="0">
                <a:ea typeface="Times New Roman" panose="02020603050405020304" pitchFamily="18" charset="0"/>
              </a:rPr>
              <a:t>.</a:t>
            </a:r>
            <a:endParaRPr lang="en-US" sz="26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22286A-D7D5-4E4B-9A83-69EAED3393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6222" y="1690688"/>
            <a:ext cx="3494853" cy="456728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1170</Words>
  <Application>Microsoft Office PowerPoint</Application>
  <PresentationFormat>Widescreen</PresentationFormat>
  <Paragraphs>115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Digital Signature Standard (DSS)</vt:lpstr>
      <vt:lpstr>Pendahuluan</vt:lpstr>
      <vt:lpstr>Digital Signature Algorithm (DSA)</vt:lpstr>
      <vt:lpstr>PowerPoint Presentation</vt:lpstr>
      <vt:lpstr>PowerPoint Presentation</vt:lpstr>
      <vt:lpstr>Parameter DSA</vt:lpstr>
      <vt:lpstr>Pembangkitan Sepasang Kunci</vt:lpstr>
      <vt:lpstr>Pembangkitan Tanda-tangan (Signing) </vt:lpstr>
      <vt:lpstr>Verifikasi Keabsahan Tanda-tangan (Verifying)</vt:lpstr>
      <vt:lpstr>Contoh Perhitungan DSA</vt:lpstr>
      <vt:lpstr>PowerPoint Presentation</vt:lpstr>
      <vt:lpstr>PowerPoint Presentation</vt:lpstr>
      <vt:lpstr>SELAMAT  BELAJAR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Signature Standard (DSS)</dc:title>
  <dc:creator>Dr.Ir. Rinaldi Munir, MT</dc:creator>
  <cp:lastModifiedBy>rinaldi</cp:lastModifiedBy>
  <cp:revision>26</cp:revision>
  <dcterms:created xsi:type="dcterms:W3CDTF">2020-03-27T08:48:55Z</dcterms:created>
  <dcterms:modified xsi:type="dcterms:W3CDTF">2023-03-26T23:28:45Z</dcterms:modified>
</cp:coreProperties>
</file>