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71" r:id="rId2"/>
    <p:sldId id="418" r:id="rId3"/>
    <p:sldId id="364" r:id="rId4"/>
    <p:sldId id="416" r:id="rId5"/>
    <p:sldId id="271" r:id="rId6"/>
    <p:sldId id="260" r:id="rId7"/>
    <p:sldId id="373" r:id="rId8"/>
    <p:sldId id="262" r:id="rId9"/>
    <p:sldId id="277" r:id="rId10"/>
    <p:sldId id="263" r:id="rId11"/>
    <p:sldId id="278" r:id="rId12"/>
    <p:sldId id="264" r:id="rId13"/>
    <p:sldId id="265" r:id="rId14"/>
    <p:sldId id="274" r:id="rId15"/>
    <p:sldId id="417" r:id="rId16"/>
    <p:sldId id="270" r:id="rId17"/>
    <p:sldId id="266" r:id="rId18"/>
    <p:sldId id="267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03B43-F6DE-4A5D-BF53-5EB43065E4B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5FFB2-6AEF-4AD3-AA01-254C8C849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5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8C5E3-FDA7-444A-A5D6-64B584995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C5AE0-70E7-47F0-B97A-0288353D3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05ED9-0CB3-430D-8E1D-A1E04B395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008BE-AA06-4056-A1CE-723FF6F4D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D7D22-A213-42C7-8E0B-21B1EACD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1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96D8F-9B2F-439F-B5E5-9DEC71449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1D90D7-F3F4-4515-A15E-67931DF83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A36B8-45BF-4DF8-8743-D9BDDF9A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B9738-C0A6-46EA-B7A4-EE9DE038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4CE75-AEC1-4D56-A150-86C6AF4C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4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819163-4483-4EF7-9AB5-65F5C1D7D8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A2165B-706C-4875-A16E-7427F80A1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05822-C585-4741-B501-157687350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11EE5-2737-4B07-95FC-643620E09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E16B8-639C-4074-8155-700948B1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067EB-5E82-46C8-AB6D-530A7D31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BE067-E1A3-4FD1-A93C-1CF7A1DCA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3C6E5-D0D6-4769-BEAF-EB4747283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F68F3-12D0-4F97-BBA0-5A5FEF75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02CA5-1A8E-4D78-928A-12C34F664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9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CCE56-6789-4B9C-A441-A3B8C04FB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9D504-9B1A-4F3B-962F-E3B9EC91B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7B42C-F0E0-4ADB-BF1A-21A90B40F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59F3D-507F-4014-8AAD-B378F7128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FCE2D-9CF8-4DD1-BFC2-82F279CCB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3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92EE0-2C58-4C18-AE35-BFE91E32D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041B3-673E-4812-B517-820090E7C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7B88F9-0C12-4BC7-A9C4-DA327DD59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8C4D5-2BCC-4440-9C10-1E8D9EE4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61062-8F31-4300-AD7F-F045606F2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F044E6-8006-451A-ADBF-DDDE95A1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7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36667-FD0B-4498-BDAB-A2211561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86FCC-F1CB-44E4-9EC7-09ADE8C61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7E687-1FCB-445E-90CD-A8C1B6A03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31FA18-6701-452C-851E-A9A87DC917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62234C-D19E-48A0-9BDE-DC1817881A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9A7EDF-B59A-4D86-8747-A7BFAEC8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484AC0-192F-4CCA-8392-9D8452CCB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0EEA6B-2741-4EC5-B338-2C9BCFCD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2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9D013-5D96-47F6-BC60-E6A513DB9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8A5FAA-847F-48F7-AB1D-AB9054CF2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CB07AE-8A75-4768-BDD4-AE9C8F62E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BF380-E15F-4055-BCA0-D85640641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0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251424-C855-4C2E-BB0F-ACA867D70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A93C9-E379-4F96-A526-4501053E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CDD0B-FF1E-4871-821B-2E52AA4F8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06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75700-0E36-4A32-9F03-9AB043951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C143C-5C9F-4E83-9EED-DF73E47A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8D715-BFB7-4A02-A796-07F2AB17F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D1861-CB1B-468B-A7CF-D0326728E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03B13A-F1C2-4949-9213-2683FE56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420E8-365D-4F66-9BE5-73890F7A2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0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02DCE-715F-4435-A4EB-1E7E15E06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0CEBD6-9894-4DFC-9BD6-CF65B91929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817D0-3BD9-47F3-A1A8-35CF3F0E3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A7507-8CE9-43BC-8283-18E923572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3C55A3-9BDB-4D70-99BF-5C1C2440E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A5BF9-A514-4DD5-9184-EEC484CE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8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499BA4-D188-4E01-900B-D6B798B42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3D2ED-5874-4780-9A89-2B199FB0C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0BF05-AE3E-4CF0-B4C2-208094551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FC1-2D00-4468-B81E-7A2F3C90DFC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FE09B-3B6D-4D4A-A9E5-E881F01E8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A44D8-744C-4026-B28E-D3E270382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B75A9-6BDF-40DB-A827-720B25A7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1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97342" y="1166748"/>
            <a:ext cx="8694738" cy="1322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Hash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522223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B0D9637A-9D37-95C5-9586-720B6B5D6117}"/>
              </a:ext>
            </a:extLst>
          </p:cNvPr>
          <p:cNvSpPr txBox="1">
            <a:spLocks/>
          </p:cNvSpPr>
          <p:nvPr/>
        </p:nvSpPr>
        <p:spPr bwMode="auto">
          <a:xfrm>
            <a:off x="1752600" y="4598987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500" kern="0" dirty="0"/>
              <a:t>Oleh: Rinaldi Munir</a:t>
            </a:r>
          </a:p>
          <a:p>
            <a:pPr algn="ctr">
              <a:defRPr/>
            </a:pPr>
            <a:endParaRPr lang="en-US" sz="4500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2023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3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2BE9E567-93E9-F5C0-6DC0-F5D9CD23D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9" y="2873513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6B22F736-FF40-4105-AC6D-56C9DB2B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CBE47C36-2C40-4689-9D6C-B34305D6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AF1F47-DC68-439A-8FA3-7D8533F3543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088402D1-1552-4FAC-87B5-9A72943679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3243" y="838200"/>
            <a:ext cx="10078279" cy="5257800"/>
          </a:xfrm>
        </p:spPr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Ada </a:t>
            </a:r>
            <a:r>
              <a:rPr lang="en-US" altLang="en-US" dirty="0" err="1">
                <a:cs typeface="Times New Roman" panose="02020603050405020304" pitchFamily="18" charset="0"/>
              </a:rPr>
              <a:t>beberapa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satu-arah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terdapat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buFontTx/>
              <a:buNone/>
            </a:pPr>
            <a:endParaRPr lang="en-GB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1F04F0-02FC-4C0B-9032-DFBFB84EE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808" y="1837596"/>
            <a:ext cx="6635957" cy="4518754"/>
          </a:xfrm>
          <a:prstGeom prst="rect">
            <a:avLst/>
          </a:prstGeom>
        </p:spPr>
      </p:pic>
      <p:sp>
        <p:nvSpPr>
          <p:cNvPr id="6" name="Left Brace 5">
            <a:extLst>
              <a:ext uri="{FF2B5EF4-FFF2-40B4-BE49-F238E27FC236}">
                <a16:creationId xmlns:a16="http://schemas.microsoft.com/office/drawing/2014/main" id="{1FCBB6AA-5499-4BFC-B7F8-CEB2FD1310F6}"/>
              </a:ext>
            </a:extLst>
          </p:cNvPr>
          <p:cNvSpPr/>
          <p:nvPr/>
        </p:nvSpPr>
        <p:spPr>
          <a:xfrm>
            <a:off x="2236403" y="4015409"/>
            <a:ext cx="407405" cy="617774"/>
          </a:xfrm>
          <a:prstGeom prst="lef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74B2BB-3F0B-45A7-962C-5356B4749C3A}"/>
              </a:ext>
            </a:extLst>
          </p:cNvPr>
          <p:cNvSpPr txBox="1"/>
          <p:nvPr/>
        </p:nvSpPr>
        <p:spPr>
          <a:xfrm>
            <a:off x="1186084" y="4067156"/>
            <a:ext cx="967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SHA-2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662DAF33-89F8-49EB-A391-95DA486F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18645D03-170E-4C79-8BB8-AC5946371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22C68D-BC0E-4195-862C-169E87CD9DF4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9CF5C044-8B91-4227-8160-CF6E165FF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dirty="0" err="1">
                <a:latin typeface="+mn-lt"/>
              </a:rPr>
              <a:t>Aplikasi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Fungsi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i="1" dirty="0">
                <a:latin typeface="+mn-lt"/>
              </a:rPr>
              <a:t>Hash</a:t>
            </a:r>
            <a:r>
              <a:rPr lang="en-US" altLang="en-US" dirty="0">
                <a:latin typeface="+mn-lt"/>
              </a:rPr>
              <a:t> Satu-</a:t>
            </a:r>
            <a:r>
              <a:rPr lang="en-US" altLang="en-US" dirty="0" err="1">
                <a:latin typeface="+mn-lt"/>
              </a:rPr>
              <a:t>Arah</a:t>
            </a:r>
            <a:endParaRPr lang="en-GB" altLang="en-US" dirty="0">
              <a:latin typeface="+mn-lt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2DBE037-8880-4B43-B400-394099F7E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  <a:defRPr/>
            </a:pPr>
            <a:r>
              <a:rPr lang="en-US" sz="3200" dirty="0" err="1">
                <a:solidFill>
                  <a:srgbClr val="FF0000"/>
                </a:solidFill>
              </a:rPr>
              <a:t>Menjaga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integritas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pesan</a:t>
            </a:r>
            <a:endParaRPr lang="en-US" sz="3200" dirty="0">
              <a:solidFill>
                <a:srgbClr val="FF0000"/>
              </a:solidFill>
            </a:endParaRPr>
          </a:p>
          <a:p>
            <a:pPr marL="798513" indent="-798513">
              <a:buNone/>
              <a:defRPr/>
            </a:pPr>
            <a:r>
              <a:rPr lang="en-US" dirty="0"/>
              <a:t>       -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i="1" dirty="0"/>
              <a:t>hash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peka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1   bit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pesan</a:t>
            </a:r>
            <a:endParaRPr lang="en-US" dirty="0"/>
          </a:p>
          <a:p>
            <a:pPr marL="865188" indent="-865188">
              <a:buNone/>
              <a:defRPr/>
            </a:pPr>
            <a:r>
              <a:rPr lang="en-US" dirty="0"/>
              <a:t> </a:t>
            </a:r>
          </a:p>
          <a:p>
            <a:pPr marL="865188" indent="-865188">
              <a:buNone/>
              <a:defRPr/>
            </a:pPr>
            <a:r>
              <a:rPr lang="en-US" dirty="0"/>
              <a:t>       -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1 bit,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/>
              <a:t>hash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.</a:t>
            </a:r>
          </a:p>
          <a:p>
            <a:pPr marL="798513" indent="-798513">
              <a:buNone/>
              <a:defRPr/>
            </a:pPr>
            <a:r>
              <a:rPr lang="en-US" dirty="0"/>
              <a:t>   </a:t>
            </a:r>
          </a:p>
          <a:p>
            <a:pPr marL="798513" indent="-798513">
              <a:buNone/>
              <a:defRPr/>
            </a:pPr>
            <a:r>
              <a:rPr lang="en-US" dirty="0"/>
              <a:t>       - </a:t>
            </a:r>
            <a:r>
              <a:rPr lang="en-US" dirty="0" err="1"/>
              <a:t>Bandingkan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/>
              <a:t>hash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/>
              <a:t>hash</a:t>
            </a:r>
            <a:r>
              <a:rPr lang="en-US" dirty="0"/>
              <a:t> lama.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dimodifikasi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8AEA5890-3A98-4BDB-976D-8C298BC54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06A65CDA-6E08-4056-AC5D-76820C89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DF5652-DBC2-4EBA-B714-0D353718CBDC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/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9AA2E79-E29E-4D5E-B370-2D6FCF3368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4339" y="685800"/>
            <a:ext cx="10217426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err="1"/>
              <a:t>Contoh</a:t>
            </a:r>
            <a:r>
              <a:rPr lang="en-US" altLang="en-US" dirty="0"/>
              <a:t>: 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(</a:t>
            </a:r>
            <a:r>
              <a:rPr lang="en-US" altLang="en-US" dirty="0" err="1"/>
              <a:t>i</a:t>
            </a:r>
            <a:r>
              <a:rPr lang="en-US" altLang="en-US" dirty="0"/>
              <a:t>) </a:t>
            </a:r>
            <a:r>
              <a:rPr lang="en-US" altLang="en-US" dirty="0" err="1"/>
              <a:t>Pesan</a:t>
            </a:r>
            <a:r>
              <a:rPr lang="en-US" altLang="en-US" dirty="0"/>
              <a:t> (</a:t>
            </a:r>
            <a:r>
              <a:rPr lang="en-US" altLang="en-US" dirty="0" err="1"/>
              <a:t>berupa</a:t>
            </a:r>
            <a:r>
              <a:rPr lang="en-US" altLang="en-US" dirty="0"/>
              <a:t> </a:t>
            </a:r>
            <a:r>
              <a:rPr lang="en-US" altLang="en-US" i="1" dirty="0"/>
              <a:t>file</a:t>
            </a:r>
            <a:r>
              <a:rPr lang="en-US" altLang="en-US" dirty="0"/>
              <a:t>) </a:t>
            </a:r>
            <a:r>
              <a:rPr lang="en-US" altLang="en-US" dirty="0" err="1"/>
              <a:t>asli</a:t>
            </a:r>
            <a:endParaRPr lang="en-GB" altLang="en-US" dirty="0"/>
          </a:p>
        </p:txBody>
      </p:sp>
      <p:graphicFrame>
        <p:nvGraphicFramePr>
          <p:cNvPr id="13317" name="Object 4">
            <a:extLst>
              <a:ext uri="{FF2B5EF4-FFF2-40B4-BE49-F238E27FC236}">
                <a16:creationId xmlns:a16="http://schemas.microsoft.com/office/drawing/2014/main" id="{8F7416D4-9814-4D79-9475-B496BD256F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500580"/>
              </p:ext>
            </p:extLst>
          </p:nvPr>
        </p:nvGraphicFramePr>
        <p:xfrm>
          <a:off x="1378226" y="1638300"/>
          <a:ext cx="8089900" cy="445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52516" imgH="3112008" progId="Word.Document.8">
                  <p:embed/>
                </p:oleObj>
              </mc:Choice>
              <mc:Fallback>
                <p:oleObj name="Document" r:id="rId2" imgW="5652516" imgH="3112008" progId="Word.Document.8">
                  <p:embed/>
                  <p:pic>
                    <p:nvPicPr>
                      <p:cNvPr id="13317" name="Object 4">
                        <a:extLst>
                          <a:ext uri="{FF2B5EF4-FFF2-40B4-BE49-F238E27FC236}">
                            <a16:creationId xmlns:a16="http://schemas.microsoft.com/office/drawing/2014/main" id="{8F7416D4-9814-4D79-9475-B496BD256F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226" y="1638300"/>
                        <a:ext cx="8089900" cy="445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F43ED9CA-DDD2-4688-B8BC-4558B6FF0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93C620A7-5856-40B0-9F42-F1186686D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48AE1C-90E0-4626-A353-9E20113E89E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2868CE5-4DF2-469C-A10F-5CEC016FE3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8238" y="304800"/>
            <a:ext cx="8923962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(ii) </a:t>
            </a:r>
            <a:r>
              <a:rPr lang="en-US" altLang="en-US" dirty="0" err="1">
                <a:cs typeface="Times New Roman" panose="02020603050405020304" pitchFamily="18" charset="0"/>
              </a:rPr>
              <a:t>Misal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33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diubah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</a:p>
          <a:p>
            <a:pPr eaLnBrk="1" hangingPunct="1">
              <a:buFontTx/>
              <a:buNone/>
            </a:pPr>
            <a:r>
              <a:rPr lang="en-GB" altLang="en-US" dirty="0"/>
              <a:t> </a:t>
            </a:r>
          </a:p>
        </p:txBody>
      </p:sp>
      <p:graphicFrame>
        <p:nvGraphicFramePr>
          <p:cNvPr id="14341" name="Object 4">
            <a:extLst>
              <a:ext uri="{FF2B5EF4-FFF2-40B4-BE49-F238E27FC236}">
                <a16:creationId xmlns:a16="http://schemas.microsoft.com/office/drawing/2014/main" id="{48F0C9F9-AF76-4492-ADB1-0B410B81B5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406915"/>
              </p:ext>
            </p:extLst>
          </p:nvPr>
        </p:nvGraphicFramePr>
        <p:xfrm>
          <a:off x="1564169" y="1008063"/>
          <a:ext cx="79121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55564" imgH="2951226" progId="Word.Document.8">
                  <p:embed/>
                </p:oleObj>
              </mc:Choice>
              <mc:Fallback>
                <p:oleObj name="Document" r:id="rId2" imgW="5655564" imgH="2951226" progId="Word.Document.8">
                  <p:embed/>
                  <p:pic>
                    <p:nvPicPr>
                      <p:cNvPr id="14341" name="Object 4">
                        <a:extLst>
                          <a:ext uri="{FF2B5EF4-FFF2-40B4-BE49-F238E27FC236}">
                            <a16:creationId xmlns:a16="http://schemas.microsoft.com/office/drawing/2014/main" id="{48F0C9F9-AF76-4492-ADB1-0B410B81B5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4169" y="1008063"/>
                        <a:ext cx="79121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5">
            <a:extLst>
              <a:ext uri="{FF2B5EF4-FFF2-40B4-BE49-F238E27FC236}">
                <a16:creationId xmlns:a16="http://schemas.microsoft.com/office/drawing/2014/main" id="{E49BA0A3-6318-49FF-9FC6-B4C7C03F20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855572"/>
              </p:ext>
            </p:extLst>
          </p:nvPr>
        </p:nvGraphicFramePr>
        <p:xfrm>
          <a:off x="1058238" y="5331521"/>
          <a:ext cx="8229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486400" imgH="515874" progId="Word.Document.8">
                  <p:embed/>
                </p:oleObj>
              </mc:Choice>
              <mc:Fallback>
                <p:oleObj name="Document" r:id="rId4" imgW="5486400" imgH="515874" progId="Word.Document.8">
                  <p:embed/>
                  <p:pic>
                    <p:nvPicPr>
                      <p:cNvPr id="14342" name="Object 5">
                        <a:extLst>
                          <a:ext uri="{FF2B5EF4-FFF2-40B4-BE49-F238E27FC236}">
                            <a16:creationId xmlns:a16="http://schemas.microsoft.com/office/drawing/2014/main" id="{E49BA0A3-6318-49FF-9FC6-B4C7C03F20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238" y="5331521"/>
                        <a:ext cx="82296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>
            <a:extLst>
              <a:ext uri="{FF2B5EF4-FFF2-40B4-BE49-F238E27FC236}">
                <a16:creationId xmlns:a16="http://schemas.microsoft.com/office/drawing/2014/main" id="{6CC3C21A-1A94-4FE1-8C11-1DD45FFD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5363" name="Slide Number Placeholder 4">
            <a:extLst>
              <a:ext uri="{FF2B5EF4-FFF2-40B4-BE49-F238E27FC236}">
                <a16:creationId xmlns:a16="http://schemas.microsoft.com/office/drawing/2014/main" id="{DE7308FB-2EAB-481F-8234-29979785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2F07B8-6587-47B3-B0B5-84C482E7BBA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/>
          </a:p>
        </p:txBody>
      </p:sp>
      <p:pic>
        <p:nvPicPr>
          <p:cNvPr id="15364" name="Picture 2">
            <a:extLst>
              <a:ext uri="{FF2B5EF4-FFF2-40B4-BE49-F238E27FC236}">
                <a16:creationId xmlns:a16="http://schemas.microsoft.com/office/drawing/2014/main" id="{69CD814E-757E-4D47-AD2F-E189DC05F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851" y="779980"/>
            <a:ext cx="70485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302A2-19C5-4240-8BF4-033C0BC98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7159"/>
            <a:ext cx="10515600" cy="4999803"/>
          </a:xfrm>
        </p:spPr>
        <p:txBody>
          <a:bodyPr/>
          <a:lstStyle/>
          <a:p>
            <a:r>
              <a:rPr lang="en-US" dirty="0"/>
              <a:t>Karena </a:t>
            </a:r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hash </a:t>
            </a:r>
            <a:r>
              <a:rPr lang="en-US" dirty="0" err="1"/>
              <a:t>dinamakan</a:t>
            </a:r>
            <a:r>
              <a:rPr lang="en-US" dirty="0"/>
              <a:t> juga: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5938A9-2346-448C-806E-4424224ED5D4}"/>
              </a:ext>
            </a:extLst>
          </p:cNvPr>
          <p:cNvSpPr/>
          <p:nvPr/>
        </p:nvSpPr>
        <p:spPr>
          <a:xfrm>
            <a:off x="2107324" y="2190359"/>
            <a:ext cx="79773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6125" indent="-120650">
              <a:defRPr/>
            </a:pPr>
            <a:r>
              <a:rPr lang="en-US" sz="2800" i="1" dirty="0">
                <a:cs typeface="Times New Roman" pitchFamily="18" charset="0"/>
              </a:rPr>
              <a:t>- cryptographic checksum</a:t>
            </a:r>
          </a:p>
          <a:p>
            <a:pPr marL="746125" indent="-120650">
              <a:defRPr/>
            </a:pPr>
            <a:r>
              <a:rPr lang="en-US" sz="2800" i="1" dirty="0">
                <a:cs typeface="Times New Roman" pitchFamily="18" charset="0"/>
              </a:rPr>
              <a:t>-  message integrity check (MIC)</a:t>
            </a:r>
          </a:p>
          <a:p>
            <a:pPr marL="746125" indent="-120650">
              <a:defRPr/>
            </a:pPr>
            <a:r>
              <a:rPr lang="en-US" sz="2800" i="1" dirty="0">
                <a:cs typeface="Times New Roman" pitchFamily="18" charset="0"/>
              </a:rPr>
              <a:t>-  manipulation detection code (MDC)</a:t>
            </a:r>
            <a:r>
              <a:rPr lang="en-US" sz="2800" dirty="0"/>
              <a:t>		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2753DF17-1BDD-46F3-94B0-29914ABCED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927" y="4132672"/>
            <a:ext cx="5648298" cy="204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925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C047849C-E062-4F7D-BD29-FE9B3296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15321C21-D13F-443D-9FFD-E5A574679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07B99B-647B-4840-AA2C-965D0B05FDB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AAD4C58C-778B-4791-AE7E-FBF750FEA5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9061" y="457200"/>
            <a:ext cx="10264739" cy="56388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Program yang di-</a:t>
            </a:r>
            <a:r>
              <a:rPr lang="en-US" altLang="en-US" sz="2400" i="1" dirty="0" err="1"/>
              <a:t>downlaod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internet </a:t>
            </a:r>
            <a:r>
              <a:rPr lang="en-US" altLang="en-US" sz="2400" dirty="0" err="1"/>
              <a:t>sering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dilengkapi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nilai</a:t>
            </a:r>
            <a:r>
              <a:rPr lang="en-US" altLang="en-US" sz="2400" dirty="0"/>
              <a:t> </a:t>
            </a:r>
            <a:r>
              <a:rPr lang="en-US" altLang="en-US" sz="2400" i="1" dirty="0"/>
              <a:t>hash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menjamin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integritas</a:t>
            </a:r>
            <a:r>
              <a:rPr lang="en-US" altLang="en-US" sz="2400" dirty="0"/>
              <a:t> </a:t>
            </a:r>
            <a:r>
              <a:rPr lang="en-US" altLang="en-US" sz="2400" i="1" dirty="0"/>
              <a:t>file.</a:t>
            </a:r>
            <a:endParaRPr lang="en-GB" altLang="en-US" sz="2400" dirty="0"/>
          </a:p>
        </p:txBody>
      </p:sp>
      <p:pic>
        <p:nvPicPr>
          <p:cNvPr id="16389" name="Picture 3">
            <a:extLst>
              <a:ext uri="{FF2B5EF4-FFF2-40B4-BE49-F238E27FC236}">
                <a16:creationId xmlns:a16="http://schemas.microsoft.com/office/drawing/2014/main" id="{E5FAA08E-AF56-4479-84E3-4D02E4FC7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170" y="1477962"/>
            <a:ext cx="7239000" cy="524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215AD8CE-806E-4DA6-B903-58C9B77F1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5B688ADB-A061-46E2-8C31-2A67E1BDF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4BBCA4-F8CF-473D-9EF9-5A5A8BEE52E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400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5073274-7717-4226-BFA7-E98DA3FC1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1657" y="914400"/>
            <a:ext cx="10767429" cy="5181600"/>
          </a:xfrm>
        </p:spPr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n-US" altLang="en-US" sz="3200" dirty="0" err="1">
                <a:solidFill>
                  <a:srgbClr val="FF0000"/>
                </a:solidFill>
              </a:rPr>
              <a:t>Menghemat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waktu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pengiriman</a:t>
            </a:r>
            <a:r>
              <a:rPr lang="en-US" altLang="en-US" sz="3200" dirty="0">
                <a:solidFill>
                  <a:srgbClr val="FF0000"/>
                </a:solidFill>
              </a:rPr>
              <a:t>.</a:t>
            </a:r>
          </a:p>
          <a:p>
            <a:pPr marL="609600" indent="-609600">
              <a:buNone/>
            </a:pPr>
            <a:r>
              <a:rPr lang="en-US" altLang="en-US" sz="2400" dirty="0"/>
              <a:t>	</a:t>
            </a:r>
            <a:r>
              <a:rPr lang="en-US" altLang="en-US" dirty="0"/>
              <a:t>- </a:t>
            </a:r>
            <a:r>
              <a:rPr lang="en-US" altLang="en-US" dirty="0" err="1"/>
              <a:t>Misal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memverifikasi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salinan</a:t>
            </a:r>
            <a:r>
              <a:rPr lang="en-US" altLang="en-US" dirty="0"/>
              <a:t> </a:t>
            </a:r>
            <a:r>
              <a:rPr lang="en-US" altLang="en-US" dirty="0" err="1"/>
              <a:t>arsip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arsip</a:t>
            </a:r>
            <a:r>
              <a:rPr lang="en-US" altLang="en-US" dirty="0"/>
              <a:t> </a:t>
            </a:r>
            <a:r>
              <a:rPr lang="en-US" altLang="en-US" dirty="0" err="1"/>
              <a:t>asli</a:t>
            </a:r>
            <a:r>
              <a:rPr lang="en-US" altLang="en-US" dirty="0"/>
              <a:t>.</a:t>
            </a:r>
          </a:p>
          <a:p>
            <a:pPr marL="609600" indent="-609600">
              <a:buNone/>
            </a:pPr>
            <a:r>
              <a:rPr lang="en-US" altLang="en-US" dirty="0"/>
              <a:t>	- Salinan </a:t>
            </a:r>
            <a:r>
              <a:rPr lang="en-US" altLang="en-US" dirty="0" err="1"/>
              <a:t>dokumen</a:t>
            </a:r>
            <a:r>
              <a:rPr lang="en-US" altLang="en-US" dirty="0"/>
              <a:t> </a:t>
            </a:r>
            <a:r>
              <a:rPr lang="en-US" altLang="en-US" dirty="0" err="1"/>
              <a:t>berada</a:t>
            </a:r>
            <a:r>
              <a:rPr lang="en-US" altLang="en-US" dirty="0"/>
              <a:t> di </a:t>
            </a:r>
            <a:r>
              <a:rPr lang="en-US" altLang="en-US" dirty="0" err="1"/>
              <a:t>tempat</a:t>
            </a:r>
            <a:r>
              <a:rPr lang="en-US" altLang="en-US" dirty="0"/>
              <a:t> yang </a:t>
            </a:r>
            <a:r>
              <a:rPr lang="en-US" altLang="en-US" dirty="0" err="1"/>
              <a:t>jauh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basisdata</a:t>
            </a:r>
            <a:r>
              <a:rPr lang="en-US" altLang="en-US" dirty="0"/>
              <a:t> </a:t>
            </a:r>
            <a:r>
              <a:rPr lang="en-US" altLang="en-US" dirty="0" err="1"/>
              <a:t>arsip</a:t>
            </a: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          </a:t>
            </a:r>
            <a:r>
              <a:rPr lang="en-US" altLang="en-US" dirty="0" err="1"/>
              <a:t>asli</a:t>
            </a:r>
            <a:r>
              <a:rPr lang="en-US" altLang="en-US" dirty="0"/>
              <a:t>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Ketimbang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salinan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arsip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keseluruhan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  </a:t>
            </a:r>
            <a:r>
              <a:rPr lang="en-US" altLang="en-US" dirty="0" err="1">
                <a:cs typeface="Times New Roman" panose="02020603050405020304" pitchFamily="18" charset="0"/>
              </a:rPr>
              <a:t>komputer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pusat</a:t>
            </a:r>
            <a:r>
              <a:rPr lang="en-US" altLang="en-US" dirty="0">
                <a:cs typeface="Times New Roman" panose="02020603050405020304" pitchFamily="18" charset="0"/>
              </a:rPr>
              <a:t> (yang </a:t>
            </a:r>
            <a:r>
              <a:rPr lang="en-US" altLang="en-US" dirty="0" err="1">
                <a:cs typeface="Times New Roman" panose="02020603050405020304" pitchFamily="18" charset="0"/>
              </a:rPr>
              <a:t>membutuhkan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transmisi</a:t>
            </a:r>
            <a:r>
              <a:rPr lang="en-US" altLang="en-US" dirty="0">
                <a:cs typeface="Times New Roman" panose="02020603050405020304" pitchFamily="18" charset="0"/>
              </a:rPr>
              <a:t> lama),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  </a:t>
            </a:r>
            <a:r>
              <a:rPr lang="en-US" altLang="en-US" dirty="0" err="1">
                <a:cs typeface="Times New Roman" panose="02020603050405020304" pitchFamily="18" charset="0"/>
              </a:rPr>
              <a:t>mangkus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mengirimkan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message digest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message digest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salinan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arsip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message digest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arsip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  </a:t>
            </a:r>
            <a:r>
              <a:rPr lang="en-US" altLang="en-US" dirty="0" err="1">
                <a:cs typeface="Times New Roman" panose="02020603050405020304" pitchFamily="18" charset="0"/>
              </a:rPr>
              <a:t>asli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berarti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salinan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arsip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arsip</a:t>
            </a:r>
            <a:r>
              <a:rPr lang="en-US" altLang="en-US" dirty="0">
                <a:cs typeface="Times New Roman" panose="02020603050405020304" pitchFamily="18" charset="0"/>
              </a:rPr>
              <a:t> master.</a:t>
            </a:r>
            <a:endParaRPr lang="en-GB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>
            <a:extLst>
              <a:ext uri="{FF2B5EF4-FFF2-40B4-BE49-F238E27FC236}">
                <a16:creationId xmlns:a16="http://schemas.microsoft.com/office/drawing/2014/main" id="{D37A3DB7-2DE8-4E18-805C-7144CCEE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98E2B4E6-8C49-4996-9FE3-3D7BD21A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6B48E-2373-4311-A4F2-2D50C90871B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en-US" sz="1400"/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0A64BB1-5563-4F6F-91D8-74EFF48E4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3974" y="838200"/>
            <a:ext cx="10369826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3. </a:t>
            </a:r>
            <a:r>
              <a:rPr lang="en-US" altLang="en-US" dirty="0" err="1">
                <a:solidFill>
                  <a:srgbClr val="FF0000"/>
                </a:solidFill>
              </a:rPr>
              <a:t>Menormalkan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panjang</a:t>
            </a:r>
            <a:r>
              <a:rPr lang="en-US" altLang="en-US" dirty="0">
                <a:solidFill>
                  <a:srgbClr val="FF0000"/>
                </a:solidFill>
              </a:rPr>
              <a:t> data yang </a:t>
            </a:r>
            <a:r>
              <a:rPr lang="en-US" altLang="en-US" dirty="0" err="1">
                <a:solidFill>
                  <a:srgbClr val="FF0000"/>
                </a:solidFill>
              </a:rPr>
              <a:t>beraneka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ragam</a:t>
            </a:r>
            <a:r>
              <a:rPr lang="en-US" altLang="en-US" dirty="0">
                <a:solidFill>
                  <a:srgbClr val="FF0000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password</a:t>
            </a:r>
            <a:r>
              <a:rPr lang="en-US" altLang="en-US" dirty="0"/>
              <a:t> </a:t>
            </a:r>
            <a:r>
              <a:rPr lang="en-US" altLang="en-US" dirty="0" err="1"/>
              <a:t>panjangnya</a:t>
            </a:r>
            <a:r>
              <a:rPr lang="en-US" altLang="en-US" dirty="0"/>
              <a:t> </a:t>
            </a:r>
            <a:r>
              <a:rPr lang="en-US" altLang="en-US" dirty="0" err="1"/>
              <a:t>bebas</a:t>
            </a:r>
            <a:r>
              <a:rPr lang="en-US" altLang="en-US" dirty="0"/>
              <a:t> (minimal 8 </a:t>
            </a:r>
            <a:r>
              <a:rPr lang="en-US" altLang="en-US" dirty="0" err="1"/>
              <a:t>karakter</a:t>
            </a:r>
            <a:r>
              <a:rPr lang="en-US" altLang="en-US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- </a:t>
            </a:r>
            <a:r>
              <a:rPr lang="en-US" altLang="en-US" i="1" dirty="0"/>
              <a:t>Password</a:t>
            </a:r>
            <a:r>
              <a:rPr lang="en-US" altLang="en-US" dirty="0"/>
              <a:t> </a:t>
            </a:r>
            <a:r>
              <a:rPr lang="en-US" altLang="en-US" dirty="0" err="1"/>
              <a:t>disimpan</a:t>
            </a:r>
            <a:r>
              <a:rPr lang="en-US" altLang="en-US" dirty="0"/>
              <a:t> di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i="1" dirty="0"/>
              <a:t>host</a:t>
            </a:r>
            <a:r>
              <a:rPr lang="en-US" altLang="en-US" dirty="0"/>
              <a:t> (</a:t>
            </a:r>
            <a:r>
              <a:rPr lang="en-US" altLang="en-US" i="1" dirty="0"/>
              <a:t>server</a:t>
            </a:r>
            <a:r>
              <a:rPr lang="en-US" altLang="en-US" dirty="0"/>
              <a:t>)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keperluan</a:t>
            </a: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     </a:t>
            </a:r>
            <a:r>
              <a:rPr lang="en-US" altLang="en-US" dirty="0" err="1"/>
              <a:t>otentikasi</a:t>
            </a:r>
            <a:r>
              <a:rPr lang="en-US" altLang="en-US" dirty="0"/>
              <a:t> </a:t>
            </a:r>
            <a:r>
              <a:rPr lang="en-US" altLang="en-US" dirty="0" err="1"/>
              <a:t>pemakai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.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- </a:t>
            </a:r>
            <a:r>
              <a:rPr lang="en-US" altLang="en-US" i="1" dirty="0"/>
              <a:t>Password</a:t>
            </a:r>
            <a:r>
              <a:rPr lang="en-US" altLang="en-US" dirty="0"/>
              <a:t> </a:t>
            </a:r>
            <a:r>
              <a:rPr lang="en-US" altLang="en-US" dirty="0" err="1"/>
              <a:t>disimpan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basisdata</a:t>
            </a:r>
            <a:r>
              <a:rPr lang="en-US" altLang="en-US" dirty="0"/>
              <a:t>.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menyeragamkan</a:t>
            </a:r>
            <a:r>
              <a:rPr lang="en-US" altLang="en-US" dirty="0"/>
              <a:t> </a:t>
            </a:r>
            <a:r>
              <a:rPr lang="en-US" altLang="en-US" dirty="0" err="1"/>
              <a:t>panjang</a:t>
            </a:r>
            <a:r>
              <a:rPr lang="en-US" altLang="en-US" dirty="0"/>
              <a:t>  </a:t>
            </a:r>
            <a:r>
              <a:rPr lang="en-US" altLang="en-US" i="1" dirty="0"/>
              <a:t>field password </a:t>
            </a:r>
            <a:r>
              <a:rPr lang="en-US" altLang="en-US" dirty="0"/>
              <a:t>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basisdata</a:t>
            </a:r>
            <a:r>
              <a:rPr lang="en-US" altLang="en-US" dirty="0"/>
              <a:t>,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     </a:t>
            </a:r>
            <a:r>
              <a:rPr lang="en-US" altLang="en-US" i="1" dirty="0"/>
              <a:t>password</a:t>
            </a:r>
            <a:r>
              <a:rPr lang="en-US" altLang="en-US" dirty="0"/>
              <a:t> </a:t>
            </a:r>
            <a:r>
              <a:rPr lang="en-US" altLang="en-US" dirty="0" err="1"/>
              <a:t>disimpan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bentuk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i="1" dirty="0"/>
              <a:t>hash</a:t>
            </a:r>
            <a:r>
              <a:rPr lang="en-US" altLang="en-US" dirty="0"/>
              <a:t> (</a:t>
            </a:r>
            <a:r>
              <a:rPr lang="en-US" altLang="en-US" dirty="0" err="1"/>
              <a:t>panjang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i="1" dirty="0"/>
              <a:t>hash</a:t>
            </a:r>
          </a:p>
          <a:p>
            <a:pPr eaLnBrk="1" hangingPunct="1">
              <a:buFontTx/>
              <a:buNone/>
            </a:pPr>
            <a:r>
              <a:rPr lang="en-US" altLang="en-US" i="1" dirty="0"/>
              <a:t>    </a:t>
            </a:r>
            <a:r>
              <a:rPr lang="en-US" altLang="en-US" dirty="0"/>
              <a:t> </a:t>
            </a:r>
            <a:r>
              <a:rPr lang="en-US" altLang="en-US" dirty="0" err="1"/>
              <a:t>tetap</a:t>
            </a:r>
            <a:r>
              <a:rPr lang="en-US" altLang="en-US" dirty="0"/>
              <a:t>).  </a:t>
            </a:r>
            <a:endParaRPr lang="en-GB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E837AA20-8F09-466A-9705-FC37662C2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+mn-lt"/>
              </a:rPr>
              <a:t>Kolisi</a:t>
            </a:r>
            <a:endParaRPr lang="en-US" altLang="en-US" b="1" dirty="0">
              <a:latin typeface="+mn-lt"/>
            </a:endParaRP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72049F50-D535-400F-8981-AE0653006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9" y="1752600"/>
            <a:ext cx="10310191" cy="4343400"/>
          </a:xfrm>
        </p:spPr>
        <p:txBody>
          <a:bodyPr>
            <a:normAutofit/>
          </a:bodyPr>
          <a:lstStyle/>
          <a:p>
            <a:r>
              <a:rPr lang="en-US" altLang="en-US" sz="3200" dirty="0" err="1"/>
              <a:t>Kolisi</a:t>
            </a:r>
            <a:r>
              <a:rPr lang="en-US" altLang="en-US" sz="3200" dirty="0"/>
              <a:t> (</a:t>
            </a:r>
            <a:r>
              <a:rPr lang="en-US" altLang="en-US" sz="3200" i="1" dirty="0"/>
              <a:t>collision</a:t>
            </a:r>
            <a:r>
              <a:rPr lang="en-US" altLang="en-US" sz="3200" dirty="0"/>
              <a:t>) </a:t>
            </a:r>
            <a:r>
              <a:rPr lang="en-US" altLang="en-US" sz="3200" dirty="0" err="1"/>
              <a:t>adalah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kondisi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dua</a:t>
            </a:r>
            <a:r>
              <a:rPr lang="en-US" altLang="en-US" sz="3200" dirty="0"/>
              <a:t> </a:t>
            </a:r>
            <a:r>
              <a:rPr lang="en-US" altLang="en-US" sz="3200" i="1" dirty="0"/>
              <a:t>string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sembarang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memiliki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nilai</a:t>
            </a:r>
            <a:r>
              <a:rPr lang="en-US" altLang="en-US" sz="3200" dirty="0"/>
              <a:t> </a:t>
            </a:r>
            <a:r>
              <a:rPr lang="en-US" altLang="en-US" sz="3200" i="1" dirty="0"/>
              <a:t>hash</a:t>
            </a:r>
            <a:r>
              <a:rPr lang="en-US" altLang="en-US" sz="3200" dirty="0"/>
              <a:t> yang </a:t>
            </a:r>
            <a:r>
              <a:rPr lang="en-US" altLang="en-US" sz="3200" dirty="0" err="1"/>
              <a:t>sama</a:t>
            </a:r>
            <a:r>
              <a:rPr lang="en-US" altLang="en-US" sz="3200" dirty="0"/>
              <a:t>.</a:t>
            </a:r>
          </a:p>
          <a:p>
            <a:endParaRPr lang="en-US" altLang="en-US" sz="3200" dirty="0"/>
          </a:p>
          <a:p>
            <a:r>
              <a:rPr lang="en-US" altLang="en-US" sz="3200" dirty="0" err="1"/>
              <a:t>Adanya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kolisi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menunjukkan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fungsi</a:t>
            </a:r>
            <a:r>
              <a:rPr lang="en-US" altLang="en-US" sz="3200" dirty="0"/>
              <a:t> </a:t>
            </a:r>
            <a:r>
              <a:rPr lang="en-US" altLang="en-US" sz="3200" i="1" dirty="0"/>
              <a:t>hash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tidak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aman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secara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kriptografis</a:t>
            </a:r>
            <a:endParaRPr lang="en-US" altLang="en-US" sz="3200" dirty="0"/>
          </a:p>
        </p:txBody>
      </p:sp>
      <p:sp>
        <p:nvSpPr>
          <p:cNvPr id="19460" name="Footer Placeholder 3">
            <a:extLst>
              <a:ext uri="{FF2B5EF4-FFF2-40B4-BE49-F238E27FC236}">
                <a16:creationId xmlns:a16="http://schemas.microsoft.com/office/drawing/2014/main" id="{FA9184EE-C71F-4EC5-A53A-26EECE4C7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9461" name="Slide Number Placeholder 4">
            <a:extLst>
              <a:ext uri="{FF2B5EF4-FFF2-40B4-BE49-F238E27FC236}">
                <a16:creationId xmlns:a16="http://schemas.microsoft.com/office/drawing/2014/main" id="{30C6ABAF-34F5-4F58-9C0B-65317E244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69C32C-6CB7-4EA9-AC40-CA3948AE9EA7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refrigerator&#10;&#10;Description automatically generated">
            <a:extLst>
              <a:ext uri="{FF2B5EF4-FFF2-40B4-BE49-F238E27FC236}">
                <a16:creationId xmlns:a16="http://schemas.microsoft.com/office/drawing/2014/main" id="{394BE172-DFCD-08A2-B1BB-C5558D6585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917" y="1713389"/>
            <a:ext cx="8679583" cy="328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73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>
            <a:extLst>
              <a:ext uri="{FF2B5EF4-FFF2-40B4-BE49-F238E27FC236}">
                <a16:creationId xmlns:a16="http://schemas.microsoft.com/office/drawing/2014/main" id="{394B2BA8-0C13-4185-A66C-B4629F0BA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20483" name="Slide Number Placeholder 4">
            <a:extLst>
              <a:ext uri="{FF2B5EF4-FFF2-40B4-BE49-F238E27FC236}">
                <a16:creationId xmlns:a16="http://schemas.microsoft.com/office/drawing/2014/main" id="{7421CCF7-2416-4EDF-906F-DBDB00D2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B83AD2-E504-45FB-92A1-EBAED3AB50E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altLang="en-US" sz="1400"/>
          </a:p>
        </p:txBody>
      </p:sp>
      <p:graphicFrame>
        <p:nvGraphicFramePr>
          <p:cNvPr id="20484" name="Object 160">
            <a:extLst>
              <a:ext uri="{FF2B5EF4-FFF2-40B4-BE49-F238E27FC236}">
                <a16:creationId xmlns:a16="http://schemas.microsoft.com/office/drawing/2014/main" id="{7CB41143-DA9F-4F03-86B1-931C710A62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026294"/>
              </p:ext>
            </p:extLst>
          </p:nvPr>
        </p:nvGraphicFramePr>
        <p:xfrm>
          <a:off x="745436" y="933244"/>
          <a:ext cx="10008704" cy="4715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29656" imgH="2653284" progId="Word.Document.8">
                  <p:embed/>
                </p:oleObj>
              </mc:Choice>
              <mc:Fallback>
                <p:oleObj name="Document" r:id="rId2" imgW="5629656" imgH="2653284" progId="Word.Document.8">
                  <p:embed/>
                  <p:pic>
                    <p:nvPicPr>
                      <p:cNvPr id="20484" name="Object 160">
                        <a:extLst>
                          <a:ext uri="{FF2B5EF4-FFF2-40B4-BE49-F238E27FC236}">
                            <a16:creationId xmlns:a16="http://schemas.microsoft.com/office/drawing/2014/main" id="{7CB41143-DA9F-4F03-86B1-931C710A62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436" y="933244"/>
                        <a:ext cx="10008704" cy="47157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3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496229"/>
            <a:ext cx="10515600" cy="545213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 </a:t>
            </a:r>
            <a:r>
              <a:rPr lang="en-US" b="1" dirty="0" err="1"/>
              <a:t>Fungsi</a:t>
            </a:r>
            <a:r>
              <a:rPr lang="en-US" b="1" dirty="0"/>
              <a:t> Hash</a:t>
            </a:r>
          </a:p>
          <a:p>
            <a:pPr marL="631825" indent="-284163"/>
            <a:r>
              <a:rPr lang="en-US" sz="2600" dirty="0" err="1"/>
              <a:t>Fungsi</a:t>
            </a:r>
            <a:r>
              <a:rPr lang="en-US" sz="2600" dirty="0"/>
              <a:t> yang </a:t>
            </a:r>
            <a:r>
              <a:rPr lang="en-US" sz="2600" dirty="0" err="1"/>
              <a:t>mengkompresi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(M) </a:t>
            </a:r>
            <a:r>
              <a:rPr lang="en-US" sz="2600" dirty="0" err="1"/>
              <a:t>berukuran</a:t>
            </a:r>
            <a:r>
              <a:rPr lang="en-US" sz="2600" dirty="0"/>
              <a:t> </a:t>
            </a:r>
            <a:r>
              <a:rPr lang="en-US" sz="2600" dirty="0" err="1"/>
              <a:t>sembarang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i="1" dirty="0"/>
              <a:t>string</a:t>
            </a:r>
            <a:r>
              <a:rPr lang="en-US" sz="2600" dirty="0"/>
              <a:t> (</a:t>
            </a:r>
            <a:r>
              <a:rPr lang="en-US" sz="2600" i="1" dirty="0"/>
              <a:t>h</a:t>
            </a:r>
            <a:r>
              <a:rPr lang="en-US" sz="2600" dirty="0"/>
              <a:t>) yang </a:t>
            </a:r>
            <a:r>
              <a:rPr lang="en-US" sz="2600" dirty="0" err="1"/>
              <a:t>berukuran</a:t>
            </a:r>
            <a:r>
              <a:rPr lang="en-US" sz="2600" dirty="0"/>
              <a:t> </a:t>
            </a:r>
            <a:r>
              <a:rPr lang="en-US" sz="2600" i="1" dirty="0"/>
              <a:t>fixed</a:t>
            </a:r>
            <a:r>
              <a:rPr lang="en-US" sz="2600" dirty="0"/>
              <a:t>.</a:t>
            </a:r>
          </a:p>
          <a:p>
            <a:pPr marL="631825" indent="-284163"/>
            <a:r>
              <a:rPr lang="en-US" sz="2600" dirty="0" err="1"/>
              <a:t>Luaran</a:t>
            </a:r>
            <a:r>
              <a:rPr lang="en-US" sz="2600" dirty="0"/>
              <a:t> (</a:t>
            </a:r>
            <a:r>
              <a:rPr lang="en-US" sz="2600" i="1" dirty="0"/>
              <a:t>output</a:t>
            </a:r>
            <a:r>
              <a:rPr lang="en-US" sz="2600" dirty="0"/>
              <a:t>) </a:t>
            </a:r>
            <a:r>
              <a:rPr lang="en-US" sz="2600" dirty="0" err="1"/>
              <a:t>fungsi</a:t>
            </a:r>
            <a:r>
              <a:rPr lang="en-US" sz="2600" dirty="0"/>
              <a:t> </a:t>
            </a:r>
            <a:r>
              <a:rPr lang="en-US" sz="2600" i="1" dirty="0"/>
              <a:t>hash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dinamakan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ringkas</a:t>
            </a:r>
            <a:r>
              <a:rPr lang="en-US" sz="2600" dirty="0"/>
              <a:t> (</a:t>
            </a:r>
            <a:r>
              <a:rPr lang="en-US" sz="2600" i="1" dirty="0"/>
              <a:t>message-digest)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nilai</a:t>
            </a:r>
            <a:r>
              <a:rPr lang="en-US" sz="2600" dirty="0"/>
              <a:t> hash (</a:t>
            </a:r>
            <a:r>
              <a:rPr lang="en-US" sz="2600" i="1" dirty="0"/>
              <a:t>hash value</a:t>
            </a:r>
            <a:r>
              <a:rPr lang="en-US" sz="2600" dirty="0"/>
              <a:t>)</a:t>
            </a:r>
          </a:p>
          <a:p>
            <a:pPr marL="631825" indent="-284163"/>
            <a:r>
              <a:rPr lang="en-US" sz="2600" i="1" dirty="0"/>
              <a:t>Irreversible</a:t>
            </a:r>
            <a:r>
              <a:rPr lang="en-US" sz="2600" dirty="0"/>
              <a:t> (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bisa</a:t>
            </a:r>
            <a:r>
              <a:rPr lang="en-US" sz="2600" dirty="0"/>
              <a:t> </a:t>
            </a:r>
            <a:r>
              <a:rPr lang="en-US" sz="2600" dirty="0" err="1"/>
              <a:t>dikembalikan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semula</a:t>
            </a:r>
            <a:r>
              <a:rPr lang="en-US" sz="2600" dirty="0"/>
              <a:t>)</a:t>
            </a:r>
          </a:p>
          <a:p>
            <a:pPr marL="631825" indent="-285750">
              <a:buFont typeface="Arial" panose="020B0604020202020204" pitchFamily="34" charset="0"/>
              <a:buNone/>
            </a:pPr>
            <a:r>
              <a:rPr lang="en-US" dirty="0"/>
              <a:t>   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764971" y="33766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993597-FCF8-4B0D-8924-3C3641210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97" y="3309474"/>
            <a:ext cx="4841611" cy="34120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73C17C-69A9-477A-8BC3-4356FF9B799B}"/>
              </a:ext>
            </a:extLst>
          </p:cNvPr>
          <p:cNvSpPr txBox="1"/>
          <p:nvPr/>
        </p:nvSpPr>
        <p:spPr>
          <a:xfrm>
            <a:off x="1521317" y="3412202"/>
            <a:ext cx="29811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Fungsi</a:t>
            </a:r>
            <a:r>
              <a:rPr lang="en-US" sz="2800" dirty="0"/>
              <a:t> Hash:</a:t>
            </a:r>
          </a:p>
          <a:p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>
                <a:sym typeface="Wingdings" panose="05000000000000000000" pitchFamily="2" charset="2"/>
              </a:rPr>
              <a:t>    </a:t>
            </a:r>
            <a:r>
              <a:rPr lang="en-US" sz="2800" b="1" dirty="0"/>
              <a:t> </a:t>
            </a:r>
            <a:r>
              <a:rPr lang="en-US" sz="2800" b="1" i="1" dirty="0"/>
              <a:t>h</a:t>
            </a:r>
            <a:r>
              <a:rPr lang="en-US" sz="2800" b="1" dirty="0"/>
              <a:t> = </a:t>
            </a:r>
            <a:r>
              <a:rPr lang="en-US" sz="2800" b="1" i="1" dirty="0"/>
              <a:t>H</a:t>
            </a:r>
            <a:r>
              <a:rPr lang="en-US" sz="2800" b="1" dirty="0"/>
              <a:t>(</a:t>
            </a:r>
            <a:r>
              <a:rPr lang="en-US" sz="2800" b="1" i="1" dirty="0"/>
              <a:t>M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i="1" dirty="0"/>
              <a:t>h</a:t>
            </a:r>
            <a:r>
              <a:rPr lang="en-US" sz="2800" dirty="0"/>
              <a:t>&lt;&lt;&lt;&lt;M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A083D8-D064-43DB-B1F8-22596A831C6E}"/>
              </a:ext>
            </a:extLst>
          </p:cNvPr>
          <p:cNvSpPr txBox="1"/>
          <p:nvPr/>
        </p:nvSpPr>
        <p:spPr>
          <a:xfrm>
            <a:off x="1521317" y="5704547"/>
            <a:ext cx="6109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</a:rPr>
              <a:t>h</a:t>
            </a:r>
            <a:r>
              <a:rPr lang="en-US" sz="2800" dirty="0">
                <a:solidFill>
                  <a:srgbClr val="FF0000"/>
                </a:solidFill>
              </a:rPr>
              <a:t> = Hash value = message digest = digest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50ADB3-FB0A-4A35-976D-7E42A4BFBFC6}"/>
              </a:ext>
            </a:extLst>
          </p:cNvPr>
          <p:cNvSpPr/>
          <p:nvPr/>
        </p:nvSpPr>
        <p:spPr>
          <a:xfrm>
            <a:off x="1532414" y="6317632"/>
            <a:ext cx="5138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 dirty="0" err="1">
                <a:cs typeface="Times New Roman" pitchFamily="18" charset="0"/>
              </a:rPr>
              <a:t>Contoh</a:t>
            </a:r>
            <a:r>
              <a:rPr lang="en-US" sz="2000" dirty="0">
                <a:cs typeface="Times New Roman" pitchFamily="18" charset="0"/>
              </a:rPr>
              <a:t>: </a:t>
            </a:r>
            <a:r>
              <a:rPr lang="en-US" sz="2000" i="1" dirty="0">
                <a:cs typeface="Times New Roman" pitchFamily="18" charset="0"/>
              </a:rPr>
              <a:t>size</a:t>
            </a:r>
            <a:r>
              <a:rPr lang="en-US" sz="2000" dirty="0">
                <a:cs typeface="Times New Roman" pitchFamily="18" charset="0"/>
              </a:rPr>
              <a:t>(</a:t>
            </a:r>
            <a:r>
              <a:rPr lang="en-US" sz="2000" i="1" dirty="0">
                <a:cs typeface="Times New Roman" pitchFamily="18" charset="0"/>
              </a:rPr>
              <a:t>M</a:t>
            </a:r>
            <a:r>
              <a:rPr lang="en-US" sz="2000" dirty="0">
                <a:cs typeface="Times New Roman" pitchFamily="18" charset="0"/>
              </a:rPr>
              <a:t>) = 1 MB </a:t>
            </a:r>
            <a:r>
              <a:rPr lang="en-US" sz="2000" dirty="0"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i="1" dirty="0">
                <a:cs typeface="Times New Roman" pitchFamily="18" charset="0"/>
              </a:rPr>
              <a:t>size</a:t>
            </a:r>
            <a:r>
              <a:rPr lang="en-US" sz="2000" dirty="0">
                <a:cs typeface="Times New Roman" pitchFamily="18" charset="0"/>
              </a:rPr>
              <a:t>(</a:t>
            </a:r>
            <a:r>
              <a:rPr lang="en-US" sz="2000" i="1" dirty="0">
                <a:cs typeface="Times New Roman" pitchFamily="18" charset="0"/>
              </a:rPr>
              <a:t>h</a:t>
            </a:r>
            <a:r>
              <a:rPr lang="en-US" sz="2000" dirty="0">
                <a:cs typeface="Times New Roman" pitchFamily="18" charset="0"/>
              </a:rPr>
              <a:t>) = 256 bit !!!!</a:t>
            </a:r>
          </a:p>
        </p:txBody>
      </p:sp>
    </p:spTree>
    <p:extLst>
      <p:ext uri="{BB962C8B-B14F-4D97-AF65-F5344CB8AC3E}">
        <p14:creationId xmlns:p14="http://schemas.microsoft.com/office/powerpoint/2010/main" val="27211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008016" y="2176080"/>
                <a:ext cx="2190750" cy="1789387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r>
                  <a:rPr lang="en-US" sz="3200" dirty="0" err="1"/>
                  <a:t>Fungsi</a:t>
                </a:r>
                <a:r>
                  <a:rPr lang="en-US" sz="3200" dirty="0"/>
                  <a:t> Hash </a:t>
                </a:r>
              </a:p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016" y="2176080"/>
                <a:ext cx="2190750" cy="1789387"/>
              </a:xfrm>
              <a:prstGeom prst="rect">
                <a:avLst/>
              </a:prstGeom>
              <a:blipFill>
                <a:blip r:embed="rId4"/>
                <a:stretch>
                  <a:fillRect l="-6685" r="-1030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24520" y="1639613"/>
            <a:ext cx="4581330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</a:t>
            </a:r>
            <a:r>
              <a:rPr lang="en-US" dirty="0" err="1"/>
              <a:t>sunt</a:t>
            </a:r>
            <a:r>
              <a:rPr lang="en-US" dirty="0"/>
              <a:t>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  <p:cxnSp>
        <p:nvCxnSpPr>
          <p:cNvPr id="4" name="Straight Arrow Connector 3"/>
          <p:cNvCxnSpPr>
            <a:cxnSpLocks/>
            <a:stCxn id="3" idx="3"/>
            <a:endCxn id="2" idx="1"/>
          </p:cNvCxnSpPr>
          <p:nvPr/>
        </p:nvCxnSpPr>
        <p:spPr>
          <a:xfrm>
            <a:off x="5205850" y="3070774"/>
            <a:ext cx="802166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8198766" y="2969227"/>
            <a:ext cx="85783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000932" y="2307507"/>
            <a:ext cx="27463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56293a80e0394d25</a:t>
            </a:r>
          </a:p>
          <a:p>
            <a:pPr algn="ctr" rtl="0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2e995f2debccea82</a:t>
            </a:r>
          </a:p>
          <a:p>
            <a:pPr algn="ctr" rtl="0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23e4b5b2b150bee2</a:t>
            </a:r>
          </a:p>
          <a:p>
            <a:pPr algn="ctr" rtl="0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12729b3b39ac4d46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27274" y="4649720"/>
            <a:ext cx="2153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3200" dirty="0" err="1"/>
              <a:t>Pesan</a:t>
            </a:r>
            <a:r>
              <a:rPr lang="en-US" sz="3200" dirty="0"/>
              <a:t> input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595479" y="4266185"/>
            <a:ext cx="19303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sz="3200" dirty="0" err="1"/>
              <a:t>Nilai</a:t>
            </a:r>
            <a:r>
              <a:rPr lang="en-US" sz="3200" dirty="0"/>
              <a:t> hash </a:t>
            </a:r>
          </a:p>
          <a:p>
            <a:pPr algn="ctr" rtl="0"/>
            <a:r>
              <a:rPr lang="en-US" sz="3200" dirty="0"/>
              <a:t>(256 bit)</a:t>
            </a:r>
          </a:p>
        </p:txBody>
      </p:sp>
    </p:spTree>
    <p:extLst>
      <p:ext uri="{BB962C8B-B14F-4D97-AF65-F5344CB8AC3E}">
        <p14:creationId xmlns:p14="http://schemas.microsoft.com/office/powerpoint/2010/main" val="584887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71411AC7-D791-4185-9D3C-DDA768385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9889192E-AAD9-4E0F-935A-754723346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E45186-88AA-4922-9394-2F40609EFA9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/>
          </a:p>
        </p:txBody>
      </p:sp>
      <p:sp>
        <p:nvSpPr>
          <p:cNvPr id="5124" name="Rectangle 5">
            <a:extLst>
              <a:ext uri="{FF2B5EF4-FFF2-40B4-BE49-F238E27FC236}">
                <a16:creationId xmlns:a16="http://schemas.microsoft.com/office/drawing/2014/main" id="{A220FC32-8A93-44B0-B0A1-312C4414F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188" y="202882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5125" name="Object 4">
            <a:extLst>
              <a:ext uri="{FF2B5EF4-FFF2-40B4-BE49-F238E27FC236}">
                <a16:creationId xmlns:a16="http://schemas.microsoft.com/office/drawing/2014/main" id="{2B7E2986-D9FB-4287-B4E2-FABB7F5CFD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549568"/>
              </p:ext>
            </p:extLst>
          </p:nvPr>
        </p:nvGraphicFramePr>
        <p:xfrm>
          <a:off x="2060160" y="457200"/>
          <a:ext cx="8473580" cy="5137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952156" imgH="3012009" progId="Visio.Drawing.6">
                  <p:embed/>
                </p:oleObj>
              </mc:Choice>
              <mc:Fallback>
                <p:oleObj r:id="rId2" imgW="4952156" imgH="3012009" progId="Visio.Drawing.6">
                  <p:embed/>
                  <p:pic>
                    <p:nvPicPr>
                      <p:cNvPr id="5125" name="Object 4">
                        <a:extLst>
                          <a:ext uri="{FF2B5EF4-FFF2-40B4-BE49-F238E27FC236}">
                            <a16:creationId xmlns:a16="http://schemas.microsoft.com/office/drawing/2014/main" id="{2B7E2986-D9FB-4287-B4E2-FABB7F5CFD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160" y="457200"/>
                        <a:ext cx="8473580" cy="51376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CE995F27-9103-4CC0-8A3F-6ACC14AE1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F898C907-0123-4CBC-BB91-84997843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DB71F2-ABB8-4D52-8EC6-0339FE6ACB7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6C6AFB89-0DCF-4393-AAB2-B4B7B9289C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Fungsi</a:t>
            </a:r>
            <a:r>
              <a:rPr lang="en-US" altLang="en-US" b="1" dirty="0"/>
              <a:t> </a:t>
            </a:r>
            <a:r>
              <a:rPr lang="en-US" altLang="en-US" b="1" i="1" dirty="0"/>
              <a:t>Hash</a:t>
            </a:r>
            <a:r>
              <a:rPr lang="en-US" altLang="en-US" b="1" dirty="0"/>
              <a:t> Satu-</a:t>
            </a:r>
            <a:r>
              <a:rPr lang="en-US" altLang="en-US" b="1" dirty="0" err="1"/>
              <a:t>Arah</a:t>
            </a:r>
            <a:endParaRPr lang="en-GB" altLang="en-US" b="1" dirty="0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02E72839-2A3F-47CD-8C8E-73083F1BB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satu-arah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one-way function</a:t>
            </a:r>
            <a:r>
              <a:rPr lang="en-US" altLang="en-US" dirty="0">
                <a:cs typeface="Times New Roman" panose="02020603050405020304" pitchFamily="18" charset="0"/>
              </a:rPr>
              <a:t>): 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–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bekerja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arah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–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arah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diubah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message digest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dikembalikan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semula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irreversible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endParaRPr lang="en-GB" altLang="en-US" dirty="0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EABCDD0-DD52-4B08-BDA4-B9B53BE12A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399" y="3845724"/>
            <a:ext cx="5910470" cy="20582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819" y="724395"/>
            <a:ext cx="11353800" cy="54881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Sifat-sifat</a:t>
            </a:r>
            <a:r>
              <a:rPr lang="en-US" sz="3200" dirty="0"/>
              <a:t> </a:t>
            </a:r>
            <a:r>
              <a:rPr lang="en-US" sz="3200" dirty="0" err="1"/>
              <a:t>fungsi</a:t>
            </a:r>
            <a:r>
              <a:rPr lang="en-US" sz="3200" dirty="0"/>
              <a:t> </a:t>
            </a:r>
            <a:r>
              <a:rPr lang="en-US" sz="3200" i="1" dirty="0"/>
              <a:t>hash</a:t>
            </a:r>
            <a:r>
              <a:rPr lang="en-US" sz="3200" dirty="0"/>
              <a:t> </a:t>
            </a:r>
            <a:r>
              <a:rPr lang="en-US" sz="3200" i="1" dirty="0"/>
              <a:t>H</a:t>
            </a:r>
            <a:r>
              <a:rPr lang="en-US" sz="3200" dirty="0"/>
              <a:t>:</a:t>
            </a:r>
          </a:p>
          <a:p>
            <a:pPr marL="514350" indent="-514350">
              <a:buAutoNum type="alphaLcParenR"/>
            </a:pPr>
            <a:r>
              <a:rPr lang="en-US" sz="3200" dirty="0">
                <a:solidFill>
                  <a:srgbClr val="FF0000"/>
                </a:solidFill>
              </a:rPr>
              <a:t>collision resistance </a:t>
            </a:r>
            <a:r>
              <a:rPr lang="en-US" sz="3200" dirty="0"/>
              <a:t>: </a:t>
            </a:r>
            <a:r>
              <a:rPr lang="en-US" sz="3200" dirty="0" err="1"/>
              <a:t>sangat</a:t>
            </a:r>
            <a:r>
              <a:rPr lang="en-US" sz="3200" dirty="0"/>
              <a:t> </a:t>
            </a:r>
            <a:r>
              <a:rPr lang="en-US" sz="3200" dirty="0" err="1"/>
              <a:t>sukar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 input </a:t>
            </a:r>
            <a:r>
              <a:rPr lang="en-US" sz="3200" i="1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i="1" dirty="0"/>
              <a:t>b </a:t>
            </a:r>
            <a:r>
              <a:rPr lang="en-US" sz="3200" dirty="0" err="1"/>
              <a:t>sedemikian</a:t>
            </a:r>
            <a:r>
              <a:rPr lang="en-US" sz="3200" dirty="0"/>
              <a:t>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i="1" dirty="0"/>
              <a:t>H</a:t>
            </a:r>
            <a:r>
              <a:rPr lang="en-US" sz="3200" dirty="0"/>
              <a:t>(</a:t>
            </a:r>
            <a:r>
              <a:rPr lang="en-US" sz="3200" i="1" dirty="0"/>
              <a:t>a</a:t>
            </a:r>
            <a:r>
              <a:rPr lang="en-US" sz="3200" dirty="0"/>
              <a:t>) = </a:t>
            </a:r>
            <a:r>
              <a:rPr lang="en-US" sz="3200" i="1" dirty="0"/>
              <a:t>H</a:t>
            </a:r>
            <a:r>
              <a:rPr lang="en-US" sz="3200" dirty="0"/>
              <a:t>(</a:t>
            </a:r>
            <a:r>
              <a:rPr lang="en-US" sz="3200" i="1" dirty="0"/>
              <a:t>b</a:t>
            </a:r>
            <a:r>
              <a:rPr lang="en-US" sz="3200" dirty="0"/>
              <a:t>) </a:t>
            </a:r>
          </a:p>
          <a:p>
            <a:pPr marL="514350" indent="-514350">
              <a:buAutoNum type="alphaLcParenR"/>
            </a:pPr>
            <a:endParaRPr lang="en-US" sz="3200" dirty="0"/>
          </a:p>
          <a:p>
            <a:pPr marL="403225" indent="-403225">
              <a:buNone/>
            </a:pPr>
            <a:r>
              <a:rPr lang="en-US" sz="3200" dirty="0">
                <a:solidFill>
                  <a:srgbClr val="FF0000"/>
                </a:solidFill>
              </a:rPr>
              <a:t>b) preimage resistance</a:t>
            </a:r>
            <a:r>
              <a:rPr lang="en-US" sz="3200" dirty="0"/>
              <a:t>: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sembarang</a:t>
            </a:r>
            <a:r>
              <a:rPr lang="en-US" sz="3200" dirty="0"/>
              <a:t> output </a:t>
            </a:r>
            <a:r>
              <a:rPr lang="en-US" sz="3200" i="1" dirty="0"/>
              <a:t>y</a:t>
            </a:r>
            <a:r>
              <a:rPr lang="en-US" sz="3200" dirty="0"/>
              <a:t>, </a:t>
            </a:r>
            <a:r>
              <a:rPr lang="en-US" sz="3200" dirty="0" err="1"/>
              <a:t>sukar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input </a:t>
            </a:r>
            <a:r>
              <a:rPr lang="en-US" sz="3200" i="1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sedemikian</a:t>
            </a:r>
            <a:r>
              <a:rPr lang="en-US" sz="3200" dirty="0"/>
              <a:t>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i="1" dirty="0"/>
              <a:t>H</a:t>
            </a:r>
            <a:r>
              <a:rPr lang="en-US" sz="3200" dirty="0"/>
              <a:t>(</a:t>
            </a:r>
            <a:r>
              <a:rPr lang="en-US" sz="3200" i="1" dirty="0"/>
              <a:t>a</a:t>
            </a:r>
            <a:r>
              <a:rPr lang="en-US" sz="3200" dirty="0"/>
              <a:t>) = </a:t>
            </a:r>
            <a:r>
              <a:rPr lang="en-US" sz="3200" i="1" dirty="0"/>
              <a:t>y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c)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second preimage resistance </a:t>
            </a:r>
            <a:r>
              <a:rPr lang="en-US" sz="3200" dirty="0"/>
              <a:t>– </a:t>
            </a:r>
            <a:r>
              <a:rPr lang="en-US" sz="3200" dirty="0" err="1"/>
              <a:t>untuk</a:t>
            </a:r>
            <a:r>
              <a:rPr lang="en-US" sz="3200" dirty="0"/>
              <a:t> input </a:t>
            </a:r>
            <a:r>
              <a:rPr lang="en-US" sz="3200" i="1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output </a:t>
            </a:r>
            <a:r>
              <a:rPr lang="en-US" sz="3200" i="1" dirty="0"/>
              <a:t>y</a:t>
            </a:r>
            <a:r>
              <a:rPr lang="en-US" sz="3200" dirty="0"/>
              <a:t> = </a:t>
            </a:r>
            <a:r>
              <a:rPr lang="en-US" sz="3200" i="1" dirty="0"/>
              <a:t>H</a:t>
            </a:r>
            <a:r>
              <a:rPr lang="en-US" sz="3200" dirty="0"/>
              <a:t>(</a:t>
            </a:r>
            <a:r>
              <a:rPr lang="en-US" sz="3200" i="1" dirty="0"/>
              <a:t>a</a:t>
            </a:r>
            <a:r>
              <a:rPr lang="en-US" sz="3200" dirty="0"/>
              <a:t>), </a:t>
            </a:r>
          </a:p>
          <a:p>
            <a:pPr marL="344488" indent="58738">
              <a:buNone/>
            </a:pPr>
            <a:r>
              <a:rPr lang="en-US" sz="3200" dirty="0" err="1"/>
              <a:t>sukar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input </a:t>
            </a:r>
            <a:r>
              <a:rPr lang="en-US" sz="3200" dirty="0" err="1"/>
              <a:t>kedua</a:t>
            </a:r>
            <a:r>
              <a:rPr lang="en-US" sz="3200" dirty="0"/>
              <a:t> </a:t>
            </a:r>
            <a:r>
              <a:rPr lang="en-US" sz="3200" i="1" dirty="0"/>
              <a:t>b</a:t>
            </a:r>
            <a:r>
              <a:rPr lang="en-US" sz="3200" dirty="0"/>
              <a:t> </a:t>
            </a:r>
            <a:r>
              <a:rPr lang="en-US" sz="3200" dirty="0" err="1"/>
              <a:t>sedemikian</a:t>
            </a:r>
            <a:r>
              <a:rPr lang="en-US" sz="3200" dirty="0"/>
              <a:t>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i="1" dirty="0"/>
              <a:t>H</a:t>
            </a:r>
            <a:r>
              <a:rPr lang="en-US" sz="3200" dirty="0"/>
              <a:t>(</a:t>
            </a:r>
            <a:r>
              <a:rPr lang="en-US" sz="3200" i="1" dirty="0"/>
              <a:t>b</a:t>
            </a:r>
            <a:r>
              <a:rPr lang="en-US" sz="3200" dirty="0"/>
              <a:t>) = </a:t>
            </a:r>
            <a:r>
              <a:rPr lang="en-US" sz="3200" i="1" dirty="0"/>
              <a:t>y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7418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7F4FE196-2F0D-4E19-A301-6B4CBFA65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A1A741B7-EBCE-4445-934F-D8B61476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F302E6-D284-481A-B528-FED27163B86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400"/>
          </a:p>
        </p:txBody>
      </p:sp>
      <p:graphicFrame>
        <p:nvGraphicFramePr>
          <p:cNvPr id="9220" name="Object 4">
            <a:extLst>
              <a:ext uri="{FF2B5EF4-FFF2-40B4-BE49-F238E27FC236}">
                <a16:creationId xmlns:a16="http://schemas.microsoft.com/office/drawing/2014/main" id="{246270AB-9375-4CB4-A9E6-D5D0EC6410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984776"/>
              </p:ext>
            </p:extLst>
          </p:nvPr>
        </p:nvGraphicFramePr>
        <p:xfrm>
          <a:off x="815008" y="894521"/>
          <a:ext cx="11022358" cy="4843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5703" imgH="2738580" progId="Word.Document.8">
                  <p:embed/>
                </p:oleObj>
              </mc:Choice>
              <mc:Fallback>
                <p:oleObj name="Document" r:id="rId2" imgW="5485703" imgH="2738580" progId="Word.Document.8">
                  <p:embed/>
                  <p:pic>
                    <p:nvPicPr>
                      <p:cNvPr id="9220" name="Object 4">
                        <a:extLst>
                          <a:ext uri="{FF2B5EF4-FFF2-40B4-BE49-F238E27FC236}">
                            <a16:creationId xmlns:a16="http://schemas.microsoft.com/office/drawing/2014/main" id="{246270AB-9375-4CB4-A9E6-D5D0EC6410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008" y="894521"/>
                        <a:ext cx="11022358" cy="48436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>
            <a:extLst>
              <a:ext uri="{FF2B5EF4-FFF2-40B4-BE49-F238E27FC236}">
                <a16:creationId xmlns:a16="http://schemas.microsoft.com/office/drawing/2014/main" id="{493E3843-2C45-4183-9D57-09AF83EA4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376452" cy="4937760"/>
          </a:xfrm>
        </p:spPr>
        <p:txBody>
          <a:bodyPr>
            <a:normAutofit/>
          </a:bodyPr>
          <a:lstStyle/>
          <a:p>
            <a:r>
              <a:rPr lang="en-US" altLang="en-US" sz="3200" dirty="0" err="1"/>
              <a:t>Ingat</a:t>
            </a:r>
            <a:r>
              <a:rPr lang="en-US" altLang="en-US" sz="3200" dirty="0"/>
              <a:t>: </a:t>
            </a:r>
            <a:r>
              <a:rPr lang="en-US" altLang="en-US" sz="3200" dirty="0" err="1"/>
              <a:t>Fungsi</a:t>
            </a:r>
            <a:r>
              <a:rPr lang="en-US" altLang="en-US" sz="3200" dirty="0"/>
              <a:t> </a:t>
            </a:r>
            <a:r>
              <a:rPr lang="en-US" altLang="en-US" sz="3200" i="1" dirty="0"/>
              <a:t>hash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satu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arah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tidak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tepat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disebut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sebagai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sebuah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fungsi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enkripsi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meskipun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nilai</a:t>
            </a:r>
            <a:r>
              <a:rPr lang="en-US" altLang="en-US" sz="3200" dirty="0"/>
              <a:t> </a:t>
            </a:r>
            <a:r>
              <a:rPr lang="en-US" altLang="en-US" sz="3200" i="1" dirty="0"/>
              <a:t>hash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tidak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memiliki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makna</a:t>
            </a:r>
            <a:r>
              <a:rPr lang="en-US" altLang="en-US" sz="3200" dirty="0"/>
              <a:t>,</a:t>
            </a:r>
          </a:p>
          <a:p>
            <a:endParaRPr lang="en-US" altLang="en-US" sz="3200" dirty="0"/>
          </a:p>
          <a:p>
            <a:r>
              <a:rPr lang="en-US" altLang="en-US" sz="3200" dirty="0" err="1"/>
              <a:t>sebab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nilai</a:t>
            </a:r>
            <a:r>
              <a:rPr lang="en-US" altLang="en-US" sz="3200" dirty="0"/>
              <a:t> </a:t>
            </a:r>
            <a:r>
              <a:rPr lang="en-US" altLang="en-US" sz="3200" i="1" dirty="0"/>
              <a:t>hash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tidak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dapat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ditransformasi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balik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menjadi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pesan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semula</a:t>
            </a:r>
            <a:r>
              <a:rPr lang="en-US" altLang="en-US" sz="3200" dirty="0"/>
              <a:t>.</a:t>
            </a:r>
          </a:p>
          <a:p>
            <a:endParaRPr lang="en-US" altLang="en-US" sz="3200" dirty="0"/>
          </a:p>
          <a:p>
            <a:r>
              <a:rPr lang="en-US" altLang="en-US" sz="3200" dirty="0" err="1"/>
              <a:t>Alasan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lainnya</a:t>
            </a:r>
            <a:r>
              <a:rPr lang="en-US" altLang="en-US" sz="3200" dirty="0"/>
              <a:t>, proses </a:t>
            </a:r>
            <a:r>
              <a:rPr lang="en-US" altLang="en-US" sz="3200" i="1" dirty="0"/>
              <a:t>hashing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tidak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menggunakan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kunci</a:t>
            </a:r>
            <a:r>
              <a:rPr lang="en-US" altLang="en-US" sz="3200" dirty="0"/>
              <a:t>.</a:t>
            </a:r>
          </a:p>
        </p:txBody>
      </p:sp>
      <p:sp>
        <p:nvSpPr>
          <p:cNvPr id="10243" name="Footer Placeholder 3">
            <a:extLst>
              <a:ext uri="{FF2B5EF4-FFF2-40B4-BE49-F238E27FC236}">
                <a16:creationId xmlns:a16="http://schemas.microsoft.com/office/drawing/2014/main" id="{3367E785-C686-4A2D-BAB8-0CFD26424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952BF6F1-73E3-447A-A8DF-26E8BDDC4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1AF57D-BE03-4D6A-85A0-FA7E91546269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783</Words>
  <Application>Microsoft Office PowerPoint</Application>
  <PresentationFormat>Widescreen</PresentationFormat>
  <Paragraphs>116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Courier New</vt:lpstr>
      <vt:lpstr>Times New Roman</vt:lpstr>
      <vt:lpstr>Verdana</vt:lpstr>
      <vt:lpstr>Wingdings</vt:lpstr>
      <vt:lpstr>Office Theme</vt:lpstr>
      <vt:lpstr>Visio.Drawing.6</vt:lpstr>
      <vt:lpstr>Document</vt:lpstr>
      <vt:lpstr>Fungsi Hash</vt:lpstr>
      <vt:lpstr>PowerPoint Presentation</vt:lpstr>
      <vt:lpstr>PowerPoint Presentation</vt:lpstr>
      <vt:lpstr>PowerPoint Presentation</vt:lpstr>
      <vt:lpstr>PowerPoint Presentation</vt:lpstr>
      <vt:lpstr>Fungsi Hash Satu-Arah</vt:lpstr>
      <vt:lpstr>PowerPoint Presentation</vt:lpstr>
      <vt:lpstr>PowerPoint Presentation</vt:lpstr>
      <vt:lpstr>PowerPoint Presentation</vt:lpstr>
      <vt:lpstr>PowerPoint Presentation</vt:lpstr>
      <vt:lpstr>Aplikasi Fungsi Hash Satu-Arah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Kolisi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Hash</dc:title>
  <dc:creator>Dr.Ir. Rinaldi Munir, MT</dc:creator>
  <cp:lastModifiedBy>rinaldi</cp:lastModifiedBy>
  <cp:revision>13</cp:revision>
  <dcterms:created xsi:type="dcterms:W3CDTF">2020-03-23T03:08:27Z</dcterms:created>
  <dcterms:modified xsi:type="dcterms:W3CDTF">2023-03-14T09:52:55Z</dcterms:modified>
</cp:coreProperties>
</file>