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405" r:id="rId2"/>
    <p:sldId id="336" r:id="rId3"/>
    <p:sldId id="337" r:id="rId4"/>
    <p:sldId id="338" r:id="rId5"/>
    <p:sldId id="339" r:id="rId6"/>
    <p:sldId id="349" r:id="rId7"/>
    <p:sldId id="346" r:id="rId8"/>
    <p:sldId id="348" r:id="rId9"/>
    <p:sldId id="352" r:id="rId10"/>
    <p:sldId id="363" r:id="rId11"/>
    <p:sldId id="366" r:id="rId12"/>
    <p:sldId id="350" r:id="rId13"/>
    <p:sldId id="353" r:id="rId14"/>
    <p:sldId id="355" r:id="rId15"/>
    <p:sldId id="359" r:id="rId16"/>
    <p:sldId id="367" r:id="rId17"/>
    <p:sldId id="356" r:id="rId18"/>
    <p:sldId id="360" r:id="rId19"/>
    <p:sldId id="361" r:id="rId20"/>
    <p:sldId id="362" r:id="rId21"/>
    <p:sldId id="364" r:id="rId22"/>
    <p:sldId id="365" r:id="rId23"/>
    <p:sldId id="369" r:id="rId24"/>
    <p:sldId id="370" r:id="rId25"/>
    <p:sldId id="371" r:id="rId26"/>
    <p:sldId id="400" r:id="rId27"/>
    <p:sldId id="372" r:id="rId28"/>
    <p:sldId id="374" r:id="rId29"/>
    <p:sldId id="376" r:id="rId30"/>
    <p:sldId id="377" r:id="rId31"/>
    <p:sldId id="378" r:id="rId32"/>
    <p:sldId id="379" r:id="rId33"/>
    <p:sldId id="380" r:id="rId34"/>
    <p:sldId id="384" r:id="rId35"/>
    <p:sldId id="385" r:id="rId36"/>
    <p:sldId id="389" r:id="rId37"/>
    <p:sldId id="390" r:id="rId38"/>
    <p:sldId id="391" r:id="rId39"/>
    <p:sldId id="392" r:id="rId40"/>
    <p:sldId id="383" r:id="rId41"/>
    <p:sldId id="386" r:id="rId42"/>
    <p:sldId id="388" r:id="rId43"/>
    <p:sldId id="402" r:id="rId44"/>
    <p:sldId id="403" r:id="rId45"/>
    <p:sldId id="404" r:id="rId46"/>
    <p:sldId id="394" r:id="rId47"/>
    <p:sldId id="395" r:id="rId48"/>
    <p:sldId id="396" r:id="rId49"/>
    <p:sldId id="40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C691A4-BDDA-4E0C-9EAC-87384FA968B5}" type="datetimeFigureOut">
              <a:rPr lang="en-US" smtClean="0"/>
              <a:t>3/13/2023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8BF92-96D4-422A-81EE-05B34A1177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959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5E62D3-89B4-4182-9370-57FA698A536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Bahan kuliah IF3058 Kriptografi</a:t>
            </a:r>
          </a:p>
        </p:txBody>
      </p:sp>
    </p:spTree>
    <p:extLst>
      <p:ext uri="{BB962C8B-B14F-4D97-AF65-F5344CB8AC3E}">
        <p14:creationId xmlns:p14="http://schemas.microsoft.com/office/powerpoint/2010/main" val="25313536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835F21-AF52-424B-B10B-DA1203165A83}" type="slidenum">
              <a:rPr lang="en-US"/>
              <a:pPr/>
              <a:t>38</a:t>
            </a:fld>
            <a:endParaRPr lang="en-US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1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0F4808-6DF8-40EB-995D-F43E8C074AE7}" type="slidenum">
              <a:rPr lang="en-US"/>
              <a:pPr/>
              <a:t>42</a:t>
            </a:fld>
            <a:endParaRPr lang="en-US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430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4B3C61E-04FD-4EFA-A78A-17DD529C57EB}" type="slidenum">
              <a:rPr lang="en-US"/>
              <a:pPr/>
              <a:t>46</a:t>
            </a:fld>
            <a:endParaRPr lang="en-US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8377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357382-8188-4B1F-968E-9CF6F5FBC04D}" type="slidenum">
              <a:rPr lang="en-US"/>
              <a:pPr/>
              <a:t>47</a:t>
            </a:fld>
            <a:endParaRPr lang="en-US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68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E754312-383B-4497-BD57-0F9D69715A76}" type="slidenum">
              <a:rPr lang="en-US"/>
              <a:pPr/>
              <a:t>48</a:t>
            </a:fld>
            <a:endParaRPr lang="en-US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80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B2BB7F-02FA-4DD2-B593-DE594EB5F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9C2EB1-927B-44EB-BB6E-01B24C90D0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136DA-7A3C-49FF-8C26-D013AB522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EDB02-C0CA-4748-97A0-46D9A94D9B94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D9488-2541-4AD4-B643-71062DC07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0FEF1F-49C5-4104-B6E6-0CD237CA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6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E3DEA-5A0B-49E8-88EC-4474BB78D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13B833-81ED-4EFD-AE52-94280B77D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9D65C-2E4B-43C7-AA96-866C1E04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19DD97-1DB8-4882-8D9F-DC3FBCD97D9D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C8D5D8-3698-40C1-B86E-C50408A97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4252-1E64-4342-B179-54F521CD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870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1DAF7-2E8C-4D79-9B75-EADD978956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998B47-ECE0-46C9-9F83-9BE84C432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2A79F4-0A71-41A4-BE6F-DB926D8F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1DC217-81A8-4C95-A56A-A513E67B8C86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8D5E2F-9DE4-4577-9E18-AF8191F85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F9D431-CBA6-4FC8-8CB1-E81FC369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64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A72B9-915A-49EC-9057-259333881039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Rinaldi Munir/IF4020 Kriptografi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D2691-EBC2-4D13-BBE3-5DAE01B455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06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9173-9372-4E18-BDA8-F10CC3E1F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88D9E-A96F-4A0C-8433-FB22FD16F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B0DEB7-7463-496B-BF2D-3338B0DCB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A88F0E-FA14-440A-9104-C146454204A6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F92C2-5188-4E37-B528-5132B4454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02D52-BA43-445D-A3AF-450386AB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9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036DF-EF15-4886-A3B7-254C5796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C3284A-ED42-476F-BD3D-AFF8CABC1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9E3A64-5C69-4B61-9DD7-1E4DE536C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3D127-2FDE-498C-9C4C-8A19EE95DB8E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0F838-85AB-46D0-B2D6-AF57227BF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415E4-D80E-420B-8624-340104D1F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22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F5C027-68FD-46C3-9BEE-38A20721C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0918C-EC03-4513-A68A-6F915A8FEF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1A1055-F6AA-4815-A0E0-63BCDD9FF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364A90-9702-4030-9996-C7A964D5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CC822-4569-44CF-B30A-7D5D46775E6B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AF6736-4819-4EED-86AF-AA1D87CC9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D1934-2EF8-48C1-A95B-F036B6F9F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1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06DE1-46B7-4905-A891-A3F8309B2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4FDE3-10D3-4308-B962-3C5D782163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C9958D-5677-4B41-8BA5-5DD5EA65C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7B3FAD-8A10-4C80-A423-4B0F2A326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3A392E-2794-4053-B459-578D7B5A8B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5B2896-C52A-4C17-AD69-451D719E3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8CFFA-EF20-4186-B3FC-E86E19E97F9A}" type="datetime1">
              <a:rPr lang="en-US" smtClean="0"/>
              <a:t>3/13/2023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28FB20-B078-4607-BA38-4A63B75A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430A6E-B253-4A14-8D53-FD4C12E4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07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27E05-64B1-4F9F-B9C9-7F3E9ABFC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A19CA3-B49F-4CD4-822C-5B04F943D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AADA7B-4E92-461D-B8EF-42D4CCBA2AF6}" type="datetime1">
              <a:rPr lang="en-US" smtClean="0"/>
              <a:t>3/13/2023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993B99-A6D2-481A-ACC5-521E25B1D3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45EB17-F2F3-420F-8AF0-13225CB3D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136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6F7B18-D600-44E1-A191-F314D56CA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174AB-AB51-484C-9623-1D5CEF102547}" type="datetime1">
              <a:rPr lang="en-US" smtClean="0"/>
              <a:t>3/13/2023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8E3A611-B86A-4B17-AC32-4EDB3A6F7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304FA-E5EC-4B08-95B1-50979C8F5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07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16144D-8655-406F-A4B7-D0C0C8376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389DC-DC07-4EB8-B3EF-E0DE5C4719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7DE55-72B4-4E78-81DF-2615B00B42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0D300-4030-4F3C-BAB7-0F9FD1589D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BA23C-5D24-416E-94F8-C74628C9A95F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9FE06-3497-4E3C-9600-47D7935C6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B41CF-0A89-4381-8815-E690088C7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43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D0523-01D5-4887-A881-48CAA289A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FEACF2-33D3-4927-BC48-37FC17004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7D175-1080-450A-BC19-4D836E4BA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9B8082-8B4B-4B06-9CA5-755A3714A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6CE20-812A-4CF3-B386-7868E6EDFDA9}" type="datetime1">
              <a:rPr lang="en-US" smtClean="0"/>
              <a:t>3/13/2023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3E07C1-C1F0-4826-BF64-85CCA4D4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79E62-68D6-4AF4-BD4F-4CB235BB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976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A69E19-4AFB-4D21-97C4-22684B624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027293-4621-41ED-8F47-2ACDA95AEF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5E393C-4A16-4B98-ABC2-1D2D7DF83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80CE4-46D0-411F-B95A-6DF7D1A2CD18}" type="datetime1">
              <a:rPr lang="en-US" smtClean="0"/>
              <a:t>3/13/2023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C84D1-104E-4967-8F76-CF62A3F3E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Rinaldi Munir/IF4020 Kriptografi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8BC37D-17E4-4391-8DA0-1106F6F223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CEE93-FA6F-4740-8CA5-FDA2A95C74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3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3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audio" Target="../media/audio2.wav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3440" y="1139825"/>
            <a:ext cx="10322560" cy="1598436"/>
          </a:xfrm>
        </p:spPr>
        <p:txBody>
          <a:bodyPr>
            <a:normAutofit/>
          </a:bodyPr>
          <a:lstStyle/>
          <a:p>
            <a:r>
              <a:rPr lang="en-US" b="1" dirty="0"/>
              <a:t>Elliptic Curve Cryptography (ECC</a:t>
            </a:r>
            <a:r>
              <a:rPr lang="en-US" dirty="0"/>
              <a:t>)</a:t>
            </a:r>
            <a:br>
              <a:rPr lang="en-US" dirty="0"/>
            </a:br>
            <a:r>
              <a:rPr lang="en-US" sz="4000" dirty="0"/>
              <a:t>(Bagian 2)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7" name="Picture 4" descr="weierst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0950" y="2204762"/>
            <a:ext cx="2743200" cy="2448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D22C3E6-1D4F-9A42-BA04-F71DDA8ED9A0}"/>
              </a:ext>
            </a:extLst>
          </p:cNvPr>
          <p:cNvSpPr txBox="1">
            <a:spLocks noChangeArrowheads="1"/>
          </p:cNvSpPr>
          <p:nvPr/>
        </p:nvSpPr>
        <p:spPr>
          <a:xfrm>
            <a:off x="1514475" y="706437"/>
            <a:ext cx="8001000" cy="644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>
                <a:solidFill>
                  <a:srgbClr val="000000"/>
                </a:solidFill>
              </a:rPr>
              <a:t>Bahan kuliah IF4020 Kriptografi</a:t>
            </a:r>
            <a:endParaRPr lang="en-GB" altLang="en-US" dirty="0">
              <a:solidFill>
                <a:srgbClr val="000000"/>
              </a:solidFill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863AB70-B842-094C-D6A4-ACC3E512DF1B}"/>
              </a:ext>
            </a:extLst>
          </p:cNvPr>
          <p:cNvSpPr txBox="1">
            <a:spLocks/>
          </p:cNvSpPr>
          <p:nvPr/>
        </p:nvSpPr>
        <p:spPr bwMode="auto">
          <a:xfrm>
            <a:off x="1752600" y="4598987"/>
            <a:ext cx="7924800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62500" lnSpcReduction="20000"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anose="05000000000000000000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defRPr/>
            </a:pPr>
            <a:r>
              <a:rPr lang="en-US" sz="4500" kern="0" dirty="0"/>
              <a:t>Oleh: Rinaldi Munir</a:t>
            </a:r>
          </a:p>
          <a:p>
            <a:pPr algn="ctr">
              <a:defRPr/>
            </a:pPr>
            <a:endParaRPr lang="en-US" sz="4500" kern="0" dirty="0"/>
          </a:p>
          <a:p>
            <a:pPr algn="ctr">
              <a:defRPr/>
            </a:pPr>
            <a:r>
              <a:rPr lang="en-US" kern="0" dirty="0"/>
              <a:t>Program </a:t>
            </a:r>
            <a:r>
              <a:rPr lang="en-US" kern="0" dirty="0" err="1"/>
              <a:t>Studi</a:t>
            </a:r>
            <a:r>
              <a:rPr lang="en-US" kern="0" dirty="0"/>
              <a:t>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Sekolah</a:t>
            </a:r>
            <a:r>
              <a:rPr lang="en-US" kern="0" dirty="0"/>
              <a:t> Teknik </a:t>
            </a:r>
            <a:r>
              <a:rPr lang="en-US" kern="0" dirty="0" err="1"/>
              <a:t>Elektro</a:t>
            </a:r>
            <a:r>
              <a:rPr lang="en-US" kern="0" dirty="0"/>
              <a:t> dan </a:t>
            </a:r>
            <a:r>
              <a:rPr lang="en-US" kern="0" dirty="0" err="1"/>
              <a:t>Informatika</a:t>
            </a:r>
            <a:endParaRPr lang="en-US" kern="0" dirty="0"/>
          </a:p>
          <a:p>
            <a:pPr algn="ctr">
              <a:defRPr/>
            </a:pPr>
            <a:r>
              <a:rPr lang="en-US" kern="0" dirty="0" err="1"/>
              <a:t>Institut</a:t>
            </a:r>
            <a:r>
              <a:rPr lang="en-US" kern="0" dirty="0"/>
              <a:t> </a:t>
            </a:r>
            <a:r>
              <a:rPr lang="en-US" kern="0" dirty="0" err="1"/>
              <a:t>Teknologi</a:t>
            </a:r>
            <a:r>
              <a:rPr lang="en-US" kern="0" dirty="0"/>
              <a:t> Bandung</a:t>
            </a:r>
          </a:p>
          <a:p>
            <a:pPr algn="ctr">
              <a:defRPr/>
            </a:pPr>
            <a:r>
              <a:rPr lang="en-US" kern="0" dirty="0"/>
              <a:t>2023</a:t>
            </a:r>
          </a:p>
          <a:p>
            <a:pPr algn="ctr">
              <a:defRPr/>
            </a:pPr>
            <a:endParaRPr lang="en-US" kern="0" dirty="0"/>
          </a:p>
        </p:txBody>
      </p:sp>
      <p:pic>
        <p:nvPicPr>
          <p:cNvPr id="10" name="Picture 9" descr="Download Logo ITB - Direktorat Sistem dan Teknologi Informasi Institut  Teknologi Bandung">
            <a:extLst>
              <a:ext uri="{FF2B5EF4-FFF2-40B4-BE49-F238E27FC236}">
                <a16:creationId xmlns:a16="http://schemas.microsoft.com/office/drawing/2014/main" id="{42E07F5A-7214-01CB-AB1A-853F9C040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889" y="2873513"/>
            <a:ext cx="1590222" cy="1590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84A50E-4055-C37C-206F-BE246F2B3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920" y="680721"/>
            <a:ext cx="9733280" cy="567563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Misalkan</a:t>
            </a:r>
            <a:r>
              <a:rPr lang="en-US" sz="2400" dirty="0">
                <a:latin typeface="Calibri" pitchFamily="34" charset="0"/>
              </a:rPr>
              <a:t> P(2, 4) </a:t>
            </a:r>
            <a:r>
              <a:rPr lang="en-US" sz="2400" dirty="0" err="1">
                <a:latin typeface="Calibri" pitchFamily="34" charset="0"/>
              </a:rPr>
              <a:t>dan</a:t>
            </a:r>
            <a:r>
              <a:rPr lang="en-US" sz="2400" dirty="0">
                <a:latin typeface="Calibri" pitchFamily="34" charset="0"/>
              </a:rPr>
              <a:t> Q(0, 2) </a:t>
            </a:r>
            <a:r>
              <a:rPr lang="en-US" sz="2400" dirty="0" err="1">
                <a:latin typeface="Calibri" pitchFamily="34" charset="0"/>
              </a:rPr>
              <a:t>dua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endParaRPr lang="en-US" sz="2400" dirty="0">
              <a:latin typeface="Calibri" pitchFamily="34" charset="0"/>
            </a:endParaRP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	  </a:t>
            </a:r>
            <a:r>
              <a:rPr lang="en-US" sz="2400" dirty="0" err="1">
                <a:latin typeface="Calibri" pitchFamily="34" charset="0"/>
              </a:rPr>
              <a:t>Penjumlahan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: P + Q = R. </a:t>
            </a:r>
            <a:r>
              <a:rPr lang="en-US" sz="2400" dirty="0" err="1">
                <a:latin typeface="Calibri" pitchFamily="34" charset="0"/>
              </a:rPr>
              <a:t>Tentukan</a:t>
            </a:r>
            <a:r>
              <a:rPr lang="en-US" sz="2400" dirty="0">
                <a:latin typeface="Calibri" pitchFamily="34" charset="0"/>
              </a:rPr>
              <a:t> R!</a:t>
            </a:r>
          </a:p>
          <a:p>
            <a:pPr>
              <a:buNone/>
            </a:pPr>
            <a:r>
              <a:rPr lang="en-US" sz="2400" dirty="0">
                <a:latin typeface="Calibri" pitchFamily="34" charset="0"/>
              </a:rPr>
              <a:t> 	  </a:t>
            </a:r>
            <a:r>
              <a:rPr lang="en-US" sz="2400" dirty="0" err="1">
                <a:latin typeface="Calibri" pitchFamily="34" charset="0"/>
              </a:rPr>
              <a:t>Langkah-langkah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menghitung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R: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Gradien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garis</a:t>
            </a:r>
            <a:r>
              <a:rPr lang="en-US" sz="2400" dirty="0">
                <a:latin typeface="Calibri" pitchFamily="34" charset="0"/>
              </a:rPr>
              <a:t> g: </a:t>
            </a:r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=(4 – 2)/(2 – 0) = 1</a:t>
            </a:r>
          </a:p>
          <a:p>
            <a:pPr marL="738188" indent="-273050"/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  <a:r>
              <a:rPr lang="en-US" sz="2400" dirty="0">
                <a:latin typeface="Calibri" pitchFamily="34" charset="0"/>
              </a:rPr>
              <a:t>= 1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2  – 0 = –1   	</a:t>
            </a:r>
          </a:p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  <a:r>
              <a:rPr lang="en-US" sz="2400" dirty="0">
                <a:latin typeface="Calibri" pitchFamily="34" charset="0"/>
              </a:rPr>
              <a:t>= 1(2 – (-1)) – 4 = –1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Jadi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koordinat</a:t>
            </a:r>
            <a:r>
              <a:rPr lang="en-US" sz="2400" dirty="0">
                <a:latin typeface="Calibri" pitchFamily="34" charset="0"/>
              </a:rPr>
              <a:t> R(-1, -1) </a:t>
            </a:r>
          </a:p>
          <a:p>
            <a:pPr marL="738188" indent="-273050"/>
            <a:r>
              <a:rPr lang="en-US" sz="2400" dirty="0" err="1">
                <a:latin typeface="Calibri" pitchFamily="34" charset="0"/>
              </a:rPr>
              <a:t>Periksa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apakah</a:t>
            </a:r>
            <a:r>
              <a:rPr lang="en-US" sz="2400" dirty="0">
                <a:latin typeface="Calibri" pitchFamily="34" charset="0"/>
              </a:rPr>
              <a:t> R(-1, -1) </a:t>
            </a:r>
            <a:r>
              <a:rPr lang="en-US" sz="2400" dirty="0" err="1">
                <a:latin typeface="Calibri" pitchFamily="34" charset="0"/>
              </a:rPr>
              <a:t>sebuah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titik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pada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kurva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 err="1">
                <a:latin typeface="Calibri" pitchFamily="34" charset="0"/>
              </a:rPr>
              <a:t>eliptik</a:t>
            </a:r>
            <a:r>
              <a:rPr lang="en-US" sz="2400" dirty="0">
                <a:latin typeface="Calibri" pitchFamily="34" charset="0"/>
              </a:rPr>
              <a:t>: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</a:rPr>
              <a:t>   		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  </a:t>
            </a:r>
            <a:r>
              <a:rPr lang="en-US" sz="2400" dirty="0">
                <a:latin typeface="Calibri" pitchFamily="34" charset="0"/>
                <a:sym typeface="Symbol"/>
              </a:rPr>
              <a:t>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2</a:t>
            </a:r>
            <a:r>
              <a:rPr lang="en-US" sz="2400" dirty="0">
                <a:latin typeface="Calibri" pitchFamily="34" charset="0"/>
                <a:sym typeface="Symbol"/>
              </a:rPr>
              <a:t> = (-1)</a:t>
            </a:r>
            <a:r>
              <a:rPr lang="en-US" sz="2400" baseline="30000" dirty="0">
                <a:latin typeface="Calibri" pitchFamily="34" charset="0"/>
                <a:sym typeface="Symbol"/>
              </a:rPr>
              <a:t>3 </a:t>
            </a:r>
            <a:r>
              <a:rPr lang="en-US" sz="2400" dirty="0">
                <a:latin typeface="Calibri" pitchFamily="34" charset="0"/>
                <a:sym typeface="Symbol"/>
              </a:rPr>
              <a:t>+ 2(-1) + 4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-1 – 2 + 4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    1 = 1   (</a:t>
            </a:r>
            <a:r>
              <a:rPr lang="en-US" sz="2400" dirty="0" err="1">
                <a:latin typeface="Calibri" pitchFamily="34" charset="0"/>
                <a:sym typeface="Symbol"/>
              </a:rPr>
              <a:t>terbukti</a:t>
            </a:r>
            <a:r>
              <a:rPr lang="en-US" sz="2400" dirty="0">
                <a:latin typeface="Calibri" pitchFamily="34" charset="0"/>
                <a:sym typeface="Symbol"/>
              </a:rPr>
              <a:t> R(-1,-1) </a:t>
            </a:r>
            <a:r>
              <a:rPr lang="en-US" sz="2400" dirty="0" err="1">
                <a:latin typeface="Calibri" pitchFamily="34" charset="0"/>
                <a:sym typeface="Symbol"/>
              </a:rPr>
              <a:t>titik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  <a:r>
              <a:rPr lang="en-US" sz="2400" dirty="0" err="1">
                <a:latin typeface="Calibri" pitchFamily="34" charset="0"/>
                <a:sym typeface="Symbol"/>
              </a:rPr>
              <a:t>pada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</a:p>
          <a:p>
            <a:pPr marL="738188" indent="-273050">
              <a:buNone/>
            </a:pPr>
            <a:r>
              <a:rPr lang="en-US" sz="2400" dirty="0">
                <a:latin typeface="Calibri" pitchFamily="34" charset="0"/>
                <a:sym typeface="Symbol"/>
              </a:rPr>
              <a:t>					         </a:t>
            </a:r>
            <a:r>
              <a:rPr lang="en-US" sz="2400" dirty="0" err="1">
                <a:latin typeface="Calibri" pitchFamily="34" charset="0"/>
                <a:sym typeface="Symbol"/>
              </a:rPr>
              <a:t>kurva</a:t>
            </a:r>
            <a:r>
              <a:rPr lang="en-US" sz="2400" dirty="0">
                <a:latin typeface="Calibri" pitchFamily="34" charset="0"/>
                <a:sym typeface="Symbol"/>
              </a:rPr>
              <a:t> 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y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2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= x</a:t>
            </a:r>
            <a:r>
              <a:rPr lang="en-US" sz="2400" baseline="30000" dirty="0">
                <a:solidFill>
                  <a:srgbClr val="FF3300"/>
                </a:solidFill>
                <a:latin typeface="Calibri" pitchFamily="34" charset="0"/>
              </a:rPr>
              <a:t>3</a:t>
            </a:r>
            <a:r>
              <a:rPr lang="en-US" sz="2400" dirty="0">
                <a:solidFill>
                  <a:srgbClr val="FF3300"/>
                </a:solidFill>
                <a:latin typeface="Calibri" pitchFamily="34" charset="0"/>
              </a:rPr>
              <a:t> + 2x + 4</a:t>
            </a:r>
            <a:r>
              <a:rPr lang="en-US" sz="2400" dirty="0">
                <a:latin typeface="Calibri" pitchFamily="34" charset="0"/>
              </a:rPr>
              <a:t> </a:t>
            </a:r>
            <a:r>
              <a:rPr lang="en-US" sz="2400" dirty="0">
                <a:latin typeface="Calibri" pitchFamily="34" charset="0"/>
                <a:sym typeface="Symbol"/>
              </a:rPr>
              <a:t>)</a:t>
            </a:r>
            <a:r>
              <a:rPr lang="en-US" sz="2400" dirty="0">
                <a:latin typeface="Calibri" pitchFamily="34" charset="0"/>
              </a:rPr>
              <a:t>	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7760" y="685801"/>
            <a:ext cx="9083040" cy="54403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 lain: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4" descr="ec2_1_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0737" y="863600"/>
            <a:ext cx="5436659" cy="4744720"/>
          </a:xfrm>
          <a:prstGeom prst="rect">
            <a:avLst/>
          </a:prstGeom>
          <a:solidFill>
            <a:schemeClr val="tx1">
              <a:alpha val="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124200" y="57150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8" name="Rectangle 7"/>
          <p:cNvSpPr/>
          <p:nvPr/>
        </p:nvSpPr>
        <p:spPr>
          <a:xfrm>
            <a:off x="1351281" y="1610362"/>
            <a:ext cx="45494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Calibri" pitchFamily="34" charset="0"/>
                <a:sym typeface="Symbol"/>
              </a:rPr>
              <a:t>m = (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y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)/(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p</a:t>
            </a:r>
            <a:r>
              <a:rPr lang="en-US" sz="2400" dirty="0">
                <a:latin typeface="Calibri" pitchFamily="34" charset="0"/>
                <a:sym typeface="Symbol"/>
              </a:rPr>
              <a:t> – </a:t>
            </a:r>
            <a:r>
              <a:rPr lang="en-US" sz="2400" dirty="0" err="1">
                <a:latin typeface="Calibri" pitchFamily="34" charset="0"/>
                <a:sym typeface="Symbol"/>
              </a:rPr>
              <a:t>x</a:t>
            </a:r>
            <a:r>
              <a:rPr lang="en-US" sz="2400" baseline="-25000" dirty="0" err="1">
                <a:latin typeface="Calibri" pitchFamily="34" charset="0"/>
                <a:sym typeface="Symbol"/>
              </a:rPr>
              <a:t>q</a:t>
            </a:r>
            <a:r>
              <a:rPr lang="en-US" sz="2400" dirty="0">
                <a:latin typeface="Calibri" pitchFamily="34" charset="0"/>
                <a:sym typeface="Symbol"/>
              </a:rPr>
              <a:t>) 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=(-1.86-0.836)/(-2.35-(-0.1))</a:t>
            </a:r>
          </a:p>
          <a:p>
            <a:r>
              <a:rPr lang="en-US" sz="2400" dirty="0">
                <a:latin typeface="Calibri" pitchFamily="34" charset="0"/>
                <a:sym typeface="Symbol"/>
              </a:rPr>
              <a:t>    = -2.696 / -2.25 = 1.198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1346200" y="2948943"/>
            <a:ext cx="3876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baseline="-25000" dirty="0">
                <a:sym typeface="Symbol"/>
              </a:rPr>
              <a:t>  </a:t>
            </a:r>
          </a:p>
          <a:p>
            <a:r>
              <a:rPr lang="en-US" sz="2400" baseline="-25000" dirty="0">
                <a:latin typeface="Calibri" pitchFamily="34" charset="0"/>
                <a:sym typeface="Symbol"/>
              </a:rPr>
              <a:t>     </a:t>
            </a:r>
            <a:r>
              <a:rPr lang="en-US" sz="2400" dirty="0">
                <a:latin typeface="Calibri" pitchFamily="34" charset="0"/>
              </a:rPr>
              <a:t>= (1.198)</a:t>
            </a:r>
            <a:r>
              <a:rPr lang="en-US" sz="2400" baseline="30000" dirty="0">
                <a:latin typeface="Calibri" pitchFamily="34" charset="0"/>
              </a:rPr>
              <a:t>2</a:t>
            </a:r>
            <a:r>
              <a:rPr lang="en-US" sz="2400" dirty="0">
                <a:latin typeface="Calibri" pitchFamily="34" charset="0"/>
              </a:rPr>
              <a:t> – (-2.35) – (-0.1)</a:t>
            </a:r>
          </a:p>
          <a:p>
            <a:r>
              <a:rPr lang="en-US" sz="2400" dirty="0">
                <a:latin typeface="Calibri" pitchFamily="34" charset="0"/>
              </a:rPr>
              <a:t>    = 3.89 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996055" y="4287524"/>
            <a:ext cx="46269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38188" indent="-273050"/>
            <a:r>
              <a:rPr lang="en-US" sz="2400" dirty="0">
                <a:sym typeface="Symbol"/>
              </a:rPr>
              <a:t>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1.198(-2.35 – 3.89) – (-1.86)</a:t>
            </a:r>
          </a:p>
          <a:p>
            <a:pPr marL="738188" indent="-273050"/>
            <a:r>
              <a:rPr lang="en-US" sz="2400" dirty="0">
                <a:latin typeface="Calibri" pitchFamily="34" charset="0"/>
              </a:rPr>
              <a:t>    = –5.62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8080" y="609601"/>
            <a:ext cx="10088880" cy="5135563"/>
          </a:xfrm>
        </p:spPr>
        <p:txBody>
          <a:bodyPr/>
          <a:lstStyle/>
          <a:p>
            <a:pPr>
              <a:buNone/>
            </a:pPr>
            <a:r>
              <a:rPr lang="en-US" dirty="0"/>
              <a:t>(b) P + (-P) = O,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sini</a:t>
            </a:r>
            <a:r>
              <a:rPr lang="en-US" dirty="0"/>
              <a:t> O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1447800"/>
            <a:ext cx="4419600" cy="413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483361" y="1447800"/>
            <a:ext cx="37083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P’= -P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invers</a:t>
            </a:r>
            <a:r>
              <a:rPr lang="en-US" sz="2400" dirty="0"/>
              <a:t>:</a:t>
            </a:r>
          </a:p>
          <a:p>
            <a:r>
              <a:rPr lang="en-US" sz="2400" dirty="0"/>
              <a:t>   P + P’ = P + (-P) = O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83361" y="2750729"/>
            <a:ext cx="31887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elemen</a:t>
            </a:r>
            <a:r>
              <a:rPr lang="en-US" sz="2400" dirty="0"/>
              <a:t> </a:t>
            </a:r>
            <a:r>
              <a:rPr lang="en-US" sz="2400" dirty="0" err="1"/>
              <a:t>netral</a:t>
            </a:r>
            <a:r>
              <a:rPr lang="en-US" sz="2400" dirty="0"/>
              <a:t>:</a:t>
            </a:r>
          </a:p>
          <a:p>
            <a:r>
              <a:rPr lang="en-US" sz="2400" dirty="0"/>
              <a:t>   P + O = O + P = 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57150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  <p:extLst>
      <p:ext uri="{BB962C8B-B14F-4D97-AF65-F5344CB8AC3E}">
        <p14:creationId xmlns:p14="http://schemas.microsoft.com/office/powerpoint/2010/main" val="169243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Penggandaan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doubling</a:t>
            </a:r>
            <a:r>
              <a:rPr lang="en-US" sz="2400" dirty="0"/>
              <a:t>):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endParaRPr lang="en-US" sz="2400" dirty="0"/>
          </a:p>
          <a:p>
            <a:pPr>
              <a:buNone/>
            </a:pPr>
            <a:r>
              <a:rPr lang="en-US" sz="2400" dirty="0"/>
              <a:t>	 </a:t>
            </a:r>
            <a:r>
              <a:rPr lang="en-US" sz="2400" dirty="0" err="1"/>
              <a:t>tangen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P(x, y)</a:t>
            </a:r>
          </a:p>
          <a:p>
            <a:endParaRPr lang="en-US" dirty="0"/>
          </a:p>
          <a:p>
            <a:r>
              <a:rPr lang="en-US" dirty="0"/>
              <a:t>P + P = 2P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62726" y="2209800"/>
            <a:ext cx="41052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44196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838201"/>
            <a:ext cx="10266680" cy="5287963"/>
          </a:xfrm>
        </p:spPr>
        <p:txBody>
          <a:bodyPr>
            <a:norm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ordinat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 = </a:t>
            </a:r>
            <a:r>
              <a:rPr lang="en-US" dirty="0" err="1"/>
              <a:t>nol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tangen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berpotongan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i="1" dirty="0"/>
              <a:t>infinity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Di </a:t>
            </a:r>
            <a:r>
              <a:rPr lang="en-US" dirty="0" err="1"/>
              <a:t>sini</a:t>
            </a:r>
            <a:r>
              <a:rPr lang="en-US" dirty="0"/>
              <a:t>, P + P = 2P = O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971801" y="5105400"/>
            <a:ext cx="29343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dirty="0" err="1">
                <a:solidFill>
                  <a:srgbClr val="FF0000"/>
                </a:solidFill>
              </a:rPr>
              <a:t>Anoop</a:t>
            </a:r>
            <a:r>
              <a:rPr lang="en-US" dirty="0">
                <a:solidFill>
                  <a:srgbClr val="FF0000"/>
                </a:solidFill>
              </a:rPr>
              <a:t> MS 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Cryptography,</a:t>
            </a:r>
          </a:p>
          <a:p>
            <a:r>
              <a:rPr lang="en-US" dirty="0">
                <a:solidFill>
                  <a:srgbClr val="FF0000"/>
                </a:solidFill>
              </a:rPr>
              <a:t> an Implementation Guide</a:t>
            </a: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1" y="1981201"/>
            <a:ext cx="4410075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91236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</a:t>
            </a:r>
            <a:r>
              <a:rPr lang="en-US" dirty="0"/>
              <a:t>P + P = 2P = R</a:t>
            </a:r>
            <a:endParaRPr lang="en-US" b="1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87120" y="1379309"/>
            <a:ext cx="42965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tangen</a:t>
            </a:r>
            <a:r>
              <a:rPr lang="en-US" sz="2400" dirty="0"/>
              <a:t> g:    y = m</a:t>
            </a:r>
            <a:r>
              <a:rPr lang="en-US" sz="2400" dirty="0">
                <a:sym typeface="Symbol"/>
              </a:rPr>
              <a:t>x + c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1154189" y="2283521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77719" y="2081251"/>
                <a:ext cx="2459006" cy="105886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253141" y="3122592"/>
            <a:ext cx="464107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m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6934200" y="54102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00800" y="1676400"/>
            <a:ext cx="40767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0920" y="589281"/>
            <a:ext cx="10170160" cy="53641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4698969" y="718105"/>
            <a:ext cx="4225188" cy="4944272"/>
            <a:chOff x="480" y="1056"/>
            <a:chExt cx="2346" cy="2562"/>
          </a:xfrm>
        </p:grpSpPr>
        <p:pic>
          <p:nvPicPr>
            <p:cNvPr id="7" name="Picture 3" descr="ec2_1_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0" y="1536"/>
              <a:ext cx="2346" cy="2082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4"/>
            <p:cNvSpPr txBox="1">
              <a:spLocks noChangeArrowheads="1"/>
            </p:cNvSpPr>
            <p:nvPr/>
          </p:nvSpPr>
          <p:spPr bwMode="auto">
            <a:xfrm>
              <a:off x="864" y="1056"/>
              <a:ext cx="816" cy="2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b="1" i="1"/>
                <a:t>P+P = 2P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679292" y="57912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/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Sup>
                            <m:sSubSup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4" name="Object 3">
                <a:extLst>
                  <a:ext uri="{FF2B5EF4-FFF2-40B4-BE49-F238E27FC236}">
                    <a16:creationId xmlns:a16="http://schemas.microsoft.com/office/drawing/2014/main" id="{7252B032-BE5D-4B1F-A6E3-4A10C2A2D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08839" y="2212500"/>
                <a:ext cx="2459006" cy="105886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ectangle 14">
            <a:extLst>
              <a:ext uri="{FF2B5EF4-FFF2-40B4-BE49-F238E27FC236}">
                <a16:creationId xmlns:a16="http://schemas.microsoft.com/office/drawing/2014/main" id="{7228F5C6-8062-4DEA-A1A4-34CAA41316CA}"/>
              </a:ext>
            </a:extLst>
          </p:cNvPr>
          <p:cNvSpPr/>
          <p:nvPr/>
        </p:nvSpPr>
        <p:spPr>
          <a:xfrm>
            <a:off x="808839" y="3429000"/>
            <a:ext cx="273700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sym typeface="Symbol"/>
              </a:rPr>
              <a:t>Koordinat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Titik</a:t>
            </a:r>
            <a:r>
              <a:rPr lang="en-US" sz="2000" dirty="0">
                <a:sym typeface="Symbol"/>
              </a:rPr>
              <a:t> R: 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 = m</a:t>
            </a:r>
            <a:r>
              <a:rPr lang="en-US" sz="2000" baseline="30000" dirty="0">
                <a:sym typeface="Symbol"/>
              </a:rPr>
              <a:t>2 </a:t>
            </a:r>
            <a:r>
              <a:rPr lang="en-US" sz="2000" dirty="0">
                <a:sym typeface="Symbol"/>
              </a:rPr>
              <a:t>– 2x</a:t>
            </a:r>
            <a:r>
              <a:rPr lang="en-US" sz="2000" baseline="-25000" dirty="0">
                <a:sym typeface="Symbol"/>
              </a:rPr>
              <a:t>p</a:t>
            </a:r>
          </a:p>
          <a:p>
            <a:r>
              <a:rPr lang="en-US" sz="2000" dirty="0">
                <a:sym typeface="Symbol"/>
              </a:rPr>
              <a:t>    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baseline="-25000" dirty="0">
                <a:sym typeface="Symbol"/>
              </a:rPr>
              <a:t> </a:t>
            </a:r>
            <a:r>
              <a:rPr lang="en-US" sz="2000" dirty="0">
                <a:sym typeface="Symbol"/>
              </a:rPr>
              <a:t>= m(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>
                <a:sym typeface="Symbol"/>
              </a:rPr>
              <a:t> – </a:t>
            </a:r>
            <a:r>
              <a:rPr lang="en-US" sz="2000" dirty="0" err="1">
                <a:sym typeface="Symbol"/>
              </a:rPr>
              <a:t>x</a:t>
            </a:r>
            <a:r>
              <a:rPr lang="en-US" sz="2000" baseline="-25000" dirty="0" err="1">
                <a:sym typeface="Symbol"/>
              </a:rPr>
              <a:t>r</a:t>
            </a:r>
            <a:r>
              <a:rPr lang="en-US" sz="2000" dirty="0">
                <a:sym typeface="Symbol"/>
              </a:rPr>
              <a:t>) – </a:t>
            </a:r>
            <a:r>
              <a:rPr lang="en-US" sz="2000" dirty="0" err="1">
                <a:sym typeface="Symbol"/>
              </a:rPr>
              <a:t>y</a:t>
            </a:r>
            <a:r>
              <a:rPr lang="en-US" sz="2000" baseline="-25000" dirty="0" err="1">
                <a:sym typeface="Symbol"/>
              </a:rPr>
              <a:t>p</a:t>
            </a:r>
            <a:r>
              <a:rPr lang="en-US" sz="2000" dirty="0"/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Pelelaran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/>
              <a:t>Pelelaran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i="1" dirty="0"/>
              <a:t>point iteration</a:t>
            </a:r>
            <a:r>
              <a:rPr lang="en-US" sz="2400" dirty="0"/>
              <a:t>):  </a:t>
            </a:r>
            <a:r>
              <a:rPr lang="en-US" sz="2400" dirty="0" err="1"/>
              <a:t>menjumlahkan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sebanyak</a:t>
            </a:r>
            <a:r>
              <a:rPr lang="en-US" sz="2400" dirty="0"/>
              <a:t> k – 1 kali </a:t>
            </a:r>
            <a:r>
              <a:rPr lang="en-US" sz="2400" dirty="0" err="1"/>
              <a:t>terhadap</a:t>
            </a:r>
            <a:r>
              <a:rPr lang="en-US" sz="2400" dirty="0"/>
              <a:t> </a:t>
            </a:r>
            <a:r>
              <a:rPr lang="en-US" sz="2400" dirty="0" err="1"/>
              <a:t>dirinya</a:t>
            </a:r>
            <a:r>
              <a:rPr lang="en-US" sz="2400" dirty="0"/>
              <a:t> </a:t>
            </a:r>
            <a:r>
              <a:rPr lang="en-US" sz="2400" dirty="0" err="1"/>
              <a:t>sendiri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dirty="0" err="1"/>
              <a:t>P</a:t>
            </a:r>
            <a:r>
              <a:rPr lang="en-US" baseline="30000" dirty="0" err="1"/>
              <a:t>k</a:t>
            </a:r>
            <a:r>
              <a:rPr lang="en-US" dirty="0"/>
              <a:t> = </a:t>
            </a:r>
            <a:r>
              <a:rPr lang="en-US" dirty="0" err="1"/>
              <a:t>kP</a:t>
            </a:r>
            <a:r>
              <a:rPr lang="en-US" dirty="0"/>
              <a:t> = P + P + … + P</a:t>
            </a:r>
          </a:p>
          <a:p>
            <a:endParaRPr lang="en-US" dirty="0"/>
          </a:p>
          <a:p>
            <a:r>
              <a:rPr lang="en-US" dirty="0" err="1"/>
              <a:t>Jika</a:t>
            </a:r>
            <a:r>
              <a:rPr lang="en-US" dirty="0"/>
              <a:t> k = 2 </a:t>
            </a:r>
            <a:r>
              <a:rPr lang="en-US" dirty="0">
                <a:sym typeface="Wingdings" pitchFamily="2" charset="2"/>
              </a:rPr>
              <a:t> P</a:t>
            </a:r>
            <a:r>
              <a:rPr lang="en-US" baseline="30000" dirty="0">
                <a:sym typeface="Wingdings" pitchFamily="2" charset="2"/>
              </a:rPr>
              <a:t>2 </a:t>
            </a:r>
            <a:r>
              <a:rPr lang="en-US" dirty="0">
                <a:sym typeface="Wingdings" pitchFamily="2" charset="2"/>
              </a:rPr>
              <a:t>=2P = P + P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2590800"/>
            <a:ext cx="4038600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514600" y="5562601"/>
            <a:ext cx="33916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181080" cy="1325563"/>
          </a:xfrm>
        </p:spPr>
        <p:txBody>
          <a:bodyPr>
            <a:normAutofit/>
          </a:bodyPr>
          <a:lstStyle/>
          <a:p>
            <a:r>
              <a:rPr lang="en-US" dirty="0" err="1"/>
              <a:t>Jelaslah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&lt;G, +&gt;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Karena:</a:t>
            </a:r>
          </a:p>
          <a:p>
            <a:r>
              <a:rPr lang="en-US" dirty="0" err="1"/>
              <a:t>Himpunan</a:t>
            </a:r>
            <a:r>
              <a:rPr lang="en-US" dirty="0"/>
              <a:t> G: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biner</a:t>
            </a:r>
            <a:r>
              <a:rPr lang="en-US" dirty="0"/>
              <a:t>: +</a:t>
            </a:r>
          </a:p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aksioma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sbb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Closure: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P + Q </a:t>
            </a:r>
            <a:r>
              <a:rPr lang="en-US" dirty="0" err="1"/>
              <a:t>berada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</a:t>
            </a:r>
          </a:p>
          <a:p>
            <a:pPr>
              <a:buNone/>
            </a:pPr>
            <a:r>
              <a:rPr lang="en-US" dirty="0"/>
              <a:t>	2. </a:t>
            </a:r>
            <a:r>
              <a:rPr lang="en-US" dirty="0" err="1"/>
              <a:t>Asosiatif</a:t>
            </a:r>
            <a:r>
              <a:rPr lang="en-US" dirty="0"/>
              <a:t>:  P + (Q + R) = (P + Q) + R</a:t>
            </a:r>
          </a:p>
          <a:p>
            <a:pPr>
              <a:buNone/>
            </a:pPr>
            <a:r>
              <a:rPr lang="en-US" dirty="0"/>
              <a:t>	3.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netral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O:   P + O = O + P = P</a:t>
            </a:r>
          </a:p>
          <a:p>
            <a:pPr>
              <a:buNone/>
            </a:pPr>
            <a:r>
              <a:rPr lang="en-US" dirty="0"/>
              <a:t>	4. </a:t>
            </a:r>
            <a:r>
              <a:rPr lang="en-US" dirty="0" err="1"/>
              <a:t>Elemen</a:t>
            </a:r>
            <a:r>
              <a:rPr lang="en-US" dirty="0"/>
              <a:t> invers </a:t>
            </a:r>
            <a:r>
              <a:rPr lang="en-US" dirty="0" err="1"/>
              <a:t>adalah</a:t>
            </a:r>
            <a:r>
              <a:rPr lang="en-US" dirty="0"/>
              <a:t> -P:  P + (-P) = O</a:t>
            </a:r>
          </a:p>
          <a:p>
            <a:pPr>
              <a:buNone/>
            </a:pPr>
            <a:r>
              <a:rPr lang="en-US" dirty="0"/>
              <a:t>	5. </a:t>
            </a:r>
            <a:r>
              <a:rPr lang="en-US" dirty="0" err="1"/>
              <a:t>Komutatif</a:t>
            </a:r>
            <a:r>
              <a:rPr lang="en-US" dirty="0"/>
              <a:t>: P + Q = Q + P    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en-US" dirty="0" err="1">
                <a:solidFill>
                  <a:srgbClr val="FF0000"/>
                </a:solidFill>
              </a:rPr>
              <a:t>abelian</a:t>
            </a:r>
            <a:r>
              <a:rPr lang="en-US" dirty="0">
                <a:solidFill>
                  <a:srgbClr val="FF0000"/>
                </a:solidFill>
              </a:rPr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Perkalian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Titik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447801"/>
            <a:ext cx="10256520" cy="5045074"/>
          </a:xfrm>
        </p:spPr>
        <p:txBody>
          <a:bodyPr>
            <a:normAutofit/>
          </a:bodyPr>
          <a:lstStyle/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</a:t>
            </a:r>
            <a:r>
              <a:rPr lang="en-US" sz="2400" dirty="0" err="1"/>
              <a:t>kP</a:t>
            </a:r>
            <a:r>
              <a:rPr lang="en-US" sz="2400" dirty="0"/>
              <a:t> = Q   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Ket</a:t>
            </a:r>
            <a:r>
              <a:rPr lang="en-US" sz="2400" dirty="0"/>
              <a:t>: 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skalar</a:t>
            </a:r>
            <a:r>
              <a:rPr lang="en-US" sz="2400" dirty="0"/>
              <a:t>, P </a:t>
            </a:r>
            <a:r>
              <a:rPr lang="en-US" sz="2400" dirty="0" err="1"/>
              <a:t>dan</a:t>
            </a:r>
            <a:r>
              <a:rPr lang="en-US" sz="2400" dirty="0"/>
              <a:t>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diperoleh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perulangan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yang </a:t>
            </a:r>
            <a:r>
              <a:rPr lang="en-US" sz="2400" dirty="0" err="1"/>
              <a:t>sudah</a:t>
            </a:r>
            <a:r>
              <a:rPr lang="en-US" sz="2400" dirty="0"/>
              <a:t> </a:t>
            </a:r>
            <a:r>
              <a:rPr lang="en-US" sz="2400" dirty="0" err="1"/>
              <a:t>dijelaskan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/>
              <a:t>	1. </a:t>
            </a:r>
            <a:r>
              <a:rPr lang="en-US" sz="2400" dirty="0" err="1"/>
              <a:t>Penjumlahan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(P + Q = R)</a:t>
            </a:r>
          </a:p>
          <a:p>
            <a:pPr>
              <a:buNone/>
            </a:pPr>
            <a:r>
              <a:rPr lang="en-US" sz="2400" dirty="0"/>
              <a:t>	2. </a:t>
            </a: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(2P = R)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 err="1"/>
              <a:t>Contoh</a:t>
            </a:r>
            <a:r>
              <a:rPr lang="en-US" sz="2400" dirty="0"/>
              <a:t>: k = 3 </a:t>
            </a:r>
            <a:r>
              <a:rPr lang="en-US" sz="2400" dirty="0">
                <a:sym typeface="Wingdings" pitchFamily="2" charset="2"/>
              </a:rPr>
              <a:t> 3P = P + P + P </a:t>
            </a:r>
            <a:r>
              <a:rPr lang="en-US" sz="2400" dirty="0" err="1">
                <a:sym typeface="Wingdings" pitchFamily="2" charset="2"/>
              </a:rPr>
              <a:t>atau</a:t>
            </a:r>
            <a:r>
              <a:rPr lang="en-US" sz="2400" dirty="0">
                <a:sym typeface="Wingdings" pitchFamily="2" charset="2"/>
              </a:rPr>
              <a:t> 3P = 2P + P </a:t>
            </a:r>
          </a:p>
          <a:p>
            <a:pPr lvl="2">
              <a:buNone/>
            </a:pPr>
            <a:r>
              <a:rPr lang="en-US" sz="2400" dirty="0"/>
              <a:t>	   k = 23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k</a:t>
            </a:r>
            <a:r>
              <a:rPr lang="en-US" sz="2400" dirty="0" err="1"/>
              <a:t>P</a:t>
            </a:r>
            <a:r>
              <a:rPr lang="en-US" sz="2400" dirty="0"/>
              <a:t> = 23P = 2(2(2(2P) + P) + P) + 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+mn-lt"/>
              </a:rPr>
              <a:t>Kurva</a:t>
            </a:r>
            <a:r>
              <a:rPr lang="en-US" b="1" dirty="0">
                <a:latin typeface="+mn-lt"/>
              </a:rPr>
              <a:t> </a:t>
            </a:r>
            <a:r>
              <a:rPr lang="en-US" b="1" dirty="0" err="1">
                <a:latin typeface="+mn-lt"/>
              </a:rPr>
              <a:t>Eliptik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: </a:t>
            </a:r>
          </a:p>
          <a:p>
            <a:pPr>
              <a:spcBef>
                <a:spcPts val="1800"/>
              </a:spcBef>
              <a:buNone/>
            </a:pPr>
            <a:r>
              <a:rPr lang="en-US" dirty="0"/>
              <a:t>		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4a</a:t>
            </a:r>
            <a:r>
              <a:rPr lang="en-US" baseline="30000" dirty="0"/>
              <a:t>3</a:t>
            </a:r>
            <a:r>
              <a:rPr lang="en-US" dirty="0"/>
              <a:t> + 27b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 0</a:t>
            </a:r>
          </a:p>
          <a:p>
            <a:pPr>
              <a:buNone/>
            </a:pPr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Tiap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nilai</a:t>
            </a:r>
            <a:r>
              <a:rPr lang="en-US" dirty="0">
                <a:sym typeface="Symbol"/>
              </a:rPr>
              <a:t> a dan b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memberikan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yang </a:t>
            </a:r>
            <a:r>
              <a:rPr lang="en-US" dirty="0" err="1">
                <a:sym typeface="Symbol"/>
              </a:rPr>
              <a:t>berbeda</a:t>
            </a:r>
            <a:r>
              <a:rPr lang="en-US" dirty="0">
                <a:sym typeface="Symbol"/>
              </a:rPr>
              <a:t> pula.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91800" cy="1325563"/>
          </a:xfrm>
        </p:spPr>
        <p:txBody>
          <a:bodyPr>
            <a:normAutofit/>
          </a:bodyPr>
          <a:lstStyle/>
          <a:p>
            <a:r>
              <a:rPr lang="en-US" i="1" dirty="0">
                <a:latin typeface="+mn-lt"/>
              </a:rPr>
              <a:t>Elliptic Curve Discrete Logarithm Problem</a:t>
            </a:r>
            <a:r>
              <a:rPr lang="en-US" dirty="0">
                <a:latin typeface="+mn-lt"/>
              </a:rPr>
              <a:t> (</a:t>
            </a:r>
            <a:r>
              <a:rPr lang="en-US" i="1" dirty="0">
                <a:latin typeface="+mn-lt"/>
              </a:rPr>
              <a:t>ECDLP</a:t>
            </a:r>
            <a:r>
              <a:rPr lang="en-US" dirty="0">
                <a:latin typeface="+mn-lt"/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14512"/>
            <a:ext cx="10515600" cy="4724400"/>
          </a:xfrm>
        </p:spPr>
        <p:txBody>
          <a:bodyPr>
            <a:normAutofit/>
          </a:bodyPr>
          <a:lstStyle/>
          <a:p>
            <a:r>
              <a:rPr lang="en-US" sz="2400" dirty="0" err="1"/>
              <a:t>Menghitung</a:t>
            </a:r>
            <a:r>
              <a:rPr lang="en-US" sz="2400" dirty="0"/>
              <a:t> </a:t>
            </a:r>
            <a:r>
              <a:rPr lang="en-US" sz="2400" dirty="0" err="1"/>
              <a:t>kP</a:t>
            </a:r>
            <a:r>
              <a:rPr lang="en-US" sz="2400" dirty="0"/>
              <a:t> = Q </a:t>
            </a:r>
            <a:r>
              <a:rPr lang="en-US" sz="2400" dirty="0" err="1"/>
              <a:t>mudah</a:t>
            </a:r>
            <a:r>
              <a:rPr lang="en-US" sz="2400" dirty="0"/>
              <a:t>,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r>
              <a:rPr lang="en-US" sz="2400" dirty="0"/>
              <a:t> k </a:t>
            </a:r>
            <a:r>
              <a:rPr lang="en-US" sz="2400" dirty="0" err="1"/>
              <a:t>dari</a:t>
            </a:r>
            <a:r>
              <a:rPr lang="en-US" sz="2400" dirty="0"/>
              <a:t> P </a:t>
            </a:r>
            <a:r>
              <a:rPr lang="en-US" sz="2400" dirty="0" err="1"/>
              <a:t>dan</a:t>
            </a:r>
            <a:r>
              <a:rPr lang="en-US" sz="2400" dirty="0"/>
              <a:t> Q </a:t>
            </a:r>
            <a:r>
              <a:rPr lang="en-US" sz="2400" dirty="0" err="1"/>
              <a:t>sulit</a:t>
            </a:r>
            <a:r>
              <a:rPr lang="en-US" sz="2400" dirty="0"/>
              <a:t>. </a:t>
            </a:r>
            <a:r>
              <a:rPr lang="en-US" sz="2400" dirty="0" err="1"/>
              <a:t>Inilah</a:t>
            </a:r>
            <a:r>
              <a:rPr lang="en-US" sz="2400" dirty="0"/>
              <a:t> ECDLP yang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dasar</a:t>
            </a:r>
            <a:r>
              <a:rPr lang="en-US" sz="2400" dirty="0"/>
              <a:t> ECC.</a:t>
            </a:r>
          </a:p>
          <a:p>
            <a:r>
              <a:rPr lang="en-US" sz="2400" dirty="0"/>
              <a:t>ECDLP </a:t>
            </a:r>
            <a:r>
              <a:rPr lang="en-US" sz="2400" dirty="0" err="1"/>
              <a:t>dirumuskan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>
              <a:buNone/>
            </a:pPr>
            <a:r>
              <a:rPr lang="en-US" sz="2400" dirty="0">
                <a:solidFill>
                  <a:srgbClr val="FF0000"/>
                </a:solidFill>
              </a:rPr>
              <a:t>	</a:t>
            </a:r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P</a:t>
            </a:r>
            <a:r>
              <a:rPr lang="en-US" sz="2400" dirty="0">
                <a:solidFill>
                  <a:srgbClr val="FF0000"/>
                </a:solidFill>
              </a:rPr>
              <a:t> dan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adalah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dua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titik</a:t>
            </a:r>
            <a:r>
              <a:rPr lang="en-US" sz="2400" dirty="0">
                <a:solidFill>
                  <a:srgbClr val="FF0000"/>
                </a:solidFill>
              </a:rPr>
              <a:t> di </a:t>
            </a:r>
            <a:r>
              <a:rPr lang="en-US" sz="2400" dirty="0" err="1">
                <a:solidFill>
                  <a:srgbClr val="FF0000"/>
                </a:solidFill>
              </a:rPr>
              <a:t>kurva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eliptik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carilah</a:t>
            </a:r>
            <a:r>
              <a:rPr lang="en-US" sz="2400" dirty="0">
                <a:solidFill>
                  <a:srgbClr val="FF0000"/>
                </a:solidFill>
              </a:rPr>
              <a:t> integer </a:t>
            </a:r>
            <a:r>
              <a:rPr lang="en-US" sz="2400" i="1" dirty="0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i="1" dirty="0">
                <a:solidFill>
                  <a:srgbClr val="FF0000"/>
                </a:solidFill>
              </a:rPr>
              <a:t>Q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i="1" dirty="0" err="1">
                <a:solidFill>
                  <a:srgbClr val="FF0000"/>
                </a:solidFill>
              </a:rPr>
              <a:t>kP</a:t>
            </a:r>
            <a:endParaRPr lang="en-US" sz="2400" i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400" i="1" dirty="0"/>
          </a:p>
          <a:p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komputasi</a:t>
            </a:r>
            <a:r>
              <a:rPr lang="en-US" sz="2400" dirty="0"/>
              <a:t> </a:t>
            </a:r>
            <a:r>
              <a:rPr lang="en-US" sz="2400" dirty="0" err="1"/>
              <a:t>sulit</a:t>
            </a:r>
            <a:r>
              <a:rPr lang="en-US" sz="2400" dirty="0"/>
              <a:t> </a:t>
            </a:r>
            <a:r>
              <a:rPr lang="en-US" sz="2400" dirty="0" err="1"/>
              <a:t>menemukan</a:t>
            </a:r>
            <a:r>
              <a:rPr lang="en-US" sz="2400" dirty="0"/>
              <a:t> k, </a:t>
            </a:r>
            <a:r>
              <a:rPr lang="en-US" sz="2400" dirty="0" err="1"/>
              <a:t>jika</a:t>
            </a:r>
            <a:r>
              <a:rPr lang="en-US" sz="2400" dirty="0"/>
              <a:t>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yang </a:t>
            </a:r>
            <a:r>
              <a:rPr lang="en-US" sz="2400" dirty="0" err="1"/>
              <a:t>besar</a:t>
            </a:r>
            <a:r>
              <a:rPr lang="en-US" sz="2400" dirty="0"/>
              <a:t>. 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logaritma</a:t>
            </a:r>
            <a:r>
              <a:rPr lang="en-US" sz="2400" dirty="0"/>
              <a:t> </a:t>
            </a:r>
            <a:r>
              <a:rPr lang="en-US" sz="2400" dirty="0" err="1"/>
              <a:t>diskrit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Q </a:t>
            </a:r>
            <a:r>
              <a:rPr lang="en-US" sz="2400" dirty="0" err="1"/>
              <a:t>dengan</a:t>
            </a:r>
            <a:r>
              <a:rPr lang="en-US" sz="2400" dirty="0"/>
              <a:t> basis P. *)</a:t>
            </a:r>
          </a:p>
          <a:p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ECC, Q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, k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, </a:t>
            </a:r>
            <a:r>
              <a:rPr lang="en-US" sz="2400" dirty="0" err="1"/>
              <a:t>dan</a:t>
            </a:r>
            <a:r>
              <a:rPr lang="en-US" sz="2400" dirty="0"/>
              <a:t> P </a:t>
            </a:r>
            <a:r>
              <a:rPr lang="en-US" sz="2400" dirty="0" err="1"/>
              <a:t>sembarang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1" y="6019800"/>
            <a:ext cx="84389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>
                <a:solidFill>
                  <a:srgbClr val="FF0000"/>
                </a:solidFill>
              </a:rPr>
              <a:t>Catatan</a:t>
            </a:r>
            <a:r>
              <a:rPr lang="en-US" sz="2000" dirty="0">
                <a:solidFill>
                  <a:srgbClr val="FF0000"/>
                </a:solidFill>
              </a:rPr>
              <a:t>: </a:t>
            </a:r>
            <a:r>
              <a:rPr lang="en-US" sz="2000" dirty="0" err="1">
                <a:solidFill>
                  <a:srgbClr val="FF0000"/>
                </a:solidFill>
              </a:rPr>
              <a:t>ingatlah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 , </a:t>
            </a:r>
            <a:r>
              <a:rPr lang="en-US" sz="2000" dirty="0" err="1">
                <a:solidFill>
                  <a:srgbClr val="FF0000"/>
                </a:solidFill>
              </a:rPr>
              <a:t>sehingga</a:t>
            </a:r>
            <a:r>
              <a:rPr lang="en-US" sz="2000" dirty="0">
                <a:solidFill>
                  <a:srgbClr val="FF0000"/>
                </a:solidFill>
              </a:rPr>
              <a:t> Q = </a:t>
            </a:r>
            <a:r>
              <a:rPr lang="en-US" sz="2000" dirty="0" err="1">
                <a:solidFill>
                  <a:srgbClr val="FF0000"/>
                </a:solidFill>
              </a:rPr>
              <a:t>kP</a:t>
            </a:r>
            <a:r>
              <a:rPr lang="en-US" sz="2000" dirty="0">
                <a:solidFill>
                  <a:srgbClr val="FF0000"/>
                </a:solidFill>
              </a:rPr>
              <a:t> = </a:t>
            </a:r>
            <a:r>
              <a:rPr lang="en-US" sz="2000" dirty="0" err="1">
                <a:solidFill>
                  <a:srgbClr val="FF0000"/>
                </a:solidFill>
              </a:rPr>
              <a:t>P</a:t>
            </a:r>
            <a:r>
              <a:rPr lang="en-US" sz="2000" baseline="30000" dirty="0" err="1">
                <a:solidFill>
                  <a:srgbClr val="FF0000"/>
                </a:solidFill>
              </a:rPr>
              <a:t>k</a:t>
            </a:r>
            <a:r>
              <a:rPr lang="en-US" sz="2000" dirty="0">
                <a:solidFill>
                  <a:srgbClr val="FF0000"/>
                </a:solidFill>
              </a:rPr>
              <a:t>, k </a:t>
            </a:r>
            <a:r>
              <a:rPr lang="en-US" sz="2000" dirty="0" err="1">
                <a:solidFill>
                  <a:srgbClr val="FF0000"/>
                </a:solidFill>
              </a:rPr>
              <a:t>adalah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logaritma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diskrit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  <a:r>
              <a:rPr lang="en-US" sz="2000" dirty="0" err="1">
                <a:solidFill>
                  <a:srgbClr val="FF0000"/>
                </a:solidFill>
              </a:rPr>
              <a:t>dari</a:t>
            </a:r>
            <a:r>
              <a:rPr lang="en-US" sz="2000" dirty="0">
                <a:solidFill>
                  <a:srgbClr val="FF0000"/>
                </a:solidFill>
              </a:rPr>
              <a:t> Q</a:t>
            </a:r>
            <a:endParaRPr lang="en-US" sz="2000" baseline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Galois Field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1547019"/>
            <a:ext cx="10942320" cy="49530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akurat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mengandung</a:t>
            </a:r>
            <a:r>
              <a:rPr lang="en-US" dirty="0"/>
              <a:t> </a:t>
            </a:r>
            <a:r>
              <a:rPr lang="en-US" dirty="0" err="1"/>
              <a:t>pembulatan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lain, </a:t>
            </a:r>
            <a:r>
              <a:rPr lang="en-US" dirty="0" err="1"/>
              <a:t>kriptografi</a:t>
            </a:r>
            <a:r>
              <a:rPr lang="en-US" dirty="0"/>
              <a:t> </a:t>
            </a:r>
            <a:r>
              <a:rPr lang="en-US" dirty="0" err="1"/>
              <a:t>dioperasikan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ranah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integer.</a:t>
            </a:r>
          </a:p>
          <a:p>
            <a:endParaRPr lang="en-US" dirty="0"/>
          </a:p>
          <a:p>
            <a:r>
              <a:rPr lang="en-US" dirty="0"/>
              <a:t>Agar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berhingga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Galois Field, </a:t>
            </a:r>
            <a:r>
              <a:rPr lang="en-US" dirty="0" err="1"/>
              <a:t>yaitu</a:t>
            </a:r>
            <a:r>
              <a:rPr lang="en-US" dirty="0"/>
              <a:t> GF(p) </a:t>
            </a:r>
            <a:r>
              <a:rPr lang="en-US" dirty="0" err="1"/>
              <a:t>dan</a:t>
            </a:r>
            <a:r>
              <a:rPr lang="en-US" dirty="0"/>
              <a:t> GF(2</a:t>
            </a:r>
            <a:r>
              <a:rPr lang="en-US" baseline="30000" dirty="0"/>
              <a:t>m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Yang </a:t>
            </a:r>
            <a:r>
              <a:rPr lang="en-US" dirty="0" err="1"/>
              <a:t>dibahas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kuliah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400"/>
              <a:t>Rinaldi Munir/IF4020 Kriptografi</a:t>
            </a:r>
            <a:endParaRPr lang="en-US" sz="1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pada</a:t>
            </a:r>
            <a:r>
              <a:rPr lang="en-US" dirty="0">
                <a:latin typeface="+mn-lt"/>
              </a:rPr>
              <a:t> GF(p)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6640" y="1690688"/>
            <a:ext cx="9895840" cy="4525963"/>
          </a:xfrm>
        </p:spPr>
        <p:txBody>
          <a:bodyPr>
            <a:normAutofit/>
          </a:bodyPr>
          <a:lstStyle/>
          <a:p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GF(p) (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F</a:t>
            </a:r>
            <a:r>
              <a:rPr lang="en-US" baseline="-25000" dirty="0" err="1"/>
              <a:t>p</a:t>
            </a:r>
            <a:r>
              <a:rPr lang="en-US" dirty="0"/>
              <a:t>) :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</a:t>
            </a:r>
          </a:p>
          <a:p>
            <a:endParaRPr lang="en-US" dirty="0"/>
          </a:p>
          <a:p>
            <a:pPr>
              <a:buNone/>
            </a:pPr>
            <a:r>
              <a:rPr lang="en-US" dirty="0"/>
              <a:t>	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p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prima </a:t>
            </a:r>
            <a:r>
              <a:rPr lang="en-US" dirty="0" err="1"/>
              <a:t>dan</a:t>
            </a:r>
            <a:r>
              <a:rPr lang="en-US" dirty="0"/>
              <a:t>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medan</a:t>
            </a:r>
            <a:r>
              <a:rPr lang="en-US" dirty="0"/>
              <a:t> </a:t>
            </a:r>
            <a:r>
              <a:rPr lang="en-US" dirty="0" err="1"/>
              <a:t>galois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{0, 1, 2, …, p – 1}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553721"/>
            <a:ext cx="10251440" cy="5440363"/>
          </a:xfrm>
        </p:spPr>
        <p:txBody>
          <a:bodyPr>
            <a:normAutofit/>
          </a:bodyPr>
          <a:lstStyle/>
          <a:p>
            <a:r>
              <a:rPr lang="en-US" b="1" dirty="0" err="1"/>
              <a:t>Contoh</a:t>
            </a:r>
            <a:r>
              <a:rPr lang="en-US" dirty="0"/>
              <a:t>: </a:t>
            </a:r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P(</a:t>
            </a:r>
            <a:r>
              <a:rPr lang="en-US" dirty="0" err="1"/>
              <a:t>x,y</a:t>
            </a:r>
            <a:r>
              <a:rPr lang="en-US" dirty="0"/>
              <a:t>)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</a:t>
            </a:r>
            <a:r>
              <a:rPr lang="en-US" baseline="30000" dirty="0"/>
              <a:t>2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= </a:t>
            </a:r>
            <a:r>
              <a:rPr lang="en-US" dirty="0"/>
              <a:t>x</a:t>
            </a:r>
            <a:r>
              <a:rPr lang="en-US" baseline="30000" dirty="0"/>
              <a:t>3</a:t>
            </a:r>
            <a:r>
              <a:rPr lang="en-US" dirty="0"/>
              <a:t> + x + 6  mod 11  </a:t>
            </a:r>
            <a:r>
              <a:rPr lang="en-US" dirty="0" err="1"/>
              <a:t>dengan</a:t>
            </a:r>
            <a:r>
              <a:rPr lang="en-US" dirty="0"/>
              <a:t> x </a:t>
            </a:r>
            <a:r>
              <a:rPr lang="en-US" dirty="0" err="1"/>
              <a:t>dan</a:t>
            </a:r>
            <a:r>
              <a:rPr lang="en-US" dirty="0"/>
              <a:t> y </a:t>
            </a:r>
            <a:r>
              <a:rPr lang="en-US" dirty="0" err="1"/>
              <a:t>didefinisikan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GF(11)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err="1"/>
              <a:t>Jawab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sz="2400" dirty="0"/>
              <a:t>	x = 0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/>
              </a:rPr>
              <a:t>= 6  mod 11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1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/>
              </a:rPr>
              <a:t> =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>
                <a:sym typeface="Symbol"/>
              </a:rPr>
              <a:t>8  mod 11 </a:t>
            </a:r>
            <a:r>
              <a:rPr lang="en-US" sz="2400" dirty="0">
                <a:sym typeface="Wingdings" pitchFamily="2" charset="2"/>
              </a:rPr>
              <a:t> </a:t>
            </a:r>
            <a:r>
              <a:rPr lang="en-US" sz="2400" dirty="0" err="1">
                <a:sym typeface="Wingdings" pitchFamily="2" charset="2"/>
              </a:rPr>
              <a:t>tidak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ada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n-US" sz="2400" dirty="0" err="1">
                <a:sym typeface="Wingdings" pitchFamily="2" charset="2"/>
              </a:rPr>
              <a:t>nilai</a:t>
            </a:r>
            <a:r>
              <a:rPr lang="en-US" sz="2400" dirty="0">
                <a:sym typeface="Wingdings" pitchFamily="2" charset="2"/>
              </a:rPr>
              <a:t> y yang </a:t>
            </a:r>
            <a:r>
              <a:rPr lang="en-US" sz="2400" dirty="0" err="1">
                <a:sym typeface="Wingdings" pitchFamily="2" charset="2"/>
              </a:rPr>
              <a:t>memenuhi</a:t>
            </a:r>
            <a:endParaRPr lang="en-US" sz="2400" dirty="0">
              <a:sym typeface="Wingdings" pitchFamily="2" charset="2"/>
            </a:endParaRP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2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/>
              </a:rPr>
              <a:t> = 16  mod 11  5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4 </a:t>
            </a:r>
            <a:r>
              <a:rPr lang="en-US" sz="2400" dirty="0" err="1">
                <a:sym typeface="Wingdings" pitchFamily="2" charset="2"/>
              </a:rPr>
              <a:t>dan</a:t>
            </a:r>
            <a:r>
              <a:rPr lang="en-US" sz="2400" dirty="0">
                <a:sym typeface="Wingdings" pitchFamily="2" charset="2"/>
              </a:rPr>
              <a:t>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7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P(2,4)  </a:t>
            </a:r>
            <a:r>
              <a:rPr lang="en-US" sz="2400" dirty="0" err="1">
                <a:sym typeface="Wingdings" pitchFamily="2" charset="2"/>
              </a:rPr>
              <a:t>dan</a:t>
            </a:r>
            <a:r>
              <a:rPr lang="en-US" sz="2400" dirty="0">
                <a:sym typeface="Wingdings" pitchFamily="2" charset="2"/>
              </a:rPr>
              <a:t> P’(2, 7)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</a:t>
            </a:r>
            <a:r>
              <a:rPr lang="en-US" sz="2400" dirty="0"/>
              <a:t>x = 3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30000" dirty="0">
                <a:sym typeface="Wingdings" pitchFamily="2" charset="2"/>
              </a:rPr>
              <a:t>2 </a:t>
            </a:r>
            <a:r>
              <a:rPr lang="en-US" sz="2400" dirty="0">
                <a:sym typeface="Symbol"/>
              </a:rPr>
              <a:t>=36  mod 11  3  (mod 11) </a:t>
            </a:r>
            <a:r>
              <a:rPr lang="en-US" sz="2400" dirty="0">
                <a:sym typeface="Wingdings" pitchFamily="2" charset="2"/>
              </a:rPr>
              <a:t> y</a:t>
            </a:r>
            <a:r>
              <a:rPr lang="en-US" sz="2400" baseline="-25000" dirty="0">
                <a:sym typeface="Wingdings" pitchFamily="2" charset="2"/>
              </a:rPr>
              <a:t>1</a:t>
            </a:r>
            <a:r>
              <a:rPr lang="en-US" sz="2400" dirty="0">
                <a:sym typeface="Wingdings" pitchFamily="2" charset="2"/>
              </a:rPr>
              <a:t> = 5 </a:t>
            </a:r>
            <a:r>
              <a:rPr lang="en-US" sz="2400" dirty="0" err="1">
                <a:sym typeface="Wingdings" pitchFamily="2" charset="2"/>
              </a:rPr>
              <a:t>dan</a:t>
            </a:r>
            <a:r>
              <a:rPr lang="en-US" sz="2400" dirty="0">
                <a:sym typeface="Wingdings" pitchFamily="2" charset="2"/>
              </a:rPr>
              <a:t> y</a:t>
            </a:r>
            <a:r>
              <a:rPr lang="en-US" sz="2400" baseline="-25000" dirty="0">
                <a:sym typeface="Wingdings" pitchFamily="2" charset="2"/>
              </a:rPr>
              <a:t>2 </a:t>
            </a:r>
            <a:r>
              <a:rPr lang="en-US" sz="2400" dirty="0">
                <a:sym typeface="Wingdings" pitchFamily="2" charset="2"/>
              </a:rPr>
              <a:t>= 6</a:t>
            </a:r>
          </a:p>
          <a:p>
            <a:pPr>
              <a:buNone/>
            </a:pPr>
            <a:r>
              <a:rPr lang="en-US" sz="2400" dirty="0">
                <a:sym typeface="Wingdings" pitchFamily="2" charset="2"/>
              </a:rPr>
              <a:t>						         P(3,5)  </a:t>
            </a:r>
            <a:r>
              <a:rPr lang="en-US" sz="2400" dirty="0" err="1">
                <a:sym typeface="Wingdings" pitchFamily="2" charset="2"/>
              </a:rPr>
              <a:t>dan</a:t>
            </a:r>
            <a:r>
              <a:rPr lang="en-US" sz="2400" dirty="0">
                <a:sym typeface="Wingdings" pitchFamily="2" charset="2"/>
              </a:rPr>
              <a:t> P’(3, 6)</a:t>
            </a:r>
            <a:endParaRPr lang="en-US" sz="2400" dirty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533401"/>
            <a:ext cx="10739120" cy="5592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diteruskan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x = 4, 5, …, 10,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473" y="1336040"/>
            <a:ext cx="3718253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6145713" y="1490008"/>
            <a:ext cx="43629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titik-titik</a:t>
            </a:r>
            <a:r>
              <a:rPr lang="en-US" sz="2400" dirty="0"/>
              <a:t> yang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12, </a:t>
            </a:r>
            <a:r>
              <a:rPr lang="en-US" sz="2400" dirty="0" err="1"/>
              <a:t>yaitu</a:t>
            </a:r>
            <a:r>
              <a:rPr lang="en-US" sz="2400" dirty="0"/>
              <a:t>:</a:t>
            </a:r>
          </a:p>
          <a:p>
            <a:r>
              <a:rPr lang="en-US" sz="2400" dirty="0"/>
              <a:t>(2, 4), (2, 7), (3, 5), (3, 6), (5, 2),</a:t>
            </a:r>
          </a:p>
          <a:p>
            <a:r>
              <a:rPr lang="en-US" sz="2400" dirty="0"/>
              <a:t>(5, 9), (7, 2), (7, 9), (8, 3), (8, 8),</a:t>
            </a:r>
          </a:p>
          <a:p>
            <a:r>
              <a:rPr lang="en-US" sz="2400" dirty="0"/>
              <a:t>(10, 2), (10, 9)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45713" y="3798332"/>
            <a:ext cx="409086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ditambah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O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</a:p>
          <a:p>
            <a:r>
              <a:rPr lang="en-US" sz="2400" dirty="0"/>
              <a:t>infinity,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membentuk</a:t>
            </a:r>
            <a:r>
              <a:rPr lang="en-US" sz="2400" dirty="0"/>
              <a:t> </a:t>
            </a:r>
            <a:r>
              <a:rPr lang="en-US" sz="2400" dirty="0" err="1"/>
              <a:t>grup</a:t>
            </a:r>
            <a:endParaRPr lang="en-US" sz="2400" dirty="0"/>
          </a:p>
          <a:p>
            <a:r>
              <a:rPr lang="en-US" sz="2400" dirty="0" err="1"/>
              <a:t>dengan</a:t>
            </a:r>
            <a:r>
              <a:rPr lang="en-US" sz="2400" dirty="0"/>
              <a:t> n = 13 </a:t>
            </a:r>
            <a:r>
              <a:rPr lang="en-US" sz="2400" dirty="0" err="1"/>
              <a:t>elemen</a:t>
            </a:r>
            <a:r>
              <a:rPr lang="en-US" sz="2400" dirty="0"/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96201" y="5867401"/>
            <a:ext cx="28125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: Andreas Steffen, </a:t>
            </a:r>
          </a:p>
          <a:p>
            <a:r>
              <a:rPr lang="en-US" dirty="0">
                <a:solidFill>
                  <a:srgbClr val="FF0000"/>
                </a:solidFill>
              </a:rPr>
              <a:t>Elliptic Curve Cryptography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25</a:t>
            </a:fld>
            <a:endParaRPr lang="en-US"/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762000"/>
            <a:ext cx="655765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098040" y="5383509"/>
            <a:ext cx="8951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Sebaran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di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=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mod 11 </a:t>
            </a:r>
            <a:r>
              <a:rPr lang="en-US" sz="2400" dirty="0" err="1"/>
              <a:t>pada</a:t>
            </a:r>
            <a:r>
              <a:rPr lang="en-US" sz="2400" dirty="0"/>
              <a:t> GF(11)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457201"/>
            <a:ext cx="10500360" cy="5668963"/>
          </a:xfrm>
        </p:spPr>
        <p:txBody>
          <a:bodyPr>
            <a:norm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lain: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 </a:t>
            </a:r>
            <a:r>
              <a:rPr lang="en-US" sz="2400" i="1" dirty="0"/>
              <a:t>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</a:t>
            </a:r>
            <a:r>
              <a:rPr lang="en-US" sz="2400" i="1" dirty="0"/>
              <a:t>x</a:t>
            </a:r>
            <a:r>
              <a:rPr lang="en-US" sz="2400" dirty="0"/>
              <a:t> + 1 (</a:t>
            </a:r>
            <a:r>
              <a:rPr lang="en-US" sz="2400" b="1" dirty="0"/>
              <a:t>mod</a:t>
            </a:r>
            <a:r>
              <a:rPr lang="en-US" sz="2400" dirty="0"/>
              <a:t> 23)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himpunan</a:t>
            </a:r>
            <a:r>
              <a:rPr lang="en-US" sz="2400" dirty="0"/>
              <a:t> {(0, 1), (0, 22), (1, 7), (1, 16), (3, 10), (3, 13), (5, 4), (5, 19) , (6, 4),  (6, 19), (7,  11), (7, 12), (9, 7), (9, 16), (11, 3), (11, 20), (12, 4), (12,   19), (13, 7), (13, 16), (17, 3), (17, 20), (18, 3), (18, 20), (19, 5), (19, 18)}.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352801" y="239184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361" y="2135823"/>
            <a:ext cx="6875152" cy="422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536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609601"/>
            <a:ext cx="9997440" cy="5746749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Penjumlahan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dan Q(</a:t>
            </a:r>
            <a:r>
              <a:rPr lang="en-US" sz="2400" dirty="0" err="1"/>
              <a:t>x</a:t>
            </a:r>
            <a:r>
              <a:rPr lang="en-US" sz="2400" baseline="-25000" dirty="0" err="1"/>
              <a:t>q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q</a:t>
            </a:r>
            <a:r>
              <a:rPr lang="en-US" sz="2400" dirty="0"/>
              <a:t>).  </a:t>
            </a:r>
          </a:p>
          <a:p>
            <a:pPr>
              <a:buNone/>
            </a:pPr>
            <a:r>
              <a:rPr lang="en-US" sz="2400" dirty="0" err="1"/>
              <a:t>Penjumlahan</a:t>
            </a:r>
            <a:r>
              <a:rPr lang="en-US" sz="2400" dirty="0"/>
              <a:t>: P + Q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mod p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mod p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>
                <a:sym typeface="Symbol"/>
              </a:rPr>
              <a:t> m </a:t>
            </a:r>
            <a:r>
              <a:rPr lang="en-US" sz="2400" dirty="0" err="1">
                <a:sym typeface="Symbol"/>
              </a:rPr>
              <a:t>adalah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gradien</a:t>
            </a:r>
            <a:r>
              <a:rPr lang="en-US" sz="2400" dirty="0">
                <a:sym typeface="Symbol"/>
              </a:rPr>
              <a:t>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0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88453" y="5329236"/>
                <a:ext cx="2638107" cy="9191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680" y="609601"/>
            <a:ext cx="1009904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Pengurangan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dirty="0" err="1"/>
              <a:t>Misalkan</a:t>
            </a:r>
            <a:r>
              <a:rPr lang="en-US" dirty="0"/>
              <a:t> P(</a:t>
            </a:r>
            <a:r>
              <a:rPr lang="en-US" dirty="0" err="1"/>
              <a:t>x</a:t>
            </a:r>
            <a:r>
              <a:rPr lang="en-US" baseline="-25000" dirty="0" err="1"/>
              <a:t>p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p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).  </a:t>
            </a:r>
          </a:p>
          <a:p>
            <a:pPr>
              <a:buNone/>
            </a:pPr>
            <a:r>
              <a:rPr lang="en-US" dirty="0" err="1"/>
              <a:t>Pengurangan</a:t>
            </a:r>
            <a:r>
              <a:rPr lang="en-US" dirty="0"/>
              <a:t>: P – Q  = P + (-Q),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 </a:t>
            </a:r>
          </a:p>
          <a:p>
            <a:pPr>
              <a:buNone/>
            </a:pPr>
            <a:r>
              <a:rPr lang="en-US" dirty="0"/>
              <a:t>		–Q(</a:t>
            </a:r>
            <a:r>
              <a:rPr lang="en-US" dirty="0" err="1"/>
              <a:t>x</a:t>
            </a:r>
            <a:r>
              <a:rPr lang="en-US" baseline="-25000" dirty="0" err="1"/>
              <a:t>q</a:t>
            </a:r>
            <a:r>
              <a:rPr lang="en-US" dirty="0"/>
              <a:t>, -</a:t>
            </a:r>
            <a:r>
              <a:rPr lang="en-US" dirty="0" err="1"/>
              <a:t>y</a:t>
            </a:r>
            <a:r>
              <a:rPr lang="en-US" baseline="-25000" dirty="0" err="1"/>
              <a:t>q</a:t>
            </a:r>
            <a:r>
              <a:rPr lang="en-US" dirty="0"/>
              <a:t> (mod p)). 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9520" y="609601"/>
            <a:ext cx="8971280" cy="611187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err="1"/>
              <a:t>Penggandaan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</a:t>
            </a:r>
            <a:r>
              <a:rPr lang="en-US" b="1" dirty="0" err="1"/>
              <a:t>di</a:t>
            </a:r>
            <a:r>
              <a:rPr lang="en-US" b="1" dirty="0"/>
              <a:t> </a:t>
            </a:r>
            <a:r>
              <a:rPr lang="en-US" b="1" dirty="0" err="1"/>
              <a:t>dalam</a:t>
            </a:r>
            <a:r>
              <a:rPr lang="en-US" b="1" dirty="0"/>
              <a:t> EC </a:t>
            </a:r>
            <a:r>
              <a:rPr lang="en-US" b="1" dirty="0" err="1"/>
              <a:t>pada</a:t>
            </a:r>
            <a:r>
              <a:rPr lang="en-US" b="1" dirty="0"/>
              <a:t> GF(p)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Misalkan</a:t>
            </a:r>
            <a:r>
              <a:rPr lang="en-US" sz="2400" dirty="0"/>
              <a:t> P(</a:t>
            </a:r>
            <a:r>
              <a:rPr lang="en-US" sz="2400" dirty="0" err="1"/>
              <a:t>x</a:t>
            </a:r>
            <a:r>
              <a:rPr lang="en-US" sz="2400" baseline="-25000" dirty="0" err="1"/>
              <a:t>p</a:t>
            </a:r>
            <a:r>
              <a:rPr lang="en-US" sz="2400" dirty="0"/>
              <a:t>,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) 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 0</a:t>
            </a:r>
            <a:r>
              <a:rPr lang="en-US" sz="2400" dirty="0"/>
              <a:t>.  </a:t>
            </a:r>
          </a:p>
          <a:p>
            <a:pPr>
              <a:buNone/>
            </a:pPr>
            <a:r>
              <a:rPr lang="en-US" sz="2400" dirty="0" err="1"/>
              <a:t>Penggandaan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:  2P = R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mod p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mod p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Yang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hal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,</a:t>
            </a:r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y</a:t>
            </a:r>
            <a:r>
              <a:rPr lang="en-US" sz="2400" baseline="-25000" dirty="0" err="1"/>
              <a:t>p</a:t>
            </a:r>
            <a:r>
              <a:rPr lang="en-US" sz="2400" dirty="0"/>
              <a:t> = 0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m </a:t>
            </a:r>
            <a:r>
              <a:rPr lang="en-US" sz="2400" dirty="0" err="1">
                <a:sym typeface="Symbol"/>
              </a:rPr>
              <a:t>tidak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terdefinisi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sehingga</a:t>
            </a:r>
            <a:r>
              <a:rPr lang="en-US" sz="2400" dirty="0">
                <a:sym typeface="Symbol"/>
              </a:rPr>
              <a:t> 2P = O</a:t>
            </a:r>
            <a:endParaRPr lang="en-US" sz="2400" dirty="0"/>
          </a:p>
          <a:p>
            <a:pPr>
              <a:buNone/>
            </a:pPr>
            <a:endParaRPr lang="en-US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29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274" name="Object 2"/>
              <p:cNvSpPr txBox="1"/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4274" name="Object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59280" y="48618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8880" y="609601"/>
            <a:ext cx="10048240" cy="5516563"/>
          </a:xfrm>
        </p:spPr>
        <p:txBody>
          <a:bodyPr>
            <a:normAutofit/>
          </a:bodyPr>
          <a:lstStyle/>
          <a:p>
            <a:r>
              <a:rPr lang="en-US" dirty="0" err="1"/>
              <a:t>Contoh</a:t>
            </a:r>
            <a:r>
              <a:rPr lang="en-US" dirty="0"/>
              <a:t>: 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– 4x </a:t>
            </a:r>
          </a:p>
          <a:p>
            <a:pPr lvl="2">
              <a:buNone/>
            </a:pPr>
            <a:r>
              <a:rPr lang="en-US" sz="2800" dirty="0"/>
              <a:t>		  = x(x – 2)(x + 2)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27961" y="1712914"/>
            <a:ext cx="4413775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429000" y="59436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6000" y="533401"/>
            <a:ext cx="9997440" cy="5765799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Contoh</a:t>
            </a:r>
            <a:r>
              <a:rPr lang="en-US" sz="2400" dirty="0"/>
              <a:t>: </a:t>
            </a:r>
            <a:r>
              <a:rPr lang="en-US" sz="2400" dirty="0" err="1"/>
              <a:t>Misalkan</a:t>
            </a:r>
            <a:r>
              <a:rPr lang="en-US" sz="2400" dirty="0"/>
              <a:t> P(2, 4) </a:t>
            </a:r>
            <a:r>
              <a:rPr lang="en-US" sz="2400" dirty="0" err="1"/>
              <a:t>dan</a:t>
            </a:r>
            <a:r>
              <a:rPr lang="en-US" sz="2400" dirty="0"/>
              <a:t> Q(5, 9)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dua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</a:t>
            </a:r>
            <a:r>
              <a:rPr lang="en-US" sz="2400" dirty="0">
                <a:sym typeface="Symbol"/>
              </a:rPr>
              <a:t>=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+ x + 6  mod 11. </a:t>
            </a:r>
            <a:r>
              <a:rPr lang="en-US" sz="2400" dirty="0" err="1"/>
              <a:t>Tentukan</a:t>
            </a:r>
            <a:r>
              <a:rPr lang="en-US" sz="2400" dirty="0"/>
              <a:t> P  + Q </a:t>
            </a:r>
            <a:r>
              <a:rPr lang="en-US" sz="2400" dirty="0" err="1"/>
              <a:t>dan</a:t>
            </a:r>
            <a:r>
              <a:rPr lang="en-US" sz="2400" dirty="0"/>
              <a:t> 2P.</a:t>
            </a:r>
          </a:p>
          <a:p>
            <a:pPr>
              <a:buNone/>
            </a:pPr>
            <a:r>
              <a:rPr lang="en-US" sz="2400" dirty="0"/>
              <a:t>	</a:t>
            </a:r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u="sng" dirty="0"/>
              <a:t>Jawab</a:t>
            </a:r>
            <a:r>
              <a:rPr lang="en-US" sz="2400" dirty="0"/>
              <a:t>: </a:t>
            </a:r>
          </a:p>
          <a:p>
            <a:pPr>
              <a:buNone/>
            </a:pPr>
            <a:r>
              <a:rPr lang="en-US" sz="2400" dirty="0"/>
              <a:t>    (a) </a:t>
            </a:r>
            <a:r>
              <a:rPr lang="en-US" sz="2400" dirty="0">
                <a:solidFill>
                  <a:srgbClr val="FF0000"/>
                </a:solidFill>
              </a:rPr>
              <a:t>P + Q = R</a:t>
            </a:r>
          </a:p>
          <a:p>
            <a:pPr marL="457200" lvl="1" indent="0">
              <a:buNone/>
            </a:pPr>
            <a:r>
              <a:rPr lang="en-US" dirty="0">
                <a:sym typeface="Symbol"/>
              </a:rPr>
              <a:t>  m =  (9 – 4)/(5 – 2) mod 11 =  5/3  mod 11 = 5  3</a:t>
            </a:r>
            <a:r>
              <a:rPr lang="en-US" baseline="30000" dirty="0">
                <a:sym typeface="Symbol"/>
              </a:rPr>
              <a:t>–1 </a:t>
            </a:r>
            <a:r>
              <a:rPr lang="en-US" dirty="0">
                <a:sym typeface="Symbol"/>
              </a:rPr>
              <a:t>  mod 11</a:t>
            </a:r>
          </a:p>
          <a:p>
            <a:pPr lvl="1">
              <a:buNone/>
            </a:pPr>
            <a:r>
              <a:rPr lang="en-US" dirty="0">
                <a:sym typeface="Symbol"/>
              </a:rPr>
              <a:t>				                  = 5  4 mod 11  9 (mod 11)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P + Q = R, </a:t>
            </a: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r>
              <a:rPr lang="en-US" sz="2400" dirty="0">
                <a:sym typeface="Symbol"/>
              </a:rPr>
              <a:t> mod 11 = 81 – 2 – 5 mod 11  8(mod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mod 11 = 9(2 – 8) – 4 mod 11= -58 mod 11 </a:t>
            </a:r>
          </a:p>
          <a:p>
            <a:pPr>
              <a:buNone/>
            </a:pPr>
            <a:r>
              <a:rPr lang="en-US" sz="2400" dirty="0"/>
              <a:t>							         </a:t>
            </a:r>
            <a:r>
              <a:rPr lang="en-US" sz="2400" dirty="0">
                <a:sym typeface="Symbol"/>
              </a:rPr>
              <a:t> 8 (mod 11)</a:t>
            </a:r>
            <a:endParaRPr lang="en-US" sz="2400" dirty="0"/>
          </a:p>
          <a:p>
            <a:pPr>
              <a:buNone/>
            </a:pPr>
            <a:endParaRPr lang="en-US" sz="2400" dirty="0"/>
          </a:p>
          <a:p>
            <a:pPr>
              <a:buNone/>
            </a:pPr>
            <a:r>
              <a:rPr lang="en-US" sz="2400" dirty="0"/>
              <a:t>	</a:t>
            </a:r>
            <a:r>
              <a:rPr lang="en-US" sz="2400" dirty="0" err="1"/>
              <a:t>Jadi</a:t>
            </a:r>
            <a:r>
              <a:rPr lang="en-US" sz="2400" dirty="0"/>
              <a:t>,  R(8, 8)</a:t>
            </a:r>
            <a:r>
              <a:rPr lang="en-US" sz="2400" dirty="0">
                <a:sym typeface="Symbol"/>
              </a:rPr>
              <a:t> </a:t>
            </a:r>
            <a:endParaRPr lang="en-US" sz="2400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6960" y="762001"/>
            <a:ext cx="9133840" cy="58623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400" dirty="0"/>
              <a:t>(b) </a:t>
            </a:r>
            <a:r>
              <a:rPr lang="en-US" sz="2400" dirty="0">
                <a:solidFill>
                  <a:srgbClr val="FF0000"/>
                </a:solidFill>
              </a:rPr>
              <a:t>2P = R</a:t>
            </a:r>
          </a:p>
          <a:p>
            <a:pPr>
              <a:buNone/>
            </a:pPr>
            <a:r>
              <a:rPr lang="en-US" sz="2400" dirty="0"/>
              <a:t>	 </a:t>
            </a:r>
          </a:p>
          <a:p>
            <a:pPr>
              <a:buNone/>
            </a:pPr>
            <a:r>
              <a:rPr lang="en-US" sz="2400" dirty="0"/>
              <a:t> 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i="1" dirty="0">
                <a:sym typeface="Symbol"/>
              </a:rPr>
              <a:t>  m</a:t>
            </a:r>
            <a:r>
              <a:rPr lang="en-US" sz="2400" dirty="0">
                <a:sym typeface="Symbol"/>
              </a:rPr>
              <a:t> = ( 3(2)</a:t>
            </a:r>
            <a:r>
              <a:rPr lang="en-US" sz="2400" baseline="30000" dirty="0">
                <a:sym typeface="Symbol"/>
              </a:rPr>
              <a:t>2</a:t>
            </a:r>
            <a:r>
              <a:rPr lang="en-US" sz="2400" dirty="0">
                <a:sym typeface="Symbol"/>
              </a:rPr>
              <a:t> + 1)/ 8) mod 11 = 13/8 mod 11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= 13  8</a:t>
            </a:r>
            <a:r>
              <a:rPr lang="en-US" sz="2400" baseline="30000" dirty="0">
                <a:sym typeface="Symbol"/>
              </a:rPr>
              <a:t>–1 </a:t>
            </a:r>
            <a:r>
              <a:rPr lang="en-US" sz="2400" dirty="0">
                <a:sym typeface="Symbol"/>
              </a:rPr>
              <a:t> mod 11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= 13  7 mod 11 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				       = 78 mod 11  3 (mod 11)</a:t>
            </a:r>
          </a:p>
          <a:p>
            <a:pPr>
              <a:buNone/>
            </a:pPr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R: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2x</a:t>
            </a:r>
            <a:r>
              <a:rPr lang="en-US" sz="2400" baseline="-25000" dirty="0">
                <a:sym typeface="Symbol"/>
              </a:rPr>
              <a:t>p</a:t>
            </a:r>
            <a:r>
              <a:rPr lang="en-US" sz="2400" dirty="0">
                <a:sym typeface="Symbol"/>
              </a:rPr>
              <a:t>  mod p = 3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2  2  mod 11  5 (mod 11)</a:t>
            </a:r>
            <a:endParaRPr lang="en-US" sz="2400" baseline="-250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</a:t>
            </a:r>
            <a:r>
              <a:rPr lang="en-US" sz="2400" i="1" dirty="0">
                <a:sym typeface="Symbol"/>
              </a:rPr>
              <a:t>m</a:t>
            </a:r>
            <a:r>
              <a:rPr lang="en-US" sz="2400" dirty="0">
                <a:sym typeface="Symbol"/>
              </a:rPr>
              <a:t>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mod p = 3(2 – 5) – 4 mod 11 </a:t>
            </a:r>
          </a:p>
          <a:p>
            <a:pPr>
              <a:buNone/>
            </a:pPr>
            <a:r>
              <a:rPr lang="en-US" sz="2400" dirty="0"/>
              <a:t>				            = -13  mod 11 </a:t>
            </a:r>
            <a:r>
              <a:rPr lang="en-US" sz="2400" dirty="0">
                <a:sym typeface="Symbol"/>
              </a:rPr>
              <a:t> 9 (mod 11)</a:t>
            </a:r>
          </a:p>
          <a:p>
            <a:pPr>
              <a:buNone/>
            </a:pPr>
            <a:r>
              <a:rPr lang="en-US" sz="2400" dirty="0">
                <a:sym typeface="Symbol"/>
              </a:rPr>
              <a:t>	</a:t>
            </a:r>
            <a:r>
              <a:rPr lang="en-US" sz="2400" dirty="0" err="1">
                <a:sym typeface="Symbol"/>
              </a:rPr>
              <a:t>Jadi</a:t>
            </a:r>
            <a:r>
              <a:rPr lang="en-US" sz="2400" dirty="0">
                <a:sym typeface="Symbol"/>
              </a:rPr>
              <a:t>, R(5, 9)</a:t>
            </a:r>
            <a:r>
              <a:rPr lang="en-US" sz="2400" dirty="0"/>
              <a:t>						          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/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noFill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sSub>
                            <m:sSubPr>
                              <m:ctrlPr>
                                <a:rPr lang="en-US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baseline="-25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2400" b="0" i="1" baseline="3000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b/>
                          </m:sSub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US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mod</m:t>
                      </m:r>
                      <m:r>
                        <m:rPr>
                          <m:nor/>
                        </m:rPr>
                        <a:rPr lang="en-US" sz="240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Object 2">
                <a:extLst>
                  <a:ext uri="{FF2B5EF4-FFF2-40B4-BE49-F238E27FC236}">
                    <a16:creationId xmlns:a16="http://schemas.microsoft.com/office/drawing/2014/main" id="{24745579-74AE-46A0-AB94-B2FB33B263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23440" y="1255078"/>
                <a:ext cx="3830320" cy="91916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5840" y="457201"/>
            <a:ext cx="10347960" cy="5668963"/>
          </a:xfrm>
        </p:spPr>
        <p:txBody>
          <a:bodyPr>
            <a:normAutofit/>
          </a:bodyPr>
          <a:lstStyle/>
          <a:p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kP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k = 2, 3, … </a:t>
            </a:r>
            <a:r>
              <a:rPr lang="en-US" dirty="0" err="1"/>
              <a:t>diperlihatkan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32</a:t>
            </a:fld>
            <a:endParaRPr lang="en-US"/>
          </a:p>
        </p:txBody>
      </p: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8400" y="1143001"/>
            <a:ext cx="1676400" cy="510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105401" y="1981201"/>
            <a:ext cx="56087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diketahui</a:t>
            </a:r>
            <a:r>
              <a:rPr lang="en-US" sz="2400" dirty="0"/>
              <a:t> P,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dirty="0" err="1"/>
              <a:t>kita</a:t>
            </a:r>
            <a:r>
              <a:rPr lang="en-US" sz="2400" dirty="0"/>
              <a:t>  </a:t>
            </a:r>
            <a:r>
              <a:rPr lang="en-US" sz="2400" dirty="0" err="1"/>
              <a:t>bisa</a:t>
            </a:r>
            <a:r>
              <a:rPr lang="en-US" sz="2400" dirty="0"/>
              <a:t> </a:t>
            </a:r>
            <a:r>
              <a:rPr lang="en-US" sz="2400" dirty="0" err="1"/>
              <a:t>menghitung</a:t>
            </a:r>
            <a:endParaRPr lang="en-US" sz="2400" dirty="0"/>
          </a:p>
          <a:p>
            <a:r>
              <a:rPr lang="en-US" sz="2400" dirty="0"/>
              <a:t>     Q = </a:t>
            </a:r>
            <a:r>
              <a:rPr lang="en-US" sz="2400" dirty="0" err="1"/>
              <a:t>kP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1" y="3505200"/>
            <a:ext cx="543168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persoalannya</a:t>
            </a:r>
            <a:r>
              <a:rPr lang="en-US" sz="2400" dirty="0"/>
              <a:t> </a:t>
            </a:r>
            <a:r>
              <a:rPr lang="en-US" sz="2400" dirty="0" err="1"/>
              <a:t>dibalik</a:t>
            </a:r>
            <a:r>
              <a:rPr lang="en-US" sz="2400" dirty="0"/>
              <a:t> </a:t>
            </a:r>
            <a:r>
              <a:rPr lang="en-US" sz="2400" dirty="0" err="1"/>
              <a:t>sbb</a:t>
            </a:r>
            <a:r>
              <a:rPr lang="en-US" sz="2400" dirty="0"/>
              <a:t>: </a:t>
            </a:r>
          </a:p>
          <a:p>
            <a:r>
              <a:rPr lang="en-US" sz="2400" dirty="0" err="1">
                <a:solidFill>
                  <a:srgbClr val="FF0000"/>
                </a:solidFill>
              </a:rPr>
              <a:t>Diberikan</a:t>
            </a:r>
            <a:r>
              <a:rPr lang="en-US" sz="2400" dirty="0">
                <a:solidFill>
                  <a:srgbClr val="FF0000"/>
                </a:solidFill>
              </a:rPr>
              <a:t> P dan Q, </a:t>
            </a:r>
            <a:r>
              <a:rPr lang="en-US" sz="2400" dirty="0" err="1">
                <a:solidFill>
                  <a:srgbClr val="FF0000"/>
                </a:solidFill>
              </a:rPr>
              <a:t>maka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sangat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sukar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 err="1">
                <a:solidFill>
                  <a:srgbClr val="FF0000"/>
                </a:solidFill>
              </a:rPr>
              <a:t>menghitung</a:t>
            </a:r>
            <a:r>
              <a:rPr lang="en-US" sz="2400" dirty="0">
                <a:solidFill>
                  <a:srgbClr val="FF0000"/>
                </a:solidFill>
              </a:rPr>
              <a:t> k </a:t>
            </a:r>
            <a:r>
              <a:rPr lang="en-US" sz="2400" dirty="0" err="1">
                <a:solidFill>
                  <a:srgbClr val="FF0000"/>
                </a:solidFill>
              </a:rPr>
              <a:t>sedemikian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sehingga</a:t>
            </a:r>
            <a:r>
              <a:rPr lang="en-US" sz="2400" dirty="0">
                <a:solidFill>
                  <a:srgbClr val="FF0000"/>
                </a:solidFill>
              </a:rPr>
              <a:t> Q = </a:t>
            </a:r>
            <a:r>
              <a:rPr lang="en-US" sz="2400" dirty="0" err="1">
                <a:solidFill>
                  <a:srgbClr val="FF0000"/>
                </a:solidFill>
              </a:rPr>
              <a:t>kP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sz="2400" dirty="0"/>
              <a:t>               </a:t>
            </a:r>
            <a:r>
              <a:rPr lang="en-US" sz="2400" dirty="0">
                <a:sym typeface="Symbol"/>
              </a:rPr>
              <a:t> 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</a:t>
            </a:r>
            <a:endParaRPr lang="en-US" sz="2400" b="1" dirty="0">
              <a:solidFill>
                <a:srgbClr val="FF0000"/>
              </a:solidFill>
            </a:endParaRPr>
          </a:p>
          <a:p>
            <a:r>
              <a:rPr lang="en-US" sz="2400" b="1" dirty="0"/>
              <a:t>              ECDLP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1829"/>
            <a:ext cx="10515600" cy="1325563"/>
          </a:xfrm>
        </p:spPr>
        <p:txBody>
          <a:bodyPr/>
          <a:lstStyle/>
          <a:p>
            <a:r>
              <a:rPr lang="en-US" dirty="0"/>
              <a:t>Elliptic Curve Cryptography (ECC) </a:t>
            </a:r>
            <a:r>
              <a:rPr lang="en-US" baseline="30000" dirty="0"/>
              <a:t>*)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320" y="1371601"/>
            <a:ext cx="10109200" cy="4754563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ECC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, </a:t>
            </a:r>
            <a:r>
              <a:rPr lang="en-US" sz="2400" dirty="0" err="1"/>
              <a:t>sejenis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RSA, Rabin, </a:t>
            </a:r>
            <a:r>
              <a:rPr lang="en-US" sz="2400" dirty="0" err="1"/>
              <a:t>ElGamal</a:t>
            </a:r>
            <a:r>
              <a:rPr lang="en-US" sz="2400" dirty="0"/>
              <a:t>, D-H, </a:t>
            </a:r>
            <a:r>
              <a:rPr lang="en-US" sz="2400" dirty="0" err="1"/>
              <a:t>dll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pengguna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kunci</a:t>
            </a:r>
            <a:r>
              <a:rPr lang="en-US" sz="2400" b="1" dirty="0"/>
              <a:t> </a:t>
            </a:r>
            <a:r>
              <a:rPr lang="en-US" sz="2400" b="1" dirty="0" err="1"/>
              <a:t>privat</a:t>
            </a:r>
            <a:endParaRPr lang="en-US" sz="2400" b="1" dirty="0"/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publik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enkripsi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verifikasi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r>
              <a:rPr lang="en-US" sz="2000" dirty="0"/>
              <a:t>     -  </a:t>
            </a:r>
            <a:r>
              <a:rPr lang="en-US" sz="2000" dirty="0" err="1"/>
              <a:t>Kunci</a:t>
            </a:r>
            <a:r>
              <a:rPr lang="en-US" sz="2000" dirty="0"/>
              <a:t> </a:t>
            </a:r>
            <a:r>
              <a:rPr lang="en-US" sz="2000" dirty="0" err="1"/>
              <a:t>privat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dekripsi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tanda</a:t>
            </a:r>
            <a:r>
              <a:rPr lang="en-US" sz="2000" dirty="0"/>
              <a:t> </a:t>
            </a:r>
            <a:r>
              <a:rPr lang="en-US" sz="2000" dirty="0" err="1"/>
              <a:t>tangan</a:t>
            </a:r>
            <a:r>
              <a:rPr lang="en-US" sz="2000" dirty="0"/>
              <a:t> digital</a:t>
            </a:r>
          </a:p>
          <a:p>
            <a:pPr marL="519113" indent="-519113">
              <a:buNone/>
            </a:pPr>
            <a:endParaRPr lang="en-US" sz="2000" dirty="0"/>
          </a:p>
          <a:p>
            <a:pPr marL="341313" indent="-341313"/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digunakan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perluasan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 lain:</a:t>
            </a:r>
          </a:p>
          <a:p>
            <a:pPr marL="341313" indent="-341313">
              <a:buNone/>
            </a:pPr>
            <a:r>
              <a:rPr lang="en-US" sz="2400" dirty="0"/>
              <a:t>	1. Elliptic Curve </a:t>
            </a:r>
            <a:r>
              <a:rPr lang="en-US" sz="2400" dirty="0" err="1"/>
              <a:t>Elgamal</a:t>
            </a:r>
            <a:r>
              <a:rPr lang="en-US" sz="2400" dirty="0"/>
              <a:t> (ECEG)</a:t>
            </a:r>
          </a:p>
          <a:p>
            <a:pPr marL="341313" indent="-341313">
              <a:buNone/>
            </a:pPr>
            <a:r>
              <a:rPr lang="en-US" sz="2400" dirty="0"/>
              <a:t>	2. Elliptic Curve Digital Signature (ECDSA)</a:t>
            </a:r>
          </a:p>
          <a:p>
            <a:pPr marL="341313" indent="-341313">
              <a:buNone/>
            </a:pPr>
            <a:r>
              <a:rPr lang="en-US" sz="2400" dirty="0"/>
              <a:t>	3. Elliptic Curve Diffie-Hellman (ECDH)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38699" y="5954137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latin typeface="+mn-lt"/>
              </a:rPr>
              <a:t>Penggunaan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Kurva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Eliptik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dalam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Kriptografi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560" y="1981201"/>
            <a:ext cx="10617200" cy="4144963"/>
          </a:xfrm>
        </p:spPr>
        <p:txBody>
          <a:bodyPr>
            <a:normAutofit/>
          </a:bodyPr>
          <a:lstStyle/>
          <a:p>
            <a:r>
              <a:rPr lang="en-US" sz="2400" dirty="0" err="1"/>
              <a:t>Bagian</a:t>
            </a:r>
            <a:r>
              <a:rPr lang="en-US" sz="2400" dirty="0"/>
              <a:t> </a:t>
            </a:r>
            <a:r>
              <a:rPr lang="en-US" sz="2400" dirty="0" err="1"/>
              <a:t>inti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sistem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kunci-publik</a:t>
            </a:r>
            <a:r>
              <a:rPr lang="en-US" sz="2400" dirty="0"/>
              <a:t> yang </a:t>
            </a:r>
            <a:r>
              <a:rPr lang="en-US" sz="2400" dirty="0" err="1"/>
              <a:t>melibatkan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b="1" dirty="0" err="1"/>
              <a:t>grup</a:t>
            </a:r>
            <a:r>
              <a:rPr lang="en-US" sz="2400" b="1" dirty="0"/>
              <a:t> </a:t>
            </a:r>
            <a:r>
              <a:rPr lang="en-US" sz="2400" b="1" dirty="0" err="1"/>
              <a:t>eliptik</a:t>
            </a:r>
            <a:r>
              <a:rPr lang="en-US" sz="2400" b="1" dirty="0"/>
              <a:t> </a:t>
            </a:r>
            <a:r>
              <a:rPr lang="en-US" sz="2400" dirty="0"/>
              <a:t>(</a:t>
            </a:r>
            <a:r>
              <a:rPr lang="en-US" sz="2400" dirty="0" err="1"/>
              <a:t>himpunan</a:t>
            </a:r>
            <a:r>
              <a:rPr lang="en-US" sz="2400" dirty="0"/>
              <a:t> </a:t>
            </a:r>
            <a:r>
              <a:rPr lang="en-US" sz="2400" dirty="0" err="1"/>
              <a:t>titik-titik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biner</a:t>
            </a:r>
            <a:r>
              <a:rPr lang="en-US" sz="2400" dirty="0"/>
              <a:t> +).</a:t>
            </a:r>
          </a:p>
          <a:p>
            <a:endParaRPr lang="en-US" sz="2400" dirty="0"/>
          </a:p>
          <a:p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</a:t>
            </a:r>
            <a:r>
              <a:rPr lang="en-US" sz="2400" dirty="0"/>
              <a:t>:</a:t>
            </a:r>
          </a:p>
          <a:p>
            <a:pPr marL="573088" indent="-573088">
              <a:buNone/>
            </a:pPr>
            <a:r>
              <a:rPr lang="en-US" sz="2400" dirty="0"/>
              <a:t>     -  Jika RSA </a:t>
            </a:r>
            <a:r>
              <a:rPr lang="en-US" sz="2400" dirty="0" err="1"/>
              <a:t>mempunyai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perpangkatan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matematika</a:t>
            </a:r>
            <a:r>
              <a:rPr lang="en-US" sz="2400" dirty="0"/>
              <a:t> yang </a:t>
            </a:r>
            <a:r>
              <a:rPr lang="en-US" sz="2400" dirty="0" err="1"/>
              <a:t>mendasarinya</a:t>
            </a:r>
            <a:r>
              <a:rPr lang="en-US" sz="2400" dirty="0"/>
              <a:t>, </a:t>
            </a:r>
            <a:r>
              <a:rPr lang="en-US" sz="2400" dirty="0" err="1"/>
              <a:t>maka</a:t>
            </a:r>
            <a:endParaRPr lang="en-US" sz="2400" dirty="0"/>
          </a:p>
          <a:p>
            <a:pPr marL="573088" indent="-573088">
              <a:buNone/>
            </a:pPr>
            <a:r>
              <a:rPr lang="en-US" sz="2400" dirty="0"/>
              <a:t>     -  ECC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perkalian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</a:t>
            </a:r>
            <a:r>
              <a:rPr lang="en-US" sz="2400" dirty="0" err="1"/>
              <a:t>kP</a:t>
            </a:r>
            <a:r>
              <a:rPr lang="en-US" sz="2400" dirty="0"/>
              <a:t>)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760" y="584707"/>
            <a:ext cx="10480040" cy="5364163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yang </a:t>
            </a:r>
            <a:r>
              <a:rPr lang="en-US" dirty="0" err="1"/>
              <a:t>berkomunikasi</a:t>
            </a:r>
            <a:r>
              <a:rPr lang="en-US" dirty="0"/>
              <a:t> </a:t>
            </a:r>
            <a:r>
              <a:rPr lang="en-US" dirty="0" err="1"/>
              <a:t>menyepakati</a:t>
            </a:r>
            <a:r>
              <a:rPr lang="en-US" dirty="0"/>
              <a:t> parameter data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:</a:t>
            </a:r>
          </a:p>
          <a:p>
            <a:pPr>
              <a:buNone/>
            </a:pPr>
            <a:r>
              <a:rPr lang="en-US" dirty="0"/>
              <a:t>	1.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</a:t>
            </a:r>
            <a:endParaRPr lang="en-US" dirty="0"/>
          </a:p>
          <a:p>
            <a:pPr>
              <a:buNone/>
            </a:pPr>
            <a:r>
              <a:rPr lang="en-US" dirty="0"/>
              <a:t>		</a:t>
            </a:r>
            <a:r>
              <a:rPr lang="en-US" sz="2400" dirty="0"/>
              <a:t>- </a:t>
            </a:r>
            <a:r>
              <a:rPr lang="en-US" sz="2400" dirty="0" err="1"/>
              <a:t>Nilai</a:t>
            </a:r>
            <a:r>
              <a:rPr lang="en-US" sz="2400" dirty="0"/>
              <a:t> a </a:t>
            </a:r>
            <a:r>
              <a:rPr lang="en-US" sz="2400" dirty="0" err="1"/>
              <a:t>dan</a:t>
            </a:r>
            <a:r>
              <a:rPr lang="en-US" sz="2400" dirty="0"/>
              <a:t> b</a:t>
            </a:r>
          </a:p>
          <a:p>
            <a:pPr>
              <a:buNone/>
            </a:pPr>
            <a:r>
              <a:rPr lang="en-US" sz="2400" dirty="0"/>
              <a:t>		- </a:t>
            </a:r>
            <a:r>
              <a:rPr lang="en-US" sz="2400" dirty="0" err="1"/>
              <a:t>Bilangan</a:t>
            </a:r>
            <a:r>
              <a:rPr lang="en-US" sz="2400" dirty="0"/>
              <a:t> prima p</a:t>
            </a:r>
          </a:p>
          <a:p>
            <a:pPr>
              <a:buNone/>
            </a:pPr>
            <a:r>
              <a:rPr lang="en-US" dirty="0"/>
              <a:t>	2. 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dihitung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  <a:p>
            <a:pPr marL="682625" indent="-682625">
              <a:buNone/>
            </a:pPr>
            <a:r>
              <a:rPr lang="en-US" dirty="0"/>
              <a:t>   3.  </a:t>
            </a:r>
            <a:r>
              <a:rPr lang="en-US" dirty="0" err="1"/>
              <a:t>Titik</a:t>
            </a:r>
            <a:r>
              <a:rPr lang="en-US" dirty="0"/>
              <a:t> basis (</a:t>
            </a:r>
            <a:r>
              <a:rPr lang="en-US" i="1" dirty="0"/>
              <a:t>base point</a:t>
            </a:r>
            <a:r>
              <a:rPr lang="en-US" dirty="0"/>
              <a:t>) B (</a:t>
            </a:r>
            <a:r>
              <a:rPr lang="en-US" dirty="0" err="1"/>
              <a:t>x</a:t>
            </a:r>
            <a:r>
              <a:rPr lang="en-US" baseline="-25000" dirty="0" err="1"/>
              <a:t>B</a:t>
            </a:r>
            <a:r>
              <a:rPr lang="en-US" dirty="0"/>
              <a:t>, </a:t>
            </a:r>
            <a:r>
              <a:rPr lang="en-US" dirty="0" err="1"/>
              <a:t>y</a:t>
            </a:r>
            <a:r>
              <a:rPr lang="en-US" baseline="-25000" dirty="0" err="1"/>
              <a:t>B</a:t>
            </a:r>
            <a:r>
              <a:rPr lang="en-US" dirty="0"/>
              <a:t>) 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pengguna</a:t>
            </a:r>
            <a:r>
              <a:rPr lang="en-US" dirty="0"/>
              <a:t> </a:t>
            </a:r>
            <a:r>
              <a:rPr lang="en-US" dirty="0" err="1"/>
              <a:t>membangkitkan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endParaRPr lang="en-US" dirty="0"/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= integer x, </a:t>
            </a:r>
            <a:r>
              <a:rPr lang="en-US" dirty="0" err="1"/>
              <a:t>dipilih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 – 1]</a:t>
            </a:r>
          </a:p>
          <a:p>
            <a:pPr lvl="1"/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= </a:t>
            </a:r>
            <a:r>
              <a:rPr lang="en-US" dirty="0" err="1"/>
              <a:t>titik</a:t>
            </a:r>
            <a:r>
              <a:rPr lang="en-US" dirty="0"/>
              <a:t> Q,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antara</a:t>
            </a:r>
            <a:r>
              <a:rPr lang="en-US" dirty="0"/>
              <a:t> x dan </a:t>
            </a:r>
            <a:r>
              <a:rPr lang="en-US" dirty="0" err="1"/>
              <a:t>titik</a:t>
            </a:r>
            <a:r>
              <a:rPr lang="en-US" dirty="0"/>
              <a:t> basis B: Q = x</a:t>
            </a:r>
            <a:r>
              <a:rPr lang="en-US" dirty="0">
                <a:sym typeface="Symbol"/>
              </a:rPr>
              <a:t></a:t>
            </a:r>
            <a:r>
              <a:rPr lang="en-US" dirty="0"/>
              <a:t> B </a:t>
            </a:r>
          </a:p>
          <a:p>
            <a:pPr lvl="1">
              <a:buNone/>
            </a:pPr>
            <a:endParaRPr lang="en-US" dirty="0"/>
          </a:p>
          <a:p>
            <a:pPr marL="341313" lvl="1" indent="-341313"/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327682" y="594887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456531"/>
            <a:ext cx="9042400" cy="4678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err="1"/>
              <a:t>Ingatlah</a:t>
            </a:r>
            <a:r>
              <a:rPr lang="en-US" sz="2400" dirty="0"/>
              <a:t> </a:t>
            </a:r>
            <a:r>
              <a:rPr lang="en-US" sz="2400" dirty="0" err="1"/>
              <a:t>kembali</a:t>
            </a:r>
            <a:r>
              <a:rPr lang="en-US" sz="2400" dirty="0"/>
              <a:t> diagram </a:t>
            </a:r>
            <a:r>
              <a:rPr lang="en-US" sz="2400" dirty="0" err="1"/>
              <a:t>pertukaran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Diffie</a:t>
            </a:r>
            <a:r>
              <a:rPr lang="en-US" sz="2400" dirty="0"/>
              <a:t>-Hellman: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A8983DDC-838F-4262-AC9D-39F40E395D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D7053B-A214-F564-E773-BDAFE50645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393" y="2282349"/>
            <a:ext cx="5661007" cy="4074001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595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>
                <a:latin typeface="+mn-lt"/>
              </a:rPr>
              <a:t>Elliptic Curve </a:t>
            </a:r>
            <a:r>
              <a:rPr lang="en-US" b="1" dirty="0" err="1">
                <a:latin typeface="+mn-lt"/>
              </a:rPr>
              <a:t>Diffie</a:t>
            </a:r>
            <a:r>
              <a:rPr lang="en-US" b="1" dirty="0">
                <a:latin typeface="+mn-lt"/>
              </a:rPr>
              <a:t>-Hellman (ECDH)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5864" y="1415414"/>
            <a:ext cx="7924800" cy="91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Public: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B</a:t>
            </a:r>
            <a:r>
              <a:rPr lang="en-US" sz="2400" dirty="0">
                <a:latin typeface="Times-Roman" charset="0"/>
              </a:rPr>
              <a:t>(</a:t>
            </a:r>
            <a:r>
              <a:rPr lang="en-US" sz="2400" dirty="0" err="1">
                <a:latin typeface="Times-Roman" charset="0"/>
              </a:rPr>
              <a:t>x,y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endParaRPr lang="en-US" sz="2400" dirty="0"/>
          </a:p>
          <a:p>
            <a:pPr eaLnBrk="1" hangingPunct="1">
              <a:lnSpc>
                <a:spcPct val="90000"/>
              </a:lnSpc>
            </a:pPr>
            <a:r>
              <a:rPr lang="en-US" sz="2400" b="1" dirty="0">
                <a:solidFill>
                  <a:schemeClr val="hlink"/>
                </a:solidFill>
              </a:rPr>
              <a:t>Secret:</a:t>
            </a:r>
            <a:r>
              <a:rPr lang="en-US" sz="2400" dirty="0"/>
              <a:t> Integer </a:t>
            </a:r>
            <a:r>
              <a:rPr lang="en-US" sz="2400" dirty="0" err="1"/>
              <a:t>milik</a:t>
            </a:r>
            <a:r>
              <a:rPr lang="en-US" sz="2400" dirty="0"/>
              <a:t> Alice, </a:t>
            </a:r>
            <a:r>
              <a:rPr lang="en-US" sz="2400" dirty="0">
                <a:latin typeface="Times-Roman" charset="0"/>
              </a:rPr>
              <a:t>a,</a:t>
            </a:r>
            <a:r>
              <a:rPr lang="en-US" sz="2400" dirty="0"/>
              <a:t> dan integer </a:t>
            </a:r>
            <a:r>
              <a:rPr lang="en-US" sz="2400" dirty="0" err="1"/>
              <a:t>milik</a:t>
            </a:r>
            <a:r>
              <a:rPr lang="en-US" sz="2400" dirty="0"/>
              <a:t> Bob, </a:t>
            </a:r>
            <a:r>
              <a:rPr lang="en-US" sz="2400" dirty="0">
                <a:latin typeface="Times-Roman" charset="0"/>
              </a:rPr>
              <a:t>b</a:t>
            </a:r>
            <a:endParaRPr lang="en-US" sz="2400" dirty="0"/>
          </a:p>
        </p:txBody>
      </p:sp>
      <p:sp>
        <p:nvSpPr>
          <p:cNvPr id="198660" name="Line 4"/>
          <p:cNvSpPr>
            <a:spLocks noChangeShapeType="1"/>
          </p:cNvSpPr>
          <p:nvPr/>
        </p:nvSpPr>
        <p:spPr bwMode="auto">
          <a:xfrm flipV="1">
            <a:off x="3505200" y="3038475"/>
            <a:ext cx="46482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8661" name="Line 5"/>
          <p:cNvSpPr>
            <a:spLocks noChangeShapeType="1"/>
          </p:cNvSpPr>
          <p:nvPr/>
        </p:nvSpPr>
        <p:spPr bwMode="auto">
          <a:xfrm flipH="1" flipV="1">
            <a:off x="3429000" y="3595688"/>
            <a:ext cx="4724400" cy="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Rectangle 6"/>
          <p:cNvSpPr>
            <a:spLocks noChangeArrowheads="1"/>
          </p:cNvSpPr>
          <p:nvPr/>
        </p:nvSpPr>
        <p:spPr bwMode="auto">
          <a:xfrm>
            <a:off x="2209800" y="3929064"/>
            <a:ext cx="1268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Alice, </a:t>
            </a:r>
            <a:r>
              <a:rPr lang="en-US" sz="2400">
                <a:latin typeface="Courier" pitchFamily="49" charset="0"/>
              </a:rPr>
              <a:t>A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8458201" y="3929064"/>
            <a:ext cx="10839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Comic Sans MS" pitchFamily="66" charset="0"/>
              </a:rPr>
              <a:t>Bob, </a:t>
            </a:r>
            <a:r>
              <a:rPr lang="en-US" sz="2400">
                <a:latin typeface="Courier" pitchFamily="49" charset="0"/>
              </a:rPr>
              <a:t>B</a:t>
            </a:r>
            <a:endParaRPr lang="en-US" sz="2400">
              <a:latin typeface="Comic Sans MS" pitchFamily="66" charset="0"/>
            </a:endParaRPr>
          </a:p>
        </p:txBody>
      </p:sp>
      <p:sp>
        <p:nvSpPr>
          <p:cNvPr id="198664" name="Rectangle 8"/>
          <p:cNvSpPr>
            <a:spLocks noChangeArrowheads="1"/>
          </p:cNvSpPr>
          <p:nvPr/>
        </p:nvSpPr>
        <p:spPr bwMode="auto">
          <a:xfrm>
            <a:off x="4929188" y="2541589"/>
            <a:ext cx="6030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a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5" name="Rectangle 9"/>
          <p:cNvSpPr>
            <a:spLocks noChangeArrowheads="1"/>
          </p:cNvSpPr>
          <p:nvPr/>
        </p:nvSpPr>
        <p:spPr bwMode="auto">
          <a:xfrm>
            <a:off x="4953000" y="3124201"/>
            <a:ext cx="6383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2400" dirty="0" err="1">
                <a:latin typeface="Times-Roman" charset="0"/>
              </a:rPr>
              <a:t>b</a:t>
            </a:r>
            <a:r>
              <a:rPr lang="en-US" sz="2400" dirty="0" err="1">
                <a:latin typeface="Times-Roman" charset="0"/>
                <a:sym typeface="Symbol"/>
              </a:rPr>
              <a:t>B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198666" name="Rectangle 10"/>
          <p:cNvSpPr>
            <a:spLocks noChangeArrowheads="1"/>
          </p:cNvSpPr>
          <p:nvPr/>
        </p:nvSpPr>
        <p:spPr bwMode="auto">
          <a:xfrm>
            <a:off x="1607938" y="4455162"/>
            <a:ext cx="7848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Alice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a</a:t>
            </a:r>
            <a:r>
              <a:rPr lang="en-US" sz="2400" dirty="0">
                <a:latin typeface="Times-Roman" charset="0"/>
                <a:sym typeface="Symbol"/>
              </a:rPr>
              <a:t> (</a:t>
            </a:r>
            <a:r>
              <a:rPr lang="en-US" sz="2400" dirty="0" err="1">
                <a:latin typeface="Times-Roman" charset="0"/>
                <a:sym typeface="Symbol"/>
              </a:rPr>
              <a:t>b.B</a:t>
            </a:r>
            <a:r>
              <a:rPr lang="en-US" sz="2400" dirty="0">
                <a:latin typeface="Times-Roman" charset="0"/>
              </a:rPr>
              <a:t>)</a:t>
            </a:r>
            <a:r>
              <a:rPr lang="en-US" sz="2400" dirty="0"/>
              <a:t> 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/>
              <a:t>Bob </a:t>
            </a:r>
            <a:r>
              <a:rPr lang="en-US" sz="2400" dirty="0" err="1"/>
              <a:t>menghitung</a:t>
            </a:r>
            <a:r>
              <a:rPr lang="en-US" sz="2400" dirty="0"/>
              <a:t> K = </a:t>
            </a:r>
            <a:r>
              <a:rPr lang="en-US" sz="2400" dirty="0">
                <a:latin typeface="Times-Roman" charset="0"/>
              </a:rPr>
              <a:t>b</a:t>
            </a:r>
            <a:r>
              <a:rPr lang="en-US" sz="2400" dirty="0">
                <a:latin typeface="Times-Roman" charset="0"/>
                <a:sym typeface="Symbol"/>
              </a:rPr>
              <a:t>(</a:t>
            </a:r>
            <a:r>
              <a:rPr lang="en-US" sz="2400" dirty="0" err="1">
                <a:latin typeface="Times-Roman" charset="0"/>
                <a:sym typeface="Symbol"/>
              </a:rPr>
              <a:t>aB</a:t>
            </a:r>
            <a:r>
              <a:rPr lang="en-US" sz="2400" dirty="0">
                <a:latin typeface="Times-Roman" charset="0"/>
              </a:rPr>
              <a:t>)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400" dirty="0" err="1"/>
              <a:t>Hasil</a:t>
            </a:r>
            <a:r>
              <a:rPr lang="en-US" sz="2400" dirty="0"/>
              <a:t>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sama</a:t>
            </a:r>
            <a:r>
              <a:rPr lang="en-US" sz="2400" dirty="0"/>
              <a:t>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>
                <a:latin typeface="Times-Roman" charset="0"/>
              </a:rPr>
              <a:t>ab</a:t>
            </a:r>
            <a:r>
              <a:rPr lang="en-US" sz="2400" dirty="0">
                <a:latin typeface="Times-Roman" charset="0"/>
              </a:rPr>
              <a:t> = </a:t>
            </a:r>
            <a:r>
              <a:rPr lang="en-US" sz="2400" dirty="0" err="1">
                <a:latin typeface="Times-Roman" charset="0"/>
              </a:rPr>
              <a:t>ba</a:t>
            </a:r>
            <a:endParaRPr lang="en-US" sz="2400" dirty="0">
              <a:latin typeface="Times-Roman" charset="0"/>
            </a:endParaRP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0" y="2338388"/>
            <a:ext cx="946150" cy="1624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48676" y="2286000"/>
            <a:ext cx="1076325" cy="166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293819" y="59436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0581DE2-CB79-4618-B6F3-05F7EC75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83A47E-50EF-CB70-A9C8-D208C6334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37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8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entr" presetSubtype="2741559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986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0" grpId="0" animBg="1"/>
      <p:bldP spid="198661" grpId="0" animBg="1"/>
      <p:bldP spid="198664" grpId="0" autoUpdateAnimBg="0"/>
      <p:bldP spid="198665" grpId="0" autoUpdateAnimBg="0"/>
      <p:bldP spid="198666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467360"/>
            <a:ext cx="11104880" cy="591312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2600" b="1" dirty="0" err="1"/>
              <a:t>Algoritma</a:t>
            </a:r>
            <a:r>
              <a:rPr lang="en-US" sz="2600" b="1" dirty="0"/>
              <a:t> Elliptic Curve Diffie-Hellman  (ECDH)</a:t>
            </a:r>
          </a:p>
          <a:p>
            <a:pPr>
              <a:buNone/>
            </a:pPr>
            <a:endParaRPr lang="en-US" sz="2400" dirty="0">
              <a:solidFill>
                <a:srgbClr val="FF3300"/>
              </a:solidFill>
            </a:endParaRPr>
          </a:p>
          <a:p>
            <a:pPr eaLnBrk="1" hangingPunct="1"/>
            <a:r>
              <a:rPr lang="en-US" sz="2400" dirty="0">
                <a:solidFill>
                  <a:srgbClr val="FF0000"/>
                </a:solidFill>
              </a:rPr>
              <a:t>Alice dan Bob </a:t>
            </a:r>
            <a:r>
              <a:rPr lang="en-US" sz="2400" dirty="0" err="1">
                <a:solidFill>
                  <a:srgbClr val="FF0000"/>
                </a:solidFill>
              </a:rPr>
              <a:t>ingin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berbagi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sebuah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rahasia</a:t>
            </a:r>
            <a:r>
              <a:rPr lang="en-US" sz="2400" dirty="0">
                <a:solidFill>
                  <a:srgbClr val="FF0000"/>
                </a:solidFill>
              </a:rPr>
              <a:t> K yang </a:t>
            </a:r>
            <a:r>
              <a:rPr lang="en-US" sz="2400" dirty="0" err="1">
                <a:solidFill>
                  <a:srgbClr val="FF0000"/>
                </a:solidFill>
              </a:rPr>
              <a:t>sama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dirty="0"/>
              <a:t>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y</a:t>
            </a:r>
            <a:r>
              <a:rPr lang="en-US" b="1" baseline="30000" dirty="0">
                <a:solidFill>
                  <a:srgbClr val="FF0000"/>
                </a:solidFill>
              </a:rPr>
              <a:t>2 </a:t>
            </a:r>
            <a:r>
              <a:rPr lang="en-US" b="1" dirty="0">
                <a:solidFill>
                  <a:srgbClr val="FF0000"/>
                </a:solidFill>
              </a:rPr>
              <a:t> =</a:t>
            </a:r>
            <a:r>
              <a:rPr lang="en-US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x</a:t>
            </a:r>
            <a:r>
              <a:rPr lang="en-US" b="1" baseline="30000" dirty="0">
                <a:solidFill>
                  <a:srgbClr val="FF0000"/>
                </a:solidFill>
              </a:rPr>
              <a:t>3</a:t>
            </a:r>
            <a:r>
              <a:rPr lang="en-US" b="1" dirty="0">
                <a:solidFill>
                  <a:srgbClr val="FF0000"/>
                </a:solidFill>
              </a:rPr>
              <a:t> + ax + b  mod p </a:t>
            </a:r>
            <a:r>
              <a:rPr lang="en-US" dirty="0"/>
              <a:t>dan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B</a:t>
            </a:r>
            <a:r>
              <a:rPr lang="en-US" dirty="0"/>
              <a:t> pada </a:t>
            </a:r>
            <a:r>
              <a:rPr lang="en-US" dirty="0" err="1"/>
              <a:t>kurva</a:t>
            </a:r>
            <a:endParaRPr lang="en-US" dirty="0"/>
          </a:p>
          <a:p>
            <a:pPr lvl="1" eaLnBrk="1" hangingPunct="1"/>
            <a:r>
              <a:rPr lang="en-US" dirty="0"/>
              <a:t>Alice dan Bob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dan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</a:t>
            </a:r>
          </a:p>
          <a:p>
            <a:pPr lvl="2" eaLnBrk="1" hangingPunct="1"/>
            <a:r>
              <a:rPr lang="en-US" sz="2400" dirty="0"/>
              <a:t>Alice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a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 </a:t>
            </a:r>
            <a:r>
              <a:rPr lang="en-US" sz="2400" dirty="0">
                <a:solidFill>
                  <a:srgbClr val="FF0000"/>
                </a:solidFill>
              </a:rPr>
              <a:t>B</a:t>
            </a:r>
          </a:p>
          <a:p>
            <a:pPr lvl="2" eaLnBrk="1" hangingPunct="1"/>
            <a:r>
              <a:rPr lang="en-US" sz="2400" dirty="0"/>
              <a:t>Bob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privat</a:t>
            </a:r>
            <a:r>
              <a:rPr lang="en-US" sz="2400" dirty="0">
                <a:solidFill>
                  <a:srgbClr val="FF0000"/>
                </a:solidFill>
              </a:rPr>
              <a:t> = b</a:t>
            </a:r>
          </a:p>
          <a:p>
            <a:pPr lvl="4" eaLnBrk="1" hangingPunct="1"/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= P</a:t>
            </a:r>
            <a:r>
              <a:rPr lang="en-US" sz="2400" baseline="-25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b 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</a:rPr>
              <a:t> B</a:t>
            </a:r>
          </a:p>
          <a:p>
            <a:pPr lvl="4" eaLnBrk="1" hangingPunct="1"/>
            <a:endParaRPr lang="en-US" sz="2400" dirty="0">
              <a:solidFill>
                <a:srgbClr val="FF0000"/>
              </a:solidFill>
            </a:endParaRPr>
          </a:p>
          <a:p>
            <a:pPr lvl="1" eaLnBrk="1" hangingPunct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mengirim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</a:t>
            </a:r>
          </a:p>
          <a:p>
            <a:pPr lvl="1" eaLnBrk="1" hangingPunct="1"/>
            <a:r>
              <a:rPr lang="en-US" dirty="0" err="1"/>
              <a:t>Keduanya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perkalian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 </a:t>
            </a:r>
            <a:r>
              <a:rPr lang="en-US" dirty="0" err="1"/>
              <a:t>mitranya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bagi</a:t>
            </a:r>
            <a:endParaRPr lang="en-US" dirty="0"/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Alice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a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-25000" dirty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= 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</a:p>
          <a:p>
            <a:pPr lvl="2"/>
            <a:r>
              <a:rPr lang="en-US" sz="2400" dirty="0">
                <a:solidFill>
                  <a:srgbClr val="FF0000"/>
                </a:solidFill>
              </a:rPr>
              <a:t>Bob 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 K</a:t>
            </a:r>
            <a:r>
              <a:rPr lang="en-US" sz="2400" baseline="-25000" dirty="0">
                <a:solidFill>
                  <a:srgbClr val="FF0000"/>
                </a:solidFill>
                <a:sym typeface="Wingdings" pitchFamily="2" charset="2"/>
              </a:rPr>
              <a:t>AB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 = </a:t>
            </a:r>
            <a:r>
              <a:rPr lang="en-US" sz="2400" dirty="0" err="1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 err="1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 err="1">
                <a:solidFill>
                  <a:srgbClr val="FF0000"/>
                </a:solidFill>
              </a:rPr>
              <a:t>P</a:t>
            </a:r>
            <a:r>
              <a:rPr lang="en-US" sz="2400" baseline="-25000" dirty="0" err="1">
                <a:solidFill>
                  <a:srgbClr val="FF0000"/>
                </a:solidFill>
              </a:rPr>
              <a:t>A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(a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 </a:t>
            </a:r>
            <a:r>
              <a:rPr lang="en-US" sz="2400" dirty="0">
                <a:solidFill>
                  <a:srgbClr val="FF0000"/>
                </a:solidFill>
                <a:sym typeface="Wingdings" pitchFamily="2" charset="2"/>
              </a:rPr>
              <a:t>B)</a:t>
            </a:r>
            <a:endParaRPr lang="en-US" sz="2400" dirty="0">
              <a:solidFill>
                <a:srgbClr val="FF0000"/>
              </a:solidFill>
            </a:endParaRPr>
          </a:p>
          <a:p>
            <a:pPr lvl="2" eaLnBrk="1" hangingPunct="1"/>
            <a:r>
              <a:rPr lang="en-US" sz="2400" b="1" dirty="0" err="1">
                <a:solidFill>
                  <a:srgbClr val="FF0000"/>
                </a:solidFill>
              </a:rPr>
              <a:t>Kunci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rahasia</a:t>
            </a:r>
            <a:r>
              <a:rPr lang="en-US" sz="2400" b="1" dirty="0">
                <a:solidFill>
                  <a:srgbClr val="FF0000"/>
                </a:solidFill>
              </a:rPr>
              <a:t> = K</a:t>
            </a:r>
            <a:r>
              <a:rPr lang="en-US" sz="2400" b="1" baseline="-25000" dirty="0">
                <a:solidFill>
                  <a:srgbClr val="FF0000"/>
                </a:solidFill>
              </a:rPr>
              <a:t>AB</a:t>
            </a:r>
            <a:r>
              <a:rPr lang="en-US" sz="2400" b="1" dirty="0">
                <a:solidFill>
                  <a:srgbClr val="FF0000"/>
                </a:solidFill>
              </a:rPr>
              <a:t> = </a:t>
            </a:r>
            <a:r>
              <a:rPr lang="en-US" sz="2400" b="1" dirty="0" err="1">
                <a:solidFill>
                  <a:srgbClr val="FF0000"/>
                </a:solidFill>
              </a:rPr>
              <a:t>abB</a:t>
            </a:r>
            <a:endParaRPr lang="en-US" sz="2400" b="1" dirty="0">
              <a:solidFill>
                <a:srgbClr val="FF0000"/>
              </a:solidFill>
            </a:endParaRPr>
          </a:p>
          <a:p>
            <a:pPr lvl="1" eaLnBrk="1" hangingPunct="1"/>
            <a:endParaRPr lang="en-US" sz="2000" dirty="0"/>
          </a:p>
          <a:p>
            <a:pPr lvl="3" eaLnBrk="1" hangingPunct="1"/>
            <a:endParaRPr lang="en-US" sz="1600" dirty="0"/>
          </a:p>
          <a:p>
            <a:pPr lvl="1" eaLnBrk="1" hangingPunct="1"/>
            <a:endParaRPr lang="en-US" sz="2000" dirty="0"/>
          </a:p>
          <a:p>
            <a:pPr eaLnBrk="1" hangingPunct="1"/>
            <a:endParaRPr lang="en-US" sz="2400" dirty="0"/>
          </a:p>
          <a:p>
            <a:pPr lvl="1" eaLnBrk="1" hangingPunct="1"/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5189284" y="6248400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574A06-B274-8AED-B65B-C63DF667B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3851EE-A9F5-2657-C3C3-2A1D46680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38</a:t>
            </a:fld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4720" y="317214"/>
            <a:ext cx="10535920" cy="55165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 err="1"/>
              <a:t>Contoh</a:t>
            </a:r>
            <a:r>
              <a:rPr lang="en-US" sz="2200" dirty="0"/>
              <a:t> *):  </a:t>
            </a:r>
            <a:r>
              <a:rPr lang="en-US" sz="2200" dirty="0" err="1"/>
              <a:t>Misalkan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yang </a:t>
            </a:r>
            <a:r>
              <a:rPr lang="en-US" sz="2200" dirty="0" err="1"/>
              <a:t>dipilih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y</a:t>
            </a:r>
            <a:r>
              <a:rPr lang="en-US" sz="2200" baseline="30000" dirty="0"/>
              <a:t>2 </a:t>
            </a:r>
            <a:r>
              <a:rPr lang="en-US" sz="2200" dirty="0"/>
              <a:t>= x</a:t>
            </a:r>
            <a:r>
              <a:rPr lang="en-US" sz="2200" baseline="30000" dirty="0"/>
              <a:t>3 </a:t>
            </a:r>
            <a:r>
              <a:rPr lang="en-US" sz="2200" dirty="0"/>
              <a:t>+ 2x + 1 mod  5. </a:t>
            </a:r>
            <a:r>
              <a:rPr lang="en-US" sz="2200" dirty="0" err="1"/>
              <a:t>Himpunan</a:t>
            </a:r>
            <a:r>
              <a:rPr lang="en-US" sz="2200" dirty="0"/>
              <a:t> </a:t>
            </a:r>
            <a:r>
              <a:rPr lang="en-US" sz="2200" dirty="0" err="1"/>
              <a:t>titik-titik</a:t>
            </a:r>
            <a:r>
              <a:rPr lang="en-US" sz="2200" dirty="0"/>
              <a:t>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kurva</a:t>
            </a:r>
            <a:r>
              <a:rPr lang="en-US" sz="2200" dirty="0"/>
              <a:t> </a:t>
            </a:r>
            <a:r>
              <a:rPr lang="en-US" sz="2200" dirty="0" err="1"/>
              <a:t>eliptik</a:t>
            </a:r>
            <a:r>
              <a:rPr lang="en-US" sz="2200" dirty="0"/>
              <a:t> </a:t>
            </a:r>
            <a:r>
              <a:rPr lang="en-US" sz="2200" dirty="0" err="1"/>
              <a:t>adalah</a:t>
            </a:r>
            <a:r>
              <a:rPr lang="en-US" sz="2200" dirty="0"/>
              <a:t> {(0, 1), (1, 3), (3, 3), (3, 2), (1, 2), (0, 4)}. Alice dan Bob </a:t>
            </a:r>
            <a:r>
              <a:rPr lang="en-US" sz="2200" dirty="0" err="1"/>
              <a:t>menyepakati</a:t>
            </a:r>
            <a:r>
              <a:rPr lang="en-US" sz="2200" dirty="0"/>
              <a:t> </a:t>
            </a:r>
            <a:r>
              <a:rPr lang="en-US" sz="2200" dirty="0" err="1"/>
              <a:t>titik</a:t>
            </a:r>
            <a:r>
              <a:rPr lang="en-US" sz="2200" dirty="0"/>
              <a:t> B(0, 1) </a:t>
            </a:r>
            <a:r>
              <a:rPr lang="en-US" sz="2200" dirty="0" err="1"/>
              <a:t>sebagai</a:t>
            </a:r>
            <a:r>
              <a:rPr lang="en-US" sz="2200" dirty="0"/>
              <a:t> basis.</a:t>
            </a:r>
          </a:p>
          <a:p>
            <a:pPr marL="0" indent="0">
              <a:buNone/>
            </a:pPr>
            <a:endParaRPr lang="en-US" sz="2200" dirty="0"/>
          </a:p>
          <a:p>
            <a:pPr marL="457200" indent="-457200">
              <a:buAutoNum type="arabicPeriod"/>
            </a:pPr>
            <a:r>
              <a:rPr lang="en-US" sz="2200" dirty="0"/>
              <a:t>Alice </a:t>
            </a:r>
            <a:r>
              <a:rPr lang="en-US" sz="2200" dirty="0" err="1"/>
              <a:t>memilih</a:t>
            </a:r>
            <a:r>
              <a:rPr lang="en-US" sz="2200" dirty="0"/>
              <a:t> a = 2,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A</a:t>
            </a:r>
            <a:r>
              <a:rPr lang="en-US" sz="2200" dirty="0"/>
              <a:t> = </a:t>
            </a:r>
            <a:r>
              <a:rPr lang="en-US" sz="2200" dirty="0" err="1"/>
              <a:t>a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2B = B + B = (1, 3) 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Q</a:t>
            </a:r>
            <a:endParaRPr lang="en-US" sz="2200" dirty="0">
              <a:sym typeface="Symbol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en-US" sz="2200" dirty="0"/>
              <a:t>Bob </a:t>
            </a:r>
            <a:r>
              <a:rPr lang="en-US" sz="2200" dirty="0" err="1"/>
              <a:t>memilih</a:t>
            </a:r>
            <a:r>
              <a:rPr lang="en-US" sz="2200" dirty="0"/>
              <a:t> b = 3, </a:t>
            </a:r>
            <a:r>
              <a:rPr lang="en-US" sz="2200" dirty="0" err="1"/>
              <a:t>lalu</a:t>
            </a:r>
            <a:r>
              <a:rPr lang="en-US" sz="2200" dirty="0"/>
              <a:t> </a:t>
            </a:r>
            <a:r>
              <a:rPr lang="en-US" sz="2200" dirty="0" err="1"/>
              <a:t>menghitung</a:t>
            </a:r>
            <a:r>
              <a:rPr lang="en-US" sz="2200" dirty="0"/>
              <a:t> </a:t>
            </a:r>
            <a:r>
              <a:rPr lang="en-US" sz="2200" dirty="0" err="1"/>
              <a:t>kunci</a:t>
            </a:r>
            <a:r>
              <a:rPr lang="en-US" sz="2200" dirty="0"/>
              <a:t> </a:t>
            </a:r>
            <a:r>
              <a:rPr lang="en-US" sz="2200" dirty="0" err="1"/>
              <a:t>publiknya</a:t>
            </a:r>
            <a:r>
              <a:rPr lang="en-US" sz="2200" dirty="0"/>
              <a:t>:</a:t>
            </a:r>
          </a:p>
          <a:p>
            <a:pPr marL="457200" indent="-457200">
              <a:buNone/>
            </a:pPr>
            <a:r>
              <a:rPr lang="en-US" sz="2200" dirty="0"/>
              <a:t>		P</a:t>
            </a:r>
            <a:r>
              <a:rPr lang="en-US" sz="2200" baseline="-25000" dirty="0"/>
              <a:t>B</a:t>
            </a:r>
            <a:r>
              <a:rPr lang="en-US" sz="2200" dirty="0"/>
              <a:t> = </a:t>
            </a:r>
            <a:r>
              <a:rPr lang="en-US" sz="2200" dirty="0" err="1"/>
              <a:t>b</a:t>
            </a:r>
            <a:r>
              <a:rPr lang="en-US" sz="2200" dirty="0" err="1">
                <a:sym typeface="Symbol"/>
              </a:rPr>
              <a:t>B</a:t>
            </a:r>
            <a:r>
              <a:rPr lang="en-US" sz="2200" dirty="0">
                <a:sym typeface="Symbol"/>
              </a:rPr>
              <a:t> = 3B = B + B + B = 2B + B = (3, 3) </a:t>
            </a:r>
            <a:r>
              <a:rPr lang="en-US" sz="2200" dirty="0">
                <a:sym typeface="Wingdings" pitchFamily="2" charset="2"/>
              </a:rPr>
              <a:t> </a:t>
            </a:r>
            <a:r>
              <a:rPr lang="en-US" sz="2200" dirty="0" err="1">
                <a:sym typeface="Wingdings" pitchFamily="2" charset="2"/>
              </a:rPr>
              <a:t>misalkan</a:t>
            </a:r>
            <a:r>
              <a:rPr lang="en-US" sz="2200" dirty="0">
                <a:sym typeface="Wingdings" pitchFamily="2" charset="2"/>
              </a:rPr>
              <a:t> </a:t>
            </a:r>
            <a:r>
              <a:rPr lang="en-US" sz="2200" dirty="0" err="1">
                <a:sym typeface="Wingdings" pitchFamily="2" charset="2"/>
              </a:rPr>
              <a:t>titik</a:t>
            </a:r>
            <a:r>
              <a:rPr lang="en-US" sz="2200" dirty="0">
                <a:sym typeface="Wingdings" pitchFamily="2" charset="2"/>
              </a:rPr>
              <a:t> R</a:t>
            </a:r>
            <a:endParaRPr lang="en-US" sz="2200" dirty="0">
              <a:sym typeface="Symbol"/>
            </a:endParaRP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Bob, Bob </a:t>
            </a:r>
            <a:r>
              <a:rPr lang="en-US" sz="2200" dirty="0" err="1">
                <a:sym typeface="Symbol"/>
              </a:rPr>
              <a:t>mengirimkan</a:t>
            </a:r>
            <a:r>
              <a:rPr lang="en-US" sz="2200" dirty="0">
                <a:sym typeface="Symbol"/>
              </a:rPr>
              <a:t> P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kepada</a:t>
            </a:r>
            <a:r>
              <a:rPr lang="en-US" sz="2200" dirty="0">
                <a:sym typeface="Symbol"/>
              </a:rPr>
              <a:t> Alice.</a:t>
            </a:r>
          </a:p>
          <a:p>
            <a:pPr marL="457200" indent="-457200">
              <a:buAutoNum type="arabicPeriod" startAt="3"/>
            </a:pPr>
            <a:r>
              <a:rPr lang="en-US" sz="2200" dirty="0">
                <a:sym typeface="Symbol"/>
              </a:rPr>
              <a:t>Alice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A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aP</a:t>
            </a:r>
            <a:r>
              <a:rPr lang="en-US" sz="2200" baseline="-25000" dirty="0" err="1">
                <a:sym typeface="Symbol"/>
              </a:rPr>
              <a:t>B</a:t>
            </a:r>
            <a:r>
              <a:rPr lang="en-US" sz="2200" dirty="0">
                <a:sym typeface="Symbol"/>
              </a:rPr>
              <a:t> = 2R = R + R = (0, 4)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menghitung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sbb</a:t>
            </a:r>
            <a:r>
              <a:rPr lang="en-US" sz="2200" dirty="0">
                <a:sym typeface="Symbol"/>
              </a:rPr>
              <a:t>:</a:t>
            </a:r>
          </a:p>
          <a:p>
            <a:pPr marL="457200" indent="-457200">
              <a:buNone/>
            </a:pPr>
            <a:r>
              <a:rPr lang="en-US" sz="2200" dirty="0">
                <a:sym typeface="Symbol"/>
              </a:rPr>
              <a:t>		K</a:t>
            </a:r>
            <a:r>
              <a:rPr lang="en-US" sz="2200" baseline="-25000" dirty="0">
                <a:sym typeface="Symbol"/>
              </a:rPr>
              <a:t>B</a:t>
            </a:r>
            <a:r>
              <a:rPr lang="en-US" sz="2200" dirty="0">
                <a:sym typeface="Symbol"/>
              </a:rPr>
              <a:t> = </a:t>
            </a:r>
            <a:r>
              <a:rPr lang="en-US" sz="2200" dirty="0" err="1">
                <a:sym typeface="Symbol"/>
              </a:rPr>
              <a:t>bP</a:t>
            </a:r>
            <a:r>
              <a:rPr lang="en-US" sz="2200" baseline="-25000" dirty="0" err="1">
                <a:sym typeface="Symbol"/>
              </a:rPr>
              <a:t>A</a:t>
            </a:r>
            <a:r>
              <a:rPr lang="en-US" sz="2200" dirty="0">
                <a:sym typeface="Symbol"/>
              </a:rPr>
              <a:t> </a:t>
            </a:r>
            <a:r>
              <a:rPr lang="en-US" sz="2200">
                <a:sym typeface="Symbol"/>
              </a:rPr>
              <a:t>= 3Q </a:t>
            </a:r>
            <a:r>
              <a:rPr lang="en-US" sz="2200" dirty="0">
                <a:sym typeface="Symbol"/>
              </a:rPr>
              <a:t>= Q + </a:t>
            </a:r>
            <a:r>
              <a:rPr lang="en-US" sz="2200">
                <a:sym typeface="Symbol"/>
              </a:rPr>
              <a:t>Q + Q = </a:t>
            </a:r>
            <a:r>
              <a:rPr lang="en-US" sz="2200" dirty="0">
                <a:sym typeface="Symbol"/>
              </a:rPr>
              <a:t>(0, 4)</a:t>
            </a:r>
          </a:p>
          <a:p>
            <a:pPr marL="457200" indent="-457200">
              <a:buNone/>
            </a:pPr>
            <a:r>
              <a:rPr lang="en-US" sz="2200" dirty="0" err="1">
                <a:sym typeface="Symbol"/>
              </a:rPr>
              <a:t>Jadi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sekarang</a:t>
            </a:r>
            <a:r>
              <a:rPr lang="en-US" sz="2200" dirty="0">
                <a:sym typeface="Symbol"/>
              </a:rPr>
              <a:t> Alice </a:t>
            </a:r>
            <a:r>
              <a:rPr lang="en-US" sz="2200" dirty="0" err="1">
                <a:sym typeface="Symbol"/>
              </a:rPr>
              <a:t>dan</a:t>
            </a:r>
            <a:r>
              <a:rPr lang="en-US" sz="2200" dirty="0">
                <a:sym typeface="Symbol"/>
              </a:rPr>
              <a:t> Bob </a:t>
            </a:r>
            <a:r>
              <a:rPr lang="en-US" sz="2200" dirty="0" err="1">
                <a:sym typeface="Symbol"/>
              </a:rPr>
              <a:t>sudah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berbagi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kunci</a:t>
            </a:r>
            <a:r>
              <a:rPr lang="en-US" sz="2200" dirty="0">
                <a:sym typeface="Symbol"/>
              </a:rPr>
              <a:t> </a:t>
            </a:r>
            <a:r>
              <a:rPr lang="en-US" sz="2200" dirty="0" err="1">
                <a:sym typeface="Symbol"/>
              </a:rPr>
              <a:t>rahasia</a:t>
            </a:r>
            <a:r>
              <a:rPr lang="en-US" sz="2200" dirty="0">
                <a:sym typeface="Symbol"/>
              </a:rPr>
              <a:t> yang </a:t>
            </a:r>
            <a:r>
              <a:rPr lang="en-US" sz="2200" dirty="0" err="1">
                <a:sym typeface="Symbol"/>
              </a:rPr>
              <a:t>sama</a:t>
            </a:r>
            <a:r>
              <a:rPr lang="en-US" sz="2200" dirty="0">
                <a:sym typeface="Symbol"/>
              </a:rPr>
              <a:t>, </a:t>
            </a:r>
            <a:r>
              <a:rPr lang="en-US" sz="2200" dirty="0" err="1">
                <a:sym typeface="Symbol"/>
              </a:rPr>
              <a:t>yaitu</a:t>
            </a:r>
            <a:r>
              <a:rPr lang="en-US" sz="2200" dirty="0">
                <a:sym typeface="Symbol"/>
              </a:rPr>
              <a:t> (0, 4)</a:t>
            </a:r>
          </a:p>
          <a:p>
            <a:pPr marL="457200" indent="-457200">
              <a:buNone/>
            </a:pPr>
            <a:endParaRPr lang="en-US" sz="2000" dirty="0">
              <a:sym typeface="Symbol"/>
            </a:endParaRP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43435" y="6210012"/>
            <a:ext cx="70512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Nana </a:t>
            </a:r>
            <a:r>
              <a:rPr lang="en-US" sz="1600" dirty="0" err="1">
                <a:solidFill>
                  <a:srgbClr val="FF0000"/>
                </a:solidFill>
              </a:rPr>
              <a:t>Juhana</a:t>
            </a:r>
            <a:r>
              <a:rPr lang="en-US" sz="1600" dirty="0">
                <a:solidFill>
                  <a:srgbClr val="FF0000"/>
                </a:solidFill>
              </a:rPr>
              <a:t>, </a:t>
            </a:r>
            <a:r>
              <a:rPr lang="en-US" sz="1600" dirty="0" err="1">
                <a:solidFill>
                  <a:srgbClr val="FF0000"/>
                </a:solidFill>
              </a:rPr>
              <a:t>Implementasi</a:t>
            </a:r>
            <a:r>
              <a:rPr lang="en-US" sz="1600" dirty="0">
                <a:solidFill>
                  <a:srgbClr val="FF0000"/>
                </a:solidFill>
              </a:rPr>
              <a:t> Elliptic Curve Cryptography </a:t>
            </a:r>
          </a:p>
          <a:p>
            <a:r>
              <a:rPr lang="en-US" sz="1600" dirty="0">
                <a:solidFill>
                  <a:srgbClr val="FF0000"/>
                </a:solidFill>
              </a:rPr>
              <a:t>(ECC) </a:t>
            </a:r>
            <a:r>
              <a:rPr lang="en-US" sz="1600" dirty="0" err="1">
                <a:solidFill>
                  <a:srgbClr val="FF0000"/>
                </a:solidFill>
              </a:rPr>
              <a:t>pada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proses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Pertukaran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Kunci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Diffie</a:t>
            </a:r>
            <a:r>
              <a:rPr lang="en-US" sz="1600" dirty="0">
                <a:solidFill>
                  <a:srgbClr val="FF0000"/>
                </a:solidFill>
              </a:rPr>
              <a:t>-Hellman </a:t>
            </a:r>
            <a:r>
              <a:rPr lang="en-US" sz="1600" dirty="0" err="1">
                <a:solidFill>
                  <a:srgbClr val="FF0000"/>
                </a:solidFill>
              </a:rPr>
              <a:t>dan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Skema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Enkripsi</a:t>
            </a:r>
            <a:r>
              <a:rPr lang="en-US" sz="1600" dirty="0">
                <a:solidFill>
                  <a:srgbClr val="FF0000"/>
                </a:solidFill>
              </a:rPr>
              <a:t> El </a:t>
            </a:r>
            <a:r>
              <a:rPr lang="en-US" sz="1600" dirty="0" err="1">
                <a:solidFill>
                  <a:srgbClr val="FF0000"/>
                </a:solidFill>
              </a:rPr>
              <a:t>Gamal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B104718-E590-5282-6699-733884196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2800" y="762000"/>
            <a:ext cx="4724400" cy="4963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Elliptic Curve </a:t>
            </a:r>
            <a:r>
              <a:rPr lang="en-US" dirty="0" err="1">
                <a:latin typeface="+mn-lt"/>
              </a:rPr>
              <a:t>Elgamal</a:t>
            </a:r>
            <a:r>
              <a:rPr lang="en-US" dirty="0">
                <a:latin typeface="+mn-lt"/>
              </a:rPr>
              <a:t> (ECEG)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5040" y="1524001"/>
            <a:ext cx="10505440" cy="4832349"/>
          </a:xfrm>
        </p:spPr>
        <p:txBody>
          <a:bodyPr>
            <a:normAutofit lnSpcReduction="10000"/>
          </a:bodyPr>
          <a:lstStyle/>
          <a:p>
            <a:r>
              <a:rPr lang="en-US" sz="2600" i="1" dirty="0"/>
              <a:t>Elliptic Curve </a:t>
            </a:r>
            <a:r>
              <a:rPr lang="en-US" sz="2600" i="1" dirty="0" err="1"/>
              <a:t>Elgamal</a:t>
            </a:r>
            <a:r>
              <a:rPr lang="en-US" sz="2600" dirty="0"/>
              <a:t>: </a:t>
            </a:r>
            <a:r>
              <a:rPr lang="en-US" sz="2600" dirty="0" err="1"/>
              <a:t>sistem</a:t>
            </a:r>
            <a:r>
              <a:rPr lang="en-US" sz="2600" dirty="0"/>
              <a:t> </a:t>
            </a:r>
            <a:r>
              <a:rPr lang="en-US" sz="2600" dirty="0" err="1"/>
              <a:t>kriptografi</a:t>
            </a:r>
            <a:r>
              <a:rPr lang="en-US" sz="2600" dirty="0"/>
              <a:t> </a:t>
            </a:r>
            <a:r>
              <a:rPr lang="en-US" sz="2600" dirty="0" err="1"/>
              <a:t>kurva</a:t>
            </a:r>
            <a:r>
              <a:rPr lang="en-US" sz="2600" dirty="0"/>
              <a:t> </a:t>
            </a:r>
            <a:r>
              <a:rPr lang="en-US" sz="2600" dirty="0" err="1"/>
              <a:t>eliptik</a:t>
            </a:r>
            <a:r>
              <a:rPr lang="en-US" sz="2600" dirty="0"/>
              <a:t> yang </a:t>
            </a:r>
            <a:r>
              <a:rPr lang="en-US" sz="2600" dirty="0" err="1"/>
              <a:t>diadopsi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</a:t>
            </a:r>
            <a:r>
              <a:rPr lang="en-US" sz="2600" dirty="0" err="1"/>
              <a:t>algoritma</a:t>
            </a:r>
            <a:r>
              <a:rPr lang="en-US" sz="2600" dirty="0"/>
              <a:t> El Gamal.</a:t>
            </a:r>
          </a:p>
          <a:p>
            <a:r>
              <a:rPr lang="en-US" sz="2600" dirty="0" err="1"/>
              <a:t>Misalkan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Alice</a:t>
            </a:r>
            <a:r>
              <a:rPr lang="en-US" sz="2600" dirty="0">
                <a:solidFill>
                  <a:srgbClr val="FF3300"/>
                </a:solidFill>
              </a:rPr>
              <a:t> </a:t>
            </a:r>
            <a:r>
              <a:rPr lang="en-US" sz="2600" dirty="0" err="1"/>
              <a:t>ingin</a:t>
            </a:r>
            <a:r>
              <a:rPr lang="en-US" sz="2600" dirty="0"/>
              <a:t> </a:t>
            </a:r>
            <a:r>
              <a:rPr lang="en-US" sz="2600" dirty="0" err="1"/>
              <a:t>mengirim</a:t>
            </a:r>
            <a:r>
              <a:rPr lang="en-US" sz="2600" dirty="0"/>
              <a:t> </a:t>
            </a:r>
            <a:r>
              <a:rPr lang="en-US" sz="2600" dirty="0">
                <a:solidFill>
                  <a:srgbClr val="FF0000"/>
                </a:solidFill>
              </a:rPr>
              <a:t>Bob</a:t>
            </a:r>
            <a:r>
              <a:rPr lang="en-US" sz="2600" dirty="0"/>
              <a:t> </a:t>
            </a:r>
            <a:r>
              <a:rPr lang="en-US" sz="2600" dirty="0" err="1"/>
              <a:t>pesan</a:t>
            </a:r>
            <a:r>
              <a:rPr lang="en-US" sz="2600" dirty="0"/>
              <a:t> M yang </a:t>
            </a:r>
            <a:r>
              <a:rPr lang="en-US" sz="2600" dirty="0" err="1"/>
              <a:t>dienkripsi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Baik</a:t>
            </a:r>
            <a:r>
              <a:rPr lang="en-US" dirty="0"/>
              <a:t> Alice dan Bob </a:t>
            </a:r>
            <a:r>
              <a:rPr lang="en-US" dirty="0" err="1"/>
              <a:t>menyepakati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elelitik</a:t>
            </a:r>
            <a:r>
              <a:rPr lang="en-US" dirty="0"/>
              <a:t> dan </a:t>
            </a:r>
            <a:r>
              <a:rPr lang="en-US" dirty="0" err="1"/>
              <a:t>titik</a:t>
            </a:r>
            <a:r>
              <a:rPr lang="en-US" dirty="0"/>
              <a:t> basis B.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dan</a:t>
            </a:r>
            <a:r>
              <a:rPr lang="en-US" dirty="0"/>
              <a:t> Bob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</a:t>
            </a:r>
            <a:r>
              <a:rPr lang="en-US" dirty="0"/>
              <a:t>/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publik</a:t>
            </a:r>
            <a:r>
              <a:rPr lang="en-US" dirty="0"/>
              <a:t>.</a:t>
            </a:r>
          </a:p>
          <a:p>
            <a:pPr lvl="2"/>
            <a:r>
              <a:rPr lang="en-US" sz="2400" dirty="0"/>
              <a:t>Alice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a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A</a:t>
            </a:r>
            <a:r>
              <a:rPr lang="en-US" sz="2400" dirty="0"/>
              <a:t> = a</a:t>
            </a:r>
            <a:r>
              <a:rPr lang="en-US" sz="2400" baseline="-25000" dirty="0"/>
              <a:t>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2"/>
            <a:r>
              <a:rPr lang="en-US" sz="2400" dirty="0"/>
              <a:t>Bob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privat</a:t>
            </a:r>
            <a:r>
              <a:rPr lang="en-US" sz="2400" dirty="0"/>
              <a:t> = b</a:t>
            </a:r>
          </a:p>
          <a:p>
            <a:pPr lvl="3"/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= P</a:t>
            </a:r>
            <a:r>
              <a:rPr lang="en-US" sz="2400" baseline="-25000" dirty="0"/>
              <a:t>B</a:t>
            </a:r>
            <a:r>
              <a:rPr lang="en-US" sz="2400" dirty="0"/>
              <a:t> = b </a:t>
            </a:r>
            <a:r>
              <a:rPr lang="en-US" sz="2400" dirty="0">
                <a:sym typeface="Symbol" panose="05050102010706020507" pitchFamily="18" charset="2"/>
              </a:rPr>
              <a:t></a:t>
            </a:r>
            <a:r>
              <a:rPr lang="en-US" sz="2400" dirty="0"/>
              <a:t> B</a:t>
            </a:r>
          </a:p>
          <a:p>
            <a:pPr lvl="1"/>
            <a:r>
              <a:rPr lang="en-US" dirty="0"/>
              <a:t>Alice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plainteks</a:t>
            </a:r>
            <a:r>
              <a:rPr lang="en-US" dirty="0"/>
              <a:t>, M, </a:t>
            </a:r>
            <a:r>
              <a:rPr lang="en-US" dirty="0" err="1"/>
              <a:t>lalu</a:t>
            </a:r>
            <a:r>
              <a:rPr lang="en-US" dirty="0"/>
              <a:t> </a:t>
            </a:r>
            <a:r>
              <a:rPr lang="en-US" dirty="0" err="1"/>
              <a:t>mengkodekannya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, P</a:t>
            </a:r>
            <a:r>
              <a:rPr lang="en-US" baseline="-25000" dirty="0"/>
              <a:t>M</a:t>
            </a:r>
            <a:r>
              <a:rPr lang="en-US" dirty="0"/>
              <a:t>, pada 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102164" y="6273226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5520" y="695961"/>
            <a:ext cx="10535919" cy="5440363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Alice </a:t>
            </a:r>
            <a:r>
              <a:rPr lang="en-US" dirty="0" err="1"/>
              <a:t>memilih</a:t>
            </a:r>
            <a:r>
              <a:rPr lang="en-US" dirty="0"/>
              <a:t> </a:t>
            </a:r>
            <a:r>
              <a:rPr lang="en-US" dirty="0" err="1"/>
              <a:t>bilangan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k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terletak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selang</a:t>
            </a:r>
            <a:r>
              <a:rPr lang="en-US" dirty="0"/>
              <a:t> [1, p-1]</a:t>
            </a:r>
          </a:p>
          <a:p>
            <a:pPr lvl="1"/>
            <a:r>
              <a:rPr lang="en-US" dirty="0" err="1"/>
              <a:t>Cipherteks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M</a:t>
            </a:r>
            <a:r>
              <a:rPr lang="en-US" baseline="-25000" dirty="0"/>
              <a:t> 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titik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P</a:t>
            </a:r>
            <a:r>
              <a:rPr lang="en-US" sz="2400" b="1" baseline="-25000" dirty="0">
                <a:solidFill>
                  <a:srgbClr val="FF0000"/>
                </a:solidFill>
              </a:rPr>
              <a:t>C</a:t>
            </a:r>
            <a:r>
              <a:rPr lang="en-US" sz="2400" b="1" dirty="0">
                <a:solidFill>
                  <a:srgbClr val="FF0000"/>
                </a:solidFill>
              </a:rPr>
              <a:t> = [ (</a:t>
            </a:r>
            <a:r>
              <a:rPr lang="en-US" sz="2400" b="1" dirty="0" err="1">
                <a:solidFill>
                  <a:srgbClr val="FF0000"/>
                </a:solidFill>
              </a:rPr>
              <a:t>kB</a:t>
            </a:r>
            <a:r>
              <a:rPr lang="en-US" sz="2400" b="1" dirty="0">
                <a:solidFill>
                  <a:srgbClr val="FF0000"/>
                </a:solidFill>
              </a:rPr>
              <a:t>), 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baseline="30000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]</a:t>
            </a:r>
          </a:p>
          <a:p>
            <a:pPr lvl="2">
              <a:buNone/>
            </a:pPr>
            <a:r>
              <a:rPr lang="en-US" sz="2400" dirty="0"/>
              <a:t> </a:t>
            </a:r>
          </a:p>
          <a:p>
            <a:pPr lvl="1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mendekripsi</a:t>
            </a:r>
            <a:r>
              <a:rPr lang="en-US" dirty="0"/>
              <a:t>, Bob </a:t>
            </a:r>
            <a:r>
              <a:rPr lang="en-US" dirty="0" err="1"/>
              <a:t>mula-mula</a:t>
            </a:r>
            <a:r>
              <a:rPr lang="en-US" dirty="0"/>
              <a:t> </a:t>
            </a:r>
            <a:r>
              <a:rPr lang="en-US" dirty="0" err="1"/>
              <a:t>menghitung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dirty="0"/>
              <a:t> (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kB</a:t>
            </a:r>
            <a:r>
              <a:rPr lang="en-US" dirty="0"/>
              <a:t>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privatnya</a:t>
            </a:r>
            <a:r>
              <a:rPr lang="en-US" dirty="0"/>
              <a:t>, </a:t>
            </a:r>
            <a:r>
              <a:rPr lang="en-US" b="1" dirty="0">
                <a:solidFill>
                  <a:srgbClr val="FF0000"/>
                </a:solidFill>
              </a:rPr>
              <a:t>b</a:t>
            </a:r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b 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 (kB)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baseline="-25000" dirty="0">
                <a:solidFill>
                  <a:srgbClr val="FF0000"/>
                </a:solidFill>
              </a:rPr>
              <a:t>C</a:t>
            </a:r>
            <a:r>
              <a:rPr lang="en-US" b="1" baseline="-25000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di </a:t>
            </a:r>
            <a:r>
              <a:rPr lang="en-US" dirty="0" err="1"/>
              <a:t>atas</a:t>
            </a:r>
            <a:endParaRPr lang="en-US" dirty="0"/>
          </a:p>
          <a:p>
            <a:pPr lvl="2"/>
            <a:r>
              <a:rPr lang="en-US" sz="2400" b="1" dirty="0">
                <a:solidFill>
                  <a:srgbClr val="FF0000"/>
                </a:solidFill>
              </a:rPr>
              <a:t>(P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</a:t>
            </a:r>
            <a:r>
              <a:rPr lang="en-US" sz="2400" b="1" dirty="0" err="1">
                <a:solidFill>
                  <a:srgbClr val="FF0000"/>
                </a:solidFill>
              </a:rPr>
              <a:t>kP</a:t>
            </a:r>
            <a:r>
              <a:rPr lang="en-US" sz="2400" b="1" baseline="-25000" dirty="0" err="1">
                <a:solidFill>
                  <a:srgbClr val="FF0000"/>
                </a:solidFill>
              </a:rPr>
              <a:t>B</a:t>
            </a:r>
            <a:r>
              <a:rPr lang="en-US" sz="2400" b="1" dirty="0">
                <a:solidFill>
                  <a:srgbClr val="FF0000"/>
                </a:solidFill>
              </a:rPr>
              <a:t>) – [b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(kB)]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  <a:r>
              <a:rPr lang="en-US" sz="2400" b="1" dirty="0">
                <a:solidFill>
                  <a:srgbClr val="FF0000"/>
                </a:solidFill>
              </a:rPr>
              <a:t> + k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err="1">
                <a:solidFill>
                  <a:srgbClr val="FF0000"/>
                </a:solidFill>
              </a:rPr>
              <a:t>bB</a:t>
            </a:r>
            <a:r>
              <a:rPr lang="en-US" sz="2400" b="1" dirty="0">
                <a:solidFill>
                  <a:srgbClr val="FF0000"/>
                </a:solidFill>
              </a:rPr>
              <a:t>) – b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</a:t>
            </a:r>
            <a:r>
              <a:rPr lang="en-US" sz="2400" b="1" dirty="0">
                <a:solidFill>
                  <a:srgbClr val="FF0000"/>
                </a:solidFill>
              </a:rPr>
              <a:t>(kB) = P</a:t>
            </a:r>
            <a:r>
              <a:rPr lang="en-US" sz="2400" b="1" baseline="-25000" dirty="0">
                <a:solidFill>
                  <a:srgbClr val="FF0000"/>
                </a:solidFill>
              </a:rPr>
              <a:t>M</a:t>
            </a:r>
          </a:p>
          <a:p>
            <a:pPr lvl="2"/>
            <a:endParaRPr lang="en-US" b="1" dirty="0">
              <a:solidFill>
                <a:srgbClr val="FF3300"/>
              </a:solidFill>
            </a:endParaRPr>
          </a:p>
          <a:p>
            <a:pPr lvl="1"/>
            <a:r>
              <a:rPr lang="en-US" dirty="0"/>
              <a:t>Bob </a:t>
            </a:r>
            <a:r>
              <a:rPr lang="en-US" dirty="0" err="1"/>
              <a:t>kemudian</a:t>
            </a:r>
            <a:r>
              <a:rPr lang="en-US" dirty="0"/>
              <a:t> men-</a:t>
            </a:r>
            <a:r>
              <a:rPr lang="en-US" i="1" dirty="0"/>
              <a:t>decode</a:t>
            </a:r>
            <a:r>
              <a:rPr lang="en-US" dirty="0"/>
              <a:t> P</a:t>
            </a:r>
            <a:r>
              <a:rPr lang="en-US" baseline="-25000" dirty="0"/>
              <a:t>M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memperoleh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41</a:t>
            </a:fld>
            <a:endParaRPr lang="en-US"/>
          </a:p>
        </p:txBody>
      </p:sp>
      <p:cxnSp>
        <p:nvCxnSpPr>
          <p:cNvPr id="7" name="Straight Connector 6"/>
          <p:cNvCxnSpPr>
            <a:cxnSpLocks/>
          </p:cNvCxnSpPr>
          <p:nvPr/>
        </p:nvCxnSpPr>
        <p:spPr>
          <a:xfrm flipV="1">
            <a:off x="1534160" y="2067560"/>
            <a:ext cx="9123680" cy="25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87964" y="5771575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87628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err="1"/>
              <a:t>Perbandingan</a:t>
            </a:r>
            <a:r>
              <a:rPr lang="en-US" sz="4000" b="1" dirty="0"/>
              <a:t> </a:t>
            </a:r>
            <a:r>
              <a:rPr lang="en-US" sz="4000" b="1" dirty="0" err="1"/>
              <a:t>Elgamal</a:t>
            </a:r>
            <a:r>
              <a:rPr lang="en-US" sz="4000" b="1" dirty="0"/>
              <a:t> </a:t>
            </a:r>
            <a:r>
              <a:rPr lang="en-US" sz="4000" b="1" dirty="0" err="1"/>
              <a:t>dengan</a:t>
            </a:r>
            <a:r>
              <a:rPr lang="en-US" sz="4000" b="1" dirty="0"/>
              <a:t> Elliptic Curve </a:t>
            </a:r>
            <a:r>
              <a:rPr lang="en-US" sz="4000" b="1" dirty="0" err="1"/>
              <a:t>Elgamal</a:t>
            </a:r>
            <a:endParaRPr lang="en-US" sz="4000" b="1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5480" y="1578928"/>
            <a:ext cx="11049000" cy="4720272"/>
          </a:xfrm>
        </p:spPr>
        <p:txBody>
          <a:bodyPr>
            <a:normAutofit/>
          </a:bodyPr>
          <a:lstStyle/>
          <a:p>
            <a:pPr lvl="1" eaLnBrk="1" hangingPunct="1"/>
            <a:r>
              <a:rPr lang="en-US" dirty="0" err="1"/>
              <a:t>Cipherteks</a:t>
            </a:r>
            <a:r>
              <a:rPr lang="en-US" dirty="0"/>
              <a:t> pada EC-</a:t>
            </a:r>
            <a:r>
              <a:rPr lang="en-US" dirty="0" err="1"/>
              <a:t>Elgamal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pasangan</a:t>
            </a:r>
            <a:r>
              <a:rPr lang="en-US" dirty="0"/>
              <a:t>  </a:t>
            </a:r>
            <a:r>
              <a:rPr lang="en-US" dirty="0" err="1"/>
              <a:t>titik</a:t>
            </a:r>
            <a:r>
              <a:rPr lang="en-US" dirty="0"/>
              <a:t> </a:t>
            </a:r>
          </a:p>
          <a:p>
            <a:pPr lvl="2"/>
            <a:r>
              <a:rPr lang="en-US" sz="2400" dirty="0"/>
              <a:t>P</a:t>
            </a:r>
            <a:r>
              <a:rPr lang="en-US" sz="2400" baseline="-25000" dirty="0"/>
              <a:t>C</a:t>
            </a:r>
            <a:r>
              <a:rPr lang="en-US" sz="2400" dirty="0"/>
              <a:t> = [ (kB), (P</a:t>
            </a:r>
            <a:r>
              <a:rPr lang="en-US" sz="2400" baseline="-25000" dirty="0"/>
              <a:t>M</a:t>
            </a:r>
            <a:r>
              <a:rPr lang="en-US" sz="2400" baseline="30000" dirty="0"/>
              <a:t> </a:t>
            </a:r>
            <a:r>
              <a:rPr lang="en-US" sz="2400" dirty="0"/>
              <a:t>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]            (</a:t>
            </a:r>
            <a:r>
              <a:rPr lang="en-US" sz="2400" dirty="0" err="1"/>
              <a:t>ket</a:t>
            </a:r>
            <a:r>
              <a:rPr lang="en-US" sz="2400" dirty="0"/>
              <a:t>: P</a:t>
            </a:r>
            <a:r>
              <a:rPr lang="en-US" sz="2400" baseline="-25000" dirty="0"/>
              <a:t>b</a:t>
            </a:r>
            <a:r>
              <a:rPr lang="en-US" sz="2400" dirty="0"/>
              <a:t> =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 Bob)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 err="1">
                <a:solidFill>
                  <a:srgbClr val="FF0000"/>
                </a:solidFill>
              </a:rPr>
              <a:t>Cipherteks</a:t>
            </a:r>
            <a:r>
              <a:rPr lang="en-US" dirty="0">
                <a:solidFill>
                  <a:srgbClr val="FF0000"/>
                </a:solidFill>
              </a:rPr>
              <a:t> pada </a:t>
            </a:r>
            <a:r>
              <a:rPr lang="en-US" dirty="0" err="1">
                <a:solidFill>
                  <a:srgbClr val="FF0000"/>
                </a:solidFill>
              </a:rPr>
              <a:t>Elgamal</a:t>
            </a:r>
            <a:r>
              <a:rPr lang="en-US" dirty="0">
                <a:solidFill>
                  <a:srgbClr val="FF0000"/>
                </a:solidFill>
              </a:rPr>
              <a:t> juga </a:t>
            </a:r>
            <a:r>
              <a:rPr lang="en-US" dirty="0" err="1">
                <a:solidFill>
                  <a:srgbClr val="FF0000"/>
                </a:solidFill>
              </a:rPr>
              <a:t>pasangan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:</a:t>
            </a:r>
          </a:p>
          <a:p>
            <a:pPr lvl="2" eaLnBrk="1" hangingPunct="1"/>
            <a:r>
              <a:rPr lang="en-US" sz="2400" dirty="0">
                <a:solidFill>
                  <a:srgbClr val="FF0000"/>
                </a:solidFill>
              </a:rPr>
              <a:t>C =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p, </a:t>
            </a:r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mod p)	   (</a:t>
            </a:r>
            <a:r>
              <a:rPr lang="en-US" sz="2400" dirty="0" err="1">
                <a:solidFill>
                  <a:srgbClr val="FF0000"/>
                </a:solidFill>
              </a:rPr>
              <a:t>ket</a:t>
            </a:r>
            <a:r>
              <a:rPr lang="en-US" sz="2400" dirty="0">
                <a:solidFill>
                  <a:srgbClr val="FF0000"/>
                </a:solidFill>
              </a:rPr>
              <a:t>: </a:t>
            </a:r>
            <a:r>
              <a:rPr lang="en-US" sz="2400" dirty="0" err="1">
                <a:solidFill>
                  <a:srgbClr val="FF0000"/>
                </a:solidFill>
              </a:rPr>
              <a:t>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kunci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publik</a:t>
            </a:r>
            <a:r>
              <a:rPr lang="en-US" sz="2400" dirty="0">
                <a:solidFill>
                  <a:srgbClr val="FF0000"/>
                </a:solidFill>
              </a:rPr>
              <a:t> Bob)</a:t>
            </a:r>
          </a:p>
          <a:p>
            <a:pPr lvl="1" eaLnBrk="1" hangingPunct="1">
              <a:buFontTx/>
              <a:buNone/>
            </a:pPr>
            <a:r>
              <a:rPr lang="en-US" dirty="0"/>
              <a:t>-----------------------------------------------------------------------------------------------------------</a:t>
            </a:r>
          </a:p>
          <a:p>
            <a:pPr lvl="1"/>
            <a:r>
              <a:rPr lang="en-US" dirty="0"/>
              <a:t>Pada </a:t>
            </a:r>
            <a:r>
              <a:rPr lang="en-US" dirty="0" err="1"/>
              <a:t>EC_Elgamal</a:t>
            </a:r>
            <a:r>
              <a:rPr lang="en-US" dirty="0"/>
              <a:t>, Bob </a:t>
            </a:r>
            <a:r>
              <a:rPr lang="en-US" dirty="0" err="1"/>
              <a:t>mengurangkan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P</a:t>
            </a:r>
            <a:r>
              <a:rPr lang="en-US" baseline="-25000" dirty="0"/>
              <a:t>C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kali </a:t>
            </a:r>
            <a:r>
              <a:rPr lang="en-US" b="1" dirty="0"/>
              <a:t>b </a:t>
            </a:r>
            <a:r>
              <a:rPr lang="en-US" b="1" dirty="0">
                <a:sym typeface="Symbol"/>
              </a:rPr>
              <a:t></a:t>
            </a:r>
            <a:r>
              <a:rPr lang="en-US" b="1" dirty="0"/>
              <a:t> (kB)</a:t>
            </a:r>
            <a:endParaRPr lang="en-US" dirty="0"/>
          </a:p>
          <a:p>
            <a:pPr lvl="2" eaLnBrk="1" hangingPunct="1"/>
            <a:r>
              <a:rPr lang="en-US" sz="2400" dirty="0"/>
              <a:t>(P</a:t>
            </a:r>
            <a:r>
              <a:rPr lang="en-US" sz="2400" baseline="-25000" dirty="0"/>
              <a:t>M</a:t>
            </a:r>
            <a:r>
              <a:rPr lang="en-US" sz="2400" dirty="0"/>
              <a:t> + </a:t>
            </a:r>
            <a:r>
              <a:rPr lang="en-US" sz="2400" dirty="0" err="1"/>
              <a:t>kP</a:t>
            </a:r>
            <a:r>
              <a:rPr lang="en-US" sz="2400" baseline="-25000" dirty="0" err="1"/>
              <a:t>B</a:t>
            </a:r>
            <a:r>
              <a:rPr lang="en-US" sz="2400" dirty="0"/>
              <a:t>) – [b(</a:t>
            </a:r>
            <a:r>
              <a:rPr lang="en-US" sz="2400" dirty="0" err="1"/>
              <a:t>kB</a:t>
            </a:r>
            <a:r>
              <a:rPr lang="en-US" sz="2400" dirty="0"/>
              <a:t>)] = P</a:t>
            </a:r>
            <a:r>
              <a:rPr lang="en-US" sz="2400" baseline="-25000" dirty="0"/>
              <a:t>M</a:t>
            </a:r>
            <a:r>
              <a:rPr lang="en-US" sz="2400" dirty="0"/>
              <a:t> + k(</a:t>
            </a:r>
            <a:r>
              <a:rPr lang="en-US" sz="2400" dirty="0" err="1"/>
              <a:t>bB</a:t>
            </a:r>
            <a:r>
              <a:rPr lang="en-US" sz="2400" dirty="0"/>
              <a:t>) – b(</a:t>
            </a:r>
            <a:r>
              <a:rPr lang="en-US" sz="2400" dirty="0" err="1"/>
              <a:t>kB</a:t>
            </a:r>
            <a:r>
              <a:rPr lang="en-US" sz="2400" dirty="0"/>
              <a:t>) = P</a:t>
            </a:r>
            <a:r>
              <a:rPr lang="en-US" sz="2400" baseline="-25000" dirty="0"/>
              <a:t>M</a:t>
            </a:r>
          </a:p>
          <a:p>
            <a:pPr lvl="1" eaLnBrk="1" hangingPunct="1">
              <a:spcBef>
                <a:spcPts val="1800"/>
              </a:spcBef>
            </a:pPr>
            <a:r>
              <a:rPr lang="en-US" dirty="0">
                <a:solidFill>
                  <a:srgbClr val="FF0000"/>
                </a:solidFill>
              </a:rPr>
              <a:t>Pada El Gamal, Bob </a:t>
            </a:r>
            <a:r>
              <a:rPr lang="en-US" dirty="0" err="1">
                <a:solidFill>
                  <a:srgbClr val="FF0000"/>
                </a:solidFill>
              </a:rPr>
              <a:t>membagi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kedua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nilai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pertama</a:t>
            </a:r>
            <a:r>
              <a:rPr lang="en-US" dirty="0">
                <a:solidFill>
                  <a:srgbClr val="FF0000"/>
                </a:solidFill>
              </a:rPr>
              <a:t> yang </a:t>
            </a:r>
            <a:r>
              <a:rPr lang="en-US" dirty="0" err="1">
                <a:solidFill>
                  <a:srgbClr val="FF0000"/>
                </a:solidFill>
              </a:rPr>
              <a:t>dipangkatkan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dengan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kunci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privat</a:t>
            </a:r>
            <a:r>
              <a:rPr lang="en-US" dirty="0">
                <a:solidFill>
                  <a:srgbClr val="FF0000"/>
                </a:solidFill>
              </a:rPr>
              <a:t> Bob</a:t>
            </a:r>
          </a:p>
          <a:p>
            <a:pPr lvl="2" eaLnBrk="1" hangingPunct="1"/>
            <a:r>
              <a:rPr lang="en-US" sz="2400" dirty="0" err="1">
                <a:solidFill>
                  <a:srgbClr val="FF0000"/>
                </a:solidFill>
              </a:rPr>
              <a:t>my</a:t>
            </a:r>
            <a:r>
              <a:rPr lang="en-US" sz="2400" baseline="-25000" dirty="0" err="1">
                <a:solidFill>
                  <a:srgbClr val="FF0000"/>
                </a:solidFill>
              </a:rPr>
              <a:t>B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 / (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dirty="0">
                <a:solidFill>
                  <a:srgbClr val="FF0000"/>
                </a:solidFill>
              </a:rPr>
              <a:t>)</a:t>
            </a:r>
            <a:r>
              <a:rPr lang="en-US" sz="2400" baseline="30000" dirty="0">
                <a:solidFill>
                  <a:srgbClr val="FF0000"/>
                </a:solidFill>
              </a:rPr>
              <a:t>b</a:t>
            </a:r>
            <a:r>
              <a:rPr lang="en-US" sz="2400" dirty="0">
                <a:solidFill>
                  <a:srgbClr val="FF0000"/>
                </a:solidFill>
              </a:rPr>
              <a:t> = </a:t>
            </a:r>
            <a:r>
              <a:rPr lang="en-US" sz="2400" dirty="0" err="1">
                <a:solidFill>
                  <a:srgbClr val="FF0000"/>
                </a:solidFill>
              </a:rPr>
              <a:t>mg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/ </a:t>
            </a:r>
            <a:r>
              <a:rPr lang="en-US" sz="2400" dirty="0" err="1">
                <a:solidFill>
                  <a:srgbClr val="FF0000"/>
                </a:solidFill>
              </a:rPr>
              <a:t>g</a:t>
            </a:r>
            <a:r>
              <a:rPr lang="en-US" sz="2400" baseline="30000" dirty="0" err="1">
                <a:solidFill>
                  <a:srgbClr val="FF0000"/>
                </a:solidFill>
              </a:rPr>
              <a:t>k</a:t>
            </a:r>
            <a:r>
              <a:rPr lang="en-US" sz="2400" baseline="30000" dirty="0">
                <a:solidFill>
                  <a:srgbClr val="FF0000"/>
                </a:solidFill>
              </a:rPr>
              <a:t>*b</a:t>
            </a:r>
            <a:r>
              <a:rPr lang="en-US" sz="2400" dirty="0">
                <a:solidFill>
                  <a:srgbClr val="FF0000"/>
                </a:solidFill>
              </a:rPr>
              <a:t> = 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273226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*) </a:t>
            </a:r>
            <a:r>
              <a:rPr lang="en-US" sz="1600" dirty="0" err="1">
                <a:solidFill>
                  <a:srgbClr val="0070C0"/>
                </a:solidFill>
              </a:rPr>
              <a:t>Sumber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bahan</a:t>
            </a:r>
            <a:r>
              <a:rPr lang="en-US" sz="1600" dirty="0">
                <a:solidFill>
                  <a:srgbClr val="0070C0"/>
                </a:solidFill>
              </a:rPr>
              <a:t>: </a:t>
            </a:r>
            <a:r>
              <a:rPr lang="en-US" sz="1600" b="1" dirty="0" err="1">
                <a:solidFill>
                  <a:srgbClr val="0070C0"/>
                </a:solidFill>
              </a:rPr>
              <a:t>Debdeep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Mukhopadhyay</a:t>
            </a:r>
            <a:r>
              <a:rPr lang="en-US" sz="1600" b="1" dirty="0">
                <a:solidFill>
                  <a:srgbClr val="0070C0"/>
                </a:solidFill>
              </a:rPr>
              <a:t>, Elliptic Curve Cryptography ,</a:t>
            </a:r>
          </a:p>
          <a:p>
            <a:r>
              <a:rPr lang="en-US" sz="1600" dirty="0">
                <a:solidFill>
                  <a:srgbClr val="0070C0"/>
                </a:solidFill>
              </a:rPr>
              <a:t> Dept of Computer Sc and </a:t>
            </a:r>
            <a:r>
              <a:rPr lang="en-US" sz="1600" dirty="0" err="1">
                <a:solidFill>
                  <a:srgbClr val="0070C0"/>
                </a:solidFill>
              </a:rPr>
              <a:t>Engg</a:t>
            </a:r>
            <a:r>
              <a:rPr lang="en-US" sz="1600" dirty="0">
                <a:solidFill>
                  <a:srgbClr val="0070C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238CD8-580A-6F0C-9D83-D3B6D9807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75F37F-2E82-5510-C9E0-725EF362A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B4F4F-93D4-486F-8B0C-46B46570B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Encoding</a:t>
            </a:r>
            <a:r>
              <a:rPr lang="en-US" b="1" dirty="0"/>
              <a:t> </a:t>
            </a:r>
            <a:r>
              <a:rPr lang="en-US" b="1" dirty="0" err="1"/>
              <a:t>Pesan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Titik</a:t>
            </a:r>
            <a:r>
              <a:rPr lang="en-US" b="1" dirty="0"/>
              <a:t> di </a:t>
            </a:r>
            <a:r>
              <a:rPr lang="en-US" b="1" dirty="0" err="1"/>
              <a:t>dalam</a:t>
            </a:r>
            <a:r>
              <a:rPr lang="en-US" b="1" dirty="0"/>
              <a:t> </a:t>
            </a:r>
            <a:r>
              <a:rPr lang="en-US" b="1" dirty="0" err="1"/>
              <a:t>Kurva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71DCA4-AE81-4218-9309-FAEBCA821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Pesan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dienkripsi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ECC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dikonversi</a:t>
            </a:r>
            <a:r>
              <a:rPr lang="en-US" dirty="0"/>
              <a:t> (</a:t>
            </a:r>
            <a:r>
              <a:rPr lang="en-US" i="1" dirty="0"/>
              <a:t>encoding</a:t>
            </a:r>
            <a:r>
              <a:rPr lang="en-US" dirty="0"/>
              <a:t>)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.</a:t>
            </a:r>
          </a:p>
          <a:p>
            <a:r>
              <a:rPr lang="en-US" dirty="0" err="1"/>
              <a:t>Metode</a:t>
            </a:r>
            <a:r>
              <a:rPr lang="en-US" dirty="0"/>
              <a:t> yang </a:t>
            </a:r>
            <a:r>
              <a:rPr lang="en-US" dirty="0" err="1"/>
              <a:t>sederhana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memetakan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ASCII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.</a:t>
            </a:r>
          </a:p>
          <a:p>
            <a:r>
              <a:rPr lang="en-US" dirty="0" err="1"/>
              <a:t>Untuk</a:t>
            </a:r>
            <a:r>
              <a:rPr lang="en-US" dirty="0"/>
              <a:t> 256 </a:t>
            </a:r>
            <a:r>
              <a:rPr lang="en-US" dirty="0" err="1"/>
              <a:t>karakter</a:t>
            </a:r>
            <a:r>
              <a:rPr lang="en-US" dirty="0"/>
              <a:t> ASCII,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dibutuhkan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yang </a:t>
            </a:r>
            <a:r>
              <a:rPr lang="en-US" dirty="0" err="1"/>
              <a:t>berisi</a:t>
            </a:r>
            <a:r>
              <a:rPr lang="en-US" dirty="0"/>
              <a:t> minimal 256 </a:t>
            </a:r>
            <a:r>
              <a:rPr lang="en-US" dirty="0" err="1"/>
              <a:t>titik</a:t>
            </a:r>
            <a:r>
              <a:rPr lang="en-US" dirty="0"/>
              <a:t>.</a:t>
            </a:r>
          </a:p>
          <a:p>
            <a:r>
              <a:rPr lang="en-US" dirty="0" err="1"/>
              <a:t>Misalkan</a:t>
            </a:r>
            <a:r>
              <a:rPr lang="en-US" dirty="0"/>
              <a:t> </a:t>
            </a:r>
            <a:r>
              <a:rPr lang="en-US" dirty="0" err="1"/>
              <a:t>pesan</a:t>
            </a:r>
            <a:r>
              <a:rPr lang="en-US" dirty="0"/>
              <a:t> M  = ‘ENCRYPT’, yang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ASCII </a:t>
            </a:r>
            <a:r>
              <a:rPr lang="en-US" dirty="0" err="1"/>
              <a:t>adalah</a:t>
            </a:r>
            <a:r>
              <a:rPr lang="en-US" dirty="0"/>
              <a:t> ‘69’ ‘78’, ‘67’, ‘82’, ‘89’, ‘80’, ‘84’.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dipetakan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pada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.</a:t>
            </a:r>
          </a:p>
          <a:p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kurang</a:t>
            </a:r>
            <a:r>
              <a:rPr lang="en-US" dirty="0"/>
              <a:t> </a:t>
            </a:r>
            <a:r>
              <a:rPr lang="en-US" dirty="0" err="1"/>
              <a:t>aman</a:t>
            </a:r>
            <a:r>
              <a:rPr lang="en-US" dirty="0"/>
              <a:t>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5978C3-F500-E33F-73FF-64EEC1667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E009F6-90A9-A474-BE04-E4ED385D6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2648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2BD4D7-DBD7-4849-A289-C59A214C8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31520"/>
            <a:ext cx="10515600" cy="5679440"/>
          </a:xfrm>
        </p:spPr>
        <p:txBody>
          <a:bodyPr>
            <a:normAutofit/>
          </a:bodyPr>
          <a:lstStyle/>
          <a:p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metode</a:t>
            </a:r>
            <a:r>
              <a:rPr lang="en-US" sz="2400" dirty="0"/>
              <a:t> </a:t>
            </a:r>
            <a:r>
              <a:rPr lang="en-US" sz="2400" dirty="0" err="1"/>
              <a:t>Kolbitz</a:t>
            </a:r>
            <a:r>
              <a:rPr lang="en-US" sz="2400" dirty="0"/>
              <a:t>. </a:t>
            </a:r>
            <a:r>
              <a:rPr lang="en-US" sz="2400" dirty="0" err="1"/>
              <a:t>Langkah-langkahnya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 marL="568325" indent="-568325">
              <a:buNone/>
            </a:pPr>
            <a:r>
              <a:rPr lang="en-US" sz="2400" dirty="0"/>
              <a:t>   1.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b="1" dirty="0">
                <a:solidFill>
                  <a:srgbClr val="FF0000"/>
                </a:solidFill>
              </a:rPr>
              <a:t> =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mod p </a:t>
            </a:r>
            <a:r>
              <a:rPr lang="en-US" sz="2400" dirty="0"/>
              <a:t>yang </a:t>
            </a:r>
            <a:r>
              <a:rPr lang="en-US" sz="2400" dirty="0" err="1"/>
              <a:t>mengandung</a:t>
            </a:r>
            <a:r>
              <a:rPr lang="en-US" sz="2400" dirty="0"/>
              <a:t> </a:t>
            </a:r>
            <a:r>
              <a:rPr lang="en-US" sz="2400" i="1" dirty="0"/>
              <a:t>N</a:t>
            </a:r>
            <a:r>
              <a:rPr lang="en-US" sz="2400" dirty="0"/>
              <a:t>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2. 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karakter-karakter</a:t>
            </a:r>
            <a:r>
              <a:rPr lang="en-US" sz="2400" dirty="0"/>
              <a:t> </a:t>
            </a:r>
            <a:r>
              <a:rPr lang="en-US" sz="2400" dirty="0" err="1"/>
              <a:t>penyusun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angka</a:t>
            </a:r>
            <a:r>
              <a:rPr lang="en-US" sz="2400" dirty="0"/>
              <a:t> 0, 1, 2, …, 9 dan </a:t>
            </a:r>
            <a:r>
              <a:rPr lang="en-US" sz="2400" dirty="0" err="1"/>
              <a:t>huruf</a:t>
            </a:r>
            <a:r>
              <a:rPr lang="en-US" sz="2400" dirty="0"/>
              <a:t> A, B, C, … Z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10, 11, …, 35.</a:t>
            </a:r>
          </a:p>
          <a:p>
            <a:pPr marL="568325" indent="-568325">
              <a:buNone/>
            </a:pPr>
            <a:r>
              <a:rPr lang="en-US" sz="2400" dirty="0"/>
              <a:t>   3. 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karakater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pesan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di </a:t>
            </a:r>
            <a:r>
              <a:rPr lang="en-US" sz="2400" dirty="0" err="1"/>
              <a:t>antara</a:t>
            </a:r>
            <a:r>
              <a:rPr lang="en-US" sz="2400" dirty="0"/>
              <a:t> 0 dan 35.</a:t>
            </a:r>
          </a:p>
          <a:p>
            <a:pPr marL="568325" indent="-568325">
              <a:buNone/>
            </a:pPr>
            <a:r>
              <a:rPr lang="en-US" sz="2400" dirty="0"/>
              <a:t>   4.  </a:t>
            </a:r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dirty="0" err="1"/>
              <a:t>sebuah</a:t>
            </a:r>
            <a:r>
              <a:rPr lang="en-US" sz="2400" dirty="0"/>
              <a:t> </a:t>
            </a:r>
            <a:r>
              <a:rPr lang="en-US" sz="2400" dirty="0" err="1"/>
              <a:t>bilangan</a:t>
            </a:r>
            <a:r>
              <a:rPr lang="en-US" sz="2400" dirty="0"/>
              <a:t> </a:t>
            </a:r>
            <a:r>
              <a:rPr lang="en-US" sz="2400" dirty="0" err="1"/>
              <a:t>bulat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parameter basis (</a:t>
            </a:r>
            <a:r>
              <a:rPr lang="en-US" sz="2400" dirty="0" err="1"/>
              <a:t>disepakati</a:t>
            </a:r>
            <a:r>
              <a:rPr lang="en-US" sz="2400" dirty="0"/>
              <a:t> </a:t>
            </a:r>
            <a:r>
              <a:rPr lang="en-US" sz="2400" dirty="0" err="1"/>
              <a:t>kedua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). </a:t>
            </a:r>
          </a:p>
          <a:p>
            <a:pPr marL="568325" indent="-568325">
              <a:buNone/>
            </a:pPr>
            <a:r>
              <a:rPr lang="en-US" sz="2400" dirty="0"/>
              <a:t>   5. 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 err="1"/>
              <a:t>mk</a:t>
            </a:r>
            <a:r>
              <a:rPr lang="en-US" sz="2400" dirty="0"/>
              <a:t>, </a:t>
            </a:r>
            <a:r>
              <a:rPr lang="en-US" sz="2400" dirty="0" err="1"/>
              <a:t>nyatakan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+ 1, </a:t>
            </a:r>
            <a:r>
              <a:rPr lang="en-US" sz="2400" dirty="0" err="1"/>
              <a:t>sulihkan</a:t>
            </a:r>
            <a:r>
              <a:rPr lang="en-US" sz="2400" dirty="0"/>
              <a:t> x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b="1" dirty="0">
                <a:solidFill>
                  <a:srgbClr val="FF0000"/>
                </a:solidFill>
              </a:rPr>
              <a:t> =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mod p </a:t>
            </a:r>
            <a:r>
              <a:rPr lang="en-US" sz="2400" dirty="0" err="1"/>
              <a:t>lalu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y</a:t>
            </a:r>
            <a:r>
              <a:rPr lang="en-US" sz="2400" dirty="0"/>
              <a:t> yang </a:t>
            </a:r>
            <a:r>
              <a:rPr lang="en-US" sz="2400" dirty="0" err="1"/>
              <a:t>memenuhi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6.  </a:t>
            </a:r>
            <a:r>
              <a:rPr lang="en-US" sz="2400" dirty="0" err="1"/>
              <a:t>Jika</a:t>
            </a:r>
            <a:r>
              <a:rPr lang="en-US" sz="2400" dirty="0"/>
              <a:t>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, </a:t>
            </a:r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+ 2,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+ 3, </a:t>
            </a:r>
            <a:r>
              <a:rPr lang="en-US" sz="2400" dirty="0" err="1"/>
              <a:t>dst</a:t>
            </a:r>
            <a:r>
              <a:rPr lang="en-US" sz="2400" dirty="0"/>
              <a:t>, </a:t>
            </a:r>
            <a:r>
              <a:rPr lang="en-US" sz="2400" dirty="0" err="1"/>
              <a:t>sampai</a:t>
            </a:r>
            <a:r>
              <a:rPr lang="en-US" sz="2400" dirty="0"/>
              <a:t> </a:t>
            </a:r>
            <a:r>
              <a:rPr lang="en-US" sz="2400" b="1" dirty="0">
                <a:solidFill>
                  <a:srgbClr val="FF0000"/>
                </a:solidFill>
              </a:rPr>
              <a:t>y</a:t>
            </a:r>
            <a:r>
              <a:rPr lang="en-US" sz="2400" b="1" baseline="30000" dirty="0">
                <a:solidFill>
                  <a:srgbClr val="FF0000"/>
                </a:solidFill>
              </a:rPr>
              <a:t>2 </a:t>
            </a:r>
            <a:r>
              <a:rPr lang="en-US" sz="2400" b="1" dirty="0">
                <a:solidFill>
                  <a:srgbClr val="FF0000"/>
                </a:solidFill>
              </a:rPr>
              <a:t> =</a:t>
            </a:r>
            <a:r>
              <a:rPr lang="en-US" sz="2400" b="1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x</a:t>
            </a:r>
            <a:r>
              <a:rPr lang="en-US" sz="2400" b="1" baseline="30000" dirty="0">
                <a:solidFill>
                  <a:srgbClr val="FF0000"/>
                </a:solidFill>
              </a:rPr>
              <a:t>3</a:t>
            </a:r>
            <a:r>
              <a:rPr lang="en-US" sz="2400" b="1" dirty="0">
                <a:solidFill>
                  <a:srgbClr val="FF0000"/>
                </a:solidFill>
              </a:rPr>
              <a:t> + ax + b  mod p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dipecahkan</a:t>
            </a:r>
            <a:r>
              <a:rPr lang="en-US" sz="2400" dirty="0"/>
              <a:t>.</a:t>
            </a:r>
          </a:p>
          <a:p>
            <a:pPr marL="568325" indent="-568325">
              <a:buNone/>
            </a:pPr>
            <a:r>
              <a:rPr lang="en-US" sz="2400" dirty="0"/>
              <a:t>   7 . 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y), </a:t>
            </a:r>
            <a:r>
              <a:rPr lang="en-US" sz="2400" dirty="0" err="1"/>
              <a:t>tentukan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</a:t>
            </a:r>
            <a:r>
              <a:rPr lang="en-US" sz="2400" i="1" dirty="0"/>
              <a:t>m </a:t>
            </a:r>
            <a:r>
              <a:rPr lang="en-US" sz="2400" dirty="0" err="1"/>
              <a:t>terbesar</a:t>
            </a:r>
            <a:r>
              <a:rPr lang="en-US" sz="2400" dirty="0"/>
              <a:t> </a:t>
            </a:r>
            <a:r>
              <a:rPr lang="en-US" sz="2400" dirty="0" err="1"/>
              <a:t>tetapi</a:t>
            </a:r>
            <a:r>
              <a:rPr lang="en-US" sz="2400" dirty="0"/>
              <a:t> </a:t>
            </a:r>
            <a:r>
              <a:rPr lang="en-US" sz="2400" dirty="0" err="1"/>
              <a:t>lebih</a:t>
            </a:r>
            <a:r>
              <a:rPr lang="en-US" sz="2400" dirty="0"/>
              <a:t> </a:t>
            </a:r>
            <a:r>
              <a:rPr lang="en-US" sz="2400" dirty="0" err="1"/>
              <a:t>kecil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(x – 1)/k. </a:t>
            </a:r>
            <a:r>
              <a:rPr lang="en-US" sz="2400" dirty="0" err="1"/>
              <a:t>Kodekan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(x, y) </a:t>
            </a:r>
            <a:r>
              <a:rPr lang="en-US" sz="2400" dirty="0" err="1"/>
              <a:t>menjadi</a:t>
            </a:r>
            <a:r>
              <a:rPr lang="en-US" sz="2400" dirty="0"/>
              <a:t> symbol </a:t>
            </a:r>
            <a:r>
              <a:rPr lang="en-US" sz="2400" i="1" dirty="0"/>
              <a:t>m</a:t>
            </a:r>
            <a:r>
              <a:rPr lang="en-US" sz="2400" dirty="0"/>
              <a:t>.  </a:t>
            </a:r>
          </a:p>
          <a:p>
            <a:pPr marL="568325" indent="-568325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B3FF177-0A77-3CB5-CC4A-9A29A54C7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A40DD-3453-A32B-8827-14B8D004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9716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7CBD8-E4F8-4DBC-B75B-EFDCC7CF4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0720"/>
            <a:ext cx="10795000" cy="57607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b="1" dirty="0" err="1"/>
              <a:t>Contoh</a:t>
            </a:r>
            <a:r>
              <a:rPr lang="en-US" sz="2400" b="1" dirty="0"/>
              <a:t>:</a:t>
            </a:r>
            <a:r>
              <a:rPr lang="en-US" sz="2400" dirty="0"/>
              <a:t> </a:t>
            </a:r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0000"/>
                </a:solidFill>
              </a:rPr>
              <a:t>y</a:t>
            </a:r>
            <a:r>
              <a:rPr lang="en-US" sz="2400" baseline="30000" dirty="0">
                <a:solidFill>
                  <a:srgbClr val="FF0000"/>
                </a:solidFill>
              </a:rPr>
              <a:t>2 </a:t>
            </a:r>
            <a:r>
              <a:rPr lang="en-US" sz="2400" dirty="0">
                <a:solidFill>
                  <a:srgbClr val="FF0000"/>
                </a:solidFill>
              </a:rPr>
              <a:t> =</a:t>
            </a:r>
            <a:r>
              <a:rPr lang="en-US" sz="2400" dirty="0">
                <a:solidFill>
                  <a:srgbClr val="FF0000"/>
                </a:solidFill>
                <a:sym typeface="Symbol"/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x</a:t>
            </a:r>
            <a:r>
              <a:rPr lang="en-US" sz="2400" baseline="30000" dirty="0">
                <a:solidFill>
                  <a:srgbClr val="FF0000"/>
                </a:solidFill>
              </a:rPr>
              <a:t>3</a:t>
            </a:r>
            <a:r>
              <a:rPr lang="en-US" sz="2400" dirty="0">
                <a:solidFill>
                  <a:srgbClr val="FF0000"/>
                </a:solidFill>
              </a:rPr>
              <a:t> – x  + 188  mod 751 .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</a:t>
            </a:r>
            <a:r>
              <a:rPr lang="en-US" sz="2400" dirty="0" err="1"/>
              <a:t>ini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N = 727 </a:t>
            </a:r>
            <a:r>
              <a:rPr lang="en-US" sz="2400" dirty="0" err="1"/>
              <a:t>buah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Misalkan</a:t>
            </a:r>
            <a:r>
              <a:rPr lang="en-US" sz="2400" dirty="0"/>
              <a:t> </a:t>
            </a:r>
            <a:r>
              <a:rPr lang="en-US" sz="2400" dirty="0" err="1"/>
              <a:t>karakter</a:t>
            </a:r>
            <a:r>
              <a:rPr lang="en-US" sz="2400" dirty="0"/>
              <a:t>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huruf</a:t>
            </a:r>
            <a:r>
              <a:rPr lang="en-US" sz="2400" dirty="0"/>
              <a:t> ‘B’, yang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11. </a:t>
            </a:r>
          </a:p>
          <a:p>
            <a:r>
              <a:rPr lang="en-US" sz="2400" dirty="0" err="1"/>
              <a:t>Pilih</a:t>
            </a:r>
            <a:r>
              <a:rPr lang="en-US" sz="2400" dirty="0"/>
              <a:t> </a:t>
            </a:r>
            <a:r>
              <a:rPr lang="en-US" sz="2400" i="1" dirty="0"/>
              <a:t>k</a:t>
            </a:r>
            <a:r>
              <a:rPr lang="en-US" sz="2400" dirty="0"/>
              <a:t> = 20, </a:t>
            </a:r>
            <a:r>
              <a:rPr lang="en-US" sz="2400" dirty="0" err="1"/>
              <a:t>maka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i="1" dirty="0"/>
              <a:t> </a:t>
            </a:r>
            <a:r>
              <a:rPr lang="en-US" sz="2400" dirty="0"/>
              <a:t>+ 1 = (11)(20) + 1 = 221.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221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/>
              <a:t> =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mod 751 </a:t>
            </a:r>
            <a:r>
              <a:rPr lang="en-US" sz="2400" dirty="0">
                <a:sym typeface="Symbol" panose="05050102010706020507" pitchFamily="18" charset="2"/>
              </a:rPr>
              <a:t></a:t>
            </a:r>
            <a:r>
              <a:rPr lang="en-US" sz="2400" dirty="0"/>
              <a:t> 456 (mod 751).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 </a:t>
            </a:r>
            <a:r>
              <a:rPr lang="en-US" sz="2400" dirty="0"/>
              <a:t>= </a:t>
            </a:r>
            <a:r>
              <a:rPr lang="en-US" sz="2400" i="1" dirty="0" err="1"/>
              <a:t>mk</a:t>
            </a:r>
            <a:r>
              <a:rPr lang="en-US" sz="2400" dirty="0"/>
              <a:t> + 2 = (11)(20) + 2 = 222.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222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/>
              <a:t> =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mod 751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+ 3 = (11)(20) + 3 = 223.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223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/>
              <a:t> =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mod 751 . Juga </a:t>
            </a:r>
            <a:r>
              <a:rPr lang="en-US" sz="2400" dirty="0" err="1"/>
              <a:t>tidak</a:t>
            </a:r>
            <a:r>
              <a:rPr lang="en-US" sz="2400" dirty="0"/>
              <a:t>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nilai</a:t>
            </a:r>
            <a:r>
              <a:rPr lang="en-US" sz="2400" dirty="0"/>
              <a:t> y yang </a:t>
            </a:r>
            <a:r>
              <a:rPr lang="en-US" sz="2400" dirty="0" err="1"/>
              <a:t>memenuhi</a:t>
            </a:r>
            <a:r>
              <a:rPr lang="en-US" sz="2400" dirty="0"/>
              <a:t>. </a:t>
            </a:r>
          </a:p>
          <a:p>
            <a:r>
              <a:rPr lang="en-US" sz="2400" dirty="0" err="1"/>
              <a:t>Coba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</a:t>
            </a:r>
            <a:r>
              <a:rPr lang="en-US" sz="2400" i="1" dirty="0" err="1"/>
              <a:t>mk</a:t>
            </a:r>
            <a:r>
              <a:rPr lang="en-US" sz="2400" dirty="0"/>
              <a:t> + 4 = (11)(20) + 4 = 224. </a:t>
            </a:r>
            <a:r>
              <a:rPr lang="en-US" sz="2400" dirty="0" err="1"/>
              <a:t>Sulihkan</a:t>
            </a:r>
            <a:r>
              <a:rPr lang="en-US" sz="2400" dirty="0"/>
              <a:t> </a:t>
            </a:r>
            <a:r>
              <a:rPr lang="en-US" sz="2400" i="1" dirty="0"/>
              <a:t>x</a:t>
            </a:r>
            <a:r>
              <a:rPr lang="en-US" sz="2400" dirty="0"/>
              <a:t> = 224 </a:t>
            </a:r>
            <a:r>
              <a:rPr lang="en-US" sz="2400" dirty="0" err="1"/>
              <a:t>ke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 y</a:t>
            </a:r>
            <a:r>
              <a:rPr lang="en-US" sz="2400" baseline="30000" dirty="0"/>
              <a:t>2 </a:t>
            </a:r>
            <a:r>
              <a:rPr lang="en-US" sz="2400" dirty="0"/>
              <a:t> =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/>
              <a:t>x</a:t>
            </a:r>
            <a:r>
              <a:rPr lang="en-US" sz="2400" baseline="30000" dirty="0"/>
              <a:t>3</a:t>
            </a:r>
            <a:r>
              <a:rPr lang="en-US" sz="2400" dirty="0"/>
              <a:t> – x  + 188  mod 751 . </a:t>
            </a:r>
            <a:r>
              <a:rPr lang="en-US" sz="2400" dirty="0" err="1"/>
              <a:t>Diperoleh</a:t>
            </a:r>
            <a:r>
              <a:rPr lang="en-US" sz="2400" dirty="0"/>
              <a:t> y =  248. </a:t>
            </a:r>
            <a:r>
              <a:rPr lang="en-US" sz="2400" dirty="0" err="1"/>
              <a:t>Jadi</a:t>
            </a:r>
            <a:r>
              <a:rPr lang="en-US" sz="2400" dirty="0"/>
              <a:t>, </a:t>
            </a:r>
            <a:r>
              <a:rPr lang="en-US" sz="2400" dirty="0" err="1"/>
              <a:t>karakter</a:t>
            </a:r>
            <a:r>
              <a:rPr lang="en-US" sz="2400" dirty="0"/>
              <a:t> ‘B’ </a:t>
            </a:r>
            <a:r>
              <a:rPr lang="en-US" sz="2400" dirty="0" err="1"/>
              <a:t>dikodekan</a:t>
            </a:r>
            <a:r>
              <a:rPr lang="en-US" sz="2400" dirty="0"/>
              <a:t> </a:t>
            </a:r>
            <a:r>
              <a:rPr lang="en-US" sz="2400" dirty="0" err="1"/>
              <a:t>menjadi</a:t>
            </a:r>
            <a:r>
              <a:rPr lang="en-US" sz="2400" dirty="0"/>
              <a:t> </a:t>
            </a:r>
            <a:r>
              <a:rPr lang="en-US" sz="2400" dirty="0" err="1"/>
              <a:t>titik</a:t>
            </a:r>
            <a:r>
              <a:rPr lang="en-US" sz="2400" dirty="0"/>
              <a:t> (224, 248) pada </a:t>
            </a:r>
            <a:r>
              <a:rPr lang="en-US" sz="2400" dirty="0" err="1"/>
              <a:t>kurva</a:t>
            </a:r>
            <a:r>
              <a:rPr lang="en-US" sz="2400" dirty="0"/>
              <a:t> </a:t>
            </a:r>
            <a:r>
              <a:rPr lang="en-US" sz="2400" dirty="0" err="1"/>
              <a:t>eliptik</a:t>
            </a:r>
            <a:r>
              <a:rPr lang="en-US" sz="2400" dirty="0"/>
              <a:t>. </a:t>
            </a:r>
          </a:p>
          <a:p>
            <a:r>
              <a:rPr lang="en-US" sz="2400" dirty="0"/>
              <a:t>Pada proses </a:t>
            </a:r>
            <a:r>
              <a:rPr lang="en-US" sz="2400" i="1" dirty="0"/>
              <a:t>decoding</a:t>
            </a:r>
            <a:r>
              <a:rPr lang="en-US" sz="2400" dirty="0"/>
              <a:t>, </a:t>
            </a:r>
            <a:r>
              <a:rPr lang="en-US" sz="2400" dirty="0" err="1"/>
              <a:t>hitung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(x – 1)/k</a:t>
            </a:r>
            <a:r>
              <a:rPr lang="en-US" sz="2400" dirty="0">
                <a:sym typeface="Symbol" panose="05050102010706020507" pitchFamily="18" charset="2"/>
              </a:rPr>
              <a:t> </a:t>
            </a:r>
            <a:r>
              <a:rPr lang="en-US" sz="2400" dirty="0"/>
              <a:t>= </a:t>
            </a:r>
            <a:r>
              <a:rPr lang="en-US" sz="2400" dirty="0">
                <a:sym typeface="Symbol" panose="05050102010706020507" pitchFamily="18" charset="2"/>
              </a:rPr>
              <a:t></a:t>
            </a:r>
            <a:r>
              <a:rPr lang="en-US" sz="2400" dirty="0"/>
              <a:t>(224 – 1)/20</a:t>
            </a:r>
            <a:r>
              <a:rPr lang="en-US" sz="2400" dirty="0">
                <a:sym typeface="Symbol" panose="05050102010706020507" pitchFamily="18" charset="2"/>
              </a:rPr>
              <a:t></a:t>
            </a:r>
            <a:r>
              <a:rPr lang="en-US" sz="2400" dirty="0"/>
              <a:t> = </a:t>
            </a:r>
            <a:r>
              <a:rPr lang="en-US" sz="2400" dirty="0">
                <a:sym typeface="Symbol" panose="05050102010706020507" pitchFamily="18" charset="2"/>
              </a:rPr>
              <a:t> 1</a:t>
            </a:r>
            <a:r>
              <a:rPr lang="en-US" sz="2400" dirty="0"/>
              <a:t>1.15</a:t>
            </a:r>
            <a:r>
              <a:rPr lang="en-US" sz="2400" dirty="0">
                <a:sym typeface="Symbol" panose="05050102010706020507" pitchFamily="18" charset="2"/>
              </a:rPr>
              <a:t> = 11. </a:t>
            </a:r>
            <a:r>
              <a:rPr lang="en-US" sz="2400" dirty="0" err="1">
                <a:sym typeface="Symbol" panose="05050102010706020507" pitchFamily="18" charset="2"/>
              </a:rPr>
              <a:t>Jadi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pesan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semula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adalah</a:t>
            </a:r>
            <a:r>
              <a:rPr lang="en-US" sz="2400" dirty="0">
                <a:sym typeface="Symbol" panose="05050102010706020507" pitchFamily="18" charset="2"/>
              </a:rPr>
              <a:t> </a:t>
            </a:r>
            <a:r>
              <a:rPr lang="en-US" sz="2400" dirty="0" err="1">
                <a:sym typeface="Symbol" panose="05050102010706020507" pitchFamily="18" charset="2"/>
              </a:rPr>
              <a:t>huruf</a:t>
            </a:r>
            <a:r>
              <a:rPr lang="en-US" sz="2400" dirty="0">
                <a:sym typeface="Symbol" panose="05050102010706020507" pitchFamily="18" charset="2"/>
              </a:rPr>
              <a:t> ‘B’.</a:t>
            </a:r>
            <a:endParaRPr lang="en-US" sz="24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ED58585-8615-FA22-9975-C915C59D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95C31-7963-2B4C-6D0A-8F9AF9B9E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6389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/>
              <a:t>Keamanan</a:t>
            </a:r>
            <a:r>
              <a:rPr lang="en-US" b="1" dirty="0"/>
              <a:t> ECC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73760" y="1295401"/>
            <a:ext cx="532384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mengenkripsi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AES </a:t>
            </a:r>
            <a:r>
              <a:rPr lang="en-US" sz="2400" dirty="0" err="1"/>
              <a:t>sepanjang</a:t>
            </a:r>
            <a:r>
              <a:rPr lang="en-US" sz="2400" dirty="0"/>
              <a:t> 128-bit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algoritma</a:t>
            </a:r>
            <a:r>
              <a:rPr lang="en-US" sz="2400" dirty="0"/>
              <a:t> </a:t>
            </a:r>
            <a:r>
              <a:rPr lang="en-US" sz="2400" dirty="0" err="1"/>
              <a:t>kriptografi</a:t>
            </a:r>
            <a:r>
              <a:rPr lang="en-US" sz="2400" dirty="0"/>
              <a:t> </a:t>
            </a:r>
            <a:r>
              <a:rPr lang="en-US" sz="2400" dirty="0" err="1"/>
              <a:t>kunci</a:t>
            </a:r>
            <a:r>
              <a:rPr lang="en-US" sz="2400" dirty="0"/>
              <a:t> </a:t>
            </a:r>
            <a:r>
              <a:rPr lang="en-US" sz="2400" dirty="0" err="1"/>
              <a:t>publik</a:t>
            </a:r>
            <a:r>
              <a:rPr lang="en-US" sz="2400" dirty="0"/>
              <a:t>: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RSA: 3072 bits</a:t>
            </a:r>
          </a:p>
          <a:p>
            <a:pPr lvl="1" eaLnBrk="1" hangingPunct="1"/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ECC: 256 bits</a:t>
            </a:r>
          </a:p>
          <a:p>
            <a:pPr eaLnBrk="1" hangingPunct="1"/>
            <a:endParaRPr lang="en-US" sz="2400" dirty="0"/>
          </a:p>
          <a:p>
            <a:pPr eaLnBrk="1" hangingPunct="1"/>
            <a:r>
              <a:rPr lang="en-US" sz="2400" dirty="0" err="1"/>
              <a:t>Bagaimana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 </a:t>
            </a:r>
            <a:r>
              <a:rPr lang="en-US" sz="2400" dirty="0" err="1"/>
              <a:t>meningkatkan</a:t>
            </a:r>
            <a:r>
              <a:rPr lang="en-US" sz="2400" dirty="0"/>
              <a:t> </a:t>
            </a:r>
            <a:r>
              <a:rPr lang="en-US" sz="2400" dirty="0" err="1"/>
              <a:t>keamanan</a:t>
            </a:r>
            <a:r>
              <a:rPr lang="en-US" sz="2400" dirty="0"/>
              <a:t> RSA?</a:t>
            </a:r>
          </a:p>
          <a:p>
            <a:pPr lvl="1" eaLnBrk="1" hangingPunct="1"/>
            <a:r>
              <a:rPr lang="en-US" dirty="0" err="1"/>
              <a:t>Tingkatkan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kunci</a:t>
            </a:r>
            <a:endParaRPr lang="en-US" dirty="0"/>
          </a:p>
          <a:p>
            <a:pPr eaLnBrk="1" hangingPunct="1"/>
            <a:r>
              <a:rPr lang="en-US" sz="2400" b="1" dirty="0" err="1">
                <a:solidFill>
                  <a:srgbClr val="FF3300"/>
                </a:solidFill>
              </a:rPr>
              <a:t>Tidak</a:t>
            </a:r>
            <a:r>
              <a:rPr lang="en-US" sz="2400" b="1" dirty="0">
                <a:solidFill>
                  <a:srgbClr val="FF3300"/>
                </a:solidFill>
              </a:rPr>
              <a:t> </a:t>
            </a:r>
            <a:r>
              <a:rPr lang="en-US" sz="2400" b="1" dirty="0" err="1">
                <a:solidFill>
                  <a:srgbClr val="FF3300"/>
                </a:solidFill>
              </a:rPr>
              <a:t>Praktis</a:t>
            </a:r>
            <a:r>
              <a:rPr lang="en-US" sz="2400" b="1" dirty="0">
                <a:solidFill>
                  <a:srgbClr val="FF3300"/>
                </a:solidFill>
              </a:rPr>
              <a:t>?</a:t>
            </a:r>
            <a:r>
              <a:rPr lang="en-US" sz="2400" dirty="0"/>
              <a:t> </a:t>
            </a:r>
          </a:p>
        </p:txBody>
      </p:sp>
      <p:pic>
        <p:nvPicPr>
          <p:cNvPr id="6451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197600" y="1822132"/>
            <a:ext cx="5186593" cy="3213736"/>
          </a:xfrm>
        </p:spPr>
      </p:pic>
      <p:sp>
        <p:nvSpPr>
          <p:cNvPr id="5" name="TextBox 4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3EF701-07F2-6040-DCA7-867EC2F1A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309472-C816-FD19-79AF-FE8F70A18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CD2691-EBC2-4D13-BBE3-5DAE01B455F3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Aplikasi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piranti</a:t>
            </a:r>
            <a:r>
              <a:rPr lang="en-US" dirty="0"/>
              <a:t> yang </a:t>
            </a:r>
            <a:r>
              <a:rPr lang="en-US" dirty="0" err="1"/>
              <a:t>berukuran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keterbatasan</a:t>
            </a:r>
            <a:r>
              <a:rPr lang="en-US" dirty="0"/>
              <a:t> </a:t>
            </a:r>
            <a:r>
              <a:rPr lang="en-US" dirty="0" err="1"/>
              <a:t>memori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pemrosesan</a:t>
            </a:r>
            <a:r>
              <a:rPr lang="en-US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dirty="0"/>
              <a:t>Di </a:t>
            </a:r>
            <a:r>
              <a:rPr lang="en-US" dirty="0" err="1"/>
              <a:t>mana</a:t>
            </a:r>
            <a:r>
              <a:rPr lang="en-US" dirty="0"/>
              <a:t>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ECC?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err="1"/>
              <a:t>Piranti</a:t>
            </a:r>
            <a:r>
              <a:rPr lang="en-US" dirty="0"/>
              <a:t> </a:t>
            </a:r>
            <a:r>
              <a:rPr lang="en-US" dirty="0" err="1"/>
              <a:t>komunikasi</a:t>
            </a:r>
            <a:r>
              <a:rPr lang="en-US" dirty="0"/>
              <a:t> </a:t>
            </a:r>
            <a:r>
              <a:rPr lang="en-US" dirty="0" err="1"/>
              <a:t>nirkabel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i="1" dirty="0"/>
              <a:t>Smart cards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/>
              <a:t>Web server yang </a:t>
            </a:r>
            <a:r>
              <a:rPr lang="en-US" dirty="0" err="1"/>
              <a:t>membutuhkan</a:t>
            </a:r>
            <a:r>
              <a:rPr lang="en-US" dirty="0"/>
              <a:t> </a:t>
            </a:r>
            <a:r>
              <a:rPr lang="en-US" dirty="0" err="1"/>
              <a:t>penangangan</a:t>
            </a:r>
            <a:r>
              <a:rPr lang="en-US" dirty="0"/>
              <a:t> 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sesi</a:t>
            </a:r>
            <a:r>
              <a:rPr lang="en-US" dirty="0"/>
              <a:t> </a:t>
            </a:r>
            <a:r>
              <a:rPr lang="en-US" dirty="0" err="1"/>
              <a:t>enkripsi</a:t>
            </a:r>
            <a:endParaRPr lang="en-US" dirty="0"/>
          </a:p>
          <a:p>
            <a:pPr lvl="1" eaLnBrk="1" hangingPunct="1">
              <a:lnSpc>
                <a:spcPct val="90000"/>
              </a:lnSpc>
            </a:pPr>
            <a:r>
              <a:rPr lang="en-US" b="1" dirty="0" err="1">
                <a:solidFill>
                  <a:srgbClr val="FF3300"/>
                </a:solidFill>
              </a:rPr>
              <a:t>Sembarang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aplikasi</a:t>
            </a:r>
            <a:r>
              <a:rPr lang="en-US" b="1" dirty="0">
                <a:solidFill>
                  <a:srgbClr val="FF3300"/>
                </a:solidFill>
              </a:rPr>
              <a:t> yang </a:t>
            </a:r>
            <a:r>
              <a:rPr lang="en-US" b="1" dirty="0" err="1">
                <a:solidFill>
                  <a:srgbClr val="FF3300"/>
                </a:solidFill>
              </a:rPr>
              <a:t>membutuhkan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keamanan</a:t>
            </a:r>
            <a:r>
              <a:rPr lang="en-US" b="1" dirty="0">
                <a:solidFill>
                  <a:srgbClr val="FF3300"/>
                </a:solidFill>
              </a:rPr>
              <a:t>  </a:t>
            </a:r>
            <a:r>
              <a:rPr lang="en-US" b="1" dirty="0" err="1">
                <a:solidFill>
                  <a:srgbClr val="FF3300"/>
                </a:solidFill>
              </a:rPr>
              <a:t>tetapi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memiliki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kekurangan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dalam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i="1" dirty="0">
                <a:solidFill>
                  <a:srgbClr val="FF3300"/>
                </a:solidFill>
              </a:rPr>
              <a:t>power</a:t>
            </a:r>
            <a:r>
              <a:rPr lang="en-US" b="1" dirty="0">
                <a:solidFill>
                  <a:srgbClr val="FF3300"/>
                </a:solidFill>
              </a:rPr>
              <a:t>, </a:t>
            </a:r>
            <a:r>
              <a:rPr lang="en-US" b="1" i="1" dirty="0">
                <a:solidFill>
                  <a:srgbClr val="FF3300"/>
                </a:solidFill>
              </a:rPr>
              <a:t>storage</a:t>
            </a:r>
            <a:r>
              <a:rPr lang="en-US" b="1" dirty="0">
                <a:solidFill>
                  <a:srgbClr val="FF3300"/>
                </a:solidFill>
              </a:rPr>
              <a:t> and </a:t>
            </a:r>
            <a:r>
              <a:rPr lang="en-US" b="1" dirty="0" err="1">
                <a:solidFill>
                  <a:srgbClr val="FF3300"/>
                </a:solidFill>
              </a:rPr>
              <a:t>kemampuan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komputasi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adalah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potensial</a:t>
            </a:r>
            <a:r>
              <a:rPr lang="en-US" b="1" dirty="0">
                <a:solidFill>
                  <a:srgbClr val="FF3300"/>
                </a:solidFill>
              </a:rPr>
              <a:t> </a:t>
            </a:r>
            <a:r>
              <a:rPr lang="en-US" b="1" dirty="0" err="1">
                <a:solidFill>
                  <a:srgbClr val="FF3300"/>
                </a:solidFill>
              </a:rPr>
              <a:t>memerlukan</a:t>
            </a:r>
            <a:r>
              <a:rPr lang="en-US" b="1" dirty="0">
                <a:solidFill>
                  <a:srgbClr val="FF3300"/>
                </a:solidFill>
              </a:rPr>
              <a:t> ECC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F686A65-CE66-A8B9-310C-FF785F796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D1D3224-2A56-900B-52C9-F22054E0C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47</a:t>
            </a:fld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>
                <a:latin typeface="+mn-lt"/>
              </a:rPr>
              <a:t>Keuntungan</a:t>
            </a:r>
            <a:r>
              <a:rPr lang="en-US" b="1" dirty="0">
                <a:latin typeface="+mn-lt"/>
              </a:rPr>
              <a:t> ECC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/>
              <a:t>Keuntungan</a:t>
            </a:r>
            <a:r>
              <a:rPr lang="en-US" dirty="0"/>
              <a:t> yang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kriptografi</a:t>
            </a:r>
            <a:r>
              <a:rPr lang="en-US" dirty="0"/>
              <a:t> lain:  </a:t>
            </a:r>
            <a:r>
              <a:rPr lang="en-US" i="1" dirty="0"/>
              <a:t>confidentiality</a:t>
            </a:r>
            <a:r>
              <a:rPr lang="en-US" dirty="0"/>
              <a:t>, </a:t>
            </a:r>
            <a:r>
              <a:rPr lang="en-US" i="1" dirty="0"/>
              <a:t>integrity</a:t>
            </a:r>
            <a:r>
              <a:rPr lang="en-US" dirty="0"/>
              <a:t>, </a:t>
            </a:r>
            <a:r>
              <a:rPr lang="en-US" i="1" dirty="0"/>
              <a:t>authentication</a:t>
            </a:r>
            <a:r>
              <a:rPr lang="en-US" dirty="0"/>
              <a:t> and </a:t>
            </a:r>
            <a:r>
              <a:rPr lang="en-US" i="1" dirty="0"/>
              <a:t>non-repudiation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…</a:t>
            </a:r>
          </a:p>
          <a:p>
            <a:pPr eaLnBrk="1" hangingPunct="1"/>
            <a:endParaRPr lang="en-US" dirty="0"/>
          </a:p>
          <a:p>
            <a:pPr eaLnBrk="1" hangingPunct="1"/>
            <a:r>
              <a:rPr lang="en-US" dirty="0"/>
              <a:t>Panjang </a:t>
            </a:r>
            <a:r>
              <a:rPr lang="en-US" dirty="0" err="1"/>
              <a:t>kuncinya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pendek</a:t>
            </a:r>
            <a:endParaRPr lang="en-US" dirty="0"/>
          </a:p>
          <a:p>
            <a:pPr lvl="1" eaLnBrk="1" hangingPunct="1"/>
            <a:r>
              <a:rPr lang="en-US" dirty="0" err="1"/>
              <a:t>Mempercepat</a:t>
            </a:r>
            <a:r>
              <a:rPr lang="en-US" dirty="0"/>
              <a:t> 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i="1" dirty="0"/>
              <a:t>encryption</a:t>
            </a:r>
            <a:r>
              <a:rPr lang="en-US" dirty="0"/>
              <a:t>, </a:t>
            </a:r>
            <a:r>
              <a:rPr lang="en-US" i="1" dirty="0"/>
              <a:t>decryption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signature verification</a:t>
            </a:r>
          </a:p>
          <a:p>
            <a:pPr lvl="1" eaLnBrk="1" hangingPunct="1"/>
            <a:r>
              <a:rPr lang="en-US" dirty="0" err="1"/>
              <a:t>Penghematan</a:t>
            </a:r>
            <a:r>
              <a:rPr lang="en-US" dirty="0"/>
              <a:t> </a:t>
            </a:r>
            <a:r>
              <a:rPr lang="en-US" i="1" dirty="0"/>
              <a:t>storage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i="1" dirty="0"/>
              <a:t>bandwidth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02164" y="6096001"/>
            <a:ext cx="65658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*) </a:t>
            </a:r>
            <a:r>
              <a:rPr lang="en-US" sz="1600" dirty="0" err="1">
                <a:solidFill>
                  <a:srgbClr val="FF0000"/>
                </a:solidFill>
              </a:rPr>
              <a:t>Sumber</a:t>
            </a:r>
            <a:r>
              <a:rPr lang="en-US" sz="1600" dirty="0">
                <a:solidFill>
                  <a:srgbClr val="FF0000"/>
                </a:solidFill>
              </a:rPr>
              <a:t> </a:t>
            </a:r>
            <a:r>
              <a:rPr lang="en-US" sz="1600" dirty="0" err="1">
                <a:solidFill>
                  <a:srgbClr val="FF0000"/>
                </a:solidFill>
              </a:rPr>
              <a:t>bahan</a:t>
            </a:r>
            <a:r>
              <a:rPr lang="en-US" sz="1600" dirty="0">
                <a:solidFill>
                  <a:srgbClr val="FF0000"/>
                </a:solidFill>
              </a:rPr>
              <a:t>: </a:t>
            </a:r>
            <a:r>
              <a:rPr lang="en-US" sz="1600" b="1" dirty="0" err="1">
                <a:solidFill>
                  <a:srgbClr val="FF0000"/>
                </a:solidFill>
              </a:rPr>
              <a:t>Debdeep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 err="1">
                <a:solidFill>
                  <a:srgbClr val="FF0000"/>
                </a:solidFill>
              </a:rPr>
              <a:t>Mukhopadhyay</a:t>
            </a:r>
            <a:r>
              <a:rPr lang="en-US" sz="1600" b="1" dirty="0"/>
              <a:t>, </a:t>
            </a:r>
            <a:r>
              <a:rPr lang="en-US" sz="1600" b="1" dirty="0">
                <a:solidFill>
                  <a:srgbClr val="FF3300"/>
                </a:solidFill>
              </a:rPr>
              <a:t>Elliptic Curve Cryptography</a:t>
            </a:r>
            <a:r>
              <a:rPr lang="en-US" sz="1600" b="1" dirty="0"/>
              <a:t> ,</a:t>
            </a:r>
          </a:p>
          <a:p>
            <a:r>
              <a:rPr lang="en-US" sz="1600" dirty="0">
                <a:solidFill>
                  <a:srgbClr val="FF0000"/>
                </a:solidFill>
              </a:rPr>
              <a:t> Dept of Computer Sc and </a:t>
            </a:r>
            <a:r>
              <a:rPr lang="en-US" sz="1600" dirty="0" err="1">
                <a:solidFill>
                  <a:srgbClr val="FF0000"/>
                </a:solidFill>
              </a:rPr>
              <a:t>Engg</a:t>
            </a:r>
            <a:r>
              <a:rPr lang="en-US" sz="1600" dirty="0">
                <a:solidFill>
                  <a:srgbClr val="FF0000"/>
                </a:solidFill>
              </a:rPr>
              <a:t> IIT Madras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5B20635-4101-11E3-C06D-26674B532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64E9AF8-0813-1ECA-C73F-3FCF52209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48</a:t>
            </a:fld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8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8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8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16182-30C5-44BC-9C45-E2222FC5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/>
              <a:t>TAMAT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C9581-4E87-4F8D-B4F6-533E5963E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B15662-B566-336A-D136-3E18ACABF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001C1-E458-8AE6-E15D-BECD63C6A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CEE93-FA6F-4740-8CA5-FDA2A95C74F2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91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3401" y="381000"/>
            <a:ext cx="3590925" cy="535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09801" y="5943600"/>
            <a:ext cx="7759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Kevin </a:t>
            </a:r>
            <a:r>
              <a:rPr lang="en-US" dirty="0" err="1">
                <a:solidFill>
                  <a:srgbClr val="FF0000"/>
                </a:solidFill>
              </a:rPr>
              <a:t>Tirtawinata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Studi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dan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Analisis</a:t>
            </a:r>
            <a:r>
              <a:rPr lang="en-US" dirty="0">
                <a:solidFill>
                  <a:srgbClr val="FF0000"/>
                </a:solidFill>
              </a:rPr>
              <a:t> Elliptic Curve Cryptography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1905000" y="1295400"/>
            <a:ext cx="8534400" cy="2514600"/>
            <a:chOff x="528" y="2448"/>
            <a:chExt cx="4800" cy="1248"/>
          </a:xfrm>
        </p:grpSpPr>
        <p:pic>
          <p:nvPicPr>
            <p:cNvPr id="7" name="Picture 6" descr="EllipticCurves"/>
            <p:cNvPicPr>
              <a:picLocks noChangeAspect="1" noChangeArrowheads="1"/>
            </p:cNvPicPr>
            <p:nvPr/>
          </p:nvPicPr>
          <p:blipFill>
            <a:blip r:embed="rId3" cstate="print">
              <a:lum bright="-12000" contrast="-12000"/>
            </a:blip>
            <a:srcRect/>
            <a:stretch>
              <a:fillRect/>
            </a:stretch>
          </p:blipFill>
          <p:spPr bwMode="auto">
            <a:xfrm>
              <a:off x="528" y="2880"/>
              <a:ext cx="4800" cy="816"/>
            </a:xfrm>
            <a:prstGeom prst="rect">
              <a:avLst/>
            </a:prstGeom>
            <a:solidFill>
              <a:schemeClr val="tx1">
                <a:alpha val="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624" y="2448"/>
              <a:ext cx="1152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endParaRPr lang="en-US" sz="2400" dirty="0"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2362200" y="4800601"/>
            <a:ext cx="6988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</a:t>
            </a:r>
            <a:r>
              <a:rPr lang="en-US" b="1" dirty="0" err="1">
                <a:solidFill>
                  <a:srgbClr val="FF0000"/>
                </a:solidFill>
              </a:rPr>
              <a:t>Debdeep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 err="1">
                <a:solidFill>
                  <a:srgbClr val="FF0000"/>
                </a:solidFill>
              </a:rPr>
              <a:t>Mukhopadhyay</a:t>
            </a:r>
            <a:r>
              <a:rPr lang="en-US" b="1" dirty="0"/>
              <a:t>, </a:t>
            </a:r>
            <a:r>
              <a:rPr lang="en-US" b="1" dirty="0">
                <a:solidFill>
                  <a:srgbClr val="FF3300"/>
                </a:solidFill>
              </a:rPr>
              <a:t>Elliptic Curve Cryptography</a:t>
            </a:r>
            <a:r>
              <a:rPr lang="en-US" b="1" dirty="0"/>
              <a:t> ,</a:t>
            </a:r>
          </a:p>
          <a:p>
            <a:r>
              <a:rPr lang="en-US" dirty="0">
                <a:solidFill>
                  <a:srgbClr val="FF0000"/>
                </a:solidFill>
              </a:rPr>
              <a:t> Dept of Computer Sc and </a:t>
            </a:r>
            <a:r>
              <a:rPr lang="en-US" dirty="0" err="1">
                <a:solidFill>
                  <a:srgbClr val="FF0000"/>
                </a:solidFill>
              </a:rPr>
              <a:t>Engg</a:t>
            </a:r>
            <a:r>
              <a:rPr lang="en-US" dirty="0">
                <a:solidFill>
                  <a:srgbClr val="FF0000"/>
                </a:solidFill>
              </a:rPr>
              <a:t> IIT Madras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7120" y="609601"/>
            <a:ext cx="10414000" cy="551656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r>
              <a:rPr lang="en-US" dirty="0"/>
              <a:t> y</a:t>
            </a:r>
            <a:r>
              <a:rPr lang="en-US" baseline="30000" dirty="0"/>
              <a:t>2</a:t>
            </a:r>
            <a:r>
              <a:rPr lang="en-US" dirty="0"/>
              <a:t> = x</a:t>
            </a:r>
            <a:r>
              <a:rPr lang="en-US" baseline="30000" dirty="0"/>
              <a:t>3</a:t>
            </a:r>
            <a:r>
              <a:rPr lang="en-US" dirty="0"/>
              <a:t> + ax + b </a:t>
            </a:r>
            <a:r>
              <a:rPr lang="en-US" dirty="0" err="1"/>
              <a:t>terdefinisi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x,y</a:t>
            </a:r>
            <a:r>
              <a:rPr lang="en-US" dirty="0"/>
              <a:t> </a:t>
            </a:r>
            <a:r>
              <a:rPr lang="en-US" dirty="0">
                <a:sym typeface="Symbol"/>
              </a:rPr>
              <a:t> R</a:t>
            </a:r>
          </a:p>
          <a:p>
            <a:endParaRPr lang="en-US" dirty="0">
              <a:sym typeface="Symbol"/>
            </a:endParaRPr>
          </a:p>
          <a:p>
            <a:r>
              <a:rPr lang="en-US" dirty="0" err="1">
                <a:sym typeface="Symbol"/>
              </a:rPr>
              <a:t>Didefinisikan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bernama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O(x, ), </a:t>
            </a:r>
            <a:r>
              <a:rPr lang="en-US" dirty="0" err="1">
                <a:sym typeface="Symbol"/>
              </a:rPr>
              <a:t>yaitu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titik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infinity.</a:t>
            </a:r>
          </a:p>
          <a:p>
            <a:endParaRPr lang="en-US" i="1" dirty="0">
              <a:sym typeface="Symbol"/>
            </a:endParaRPr>
          </a:p>
          <a:p>
            <a:r>
              <a:rPr lang="en-US" dirty="0" err="1">
                <a:sym typeface="Symbol"/>
              </a:rPr>
              <a:t>Titik-titik</a:t>
            </a:r>
            <a:r>
              <a:rPr lang="en-US" dirty="0">
                <a:sym typeface="Symbol"/>
              </a:rPr>
              <a:t> P(x, y)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bersama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operasi</a:t>
            </a:r>
            <a:r>
              <a:rPr lang="en-US" dirty="0">
                <a:sym typeface="Symbol"/>
              </a:rPr>
              <a:t> +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.</a:t>
            </a:r>
          </a:p>
          <a:p>
            <a:pPr>
              <a:buNone/>
            </a:pPr>
            <a:r>
              <a:rPr lang="en-US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Himpunan</a:t>
            </a:r>
            <a:r>
              <a:rPr lang="en-US" sz="2400" dirty="0">
                <a:sym typeface="Symbol"/>
              </a:rPr>
              <a:t> G      : </a:t>
            </a:r>
            <a:r>
              <a:rPr lang="en-US" sz="2400" dirty="0" err="1">
                <a:sym typeface="Symbol"/>
              </a:rPr>
              <a:t>semua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P(x, y) pada </a:t>
            </a:r>
            <a:r>
              <a:rPr lang="en-US" sz="2400" dirty="0" err="1">
                <a:sym typeface="Symbol"/>
              </a:rPr>
              <a:t>kurva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eliptik</a:t>
            </a:r>
            <a:endParaRPr lang="en-US" sz="2400" dirty="0">
              <a:sym typeface="Symbol"/>
            </a:endParaRPr>
          </a:p>
          <a:p>
            <a:pPr>
              <a:buNone/>
            </a:pPr>
            <a:r>
              <a:rPr lang="en-US" sz="2400" dirty="0">
                <a:sym typeface="Symbol"/>
              </a:rPr>
              <a:t>		</a:t>
            </a:r>
            <a:r>
              <a:rPr lang="en-US" sz="2400" dirty="0" err="1">
                <a:sym typeface="Symbol"/>
              </a:rPr>
              <a:t>Operasi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biner</a:t>
            </a:r>
            <a:r>
              <a:rPr lang="en-US" sz="2400" dirty="0">
                <a:sym typeface="Symbol"/>
              </a:rPr>
              <a:t>	  : +</a:t>
            </a:r>
          </a:p>
          <a:p>
            <a:pPr>
              <a:buNone/>
            </a:pPr>
            <a:endParaRPr lang="en-US" sz="2400" dirty="0">
              <a:sym typeface="Symbol"/>
            </a:endParaRPr>
          </a:p>
          <a:p>
            <a:r>
              <a:rPr lang="en-US" dirty="0" err="1">
                <a:sym typeface="Symbol"/>
              </a:rPr>
              <a:t>Penjelasan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kenapa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kurva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eliptik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membentuk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sebuah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grup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dijelaskan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pada</a:t>
            </a:r>
            <a:r>
              <a:rPr lang="en-US" dirty="0">
                <a:sym typeface="Symbol"/>
              </a:rPr>
              <a:t> </a:t>
            </a:r>
            <a:r>
              <a:rPr lang="en-US" i="1" dirty="0">
                <a:sym typeface="Symbol"/>
              </a:rPr>
              <a:t>slide-slide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berikut</a:t>
            </a:r>
            <a:r>
              <a:rPr lang="en-US" dirty="0">
                <a:sym typeface="Symbol"/>
              </a:rPr>
              <a:t> </a:t>
            </a:r>
            <a:r>
              <a:rPr lang="en-US" dirty="0" err="1">
                <a:sym typeface="Symbol"/>
              </a:rPr>
              <a:t>ini</a:t>
            </a:r>
            <a:r>
              <a:rPr lang="en-US" dirty="0">
                <a:sym typeface="Symbol"/>
              </a:rPr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Penjumlahan</a:t>
            </a:r>
            <a:r>
              <a:rPr lang="en-US" dirty="0"/>
              <a:t> </a:t>
            </a:r>
            <a:r>
              <a:rPr lang="en-US" dirty="0" err="1"/>
              <a:t>Titik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Kurva</a:t>
            </a:r>
            <a:r>
              <a:rPr lang="en-US" dirty="0"/>
              <a:t> </a:t>
            </a:r>
            <a:r>
              <a:rPr lang="en-US" dirty="0" err="1"/>
              <a:t>Eliptik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8000" y="1601787"/>
            <a:ext cx="8229600" cy="4754563"/>
          </a:xfrm>
        </p:spPr>
        <p:txBody>
          <a:bodyPr/>
          <a:lstStyle/>
          <a:p>
            <a:pPr>
              <a:buNone/>
            </a:pPr>
            <a:r>
              <a:rPr lang="en-US" dirty="0"/>
              <a:t>(a) P + Q = 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33900" y="2176800"/>
            <a:ext cx="3880999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/>
              <a:t>Penjelasan</a:t>
            </a:r>
            <a:r>
              <a:rPr lang="en-US" sz="2000" dirty="0"/>
              <a:t> </a:t>
            </a:r>
            <a:r>
              <a:rPr lang="en-US" sz="2000" dirty="0" err="1"/>
              <a:t>geometri</a:t>
            </a:r>
            <a:r>
              <a:rPr lang="en-US" sz="2000" dirty="0"/>
              <a:t>: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Tarik</a:t>
            </a:r>
            <a:r>
              <a:rPr lang="en-US" sz="2000" dirty="0"/>
              <a:t> </a:t>
            </a:r>
            <a:r>
              <a:rPr lang="en-US" sz="2000" dirty="0" err="1"/>
              <a:t>garis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>
              <a:buAutoNum type="arabicPeriod"/>
            </a:pPr>
            <a:r>
              <a:rPr lang="en-US" sz="2000" dirty="0" err="1"/>
              <a:t>Jika</a:t>
            </a:r>
            <a:r>
              <a:rPr lang="en-US" sz="2000" dirty="0"/>
              <a:t> P </a:t>
            </a:r>
            <a:r>
              <a:rPr lang="en-US" sz="2000" dirty="0">
                <a:sym typeface="Symbol"/>
              </a:rPr>
              <a:t> Q, </a:t>
            </a:r>
            <a:r>
              <a:rPr lang="en-US" sz="2000" dirty="0" err="1">
                <a:sym typeface="Symbol"/>
              </a:rPr>
              <a:t>garis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tersebut</a:t>
            </a:r>
            <a:r>
              <a:rPr lang="en-US" sz="2000" dirty="0">
                <a:sym typeface="Symbol"/>
              </a:rPr>
              <a:t> </a:t>
            </a:r>
          </a:p>
          <a:p>
            <a:pPr marL="457200" indent="-457200"/>
            <a:r>
              <a:rPr lang="en-US" sz="2000" dirty="0">
                <a:sym typeface="Symbol"/>
              </a:rPr>
              <a:t>	</a:t>
            </a:r>
            <a:r>
              <a:rPr lang="en-US" sz="2000" dirty="0" err="1">
                <a:sym typeface="Symbol"/>
              </a:rPr>
              <a:t>memotong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kurva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pada</a:t>
            </a:r>
            <a:r>
              <a:rPr lang="en-US" sz="2000" dirty="0">
                <a:sym typeface="Symbol"/>
              </a:rPr>
              <a:t> </a:t>
            </a:r>
            <a:r>
              <a:rPr lang="en-US" sz="2000" dirty="0" err="1">
                <a:sym typeface="Symbol"/>
              </a:rPr>
              <a:t>t</a:t>
            </a:r>
            <a:r>
              <a:rPr lang="en-US" sz="2000" dirty="0" err="1"/>
              <a:t>itik</a:t>
            </a:r>
            <a:r>
              <a:rPr lang="en-US" sz="2000" dirty="0"/>
              <a:t>  -R</a:t>
            </a:r>
          </a:p>
          <a:p>
            <a:pPr marL="457200" indent="-457200"/>
            <a:r>
              <a:rPr lang="en-US" sz="2000" dirty="0"/>
              <a:t>3.     </a:t>
            </a:r>
            <a:r>
              <a:rPr lang="en-US" sz="2000" dirty="0" err="1"/>
              <a:t>Pencerminan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-R </a:t>
            </a:r>
            <a:r>
              <a:rPr lang="en-US" sz="2000" dirty="0" err="1"/>
              <a:t>terhadap</a:t>
            </a:r>
            <a:endParaRPr lang="en-US" sz="2000" dirty="0"/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sumbu</a:t>
            </a:r>
            <a:r>
              <a:rPr lang="en-US" sz="2000" dirty="0"/>
              <a:t>-x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R</a:t>
            </a:r>
          </a:p>
          <a:p>
            <a:pPr marL="457200" indent="-457200">
              <a:buAutoNum type="arabicPeriod" startAt="4"/>
            </a:pPr>
            <a:r>
              <a:rPr lang="en-US" sz="2000" dirty="0" err="1"/>
              <a:t>Titik</a:t>
            </a:r>
            <a:r>
              <a:rPr lang="en-US" sz="2000" dirty="0"/>
              <a:t> R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hasil</a:t>
            </a:r>
            <a:r>
              <a:rPr lang="en-US" sz="2000" dirty="0"/>
              <a:t> </a:t>
            </a:r>
          </a:p>
          <a:p>
            <a:pPr marL="457200" indent="-457200"/>
            <a:r>
              <a:rPr lang="en-US" sz="2000" dirty="0"/>
              <a:t>	</a:t>
            </a:r>
            <a:r>
              <a:rPr lang="en-US" sz="2000" dirty="0" err="1"/>
              <a:t>penjumlahan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P </a:t>
            </a:r>
            <a:r>
              <a:rPr lang="en-US" sz="2000" dirty="0" err="1"/>
              <a:t>dan</a:t>
            </a:r>
            <a:r>
              <a:rPr lang="en-US" sz="2000" dirty="0"/>
              <a:t> Q</a:t>
            </a:r>
          </a:p>
          <a:p>
            <a:pPr marL="457200" indent="-457200"/>
            <a:r>
              <a:rPr lang="en-US" sz="2000" dirty="0"/>
              <a:t> </a:t>
            </a:r>
          </a:p>
          <a:p>
            <a:pPr marL="457200" indent="-457200"/>
            <a:r>
              <a:rPr lang="en-US" sz="2000" dirty="0" err="1"/>
              <a:t>Keterangan</a:t>
            </a:r>
            <a:r>
              <a:rPr lang="en-US" sz="2000" dirty="0"/>
              <a:t>:  </a:t>
            </a:r>
            <a:r>
              <a:rPr lang="en-US" sz="2000" dirty="0" err="1"/>
              <a:t>Jika</a:t>
            </a:r>
            <a:r>
              <a:rPr lang="en-US" sz="2000" dirty="0"/>
              <a:t> R =(x, y) </a:t>
            </a:r>
            <a:r>
              <a:rPr lang="en-US" sz="2000" dirty="0" err="1"/>
              <a:t>maka</a:t>
            </a:r>
            <a:r>
              <a:rPr lang="en-US" sz="2000" dirty="0"/>
              <a:t> –R </a:t>
            </a:r>
          </a:p>
          <a:p>
            <a:pPr marL="457200" indent="-457200"/>
            <a:r>
              <a:rPr lang="en-US" sz="2000" dirty="0"/>
              <a:t>		       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titik</a:t>
            </a:r>
            <a:r>
              <a:rPr lang="en-US" sz="2000" dirty="0"/>
              <a:t> (x, -y)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447801"/>
            <a:ext cx="4953000" cy="4382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0320" y="609601"/>
            <a:ext cx="8920480" cy="5516563"/>
          </a:xfrm>
        </p:spPr>
        <p:txBody>
          <a:bodyPr/>
          <a:lstStyle/>
          <a:p>
            <a:pPr>
              <a:buNone/>
            </a:pPr>
            <a:r>
              <a:rPr lang="en-US" b="1" dirty="0" err="1"/>
              <a:t>Penjelasan</a:t>
            </a:r>
            <a:r>
              <a:rPr lang="en-US" b="1" dirty="0"/>
              <a:t> </a:t>
            </a:r>
            <a:r>
              <a:rPr lang="en-US" b="1" dirty="0" err="1"/>
              <a:t>Analitik</a:t>
            </a:r>
            <a:r>
              <a:rPr lang="en-US" b="1" dirty="0"/>
              <a:t>  P + Q = R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Rinaldi Munir/IF4020 Kriptografi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DF70A9-CF17-4CCF-9456-28B8BD5CF6E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1" y="1600200"/>
            <a:ext cx="432711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437641" y="1521768"/>
            <a:ext cx="40150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/>
              <a:t>Persamaan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    </a:t>
            </a:r>
            <a:r>
              <a:rPr lang="en-US" sz="2400" i="1" dirty="0"/>
              <a:t>y</a:t>
            </a:r>
            <a:r>
              <a:rPr lang="en-US" sz="2400" dirty="0"/>
              <a:t> = </a:t>
            </a:r>
            <a:r>
              <a:rPr lang="en-US" sz="2400" i="1" dirty="0"/>
              <a:t>m</a:t>
            </a:r>
            <a:r>
              <a:rPr lang="en-US" sz="2400" i="1" dirty="0">
                <a:sym typeface="Symbol"/>
              </a:rPr>
              <a:t>x</a:t>
            </a:r>
            <a:r>
              <a:rPr lang="en-US" sz="2400" dirty="0">
                <a:sym typeface="Symbol"/>
              </a:rPr>
              <a:t> + </a:t>
            </a:r>
            <a:r>
              <a:rPr lang="en-US" sz="2400" i="1" dirty="0">
                <a:sym typeface="Symbol"/>
              </a:rPr>
              <a:t>c</a:t>
            </a:r>
            <a:endParaRPr lang="en-US" sz="2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1437641" y="2399184"/>
            <a:ext cx="212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Gradien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99" name="Object 3"/>
              <p:cNvSpPr txBox="1"/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</m:s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099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39153" y="2330451"/>
                <a:ext cx="1879601" cy="984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1524000" y="3261360"/>
            <a:ext cx="3864776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Perpotongan</a:t>
            </a:r>
            <a:r>
              <a:rPr lang="en-US" sz="2400" dirty="0"/>
              <a:t> </a:t>
            </a:r>
            <a:r>
              <a:rPr lang="en-US" sz="2400" dirty="0" err="1"/>
              <a:t>garis</a:t>
            </a:r>
            <a:r>
              <a:rPr lang="en-US" sz="2400" dirty="0"/>
              <a:t> g </a:t>
            </a:r>
            <a:r>
              <a:rPr lang="en-US" sz="2400" dirty="0" err="1"/>
              <a:t>dengan</a:t>
            </a:r>
            <a:endParaRPr lang="en-US" sz="2400" dirty="0"/>
          </a:p>
          <a:p>
            <a:r>
              <a:rPr lang="en-US" sz="2400" dirty="0" err="1"/>
              <a:t>kurva</a:t>
            </a:r>
            <a:r>
              <a:rPr lang="en-US" sz="2400" dirty="0"/>
              <a:t> y</a:t>
            </a:r>
            <a:r>
              <a:rPr lang="en-US" sz="2400" baseline="30000" dirty="0"/>
              <a:t>2</a:t>
            </a:r>
            <a:r>
              <a:rPr lang="en-US" sz="2400" dirty="0"/>
              <a:t> = x</a:t>
            </a:r>
            <a:r>
              <a:rPr lang="en-US" sz="2400" baseline="30000" dirty="0"/>
              <a:t>3</a:t>
            </a:r>
            <a:r>
              <a:rPr lang="en-US" sz="2400" dirty="0"/>
              <a:t> + ax + b </a:t>
            </a:r>
            <a:r>
              <a:rPr lang="en-US" sz="2400" dirty="0" err="1"/>
              <a:t>adalah</a:t>
            </a:r>
            <a:r>
              <a:rPr lang="en-US" sz="2400" dirty="0"/>
              <a:t>: </a:t>
            </a:r>
            <a:r>
              <a:rPr lang="en-US" sz="2400" dirty="0">
                <a:sym typeface="Symbol"/>
              </a:rPr>
              <a:t> </a:t>
            </a:r>
          </a:p>
          <a:p>
            <a:r>
              <a:rPr lang="en-US" sz="2400" dirty="0">
                <a:sym typeface="Symbol"/>
              </a:rPr>
              <a:t>     (mx + c)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= x</a:t>
            </a:r>
            <a:r>
              <a:rPr lang="en-US" sz="2400" baseline="30000" dirty="0">
                <a:sym typeface="Symbol"/>
              </a:rPr>
              <a:t>3</a:t>
            </a:r>
            <a:r>
              <a:rPr lang="en-US" sz="2400" dirty="0">
                <a:sym typeface="Symbol"/>
              </a:rPr>
              <a:t> + ax + b</a:t>
            </a:r>
          </a:p>
          <a:p>
            <a:endParaRPr lang="en-US" sz="2400" dirty="0">
              <a:sym typeface="Symbol"/>
            </a:endParaRPr>
          </a:p>
          <a:p>
            <a:r>
              <a:rPr lang="en-US" sz="2400" dirty="0" err="1">
                <a:sym typeface="Symbol"/>
              </a:rPr>
              <a:t>Koordinat</a:t>
            </a:r>
            <a:r>
              <a:rPr lang="en-US" sz="2400" dirty="0">
                <a:sym typeface="Symbol"/>
              </a:rPr>
              <a:t> </a:t>
            </a:r>
            <a:r>
              <a:rPr lang="en-US" sz="2400" dirty="0" err="1">
                <a:sym typeface="Symbol"/>
              </a:rPr>
              <a:t>Titik</a:t>
            </a:r>
            <a:r>
              <a:rPr lang="en-US" sz="2400" dirty="0">
                <a:sym typeface="Symbol"/>
              </a:rPr>
              <a:t> R: </a:t>
            </a:r>
          </a:p>
          <a:p>
            <a:r>
              <a:rPr lang="en-US" sz="2400" dirty="0">
                <a:sym typeface="Symbol"/>
              </a:rPr>
              <a:t>    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 = m</a:t>
            </a:r>
            <a:r>
              <a:rPr lang="en-US" sz="2400" baseline="30000" dirty="0">
                <a:sym typeface="Symbol"/>
              </a:rPr>
              <a:t>2 </a:t>
            </a:r>
            <a:r>
              <a:rPr lang="en-US" sz="2400" dirty="0">
                <a:sym typeface="Symbol"/>
              </a:rPr>
              <a:t>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q</a:t>
            </a:r>
            <a:endParaRPr lang="en-US" sz="2400" baseline="-25000" dirty="0">
              <a:sym typeface="Symbol"/>
            </a:endParaRPr>
          </a:p>
          <a:p>
            <a:r>
              <a:rPr lang="en-US" sz="2400" dirty="0">
                <a:sym typeface="Symbol"/>
              </a:rPr>
              <a:t>     y</a:t>
            </a:r>
            <a:r>
              <a:rPr lang="en-US" sz="2400" baseline="-25000" dirty="0">
                <a:sym typeface="Symbol"/>
              </a:rPr>
              <a:t>r </a:t>
            </a:r>
            <a:r>
              <a:rPr lang="en-US" sz="2400" dirty="0">
                <a:sym typeface="Symbol"/>
              </a:rPr>
              <a:t>= m(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>
                <a:sym typeface="Symbol"/>
              </a:rPr>
              <a:t> – </a:t>
            </a:r>
            <a:r>
              <a:rPr lang="en-US" sz="2400" dirty="0" err="1">
                <a:sym typeface="Symbol"/>
              </a:rPr>
              <a:t>x</a:t>
            </a:r>
            <a:r>
              <a:rPr lang="en-US" sz="2400" baseline="-25000" dirty="0" err="1">
                <a:sym typeface="Symbol"/>
              </a:rPr>
              <a:t>r</a:t>
            </a:r>
            <a:r>
              <a:rPr lang="en-US" sz="2400" dirty="0">
                <a:sym typeface="Symbol"/>
              </a:rPr>
              <a:t>) – </a:t>
            </a:r>
            <a:r>
              <a:rPr lang="en-US" sz="2400" dirty="0" err="1">
                <a:sym typeface="Symbol"/>
              </a:rPr>
              <a:t>y</a:t>
            </a:r>
            <a:r>
              <a:rPr lang="en-US" sz="2400" baseline="-25000" dirty="0" err="1">
                <a:sym typeface="Symbol"/>
              </a:rPr>
              <a:t>p</a:t>
            </a:r>
            <a:r>
              <a:rPr lang="en-US" sz="2400" dirty="0"/>
              <a:t>  </a:t>
            </a:r>
          </a:p>
          <a:p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741506" y="6019800"/>
            <a:ext cx="592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Sumber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gambar</a:t>
            </a:r>
            <a:r>
              <a:rPr lang="en-US" dirty="0">
                <a:solidFill>
                  <a:srgbClr val="FF0000"/>
                </a:solidFill>
              </a:rPr>
              <a:t>: Andreas Steffen, Elliptic Curve Cryptography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7|14.5|1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4926</Words>
  <Application>Microsoft Office PowerPoint</Application>
  <PresentationFormat>Widescreen</PresentationFormat>
  <Paragraphs>549</Paragraphs>
  <Slides>49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Arial</vt:lpstr>
      <vt:lpstr>Calibri</vt:lpstr>
      <vt:lpstr>Calibri Light</vt:lpstr>
      <vt:lpstr>Cambria Math</vt:lpstr>
      <vt:lpstr>Comic Sans MS</vt:lpstr>
      <vt:lpstr>Courier</vt:lpstr>
      <vt:lpstr>Times-Roman</vt:lpstr>
      <vt:lpstr>Wingdings</vt:lpstr>
      <vt:lpstr>Office Theme</vt:lpstr>
      <vt:lpstr>Elliptic Curve Cryptography (ECC) (Bagian 2)</vt:lpstr>
      <vt:lpstr>Kurva Eliptik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Penjumlahan Titik pada Kurva Eliptik</vt:lpstr>
      <vt:lpstr>PowerPoint Presentation</vt:lpstr>
      <vt:lpstr>PowerPoint Presentation</vt:lpstr>
      <vt:lpstr>PowerPoint Presentation</vt:lpstr>
      <vt:lpstr>PowerPoint Presentation</vt:lpstr>
      <vt:lpstr>Penggandaan Titik</vt:lpstr>
      <vt:lpstr>PowerPoint Presentation</vt:lpstr>
      <vt:lpstr>PowerPoint Presentation</vt:lpstr>
      <vt:lpstr>PowerPoint Presentation</vt:lpstr>
      <vt:lpstr>Pelelaran Titik</vt:lpstr>
      <vt:lpstr>Jelaslah Kurva Eliptik membentuk Grup &lt;G, +&gt;</vt:lpstr>
      <vt:lpstr>Perkalian Titik</vt:lpstr>
      <vt:lpstr>Elliptic Curve Discrete Logarithm Problem (ECDLP)</vt:lpstr>
      <vt:lpstr>Kurva Eliptik pada Galois Field</vt:lpstr>
      <vt:lpstr>Kurva Eliptik pada GF(p)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Elliptic Curve Cryptography (ECC) *)</vt:lpstr>
      <vt:lpstr>Penggunaan Kurva Eliptik di dalam Kriptografi</vt:lpstr>
      <vt:lpstr>PowerPoint Presentation</vt:lpstr>
      <vt:lpstr>Elliptic Curve Diffie-Hellman (ECDH)</vt:lpstr>
      <vt:lpstr>Elliptic Curve Diffie-Hellman (ECDH)</vt:lpstr>
      <vt:lpstr>PowerPoint Presentation</vt:lpstr>
      <vt:lpstr>PowerPoint Presentation</vt:lpstr>
      <vt:lpstr>Elliptic Curve Elgamal (ECEG)</vt:lpstr>
      <vt:lpstr>PowerPoint Presentation</vt:lpstr>
      <vt:lpstr>Perbandingan Elgamal dengan Elliptic Curve Elgamal</vt:lpstr>
      <vt:lpstr>Encoding Pesan menjadi Titik di dalam Kurva</vt:lpstr>
      <vt:lpstr>PowerPoint Presentation</vt:lpstr>
      <vt:lpstr>PowerPoint Presentation</vt:lpstr>
      <vt:lpstr>Keamanan ECC</vt:lpstr>
      <vt:lpstr>Aplikasi ECC</vt:lpstr>
      <vt:lpstr>Keuntungan ECC</vt:lpstr>
      <vt:lpstr>TAMAT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Elliptic Curve Cryptography (ECC) (Bagian 2)</dc:title>
  <dc:creator>Rinaldi Munir</dc:creator>
  <cp:lastModifiedBy>rinaldi</cp:lastModifiedBy>
  <cp:revision>40</cp:revision>
  <dcterms:created xsi:type="dcterms:W3CDTF">2020-10-31T03:03:11Z</dcterms:created>
  <dcterms:modified xsi:type="dcterms:W3CDTF">2023-03-13T10:09:56Z</dcterms:modified>
</cp:coreProperties>
</file>