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71" r:id="rId2"/>
    <p:sldId id="257" r:id="rId3"/>
    <p:sldId id="265" r:id="rId4"/>
    <p:sldId id="374" r:id="rId5"/>
    <p:sldId id="375" r:id="rId6"/>
    <p:sldId id="376" r:id="rId7"/>
    <p:sldId id="377" r:id="rId8"/>
    <p:sldId id="258" r:id="rId9"/>
    <p:sldId id="259" r:id="rId10"/>
    <p:sldId id="260" r:id="rId11"/>
    <p:sldId id="261" r:id="rId12"/>
    <p:sldId id="372" r:id="rId13"/>
    <p:sldId id="262" r:id="rId14"/>
    <p:sldId id="263" r:id="rId15"/>
    <p:sldId id="373" r:id="rId16"/>
    <p:sldId id="378" r:id="rId17"/>
    <p:sldId id="379" r:id="rId18"/>
    <p:sldId id="38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77798-748A-4DB2-9853-F74A5A153EF0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B4630-9DDE-4713-98E8-4CA400D8F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3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11926-9755-4102-AB14-99F92918EE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8B85C-4C4B-4703-BF0A-935991CBB8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D6356-A5F9-4FB6-82CA-C92B7F120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8415B-1F5D-4650-A88B-DA1B83806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C00E7-4FFF-419E-AF1B-3ABF0466E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9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992BA-880F-4003-9EEA-9F3C3C8F9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93EA30-045F-476E-82B2-8A3544860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E80B1-A361-4BBF-B52C-173BA7562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14FA0-DABE-4781-9A24-C3B90FAFF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F94B27-0030-4E1F-95ED-7002E5634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28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9BB836-4CB1-4F8C-8AED-BCE8D1AC63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930D0-48BC-497D-9D3E-11EA02E39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3901B-0C63-41F3-8A4B-C72F13719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A0D3D-BEF0-4B45-A7BB-B7920E436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C743F-A170-42D4-84F0-8DF5A268E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76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F7FBF-446E-49B1-900A-35EEA468C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7AC33-FF0C-41E4-92F0-96782F83C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021AB-D8E0-4B27-ABE3-CB1C8934A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BEE13-ABF2-4124-98E9-6EEA1E9C1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8915C-64B7-4DE8-ACAF-71AC2CDC6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3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5DEBC-7C96-4A20-9D43-9D94246DB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DD29BC-8994-483B-B3B5-F0CE88412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EF3BB-17DE-4AA5-9B7C-B5B10BE23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B00D1-90E6-48C9-AD2D-7A6DF5E78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16D4F-AF30-424C-89DE-3344865E6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80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C72CF-4CC7-487D-AC4D-3787FD8C0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C314C-FA91-4793-A2ED-6F09FB7B7A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4AB36-F476-4592-8DD6-7112AC5CB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62E24E-5A38-43EA-B3BF-3BCFC431B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8BA205-4D2E-42C3-9B50-6AD441091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FD8E0-9EE9-48D5-9A24-5C30B1F3D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71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9B7DE-C2E5-46F1-93F6-A198FB74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89FF1-FB37-41D0-A062-79FBC9390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75530A-559F-49B1-A06D-24C016AB8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426613-3109-4307-8752-B884747EC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04A846-E0E7-4AE2-9B80-97DEB548E7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81B0D6-C694-41B1-9D97-4D49CF96B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CADDE3-C95E-440D-BBDB-02A262FBA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D4D906-3A90-40AA-85EA-29E6F7C07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34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6B35C-F2B3-490E-9920-25650E3EF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284FB0-A3AB-451C-9883-4387ACF78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B0D909-06F7-4174-8200-FFBBE2AE5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DBDA6D-B0B7-463E-9A0D-3DF8B0520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97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553A5E-73E4-4027-A421-CECAA5E07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0150E1-C563-40E3-92AB-2BF6122F6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EE0E0-D9C4-4D13-BAC4-0DDF67617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47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DFB22-A3C4-441A-9DC0-E188C58FE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C7A26-4A96-44DD-AD53-A76525EC4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C20C85-F6D7-4AB6-A3D9-BD025DB48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75B69-8C63-487D-B685-86DB6A8A5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459E2-88D4-46D9-95E0-E6FEE5FCA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23A2D-ACA8-420C-A3FD-C5C31C6E2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72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D5D30-DAD9-4EA0-BB1D-778181EE4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CFAE40-1B78-4B91-9A8A-B37886CF0E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CE4725-5AD9-45A0-B1EC-A1A6D9469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A3263-8654-41EF-9356-C259F988B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6515-FAB4-4E37-9D44-A38A3D2CCB9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26B89-C67E-4CAA-BD07-1BD1FC1F7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1AD91F-F95A-4203-B92F-01FCE6DB3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899E03-4B61-49D9-B323-404B7D770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84C19D-F1E0-4B3B-8EAC-02D8D00A6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D8F1A-0959-4246-A93F-25C14C95A1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26515-FAB4-4E37-9D44-A38A3D2CCB96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E0902-F283-44C8-AD5C-648AFCEB2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36300-9F4A-4D79-8E02-ABE97CEA69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67A7B-9896-42AB-BD67-37D43A69B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6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36382" y="1041855"/>
            <a:ext cx="8694738" cy="1322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ElGamal</a:t>
            </a:r>
            <a:endParaRPr lang="en-GB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D58D451-035C-4C27-B883-BBA83C6479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865186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B0D9637A-9D37-95C5-9586-720B6B5D6117}"/>
              </a:ext>
            </a:extLst>
          </p:cNvPr>
          <p:cNvSpPr txBox="1">
            <a:spLocks/>
          </p:cNvSpPr>
          <p:nvPr/>
        </p:nvSpPr>
        <p:spPr bwMode="auto">
          <a:xfrm>
            <a:off x="1752600" y="4598987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625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sz="4500" kern="0" dirty="0"/>
              <a:t>Oleh: Rinaldi Munir</a:t>
            </a:r>
          </a:p>
          <a:p>
            <a:pPr algn="ctr">
              <a:defRPr/>
            </a:pPr>
            <a:endParaRPr lang="en-US" sz="4500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Institut</a:t>
            </a:r>
            <a:r>
              <a:rPr lang="en-US" kern="0" dirty="0"/>
              <a:t> </a:t>
            </a:r>
            <a:r>
              <a:rPr lang="en-US" kern="0" dirty="0" err="1"/>
              <a:t>Teknologi</a:t>
            </a:r>
            <a:r>
              <a:rPr lang="en-US" kern="0" dirty="0"/>
              <a:t> Bandung</a:t>
            </a:r>
          </a:p>
          <a:p>
            <a:pPr algn="ctr">
              <a:defRPr/>
            </a:pPr>
            <a:r>
              <a:rPr lang="en-US" kern="0" dirty="0"/>
              <a:t>2023</a:t>
            </a:r>
          </a:p>
          <a:p>
            <a:pPr algn="ctr">
              <a:defRPr/>
            </a:pPr>
            <a:endParaRPr lang="en-US" kern="0" dirty="0"/>
          </a:p>
        </p:txBody>
      </p:sp>
      <p:pic>
        <p:nvPicPr>
          <p:cNvPr id="3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2BE9E567-93E9-F5C0-6DC0-F5D9CD23D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889" y="2873513"/>
            <a:ext cx="1590222" cy="159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6B6E3E75-444D-460B-A8FC-3BFAB61D0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 - ITB</a:t>
            </a:r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2DFF9196-C818-41D4-84E5-767457970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9B610B-3760-4C0B-A837-2FB8C3B61E36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400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83AEE848-B262-416A-B70D-BA369CCB36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 err="1">
                <a:cs typeface="Times New Roman" panose="02020603050405020304" pitchFamily="18" charset="0"/>
              </a:rPr>
              <a:t>Prosedur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Enkripsi</a:t>
            </a:r>
            <a:r>
              <a:rPr lang="en-GB" altLang="en-US" dirty="0"/>
              <a:t> 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FB8977E2-F60B-4E6B-95DB-F82C4D2449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1080" y="1690688"/>
            <a:ext cx="10144760" cy="4419600"/>
          </a:xfrm>
        </p:spPr>
        <p:txBody>
          <a:bodyPr>
            <a:normAutofit lnSpcReduction="10000"/>
          </a:bodyPr>
          <a:lstStyle/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Susun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, …, (</a:t>
            </a:r>
            <a:r>
              <a:rPr lang="en-US" altLang="en-US" dirty="0" err="1">
                <a:cs typeface="Times New Roman" panose="02020603050405020304" pitchFamily="18" charset="0"/>
              </a:rPr>
              <a:t>nilai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berada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selang</a:t>
            </a:r>
            <a:r>
              <a:rPr lang="en-US" altLang="en-US" dirty="0">
                <a:cs typeface="Times New Roman" panose="02020603050405020304" pitchFamily="18" charset="0"/>
              </a:rPr>
              <a:t> [0,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– 1].</a:t>
            </a:r>
          </a:p>
          <a:p>
            <a:pPr marL="533400" indent="-5334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Pilih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, yang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1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– 1. </a:t>
            </a:r>
          </a:p>
          <a:p>
            <a:pPr marL="533400" indent="-5334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 </a:t>
            </a:r>
            <a:r>
              <a:rPr lang="en-US" altLang="en-US" dirty="0" err="1">
                <a:cs typeface="Times New Roman" panose="02020603050405020304" pitchFamily="18" charset="0"/>
              </a:rPr>
              <a:t>dienkripsi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rumus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533400" indent="-533400"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a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 err="1">
                <a:cs typeface="Times New Roman" panose="02020603050405020304" pitchFamily="18" charset="0"/>
              </a:rPr>
              <a:t>g</a:t>
            </a:r>
            <a:r>
              <a:rPr lang="en-US" altLang="en-US" i="1" baseline="30000" dirty="0" err="1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mod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						(2)</a:t>
            </a:r>
          </a:p>
          <a:p>
            <a:pPr marL="533400" indent="-533400"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b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 err="1">
                <a:cs typeface="Times New Roman" panose="02020603050405020304" pitchFamily="18" charset="0"/>
              </a:rPr>
              <a:t>y</a:t>
            </a:r>
            <a:r>
              <a:rPr lang="en-US" altLang="en-US" i="1" baseline="30000" dirty="0" err="1">
                <a:cs typeface="Times New Roman" panose="02020603050405020304" pitchFamily="18" charset="0"/>
              </a:rPr>
              <a:t>k</a:t>
            </a:r>
            <a:r>
              <a:rPr lang="en-US" altLang="en-US" i="1" dirty="0" err="1">
                <a:cs typeface="Times New Roman" panose="02020603050405020304" pitchFamily="18" charset="0"/>
              </a:rPr>
              <a:t>m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 mod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					(3)</a:t>
            </a:r>
          </a:p>
          <a:p>
            <a:pPr marL="533400" indent="-5334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Pasangan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a, b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dirty="0">
                <a:cs typeface="Times New Roman" panose="02020603050405020304" pitchFamily="18" charset="0"/>
              </a:rPr>
              <a:t>. Jadi,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dua kali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plainteksnya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2C079C60-65E5-4303-BDC4-883C2F1B6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 - ITB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76B94BC1-726A-4867-9973-8D8B30EDA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4270BC-8CAB-43BF-A9BD-AAE48D748C2A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4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F3198D42-67CB-42BE-AB86-7570DD45C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 err="1"/>
              <a:t>Prosedur</a:t>
            </a:r>
            <a:r>
              <a:rPr lang="en-US" altLang="en-US" b="1" dirty="0"/>
              <a:t> </a:t>
            </a:r>
            <a:r>
              <a:rPr lang="en-US" altLang="en-US" b="1" dirty="0" err="1"/>
              <a:t>Dekripsi</a:t>
            </a:r>
            <a:endParaRPr lang="en-GB" altLang="en-US" b="1" dirty="0"/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B6D02CA0-5322-42AE-9965-E829FE60F0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x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menghitung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lang="en-US" altLang="en-US" baseline="30000" dirty="0">
                <a:cs typeface="Times New Roman" panose="02020603050405020304" pitchFamily="18" charset="0"/>
              </a:rPr>
              <a:t>–1 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p</a:t>
            </a:r>
            <a:r>
              <a:rPr lang="en-US" altLang="en-US" baseline="30000" dirty="0">
                <a:cs typeface="Times New Roman" panose="02020603050405020304" pitchFamily="18" charset="0"/>
              </a:rPr>
              <a:t> – 1 – 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baseline="30000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 mod </a:t>
            </a:r>
            <a:r>
              <a:rPr lang="en-US" altLang="en-US" i="1" dirty="0">
                <a:cs typeface="Times New Roman" panose="02020603050405020304" pitchFamily="18" charset="0"/>
              </a:rPr>
              <a:t>p 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Hitung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persamaan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marL="609600" indent="-609600"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m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b</a:t>
            </a:r>
            <a:r>
              <a:rPr lang="en-US" altLang="en-US" dirty="0">
                <a:cs typeface="Times New Roman" panose="02020603050405020304" pitchFamily="18" charset="0"/>
              </a:rPr>
              <a:t>/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 mod </a:t>
            </a:r>
            <a:r>
              <a:rPr lang="en-US" altLang="en-US" i="1" dirty="0">
                <a:cs typeface="Times New Roman" panose="02020603050405020304" pitchFamily="18" charset="0"/>
              </a:rPr>
              <a:t>p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b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lang="en-US" altLang="en-US" baseline="30000" dirty="0">
                <a:cs typeface="Times New Roman" panose="02020603050405020304" pitchFamily="18" charset="0"/>
              </a:rPr>
              <a:t>–1 </a:t>
            </a:r>
            <a:r>
              <a:rPr lang="en-US" altLang="en-US" dirty="0">
                <a:cs typeface="Times New Roman" panose="02020603050405020304" pitchFamily="18" charset="0"/>
              </a:rPr>
              <a:t>mod </a:t>
            </a:r>
            <a:r>
              <a:rPr lang="en-US" altLang="en-US" i="1" dirty="0">
                <a:cs typeface="Times New Roman" panose="02020603050405020304" pitchFamily="18" charset="0"/>
              </a:rPr>
              <a:t>p  </a:t>
            </a:r>
            <a:endParaRPr lang="en-GB" altLang="en-US" i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6BE27-A6EC-6A37-2AE2-ACBF492D4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760" y="741680"/>
            <a:ext cx="10515600" cy="60452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Bukti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pesan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diungkap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kembali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pasangan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 persamaan (2):   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g</a:t>
            </a:r>
            <a:r>
              <a:rPr lang="en-US" altLang="en-US" sz="2400" i="1" baseline="30000" dirty="0" err="1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	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Pangkatkan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kedua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ruas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  <a:r>
              <a:rPr lang="en-US" sz="2400" i="1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xk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Dari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persamaan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(3):  </a:t>
            </a:r>
            <a:r>
              <a:rPr lang="en-US" altLang="en-US" sz="2400" i="1" dirty="0">
                <a:cs typeface="Times New Roman" panose="02020603050405020304" pitchFamily="18" charset="0"/>
              </a:rPr>
              <a:t>b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y</a:t>
            </a:r>
            <a:r>
              <a:rPr lang="en-US" altLang="en-US" sz="2400" i="1" baseline="30000" dirty="0" err="1">
                <a:cs typeface="Times New Roman" panose="02020603050405020304" pitchFamily="18" charset="0"/>
              </a:rPr>
              <a:t>k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m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400" i="1" baseline="30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	Dari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persamaan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(2):  </a:t>
            </a:r>
            <a:r>
              <a:rPr lang="en-US" altLang="en-US" sz="2400" i="1" dirty="0">
                <a:cs typeface="Times New Roman" panose="02020603050405020304" pitchFamily="18" charset="0"/>
              </a:rPr>
              <a:t> y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g</a:t>
            </a:r>
            <a:r>
              <a:rPr lang="en-US" altLang="en-US" sz="2400" i="1" baseline="30000" dirty="0" err="1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  </a:t>
            </a:r>
            <a:r>
              <a:rPr lang="en-US" sz="2400" i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i="1" baseline="300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),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b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/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/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xk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/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xk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  	       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berarti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diungkap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kembali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1282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7C8A8217-5DB4-4671-BE6B-40C0D0307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 - ITB</a:t>
            </a:r>
          </a:p>
        </p:txBody>
      </p:sp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1B50B117-BC7A-4EE8-B174-14E29FAEC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00DD4D-6B57-4332-BBAB-A477C91EBD2E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en-US" sz="1400"/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31DCB2A4-FFBE-4791-BF98-D1CD4A10FA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5640" y="574675"/>
            <a:ext cx="11049000" cy="57086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b="1" dirty="0" err="1">
                <a:cs typeface="Times New Roman" panose="02020603050405020304" pitchFamily="18" charset="0"/>
              </a:rPr>
              <a:t>Contoh</a:t>
            </a:r>
            <a:r>
              <a:rPr lang="en-US" altLang="en-US" b="1" dirty="0">
                <a:cs typeface="Times New Roman" panose="02020603050405020304" pitchFamily="18" charset="0"/>
              </a:rPr>
              <a:t> 1</a:t>
            </a:r>
            <a:r>
              <a:rPr lang="en-US" altLang="en-US" dirty="0">
                <a:cs typeface="Times New Roman" panose="02020603050405020304" pitchFamily="18" charset="0"/>
              </a:rPr>
              <a:t>:  Bob </a:t>
            </a:r>
            <a:r>
              <a:rPr lang="en-US" altLang="en-US" dirty="0" err="1">
                <a:cs typeface="Times New Roman" panose="02020603050405020304" pitchFamily="18" charset="0"/>
              </a:rPr>
              <a:t>membangkitkan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privatnya</a:t>
            </a:r>
            <a:r>
              <a:rPr lang="en-US" altLang="en-US" dirty="0">
                <a:cs typeface="Times New Roman" panose="02020603050405020304" pitchFamily="18" charset="0"/>
              </a:rPr>
              <a:t>. Alice  </a:t>
            </a:r>
            <a:r>
              <a:rPr lang="en-US" altLang="en-US" dirty="0" err="1">
                <a:cs typeface="Times New Roman" panose="02020603050405020304" pitchFamily="18" charset="0"/>
              </a:rPr>
              <a:t>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mengengkripsi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 Bob.</a:t>
            </a:r>
          </a:p>
          <a:p>
            <a:pPr marL="0" indent="0"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marL="533400" indent="-533400">
              <a:buFontTx/>
              <a:buAutoNum type="alphaLcParenBoth"/>
            </a:pPr>
            <a:r>
              <a:rPr lang="en-US" altLang="en-US" sz="2400" b="1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b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(Oleh Bob)</a:t>
            </a:r>
            <a:endParaRPr lang="en-US" altLang="en-US" sz="2400" b="1" dirty="0">
              <a:cs typeface="Times New Roman" panose="02020603050405020304" pitchFamily="18" charset="0"/>
            </a:endParaRP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Misal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= 2357, </a:t>
            </a:r>
            <a:r>
              <a:rPr lang="en-US" altLang="en-US" sz="2400" i="1" dirty="0">
                <a:cs typeface="Times New Roman" panose="02020603050405020304" pitchFamily="18" charset="0"/>
              </a:rPr>
              <a:t>g</a:t>
            </a:r>
            <a:r>
              <a:rPr lang="en-US" altLang="en-US" sz="2400" dirty="0">
                <a:cs typeface="Times New Roman" panose="02020603050405020304" pitchFamily="18" charset="0"/>
              </a:rPr>
              <a:t> = 2,  dan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= 1751.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Hitung</a:t>
            </a:r>
            <a:r>
              <a:rPr lang="en-US" altLang="en-US" sz="2400" dirty="0">
                <a:cs typeface="Times New Roman" panose="02020603050405020304" pitchFamily="18" charset="0"/>
              </a:rPr>
              <a:t>: </a:t>
            </a:r>
            <a:r>
              <a:rPr lang="en-US" altLang="en-US" sz="2400" i="1" dirty="0">
                <a:cs typeface="Times New Roman" panose="02020603050405020304" pitchFamily="18" charset="0"/>
              </a:rPr>
              <a:t>y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g</a:t>
            </a:r>
            <a:r>
              <a:rPr lang="en-US" altLang="en-US" sz="2400" i="1" baseline="30000" dirty="0" err="1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= 2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1751</a:t>
            </a:r>
            <a:r>
              <a:rPr lang="en-US" altLang="en-US" sz="2400" dirty="0">
                <a:cs typeface="Times New Roman" panose="02020603050405020304" pitchFamily="18" charset="0"/>
              </a:rPr>
              <a:t> mod 2357 = 1185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Hasil:  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publik</a:t>
            </a:r>
            <a:r>
              <a:rPr lang="en-US" altLang="en-US" sz="2400" dirty="0">
                <a:cs typeface="Times New Roman" panose="02020603050405020304" pitchFamily="18" charset="0"/>
              </a:rPr>
              <a:t>: (</a:t>
            </a:r>
            <a:r>
              <a:rPr lang="en-US" altLang="en-US" sz="2400" i="1" dirty="0">
                <a:cs typeface="Times New Roman" panose="02020603050405020304" pitchFamily="18" charset="0"/>
              </a:rPr>
              <a:t>y</a:t>
            </a:r>
            <a:r>
              <a:rPr lang="en-US" altLang="en-US" sz="2400" dirty="0">
                <a:cs typeface="Times New Roman" panose="02020603050405020304" pitchFamily="18" charset="0"/>
              </a:rPr>
              <a:t> = 1185, </a:t>
            </a:r>
            <a:r>
              <a:rPr lang="en-US" altLang="en-US" sz="2400" i="1" dirty="0">
                <a:cs typeface="Times New Roman" panose="02020603050405020304" pitchFamily="18" charset="0"/>
              </a:rPr>
              <a:t>g</a:t>
            </a:r>
            <a:r>
              <a:rPr lang="en-US" altLang="en-US" sz="2400" dirty="0">
                <a:cs typeface="Times New Roman" panose="02020603050405020304" pitchFamily="18" charset="0"/>
              </a:rPr>
              <a:t> = 2,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= 2357) 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      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privat</a:t>
            </a:r>
            <a:r>
              <a:rPr lang="en-US" altLang="en-US" sz="2400" dirty="0">
                <a:cs typeface="Times New Roman" panose="02020603050405020304" pitchFamily="18" charset="0"/>
              </a:rPr>
              <a:t>: (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= 1751,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= 2357).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      Bob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memberitahu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publik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kepada</a:t>
            </a:r>
            <a:r>
              <a:rPr lang="en-US" altLang="en-US" sz="2400" dirty="0">
                <a:cs typeface="Times New Roman" panose="02020603050405020304" pitchFamily="18" charset="0"/>
              </a:rPr>
              <a:t> Alice</a:t>
            </a:r>
          </a:p>
          <a:p>
            <a:pPr marL="533400" indent="-533400"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marL="533400" indent="-533400">
              <a:buNone/>
            </a:pPr>
            <a:r>
              <a:rPr lang="en-US" altLang="en-US" sz="2400" b="1" dirty="0">
                <a:cs typeface="Times New Roman" panose="02020603050405020304" pitchFamily="18" charset="0"/>
              </a:rPr>
              <a:t>(b)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cs typeface="Times New Roman" panose="02020603050405020304" pitchFamily="18" charset="0"/>
              </a:rPr>
              <a:t> (Oleh Alice)</a:t>
            </a:r>
            <a:endParaRPr lang="en-US" altLang="en-US" sz="2400" b="1" dirty="0">
              <a:cs typeface="Times New Roman" panose="02020603050405020304" pitchFamily="18" charset="0"/>
            </a:endParaRPr>
          </a:p>
          <a:p>
            <a:pPr marL="533400" indent="-533400">
              <a:buNone/>
            </a:pPr>
            <a:r>
              <a:rPr lang="en-US" altLang="en-US" sz="2400" b="1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Misalkan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= 2035 (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masih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berada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selang</a:t>
            </a:r>
            <a:r>
              <a:rPr lang="en-US" altLang="en-US" sz="2400" dirty="0">
                <a:cs typeface="Times New Roman" panose="02020603050405020304" pitchFamily="18" charset="0"/>
              </a:rPr>
              <a:t> [0, 2357 – 1]).</a:t>
            </a:r>
          </a:p>
          <a:p>
            <a:pPr marL="533400" indent="-5334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</a:t>
            </a:r>
            <a:r>
              <a:rPr lang="en-US" altLang="en-US" sz="2400" i="1" dirty="0">
                <a:cs typeface="Times New Roman" panose="02020603050405020304" pitchFamily="18" charset="0"/>
              </a:rPr>
              <a:t>	</a:t>
            </a:r>
            <a:r>
              <a:rPr lang="en-US" altLang="en-US" sz="2400" dirty="0">
                <a:cs typeface="Times New Roman" panose="02020603050405020304" pitchFamily="18" charset="0"/>
              </a:rPr>
              <a:t>Alice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memilih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 = 1520  (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berada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selang</a:t>
            </a:r>
            <a:r>
              <a:rPr lang="en-US" altLang="en-US" sz="2400" dirty="0">
                <a:cs typeface="Times New Roman" panose="02020603050405020304" pitchFamily="18" charset="0"/>
              </a:rPr>
              <a:t> [0, 2357 – 1]).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A066D7-BDA4-4D4E-AB71-790173F40D3D}"/>
              </a:ext>
            </a:extLst>
          </p:cNvPr>
          <p:cNvSpPr/>
          <p:nvPr/>
        </p:nvSpPr>
        <p:spPr>
          <a:xfrm>
            <a:off x="6303604" y="1679694"/>
            <a:ext cx="54210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syarat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g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&lt; 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, 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g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akar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primitif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2357 dan </a:t>
            </a:r>
          </a:p>
          <a:p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1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– 2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CB02B6BC-D162-4E5C-8DAE-04BB094E9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 - ITB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52F14AE2-1A4C-4976-BF3C-EC3EDAD7F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B9C29F-2BBC-4237-A4F9-BAB32297AB12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GB" altLang="en-US" sz="1400"/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4FCD8D47-4ECC-4122-B93A-E1465E5BDA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8080" y="793750"/>
            <a:ext cx="9895840" cy="55626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</a:t>
            </a:r>
            <a:r>
              <a:rPr lang="en-US" altLang="en-US" sz="2400" dirty="0">
                <a:cs typeface="Times New Roman" panose="02020603050405020304" pitchFamily="18" charset="0"/>
              </a:rPr>
              <a:t>Alice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menghitung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	a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g</a:t>
            </a:r>
            <a:r>
              <a:rPr lang="en-US" altLang="en-US" sz="2400" i="1" baseline="30000" dirty="0" err="1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 </a:t>
            </a:r>
            <a:r>
              <a:rPr lang="en-US" altLang="en-US" sz="2400" dirty="0">
                <a:cs typeface="Times New Roman" panose="02020603050405020304" pitchFamily="18" charset="0"/>
              </a:rPr>
              <a:t>= 2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1520</a:t>
            </a:r>
            <a:r>
              <a:rPr lang="en-US" altLang="en-US" sz="2400" dirty="0">
                <a:cs typeface="Times New Roman" panose="02020603050405020304" pitchFamily="18" charset="0"/>
              </a:rPr>
              <a:t> mod 2357 = 1430</a:t>
            </a:r>
          </a:p>
          <a:p>
            <a:pPr eaLnBrk="1" hangingPunct="1"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	b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y</a:t>
            </a:r>
            <a:r>
              <a:rPr lang="en-US" altLang="en-US" sz="2400" i="1" baseline="30000" dirty="0" err="1">
                <a:cs typeface="Times New Roman" panose="02020603050405020304" pitchFamily="18" charset="0"/>
              </a:rPr>
              <a:t>k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m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 </a:t>
            </a:r>
            <a:r>
              <a:rPr lang="en-US" altLang="en-US" sz="2400" dirty="0">
                <a:cs typeface="Times New Roman" panose="02020603050405020304" pitchFamily="18" charset="0"/>
              </a:rPr>
              <a:t>= 1185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1520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400" dirty="0">
                <a:cs typeface="Times New Roman" panose="02020603050405020304" pitchFamily="18" charset="0"/>
              </a:rPr>
              <a:t> 2035 mod 2357 = 697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Jadi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dihasilkan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(1430, 697). 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Alice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mengirim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kepada</a:t>
            </a:r>
            <a:r>
              <a:rPr lang="en-US" altLang="en-US" sz="2400" dirty="0">
                <a:cs typeface="Times New Roman" panose="02020603050405020304" pitchFamily="18" charset="0"/>
              </a:rPr>
              <a:t> Bob.</a:t>
            </a:r>
          </a:p>
          <a:p>
            <a:pPr eaLnBrk="1" hangingPunct="1"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 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400" b="1" dirty="0">
                <a:cs typeface="Times New Roman" panose="02020603050405020304" pitchFamily="18" charset="0"/>
              </a:rPr>
              <a:t>(c) 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Dekripsi</a:t>
            </a:r>
            <a:r>
              <a:rPr lang="en-US" altLang="en-US" sz="2400" dirty="0">
                <a:cs typeface="Times New Roman" panose="02020603050405020304" pitchFamily="18" charset="0"/>
              </a:rPr>
              <a:t> (Oleh Bob)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  Bob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menghitung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	(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–1 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i="1" baseline="30000" dirty="0">
                <a:cs typeface="Times New Roman" panose="02020603050405020304" pitchFamily="18" charset="0"/>
              </a:rPr>
              <a:t>p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 – 1 – </a:t>
            </a:r>
            <a:r>
              <a:rPr lang="en-US" altLang="en-US" sz="2400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 = 1430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605</a:t>
            </a:r>
            <a:r>
              <a:rPr lang="en-US" altLang="en-US" sz="2400" dirty="0">
                <a:cs typeface="Times New Roman" panose="02020603050405020304" pitchFamily="18" charset="0"/>
              </a:rPr>
              <a:t> mod 2357 = 872</a:t>
            </a:r>
          </a:p>
          <a:p>
            <a:pPr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		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b</a:t>
            </a:r>
            <a:r>
              <a:rPr lang="en-US" altLang="en-US" sz="2400" dirty="0">
                <a:cs typeface="Times New Roman" panose="02020603050405020304" pitchFamily="18" charset="0"/>
              </a:rPr>
              <a:t>/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 mod </a:t>
            </a:r>
            <a:r>
              <a:rPr lang="en-US" altLang="en-US" sz="2400" i="1" dirty="0">
                <a:cs typeface="Times New Roman" panose="02020603050405020304" pitchFamily="18" charset="0"/>
              </a:rPr>
              <a:t>p  </a:t>
            </a:r>
            <a:r>
              <a:rPr lang="en-US" altLang="en-US" sz="2400" dirty="0">
                <a:cs typeface="Times New Roman" panose="02020603050405020304" pitchFamily="18" charset="0"/>
              </a:rPr>
              <a:t>= </a:t>
            </a:r>
            <a:r>
              <a:rPr lang="en-US" altLang="en-US" sz="2400" i="1" dirty="0">
                <a:cs typeface="Times New Roman" panose="02020603050405020304" pitchFamily="18" charset="0"/>
              </a:rPr>
              <a:t>b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 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i="1" baseline="30000" dirty="0">
                <a:cs typeface="Times New Roman" panose="02020603050405020304" pitchFamily="18" charset="0"/>
              </a:rPr>
              <a:t>x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–1 </a:t>
            </a:r>
            <a:r>
              <a:rPr lang="en-US" altLang="en-US" sz="2400" dirty="0">
                <a:cs typeface="Times New Roman" panose="02020603050405020304" pitchFamily="18" charset="0"/>
              </a:rPr>
              <a:t>mod </a:t>
            </a:r>
            <a:r>
              <a:rPr lang="en-US" altLang="en-US" sz="2400" i="1" dirty="0">
                <a:cs typeface="Times New Roman" panose="02020603050405020304" pitchFamily="18" charset="0"/>
              </a:rPr>
              <a:t>p = </a:t>
            </a:r>
            <a:r>
              <a:rPr lang="en-US" altLang="en-US" sz="2400" dirty="0">
                <a:cs typeface="Times New Roman" panose="02020603050405020304" pitchFamily="18" charset="0"/>
              </a:rPr>
              <a:t>697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altLang="en-US" sz="2400" dirty="0">
                <a:cs typeface="Times New Roman" panose="02020603050405020304" pitchFamily="18" charset="0"/>
              </a:rPr>
              <a:t> 872 mod 2357 = 2035</a:t>
            </a:r>
          </a:p>
          <a:p>
            <a:pPr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 Bob </a:t>
            </a:r>
            <a:r>
              <a:rPr lang="en-US" altLang="en-US" sz="2400" dirty="0" err="1">
                <a:cs typeface="Times New Roman" panose="02020603050405020304" pitchFamily="18" charset="0"/>
              </a:rPr>
              <a:t>mendapatkan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kembali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= 2035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dikirim</a:t>
            </a:r>
            <a:r>
              <a:rPr lang="en-US" altLang="en-US" sz="2400" dirty="0">
                <a:cs typeface="Times New Roman" panose="02020603050405020304" pitchFamily="18" charset="0"/>
              </a:rPr>
              <a:t> oleh Alice.</a:t>
            </a:r>
          </a:p>
          <a:p>
            <a:pPr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 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GB" altLang="en-US" sz="24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3E3CF-DCF0-9293-4977-F6CACA679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8000"/>
            <a:ext cx="10906760" cy="56689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2: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membangkitkan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pasangan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Bob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mengiirm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pesan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menggunakan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Alice. 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(a)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Pembangkitan</a:t>
            </a: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(oleh Alice)</a:t>
            </a:r>
            <a:b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memilih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prima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2273,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primitif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yaitu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3, dan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243. </a:t>
            </a:r>
          </a:p>
          <a:p>
            <a:pPr marL="346075" indent="-112713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kemudian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menghitung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3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243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2273 = 461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Jadi,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 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privat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Alice: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243,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2273)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kunci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publik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Alice: (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461,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3,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2273).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15000"/>
              </a:lnSpc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57569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9ACBF-94D6-D0F2-EDFE-C154A4355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0400"/>
            <a:ext cx="10515600" cy="55165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(b)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400" b="1" dirty="0">
                <a:ea typeface="MS Mincho" panose="02020609040205080304" pitchFamily="49" charset="-128"/>
                <a:cs typeface="Times New Roman" panose="02020603050405020304" pitchFamily="18" charset="0"/>
              </a:rPr>
              <a:t>  (oleh Bob)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Bob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ingin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mengirim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‘HALO’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kepada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Alice.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 = 00, B = 01, …, Z = 25,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pesan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integer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m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07001114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Bob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memecah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blok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lebih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kecil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dipecah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blok-blok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sepanjang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4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angka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0700	  dan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1114	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Nilai-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i="1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masih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terletak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selang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[0, 2273 – 1] agar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transformasi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satu-ke-satu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172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DEDB0-D442-6603-B5AB-B2C07C39D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5120"/>
            <a:ext cx="10515600" cy="6207760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0700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Bob memilih bilangan acak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1463 (nilai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masih berada di dalam selang [0, 2273 – 1]).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Bob kemudan menghitung: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indent="0" algn="just">
              <a:lnSpc>
                <a:spcPct val="115000"/>
              </a:lnSpc>
              <a:buNone/>
            </a:pP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3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1463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2273 = 1439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indent="0" algn="just">
              <a:lnSpc>
                <a:spcPct val="115000"/>
              </a:lnSpc>
              <a:buNone/>
            </a:pP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461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1463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700 mod 2273 = 74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Jadi, cipherteks yang dihasilkan untuk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adalah </a:t>
            </a:r>
            <a:r>
              <a:rPr lang="fi-FI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600" baseline="-25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(1439, 74). </a:t>
            </a:r>
            <a:endParaRPr lang="en-US" sz="2600" dirty="0">
              <a:solidFill>
                <a:srgbClr val="FF0000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(ii) </a:t>
            </a:r>
            <a:r>
              <a:rPr lang="en-US" sz="26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Enkripsi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1114</a:t>
            </a:r>
          </a:p>
          <a:p>
            <a:pPr marL="0" indent="0" algn="just">
              <a:lnSpc>
                <a:spcPct val="96000"/>
              </a:lnSpc>
              <a:buNone/>
            </a:pPr>
            <a:r>
              <a:rPr lang="en-US" sz="2600" dirty="0">
                <a:effectLst/>
                <a:ea typeface="Times New Roman" panose="02020603050405020304" pitchFamily="18" charset="0"/>
              </a:rPr>
              <a:t>Bob </a:t>
            </a:r>
            <a:r>
              <a:rPr lang="en-US" sz="2600" dirty="0" err="1">
                <a:effectLst/>
                <a:ea typeface="Times New Roman" panose="02020603050405020304" pitchFamily="18" charset="0"/>
              </a:rPr>
              <a:t>memilih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Times New Roman" panose="02020603050405020304" pitchFamily="18" charset="0"/>
              </a:rPr>
              <a:t>bilangan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Times New Roman" panose="02020603050405020304" pitchFamily="18" charset="0"/>
              </a:rPr>
              <a:t>acak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6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= 2001 (</a:t>
            </a:r>
            <a:r>
              <a:rPr lang="en-US" sz="2600" dirty="0" err="1">
                <a:effectLst/>
                <a:ea typeface="Times New Roman" panose="02020603050405020304" pitchFamily="18" charset="0"/>
              </a:rPr>
              <a:t>nilai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600" i="1" dirty="0">
                <a:effectLst/>
                <a:ea typeface="Times New Roman" panose="02020603050405020304" pitchFamily="18" charset="0"/>
              </a:rPr>
              <a:t>k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Times New Roman" panose="02020603050405020304" pitchFamily="18" charset="0"/>
              </a:rPr>
              <a:t>masih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Times New Roman" panose="02020603050405020304" pitchFamily="18" charset="0"/>
              </a:rPr>
              <a:t>berada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di </a:t>
            </a:r>
            <a:r>
              <a:rPr lang="en-US" sz="26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Times New Roman" panose="02020603050405020304" pitchFamily="18" charset="0"/>
              </a:rPr>
              <a:t>selang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[0, 2273 – 1]). </a:t>
            </a:r>
          </a:p>
          <a:p>
            <a:pPr marL="0" indent="0" algn="just">
              <a:lnSpc>
                <a:spcPct val="96000"/>
              </a:lnSpc>
              <a:buNone/>
            </a:pPr>
            <a:r>
              <a:rPr lang="en-US" sz="2600" dirty="0">
                <a:effectLst/>
                <a:ea typeface="Times New Roman" panose="02020603050405020304" pitchFamily="18" charset="0"/>
              </a:rPr>
              <a:t>Bob </a:t>
            </a:r>
            <a:r>
              <a:rPr lang="en-US" sz="2600" dirty="0" err="1">
                <a:effectLst/>
                <a:ea typeface="Times New Roman" panose="02020603050405020304" pitchFamily="18" charset="0"/>
              </a:rPr>
              <a:t>kemudan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effectLst/>
                <a:ea typeface="Times New Roman" panose="02020603050405020304" pitchFamily="18" charset="0"/>
              </a:rPr>
              <a:t>menghitung</a:t>
            </a:r>
            <a:r>
              <a:rPr lang="en-US" sz="2600" dirty="0">
                <a:effectLst/>
                <a:ea typeface="Times New Roman" panose="02020603050405020304" pitchFamily="18" charset="0"/>
              </a:rPr>
              <a:t>:</a:t>
            </a:r>
          </a:p>
          <a:p>
            <a:pPr marL="226695" indent="0" algn="just">
              <a:lnSpc>
                <a:spcPct val="115000"/>
              </a:lnSpc>
              <a:buNone/>
            </a:pP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g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3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2001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2273 = 1220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26695" indent="0" algn="just">
              <a:lnSpc>
                <a:spcPct val="115000"/>
              </a:lnSpc>
              <a:buNone/>
            </a:pP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y</a:t>
            </a:r>
            <a:r>
              <a:rPr lang="fi-FI" sz="26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461</a:t>
            </a:r>
            <a:r>
              <a:rPr lang="fi-FI" sz="26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2001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1114 mod 2273 = 1682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Jadi, cipherteks yang dihasilkan untuk </a:t>
            </a:r>
            <a:r>
              <a:rPr lang="fi-FI" sz="26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fi-FI" sz="26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adalah </a:t>
            </a:r>
            <a:r>
              <a:rPr lang="fi-FI" sz="2600" i="1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fi-FI" sz="2600" baseline="-250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6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(1220, 1682). 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6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Bob mengirim cipherteks (1439, 74) dan (1220, 1682) kepada Alice.</a:t>
            </a:r>
            <a:endParaRPr lang="en-US" sz="26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489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AADEF-8327-54CB-E405-EE3494053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960"/>
            <a:ext cx="10515600" cy="59029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(c)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400" b="1" dirty="0">
                <a:ea typeface="MS Mincho" panose="02020609040205080304" pitchFamily="49" charset="-128"/>
                <a:cs typeface="Times New Roman" panose="02020603050405020304" pitchFamily="18" charset="0"/>
              </a:rPr>
              <a:t>  (oleh Alice)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Alice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cipherteks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Bob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melakukan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perhitungan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berikut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(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(1439, 74)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 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 – 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1439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2029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2273 = 1791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/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74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1791 mod 2273 = 700 =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0700</a:t>
            </a:r>
            <a:endParaRPr lang="en-US" sz="2400" dirty="0">
              <a:solidFill>
                <a:srgbClr val="FF0000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96000"/>
              </a:lnSpc>
              <a:buNone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(ii)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(1220, 1682)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 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 – 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1220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2029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2273 = 1125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m</a:t>
            </a:r>
            <a:r>
              <a:rPr lang="fi-FI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/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1682(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1682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1125 mod 2273 = </a:t>
            </a:r>
            <a:r>
              <a:rPr lang="fi-FI" sz="2400" dirty="0">
                <a:solidFill>
                  <a:srgbClr val="FF0000"/>
                </a:solidFill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1114</a:t>
            </a:r>
            <a:endParaRPr lang="en-US" sz="2400" dirty="0">
              <a:solidFill>
                <a:srgbClr val="FF0000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didekripsi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2400" baseline="-25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07001114,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kalau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dikodekan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empat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digit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“HALO”,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sama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plainteks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dikirim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oleh Bob.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5082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>
            <a:extLst>
              <a:ext uri="{FF2B5EF4-FFF2-40B4-BE49-F238E27FC236}">
                <a16:creationId xmlns:a16="http://schemas.microsoft.com/office/drawing/2014/main" id="{13DD9C92-DA81-4C4E-8D67-3A270D1E3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 - ITB</a:t>
            </a:r>
          </a:p>
        </p:txBody>
      </p:sp>
      <p:sp>
        <p:nvSpPr>
          <p:cNvPr id="4099" name="Slide Number Placeholder 5">
            <a:extLst>
              <a:ext uri="{FF2B5EF4-FFF2-40B4-BE49-F238E27FC236}">
                <a16:creationId xmlns:a16="http://schemas.microsoft.com/office/drawing/2014/main" id="{E34E298D-8C50-449A-9F1F-7070EF6BD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FD85E6-C312-4AF7-BE8E-5F21CB545F52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400"/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52338337-E9D1-431C-AF8A-4F3D1B45D4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dirty="0" err="1"/>
              <a:t>Pendahuluan</a:t>
            </a:r>
            <a:endParaRPr lang="en-GB" altLang="en-US" b="1" dirty="0"/>
          </a:p>
        </p:txBody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D8BB7E05-139F-4132-9314-44AE9B733B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65200" y="1611314"/>
            <a:ext cx="9936480" cy="44196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Elgamal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dibuat</a:t>
            </a:r>
            <a:r>
              <a:rPr lang="en-US" altLang="en-US" dirty="0">
                <a:cs typeface="Times New Roman" panose="02020603050405020304" pitchFamily="18" charset="0"/>
              </a:rPr>
              <a:t> oleh Taher </a:t>
            </a:r>
            <a:r>
              <a:rPr lang="en-US" altLang="en-US" dirty="0" err="1">
                <a:cs typeface="Times New Roman" panose="02020603050405020304" pitchFamily="18" charset="0"/>
              </a:rPr>
              <a:t>Elgamal</a:t>
            </a:r>
            <a:r>
              <a:rPr lang="en-US" altLang="en-US" dirty="0">
                <a:cs typeface="Times New Roman" panose="02020603050405020304" pitchFamily="18" charset="0"/>
              </a:rPr>
              <a:t> (1985). </a:t>
            </a:r>
            <a:r>
              <a:rPr lang="en-US" altLang="en-US" dirty="0" err="1">
                <a:cs typeface="Times New Roman" panose="02020603050405020304" pitchFamily="18" charset="0"/>
              </a:rPr>
              <a:t>Pertama</a:t>
            </a:r>
            <a:r>
              <a:rPr lang="en-US" altLang="en-US" dirty="0">
                <a:cs typeface="Times New Roman" panose="02020603050405020304" pitchFamily="18" charset="0"/>
              </a:rPr>
              <a:t> kali </a:t>
            </a:r>
            <a:r>
              <a:rPr lang="en-US" altLang="en-US" dirty="0" err="1">
                <a:cs typeface="Times New Roman" panose="02020603050405020304" pitchFamily="18" charset="0"/>
              </a:rPr>
              <a:t>dikemukakan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makalah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berjudul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000000"/>
                </a:solidFill>
              </a:rPr>
              <a:t>"</a:t>
            </a:r>
            <a:r>
              <a:rPr lang="en-US" altLang="en-US" i="1" dirty="0">
                <a:solidFill>
                  <a:srgbClr val="000000"/>
                </a:solidFill>
              </a:rPr>
              <a:t>A public key cryptosystem and a signature scheme based on discrete logarithms</a:t>
            </a:r>
            <a:r>
              <a:rPr lang="en-US" altLang="en-US" dirty="0">
                <a:solidFill>
                  <a:srgbClr val="000000"/>
                </a:solidFill>
              </a:rPr>
              <a:t>”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endParaRPr lang="en-GB" altLang="en-US" dirty="0"/>
          </a:p>
        </p:txBody>
      </p:sp>
      <p:pic>
        <p:nvPicPr>
          <p:cNvPr id="4102" name="Picture 4">
            <a:extLst>
              <a:ext uri="{FF2B5EF4-FFF2-40B4-BE49-F238E27FC236}">
                <a16:creationId xmlns:a16="http://schemas.microsoft.com/office/drawing/2014/main" id="{3FCC291F-248D-4874-BF75-D4EE2FCB37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322321"/>
            <a:ext cx="3913188" cy="253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5">
            <a:extLst>
              <a:ext uri="{FF2B5EF4-FFF2-40B4-BE49-F238E27FC236}">
                <a16:creationId xmlns:a16="http://schemas.microsoft.com/office/drawing/2014/main" id="{87C04708-A349-4351-81AB-2DD0C2AAF0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614" y="3322321"/>
            <a:ext cx="3810000" cy="252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>
            <a:extLst>
              <a:ext uri="{FF2B5EF4-FFF2-40B4-BE49-F238E27FC236}">
                <a16:creationId xmlns:a16="http://schemas.microsoft.com/office/drawing/2014/main" id="{8FDC64F1-526C-42A3-A0BB-0E24B68D9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0" y="965199"/>
            <a:ext cx="9997440" cy="4673601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Keamanan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terletak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sulitnya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menghitung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logaritma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diskrit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i="1" dirty="0" err="1">
                <a:cs typeface="Times New Roman" panose="02020603050405020304" pitchFamily="18" charset="0"/>
              </a:rPr>
              <a:t>Persoalan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cs typeface="Times New Roman" panose="02020603050405020304" pitchFamily="18" charset="0"/>
              </a:rPr>
              <a:t>logaritma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cs typeface="Times New Roman" panose="02020603050405020304" pitchFamily="18" charset="0"/>
              </a:rPr>
              <a:t>diskrit</a:t>
            </a:r>
            <a:r>
              <a:rPr lang="en-US" altLang="en-US" dirty="0">
                <a:cs typeface="Times New Roman" panose="02020603050405020304" pitchFamily="18" charset="0"/>
              </a:rPr>
              <a:t>: Jika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 dan </a:t>
            </a:r>
            <a:r>
              <a:rPr lang="en-US" altLang="en-US" i="1" dirty="0">
                <a:cs typeface="Times New Roman" panose="02020603050405020304" pitchFamily="18" charset="0"/>
              </a:rPr>
              <a:t>g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i="1" dirty="0">
                <a:cs typeface="Times New Roman" panose="02020603050405020304" pitchFamily="18" charset="0"/>
              </a:rPr>
              <a:t>y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sembarang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bulat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carilah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sedemikian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sehingga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	</a:t>
            </a:r>
            <a:r>
              <a:rPr lang="en-US" altLang="en-US" i="1" dirty="0" err="1">
                <a:cs typeface="Times New Roman" panose="02020603050405020304" pitchFamily="18" charset="0"/>
              </a:rPr>
              <a:t>g</a:t>
            </a:r>
            <a:r>
              <a:rPr lang="en-US" altLang="en-US" i="1" baseline="30000" dirty="0" err="1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y</a:t>
            </a:r>
            <a:r>
              <a:rPr lang="en-US" altLang="en-US" dirty="0">
                <a:cs typeface="Times New Roman" panose="02020603050405020304" pitchFamily="18" charset="0"/>
              </a:rPr>
              <a:t> (mod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 err="1">
                <a:cs typeface="Times New Roman" panose="02020603050405020304" pitchFamily="18" charset="0"/>
              </a:rPr>
              <a:t>Sebelum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membahas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ElGamal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lanjut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kita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memahami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dahulu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cs typeface="Times New Roman" panose="02020603050405020304" pitchFamily="18" charset="0"/>
              </a:rPr>
              <a:t>tentang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logaritma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diskrit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akar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primitif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prima.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5123" name="Footer Placeholder 3">
            <a:extLst>
              <a:ext uri="{FF2B5EF4-FFF2-40B4-BE49-F238E27FC236}">
                <a16:creationId xmlns:a16="http://schemas.microsoft.com/office/drawing/2014/main" id="{C9C36123-A29B-405F-BD50-86334EF6D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 - ITB</a:t>
            </a:r>
          </a:p>
        </p:txBody>
      </p:sp>
      <p:sp>
        <p:nvSpPr>
          <p:cNvPr id="5124" name="Slide Number Placeholder 4">
            <a:extLst>
              <a:ext uri="{FF2B5EF4-FFF2-40B4-BE49-F238E27FC236}">
                <a16:creationId xmlns:a16="http://schemas.microsoft.com/office/drawing/2014/main" id="{155011AC-EA1C-419C-82FD-7FA261887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D6B074-0FD7-41F2-895D-AED5B16BC0CE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AC159-1E4F-80FF-3238-7559BB872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Akar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Primitif</a:t>
            </a:r>
            <a:r>
              <a:rPr lang="en-US" dirty="0">
                <a:latin typeface="+mn-lt"/>
              </a:rPr>
              <a:t> dan </a:t>
            </a:r>
            <a:r>
              <a:rPr lang="en-US" dirty="0" err="1">
                <a:latin typeface="+mn-lt"/>
              </a:rPr>
              <a:t>Logaritma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Diskrit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9A9FF-2AB6-F53F-F7C5-1ECF8D8A0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1421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Jika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bulat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disebut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akar</a:t>
            </a: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primitif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jika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perpangkatan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a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…,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 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sebuah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modulus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  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menghasilkan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berbeda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semuanya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relatif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prima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khusus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jika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prima,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disebut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primitif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jika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perpangkatan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a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…,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(dalam modulus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 menghasilkan nilai-nilai yang berbeda </a:t>
            </a:r>
          </a:p>
          <a:p>
            <a:pPr marL="0" indent="0"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 (ingatlah dari fungsi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toitient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Euler, bahwa jika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prima maka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 =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– 1)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018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6EB77-CF56-F43A-C782-8D811E76D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0720"/>
            <a:ext cx="10515600" cy="549624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contoh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7,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3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primitif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karena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3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3; 	3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2; 	3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6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3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4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4; 	3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5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5; 	3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6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1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Jadi,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perpangkatan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3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menghasilkan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nilai-nilai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berbeda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(3, 2, 6, 4, 5, 1),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modulus 7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terjadi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kali. </a:t>
            </a:r>
          </a:p>
          <a:p>
            <a:pPr algn="just">
              <a:lnSpc>
                <a:spcPct val="115000"/>
              </a:lnSpc>
            </a:pPr>
            <a:endParaRPr lang="en-US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Perpangkatan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berikutnya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3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7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(mod 7), 3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8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7), …,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kembali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berulang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menghasilkan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nilai-nilai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 Panjang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satu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siklus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lebih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 – 1 = 6.</a:t>
            </a:r>
          </a:p>
          <a:p>
            <a:pPr algn="just">
              <a:lnSpc>
                <a:spcPct val="115000"/>
              </a:lnSpc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umum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prima,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panjang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siklus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lebih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46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13F1B-19BB-5D97-E9B6-16D219FC1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2960"/>
            <a:ext cx="10515600" cy="5354003"/>
          </a:xfrm>
        </p:spPr>
        <p:txBody>
          <a:bodyPr/>
          <a:lstStyle/>
          <a:p>
            <a:pPr algn="just">
              <a:lnSpc>
                <a:spcPct val="115000"/>
              </a:lnSpc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Perhatikan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= 2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primitif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2; 	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4; 	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1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4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2; 	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5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4; 	2</a:t>
            </a:r>
            <a:r>
              <a:rPr lang="fi-FI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6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7) = 1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15000"/>
              </a:lnSpc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Nilai-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dihasilkan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2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2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…, 2</a:t>
            </a:r>
            <a:r>
              <a:rPr lang="en-US" sz="2400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6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semuanya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berbeda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mencakup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nilai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modulus 7.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15000"/>
              </a:lnSpc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menemukan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primitif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kita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harus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mencoba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semua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bulat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2, 3, …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295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175F0-2DB5-19B6-A8CF-28F13BC0B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Jika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primitif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prima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bulat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kita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menemukan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pangkat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sedemikian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sehingga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		b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fi-FI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(mod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	,      0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 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 </a:t>
            </a:r>
            <a:r>
              <a:rPr lang="fi-FI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fi-FI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– 1) </a:t>
            </a:r>
          </a:p>
          <a:p>
            <a:pPr algn="just">
              <a:lnSpc>
                <a:spcPct val="115000"/>
              </a:lnSpc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Pangkat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disebut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logaritma</a:t>
            </a: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diskrit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basis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).</a:t>
            </a:r>
            <a:endParaRPr lang="fi-FI" sz="24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persoalan</a:t>
            </a: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logaritma</a:t>
            </a:r>
            <a:r>
              <a:rPr lang="en-US" sz="2400" b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diskrit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diberikan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carilah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memenuhi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kekongruenan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. 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15000"/>
              </a:lnSpc>
            </a:pP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contoh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 7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akar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primitif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bilangan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prima  </a:t>
            </a:r>
            <a:r>
              <a:rPr lang="en-US" sz="2400" i="1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p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= 41.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 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carilah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x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sedemikian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a typeface="MS Mincho" panose="02020609040205080304" pitchFamily="49" charset="-128"/>
                <a:cs typeface="Times New Roman" panose="02020603050405020304" pitchFamily="18" charset="0"/>
              </a:rPr>
              <a:t>sehingga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 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7</a:t>
            </a:r>
            <a:r>
              <a:rPr lang="en-US" sz="2400" i="1" baseline="300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(mod 41),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jawabannya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3 </a:t>
            </a:r>
            <a:r>
              <a:rPr lang="en-US" sz="2400" dirty="0" err="1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	7</a:t>
            </a:r>
            <a:r>
              <a:rPr lang="en-US" sz="2400" baseline="30000" dirty="0"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 = 343 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 15 </a:t>
            </a:r>
            <a:r>
              <a:rPr lang="en-US" sz="2400" dirty="0">
                <a:ea typeface="MS Mincho" panose="02020609040205080304" pitchFamily="49" charset="-128"/>
                <a:cs typeface="Times New Roman" panose="02020603050405020304" pitchFamily="18" charset="0"/>
              </a:rPr>
              <a:t>(mod 41) </a:t>
            </a: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en-US" sz="2400" dirty="0"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158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>
            <a:extLst>
              <a:ext uri="{FF2B5EF4-FFF2-40B4-BE49-F238E27FC236}">
                <a16:creationId xmlns:a16="http://schemas.microsoft.com/office/drawing/2014/main" id="{618B17DA-7BC8-4BA1-B56A-2AD3D0BE8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 - ITB</a:t>
            </a:r>
          </a:p>
        </p:txBody>
      </p:sp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7F392542-CE29-42CE-AC7E-78F3F5A1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6114CC-D945-44AE-AC36-7626BA58E7A6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40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6255FB3-22B7-4164-9294-16C2037292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762000"/>
            <a:ext cx="11084560" cy="5334000"/>
          </a:xfrm>
        </p:spPr>
        <p:txBody>
          <a:bodyPr/>
          <a:lstStyle/>
          <a:p>
            <a:pPr marL="609600" indent="-609600">
              <a:buNone/>
              <a:defRPr/>
            </a:pPr>
            <a:r>
              <a:rPr lang="en-US" dirty="0" err="1">
                <a:cs typeface="Times New Roman" pitchFamily="18" charset="0"/>
              </a:rPr>
              <a:t>Properti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algoritma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ElGamal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1. 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prima, 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		(</a:t>
            </a:r>
            <a:r>
              <a:rPr lang="en-US" dirty="0" err="1">
                <a:cs typeface="Times New Roman" pitchFamily="18" charset="0"/>
              </a:rPr>
              <a:t>tidak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2. 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acak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g</a:t>
            </a:r>
            <a:r>
              <a:rPr lang="en-US" dirty="0">
                <a:cs typeface="Times New Roman" pitchFamily="18" charset="0"/>
              </a:rPr>
              <a:t>  ( </a:t>
            </a:r>
            <a:r>
              <a:rPr lang="en-US" i="1" dirty="0">
                <a:cs typeface="Times New Roman" pitchFamily="18" charset="0"/>
              </a:rPr>
              <a:t>g</a:t>
            </a:r>
            <a:r>
              <a:rPr lang="en-US" dirty="0">
                <a:cs typeface="Times New Roman" pitchFamily="18" charset="0"/>
              </a:rPr>
              <a:t> &lt; 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adalah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akar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primitif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dari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p)</a:t>
            </a:r>
            <a:r>
              <a:rPr lang="en-US" dirty="0">
                <a:cs typeface="Times New Roman" pitchFamily="18" charset="0"/>
              </a:rPr>
              <a:t>  	(</a:t>
            </a:r>
            <a:r>
              <a:rPr lang="en-US" dirty="0" err="1">
                <a:cs typeface="Times New Roman" pitchFamily="18" charset="0"/>
              </a:rPr>
              <a:t>tidak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marL="398463" indent="-398463">
              <a:buFontTx/>
              <a:buAutoNum type="arabicPeriod" startAt="3"/>
              <a:defRPr/>
            </a:pP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acak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x  </a:t>
            </a:r>
            <a:r>
              <a:rPr lang="en-US" dirty="0">
                <a:cs typeface="Times New Roman" pitchFamily="18" charset="0"/>
              </a:rPr>
              <a:t>(2 </a:t>
            </a:r>
            <a:r>
              <a:rPr lang="en-US" dirty="0">
                <a:cs typeface="Times New Roman" pitchFamily="18" charset="0"/>
                <a:sym typeface="Symbol" panose="05050102010706020507" pitchFamily="18" charset="2"/>
              </a:rPr>
              <a:t>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x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  <a:sym typeface="Symbol" panose="05050102010706020507" pitchFamily="18" charset="2"/>
              </a:rPr>
              <a:t>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p - </a:t>
            </a:r>
            <a:r>
              <a:rPr lang="en-US" dirty="0">
                <a:cs typeface="Times New Roman" pitchFamily="18" charset="0"/>
              </a:rPr>
              <a:t>2)	(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cs typeface="Times New Roman" pitchFamily="18" charset="0"/>
              </a:rPr>
              <a:t>kunci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cs typeface="Times New Roman" pitchFamily="18" charset="0"/>
              </a:rPr>
              <a:t>privat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4.  </a:t>
            </a:r>
            <a:r>
              <a:rPr lang="en-US" i="1" dirty="0">
                <a:cs typeface="Times New Roman" pitchFamily="18" charset="0"/>
              </a:rPr>
              <a:t>y</a:t>
            </a:r>
            <a:r>
              <a:rPr lang="en-US" dirty="0">
                <a:cs typeface="Times New Roman" pitchFamily="18" charset="0"/>
              </a:rPr>
              <a:t> = </a:t>
            </a:r>
            <a:r>
              <a:rPr lang="en-US" i="1" dirty="0" err="1">
                <a:cs typeface="Times New Roman" pitchFamily="18" charset="0"/>
              </a:rPr>
              <a:t>g</a:t>
            </a:r>
            <a:r>
              <a:rPr lang="en-US" i="1" baseline="30000" dirty="0" err="1">
                <a:cs typeface="Times New Roman" pitchFamily="18" charset="0"/>
              </a:rPr>
              <a:t>x</a:t>
            </a:r>
            <a:r>
              <a:rPr lang="en-US" dirty="0">
                <a:cs typeface="Times New Roman" pitchFamily="18" charset="0"/>
              </a:rPr>
              <a:t> mod 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			(</a:t>
            </a:r>
            <a:r>
              <a:rPr lang="en-US" dirty="0" err="1">
                <a:cs typeface="Times New Roman" pitchFamily="18" charset="0"/>
              </a:rPr>
              <a:t>tidak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dirty="0" err="1">
                <a:cs typeface="Times New Roman" pitchFamily="18" charset="0"/>
              </a:rPr>
              <a:t>kunci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publik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5.  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dirty="0">
                <a:cs typeface="Times New Roman" pitchFamily="18" charset="0"/>
              </a:rPr>
              <a:t>   (</a:t>
            </a:r>
            <a:r>
              <a:rPr lang="en-US" dirty="0" err="1">
                <a:cs typeface="Times New Roman" pitchFamily="18" charset="0"/>
              </a:rPr>
              <a:t>plainteks</a:t>
            </a:r>
            <a:r>
              <a:rPr lang="en-US" dirty="0">
                <a:cs typeface="Times New Roman" pitchFamily="18" charset="0"/>
              </a:rPr>
              <a:t>)			(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6.  </a:t>
            </a:r>
            <a:r>
              <a:rPr lang="en-US" i="1" dirty="0">
                <a:cs typeface="Times New Roman" pitchFamily="18" charset="0"/>
              </a:rPr>
              <a:t>a</a:t>
            </a:r>
            <a:r>
              <a:rPr lang="en-US" dirty="0">
                <a:cs typeface="Times New Roman" pitchFamily="18" charset="0"/>
              </a:rPr>
              <a:t> dan </a:t>
            </a:r>
            <a:r>
              <a:rPr lang="en-US" i="1" dirty="0">
                <a:cs typeface="Times New Roman" pitchFamily="18" charset="0"/>
              </a:rPr>
              <a:t>b</a:t>
            </a:r>
            <a:r>
              <a:rPr lang="en-US" dirty="0">
                <a:cs typeface="Times New Roman" pitchFamily="18" charset="0"/>
              </a:rPr>
              <a:t>  (</a:t>
            </a:r>
            <a:r>
              <a:rPr lang="en-US" dirty="0" err="1">
                <a:cs typeface="Times New Roman" pitchFamily="18" charset="0"/>
              </a:rPr>
              <a:t>cipherteks</a:t>
            </a:r>
            <a:r>
              <a:rPr lang="en-US" dirty="0">
                <a:cs typeface="Times New Roman" pitchFamily="18" charset="0"/>
              </a:rPr>
              <a:t>)		(</a:t>
            </a:r>
            <a:r>
              <a:rPr lang="en-US" dirty="0" err="1">
                <a:cs typeface="Times New Roman" pitchFamily="18" charset="0"/>
              </a:rPr>
              <a:t>tidak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)</a:t>
            </a:r>
          </a:p>
          <a:p>
            <a:pPr marL="609600" indent="-609600">
              <a:buNone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4D07D74D-DBAA-4386-A106-4FF7ACD0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Munir/Teknik Informatika STEI - ITB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904918F5-5002-4BEF-A8D2-47FAD4D62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2D02C8-C2FA-480F-81D5-3B8CA49F2B21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AAD49513-B382-4513-9419-8CCE3054E2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600" b="1" dirty="0" err="1">
                <a:cs typeface="Times New Roman" panose="02020603050405020304" pitchFamily="18" charset="0"/>
              </a:rPr>
              <a:t>Prosedur</a:t>
            </a:r>
            <a:r>
              <a:rPr lang="en-US" altLang="en-US" sz="3600" b="1" dirty="0"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3600" b="1" dirty="0"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cs typeface="Times New Roman" panose="02020603050405020304" pitchFamily="18" charset="0"/>
              </a:rPr>
              <a:t>Kunci</a:t>
            </a:r>
            <a:endParaRPr lang="en-GB" altLang="en-US" sz="3600" b="1" dirty="0">
              <a:cs typeface="Times New Roman" panose="02020603050405020304" pitchFamily="18" charset="0"/>
            </a:endParaRPr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8B7A51CA-3412-429D-A969-AD1C23A938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652760" cy="4351338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Pilih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sembarang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prima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(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di-</a:t>
            </a:r>
            <a:r>
              <a:rPr lang="en-US" altLang="en-US" i="1" dirty="0">
                <a:cs typeface="Times New Roman" panose="02020603050405020304" pitchFamily="18" charset="0"/>
              </a:rPr>
              <a:t>share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antara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anggota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kelompok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Pilih</a:t>
            </a:r>
            <a:r>
              <a:rPr lang="en-US" altLang="en-US" dirty="0">
                <a:cs typeface="Times New Roman" panose="02020603050405020304" pitchFamily="18" charset="0"/>
              </a:rPr>
              <a:t> dua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g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syarat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g</a:t>
            </a:r>
            <a:r>
              <a:rPr lang="en-US" altLang="en-US" dirty="0">
                <a:cs typeface="Times New Roman" panose="02020603050405020304" pitchFamily="18" charset="0"/>
              </a:rPr>
              <a:t> &lt;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akar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primitif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, dan  2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– 2 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3.    </a:t>
            </a:r>
            <a:r>
              <a:rPr lang="en-US" altLang="en-US" dirty="0" err="1">
                <a:cs typeface="Times New Roman" panose="02020603050405020304" pitchFamily="18" charset="0"/>
              </a:rPr>
              <a:t>Hitung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y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 err="1">
                <a:cs typeface="Times New Roman" panose="02020603050405020304" pitchFamily="18" charset="0"/>
              </a:rPr>
              <a:t>g</a:t>
            </a:r>
            <a:r>
              <a:rPr lang="en-US" altLang="en-US" i="1" baseline="30000" dirty="0" err="1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 mod </a:t>
            </a:r>
            <a:r>
              <a:rPr lang="en-US" altLang="en-US" i="1" dirty="0">
                <a:cs typeface="Times New Roman" panose="02020603050405020304" pitchFamily="18" charset="0"/>
              </a:rPr>
              <a:t>p				     </a:t>
            </a:r>
            <a:r>
              <a:rPr lang="en-US" altLang="en-US" dirty="0">
                <a:cs typeface="Times New Roman" panose="02020603050405020304" pitchFamily="18" charset="0"/>
              </a:rPr>
              <a:t>(1)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Hasil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-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tripel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y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g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-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privat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pasangan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x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endParaRPr lang="en-GB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1976</Words>
  <Application>Microsoft Office PowerPoint</Application>
  <PresentationFormat>Widescreen</PresentationFormat>
  <Paragraphs>176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Verdana</vt:lpstr>
      <vt:lpstr>Wingdings</vt:lpstr>
      <vt:lpstr>Office Theme</vt:lpstr>
      <vt:lpstr>Algoritma ElGamal</vt:lpstr>
      <vt:lpstr>Pendahuluan</vt:lpstr>
      <vt:lpstr>PowerPoint Presentation</vt:lpstr>
      <vt:lpstr>Akar Primitif dan Logaritma Diskrit</vt:lpstr>
      <vt:lpstr>PowerPoint Presentation</vt:lpstr>
      <vt:lpstr>PowerPoint Presentation</vt:lpstr>
      <vt:lpstr>PowerPoint Presentation</vt:lpstr>
      <vt:lpstr>PowerPoint Presentation</vt:lpstr>
      <vt:lpstr>Prosedur Pembangkitan Kunci</vt:lpstr>
      <vt:lpstr>Prosedur Enkripsi </vt:lpstr>
      <vt:lpstr>Prosedur Dekripsi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ElGamal </dc:title>
  <dc:creator>Rinaldi Munir</dc:creator>
  <cp:lastModifiedBy>rinaldi</cp:lastModifiedBy>
  <cp:revision>13</cp:revision>
  <dcterms:created xsi:type="dcterms:W3CDTF">2020-10-21T02:19:14Z</dcterms:created>
  <dcterms:modified xsi:type="dcterms:W3CDTF">2023-02-24T08:44:31Z</dcterms:modified>
</cp:coreProperties>
</file>