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71" r:id="rId2"/>
    <p:sldId id="343" r:id="rId3"/>
    <p:sldId id="367" r:id="rId4"/>
    <p:sldId id="326" r:id="rId5"/>
    <p:sldId id="364" r:id="rId6"/>
    <p:sldId id="365" r:id="rId7"/>
    <p:sldId id="368" r:id="rId8"/>
    <p:sldId id="324" r:id="rId9"/>
    <p:sldId id="348" r:id="rId10"/>
    <p:sldId id="349" r:id="rId11"/>
    <p:sldId id="302" r:id="rId12"/>
    <p:sldId id="350" r:id="rId13"/>
    <p:sldId id="351" r:id="rId14"/>
    <p:sldId id="352" r:id="rId15"/>
    <p:sldId id="369" r:id="rId16"/>
    <p:sldId id="353" r:id="rId17"/>
    <p:sldId id="354" r:id="rId18"/>
    <p:sldId id="370" r:id="rId19"/>
    <p:sldId id="355" r:id="rId20"/>
    <p:sldId id="360" r:id="rId21"/>
    <p:sldId id="362" r:id="rId22"/>
    <p:sldId id="361" r:id="rId23"/>
    <p:sldId id="378" r:id="rId24"/>
    <p:sldId id="379" r:id="rId25"/>
    <p:sldId id="380" r:id="rId26"/>
    <p:sldId id="381" r:id="rId27"/>
    <p:sldId id="382" r:id="rId28"/>
    <p:sldId id="372" r:id="rId29"/>
    <p:sldId id="373" r:id="rId30"/>
    <p:sldId id="374" r:id="rId31"/>
    <p:sldId id="375" r:id="rId32"/>
    <p:sldId id="376" r:id="rId33"/>
    <p:sldId id="37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6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38479-08D9-48C8-8E63-E0EC4453E81F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D28D3-6389-4995-8FE3-ECAF5C33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3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C4E3-D605-4F74-80A2-A63D6C47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A1110F-D1D7-41A5-A462-692BE01C4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4F28A-0334-4812-BF2C-46E80CB9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F3B14-1B3C-44B5-831C-997BAA7C3B5E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2BDEA-BBA3-493D-B21E-36D146C8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F4E07-EFBB-460E-923C-22304846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CC50-5D52-4E03-A50C-2D22BD640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A420C-3103-4906-9D2A-0C81483E0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37015-A380-4D20-A0F5-12B04A9B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F670-662F-4383-B38E-369F59878619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34AC0-10A5-4C73-A6CC-DF0A7193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0B657-2471-4871-81E1-28A5615A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DAF46-39D0-4F94-A6ED-581140387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2BD6B-8011-40F9-8879-F253F267A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A04D-C0C0-4271-BE48-09285E5E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D6900-CEBA-45BC-AA93-302D52F43E4C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81B06-4D11-4E25-BD3B-48F77FD7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6AF2C-D3AF-49F6-9355-CB421149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9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93C1D-BCE3-4A1A-987C-3FBD1C18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0673-0967-4BB5-943E-19E12B284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A226-F923-4D78-8154-E853D9F2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9FC2-5E62-4E56-8156-485E9D46CC05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3D0D2-6256-43C6-A4D1-DEBFE9AE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15A01-DF2F-47EB-B1AA-9A6812C6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DF5DB-36FE-4DC7-8224-18E067306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377A0-4F08-4141-92D3-D4512ED9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F5CFA-50BC-4B59-92F2-FE2E21A9B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728F-5903-44BA-A7DD-E1C497F65416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75CBC-F6B5-4E84-8AF8-71D72B94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52D8D-96F6-40D1-92F1-E2903D1F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17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5C6D-0CB0-40BF-B901-463B428B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B976B-78A0-4638-AFF7-53450486F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CAE64-C48B-4969-AB5D-FF349EB08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C4AFC-F778-4FCF-B74A-616F9FFA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C5CD-4BF0-49B2-95B1-8EA1809CFC5B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34D31-ACF5-47FA-A01C-DFCBD7B4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E6DF0-9A94-441D-9796-640A31EE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0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F829-27B8-47F6-884E-4AEBD775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AD547-EB33-40FF-85DA-591C4761C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B7646-41AE-4368-BC16-2E3561DA0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32237-D2B0-40F6-A442-ECB631ECC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630F2-EBCD-49B8-B323-2A06C56B2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B710E-7EEA-4CB2-9CC7-3733830E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43C5-C1F9-4DF5-8A62-A226597B2E30}" type="datetime1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B4F915-D6DD-4EE7-91C4-5B0BC588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CB1D9-3B69-492D-B681-2F42F53B9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34E92-E550-4BB9-803B-0DAA502D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6BE9B-A449-4602-90D2-5C69DAB2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AE7D-39F2-4591-9CEA-03D82ACC9F63}" type="datetime1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7CF54-AB90-43DD-AA21-24E51CD0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D3EAA-0A6F-43A2-A264-59CF08AF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76F06-296A-4E08-A892-7763A367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D1E0-5FC4-4B79-9270-02C83C33ABE8}" type="datetime1">
              <a:rPr lang="en-US" smtClean="0"/>
              <a:t>2/25/2023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DF9AD-3269-4DD9-A298-72D1B953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38A7F-0C41-49FB-9983-E8723FBA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4DE9-C242-4504-A394-D40E73F5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6CF87-8F56-4E19-8947-1219088D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E231A-D508-4B20-9236-BF10C46A2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E05D9-F223-46ED-9F84-3436A313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9357-347E-4EFE-BB88-30416F169442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14261-7804-43B3-8031-9CD79CCD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37FDE-2D26-4E66-BAF2-F34D59A0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DEF3-CBA4-448D-951D-F01B7C34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14B55-B0D6-478A-8955-F53838330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86B06-DBA7-49DD-AD62-1FDD73271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4DC5B-4FDA-43DE-B7D4-86EB37CE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CC0E-CB26-4EC7-BA39-9961591AD529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E1B1-3933-4715-861F-AFA81269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7866A-D0CB-4DB6-9405-A03004A9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1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E7893E-530E-498B-94A5-2BA6E03C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0E6D7-058A-4C0B-8908-98875733F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A1631-DFC9-4E1A-BFE0-6B7C2B4AD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25CF-1739-459E-B548-29E2DD594AAF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2893B-8486-49F9-BC18-FA8D13AE8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B2464-9DF0-43BA-8892-21A4FBF2D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A54D-25D1-4CEE-805B-A2CA95D53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-mgt.com.au/rsa_al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png"/><Relationship Id="rId7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eonard_Adleman" TargetMode="External"/><Relationship Id="rId5" Type="http://schemas.openxmlformats.org/officeDocument/2006/relationships/hyperlink" Target="http://en.wikipedia.org/wiki/Adi_Shamir" TargetMode="External"/><Relationship Id="rId4" Type="http://schemas.openxmlformats.org/officeDocument/2006/relationships/hyperlink" Target="http://en.wikipedia.org/wiki/Ron_Rivest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36382" y="1041855"/>
            <a:ext cx="8694738" cy="1322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RSA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9D9724D4-9A85-4C0F-A33A-AA80B9E8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DA1316E9-42C0-4FA4-963B-CFAAFCF6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8CCB0E-8F2E-4F1C-80A7-440B8B41A05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AD82C862-D800-4226-9E12-EB9100324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Dekripsi</a:t>
            </a:r>
            <a:endParaRPr lang="en-US" altLang="en-US" b="1" dirty="0"/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AE28778A-22FD-4A67-AADD-9CA6BEFCE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Misalkan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  </a:t>
            </a:r>
          </a:p>
          <a:p>
            <a:pPr marL="0" indent="0" algn="just">
              <a:buNone/>
              <a:defRPr/>
            </a:pPr>
            <a:r>
              <a:rPr lang="en-US" dirty="0">
                <a:cs typeface="Times New Roman" pitchFamily="18" charset="0"/>
              </a:rPr>
              <a:t>     </a:t>
            </a:r>
          </a:p>
          <a:p>
            <a:pPr marL="457200" indent="-457200" algn="just">
              <a:buFont typeface="+mj-lt"/>
              <a:buAutoNum type="arabicPeriod" startAt="2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kembali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i="1" baseline="-30000" dirty="0">
                <a:cs typeface="Times New Roman" pitchFamily="18" charset="0"/>
              </a:rPr>
              <a:t>i </a:t>
            </a:r>
            <a:r>
              <a:rPr lang="en-US" dirty="0" err="1">
                <a:cs typeface="Times New Roman" pitchFamily="18" charset="0"/>
              </a:rPr>
              <a:t>menggunakan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persamaan</a:t>
            </a:r>
            <a:r>
              <a:rPr lang="en-US" dirty="0">
                <a:cs typeface="Times New Roman" pitchFamily="18" charset="0"/>
              </a:rPr>
              <a:t>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en-US" i="1" dirty="0">
                <a:cs typeface="Times New Roman" pitchFamily="18" charset="0"/>
              </a:rPr>
              <a:t>                  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d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cs typeface="Times New Roman" panose="02020603050405020304" pitchFamily="18" charset="0"/>
              </a:rPr>
              <a:t>mod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,</a:t>
            </a:r>
            <a:endParaRPr lang="en-US" altLang="en-US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703625B2-03D7-4647-96E7-A326CE5F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8F690017-D7A7-4EA1-9BB2-6B04A9A7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97F3E-F259-417A-9C45-56B0F643500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AFBB51A0-3D2F-4FAB-B484-921620A96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pembangkitan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oleh Alice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1BCCACB5-28F0-40F5-82A6-33F9CB039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0119" y="1589088"/>
            <a:ext cx="10317161" cy="4557712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Alice </a:t>
            </a:r>
            <a:r>
              <a:rPr lang="en-US" altLang="en-US" dirty="0" err="1">
                <a:cs typeface="Times New Roman" panose="02020603050405020304" pitchFamily="18" charset="0"/>
              </a:rPr>
              <a:t>ingin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Alice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= 47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= 71 (</a:t>
            </a:r>
            <a:r>
              <a:rPr lang="en-US" altLang="en-US" dirty="0" err="1">
                <a:cs typeface="Times New Roman" panose="02020603050405020304" pitchFamily="18" charset="0"/>
              </a:rPr>
              <a:t>keduanya</a:t>
            </a:r>
            <a:r>
              <a:rPr lang="en-US" altLang="en-US" dirty="0">
                <a:cs typeface="Times New Roman" panose="02020603050405020304" pitchFamily="18" charset="0"/>
              </a:rPr>
              <a:t> prima),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n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= 3337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		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1)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– 1) = 3220.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Alice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= 79 (yang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3220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terbesarnya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1). 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Nilai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dipublikasikan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1BD108A-1B86-4125-ACE4-A51B800F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F181D77-7F2C-4010-B604-502B6319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75E7D7-83D6-48F8-AE54-B4C46369856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4489C41C-3942-43E7-BB45-B496BA4AC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2360" y="962025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cs typeface="Times New Roman" panose="02020603050405020304" pitchFamily="18" charset="0"/>
              </a:rPr>
              <a:t> 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kekongruenan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ed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cs typeface="Times New Roman" panose="02020603050405020304" pitchFamily="18" charset="0"/>
              </a:rPr>
              <a:t> 1 (mod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balikan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modulus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i="1" dirty="0">
                <a:cs typeface="Times New Roman" panose="02020603050405020304" pitchFamily="18" charset="0"/>
              </a:rPr>
              <a:t>d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Euclidean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rumus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mencoba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nilai-nilai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= 1, 2, 3, …, </a:t>
            </a:r>
            <a:r>
              <a:rPr lang="en-US" altLang="en-US" sz="2400" dirty="0" err="1">
                <a:cs typeface="Times New Roman" panose="02020603050405020304" pitchFamily="18" charset="0"/>
              </a:rPr>
              <a:t>diperoleh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1019.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endParaRPr lang="en-GB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6" name="Object 4">
                <a:extLst>
                  <a:ext uri="{FF2B5EF4-FFF2-40B4-BE49-F238E27FC236}">
                    <a16:creationId xmlns:a16="http://schemas.microsoft.com/office/drawing/2014/main" id="{B0E82FEC-61B3-4773-A0F0-BC0208A358D1}"/>
                  </a:ext>
                </a:extLst>
              </p:cNvPr>
              <p:cNvSpPr txBox="1"/>
              <p:nvPr/>
            </p:nvSpPr>
            <p:spPr bwMode="auto">
              <a:xfrm>
                <a:off x="3769360" y="3137694"/>
                <a:ext cx="2590800" cy="8747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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366" name="Object 4">
                <a:extLst>
                  <a:ext uri="{FF2B5EF4-FFF2-40B4-BE49-F238E27FC236}">
                    <a16:creationId xmlns:a16="http://schemas.microsoft.com/office/drawing/2014/main" id="{B0E82FEC-61B3-4773-A0F0-BC0208A35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69360" y="3137694"/>
                <a:ext cx="2590800" cy="8747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B608C95B-CB2E-4659-83A8-02A7A822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91A6B29B-1023-4430-AC5C-A9099E5B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F8EC51-5070-4592-BFB5-E245D7986A67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4CD034C-6AAE-49F0-AADF-06EAA0A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0161" y="792480"/>
            <a:ext cx="9916159" cy="547624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‘HELLO ALICE’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Alice</a:t>
            </a:r>
          </a:p>
          <a:p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memisalkan</a:t>
            </a:r>
            <a:r>
              <a:rPr lang="en-US" sz="2400" dirty="0"/>
              <a:t> A = 00, B = 01, …, Z = 25,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 (</a:t>
            </a:r>
            <a:r>
              <a:rPr lang="en-US" sz="2400" dirty="0" err="1"/>
              <a:t>spasi</a:t>
            </a:r>
            <a:r>
              <a:rPr lang="en-US" sz="2400" dirty="0"/>
              <a:t> </a:t>
            </a:r>
            <a:r>
              <a:rPr lang="en-US" sz="2400" dirty="0" err="1"/>
              <a:t>diabaikan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fi-FI" sz="2400" i="1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dirty="0"/>
              <a:t> = 07041111140011080204</a:t>
            </a:r>
            <a:endParaRPr lang="en-US" sz="2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Pecah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yang 4 digit: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fi-FI" sz="2400" i="1" dirty="0"/>
              <a:t>m</a:t>
            </a:r>
            <a:r>
              <a:rPr lang="fi-FI" sz="2400" baseline="-25000" dirty="0"/>
              <a:t>1</a:t>
            </a:r>
            <a:r>
              <a:rPr lang="fi-FI" sz="2400" dirty="0"/>
              <a:t> = 0704		</a:t>
            </a:r>
            <a:r>
              <a:rPr lang="fi-FI" sz="2400" i="1" dirty="0"/>
              <a:t>m</a:t>
            </a:r>
            <a:r>
              <a:rPr lang="fi-FI" sz="2400" baseline="-25000" dirty="0"/>
              <a:t>4</a:t>
            </a:r>
            <a:r>
              <a:rPr lang="fi-FI" sz="2400" dirty="0"/>
              <a:t> = 1108</a:t>
            </a:r>
            <a:endParaRPr lang="en-US" sz="2400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baseline="-25000" dirty="0"/>
              <a:t>2</a:t>
            </a:r>
            <a:r>
              <a:rPr lang="fi-FI" sz="2400" dirty="0"/>
              <a:t> = 1111		</a:t>
            </a:r>
            <a:r>
              <a:rPr lang="fi-FI" sz="2400" i="1" dirty="0"/>
              <a:t>m</a:t>
            </a:r>
            <a:r>
              <a:rPr lang="fi-FI" sz="2400" baseline="-25000" dirty="0"/>
              <a:t>5</a:t>
            </a:r>
            <a:r>
              <a:rPr lang="fi-FI" sz="2400" dirty="0"/>
              <a:t> = 0204</a:t>
            </a:r>
            <a:endParaRPr lang="en-US" sz="2400" dirty="0"/>
          </a:p>
          <a:p>
            <a:pPr marL="0" indent="0">
              <a:buNone/>
            </a:pPr>
            <a:r>
              <a:rPr lang="fi-FI" sz="2400" i="1" dirty="0"/>
              <a:t>	m</a:t>
            </a:r>
            <a:r>
              <a:rPr lang="fi-FI" sz="2400" baseline="-25000" dirty="0"/>
              <a:t>3</a:t>
            </a:r>
            <a:r>
              <a:rPr lang="fi-FI" sz="2400" dirty="0"/>
              <a:t> = 1400		</a:t>
            </a:r>
            <a:endParaRPr lang="en-US" sz="2400" dirty="0"/>
          </a:p>
          <a:p>
            <a:pPr marL="0" indent="0" algn="just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(</a:t>
            </a:r>
            <a:r>
              <a:rPr lang="en-US" altLang="en-US" sz="2400" dirty="0" err="1">
                <a:cs typeface="Times New Roman" panose="02020603050405020304" pitchFamily="18" charset="0"/>
              </a:rPr>
              <a:t>Perhatikan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3337 – 1] 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EF9B2750-E84B-4EA5-8C46-5F6D04F7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E58B65E-BE88-4AA0-991E-69D8BA53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07FF7E-508C-42DB-80D3-903E51ADDFF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6B522A4-F04D-4AC4-8964-4FA683A40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846772"/>
            <a:ext cx="10373359" cy="51644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cs typeface="Times New Roman" panose="02020603050405020304" pitchFamily="18" charset="0"/>
              </a:rPr>
              <a:t>Bob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mengenkripsi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public Alice (</a:t>
            </a:r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cs typeface="Times New Roman" panose="02020603050405020304" pitchFamily="18" charset="0"/>
              </a:rPr>
              <a:t> = 79):</a:t>
            </a:r>
          </a:p>
          <a:p>
            <a:pPr marL="0" indent="0">
              <a:buNone/>
            </a:pPr>
            <a:r>
              <a:rPr lang="en-US" altLang="en-US" sz="2600" i="1" dirty="0">
                <a:cs typeface="Times New Roman" panose="02020603050405020304" pitchFamily="18" charset="0"/>
              </a:rPr>
              <a:t>	</a:t>
            </a:r>
            <a:r>
              <a:rPr lang="fi-FI" sz="2600" i="1" dirty="0"/>
              <a:t>c</a:t>
            </a:r>
            <a:r>
              <a:rPr lang="fi-FI" sz="2600" baseline="-25000" dirty="0"/>
              <a:t>1</a:t>
            </a:r>
            <a:r>
              <a:rPr lang="fi-FI" sz="2600" dirty="0"/>
              <a:t> = 704</a:t>
            </a:r>
            <a:r>
              <a:rPr lang="fi-FI" sz="2600" baseline="30000" dirty="0"/>
              <a:t>79</a:t>
            </a:r>
            <a:r>
              <a:rPr lang="fi-FI" sz="2600" dirty="0"/>
              <a:t> mod 3337 = 328;	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2</a:t>
            </a:r>
            <a:r>
              <a:rPr lang="fi-FI" sz="2600" dirty="0"/>
              <a:t> = 1111</a:t>
            </a:r>
            <a:r>
              <a:rPr lang="fi-FI" sz="2600" baseline="30000" dirty="0"/>
              <a:t>79</a:t>
            </a:r>
            <a:r>
              <a:rPr lang="fi-FI" sz="2600" dirty="0"/>
              <a:t> mod 3337 = 301;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3</a:t>
            </a:r>
            <a:r>
              <a:rPr lang="fi-FI" sz="2600" dirty="0"/>
              <a:t> = 1400</a:t>
            </a:r>
            <a:r>
              <a:rPr lang="fi-FI" sz="2600" baseline="30000" dirty="0"/>
              <a:t>79</a:t>
            </a:r>
            <a:r>
              <a:rPr lang="fi-FI" sz="2600" dirty="0"/>
              <a:t> mod 3337 = 2653;	 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4</a:t>
            </a:r>
            <a:r>
              <a:rPr lang="fi-FI" sz="2600" dirty="0"/>
              <a:t> = 1108</a:t>
            </a:r>
            <a:r>
              <a:rPr lang="fi-FI" sz="2600" baseline="30000" dirty="0"/>
              <a:t>79</a:t>
            </a:r>
            <a:r>
              <a:rPr lang="fi-FI" sz="2600" dirty="0"/>
              <a:t> mod 3337 = 2986; </a:t>
            </a:r>
            <a:endParaRPr lang="en-US" sz="2600" dirty="0"/>
          </a:p>
          <a:p>
            <a:pPr marL="0" indent="0">
              <a:buNone/>
            </a:pPr>
            <a:r>
              <a:rPr lang="fi-FI" sz="2600" i="1" dirty="0"/>
              <a:t>	c</a:t>
            </a:r>
            <a:r>
              <a:rPr lang="fi-FI" sz="2600" baseline="-25000" dirty="0"/>
              <a:t>5</a:t>
            </a:r>
            <a:r>
              <a:rPr lang="fi-FI" sz="2600" dirty="0"/>
              <a:t> = 204</a:t>
            </a:r>
            <a:r>
              <a:rPr lang="fi-FI" sz="2600" baseline="30000" dirty="0"/>
              <a:t>79</a:t>
            </a:r>
            <a:r>
              <a:rPr lang="fi-FI" sz="2600" dirty="0"/>
              <a:t> mod 3337 = 1164; </a:t>
            </a:r>
            <a:endParaRPr lang="en-US" sz="2600" dirty="0"/>
          </a:p>
          <a:p>
            <a:pPr algn="just"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</a:t>
            </a:r>
          </a:p>
          <a:p>
            <a:pPr algn="just"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</a:t>
            </a:r>
            <a:r>
              <a:rPr lang="en-US" altLang="en-US" sz="26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600" dirty="0">
                <a:cs typeface="Times New Roman" panose="02020603050405020304" pitchFamily="18" charset="0"/>
              </a:rPr>
              <a:t>: </a:t>
            </a:r>
            <a:r>
              <a:rPr lang="fi-FI" altLang="en-US" sz="2600" i="1" dirty="0">
                <a:cs typeface="Times New Roman" panose="02020603050405020304" pitchFamily="18" charset="0"/>
              </a:rPr>
              <a:t>C</a:t>
            </a:r>
            <a:r>
              <a:rPr lang="fi-FI" sz="2600" dirty="0"/>
              <a:t> = 0328 0301 2653 2986 1164</a:t>
            </a:r>
            <a:endParaRPr lang="en-US" sz="26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600" dirty="0">
                <a:cs typeface="Times New Roman" panose="02020603050405020304" pitchFamily="18" charset="0"/>
              </a:rPr>
              <a:t> Bob </a:t>
            </a:r>
            <a:r>
              <a:rPr lang="en-US" altLang="en-US" sz="26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C </a:t>
            </a:r>
            <a:r>
              <a:rPr lang="en-US" altLang="en-US" sz="26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600" dirty="0">
                <a:cs typeface="Times New Roman" panose="02020603050405020304" pitchFamily="18" charset="0"/>
              </a:rPr>
              <a:t> Alice</a:t>
            </a:r>
            <a:endParaRPr lang="en-GB" altLang="en-US" sz="2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B1CCEB-65D7-46E8-AE9A-B6C43196734C}"/>
              </a:ext>
            </a:extLst>
          </p:cNvPr>
          <p:cNvSpPr/>
          <p:nvPr/>
        </p:nvSpPr>
        <p:spPr>
          <a:xfrm>
            <a:off x="8459403" y="255428"/>
            <a:ext cx="31806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dirty="0" err="1">
                <a:solidFill>
                  <a:srgbClr val="FF0000"/>
                </a:solidFill>
              </a:rPr>
              <a:t>Enkripsi</a:t>
            </a:r>
            <a:r>
              <a:rPr lang="en-US" sz="2600" dirty="0">
                <a:solidFill>
                  <a:srgbClr val="FF0000"/>
                </a:solidFill>
              </a:rPr>
              <a:t>: </a:t>
            </a:r>
            <a:r>
              <a:rPr lang="en-US" sz="2600" i="1" dirty="0">
                <a:solidFill>
                  <a:srgbClr val="FF0000"/>
                </a:solidFill>
              </a:rPr>
              <a:t>c</a:t>
            </a:r>
            <a:r>
              <a:rPr lang="en-US" sz="2600" dirty="0">
                <a:solidFill>
                  <a:srgbClr val="FF0000"/>
                </a:solidFill>
              </a:rPr>
              <a:t> = </a:t>
            </a:r>
            <a:r>
              <a:rPr lang="en-US" sz="2600" i="1" dirty="0">
                <a:solidFill>
                  <a:srgbClr val="FF0000"/>
                </a:solidFill>
              </a:rPr>
              <a:t>m</a:t>
            </a:r>
            <a:r>
              <a:rPr lang="en-US" sz="2600" i="1" baseline="30000" dirty="0">
                <a:solidFill>
                  <a:srgbClr val="FF0000"/>
                </a:solidFill>
              </a:rPr>
              <a:t>e</a:t>
            </a:r>
            <a:r>
              <a:rPr lang="en-US" sz="2600" dirty="0">
                <a:solidFill>
                  <a:srgbClr val="FF0000"/>
                </a:solidFill>
              </a:rPr>
              <a:t> mod 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27AF0A-DDD2-4369-994D-D7F042C46F6D}"/>
              </a:ext>
            </a:extLst>
          </p:cNvPr>
          <p:cNvSpPr/>
          <p:nvPr/>
        </p:nvSpPr>
        <p:spPr>
          <a:xfrm>
            <a:off x="8421444" y="255428"/>
            <a:ext cx="3218638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7CE8D-2E08-4929-A0E5-C616F7D42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160"/>
            <a:ext cx="10515600" cy="5120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altLang="en-US" dirty="0">
                <a:cs typeface="Times New Roman" panose="02020603050405020304" pitchFamily="18" charset="0"/>
              </a:rPr>
              <a:t>Alice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 d = 1019</a:t>
            </a: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  <a:r>
              <a:rPr lang="fi-FI" i="1" dirty="0"/>
              <a:t>m</a:t>
            </a:r>
            <a:r>
              <a:rPr lang="fi-FI" baseline="-25000" dirty="0"/>
              <a:t>1</a:t>
            </a:r>
            <a:r>
              <a:rPr lang="fi-FI" dirty="0"/>
              <a:t> = 328</a:t>
            </a:r>
            <a:r>
              <a:rPr lang="fi-FI" baseline="30000" dirty="0"/>
              <a:t>1019</a:t>
            </a:r>
            <a:r>
              <a:rPr lang="fi-FI" dirty="0"/>
              <a:t> mod 3337 = 704 = 0704 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2</a:t>
            </a:r>
            <a:r>
              <a:rPr lang="fi-FI" dirty="0"/>
              <a:t> = 301</a:t>
            </a:r>
            <a:r>
              <a:rPr lang="fi-FI" baseline="30000" dirty="0"/>
              <a:t>1019</a:t>
            </a:r>
            <a:r>
              <a:rPr lang="fi-FI" dirty="0"/>
              <a:t> mod 3337 = 1111 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3</a:t>
            </a:r>
            <a:r>
              <a:rPr lang="fi-FI" dirty="0"/>
              <a:t> = 2653</a:t>
            </a:r>
            <a:r>
              <a:rPr lang="fi-FI" baseline="30000" dirty="0"/>
              <a:t>1019</a:t>
            </a:r>
            <a:r>
              <a:rPr lang="fi-FI" dirty="0"/>
              <a:t> mod 3337 = 1400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4</a:t>
            </a:r>
            <a:r>
              <a:rPr lang="fi-FI" dirty="0"/>
              <a:t> = 2986</a:t>
            </a:r>
            <a:r>
              <a:rPr lang="fi-FI" baseline="30000" dirty="0"/>
              <a:t>1019</a:t>
            </a:r>
            <a:r>
              <a:rPr lang="fi-FI" dirty="0"/>
              <a:t> mod 3337 = 1108</a:t>
            </a:r>
            <a:endParaRPr lang="en-US" dirty="0"/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baseline="-25000" dirty="0"/>
              <a:t>5</a:t>
            </a:r>
            <a:r>
              <a:rPr lang="fi-FI" dirty="0"/>
              <a:t> = 1164</a:t>
            </a:r>
            <a:r>
              <a:rPr lang="fi-FI" baseline="30000" dirty="0"/>
              <a:t>1019</a:t>
            </a:r>
            <a:r>
              <a:rPr lang="fi-FI" dirty="0"/>
              <a:t> mod 3337 = 204</a:t>
            </a:r>
            <a:endParaRPr lang="en-US" dirty="0"/>
          </a:p>
          <a:p>
            <a:endParaRPr lang="en-US" dirty="0"/>
          </a:p>
          <a:p>
            <a:r>
              <a:rPr lang="en-US" dirty="0"/>
              <a:t>Alice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Bob </a:t>
            </a:r>
          </a:p>
          <a:p>
            <a:pPr marL="0" indent="0">
              <a:buNone/>
            </a:pPr>
            <a:r>
              <a:rPr lang="fi-FI" i="1" dirty="0"/>
              <a:t>	M</a:t>
            </a:r>
            <a:r>
              <a:rPr lang="fi-FI" dirty="0"/>
              <a:t> = 07041111140011080204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yang </a:t>
            </a:r>
            <a:r>
              <a:rPr lang="en-US" dirty="0" err="1"/>
              <a:t>dikodekan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	M</a:t>
            </a:r>
            <a:r>
              <a:rPr lang="en-US" dirty="0"/>
              <a:t> = HELLO ALICE	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6EC257-9091-4742-923C-5E545DED8DCB}"/>
              </a:ext>
            </a:extLst>
          </p:cNvPr>
          <p:cNvSpPr/>
          <p:nvPr/>
        </p:nvSpPr>
        <p:spPr>
          <a:xfrm>
            <a:off x="8736326" y="152400"/>
            <a:ext cx="32186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dirty="0" err="1">
                <a:solidFill>
                  <a:srgbClr val="FF0000"/>
                </a:solidFill>
              </a:rPr>
              <a:t>Dekripsi</a:t>
            </a:r>
            <a:r>
              <a:rPr lang="en-US" sz="2600" dirty="0">
                <a:solidFill>
                  <a:srgbClr val="FF0000"/>
                </a:solidFill>
              </a:rPr>
              <a:t>: </a:t>
            </a:r>
            <a:r>
              <a:rPr lang="en-US" sz="2600" i="1" dirty="0">
                <a:solidFill>
                  <a:srgbClr val="FF0000"/>
                </a:solidFill>
              </a:rPr>
              <a:t>m</a:t>
            </a:r>
            <a:r>
              <a:rPr lang="en-US" sz="2600" dirty="0">
                <a:solidFill>
                  <a:srgbClr val="FF0000"/>
                </a:solidFill>
              </a:rPr>
              <a:t> = </a:t>
            </a:r>
            <a:r>
              <a:rPr lang="en-US" sz="2600" i="1" dirty="0">
                <a:solidFill>
                  <a:srgbClr val="FF0000"/>
                </a:solidFill>
              </a:rPr>
              <a:t>c</a:t>
            </a:r>
            <a:r>
              <a:rPr lang="en-US" sz="2600" i="1" baseline="30000" dirty="0">
                <a:solidFill>
                  <a:srgbClr val="FF0000"/>
                </a:solidFill>
              </a:rPr>
              <a:t>d</a:t>
            </a:r>
            <a:r>
              <a:rPr lang="en-US" sz="2600" dirty="0">
                <a:solidFill>
                  <a:srgbClr val="FF0000"/>
                </a:solidFill>
              </a:rPr>
              <a:t> mod 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72E025-A459-4110-A0B3-3C3D78959A2D}"/>
              </a:ext>
            </a:extLst>
          </p:cNvPr>
          <p:cNvSpPr/>
          <p:nvPr/>
        </p:nvSpPr>
        <p:spPr>
          <a:xfrm>
            <a:off x="8736326" y="152400"/>
            <a:ext cx="3218638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BD8B2D-EB36-B305-5B0C-A38C28A8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826FE-AB01-53B2-8093-15D6F4BE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18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FBD7B1DF-10D2-4024-8E57-ACA6AEEE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318F63BD-74C3-4889-A376-765EF7D7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B9B591-94B0-4B44-AF25-FAD59DD47D4D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05591F4-E818-4989-8823-7E7437F92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Keamanan</a:t>
            </a:r>
            <a:r>
              <a:rPr lang="en-US" altLang="en-US" b="1" dirty="0">
                <a:cs typeface="Times New Roman" panose="02020603050405020304" pitchFamily="18" charset="0"/>
              </a:rPr>
              <a:t> RSA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435DA67-B41A-4CFB-97A6-0390E89E7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kesulitan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faktor-faktor</a:t>
            </a:r>
            <a:r>
              <a:rPr lang="en-US" altLang="en-US" dirty="0">
                <a:cs typeface="Times New Roman" panose="02020603050405020304" pitchFamily="18" charset="0"/>
              </a:rPr>
              <a:t> prima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Sekali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1)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q</a:t>
            </a:r>
            <a:r>
              <a:rPr lang="en-US" altLang="en-US" dirty="0">
                <a:cs typeface="Times New Roman" panose="02020603050405020304" pitchFamily="18" charset="0"/>
              </a:rPr>
              <a:t> – 1)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diumumkan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kekongruenen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</a:t>
            </a:r>
            <a:r>
              <a:rPr lang="en-US" altLang="en-US" i="1" dirty="0">
                <a:cs typeface="Times New Roman" panose="02020603050405020304" pitchFamily="18" charset="0"/>
              </a:rPr>
              <a:t>ed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1 (mod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)).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76D52721-7B32-475F-AE35-B7346238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CE52004D-E489-4505-ACC9-91CC61A6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C07625-096B-46AA-B3A4-02C0133E1C89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05B4092-960F-4252-8858-A330170EB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579" y="425562"/>
            <a:ext cx="10784839" cy="5822947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Penemu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RSA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menyarankan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nilai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i="1" dirty="0">
                <a:cs typeface="Times New Roman" panose="02020603050405020304" pitchFamily="18" charset="0"/>
              </a:rPr>
              <a:t>q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lebih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100 digit.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demikian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hasil</a:t>
            </a:r>
            <a:r>
              <a:rPr lang="en-US" altLang="en-US" sz="2600" dirty="0">
                <a:cs typeface="Times New Roman" panose="02020603050405020304" pitchFamily="18" charset="0"/>
              </a:rPr>
              <a:t> kali </a:t>
            </a:r>
            <a:r>
              <a:rPr lang="en-US" altLang="en-US" sz="2600" i="1" dirty="0"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q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lebih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200 digit.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algn="just"/>
            <a:r>
              <a:rPr lang="en-US" altLang="en-US" sz="2600" dirty="0">
                <a:cs typeface="Times New Roman" panose="02020603050405020304" pitchFamily="18" charset="0"/>
              </a:rPr>
              <a:t>Usaha </a:t>
            </a:r>
            <a:r>
              <a:rPr lang="en-US" altLang="en-US" sz="2600" dirty="0" err="1"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mencari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faktor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600" dirty="0">
                <a:cs typeface="Times New Roman" panose="02020603050405020304" pitchFamily="18" charset="0"/>
              </a:rPr>
              <a:t> 200 digit </a:t>
            </a:r>
            <a:r>
              <a:rPr lang="en-US" altLang="en-US" sz="2600" dirty="0" err="1">
                <a:cs typeface="Times New Roman" panose="02020603050405020304" pitchFamily="18" charset="0"/>
              </a:rPr>
              <a:t>membutuhkan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waktu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selama</a:t>
            </a:r>
            <a:r>
              <a:rPr lang="en-US" altLang="en-US" sz="2600" dirty="0">
                <a:cs typeface="Times New Roman" panose="02020603050405020304" pitchFamily="18" charset="0"/>
              </a:rPr>
              <a:t> 4 </a:t>
            </a:r>
            <a:r>
              <a:rPr lang="en-US" altLang="en-US" sz="2600" dirty="0" err="1">
                <a:cs typeface="Times New Roman" panose="02020603050405020304" pitchFamily="18" charset="0"/>
              </a:rPr>
              <a:t>milyar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tahun</a:t>
            </a:r>
            <a:r>
              <a:rPr lang="en-US" altLang="en-US" sz="2600" dirty="0">
                <a:cs typeface="Times New Roman" panose="02020603050405020304" pitchFamily="18" charset="0"/>
              </a:rPr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500 digit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10</a:t>
            </a:r>
            <a:r>
              <a:rPr lang="en-US" baseline="30000" dirty="0"/>
              <a:t>25</a:t>
            </a:r>
            <a:r>
              <a:rPr lang="en-US" dirty="0"/>
              <a:t> </a:t>
            </a:r>
            <a:r>
              <a:rPr lang="en-US" dirty="0" err="1"/>
              <a:t>tahun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marL="284163" indent="-284163" algn="just" eaLnBrk="1" hangingPunct="1">
              <a:lnSpc>
                <a:spcPct val="90000"/>
              </a:lnSpc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(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asumsi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bahwa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pemfaktoran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cs typeface="Times New Roman" panose="02020603050405020304" pitchFamily="18" charset="0"/>
              </a:rPr>
              <a:t> 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tercepat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saat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ini</a:t>
            </a:r>
            <a:r>
              <a:rPr lang="en-US" altLang="en-US" sz="2600" dirty="0"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cs typeface="Times New Roman" panose="02020603050405020304" pitchFamily="18" charset="0"/>
              </a:rPr>
              <a:t>komputer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dipakai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mempunyai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kecepatan</a:t>
            </a:r>
            <a:r>
              <a:rPr lang="en-US" altLang="en-US" sz="2600" dirty="0"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cs typeface="Times New Roman" panose="02020603050405020304" pitchFamily="18" charset="0"/>
              </a:rPr>
              <a:t>milidetik</a:t>
            </a:r>
            <a:r>
              <a:rPr lang="en-US" altLang="en-US" sz="2600" dirty="0"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algn="just"/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pemfaktoran</a:t>
            </a:r>
            <a:r>
              <a:rPr lang="en-US" sz="2600" dirty="0"/>
              <a:t> yang </a:t>
            </a:r>
            <a:r>
              <a:rPr lang="en-US" sz="2600" dirty="0" err="1"/>
              <a:t>tercepat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kompleksitas</a:t>
            </a:r>
            <a:r>
              <a:rPr lang="en-US" sz="2600" dirty="0"/>
              <a:t>  </a:t>
            </a:r>
          </a:p>
          <a:p>
            <a:pPr algn="just"/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    </a:t>
            </a:r>
          </a:p>
          <a:p>
            <a:pPr marL="0" indent="0" algn="just">
              <a:buNone/>
            </a:pPr>
            <a:r>
              <a:rPr lang="en-US" sz="2600" dirty="0"/>
              <a:t>   </a:t>
            </a:r>
          </a:p>
          <a:p>
            <a:pPr marL="0" indent="0" algn="just">
              <a:buNone/>
            </a:pPr>
            <a:r>
              <a:rPr lang="en-US" sz="2600" dirty="0"/>
              <a:t>   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bilangan</a:t>
            </a:r>
            <a:r>
              <a:rPr lang="en-US" sz="2600" dirty="0"/>
              <a:t> </a:t>
            </a:r>
            <a:r>
              <a:rPr lang="en-US" sz="2600" dirty="0" err="1"/>
              <a:t>bulat</a:t>
            </a:r>
            <a:r>
              <a:rPr lang="en-US" sz="2600" dirty="0"/>
              <a:t> </a:t>
            </a:r>
            <a:r>
              <a:rPr lang="en-US" sz="2600" i="1" dirty="0"/>
              <a:t>n</a:t>
            </a:r>
            <a:r>
              <a:rPr lang="en-US" sz="2600" dirty="0"/>
              <a:t> </a:t>
            </a:r>
            <a:r>
              <a:rPr lang="en-US" sz="2600" dirty="0" err="1"/>
              <a:t>sepanjang</a:t>
            </a:r>
            <a:r>
              <a:rPr lang="en-US" sz="2600" dirty="0"/>
              <a:t> b-bit.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67C354-054E-41F8-B4CC-7CB9C34D7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040" y="45110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E5D877A-150E-4215-B362-D467F2B128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618971"/>
              </p:ext>
            </p:extLst>
          </p:nvPr>
        </p:nvGraphicFramePr>
        <p:xfrm>
          <a:off x="3412784" y="4530541"/>
          <a:ext cx="2788318" cy="849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244600" imgH="381000" progId="Equation.3">
                  <p:embed/>
                </p:oleObj>
              </mc:Choice>
              <mc:Fallback>
                <p:oleObj r:id="rId4" imgW="12446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784" y="4530541"/>
                        <a:ext cx="2788318" cy="8492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D3A98-C4A0-42CA-9818-AD4DAE300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45" y="1681657"/>
            <a:ext cx="10515600" cy="3710152"/>
          </a:xfrm>
        </p:spPr>
        <p:txBody>
          <a:bodyPr/>
          <a:lstStyle/>
          <a:p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pemfaktoran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polinomial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RSA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lama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memfaktorkannya</a:t>
            </a:r>
            <a:r>
              <a:rPr lang="en-US" dirty="0"/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3FCDC2-D18B-8AB2-B612-2C605A85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509B9B-E58B-897F-158E-2126DB1C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92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913FF634-B8FC-41E7-82AA-A7538E19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5FF699-47D9-4FC3-A10C-5E5F427BC676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58FA0A27-C4E7-45AA-A2E4-CAE6593A2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0759" y="30988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parameter RSA </a:t>
            </a:r>
            <a:endParaRPr lang="en-GB" altLang="en-US" baseline="30000" dirty="0">
              <a:sym typeface="Symbol" panose="05050102010706020507" pitchFamily="18" charset="2"/>
            </a:endParaRP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CA88CEDE-12B7-45A3-9709-D5444FE51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759" y="1077595"/>
            <a:ext cx="10449241" cy="5546725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/>
              <a:t>Modulus </a:t>
            </a:r>
            <a:r>
              <a:rPr lang="en-US" sz="5000" i="1" dirty="0"/>
              <a:t>n </a:t>
            </a:r>
            <a:r>
              <a:rPr lang="en-US" sz="5000" dirty="0" err="1"/>
              <a:t>sepanjang</a:t>
            </a:r>
            <a:r>
              <a:rPr lang="en-US" sz="5000" dirty="0"/>
              <a:t> 1024 bit (</a:t>
            </a:r>
            <a:r>
              <a:rPr lang="en-US" sz="5000" dirty="0" err="1"/>
              <a:t>setara</a:t>
            </a:r>
            <a:r>
              <a:rPr lang="en-US" sz="5000" dirty="0"/>
              <a:t> 300 </a:t>
            </a:r>
            <a:r>
              <a:rPr lang="en-US" sz="5000" dirty="0" err="1"/>
              <a:t>angka</a:t>
            </a:r>
            <a:r>
              <a:rPr lang="en-US" sz="5000" dirty="0"/>
              <a:t> decimal</a:t>
            </a:r>
          </a:p>
          <a:p>
            <a:r>
              <a:rPr lang="en-US" sz="5000" dirty="0" err="1"/>
              <a:t>Bilangan</a:t>
            </a:r>
            <a:r>
              <a:rPr lang="en-US" sz="5000" dirty="0"/>
              <a:t> prima </a:t>
            </a:r>
            <a:r>
              <a:rPr lang="en-US" sz="5000" i="1" dirty="0"/>
              <a:t>p</a:t>
            </a:r>
            <a:r>
              <a:rPr lang="en-US" sz="5000" dirty="0"/>
              <a:t> dan </a:t>
            </a:r>
            <a:r>
              <a:rPr lang="en-US" sz="5000" i="1" dirty="0"/>
              <a:t>q</a:t>
            </a:r>
            <a:r>
              <a:rPr lang="en-US" sz="5000" dirty="0"/>
              <a:t> </a:t>
            </a:r>
            <a:r>
              <a:rPr lang="en-US" sz="5000" dirty="0" err="1"/>
              <a:t>masing-masing</a:t>
            </a:r>
            <a:r>
              <a:rPr lang="en-US" sz="5000" dirty="0"/>
              <a:t> </a:t>
            </a:r>
            <a:r>
              <a:rPr lang="en-US" sz="5000" dirty="0" err="1"/>
              <a:t>panjangnya</a:t>
            </a:r>
            <a:r>
              <a:rPr lang="en-US" sz="5000" dirty="0"/>
              <a:t> </a:t>
            </a:r>
            <a:r>
              <a:rPr lang="en-US" sz="5000" dirty="0" err="1"/>
              <a:t>sekitar</a:t>
            </a:r>
            <a:r>
              <a:rPr lang="en-US" sz="5000" dirty="0"/>
              <a:t>  154 </a:t>
            </a:r>
            <a:r>
              <a:rPr lang="en-US" sz="5000" dirty="0" err="1"/>
              <a:t>angka</a:t>
            </a:r>
            <a:r>
              <a:rPr lang="en-US" sz="5000" dirty="0"/>
              <a:t> decimal</a:t>
            </a:r>
          </a:p>
          <a:p>
            <a:r>
              <a:rPr lang="en-US" sz="5000" dirty="0" err="1"/>
              <a:t>Sumber</a:t>
            </a:r>
            <a:r>
              <a:rPr lang="en-US" sz="5000" dirty="0"/>
              <a:t>:  </a:t>
            </a:r>
            <a:r>
              <a:rPr lang="en-US" sz="5000" dirty="0">
                <a:hlinkClick r:id="rId4"/>
              </a:rPr>
              <a:t>https://www.di-mgt.com.au/rsa_alg.html</a:t>
            </a:r>
            <a:endParaRPr lang="en-US" sz="5000" dirty="0"/>
          </a:p>
          <a:p>
            <a:endParaRPr lang="fi-F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n = 119294134840169509055527211331255649644606569661527638012067481954943056851150333806315957037715620297305000118628770846689969112892212245457118060574995989517080042105263427376322274266393116193517839570773505632231596681121927337473973220312512599061231322250945506260066557538238517575390621262940383913963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p = 10933766183632575817611517034730668287155799984632223454138745671121273456287670008290843302875521274970245314593222946129064538358581018615539828479146469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i-FI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q = 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33363" indent="0">
              <a:buNone/>
            </a:pPr>
            <a:r>
              <a:rPr lang="fi-FI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10910616967349110231723734078614922645337060882141748968209834225138976011179993394299810159736904468554021708289824396553412180514827996444845438176099727</a:t>
            </a:r>
            <a:endParaRPr lang="en-GB" altLang="en-US" sz="4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544D4-8FDB-1701-46FB-2CAA3B1B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AB465183-0218-45C4-A9E9-DC7FACBE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26CBA319-79CE-42B7-801C-41BF414C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D40785-5427-4CB1-A0ED-6175B813FE08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83885FD-AC9E-4380-8410-B6ED6C6B1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Pendahuluan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CB90781-973B-40CC-BB10-5BD7090DE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RSA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yang paling </a:t>
            </a:r>
            <a:r>
              <a:rPr lang="en-US" altLang="en-US" dirty="0" err="1">
                <a:cs typeface="Times New Roman" panose="02020603050405020304" pitchFamily="18" charset="0"/>
              </a:rPr>
              <a:t>terkenal</a:t>
            </a:r>
            <a:r>
              <a:rPr lang="en-US" altLang="en-US" dirty="0">
                <a:cs typeface="Times New Roman" panose="02020603050405020304" pitchFamily="18" charset="0"/>
              </a:rPr>
              <a:t> dan paling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tiga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peneliti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MIT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 err="1">
                <a:cs typeface="Times New Roman" panose="02020603050405020304" pitchFamily="18" charset="0"/>
              </a:rPr>
              <a:t>Massachussets</a:t>
            </a:r>
            <a:r>
              <a:rPr lang="en-US" altLang="en-US" i="1" dirty="0">
                <a:cs typeface="Times New Roman" panose="02020603050405020304" pitchFamily="18" charset="0"/>
              </a:rPr>
              <a:t> Institute of Technology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Ronald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Rivest</a:t>
            </a:r>
            <a:r>
              <a:rPr lang="en-US" altLang="en-US" dirty="0">
                <a:cs typeface="Times New Roman" panose="02020603050405020304" pitchFamily="18" charset="0"/>
              </a:rPr>
              <a:t>, Adi 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Shamir</a:t>
            </a:r>
            <a:r>
              <a:rPr lang="en-US" altLang="en-US" dirty="0">
                <a:cs typeface="Times New Roman" panose="02020603050405020304" pitchFamily="18" charset="0"/>
              </a:rPr>
              <a:t>, dan Leonard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Adleman</a:t>
            </a:r>
            <a:r>
              <a:rPr lang="en-US" altLang="en-US" dirty="0">
                <a:cs typeface="Times New Roman" panose="02020603050405020304" pitchFamily="18" charset="0"/>
              </a:rPr>
              <a:t>,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1976.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RSA = </a:t>
            </a:r>
            <a:r>
              <a:rPr lang="en-US" altLang="en-US" dirty="0" err="1">
                <a:cs typeface="Times New Roman" panose="02020603050405020304" pitchFamily="18" charset="0"/>
              </a:rPr>
              <a:t>Rivest</a:t>
            </a:r>
            <a:r>
              <a:rPr lang="en-US" altLang="en-US" dirty="0">
                <a:cs typeface="Times New Roman" panose="02020603050405020304" pitchFamily="18" charset="0"/>
              </a:rPr>
              <a:t>-Shamir-</a:t>
            </a:r>
            <a:r>
              <a:rPr lang="en-US" altLang="en-US" dirty="0" err="1">
                <a:cs typeface="Times New Roman" panose="02020603050405020304" pitchFamily="18" charset="0"/>
              </a:rPr>
              <a:t>Adleman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RSA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faktor-faktor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03CADF6B-366A-4EE8-A49E-EDA6E1A1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CE98BC61-152E-483B-ADE4-BCF0B1AE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6F8298-738B-42A1-B691-284E46E3482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4148699-D32D-4E07-8200-C9C03E1BB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560" y="11144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disimpulkan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RSA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256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jam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PC</a:t>
            </a:r>
            <a:r>
              <a:rPr lang="en-US" altLang="en-US" dirty="0">
                <a:cs typeface="Times New Roman" panose="02020603050405020304" pitchFamily="18" charset="0"/>
              </a:rPr>
              <a:t> dan program yang </a:t>
            </a:r>
            <a:r>
              <a:rPr lang="en-US" altLang="en-US" dirty="0" err="1">
                <a:cs typeface="Times New Roman" panose="02020603050405020304" pitchFamily="18" charset="0"/>
              </a:rPr>
              <a:t>tersedia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bebas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Jika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512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difaktorkan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ratus computer.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Saat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RSA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 1024 bit.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C1DCDFD7-F133-4176-A1DF-069B7D501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1C100345-A952-445F-81B1-FEB465A5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FD4F2C-FF05-464D-860B-74A32ADF06B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1999AAAA-93DF-4795-B368-967782213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2040" y="108394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Tahun</a:t>
            </a:r>
            <a:r>
              <a:rPr lang="en-US" altLang="en-US" dirty="0"/>
              <a:t> 1977, 3 orang </a:t>
            </a:r>
            <a:r>
              <a:rPr lang="en-US" altLang="en-US" dirty="0" err="1"/>
              <a:t>penemu</a:t>
            </a:r>
            <a:r>
              <a:rPr lang="en-US" altLang="en-US" dirty="0"/>
              <a:t> </a:t>
            </a:r>
            <a:r>
              <a:rPr lang="en-US" altLang="en-US" i="1" dirty="0"/>
              <a:t>RSA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sayembara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RSA di </a:t>
            </a:r>
            <a:r>
              <a:rPr lang="en-US" altLang="en-US" dirty="0" err="1"/>
              <a:t>majalah</a:t>
            </a:r>
            <a:r>
              <a:rPr lang="en-US" altLang="en-US" dirty="0"/>
              <a:t> </a:t>
            </a:r>
            <a:r>
              <a:rPr lang="en-US" altLang="en-US" i="1" dirty="0"/>
              <a:t>Scientific American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Hadiahnya</a:t>
            </a:r>
            <a:r>
              <a:rPr lang="en-US" altLang="en-US" dirty="0"/>
              <a:t>: $100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Tahun</a:t>
            </a:r>
            <a:r>
              <a:rPr lang="en-US" altLang="en-US" dirty="0"/>
              <a:t> 1994, </a:t>
            </a:r>
            <a:r>
              <a:rPr lang="en-US" altLang="en-US" dirty="0" err="1"/>
              <a:t>kelompok</a:t>
            </a:r>
            <a:r>
              <a:rPr lang="en-US" altLang="en-US" dirty="0"/>
              <a:t> yang </a:t>
            </a:r>
            <a:r>
              <a:rPr lang="en-US" altLang="en-US" dirty="0" err="1"/>
              <a:t>bekerja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kolaborasi</a:t>
            </a:r>
            <a:r>
              <a:rPr lang="en-US" altLang="en-US" dirty="0"/>
              <a:t> internet </a:t>
            </a:r>
            <a:r>
              <a:rPr lang="en-US" altLang="en-US" dirty="0" err="1"/>
              <a:t>berhasil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cipherteks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8 </a:t>
            </a:r>
            <a:r>
              <a:rPr lang="en-US" altLang="en-US" dirty="0" err="1"/>
              <a:t>bulan</a:t>
            </a:r>
            <a:r>
              <a:rPr lang="en-US" altLang="en-US" dirty="0"/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C642636C-D5F0-4BED-955F-265F5ED6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4C20DFA5-C68A-4640-B11F-9706EF00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EC4A68-747E-4ADE-8983-B1137AED329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6B6279F-2AF9-4FD1-841B-24473FCB8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0280" y="491172"/>
            <a:ext cx="10515600" cy="586517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300" b="1" dirty="0" err="1"/>
              <a:t>Kelemahan</a:t>
            </a:r>
            <a:r>
              <a:rPr lang="en-US" altLang="en-US" sz="4300" b="1" dirty="0"/>
              <a:t> RSA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lambat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daripada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AES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praktek</a:t>
            </a:r>
            <a:r>
              <a:rPr lang="en-US" altLang="en-US" sz="2400" dirty="0"/>
              <a:t>, </a:t>
            </a:r>
            <a:r>
              <a:rPr lang="en-US" altLang="en-US" sz="2400" i="1" dirty="0"/>
              <a:t>RSA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sesi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penerima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tetap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DES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AES.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Pesan</a:t>
            </a:r>
            <a:r>
              <a:rPr lang="en-US" altLang="en-US" sz="2400" dirty="0"/>
              <a:t>  dan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(yang </a:t>
            </a:r>
            <a:r>
              <a:rPr lang="en-US" altLang="en-US" sz="2400" dirty="0" err="1"/>
              <a:t>terenkripsi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dikirim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bersamaan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Penerima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privatnya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Kombinasi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kedua</a:t>
            </a:r>
            <a:r>
              <a:rPr lang="en-US" altLang="en-US" sz="2400" dirty="0"/>
              <a:t> system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simeteri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nirsimetri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dinamakan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hybrid cryptography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F32B-7959-0138-A6C1-A521393A7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252095"/>
            <a:ext cx="10515600" cy="47815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+mn-lt"/>
              </a:rPr>
              <a:t>Program </a:t>
            </a:r>
            <a:r>
              <a:rPr lang="en-US" sz="3600" dirty="0" err="1">
                <a:latin typeface="+mn-lt"/>
              </a:rPr>
              <a:t>Enkripsi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dekripsi</a:t>
            </a:r>
            <a:r>
              <a:rPr lang="en-US" sz="3600" dirty="0">
                <a:latin typeface="+mn-lt"/>
              </a:rPr>
              <a:t> RSA </a:t>
            </a:r>
            <a:r>
              <a:rPr lang="en-US" sz="3600" dirty="0" err="1">
                <a:latin typeface="+mn-lt"/>
              </a:rPr>
              <a:t>dengan</a:t>
            </a:r>
            <a:r>
              <a:rPr lang="en-US" sz="3600" dirty="0">
                <a:latin typeface="+mn-lt"/>
              </a:rPr>
              <a:t> library Python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5DAD2-68B3-255A-A36D-A5572994C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75BAA-C713-2AC6-B530-06897920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AF1B15-1F37-9D9A-1393-EC475486A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750845"/>
            <a:ext cx="11119073" cy="585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122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5CAF4-94C4-16E5-F36D-14EF5560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2789E3-96CA-3D20-8648-FD7AFDF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0291D3-9A65-3E12-175E-D77342F06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" y="829945"/>
            <a:ext cx="112585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48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F125F3-A055-3E92-178D-7D306FF2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60012-F1B3-8CD0-8366-6E37C4FC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E8D07-17F1-E466-B567-FBCB2E83E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" y="633412"/>
            <a:ext cx="10810875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47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39DF0D-5718-6971-8ACE-496F9716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A32A62-8C29-F1A5-CD0E-2979B86D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23E7A8-C4A9-DC9D-68A1-1DC1C0233032}"/>
              </a:ext>
            </a:extLst>
          </p:cNvPr>
          <p:cNvSpPr txBox="1"/>
          <p:nvPr/>
        </p:nvSpPr>
        <p:spPr>
          <a:xfrm>
            <a:off x="751840" y="680720"/>
            <a:ext cx="2428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Running program: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15C170-530B-2931-734F-24D66ACCC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5" y="1566862"/>
            <a:ext cx="114490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69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7B44F4-16A9-7D84-517F-47739DD11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3FBC25-4E91-D09D-AADE-AA3BE68F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D82B0-3B3E-B392-E101-47B1B8D3D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109537"/>
            <a:ext cx="11458575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19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4931-A994-1871-FA0F-33A2F54A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Lampiran </a:t>
            </a:r>
            <a:r>
              <a:rPr lang="en-US" dirty="0" err="1"/>
              <a:t>Bilangan</a:t>
            </a:r>
            <a:r>
              <a:rPr lang="en-US" dirty="0"/>
              <a:t> Prima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A9B33-BE94-22C0-8614-954F177467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DC6262-4D77-E80A-A587-3522B9E6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99B37-3243-4102-B3B5-58BBD148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993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B746EA-14A5-1287-BF75-B55FA03A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7C8EBB-C384-7F4D-BE3D-C6A604DE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0B62A4-8359-2F0C-7823-910120C0ABAD}"/>
              </a:ext>
            </a:extLst>
          </p:cNvPr>
          <p:cNvSpPr txBox="1"/>
          <p:nvPr/>
        </p:nvSpPr>
        <p:spPr>
          <a:xfrm>
            <a:off x="345440" y="735131"/>
            <a:ext cx="11221720" cy="5621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bawah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daftar 10.000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Sumber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http://primes.utm.edu):</a:t>
            </a:r>
          </a:p>
          <a:p>
            <a:pPr algn="just">
              <a:lnSpc>
                <a:spcPct val="96000"/>
              </a:lnSpc>
            </a:pPr>
            <a:r>
              <a:rPr lang="en-US" sz="800" b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b="1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2      3      5      7     11     13     17     19     23     29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31     37     41     43     47     53     59     61     67     71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73     79     83     89     97    101    103    107    109    113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127    131    137    139    149    151    157    163    167    173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179    181    191    193    197    199    211    223    227    229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233    239    241    251    257    263    269    271    277    281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283    293    307    311    313    317    331    337    347    349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353    359    367    373    379    383    389    397    401    409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419    421    431    433    439    443    449    457    461    463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467    479    487    491    499    503    509    521    523    541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547    557    563    569    571    577    587    593    599    601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607    613    617    619    631    641    643    647    653    659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661    673    677    683    691    701    709    719    727    733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739    743    751    757    761    769    773    787    797    809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811    821    823    827    829    839    853    857    859    863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877    881    883    887    907    911    919    929    937    941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947    953    967    971    977    983    991    997   1009   1013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2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17090BBD-60A8-4111-ACDD-B6E4E1EE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EE7F5CEE-9F83-47AD-9B18-6B5EFE15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375646-7D51-4B80-94AB-4A56B14108C1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TextBox 6">
            <a:extLst>
              <a:ext uri="{FF2B5EF4-FFF2-40B4-BE49-F238E27FC236}">
                <a16:creationId xmlns:a16="http://schemas.microsoft.com/office/drawing/2014/main" id="{062C66DB-94DC-4F78-A7C8-6270D3851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650" y="424654"/>
            <a:ext cx="632079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/>
              <a:t>The authors of RSA: </a:t>
            </a:r>
            <a:r>
              <a:rPr lang="en-US" altLang="en-US" sz="2400" dirty="0" err="1">
                <a:hlinkClick r:id="rId4" tooltip="Ron Rivest"/>
              </a:rPr>
              <a:t>Rivest</a:t>
            </a:r>
            <a:r>
              <a:rPr lang="en-US" altLang="en-US" sz="2400" dirty="0"/>
              <a:t>, </a:t>
            </a:r>
            <a:r>
              <a:rPr lang="en-US" altLang="en-US" sz="2400" dirty="0">
                <a:hlinkClick r:id="rId5" tooltip="Adi Shamir"/>
              </a:rPr>
              <a:t>Shamir</a:t>
            </a:r>
            <a:r>
              <a:rPr lang="en-US" altLang="en-US" sz="2400" dirty="0"/>
              <a:t> and </a:t>
            </a:r>
            <a:r>
              <a:rPr lang="en-US" altLang="en-US" sz="2400" dirty="0" err="1">
                <a:hlinkClick r:id="rId6" tooltip="Leonard Adleman"/>
              </a:rPr>
              <a:t>Adleman</a:t>
            </a:r>
            <a:endParaRPr lang="en-US" altLang="en-US" sz="2400" dirty="0"/>
          </a:p>
        </p:txBody>
      </p:sp>
      <p:pic>
        <p:nvPicPr>
          <p:cNvPr id="6149" name="Picture 7" descr="http://www.boiledbeans.net/wp-content/uploads/2007/10/3d454f411f112cb3df7e62ed5907b4a0.jpg">
            <a:extLst>
              <a:ext uri="{FF2B5EF4-FFF2-40B4-BE49-F238E27FC236}">
                <a16:creationId xmlns:a16="http://schemas.microsoft.com/office/drawing/2014/main" id="{655610DE-D3C6-4197-A6ED-854642C25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" y="307182"/>
            <a:ext cx="4155744" cy="291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http://www.usc.edu/dept/molecular-science/pictures/RSA-2003.jpg">
            <a:extLst>
              <a:ext uri="{FF2B5EF4-FFF2-40B4-BE49-F238E27FC236}">
                <a16:creationId xmlns:a16="http://schemas.microsoft.com/office/drawing/2014/main" id="{2BB60674-6AD1-4E6D-BA37-DD01CDF12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34" y="2670180"/>
            <a:ext cx="4636292" cy="309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1">
            <a:extLst>
              <a:ext uri="{FF2B5EF4-FFF2-40B4-BE49-F238E27FC236}">
                <a16:creationId xmlns:a16="http://schemas.microsoft.com/office/drawing/2014/main" id="{86529669-30AD-4947-BA8F-6C3BFE14F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291842"/>
            <a:ext cx="1020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 err="1"/>
              <a:t>dahulu</a:t>
            </a:r>
            <a:endParaRPr lang="en-US" altLang="en-US" sz="2400" dirty="0"/>
          </a:p>
        </p:txBody>
      </p:sp>
      <p:sp>
        <p:nvSpPr>
          <p:cNvPr id="6152" name="TextBox 8">
            <a:extLst>
              <a:ext uri="{FF2B5EF4-FFF2-40B4-BE49-F238E27FC236}">
                <a16:creationId xmlns:a16="http://schemas.microsoft.com/office/drawing/2014/main" id="{969177E8-753F-42C9-8A5A-10B7A5BF3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5631" y="5828508"/>
            <a:ext cx="1277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dirty="0" err="1"/>
              <a:t>sekarang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312798-E317-A224-507A-A4A0570B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7CF01E-3AB2-32C8-5DE9-914B2C0E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602FA-4DC3-C881-C3BB-FA8079437209}"/>
              </a:ext>
            </a:extLst>
          </p:cNvPr>
          <p:cNvSpPr txBox="1"/>
          <p:nvPr/>
        </p:nvSpPr>
        <p:spPr>
          <a:xfrm>
            <a:off x="762000" y="784453"/>
            <a:ext cx="1022096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1019   1021   1031   1033   1039   1049   1051   1061   1063   1069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1087   1091   1093   1097   1103   1109   1117   1123   1129   1151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1153   1163   1171   1181   1187   1193   1201   1213   1217   1223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1229   1231   1237   1249   1259   1277   1279   1283   1289   1291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1297   1301   1303   1307   1319   1321   1327   1361   1367   1373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1381   1399   1409   1423   1427   1429   1433   1439   1447   1451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1453   1459   1471   1481   1483   1487   1489   1493   1499   1511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1523   1531   1543   1549   1553   1559   1567   1571   1579   1583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1597   1601   1607   1609   1613   1619   1621   1627   1637   1657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1663   1667   1669   1693   1697   1699   1709   1721   1723   1733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1741   1747   1753   1759   1777   1783   1787   1789   1801   1811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1823   1831   1847   1861   1867   1871   1873   1877   1879   1889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1901   1907   1913   1931   1933   1949   1951   1973   1979   1987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1993   1997   1999   2003   2011   2017   2027   2029   2039   2053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2063   2069   2081   2083   2087   2089   2099   2111   2113   2129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2131   2137   2141   2143   2153   2161   2179   2203   2207   2213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2221   2237   2239   2243   2251   2267   2269   2273   2281   2287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2293   2297   2309   2311   2333   2339   2341   2347   2351   2357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974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9C227E-E389-50F8-0C5F-C472A4E77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E1E9E2-B108-BEEC-DAED-F6582B82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3E16C5-852A-AAA4-A709-EB7A6FE375E5}"/>
              </a:ext>
            </a:extLst>
          </p:cNvPr>
          <p:cNvSpPr txBox="1"/>
          <p:nvPr/>
        </p:nvSpPr>
        <p:spPr>
          <a:xfrm>
            <a:off x="1168400" y="525096"/>
            <a:ext cx="105054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2371   2377   2381   2383   2389   2393   2399   2411   2417   2423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2437   2441   2447   2459   2467   2473   2477   2503   2521   2531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2539   2543   2549   2551   2557   2579   2591   2593   2609   2617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2621   2633   2647   2657   2659   2663   2671   2677   2683   2687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2689   2693   2699   2707   2711   2713   2719   2729   2731   2741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2749   2753   2767   2777   2789   2791   2797   2801   2803   2819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2833   2837   2843   2851   2857   2861   2879   2887   2897   2903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2909   2917   2927   2939   2953   2957   2963   2969   2971   2999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3001   3011   3019   3023   3037   3041   3049   3061   3067   3079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3083   3089   3109   3119   3121   3137   3163   3167   3169   3181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3187   3191   3203   3209   3217   3221   3229   3251   3253   3257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3259   3271   3299   3301   3307   3313   3319   3323   3329   3331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3343   3347   3359   3361   3371   3373   3389   3391   3407   3413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3433   3449   3457   3461   3463   3467   3469   3491   3499   3511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3517   3527   3529   3533   3539   3541   3547   3557   3559   3571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3581   3583   3593   3607   3613   3617   3623   3631   3637   3643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3659   3671   3673   3677   3691   3697   3701   3709   3719   3727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3733   3739   3761   3767   3769   3779   3793   3797   3803   3821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3823   3833   3847   3851   3853   3863   3877   3881   3889   3907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3911   3917   3919   3923   3929   3931   3943   3947   3967   3989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83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F92531-4051-8FD6-91A9-BC0939BC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3E7E0-C700-9082-F6BE-5B00D51F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73D078-3499-D746-0CA7-D9F87E100590}"/>
              </a:ext>
            </a:extLst>
          </p:cNvPr>
          <p:cNvSpPr txBox="1"/>
          <p:nvPr/>
        </p:nvSpPr>
        <p:spPr>
          <a:xfrm>
            <a:off x="795020" y="170041"/>
            <a:ext cx="106019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4001   4003   4007   4013   4019   4021   4027   4049   4051   4057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4073   4079   4091   4093   4099   4111   4127   4129   4133   4139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4153   4157   4159   4177   4201   4211   4217   4219   4229   4231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4241   4243   4253   4259   4261   4271   4273   4283   4289   4297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4327   4337   4339   4349   4357   4363   4373   4391   4397   4409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4421   4423   4441   4447   4451   4457   4463   4481   4483   4493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4507   4513   4517   4519   4523   4547   4549   4561   4567   4583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4591   4597   4603   4621   4637   4639   4643   4649   4651   4657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4663   4673   4679   4691   4703   4721   4723   4729   4733   4751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4759   4783   4787   4789   4793   4799   4801   4813   4817   4831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4861   4871   4877   4889   4903   4909   4919   4931   4933   4937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4943   4951   4957   4967   4969   4973   4987   4993   4999   5003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5009   5011   5021   5023   5039   5051   5059   5077   5081   5087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5099   5101   5107   5113   5119   5147   5153   5167   5171   5179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5189   5197   5209   5227   5231   5233   5237   5261   5273   5279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5281   5297   5303   5309   5323   5333   5347   5351   5381   5387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5393   5399   5407   5413   5417   5419   5431   5437   5441   5443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5449   5471   5477   5479   5483   5501   5503   5507   5519   5521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5527   5531   5557   5563   5569   5573   5581   5591   5623   5639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5641   5647   5651   5653   5657   5659   5669   5683   5689   5693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5701   5711   5717   5737   5741   5743   5749   5779   5783   5791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5801   5807   5813   5821   5827   5839   5843   5849   5851   5857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79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C9B492-E8C6-686C-9C99-92F5A82D9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9955C7-B61C-C902-2F3D-9EE5D60A2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A54D-25D1-4CEE-805B-A2CA95D53052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71E441-04DA-B817-5198-768ABB2A2F70}"/>
              </a:ext>
            </a:extLst>
          </p:cNvPr>
          <p:cNvSpPr txBox="1"/>
          <p:nvPr/>
        </p:nvSpPr>
        <p:spPr>
          <a:xfrm>
            <a:off x="876300" y="207367"/>
            <a:ext cx="104394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5861   5867   5869   5879   5881   5897   5903   5923   5927   5939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5953   5981   5987   6007   6011   6029   6037   6043   6047   6053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6067   6073   6079   6089   6091   6101   6113   6121   6131   6133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6143   6151   6163   6173   6197   6199   6203   6211   6217   6221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6229   6247   6257   6263   6269   6271   6277   6287   6299   6301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6311   6317   6323   6329   6337   6343   6353   6359   6361   6367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6373   6379   6389   6397   6421   6427   6449   6451   6469   6473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6481   6491   6521   6529   6547   6551   6553   6563   6569   6571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6577   6581   6599   6607   6619   6637   6653   6659   6661   6673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6679   6689   6691   6701   6703   6709   6719   6733   6737   6761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6763   6779   6781   6791   6793   6803   6823   6827   6829   6833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6841   6857   6863   6869   6871   6883   6899   6907   6911   6917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6947   6949   6959   6961   6967   6971   6977   6983   6991   6997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7001   7013   7019   7027   7039   7043   7057   7069   7079   7103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7109   7121   7127   7129   7151   7159   7177   7187   7193   7207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7211   7213   7219   7229   7237   7243   7247   7253   7283   7297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7307   7309   7321   7331   7333   7349   7351   7369   7393   7411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7417   7433   7451   7457   7459   7477   7481   7487   7489   7499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7507   7517   7523   7529   7537   7541   7547   7549   7559   7561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7573   7577   7583   7589   7591   7603   7607   7621   7639   7643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7649   7669   7673   7681   7687   7691   7699   7703   7717   7723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7727   7741   7753   7757   7759   7789   7793   7817   7823   7829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7841   7853   7867   7873   7877   7879   7883   7901   7907   7919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6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BDF882CD-1818-4CA4-9D58-242FC33E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0162E671-6298-4F2B-A644-29C3B57B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44E7D9-12BE-40C4-99E7-F7C4FA4395CE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1B45343B-E022-411D-AA74-AA90DB127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Properti</a:t>
            </a:r>
            <a:r>
              <a:rPr lang="en-US" altLang="en-US" b="1" dirty="0"/>
              <a:t> </a:t>
            </a:r>
            <a:r>
              <a:rPr lang="en-US" altLang="en-US" b="1" dirty="0" err="1"/>
              <a:t>Algoritma</a:t>
            </a:r>
            <a:r>
              <a:rPr lang="en-US" altLang="en-US" b="1" dirty="0"/>
              <a:t> RSA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EA0E4C6-075A-4579-B97F-CE619A4E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3479" y="1614488"/>
            <a:ext cx="9219881" cy="4329112"/>
          </a:xfrm>
        </p:spPr>
        <p:txBody>
          <a:bodyPr/>
          <a:lstStyle/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1.  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		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2.  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		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3.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– 1)		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4</a:t>
            </a:r>
            <a:r>
              <a:rPr lang="en-US" altLang="en-US" sz="2400" i="1" dirty="0">
                <a:cs typeface="Times New Roman" panose="02020603050405020304" pitchFamily="18" charset="0"/>
              </a:rPr>
              <a:t>.   e</a:t>
            </a:r>
            <a:r>
              <a:rPr lang="en-US" altLang="en-US" sz="2400" dirty="0">
                <a:cs typeface="Times New Roman" panose="02020603050405020304" pitchFamily="18" charset="0"/>
              </a:rPr>
              <a:t> 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) 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Syarat</a:t>
            </a:r>
            <a:r>
              <a:rPr lang="en-US" altLang="en-US" sz="2400" dirty="0">
                <a:cs typeface="Times New Roman" panose="02020603050405020304" pitchFamily="18" charset="0"/>
              </a:rPr>
              <a:t>: PBB(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)) = 1   , PBB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terbessar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gcd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5. 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)		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cs typeface="Times New Roman" panose="02020603050405020304" pitchFamily="18" charset="0"/>
              </a:rPr>
              <a:t>dihitung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400" baseline="30000" dirty="0"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mod (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 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6. 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)			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7. 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    (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)			(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4DEAA5E-0E4B-429F-BC9A-D8A2F3F1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Penurunan</a:t>
            </a:r>
            <a:r>
              <a:rPr lang="en-US" altLang="en-US" b="1" dirty="0"/>
              <a:t> </a:t>
            </a:r>
            <a:r>
              <a:rPr lang="en-US" altLang="en-US" b="1" dirty="0" err="1"/>
              <a:t>Rumus</a:t>
            </a:r>
            <a:r>
              <a:rPr lang="en-US" altLang="en-US" b="1" dirty="0"/>
              <a:t> </a:t>
            </a:r>
            <a:r>
              <a:rPr lang="en-US" altLang="en-US" b="1" dirty="0" err="1"/>
              <a:t>Enkripsi</a:t>
            </a:r>
            <a:r>
              <a:rPr lang="en-US" altLang="en-US" b="1" dirty="0"/>
              <a:t> dan </a:t>
            </a:r>
            <a:r>
              <a:rPr lang="en-US" altLang="en-US" b="1" dirty="0" err="1"/>
              <a:t>Dekripsi</a:t>
            </a:r>
            <a:r>
              <a:rPr lang="en-US" altLang="en-US" b="1" dirty="0"/>
              <a:t> RSA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431881D-AB73-420D-8E3E-9E7EFFC45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879" y="1690688"/>
            <a:ext cx="10515600" cy="43291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Prinsip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Euler    </a:t>
            </a:r>
            <a:r>
              <a:rPr lang="en-US" altLang="en-US" sz="2400" i="1" dirty="0">
                <a:solidFill>
                  <a:srgbClr val="FF0000"/>
                </a:solidFill>
              </a:rPr>
              <a:t>a</a:t>
            </a:r>
            <a:r>
              <a:rPr lang="en-US" alt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</a:t>
            </a:r>
            <a:r>
              <a:rPr lang="en-US" altLang="en-US" sz="2400" baseline="30000" dirty="0">
                <a:solidFill>
                  <a:srgbClr val="FF0000"/>
                </a:solidFill>
              </a:rPr>
              <a:t>(</a:t>
            </a:r>
            <a:r>
              <a:rPr lang="en-US" altLang="en-US" sz="2400" i="1" baseline="30000" dirty="0">
                <a:solidFill>
                  <a:srgbClr val="FF0000"/>
                </a:solidFill>
              </a:rPr>
              <a:t>n</a:t>
            </a:r>
            <a:r>
              <a:rPr lang="en-US" altLang="en-US" sz="2400" baseline="30000" dirty="0">
                <a:solidFill>
                  <a:srgbClr val="FF0000"/>
                </a:solidFill>
              </a:rPr>
              <a:t>)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altLang="en-US" sz="2400" dirty="0">
                <a:solidFill>
                  <a:srgbClr val="FF0000"/>
                </a:solidFill>
              </a:rPr>
              <a:t> 1 (mod </a:t>
            </a:r>
            <a:r>
              <a:rPr lang="en-US" altLang="en-US" sz="2400" i="1" dirty="0">
                <a:solidFill>
                  <a:srgbClr val="FF0000"/>
                </a:solidFill>
              </a:rPr>
              <a:t>n</a:t>
            </a:r>
            <a:r>
              <a:rPr lang="en-US" altLang="en-US" sz="2400" dirty="0">
                <a:solidFill>
                  <a:srgbClr val="FF0000"/>
                </a:solidFill>
              </a:rPr>
              <a:t>)	</a:t>
            </a:r>
          </a:p>
          <a:p>
            <a:pPr eaLnBrk="1" hangingPunct="1"/>
            <a:r>
              <a:rPr lang="en-US" altLang="en-US" sz="2400" dirty="0" err="1"/>
              <a:t>Syarat</a:t>
            </a:r>
            <a:r>
              <a:rPr lang="en-US" altLang="en-US" sz="2400" dirty="0"/>
              <a:t>: </a:t>
            </a:r>
          </a:p>
          <a:p>
            <a:pPr marL="457200" indent="-223838" eaLnBrk="1" hangingPunct="1">
              <a:buFont typeface="+mj-lt"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prima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i="1" dirty="0"/>
              <a:t>n 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PBB(</a:t>
            </a:r>
            <a:r>
              <a:rPr lang="en-US" altLang="en-US" sz="2400" i="1" dirty="0"/>
              <a:t>a</a:t>
            </a:r>
            <a:r>
              <a:rPr lang="en-US" altLang="en-US" sz="2400" dirty="0"/>
              <a:t>,</a:t>
            </a:r>
            <a:r>
              <a:rPr lang="en-US" altLang="en-US" sz="2400" i="1" dirty="0"/>
              <a:t> n</a:t>
            </a:r>
            <a:r>
              <a:rPr lang="en-US" altLang="en-US" sz="2400" dirty="0"/>
              <a:t>)</a:t>
            </a:r>
            <a:r>
              <a:rPr lang="en-US" altLang="en-US" sz="2400" i="1" dirty="0"/>
              <a:t> </a:t>
            </a:r>
            <a:r>
              <a:rPr lang="en-US" altLang="en-US" sz="2400" dirty="0"/>
              <a:t>= 1          (PBB = </a:t>
            </a:r>
            <a:r>
              <a:rPr lang="en-US" altLang="en-US" sz="2400" i="1" dirty="0" err="1"/>
              <a:t>gcd</a:t>
            </a:r>
            <a:r>
              <a:rPr lang="en-US" altLang="en-US" sz="2400" dirty="0"/>
              <a:t>)</a:t>
            </a:r>
          </a:p>
          <a:p>
            <a:pPr marL="457200" indent="-223838" eaLnBrk="1" hangingPunct="1">
              <a:buFont typeface="+mj-lt"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i="1" dirty="0" err="1"/>
              <a:t>Toitent</a:t>
            </a:r>
            <a:r>
              <a:rPr lang="en-US" altLang="en-US" sz="2400" i="1" dirty="0"/>
              <a:t> Euler </a:t>
            </a:r>
            <a:r>
              <a:rPr lang="en-US" altLang="en-US" sz="2400" dirty="0"/>
              <a:t>= </a:t>
            </a:r>
            <a:r>
              <a:rPr lang="en-US" altLang="en-US" sz="2400" dirty="0" err="1"/>
              <a:t>fungsi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berapa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bilangan-bilangan</a:t>
            </a:r>
            <a:r>
              <a:rPr lang="en-US" altLang="en-US" sz="2400" dirty="0"/>
              <a:t> 1, 2, 3, …, </a:t>
            </a:r>
            <a:r>
              <a:rPr lang="en-US" altLang="en-US" sz="2400" i="1" dirty="0"/>
              <a:t>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prima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.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sz="2400" dirty="0" err="1">
                <a:sym typeface="Symbol" panose="05050102010706020507" pitchFamily="18" charset="2"/>
              </a:rPr>
              <a:t>Contoh</a:t>
            </a:r>
            <a:r>
              <a:rPr lang="en-US" altLang="en-US" sz="2400" dirty="0">
                <a:sym typeface="Symbol" panose="05050102010706020507" pitchFamily="18" charset="2"/>
              </a:rPr>
              <a:t>: </a:t>
            </a:r>
            <a:r>
              <a:rPr lang="en-US" altLang="en-US" sz="2400" dirty="0"/>
              <a:t>(20) = 8, 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 yang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 prima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20,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 1, 3, 7, 9, 11, 13, 17, 19.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  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= </a:t>
            </a:r>
            <a:r>
              <a:rPr lang="en-US" altLang="en-US" sz="2400" i="1" dirty="0" err="1"/>
              <a:t>pq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komposit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p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q</a:t>
            </a:r>
            <a:r>
              <a:rPr lang="en-US" altLang="en-US" sz="2400" dirty="0"/>
              <a:t>  prima, </a:t>
            </a:r>
            <a:r>
              <a:rPr lang="en-US" altLang="en-US" sz="2400" dirty="0" err="1"/>
              <a:t>maka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         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p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</a:t>
            </a:r>
            <a:r>
              <a:rPr lang="en-US" altLang="en-US" sz="2400" dirty="0"/>
              <a:t>(</a:t>
            </a:r>
            <a:r>
              <a:rPr lang="en-US" altLang="en-US" sz="2400" i="1" dirty="0"/>
              <a:t>q</a:t>
            </a:r>
            <a:r>
              <a:rPr lang="en-US" altLang="en-US" sz="2400" dirty="0"/>
              <a:t>) = (</a:t>
            </a:r>
            <a:r>
              <a:rPr lang="en-US" altLang="en-US" sz="2400" i="1" dirty="0"/>
              <a:t>p</a:t>
            </a:r>
            <a:r>
              <a:rPr lang="en-US" altLang="en-US" sz="2400" dirty="0"/>
              <a:t> – 1)(</a:t>
            </a:r>
            <a:r>
              <a:rPr lang="en-US" altLang="en-US" sz="2400" i="1" dirty="0"/>
              <a:t>q</a:t>
            </a:r>
            <a:r>
              <a:rPr lang="en-US" altLang="en-US" sz="2400" dirty="0"/>
              <a:t> – 1).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89B5E147-3A3B-4D81-A4F3-D0D721A3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C21012DF-E897-4652-B334-DE7F2233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A8C31E-C4CD-41DD-9382-E9B8098999E3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F4FEBD95-2A0D-47EA-B16E-699EA6DB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6120" y="1249680"/>
            <a:ext cx="8239759" cy="491744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400" i="1" dirty="0"/>
              <a:t>a</a:t>
            </a:r>
            <a:r>
              <a:rPr lang="en-US" altLang="en-US" sz="2400" i="1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	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</a:t>
            </a:r>
            <a:r>
              <a:rPr lang="en-US" altLang="en-US" sz="2400" dirty="0">
                <a:sym typeface="Symbol" panose="05050102010706020507" pitchFamily="18" charset="2"/>
              </a:rPr>
              <a:t></a:t>
            </a:r>
            <a:r>
              <a:rPr lang="en-US" altLang="en-US" sz="2400" dirty="0"/>
              <a:t>		(</a:t>
            </a:r>
            <a:r>
              <a:rPr lang="en-US" altLang="en-US" sz="2400" dirty="0" err="1"/>
              <a:t>pangkatkan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k)</a:t>
            </a:r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a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</a:t>
            </a:r>
            <a:r>
              <a:rPr lang="en-US" altLang="en-US" sz="2400" i="1" baseline="30000" dirty="0"/>
              <a:t>k</a:t>
            </a:r>
            <a:r>
              <a:rPr lang="en-US" altLang="en-US" sz="2400" dirty="0"/>
              <a:t>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</a:t>
            </a:r>
            <a:r>
              <a:rPr lang="en-US" altLang="en-US" sz="2400" dirty="0">
                <a:sym typeface="Symbol" panose="05050102010706020507" pitchFamily="18" charset="2"/>
              </a:rPr>
              <a:t>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a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    		(</a:t>
            </a:r>
            <a:r>
              <a:rPr lang="en-US" altLang="en-US" sz="2400" dirty="0" err="1">
                <a:sym typeface="Symbol" panose="05050102010706020507" pitchFamily="18" charset="2"/>
              </a:rPr>
              <a:t>ganti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dengan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m</a:t>
            </a:r>
            <a:r>
              <a:rPr lang="en-US" altLang="en-US" sz="2400" dirty="0">
                <a:sym typeface="Symbol" panose="05050102010706020507" pitchFamily="18" charset="2"/>
              </a:rPr>
              <a:t>)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m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1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    </a:t>
            </a:r>
            <a:r>
              <a:rPr lang="en-US" altLang="en-US" sz="2400" dirty="0">
                <a:sym typeface="Symbol" panose="05050102010706020507" pitchFamily="18" charset="2"/>
              </a:rPr>
              <a:t>		(</a:t>
            </a:r>
            <a:r>
              <a:rPr lang="en-US" altLang="en-US" sz="2400" dirty="0" err="1">
                <a:sym typeface="Symbol" panose="05050102010706020507" pitchFamily="18" charset="2"/>
              </a:rPr>
              <a:t>kalikan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kedua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ruas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dengan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m</a:t>
            </a:r>
            <a:r>
              <a:rPr lang="en-US" altLang="en-US" sz="2400" dirty="0">
                <a:sym typeface="Symbol" panose="05050102010706020507" pitchFamily="18" charset="2"/>
              </a:rPr>
              <a:t>)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 err="1"/>
              <a:t>m</a:t>
            </a:r>
            <a:r>
              <a:rPr lang="en-US" altLang="en-US" sz="2400" i="1" baseline="30000" dirty="0" err="1"/>
              <a:t>k</a:t>
            </a:r>
            <a:r>
              <a:rPr lang="en-US" altLang="en-US" sz="2400" baseline="30000" dirty="0">
                <a:sym typeface="Symbol" panose="05050102010706020507" pitchFamily="18" charset="2"/>
              </a:rPr>
              <a:t></a:t>
            </a:r>
            <a:r>
              <a:rPr lang="en-US" altLang="en-US" sz="2400" baseline="30000" dirty="0"/>
              <a:t>(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) + 1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</a:t>
            </a:r>
            <a:r>
              <a:rPr lang="en-US" altLang="en-US" sz="2400" dirty="0"/>
              <a:t> </a:t>
            </a:r>
            <a:r>
              <a:rPr lang="en-US" altLang="en-US" sz="2400" i="1" dirty="0"/>
              <a:t>m</a:t>
            </a:r>
            <a:r>
              <a:rPr lang="en-US" altLang="en-US" sz="2400" dirty="0"/>
              <a:t> (mod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    </a:t>
            </a:r>
            <a:r>
              <a:rPr lang="en-US" altLang="en-US" sz="2400" dirty="0"/>
              <a:t>						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9219" name="Footer Placeholder 3">
            <a:extLst>
              <a:ext uri="{FF2B5EF4-FFF2-40B4-BE49-F238E27FC236}">
                <a16:creationId xmlns:a16="http://schemas.microsoft.com/office/drawing/2014/main" id="{DC911242-F745-44FC-8C87-5559E586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91E385BB-22DD-47C4-9DFB-2B8FB9C3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7D2E2A-ED8C-4534-ACC5-D82EAA7186F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3D8D3-34B6-4D79-A745-66AC822A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519" y="750888"/>
            <a:ext cx="9880281" cy="547719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300" dirty="0" err="1"/>
              <a:t>Misalkan</a:t>
            </a:r>
            <a:r>
              <a:rPr lang="en-US" sz="3300" dirty="0"/>
              <a:t> </a:t>
            </a:r>
            <a:r>
              <a:rPr lang="en-US" sz="3300" i="1" dirty="0"/>
              <a:t>e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</a:t>
            </a:r>
            <a:r>
              <a:rPr lang="en-US" sz="3300" dirty="0" err="1"/>
              <a:t>dipilih</a:t>
            </a:r>
            <a:r>
              <a:rPr lang="en-US" sz="3300" dirty="0"/>
              <a:t> </a:t>
            </a:r>
            <a:r>
              <a:rPr lang="en-US" sz="3300" dirty="0" err="1"/>
              <a:t>sedemikian</a:t>
            </a:r>
            <a:r>
              <a:rPr lang="en-US" sz="3300" dirty="0"/>
              <a:t> </a:t>
            </a:r>
            <a:r>
              <a:rPr lang="en-US" sz="3300" dirty="0" err="1"/>
              <a:t>sehingga</a:t>
            </a:r>
            <a:r>
              <a:rPr lang="en-US" sz="3300" dirty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3300" i="1" dirty="0"/>
              <a:t>		e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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1 (mod </a:t>
            </a:r>
            <a:r>
              <a:rPr lang="en-US" sz="3300" dirty="0">
                <a:sym typeface="Symbol"/>
              </a:rPr>
              <a:t></a:t>
            </a:r>
            <a:r>
              <a:rPr lang="en-US" sz="3300" dirty="0"/>
              <a:t>(</a:t>
            </a:r>
            <a:r>
              <a:rPr lang="en-US" sz="3300" i="1" dirty="0"/>
              <a:t>n</a:t>
            </a:r>
            <a:r>
              <a:rPr lang="en-US" sz="3300" dirty="0"/>
              <a:t>))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</a:t>
            </a:r>
            <a:r>
              <a:rPr lang="en-US" sz="3300" dirty="0" err="1"/>
              <a:t>atau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i="1" dirty="0"/>
              <a:t>		e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</a:t>
            </a:r>
            <a:r>
              <a:rPr lang="en-US" sz="3300" dirty="0"/>
              <a:t> </a:t>
            </a:r>
            <a:r>
              <a:rPr lang="en-US" sz="3300" i="1" dirty="0"/>
              <a:t>d</a:t>
            </a:r>
            <a:r>
              <a:rPr lang="en-US" sz="3300" dirty="0"/>
              <a:t> = </a:t>
            </a:r>
            <a:r>
              <a:rPr lang="en-US" sz="3300" i="1" dirty="0"/>
              <a:t>k</a:t>
            </a:r>
            <a:r>
              <a:rPr lang="en-US" sz="3300" dirty="0">
                <a:sym typeface="Symbol"/>
              </a:rPr>
              <a:t></a:t>
            </a:r>
            <a:r>
              <a:rPr lang="en-US" sz="3300" dirty="0"/>
              <a:t>(</a:t>
            </a:r>
            <a:r>
              <a:rPr lang="en-US" sz="3300" i="1" dirty="0"/>
              <a:t>n</a:t>
            </a:r>
            <a:r>
              <a:rPr lang="en-US" sz="3300" dirty="0"/>
              <a:t>) + 1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</a:t>
            </a:r>
            <a:r>
              <a:rPr lang="en-US" sz="3300" dirty="0" err="1"/>
              <a:t>Maka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</a:t>
            </a:r>
            <a:r>
              <a:rPr lang="en-US" sz="3300" i="1" dirty="0" err="1"/>
              <a:t>m</a:t>
            </a:r>
            <a:r>
              <a:rPr lang="en-US" sz="3300" i="1" baseline="30000" dirty="0" err="1"/>
              <a:t>k</a:t>
            </a:r>
            <a:r>
              <a:rPr lang="en-US" sz="3300" baseline="30000" dirty="0">
                <a:sym typeface="Symbol"/>
              </a:rPr>
              <a:t></a:t>
            </a:r>
            <a:r>
              <a:rPr lang="en-US" sz="3300" baseline="30000" dirty="0"/>
              <a:t>(</a:t>
            </a:r>
            <a:r>
              <a:rPr lang="en-US" sz="3300" i="1" baseline="30000" dirty="0"/>
              <a:t>n</a:t>
            </a:r>
            <a:r>
              <a:rPr lang="en-US" sz="3300" baseline="30000" dirty="0"/>
              <a:t>) + 1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	</a:t>
            </a:r>
            <a:r>
              <a:rPr lang="en-US" sz="3300" dirty="0">
                <a:sym typeface="Symbol"/>
              </a:rPr>
              <a:t></a:t>
            </a:r>
            <a:endParaRPr lang="en-US" sz="3300" dirty="0"/>
          </a:p>
          <a:p>
            <a:pPr eaLnBrk="1" hangingPunct="1">
              <a:buFontTx/>
              <a:buNone/>
              <a:defRPr/>
            </a:pPr>
            <a:r>
              <a:rPr lang="en-US" sz="3300" dirty="0"/>
              <a:t>		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i="1" baseline="30000" dirty="0">
                <a:sym typeface="Symbol"/>
              </a:rPr>
              <a:t></a:t>
            </a:r>
            <a:r>
              <a:rPr lang="en-US" sz="3300" i="1" baseline="30000" dirty="0"/>
              <a:t> 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  </a:t>
            </a:r>
            <a:r>
              <a:rPr lang="en-US" sz="3300" dirty="0">
                <a:sym typeface="Symbol"/>
              </a:rPr>
              <a:t> </a:t>
            </a:r>
            <a:r>
              <a:rPr lang="en-US" sz="3300" dirty="0"/>
              <a:t>	(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dirty="0"/>
              <a:t>)</a:t>
            </a:r>
            <a:r>
              <a:rPr lang="en-US" sz="3300" i="1" baseline="30000" dirty="0"/>
              <a:t>d</a:t>
            </a:r>
            <a:r>
              <a:rPr lang="en-US" sz="3300" dirty="0"/>
              <a:t> </a:t>
            </a:r>
            <a:r>
              <a:rPr lang="en-US" sz="3300" dirty="0">
                <a:sym typeface="Symbol"/>
              </a:rPr>
              <a:t></a:t>
            </a:r>
            <a:r>
              <a:rPr lang="en-US" sz="3300" dirty="0"/>
              <a:t> </a:t>
            </a:r>
            <a:r>
              <a:rPr lang="en-US" sz="3300" i="1" dirty="0"/>
              <a:t>m</a:t>
            </a:r>
            <a:r>
              <a:rPr lang="en-US" sz="3300" dirty="0"/>
              <a:t> (mod </a:t>
            </a:r>
            <a:r>
              <a:rPr lang="en-US" sz="3300" i="1" dirty="0"/>
              <a:t>n</a:t>
            </a:r>
            <a:r>
              <a:rPr lang="en-US" sz="3300" dirty="0"/>
              <a:t>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3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300" dirty="0" err="1"/>
              <a:t>Enkripsi</a:t>
            </a:r>
            <a:r>
              <a:rPr lang="en-US" sz="3300" i="1" dirty="0"/>
              <a:t>:  c </a:t>
            </a:r>
            <a:r>
              <a:rPr lang="en-US" sz="3300" dirty="0"/>
              <a:t>=</a:t>
            </a:r>
            <a:r>
              <a:rPr lang="en-US" sz="3300" i="1" dirty="0"/>
              <a:t> </a:t>
            </a:r>
            <a:r>
              <a:rPr lang="en-US" sz="3300" i="1" dirty="0" err="1"/>
              <a:t>E</a:t>
            </a:r>
            <a:r>
              <a:rPr lang="en-US" sz="3300" i="1" baseline="-25000" dirty="0" err="1"/>
              <a:t>e</a:t>
            </a:r>
            <a:r>
              <a:rPr lang="en-US" sz="3300" dirty="0"/>
              <a:t>(</a:t>
            </a:r>
            <a:r>
              <a:rPr lang="en-US" sz="3300" i="1" dirty="0"/>
              <a:t>m</a:t>
            </a:r>
            <a:r>
              <a:rPr lang="en-US" sz="3300" dirty="0"/>
              <a:t>) = </a:t>
            </a:r>
            <a:r>
              <a:rPr lang="en-US" sz="3300" i="1" dirty="0"/>
              <a:t>m</a:t>
            </a:r>
            <a:r>
              <a:rPr lang="en-US" sz="3300" i="1" baseline="30000" dirty="0"/>
              <a:t>e</a:t>
            </a:r>
            <a:r>
              <a:rPr lang="en-US" sz="3300" dirty="0"/>
              <a:t> mod </a:t>
            </a:r>
            <a:r>
              <a:rPr lang="en-US" sz="3300" i="1" dirty="0"/>
              <a:t>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3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300" dirty="0" err="1"/>
              <a:t>Dekripsi</a:t>
            </a:r>
            <a:r>
              <a:rPr lang="en-US" sz="3300" dirty="0"/>
              <a:t>:  </a:t>
            </a:r>
            <a:r>
              <a:rPr lang="en-US" sz="3300" i="1" dirty="0"/>
              <a:t>m</a:t>
            </a:r>
            <a:r>
              <a:rPr lang="en-US" sz="3300" dirty="0"/>
              <a:t> = </a:t>
            </a:r>
            <a:r>
              <a:rPr lang="en-US" sz="3300" i="1" dirty="0"/>
              <a:t>D</a:t>
            </a:r>
            <a:r>
              <a:rPr lang="en-US" sz="3300" i="1" baseline="-25000" dirty="0"/>
              <a:t>d</a:t>
            </a:r>
            <a:r>
              <a:rPr lang="en-US" sz="3300" dirty="0"/>
              <a:t>(</a:t>
            </a:r>
            <a:r>
              <a:rPr lang="en-US" sz="3300" i="1" dirty="0"/>
              <a:t>c</a:t>
            </a:r>
            <a:r>
              <a:rPr lang="en-US" sz="3300" dirty="0"/>
              <a:t>) = </a:t>
            </a:r>
            <a:r>
              <a:rPr lang="en-US" sz="3300" i="1" dirty="0"/>
              <a:t>c</a:t>
            </a:r>
            <a:r>
              <a:rPr lang="en-US" sz="3300" i="1" baseline="30000" dirty="0"/>
              <a:t>d</a:t>
            </a:r>
            <a:r>
              <a:rPr lang="en-US" sz="3300" dirty="0"/>
              <a:t> mod </a:t>
            </a:r>
            <a:r>
              <a:rPr lang="en-US" sz="3300" i="1" dirty="0"/>
              <a:t>n</a:t>
            </a:r>
            <a:r>
              <a:rPr lang="en-US" sz="3300" dirty="0"/>
              <a:t>	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</p:txBody>
      </p:sp>
      <p:sp>
        <p:nvSpPr>
          <p:cNvPr id="10243" name="Footer Placeholder 3">
            <a:extLst>
              <a:ext uri="{FF2B5EF4-FFF2-40B4-BE49-F238E27FC236}">
                <a16:creationId xmlns:a16="http://schemas.microsoft.com/office/drawing/2014/main" id="{A2D60F5D-9796-4EFB-A5CB-9ADAA157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78145169-5C6C-4693-994E-8FAA8E61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05D129-5691-4EF2-957B-3E5E23D9BA6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DC871D-8F33-4E0D-848B-684C8055E113}"/>
              </a:ext>
            </a:extLst>
          </p:cNvPr>
          <p:cNvSpPr/>
          <p:nvPr/>
        </p:nvSpPr>
        <p:spPr>
          <a:xfrm>
            <a:off x="3027680" y="4399280"/>
            <a:ext cx="3403600" cy="701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E81FF5-0FFA-47A6-8B62-53A87F6678EB}"/>
              </a:ext>
            </a:extLst>
          </p:cNvPr>
          <p:cNvSpPr/>
          <p:nvPr/>
        </p:nvSpPr>
        <p:spPr>
          <a:xfrm>
            <a:off x="3027680" y="5220182"/>
            <a:ext cx="3403600" cy="701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1562CC8E-BF9D-4DB9-AF4C-43EFDFFB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64B74EA9-64AE-449D-9C4F-B93763D7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D02B1C-02CB-4AE8-B10C-1E6A3BD5CA2C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7A9C59A-957E-4142-B544-71BE27192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0525" y="1828800"/>
            <a:ext cx="9774620" cy="457200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dua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q  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dirty="0" err="1">
                <a:cs typeface="Times New Roman" pitchFamily="18" charset="0"/>
              </a:rPr>
              <a:t>sebaiknya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 </a:t>
            </a:r>
            <a:r>
              <a:rPr lang="en-US" i="1" dirty="0">
                <a:cs typeface="Times New Roman" pitchFamily="18" charset="0"/>
                <a:sym typeface="Symbol" panose="05050102010706020507" pitchFamily="18" charset="2"/>
              </a:rPr>
              <a:t>q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)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pq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= (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– 1)(</a:t>
            </a:r>
            <a:r>
              <a:rPr lang="en-US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 – 1). </a:t>
            </a:r>
          </a:p>
          <a:p>
            <a:pPr marL="465138" indent="-465138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bulat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en-US" dirty="0" err="1">
                <a:cs typeface="Times New Roman" pitchFamily="18" charset="0"/>
              </a:rPr>
              <a:t>sebagai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relatif</a:t>
            </a:r>
            <a:r>
              <a:rPr lang="en-US" dirty="0">
                <a:cs typeface="Times New Roman" pitchFamily="18" charset="0"/>
              </a:rPr>
              <a:t> prima </a:t>
            </a:r>
            <a:r>
              <a:rPr lang="en-US" dirty="0" err="1">
                <a:cs typeface="Times New Roman" pitchFamily="18" charset="0"/>
              </a:rPr>
              <a:t>terhadap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. 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dekripsi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persamaaan</a:t>
            </a:r>
            <a:endParaRPr lang="en-US" dirty="0">
              <a:cs typeface="Times New Roman" pitchFamily="18" charset="0"/>
            </a:endParaRPr>
          </a:p>
          <a:p>
            <a:pPr marL="457200" indent="-457200" algn="just">
              <a:buNone/>
              <a:defRPr/>
            </a:pPr>
            <a:r>
              <a:rPr lang="en-US" dirty="0">
                <a:cs typeface="Times New Roman" pitchFamily="18" charset="0"/>
              </a:rPr>
              <a:t>		 </a:t>
            </a:r>
            <a:r>
              <a:rPr lang="en-US" i="1" dirty="0">
                <a:cs typeface="Times New Roman" pitchFamily="18" charset="0"/>
              </a:rPr>
              <a:t>ed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</a:t>
            </a:r>
            <a:r>
              <a:rPr lang="en-US" dirty="0">
                <a:cs typeface="Times New Roman" pitchFamily="18" charset="0"/>
              </a:rPr>
              <a:t> 1 (</a:t>
            </a:r>
            <a:r>
              <a:rPr lang="en-US" b="1" dirty="0">
                <a:cs typeface="Times New Roman" pitchFamily="18" charset="0"/>
              </a:rPr>
              <a:t>mod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)) </a:t>
            </a:r>
            <a:r>
              <a:rPr lang="en-US" dirty="0" err="1">
                <a:cs typeface="Times New Roman" pitchFamily="18" charset="0"/>
              </a:rPr>
              <a:t>atau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 </a:t>
            </a:r>
            <a:r>
              <a:rPr lang="en-US" i="1" dirty="0">
                <a:cs typeface="Times New Roman" pitchFamily="18" charset="0"/>
                <a:sym typeface="Symbol" pitchFamily="18" charset="2"/>
              </a:rPr>
              <a:t>e</a:t>
            </a:r>
            <a:r>
              <a:rPr lang="en-US" baseline="30000" dirty="0">
                <a:cs typeface="Times New Roman" pitchFamily="18" charset="0"/>
                <a:sym typeface="Symbol" pitchFamily="18" charset="2"/>
              </a:rPr>
              <a:t>–1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( mod (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)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>
                <a:cs typeface="Times New Roman" pitchFamily="18" charset="0"/>
              </a:rPr>
              <a:t>Hasil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algoritma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atas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Times New Roman" pitchFamily="18" charset="0"/>
              </a:rPr>
              <a:t>	- 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pasangan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 	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cs typeface="Times New Roman" pitchFamily="18" charset="0"/>
              </a:rPr>
              <a:t>	 -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pasangan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endParaRPr lang="en-US" sz="2400" dirty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sz="2400" dirty="0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3D390E69-E001-41A0-A27A-652CB174A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Prosedur</a:t>
            </a:r>
            <a:r>
              <a:rPr lang="en-US" altLang="en-US" b="1" dirty="0"/>
              <a:t> </a:t>
            </a:r>
            <a:r>
              <a:rPr lang="en-US" altLang="en-US" b="1" dirty="0" err="1"/>
              <a:t>Pembangkitan</a:t>
            </a:r>
            <a:r>
              <a:rPr lang="en-US" altLang="en-US" b="1" dirty="0"/>
              <a:t> </a:t>
            </a:r>
            <a:r>
              <a:rPr lang="en-US" altLang="en-US" b="1" dirty="0" err="1"/>
              <a:t>Sepasang</a:t>
            </a:r>
            <a:r>
              <a:rPr lang="en-US" altLang="en-US" b="1" dirty="0"/>
              <a:t> </a:t>
            </a:r>
            <a:r>
              <a:rPr lang="en-US" altLang="en-US" b="1" dirty="0" err="1"/>
              <a:t>Kunci</a:t>
            </a:r>
            <a:endParaRPr lang="en-GB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860B03E-68EB-4E80-9847-463CE194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0C86FE52-F702-482C-8CC8-595B6ECB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A3347-400A-42BB-8631-30242E638FC8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31AD6CEA-7CCD-427A-B571-6C5EAB7F0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Enkripsi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18CBF5D-4222-4767-9ED4-B98C6217A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3060" y="1690688"/>
            <a:ext cx="10036885" cy="448151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>
                <a:cs typeface="Times New Roman" pitchFamily="18" charset="0"/>
              </a:rPr>
              <a:t>Jika </a:t>
            </a:r>
            <a:r>
              <a:rPr lang="en-US" dirty="0" err="1">
                <a:cs typeface="Times New Roman" pitchFamily="18" charset="0"/>
              </a:rPr>
              <a:t>pesan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berukuran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besar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nyatakan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menjadi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blok-blok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lebih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kecil</a:t>
            </a:r>
            <a:r>
              <a:rPr lang="en-US" dirty="0">
                <a:cs typeface="Times New Roman" pitchFamily="18" charset="0"/>
              </a:rPr>
              <a:t>: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  </a:t>
            </a:r>
          </a:p>
          <a:p>
            <a:pPr marL="0" indent="0" algn="just">
              <a:buNone/>
              <a:defRPr/>
            </a:pPr>
            <a:r>
              <a:rPr lang="en-US" dirty="0">
                <a:cs typeface="Times New Roman" pitchFamily="18" charset="0"/>
              </a:rPr>
              <a:t>      ( </a:t>
            </a:r>
            <a:r>
              <a:rPr lang="en-US" dirty="0" err="1">
                <a:cs typeface="Times New Roman" pitchFamily="18" charset="0"/>
              </a:rPr>
              <a:t>syarat</a:t>
            </a:r>
            <a:r>
              <a:rPr lang="en-US" dirty="0">
                <a:cs typeface="Times New Roman" pitchFamily="18" charset="0"/>
              </a:rPr>
              <a:t>: 0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 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  </a:t>
            </a:r>
            <a:r>
              <a:rPr lang="en-US" i="1" dirty="0">
                <a:cs typeface="Times New Roman" pitchFamily="18" charset="0"/>
              </a:rPr>
              <a:t>&lt; n</a:t>
            </a:r>
            <a:r>
              <a:rPr lang="en-US" dirty="0">
                <a:cs typeface="Times New Roman" pitchFamily="18" charset="0"/>
              </a:rPr>
              <a:t> – 1)</a:t>
            </a:r>
          </a:p>
          <a:p>
            <a:pPr algn="just" eaLnBrk="1" hangingPunct="1">
              <a:buFontTx/>
              <a:buNone/>
              <a:defRPr/>
            </a:pP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 startAt="2"/>
              <a:defRPr/>
            </a:pP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i="1" baseline="-30000" dirty="0">
                <a:cs typeface="Times New Roman" pitchFamily="18" charset="0"/>
              </a:rPr>
              <a:t>i </a:t>
            </a:r>
            <a:r>
              <a:rPr lang="en-US" dirty="0" err="1">
                <a:cs typeface="Times New Roman" pitchFamily="18" charset="0"/>
              </a:rPr>
              <a:t>menggunakan</a:t>
            </a:r>
            <a:r>
              <a:rPr lang="en-US" dirty="0">
                <a:cs typeface="Times New Roman" pitchFamily="18" charset="0"/>
              </a:rPr>
              <a:t> 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persamaan</a:t>
            </a:r>
            <a:r>
              <a:rPr lang="en-US" dirty="0">
                <a:cs typeface="Times New Roman" pitchFamily="18" charset="0"/>
              </a:rPr>
              <a:t> 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i="1" dirty="0">
                <a:cs typeface="Times New Roman" pitchFamily="18" charset="0"/>
              </a:rPr>
              <a:t>                   </a:t>
            </a:r>
            <a:r>
              <a:rPr lang="en-US" i="1" dirty="0" err="1">
                <a:cs typeface="Times New Roman" pitchFamily="18" charset="0"/>
              </a:rPr>
              <a:t>c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m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i="1" baseline="30000" dirty="0" err="1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mod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endParaRPr lang="en-US" dirty="0">
              <a:latin typeface="Century Gothic" pitchFamily="34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dirty="0">
                <a:cs typeface="Times New Roman" pitchFamily="18" charset="0"/>
              </a:rPr>
              <a:t>	 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3054</Words>
  <Application>Microsoft Office PowerPoint</Application>
  <PresentationFormat>Widescreen</PresentationFormat>
  <Paragraphs>365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Century Gothic</vt:lpstr>
      <vt:lpstr>Courier New</vt:lpstr>
      <vt:lpstr>Georgia</vt:lpstr>
      <vt:lpstr>Times New Roman</vt:lpstr>
      <vt:lpstr>Verdana</vt:lpstr>
      <vt:lpstr>Wingdings</vt:lpstr>
      <vt:lpstr>Office Theme</vt:lpstr>
      <vt:lpstr>Equation.3</vt:lpstr>
      <vt:lpstr>Algoritma RSA</vt:lpstr>
      <vt:lpstr>Pendahuluan</vt:lpstr>
      <vt:lpstr>PowerPoint Presentation</vt:lpstr>
      <vt:lpstr>Properti Algoritma RSA</vt:lpstr>
      <vt:lpstr>Penurunan Rumus Enkripsi dan Dekripsi RSA</vt:lpstr>
      <vt:lpstr>PowerPoint Presentation</vt:lpstr>
      <vt:lpstr>PowerPoint Presentation</vt:lpstr>
      <vt:lpstr>Prosedur Pembangkitan Sepasang Kunci</vt:lpstr>
      <vt:lpstr>Enkripsi </vt:lpstr>
      <vt:lpstr>Dekripsi</vt:lpstr>
      <vt:lpstr>Contoh pembangkitan kunci oleh Alice</vt:lpstr>
      <vt:lpstr>PowerPoint Presentation</vt:lpstr>
      <vt:lpstr>PowerPoint Presentation</vt:lpstr>
      <vt:lpstr>PowerPoint Presentation</vt:lpstr>
      <vt:lpstr>PowerPoint Presentation</vt:lpstr>
      <vt:lpstr>Keamanan RSA</vt:lpstr>
      <vt:lpstr>PowerPoint Presentation</vt:lpstr>
      <vt:lpstr>PowerPoint Presentation</vt:lpstr>
      <vt:lpstr>Contoh parameter RSA </vt:lpstr>
      <vt:lpstr>PowerPoint Presentation</vt:lpstr>
      <vt:lpstr>PowerPoint Presentation</vt:lpstr>
      <vt:lpstr>PowerPoint Presentation</vt:lpstr>
      <vt:lpstr>Program Enkripsi/dekripsi RSA dengan library Python</vt:lpstr>
      <vt:lpstr>PowerPoint Presentation</vt:lpstr>
      <vt:lpstr>PowerPoint Presentation</vt:lpstr>
      <vt:lpstr>PowerPoint Presentation</vt:lpstr>
      <vt:lpstr>PowerPoint Presentation</vt:lpstr>
      <vt:lpstr>Lampiran Bilangan Prima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RSA </dc:title>
  <dc:creator>Rinaldi Munir</dc:creator>
  <cp:lastModifiedBy>rinaldi</cp:lastModifiedBy>
  <cp:revision>19</cp:revision>
  <dcterms:created xsi:type="dcterms:W3CDTF">2020-10-21T01:53:43Z</dcterms:created>
  <dcterms:modified xsi:type="dcterms:W3CDTF">2023-02-25T13:12:37Z</dcterms:modified>
</cp:coreProperties>
</file>