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66" r:id="rId2"/>
    <p:sldId id="257" r:id="rId3"/>
    <p:sldId id="258" r:id="rId4"/>
    <p:sldId id="259" r:id="rId5"/>
    <p:sldId id="260" r:id="rId6"/>
    <p:sldId id="388" r:id="rId7"/>
    <p:sldId id="261" r:id="rId8"/>
    <p:sldId id="262" r:id="rId9"/>
    <p:sldId id="263" r:id="rId10"/>
    <p:sldId id="264" r:id="rId11"/>
    <p:sldId id="265" r:id="rId12"/>
    <p:sldId id="266" r:id="rId13"/>
    <p:sldId id="360" r:id="rId14"/>
    <p:sldId id="267" r:id="rId15"/>
    <p:sldId id="269" r:id="rId16"/>
    <p:sldId id="272" r:id="rId17"/>
    <p:sldId id="273" r:id="rId18"/>
    <p:sldId id="274" r:id="rId19"/>
    <p:sldId id="271" r:id="rId20"/>
    <p:sldId id="376" r:id="rId21"/>
    <p:sldId id="275" r:id="rId22"/>
    <p:sldId id="377" r:id="rId23"/>
    <p:sldId id="278" r:id="rId24"/>
    <p:sldId id="292" r:id="rId25"/>
    <p:sldId id="279" r:id="rId26"/>
    <p:sldId id="293" r:id="rId27"/>
    <p:sldId id="294" r:id="rId28"/>
    <p:sldId id="296" r:id="rId29"/>
    <p:sldId id="282" r:id="rId30"/>
    <p:sldId id="283" r:id="rId31"/>
    <p:sldId id="373" r:id="rId32"/>
    <p:sldId id="374" r:id="rId33"/>
    <p:sldId id="375" r:id="rId34"/>
    <p:sldId id="378" r:id="rId35"/>
    <p:sldId id="297" r:id="rId36"/>
    <p:sldId id="298" r:id="rId37"/>
    <p:sldId id="379" r:id="rId38"/>
    <p:sldId id="380" r:id="rId39"/>
    <p:sldId id="381" r:id="rId40"/>
    <p:sldId id="382" r:id="rId41"/>
    <p:sldId id="383" r:id="rId42"/>
    <p:sldId id="384" r:id="rId43"/>
    <p:sldId id="387" r:id="rId44"/>
    <p:sldId id="518" r:id="rId45"/>
    <p:sldId id="521" r:id="rId46"/>
    <p:sldId id="522" r:id="rId47"/>
    <p:sldId id="523" r:id="rId48"/>
    <p:sldId id="524" r:id="rId49"/>
    <p:sldId id="525" r:id="rId50"/>
    <p:sldId id="386" r:id="rId51"/>
    <p:sldId id="389" r:id="rId52"/>
    <p:sldId id="340" r:id="rId53"/>
    <p:sldId id="343" r:id="rId54"/>
    <p:sldId id="344" r:id="rId55"/>
    <p:sldId id="34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24685-3C88-4D73-979F-E4A763059457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419AA-A2FD-4781-815E-B89C93EF1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AD5F5D82-2F7F-4EA0-ACE9-AA11C7C20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5C08EE78-D643-44AF-883F-690FB76F1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BDBAF9CF-3C27-4EB7-9CC8-FE75A2FB72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3B3CDA0-D419-4C73-94EE-D93D865A542F}" type="slidenum">
              <a:rPr lang="en-GB" altLang="en-US" sz="1200">
                <a:latin typeface="Arial" panose="020B0604020202020204" pitchFamily="34" charset="0"/>
              </a:rPr>
              <a:pPr/>
              <a:t>1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8D8695-0698-46D5-8D12-8EBBE65654E5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9172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CB9D-4D1F-48C2-B24C-728EB37FF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A6A0F-AEDF-4DCE-B2A3-8524B6772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45775-54D3-4CCC-A4AF-BE379534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4A18D-44C5-4B6E-99B1-21BA99D78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2B3C-01B0-4EF6-A8B9-F92DA3C5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2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D9B5-F38F-4E24-9EEE-4B6CD247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1F1CE-B2E2-4D14-908D-EDB5210CD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0E06F-410E-4041-9F91-D71313472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EE20C-2C95-462D-97FF-7379402D7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782EC-9011-4DC3-8BC4-03EB3D589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2DE2B-362F-447E-B5AB-09D317C3B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C6E73-CE7E-4BBC-95EC-7878D780A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087B-5CC6-4F93-A6C7-ED6A8739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B47C3-3CED-4B1D-830B-1EE7D256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73B1-DEEE-4035-9CA8-804661D2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6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003D-8AB9-4328-88AE-8CC1FC60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AD873-A450-483F-A604-DE7A0380A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A9D65-97C6-4976-8DA0-B6FC74FC0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07FC-B4B7-4EE2-BDC8-182E676E7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882FD-B9D0-42A9-8A34-B371B9AB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0CDC-1B5D-4388-B8EF-69CFE49B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CF5DA-F567-45DD-9448-FF2A5CD61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83A69-4C9A-4B7B-BD66-F71411C1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68CE-8553-447F-B2B8-A6B3377A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431C2-EA5F-464F-B3AC-1F45674E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E4E9-C464-42AA-ACE5-EF687775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A62-FF87-42DE-B3D9-1D0A5616D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F094-7117-4B7A-822D-B1650164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B45D8-CD30-4BDD-B3C6-311F4881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855F-9C9A-4271-B378-790488F6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46883-ED7E-4EA2-A2BC-D8DC03E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4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B703-A87D-4B11-88A0-9FFC3ED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23045-9895-4E1A-996D-CE06F68B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397E9-3D29-4FD8-AF74-420C1B80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4FBE2F-D975-4EE5-9CC7-98ED861CF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DC2FD-BCFB-4F50-833A-C54784226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B6D3F-48B7-4767-AF8D-95D0A9DB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B0729-2ECC-4D46-861C-1AC1A6E9C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4E123-F652-471C-8EF2-C4B6B8332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D83-E358-48F0-B81C-E43D5B42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2355D5-FFF6-4724-B02E-2D23CD14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D109-05DD-47D7-B64B-0D7638A9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F0C97-22EF-4A1F-85A1-0B48FF7E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D97F35-615D-4171-A332-10CE20DA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EA7C0-7DD4-4100-B206-7147AD80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6C79D-5ACB-4AC9-9D11-BE73C061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8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39E0-1D86-4468-814A-62A26E18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A638-03D3-4CF6-80DA-E3C48E19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E69D4-F22F-4FBD-B792-603A67AA57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121ED-DFAC-4D4D-A9CE-39775BA0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0F806-1380-428C-9DC4-C85C8C636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18AB2-B280-4AF4-B95F-5E9637B4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1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C7CE-543F-4874-A614-0236D4C0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FFBC8F-1E6E-40D9-B0BF-878801AC9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BD045-49AB-409E-BA0C-91AE637C1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AD96D-AFE5-470D-B74C-0146669A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7721-05AC-4B34-A53B-D601157C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212D5-0B8F-4C3E-9EA6-A20EC9AC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86C47-1A32-429D-8998-97C12E81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53DD1-3903-480F-9AC8-16CDA0E26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417CC-F495-4F52-BC47-F9F927B5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3910-348E-4C58-8D74-A481705A5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96E7E-0628-4A63-BF51-346B126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C3728-147E-499B-B1A3-49B92C82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6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de-decode.com/aes128-encrypt-online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stkgroup/what-is-the-advanced-encryption-standard-and-how-does-it-work-abd1ec582df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>
            <a:extLst>
              <a:ext uri="{FF2B5EF4-FFF2-40B4-BE49-F238E27FC236}">
                <a16:creationId xmlns:a16="http://schemas.microsoft.com/office/drawing/2014/main" id="{BC614DA9-0422-48CE-BA22-25DF1A34F1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64640" y="936613"/>
            <a:ext cx="9509760" cy="186547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Review </a:t>
            </a:r>
            <a:r>
              <a:rPr lang="en-US" altLang="en-US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Block Cipher</a:t>
            </a:r>
            <a:br>
              <a:rPr lang="en-US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(Bagian 3: Advanced Encryption </a:t>
            </a:r>
            <a:r>
              <a:rPr lang="en-US" altLang="en-US" sz="4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Standrad</a:t>
            </a:r>
            <a:r>
              <a:rPr lang="en-US" alt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(AES)</a:t>
            </a:r>
            <a:endParaRPr lang="en-GB" altLang="en-US" sz="4000" dirty="0">
              <a:cs typeface="Times New Roman" panose="02020603050405020304" pitchFamily="18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D58D451-035C-4C27-B883-BBA83C6479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95500" y="801361"/>
            <a:ext cx="8001000" cy="644525"/>
          </a:xfrm>
        </p:spPr>
        <p:txBody>
          <a:bodyPr/>
          <a:lstStyle/>
          <a:p>
            <a:pPr eaLnBrk="1" hangingPunct="1"/>
            <a:r>
              <a:rPr lang="en-US" altLang="en-US" dirty="0" err="1">
                <a:solidFill>
                  <a:srgbClr val="000000"/>
                </a:solidFill>
              </a:rPr>
              <a:t>Bahan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kuliah</a:t>
            </a:r>
            <a:r>
              <a:rPr lang="en-US" altLang="en-US" dirty="0">
                <a:solidFill>
                  <a:srgbClr val="000000"/>
                </a:solidFill>
              </a:rPr>
              <a:t> IF4020 </a:t>
            </a:r>
            <a:r>
              <a:rPr lang="en-US" altLang="en-US" dirty="0" err="1">
                <a:solidFill>
                  <a:srgbClr val="000000"/>
                </a:solidFill>
              </a:rPr>
              <a:t>Kriptografi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0D9637A-9D37-95C5-9586-720B6B5D6117}"/>
              </a:ext>
            </a:extLst>
          </p:cNvPr>
          <p:cNvSpPr txBox="1">
            <a:spLocks/>
          </p:cNvSpPr>
          <p:nvPr/>
        </p:nvSpPr>
        <p:spPr bwMode="auto">
          <a:xfrm>
            <a:off x="1752600" y="45989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4500" kern="0" dirty="0"/>
              <a:t>Oleh: Rinaldi Munir</a:t>
            </a:r>
          </a:p>
          <a:p>
            <a:pPr algn="ctr">
              <a:defRPr/>
            </a:pPr>
            <a:endParaRPr lang="en-US" sz="4500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Institut</a:t>
            </a:r>
            <a:r>
              <a:rPr lang="en-US" kern="0" dirty="0"/>
              <a:t> </a:t>
            </a:r>
            <a:r>
              <a:rPr lang="en-US" kern="0" dirty="0" err="1"/>
              <a:t>Teknologi</a:t>
            </a:r>
            <a:r>
              <a:rPr lang="en-US" kern="0" dirty="0"/>
              <a:t> Bandung</a:t>
            </a:r>
          </a:p>
          <a:p>
            <a:pPr algn="ctr">
              <a:defRPr/>
            </a:pPr>
            <a:r>
              <a:rPr lang="en-US" kern="0" dirty="0"/>
              <a:t>2023</a:t>
            </a:r>
          </a:p>
          <a:p>
            <a:pPr algn="ctr">
              <a:defRPr/>
            </a:pPr>
            <a:endParaRPr lang="en-US" kern="0" dirty="0"/>
          </a:p>
        </p:txBody>
      </p:sp>
      <p:pic>
        <p:nvPicPr>
          <p:cNvPr id="3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2BE9E567-93E9-F5C0-6DC0-F5D9CD23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89" y="287351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C846A-2261-1688-D207-DE44BDA5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>
                <a:latin typeface="+mn-lt"/>
                <a:cs typeface="Times New Roman" panose="02020603050405020304" pitchFamily="18" charset="0"/>
              </a:rPr>
              <a:t>Algoritma</a:t>
            </a:r>
            <a:r>
              <a:rPr lang="en-US" altLang="en-US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+mn-lt"/>
                <a:cs typeface="Times New Roman" panose="02020603050405020304" pitchFamily="18" charset="0"/>
              </a:rPr>
              <a:t>Rijndael</a:t>
            </a:r>
            <a:endParaRPr lang="en-GB" altLang="en-US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Yang </a:t>
            </a:r>
            <a:r>
              <a:rPr lang="en-US" altLang="en-US" dirty="0" err="1"/>
              <a:t>dijelaskan</a:t>
            </a:r>
            <a:r>
              <a:rPr lang="en-US" altLang="en-US" dirty="0"/>
              <a:t> di </a:t>
            </a:r>
            <a:r>
              <a:rPr lang="en-US" altLang="en-US" dirty="0" err="1"/>
              <a:t>sini</a:t>
            </a:r>
            <a:r>
              <a:rPr lang="en-US" altLang="en-US" dirty="0"/>
              <a:t> Rijndael 128-bit (</a:t>
            </a:r>
            <a:r>
              <a:rPr lang="en-US" altLang="en-US" dirty="0" err="1"/>
              <a:t>anjang</a:t>
            </a:r>
            <a:r>
              <a:rPr lang="en-US" altLang="en-US" dirty="0"/>
              <a:t> </a:t>
            </a:r>
            <a:r>
              <a:rPr lang="en-US" altLang="en-US" dirty="0" err="1"/>
              <a:t>kunci</a:t>
            </a:r>
            <a:r>
              <a:rPr lang="en-US" altLang="en-US" dirty="0"/>
              <a:t>  128 bit)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i="1" dirty="0"/>
              <a:t>DES</a:t>
            </a:r>
            <a:r>
              <a:rPr lang="en-US" altLang="en-US" dirty="0"/>
              <a:t> yang </a:t>
            </a:r>
            <a:r>
              <a:rPr lang="en-US" altLang="en-US" dirty="0" err="1"/>
              <a:t>berorientasi</a:t>
            </a:r>
            <a:r>
              <a:rPr lang="en-US" altLang="en-US" dirty="0"/>
              <a:t> bit, </a:t>
            </a:r>
            <a:r>
              <a:rPr lang="en-US" altLang="en-US" i="1" dirty="0" err="1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beroperasi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orientasi</a:t>
            </a:r>
            <a:r>
              <a:rPr lang="en-US" altLang="en-US" dirty="0"/>
              <a:t> </a:t>
            </a:r>
            <a:r>
              <a:rPr lang="en-US" altLang="en-US" i="1" dirty="0"/>
              <a:t>byte.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/>
              <a:t>Rijndael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jaringan</a:t>
            </a:r>
            <a:r>
              <a:rPr lang="en-US" altLang="en-US" dirty="0"/>
              <a:t> Feistel </a:t>
            </a:r>
            <a:r>
              <a:rPr lang="en-US" altLang="en-US" dirty="0" err="1"/>
              <a:t>seperti</a:t>
            </a:r>
            <a:r>
              <a:rPr lang="en-US" altLang="en-US" dirty="0"/>
              <a:t> cipher </a:t>
            </a:r>
            <a:r>
              <a:rPr lang="en-US" altLang="en-US" dirty="0" err="1"/>
              <a:t>blok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i="1" dirty="0"/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(iterate cipher).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internal yang </a:t>
            </a:r>
            <a:r>
              <a:rPr lang="en-US" altLang="en-US" dirty="0" err="1">
                <a:cs typeface="Times New Roman" panose="02020603050405020304" pitchFamily="18" charset="0"/>
              </a:rPr>
              <a:t>berbeda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i="1" dirty="0">
                <a:cs typeface="Times New Roman" panose="02020603050405020304" pitchFamily="18" charset="0"/>
              </a:rPr>
              <a:t>Enciphering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melibatkan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permutasi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1434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E1558F-8B9F-5730-DC68-BA22D06E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00372"/>
              </p:ext>
            </p:extLst>
          </p:nvPr>
        </p:nvGraphicFramePr>
        <p:xfrm>
          <a:off x="574039" y="685800"/>
          <a:ext cx="105219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2860548" progId="Word.Document.8">
                  <p:embed/>
                </p:oleObj>
              </mc:Choice>
              <mc:Fallback>
                <p:oleObj name="Document" r:id="rId2" imgW="5486400" imgH="2860548" progId="Word.Document.8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39" y="685800"/>
                        <a:ext cx="1052197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6BB47-35B3-9BC7-0AE9-B80528FED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142457" y="98914"/>
            <a:ext cx="10363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57" y="283580"/>
            <a:ext cx="4828936" cy="59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D08D7-645B-1BA6-1412-CEEA0045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Arrow Connector 47"/>
          <p:cNvCxnSpPr>
            <a:stCxn id="7" idx="3"/>
            <a:endCxn id="9" idx="1"/>
          </p:cNvCxnSpPr>
          <p:nvPr/>
        </p:nvCxnSpPr>
        <p:spPr bwMode="auto">
          <a:xfrm flipV="1">
            <a:off x="1054630" y="4391887"/>
            <a:ext cx="23184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AES-128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9726" y="2736281"/>
                <a:ext cx="644475" cy="507568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7656" y="2738166"/>
                <a:ext cx="644475" cy="50756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>
            <a:stCxn id="36" idx="2"/>
          </p:cNvCxnSpPr>
          <p:nvPr/>
        </p:nvCxnSpPr>
        <p:spPr bwMode="auto">
          <a:xfrm>
            <a:off x="1531964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>
            <a:stCxn id="37" idx="2"/>
          </p:cNvCxnSpPr>
          <p:nvPr/>
        </p:nvCxnSpPr>
        <p:spPr bwMode="auto">
          <a:xfrm>
            <a:off x="4129894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10121" y="2736281"/>
                <a:ext cx="644475" cy="5075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46" idx="2"/>
          </p:cNvCxnSpPr>
          <p:nvPr/>
        </p:nvCxnSpPr>
        <p:spPr bwMode="auto">
          <a:xfrm>
            <a:off x="6732359" y="3243849"/>
            <a:ext cx="2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8723" y="2736281"/>
                <a:ext cx="644475" cy="5075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/>
          <p:cNvCxnSpPr>
            <a:stCxn id="50" idx="2"/>
          </p:cNvCxnSpPr>
          <p:nvPr/>
        </p:nvCxnSpPr>
        <p:spPr bwMode="auto">
          <a:xfrm>
            <a:off x="8180961" y="3243849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1510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042626" y="3706089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476" y="4145665"/>
                <a:ext cx="52257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 bwMode="auto">
          <a:xfrm>
            <a:off x="4544807" y="3706087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MixColumn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686276" y="3706088"/>
            <a:ext cx="1689959" cy="137160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SubBytes</a:t>
            </a:r>
            <a:endParaRPr lang="en-US" sz="1600" b="1" dirty="0">
              <a:solidFill>
                <a:schemeClr val="bg1"/>
              </a:solidFill>
            </a:endParaRPr>
          </a:p>
          <a:p>
            <a:pPr marL="342900" marR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  <a:tabLst/>
            </a:pPr>
            <a:r>
              <a:rPr lang="en-US" sz="1600" b="1" dirty="0" err="1">
                <a:solidFill>
                  <a:schemeClr val="bg1"/>
                </a:solidFill>
              </a:rPr>
              <a:t>ShiftRow</a:t>
            </a:r>
            <a:endParaRPr lang="en-US" sz="1600" b="1" dirty="0">
              <a:solidFill>
                <a:schemeClr val="bg1"/>
              </a:solidFill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510" y="4145664"/>
                <a:ext cx="522579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672" y="4145664"/>
                <a:ext cx="52257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641" y="4145664"/>
                <a:ext cx="52257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⊕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849" y="4145663"/>
                <a:ext cx="522579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stCxn id="8" idx="3"/>
            <a:endCxn id="41" idx="1"/>
          </p:cNvCxnSpPr>
          <p:nvPr/>
        </p:nvCxnSpPr>
        <p:spPr bwMode="auto">
          <a:xfrm flipV="1">
            <a:off x="3732585" y="4391886"/>
            <a:ext cx="139925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>
            <a:stCxn id="39" idx="3"/>
            <a:endCxn id="43" idx="1"/>
          </p:cNvCxnSpPr>
          <p:nvPr/>
        </p:nvCxnSpPr>
        <p:spPr bwMode="auto">
          <a:xfrm flipV="1">
            <a:off x="6234766" y="4391886"/>
            <a:ext cx="2399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stCxn id="44" idx="3"/>
            <a:endCxn id="40" idx="1"/>
          </p:cNvCxnSpPr>
          <p:nvPr/>
        </p:nvCxnSpPr>
        <p:spPr bwMode="auto">
          <a:xfrm>
            <a:off x="8433220" y="4391886"/>
            <a:ext cx="253056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>
            <a:stCxn id="40" idx="3"/>
            <a:endCxn id="45" idx="1"/>
          </p:cNvCxnSpPr>
          <p:nvPr/>
        </p:nvCxnSpPr>
        <p:spPr bwMode="auto">
          <a:xfrm flipV="1">
            <a:off x="10376235" y="4391885"/>
            <a:ext cx="164614" cy="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solidFill>
                <a:srgbClr val="FCB4AA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84845" y="2738166"/>
                <a:ext cx="644475" cy="507568"/>
              </a:xfrm>
              <a:prstGeom prst="roundRect">
                <a:avLst/>
              </a:prstGeom>
              <a:blipFill rotWithShape="0">
                <a:blip r:embed="rId11"/>
                <a:stretch>
                  <a:fillRect l="-901"/>
                </a:stretch>
              </a:blip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59" idx="2"/>
          </p:cNvCxnSpPr>
          <p:nvPr/>
        </p:nvCxnSpPr>
        <p:spPr bwMode="auto">
          <a:xfrm>
            <a:off x="10807083" y="3245734"/>
            <a:ext cx="1" cy="9182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11182511" y="4024743"/>
          <a:ext cx="833120" cy="7342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3573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3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5656" y="3520584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089656" y="3542871"/>
            <a:ext cx="154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output</a:t>
            </a:r>
          </a:p>
        </p:txBody>
      </p:sp>
      <p:cxnSp>
        <p:nvCxnSpPr>
          <p:cNvPr id="63" name="Straight Arrow Connector 62"/>
          <p:cNvCxnSpPr>
            <a:stCxn id="9" idx="3"/>
            <a:endCxn id="8" idx="1"/>
          </p:cNvCxnSpPr>
          <p:nvPr/>
        </p:nvCxnSpPr>
        <p:spPr bwMode="auto">
          <a:xfrm>
            <a:off x="1809055" y="4391887"/>
            <a:ext cx="233571" cy="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41" idx="3"/>
            <a:endCxn id="39" idx="1"/>
          </p:cNvCxnSpPr>
          <p:nvPr/>
        </p:nvCxnSpPr>
        <p:spPr bwMode="auto">
          <a:xfrm>
            <a:off x="4395089" y="4391886"/>
            <a:ext cx="149718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Arrow Connector 80"/>
          <p:cNvCxnSpPr>
            <a:endCxn id="61" idx="1"/>
          </p:cNvCxnSpPr>
          <p:nvPr/>
        </p:nvCxnSpPr>
        <p:spPr bwMode="auto">
          <a:xfrm>
            <a:off x="11040663" y="4391884"/>
            <a:ext cx="141848" cy="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>
            <a:stCxn id="43" idx="3"/>
          </p:cNvCxnSpPr>
          <p:nvPr/>
        </p:nvCxnSpPr>
        <p:spPr bwMode="auto">
          <a:xfrm flipV="1">
            <a:off x="6997251" y="4391884"/>
            <a:ext cx="164614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Arrow Connector 86"/>
          <p:cNvCxnSpPr>
            <a:endCxn id="44" idx="1"/>
          </p:cNvCxnSpPr>
          <p:nvPr/>
        </p:nvCxnSpPr>
        <p:spPr bwMode="auto">
          <a:xfrm>
            <a:off x="7728535" y="4391884"/>
            <a:ext cx="182106" cy="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1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nb-NO" sz="32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2708" y="4095902"/>
                <a:ext cx="464871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ight Brace 92"/>
          <p:cNvSpPr/>
          <p:nvPr/>
        </p:nvSpPr>
        <p:spPr bwMode="auto">
          <a:xfrm rot="5400000">
            <a:off x="5777891" y="1211621"/>
            <a:ext cx="412084" cy="9113831"/>
          </a:xfrm>
          <a:prstGeom prst="rightBrace">
            <a:avLst>
              <a:gd name="adj1" fmla="val 93395"/>
              <a:gd name="adj2" fmla="val 49494"/>
            </a:avLst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06356" y="6090051"/>
            <a:ext cx="16732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/>
              <a:t>10 rounds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1948415" y="1274660"/>
            <a:ext cx="8536430" cy="1492639"/>
            <a:chOff x="1948415" y="1274660"/>
            <a:chExt cx="8536430" cy="14926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/>
                <p:cNvSpPr/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solidFill>
                  <a:srgbClr val="FCB4AA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5" name="Rounded Rectangle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9458" y="1274660"/>
                  <a:ext cx="644475" cy="507568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/>
            <p:cNvCxnSpPr/>
            <p:nvPr/>
          </p:nvCxnSpPr>
          <p:spPr bwMode="auto">
            <a:xfrm flipH="1">
              <a:off x="1948415" y="1714242"/>
              <a:ext cx="3391043" cy="105305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4395090" y="1782228"/>
              <a:ext cx="1132794" cy="8452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Straight Arrow Connector 105"/>
            <p:cNvCxnSpPr>
              <a:stCxn id="95" idx="2"/>
            </p:cNvCxnSpPr>
            <p:nvPr/>
          </p:nvCxnSpPr>
          <p:spPr bwMode="auto">
            <a:xfrm>
              <a:off x="5661696" y="1782228"/>
              <a:ext cx="812976" cy="8397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Straight Arrow Connector 108"/>
            <p:cNvCxnSpPr/>
            <p:nvPr/>
          </p:nvCxnSpPr>
          <p:spPr bwMode="auto">
            <a:xfrm>
              <a:off x="5971309" y="1731818"/>
              <a:ext cx="1939332" cy="9509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Straight Arrow Connector 113"/>
            <p:cNvCxnSpPr/>
            <p:nvPr/>
          </p:nvCxnSpPr>
          <p:spPr bwMode="auto">
            <a:xfrm>
              <a:off x="5983933" y="1666756"/>
              <a:ext cx="4500912" cy="10651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7" name="Group 126"/>
          <p:cNvGrpSpPr/>
          <p:nvPr/>
        </p:nvGrpSpPr>
        <p:grpSpPr>
          <a:xfrm>
            <a:off x="1221353" y="955403"/>
            <a:ext cx="10860884" cy="1803257"/>
            <a:chOff x="1221353" y="955403"/>
            <a:chExt cx="10860884" cy="1803257"/>
          </a:xfrm>
        </p:grpSpPr>
        <p:sp>
          <p:nvSpPr>
            <p:cNvPr id="122" name="TextBox 121"/>
            <p:cNvSpPr txBox="1"/>
            <p:nvPr/>
          </p:nvSpPr>
          <p:spPr>
            <a:xfrm>
              <a:off x="1221353" y="2367770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01415" y="2393194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0540849" y="2420106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80092" y="2367769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339458" y="955403"/>
              <a:ext cx="15413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128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7AD9ED-B580-1769-A176-08B49FC6955F}"/>
              </a:ext>
            </a:extLst>
          </p:cNvPr>
          <p:cNvSpPr txBox="1"/>
          <p:nvPr/>
        </p:nvSpPr>
        <p:spPr>
          <a:xfrm>
            <a:off x="4666467" y="120563"/>
            <a:ext cx="722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Håkon</a:t>
            </a:r>
            <a:r>
              <a:rPr lang="en-US" dirty="0">
                <a:solidFill>
                  <a:srgbClr val="FF0000"/>
                </a:solidFill>
              </a:rPr>
              <a:t> Jacobsen, </a:t>
            </a:r>
            <a:r>
              <a:rPr lang="fr-FR" dirty="0">
                <a:solidFill>
                  <a:srgbClr val="FF0000"/>
                </a:solidFill>
              </a:rPr>
              <a:t>Lecture 2 – Block </a:t>
            </a:r>
            <a:r>
              <a:rPr lang="fr-FR" dirty="0" err="1">
                <a:solidFill>
                  <a:srgbClr val="FF0000"/>
                </a:solidFill>
              </a:rPr>
              <a:t>ciphers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PRFs</a:t>
            </a:r>
            <a:r>
              <a:rPr lang="fr-FR" dirty="0">
                <a:solidFill>
                  <a:srgbClr val="FF0000"/>
                </a:solidFill>
              </a:rPr>
              <a:t>/</a:t>
            </a:r>
            <a:r>
              <a:rPr lang="fr-FR" dirty="0" err="1">
                <a:solidFill>
                  <a:srgbClr val="FF0000"/>
                </a:solidFill>
              </a:rPr>
              <a:t>PRPs</a:t>
            </a:r>
            <a:r>
              <a:rPr lang="fr-FR" dirty="0">
                <a:solidFill>
                  <a:srgbClr val="FF0000"/>
                </a:solidFill>
              </a:rPr>
              <a:t>, DES, AES 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602F8-5943-0931-9D19-BA5C77147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DBEAE-3605-E5FC-EC88-034517D99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8201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037068"/>
              </p:ext>
            </p:extLst>
          </p:nvPr>
        </p:nvGraphicFramePr>
        <p:xfrm>
          <a:off x="1625600" y="326391"/>
          <a:ext cx="8515338" cy="602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3986022" progId="Word.Document.8">
                  <p:embed/>
                </p:oleObj>
              </mc:Choice>
              <mc:Fallback>
                <p:oleObj name="Document" r:id="rId2" imgW="5629656" imgH="3986022" progId="Word.Document.8">
                  <p:embed/>
                  <p:pic>
                    <p:nvPicPr>
                      <p:cNvPr id="174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326391"/>
                        <a:ext cx="8515338" cy="6029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E7EE1-FFD4-F248-5952-F31CE332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199946"/>
            <a:ext cx="6959600" cy="4114800"/>
          </a:xfrm>
        </p:spPr>
        <p:txBody>
          <a:bodyPr/>
          <a:lstStyle/>
          <a:p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kalkulasi</a:t>
            </a:r>
            <a:r>
              <a:rPr lang="en-US" dirty="0"/>
              <a:t> </a:t>
            </a:r>
            <a:r>
              <a:rPr lang="en-US" dirty="0" err="1"/>
              <a:t>plainteks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cipherteks</a:t>
            </a:r>
            <a:r>
              <a:rPr lang="en-US" dirty="0"/>
              <a:t>, status data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dirty="0"/>
              <a:t> </a:t>
            </a:r>
            <a:r>
              <a:rPr lang="en-US" dirty="0" err="1"/>
              <a:t>bertipe</a:t>
            </a:r>
            <a:r>
              <a:rPr lang="en-US" dirty="0"/>
              <a:t> </a:t>
            </a:r>
            <a:r>
              <a:rPr lang="en-US" i="1" dirty="0"/>
              <a:t>byte</a:t>
            </a:r>
            <a:r>
              <a:rPr lang="en-US" dirty="0"/>
              <a:t> dan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 err="1"/>
              <a:t>Nrows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 err="1"/>
              <a:t>Ncols</a:t>
            </a:r>
            <a:r>
              <a:rPr lang="en-US" dirty="0"/>
              <a:t>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data 128-bit,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4, </a:t>
            </a:r>
            <a:r>
              <a:rPr lang="en-US" altLang="en-US" dirty="0" err="1">
                <a:cs typeface="Times New Roman" panose="02020603050405020304" pitchFamily="18" charset="0"/>
              </a:rPr>
              <a:t>seperti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gambar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dirty="0" err="1">
                <a:cs typeface="Times New Roman" panose="02020603050405020304" pitchFamily="18" charset="0"/>
              </a:rPr>
              <a:t>samping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  <p:sp>
        <p:nvSpPr>
          <p:cNvPr id="19460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graphicFrame>
        <p:nvGraphicFramePr>
          <p:cNvPr id="1946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591022"/>
              </p:ext>
            </p:extLst>
          </p:nvPr>
        </p:nvGraphicFramePr>
        <p:xfrm>
          <a:off x="7747000" y="1346199"/>
          <a:ext cx="3266440" cy="487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6080" imgH="2079360" progId="Visio.Drawing.5">
                  <p:embed/>
                </p:oleObj>
              </mc:Choice>
              <mc:Fallback>
                <p:oleObj r:id="rId2" imgW="1396080" imgH="2079360" progId="Visio.Drawing.5">
                  <p:embed/>
                  <p:pic>
                    <p:nvPicPr>
                      <p:cNvPr id="194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1346199"/>
                        <a:ext cx="3266440" cy="487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31C8C-FBDB-1F98-D596-784FEA3AE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50240"/>
            <a:ext cx="10266680" cy="57061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awal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16-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 data </a:t>
            </a:r>
            <a:r>
              <a:rPr lang="en-US" altLang="en-US" sz="2400" dirty="0" err="1">
                <a:cs typeface="Times New Roman" panose="02020603050405020304" pitchFamily="18" charset="0"/>
              </a:rPr>
              <a:t>masukan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cs typeface="Times New Roman" panose="02020603050405020304" pitchFamily="18" charset="0"/>
              </a:rPr>
              <a:t>in</a:t>
            </a:r>
            <a:r>
              <a:rPr lang="en-US" altLang="en-US" sz="2400" baseline="-30000" dirty="0">
                <a:cs typeface="Times New Roman" panose="02020603050405020304" pitchFamily="18" charset="0"/>
              </a:rPr>
              <a:t>15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CopyPlaintextToState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(state, plaintext)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r>
              <a:rPr lang="en-US" altLang="en-US" sz="2400" dirty="0">
                <a:cs typeface="Times New Roman" panose="02020603050405020304" pitchFamily="18" charset="0"/>
              </a:rPr>
              <a:t>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enkripsi</a:t>
            </a:r>
            <a:r>
              <a:rPr lang="en-US" altLang="en-US" sz="2400" dirty="0">
                <a:cs typeface="Times New Roman" panose="02020603050405020304" pitchFamily="18" charset="0"/>
              </a:rPr>
              <a:t>, state </a:t>
            </a:r>
            <a:r>
              <a:rPr lang="en-US" altLang="en-US" sz="2400" dirty="0" err="1">
                <a:cs typeface="Times New Roman" panose="02020603050405020304" pitchFamily="18" charset="0"/>
              </a:rPr>
              <a:t>disalin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ke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ciphertext</a:t>
            </a:r>
            <a:r>
              <a:rPr lang="en-US" altLang="en-US" sz="2400" dirty="0">
                <a:cs typeface="Times New Roman" panose="02020603050405020304" pitchFamily="18" charset="0"/>
              </a:rPr>
              <a:t>,  </a:t>
            </a:r>
            <a:r>
              <a:rPr lang="en-US" altLang="en-US" sz="2400" dirty="0" err="1">
                <a:cs typeface="Times New Roman" panose="02020603050405020304" pitchFamily="18" charset="0"/>
              </a:rPr>
              <a:t>direalisasikan</a:t>
            </a:r>
            <a:r>
              <a:rPr lang="en-US" altLang="en-US" sz="2400" dirty="0"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cs typeface="Times New Roman" panose="02020603050405020304" pitchFamily="18" charset="0"/>
              </a:rPr>
              <a:t>: </a:t>
            </a:r>
          </a:p>
          <a:p>
            <a:pPr>
              <a:buNone/>
            </a:pP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alt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CopyStateToCiphertext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(ciphertext, state)</a:t>
            </a:r>
            <a:endParaRPr lang="en-GB" altLang="en-US" sz="2400" dirty="0"/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3624263" y="26019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76947"/>
              </p:ext>
            </p:extLst>
          </p:nvPr>
        </p:nvGraphicFramePr>
        <p:xfrm>
          <a:off x="1764010" y="1890724"/>
          <a:ext cx="8663980" cy="289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90400" imgH="1699920" progId="Visio.Drawing.5">
                  <p:embed/>
                </p:oleObj>
              </mc:Choice>
              <mc:Fallback>
                <p:oleObj r:id="rId2" imgW="5090400" imgH="1699920" progId="Visio.Drawing.5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010" y="1890724"/>
                        <a:ext cx="8663980" cy="2897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4BF158-EDA6-7169-603C-78A56670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5560" y="1060303"/>
            <a:ext cx="7620000" cy="609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elemen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state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notasi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HEX:</a:t>
            </a:r>
            <a:r>
              <a:rPr lang="en-GB" altLang="en-US" sz="2800" dirty="0">
                <a:latin typeface="+mn-lt"/>
              </a:rPr>
              <a:t> 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011613" y="20431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9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2151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443414" y="20791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63" y="2147778"/>
            <a:ext cx="3541451" cy="264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4720" y="483394"/>
            <a:ext cx="76200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SubBytes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b="1" dirty="0">
                <a:latin typeface="+mn-lt"/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4412" y="1273175"/>
            <a:ext cx="10293667" cy="4114800"/>
          </a:xfrm>
        </p:spPr>
        <p:txBody>
          <a:bodyPr/>
          <a:lstStyle/>
          <a:p>
            <a:pPr eaLnBrk="1" hangingPunct="1"/>
            <a:r>
              <a:rPr lang="en-US" altLang="en-US" i="1" dirty="0" err="1">
                <a:cs typeface="Times New Roman" panose="02020603050405020304" pitchFamily="18" charset="0"/>
              </a:rPr>
              <a:t>SubBytes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substitusi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byte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array state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S-box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062413" y="215741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B8AEAE-AB60-4FFF-8C9A-83CBF251C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21" y="2157414"/>
            <a:ext cx="6380017" cy="421719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E77F7B-ADD0-4F20-7E22-A41E5911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524250" y="24812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524250" y="2274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48200" y="6248400"/>
            <a:ext cx="4090988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1437AB-9441-4E8D-8BAA-D7FD0F0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840" y="18150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8913" name="Picture 1">
            <a:extLst>
              <a:ext uri="{FF2B5EF4-FFF2-40B4-BE49-F238E27FC236}">
                <a16:creationId xmlns:a16="http://schemas.microsoft.com/office/drawing/2014/main" id="{0CA18FE9-FECD-48F6-9B31-7B8D0B9C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12" y="1011078"/>
            <a:ext cx="8020109" cy="380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ADAF73-A759-4D91-932D-2685E1E819C6}"/>
              </a:ext>
            </a:extLst>
          </p:cNvPr>
          <p:cNvSpPr/>
          <p:nvPr/>
        </p:nvSpPr>
        <p:spPr>
          <a:xfrm>
            <a:off x="4444999" y="5160111"/>
            <a:ext cx="2979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Transformasi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ea typeface="Times New Roman" panose="02020603050405020304" pitchFamily="18" charset="0"/>
              </a:rPr>
              <a:t>SubBytes</a:t>
            </a:r>
            <a:endParaRPr lang="en-US" sz="24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BED7F-BA89-C9BB-2BA2-07AA58AF7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Latar</a:t>
            </a:r>
            <a:r>
              <a:rPr lang="en-US" altLang="en-US" b="1" dirty="0"/>
              <a:t> </a:t>
            </a:r>
            <a:r>
              <a:rPr lang="en-US" altLang="en-US" b="1" dirty="0" err="1"/>
              <a:t>Belakang</a:t>
            </a:r>
            <a:endParaRPr lang="en-GB" alt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DES </a:t>
            </a:r>
            <a:r>
              <a:rPr lang="en-US" altLang="en-US" sz="2600" dirty="0" err="1"/>
              <a:t>dianggap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sudah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aman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karena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kunci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ditemukan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i="1" dirty="0"/>
              <a:t>brute-force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/>
              <a:t>Perlu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diusulkan</a:t>
            </a:r>
            <a:r>
              <a:rPr lang="en-US" altLang="en-US" sz="2600" dirty="0"/>
              <a:t> standard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baru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sebagai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pengganti</a:t>
            </a:r>
            <a:r>
              <a:rPr lang="en-US" altLang="en-US" sz="2600" dirty="0"/>
              <a:t> DES.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National Institute of Standards and Technology</a:t>
            </a:r>
            <a:r>
              <a:rPr lang="en-US" altLang="en-US" sz="2600" dirty="0">
                <a:cs typeface="Times New Roman" panose="02020603050405020304" pitchFamily="18" charset="0"/>
              </a:rPr>
              <a:t>  (</a:t>
            </a: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)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mengusulkan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kepada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Pemerintah</a:t>
            </a:r>
            <a:r>
              <a:rPr lang="en-US" altLang="en-US" sz="2600" dirty="0">
                <a:cs typeface="Times New Roman" panose="02020603050405020304" pitchFamily="18" charset="0"/>
              </a:rPr>
              <a:t> Federal AS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sebuah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i="1" dirty="0">
                <a:cs typeface="Times New Roman" panose="02020603050405020304" pitchFamily="18" charset="0"/>
              </a:rPr>
              <a:t>NIST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mengadakan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lomba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membuat</a:t>
            </a:r>
            <a:r>
              <a:rPr lang="en-US" altLang="en-US" sz="2600" dirty="0">
                <a:cs typeface="Times New Roman" panose="02020603050405020304" pitchFamily="18" charset="0"/>
              </a:rPr>
              <a:t>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algoritma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baru</a:t>
            </a:r>
            <a:r>
              <a:rPr lang="en-US" altLang="en-US" sz="2600" dirty="0">
                <a:cs typeface="Times New Roman" panose="02020603050405020304" pitchFamily="18" charset="0"/>
              </a:rPr>
              <a:t>. Standard </a:t>
            </a:r>
            <a:r>
              <a:rPr lang="en-US" altLang="en-US" sz="2600" dirty="0" err="1">
                <a:cs typeface="Times New Roman" panose="02020603050405020304" pitchFamily="18" charset="0"/>
              </a:rPr>
              <a:t>tersebut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kelak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diberi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nama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Advanced Encryption Standard </a:t>
            </a:r>
            <a:r>
              <a:rPr lang="en-US" altLang="en-US" sz="2600" b="1" dirty="0">
                <a:cs typeface="Times New Roman" panose="02020603050405020304" pitchFamily="18" charset="0"/>
              </a:rPr>
              <a:t>(</a:t>
            </a:r>
            <a:r>
              <a:rPr lang="en-US" altLang="en-US" sz="2600" b="1" i="1" dirty="0">
                <a:cs typeface="Times New Roman" panose="02020603050405020304" pitchFamily="18" charset="0"/>
              </a:rPr>
              <a:t>AES</a:t>
            </a:r>
            <a:r>
              <a:rPr lang="en-US" altLang="en-US" sz="2600" b="1" dirty="0">
                <a:cs typeface="Times New Roman" panose="02020603050405020304" pitchFamily="18" charset="0"/>
              </a:rPr>
              <a:t>). </a:t>
            </a:r>
            <a:endParaRPr lang="en-GB" altLang="en-US" sz="2600" b="1" dirty="0"/>
          </a:p>
        </p:txBody>
      </p:sp>
      <p:sp>
        <p:nvSpPr>
          <p:cNvPr id="614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85DFF-6370-5104-0B78-0BBFB778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9AC0F70-02D6-4679-87F2-D0E3ACED7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53064-2856-446B-A6A9-C88D89FA0C6E}"/>
              </a:ext>
            </a:extLst>
          </p:cNvPr>
          <p:cNvSpPr txBox="1"/>
          <p:nvPr/>
        </p:nvSpPr>
        <p:spPr>
          <a:xfrm>
            <a:off x="764650" y="34889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98D4D-F0B9-453E-BD1A-A871ABB67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82" y="2639461"/>
            <a:ext cx="7553325" cy="367665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9AC4EF5E-77E4-46D4-BEF6-0FB270056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960" y="1316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BAC60696-2597-48A4-A739-F9DAE3E83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579724"/>
            <a:ext cx="6476693" cy="16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4250F-A047-45A0-B165-0C95117CD509}"/>
              </a:ext>
            </a:extLst>
          </p:cNvPr>
          <p:cNvSpPr/>
          <p:nvPr/>
        </p:nvSpPr>
        <p:spPr>
          <a:xfrm>
            <a:off x="3509807" y="63161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Proses </a:t>
            </a:r>
            <a:r>
              <a:rPr lang="en-US" sz="2400" dirty="0" err="1">
                <a:ea typeface="Times New Roman" panose="02020603050405020304" pitchFamily="18" charset="0"/>
              </a:rPr>
              <a:t>substitusi</a:t>
            </a:r>
            <a:r>
              <a:rPr lang="en-US" sz="2400" dirty="0">
                <a:ea typeface="Times New Roman" panose="02020603050405020304" pitchFamily="18" charset="0"/>
              </a:rPr>
              <a:t> 23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26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C538C-28EF-4BE0-8154-A8ED68AC468E}"/>
              </a:ext>
            </a:extLst>
          </p:cNvPr>
          <p:cNvSpPr txBox="1"/>
          <p:nvPr/>
        </p:nvSpPr>
        <p:spPr>
          <a:xfrm>
            <a:off x="3342640" y="172557"/>
            <a:ext cx="69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DD318-7505-428A-B0F3-59F3FB511F2B}"/>
              </a:ext>
            </a:extLst>
          </p:cNvPr>
          <p:cNvSpPr txBox="1"/>
          <p:nvPr/>
        </p:nvSpPr>
        <p:spPr>
          <a:xfrm>
            <a:off x="7548880" y="103996"/>
            <a:ext cx="76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state’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65202-4DF2-BD9B-06DF-CD44AB5A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83036-09EA-377C-E001-3311A8FA1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106623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ShiftRows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018520" cy="43513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Transformasi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ShiftRows</a:t>
            </a:r>
            <a:r>
              <a:rPr lang="en-US" altLang="en-US" sz="2400" i="1" dirty="0">
                <a:cs typeface="Times New Roman" panose="02020603050405020304" pitchFamily="18" charset="0"/>
              </a:rPr>
              <a:t>()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melakukan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operasi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permutasi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secara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wrapping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cs typeface="Times New Roman" panose="02020603050405020304" pitchFamily="18" charset="0"/>
              </a:rPr>
              <a:t>siklik</a:t>
            </a:r>
            <a:r>
              <a:rPr lang="en-US" altLang="en-US" sz="2400" dirty="0">
                <a:cs typeface="Times New Roman" panose="02020603050405020304" pitchFamily="18" charset="0"/>
              </a:rPr>
              <a:t>) pada 3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terakhir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array state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cs typeface="Times New Roman" panose="02020603050405020304" pitchFamily="18" charset="0"/>
              </a:rPr>
              <a:t>Jumlah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pergeseran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bergantung</a:t>
            </a:r>
            <a:r>
              <a:rPr lang="en-US" altLang="en-US" sz="2400" dirty="0"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cs typeface="Times New Roman" panose="02020603050405020304" pitchFamily="18" charset="0"/>
              </a:rPr>
              <a:t>nilai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).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1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1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 </a:t>
            </a:r>
            <a:r>
              <a:rPr lang="en-US" altLang="en-US" sz="2400" dirty="0">
                <a:cs typeface="Times New Roman" panose="02020603050405020304" pitchFamily="18" charset="0"/>
              </a:rPr>
              <a:t>= 2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2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3 </a:t>
            </a:r>
            <a:r>
              <a:rPr lang="en-US" altLang="en-US" sz="2400" dirty="0" err="1">
                <a:cs typeface="Times New Roman" panose="02020603050405020304" pitchFamily="18" charset="0"/>
              </a:rPr>
              <a:t>sejauh</a:t>
            </a:r>
            <a:r>
              <a:rPr lang="en-US" altLang="en-US" sz="2400" dirty="0">
                <a:cs typeface="Times New Roman" panose="02020603050405020304" pitchFamily="18" charset="0"/>
              </a:rPr>
              <a:t> 3 </a:t>
            </a:r>
            <a:r>
              <a:rPr lang="en-US" altLang="en-US" sz="2400" i="1" dirty="0">
                <a:cs typeface="Times New Roman" panose="02020603050405020304" pitchFamily="18" charset="0"/>
              </a:rPr>
              <a:t>byte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cs typeface="Times New Roman" panose="02020603050405020304" pitchFamily="18" charset="0"/>
              </a:rPr>
              <a:t>Baris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 err="1"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cs typeface="Times New Roman" panose="02020603050405020304" pitchFamily="18" charset="0"/>
              </a:rPr>
              <a:t>digeser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endParaRPr lang="en-GB" altLang="en-US" sz="2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DA3769-CF2E-443A-A593-0C26ECCD3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160" y="42773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5" name="Picture 1">
            <a:extLst>
              <a:ext uri="{FF2B5EF4-FFF2-40B4-BE49-F238E27FC236}">
                <a16:creationId xmlns:a16="http://schemas.microsoft.com/office/drawing/2014/main" id="{A8476198-C0E4-4120-ABDA-02C90092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302" y="4001294"/>
            <a:ext cx="9485777" cy="2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23A2F-42B2-A6B4-7266-3AA26A72A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EDB0C-DB36-CA62-52E8-B58BB410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1AEAD4B-2B1D-4951-9B52-FB9696156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080" y="18694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3009" name="Picture 1">
            <a:extLst>
              <a:ext uri="{FF2B5EF4-FFF2-40B4-BE49-F238E27FC236}">
                <a16:creationId xmlns:a16="http://schemas.microsoft.com/office/drawing/2014/main" id="{8A2AE7E9-AA78-4F97-8BFD-A7D23C19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1869440"/>
            <a:ext cx="7912045" cy="20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F164B-FED0-6BC0-27ED-1D2A2FAD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AB395-479C-677F-235A-A571A926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411454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+mn-lt"/>
                <a:cs typeface="Times New Roman" panose="02020603050405020304" pitchFamily="18" charset="0"/>
              </a:rPr>
              <a:t>MixColumns</a:t>
            </a:r>
            <a:r>
              <a:rPr lang="en-US" altLang="en-US" sz="3600" b="1" i="1" dirty="0">
                <a:latin typeface="+mn-lt"/>
                <a:cs typeface="Times New Roman" panose="02020603050405020304" pitchFamily="18" charset="0"/>
              </a:rPr>
              <a:t>()</a:t>
            </a:r>
            <a:r>
              <a:rPr lang="en-GB" altLang="en-US" sz="3600" dirty="0">
                <a:latin typeface="+mn-lt"/>
              </a:rPr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6320" y="1690688"/>
            <a:ext cx="9174480" cy="4114800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cs typeface="Times New Roman" panose="02020603050405020304" pitchFamily="18" charset="0"/>
              </a:rPr>
              <a:t>MixColumns</a:t>
            </a:r>
            <a:r>
              <a:rPr lang="en-US" altLang="en-US" i="1" dirty="0">
                <a:cs typeface="Times New Roman" panose="02020603050405020304" pitchFamily="18" charset="0"/>
              </a:rPr>
              <a:t>()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dirty="0" err="1"/>
              <a:t>mengalikan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i="1" dirty="0"/>
              <a:t> state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sbb</a:t>
            </a:r>
            <a:r>
              <a:rPr lang="en-US" dirty="0"/>
              <a:t>: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3581401" y="2596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36564"/>
              </p:ext>
            </p:extLst>
          </p:nvPr>
        </p:nvGraphicFramePr>
        <p:xfrm>
          <a:off x="1036320" y="2821433"/>
          <a:ext cx="9579363" cy="210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44900" imgH="800100" progId="Equation.3">
                  <p:embed/>
                </p:oleObj>
              </mc:Choice>
              <mc:Fallback>
                <p:oleObj name="Equation" r:id="rId2" imgW="3644900" imgH="8001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" y="2821433"/>
                        <a:ext cx="9579363" cy="210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42B4-519B-13D1-A026-F217BD92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901951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228" y="1447800"/>
            <a:ext cx="8215500" cy="429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22D7C-F626-359A-7E3F-19A9B5DE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5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8416"/>
              </p:ext>
            </p:extLst>
          </p:nvPr>
        </p:nvGraphicFramePr>
        <p:xfrm>
          <a:off x="1244600" y="813124"/>
          <a:ext cx="10148362" cy="223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1207770" progId="Word.Document.8">
                  <p:embed/>
                </p:oleObj>
              </mc:Choice>
              <mc:Fallback>
                <p:oleObj name="Document" r:id="rId2" imgW="5486400" imgH="1207770" progId="Word.Document.8">
                  <p:embed/>
                  <p:pic>
                    <p:nvPicPr>
                      <p:cNvPr id="286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813124"/>
                        <a:ext cx="10148362" cy="223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11"/>
          <p:cNvSpPr>
            <a:spLocks noChangeArrowheads="1"/>
          </p:cNvSpPr>
          <p:nvPr/>
        </p:nvSpPr>
        <p:spPr bwMode="auto">
          <a:xfrm>
            <a:off x="1524000" y="3009901"/>
            <a:ext cx="91440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cs typeface="Times New Roman" panose="02020603050405020304" pitchFamily="18" charset="0"/>
              </a:rPr>
              <a:t> 	</a:t>
            </a:r>
            <a:endParaRPr lang="en-US" altLang="en-US" sz="12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02341"/>
              </p:ext>
            </p:extLst>
          </p:nvPr>
        </p:nvGraphicFramePr>
        <p:xfrm>
          <a:off x="2209800" y="3359633"/>
          <a:ext cx="53340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89200" imgH="215900" progId="Equation.3">
                  <p:embed/>
                </p:oleObj>
              </mc:Choice>
              <mc:Fallback>
                <p:oleObj r:id="rId4" imgW="2489200" imgH="215900" progId="Equation.3">
                  <p:embed/>
                  <p:pic>
                    <p:nvPicPr>
                      <p:cNvPr id="2867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59633"/>
                        <a:ext cx="53340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73215"/>
              </p:ext>
            </p:extLst>
          </p:nvPr>
        </p:nvGraphicFramePr>
        <p:xfrm>
          <a:off x="2209800" y="4077809"/>
          <a:ext cx="54102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76500" imgH="215900" progId="Equation.3">
                  <p:embed/>
                </p:oleObj>
              </mc:Choice>
              <mc:Fallback>
                <p:oleObj r:id="rId6" imgW="2476500" imgH="215900" progId="Equation.3">
                  <p:embed/>
                  <p:pic>
                    <p:nvPicPr>
                      <p:cNvPr id="28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77809"/>
                        <a:ext cx="54102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84477"/>
              </p:ext>
            </p:extLst>
          </p:nvPr>
        </p:nvGraphicFramePr>
        <p:xfrm>
          <a:off x="2209800" y="4662810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489200" imgH="215900" progId="Equation.3">
                  <p:embed/>
                </p:oleObj>
              </mc:Choice>
              <mc:Fallback>
                <p:oleObj r:id="rId8" imgW="2489200" imgH="215900" progId="Equation.3">
                  <p:embed/>
                  <p:pic>
                    <p:nvPicPr>
                      <p:cNvPr id="286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62810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956800"/>
              </p:ext>
            </p:extLst>
          </p:nvPr>
        </p:nvGraphicFramePr>
        <p:xfrm>
          <a:off x="2209800" y="5227323"/>
          <a:ext cx="5334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2200" imgH="203200" progId="Equation.3">
                  <p:embed/>
                </p:oleObj>
              </mc:Choice>
              <mc:Fallback>
                <p:oleObj name="Equation" r:id="rId10" imgW="2362200" imgH="203200" progId="Equation.3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227323"/>
                        <a:ext cx="53340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82037-944C-C679-AFAA-6C4BE36DB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6780" y="1110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49036"/>
              </p:ext>
            </p:extLst>
          </p:nvPr>
        </p:nvGraphicFramePr>
        <p:xfrm>
          <a:off x="2209800" y="1683086"/>
          <a:ext cx="4500504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774700" progId="Equation.3">
                  <p:embed/>
                </p:oleObj>
              </mc:Choice>
              <mc:Fallback>
                <p:oleObj name="Equation" r:id="rId2" imgW="1752600" imgH="7747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83086"/>
                        <a:ext cx="4500504" cy="1981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001521" y="3909971"/>
            <a:ext cx="7506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4F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F9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9289" y="741402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656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457" y="589281"/>
            <a:ext cx="79009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= (0000 0010)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(0010 0110) </a:t>
            </a:r>
          </a:p>
          <a:p>
            <a:pPr marL="457200" indent="-457200" algn="just"/>
            <a:r>
              <a:rPr lang="en-US" sz="2400" dirty="0">
                <a:ea typeface="Times New Roman" panose="02020603050405020304" pitchFamily="18" charset="0"/>
              </a:rPr>
              <a:t>             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endParaRPr lang="en-US" sz="2400" dirty="0">
              <a:ea typeface="Times New Roman" panose="02020603050405020304" pitchFamily="18" charset="0"/>
            </a:endParaRP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(01001100)</a:t>
            </a:r>
          </a:p>
          <a:p>
            <a:pPr marL="226695" indent="-226695" algn="just"/>
            <a:r>
              <a:rPr lang="en-US" sz="2400" dirty="0">
                <a:ea typeface="Times New Roman" panose="02020603050405020304" pitchFamily="18" charset="0"/>
              </a:rPr>
              <a:t>		   = 4C</a:t>
            </a:r>
          </a:p>
          <a:p>
            <a:pPr marL="226695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7CB7B6-4FDC-4B43-8F5B-7A88CF2BE80B}"/>
              </a:ext>
            </a:extLst>
          </p:cNvPr>
          <p:cNvSpPr/>
          <p:nvPr/>
        </p:nvSpPr>
        <p:spPr>
          <a:xfrm>
            <a:off x="882457" y="2836208"/>
            <a:ext cx="113095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= (0000 0011)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(0111 1011)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 = ((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) +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 +1))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6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5</a:t>
            </a:r>
            <a:r>
              <a:rPr lang="en-US" sz="2400" dirty="0">
                <a:ea typeface="Times New Roman" panose="02020603050405020304" pitchFamily="18" charset="0"/>
              </a:rPr>
              <a:t> + (1 + 1)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(1 +1)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a typeface="Times New Roman" panose="02020603050405020304" pitchFamily="18" charset="0"/>
              </a:rPr>
              <a:t>                    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            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 </a:t>
            </a:r>
            <a:r>
              <a:rPr lang="en-US" sz="2400" b="1" dirty="0">
                <a:ea typeface="Times New Roman" panose="02020603050405020304" pitchFamily="18" charset="0"/>
              </a:rPr>
              <a:t>mod</a:t>
            </a:r>
            <a:r>
              <a:rPr lang="en-US" sz="2400" dirty="0">
                <a:ea typeface="Times New Roman" panose="02020603050405020304" pitchFamily="18" charset="0"/>
              </a:rPr>
              <a:t>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8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4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7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3</a:t>
            </a:r>
            <a:r>
              <a:rPr lang="en-US" sz="2400" dirty="0">
                <a:ea typeface="Times New Roman" panose="02020603050405020304" pitchFamily="18" charset="0"/>
              </a:rPr>
              <a:t> + </a:t>
            </a:r>
            <a:r>
              <a:rPr lang="en-US" sz="2400" i="1" dirty="0">
                <a:ea typeface="Times New Roman" panose="02020603050405020304" pitchFamily="18" charset="0"/>
              </a:rPr>
              <a:t>x</a:t>
            </a:r>
            <a:r>
              <a:rPr lang="en-US" sz="2400" baseline="30000" dirty="0">
                <a:ea typeface="Times New Roman" panose="02020603050405020304" pitchFamily="18" charset="0"/>
              </a:rPr>
              <a:t>2</a:t>
            </a:r>
            <a:r>
              <a:rPr lang="en-US" sz="2400" dirty="0">
                <a:ea typeface="Times New Roman" panose="02020603050405020304" pitchFamily="18" charset="0"/>
              </a:rPr>
              <a:t> + 1)</a:t>
            </a:r>
          </a:p>
          <a:p>
            <a:pPr marL="226695" marR="0" indent="-226695"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	   = (1000 1101)  = 8D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8C7EB-BCCF-4258-BE19-614EAE99A90F}"/>
              </a:ext>
            </a:extLst>
          </p:cNvPr>
          <p:cNvSpPr/>
          <p:nvPr/>
        </p:nvSpPr>
        <p:spPr>
          <a:xfrm>
            <a:off x="838200" y="589047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ea typeface="Times New Roman" panose="02020603050405020304" pitchFamily="18" charset="0"/>
              </a:rPr>
              <a:t>(</a:t>
            </a:r>
            <a:r>
              <a:rPr lang="en-US" sz="2400" dirty="0">
                <a:ea typeface="Times New Roman" panose="02020603050405020304" pitchFamily="18" charset="0"/>
              </a:rPr>
              <a:t>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= BD = 10111101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43 = 01000011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C5865-D083-48D2-867C-598DEFFFD9E3}"/>
              </a:ext>
            </a:extLst>
          </p:cNvPr>
          <p:cNvSpPr/>
          <p:nvPr/>
        </p:nvSpPr>
        <p:spPr>
          <a:xfrm>
            <a:off x="3861960" y="13652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6EFF9-FA2F-3DB8-F6F6-A9EA6F10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0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6446" y="1254760"/>
            <a:ext cx="8099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Selanjutnya</a:t>
            </a:r>
            <a:r>
              <a:rPr lang="en-US" sz="2400" dirty="0">
                <a:ea typeface="Times New Roman" panose="02020603050405020304" pitchFamily="18" charset="0"/>
              </a:rPr>
              <a:t>, XOR-</a:t>
            </a:r>
            <a:r>
              <a:rPr lang="en-US" sz="2400" dirty="0" err="1">
                <a:ea typeface="Times New Roman" panose="02020603050405020304" pitchFamily="18" charset="0"/>
              </a:rPr>
              <a:t>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antara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tersebut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  = 4C =  0100 1100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	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  = 8D = 1000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 = BD = 1011 1101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      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  = 43 =  </a:t>
            </a:r>
            <a:r>
              <a:rPr lang="en-US" sz="2400" u="sng" dirty="0">
                <a:ea typeface="Times New Roman" panose="02020603050405020304" pitchFamily="18" charset="0"/>
              </a:rPr>
              <a:t>0100 0011 </a:t>
            </a:r>
            <a:r>
              <a:rPr lang="en-US" sz="2400" u="sng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endParaRPr lang="en-US" sz="2400" dirty="0">
              <a:ea typeface="Times New Roman" panose="02020603050405020304" pitchFamily="18" charset="0"/>
            </a:endParaRP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	                               0011 1111 = 3F</a:t>
            </a:r>
          </a:p>
          <a:p>
            <a:pPr indent="457200" algn="just"/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 marL="226695" indent="-226695" algn="just"/>
            <a:r>
              <a:rPr lang="en-US" sz="2400" dirty="0" err="1">
                <a:ea typeface="Times New Roman" panose="02020603050405020304" pitchFamily="18" charset="0"/>
              </a:rPr>
              <a:t>Jadi</a:t>
            </a:r>
            <a:r>
              <a:rPr lang="en-US" sz="2400" dirty="0">
                <a:ea typeface="Times New Roman" panose="02020603050405020304" pitchFamily="18" charset="0"/>
              </a:rPr>
              <a:t>, (02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26)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(03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7B)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BD)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sz="2400" dirty="0">
                <a:ea typeface="Times New Roman" panose="02020603050405020304" pitchFamily="18" charset="0"/>
              </a:rPr>
              <a:t> (01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2400" dirty="0">
                <a:ea typeface="Times New Roman" panose="02020603050405020304" pitchFamily="18" charset="0"/>
              </a:rPr>
              <a:t> 43) = 3F</a:t>
            </a:r>
          </a:p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Persamaan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lainnya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diselesaikan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cara</a:t>
            </a:r>
            <a:r>
              <a:rPr lang="en-US" sz="2400" dirty="0"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</a:rPr>
              <a:t>sama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851231-08B4-4F0E-8F52-0F902612E561}"/>
              </a:ext>
            </a:extLst>
          </p:cNvPr>
          <p:cNvSpPr/>
          <p:nvPr/>
        </p:nvSpPr>
        <p:spPr>
          <a:xfrm>
            <a:off x="3348880" y="299085"/>
            <a:ext cx="4804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6695" indent="-226695" algn="just"/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(02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26)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(03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7B)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BD)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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(01 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dirty="0">
                <a:solidFill>
                  <a:srgbClr val="FF0000"/>
                </a:solidFill>
                <a:ea typeface="Times New Roman" panose="02020603050405020304" pitchFamily="18" charset="0"/>
              </a:rPr>
              <a:t> 43) = 3F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FB94C-7090-9A4B-9E77-606808AE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Transformasi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+mn-lt"/>
                <a:cs typeface="Times New Roman" panose="02020603050405020304" pitchFamily="18" charset="0"/>
              </a:rPr>
              <a:t>AddRoundKey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()</a:t>
            </a:r>
            <a:endParaRPr lang="en-GB" altLang="en-US" sz="32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26561"/>
            <a:ext cx="10276840" cy="4114800"/>
          </a:xfrm>
        </p:spPr>
        <p:txBody>
          <a:bodyPr/>
          <a:lstStyle/>
          <a:p>
            <a:pPr algn="just" eaLnBrk="1" hangingPunct="1"/>
            <a:r>
              <a:rPr lang="en-US" altLang="en-US" dirty="0" err="1">
                <a:cs typeface="Times New Roman" panose="02020603050405020304" pitchFamily="18" charset="0"/>
              </a:rPr>
              <a:t>Transformasi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operasi</a:t>
            </a:r>
            <a:r>
              <a:rPr lang="en-US" altLang="en-US" dirty="0">
                <a:cs typeface="Times New Roman" panose="02020603050405020304" pitchFamily="18" charset="0"/>
              </a:rPr>
              <a:t> XOR </a:t>
            </a:r>
            <a:r>
              <a:rPr lang="en-US" altLang="en-US" dirty="0" err="1">
                <a:cs typeface="Times New Roman" panose="02020603050405020304" pitchFamily="18" charset="0"/>
              </a:rPr>
              <a:t>antara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round key</a:t>
            </a:r>
            <a:r>
              <a:rPr lang="en-US" altLang="en-US" dirty="0">
                <a:cs typeface="Times New Roman" panose="02020603050405020304" pitchFamily="18" charset="0"/>
              </a:rPr>
              <a:t> dan</a:t>
            </a:r>
            <a:r>
              <a:rPr lang="en-US" altLang="en-US" i="1" dirty="0">
                <a:cs typeface="Times New Roman" panose="02020603050405020304" pitchFamily="18" charset="0"/>
              </a:rPr>
              <a:t> state</a:t>
            </a:r>
            <a:r>
              <a:rPr lang="en-US" altLang="en-US" dirty="0">
                <a:cs typeface="Times New Roman" panose="02020603050405020304" pitchFamily="18" charset="0"/>
              </a:rPr>
              <a:t>, dan </a:t>
            </a:r>
            <a:r>
              <a:rPr lang="en-US" altLang="en-US" dirty="0" err="1">
                <a:cs typeface="Times New Roman" panose="02020603050405020304" pitchFamily="18" charset="0"/>
              </a:rPr>
              <a:t>hasilnya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disimpan</a:t>
            </a:r>
            <a:r>
              <a:rPr lang="en-US" altLang="en-US" dirty="0">
                <a:cs typeface="Times New Roman" panose="02020603050405020304" pitchFamily="18" charset="0"/>
              </a:rPr>
              <a:t> di </a:t>
            </a:r>
            <a:r>
              <a:rPr lang="en-US" altLang="en-US" i="1" dirty="0">
                <a:cs typeface="Times New Roman" panose="02020603050405020304" pitchFamily="18" charset="0"/>
              </a:rPr>
              <a:t>state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3175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10" y="2929688"/>
            <a:ext cx="8892020" cy="22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A5F92-BFD0-5B2F-22AD-EF43DEE3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8080" y="1066800"/>
            <a:ext cx="9672320" cy="4800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altLang="en-US" dirty="0" err="1"/>
              <a:t>Persyaratan</a:t>
            </a:r>
            <a:r>
              <a:rPr lang="en-US" altLang="en-US" dirty="0"/>
              <a:t> AES: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/>
              <a:t>T</a:t>
            </a:r>
            <a:r>
              <a:rPr lang="en-US" altLang="en-US" dirty="0" err="1">
                <a:cs typeface="Times New Roman" panose="02020603050405020304" pitchFamily="18" charset="0"/>
              </a:rPr>
              <a:t>ermasuk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kelompok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simetri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berbasis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cipher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rancangan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dirahasiakan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disembunyikan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fleksibel</a:t>
            </a:r>
            <a:r>
              <a:rPr lang="en-US" altLang="en-US" dirty="0">
                <a:cs typeface="Times New Roman" panose="02020603050405020304" pitchFamily="18" charset="0"/>
              </a:rPr>
              <a:t>: 128, 192, dan 256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 bit.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diimplementasikan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baik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software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maupun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hardware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/>
              <a:t>  </a:t>
            </a:r>
            <a:endParaRPr lang="en-GB" altLang="en-US" dirty="0"/>
          </a:p>
        </p:txBody>
      </p:sp>
      <p:sp>
        <p:nvSpPr>
          <p:cNvPr id="819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277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89" y="2214880"/>
            <a:ext cx="9867211" cy="1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79289" y="1136641"/>
            <a:ext cx="1174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1756-DDB2-45BF-A5E4-A8FD33081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S-box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DBD66-8D74-4439-BAF0-FDE418BC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Elemen-elemen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perhitungan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Inisialisasi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yang </a:t>
            </a:r>
            <a:r>
              <a:rPr lang="en-US" dirty="0" err="1"/>
              <a:t>menaik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. </a:t>
            </a:r>
            <a:r>
              <a:rPr lang="en-US" dirty="0" err="1"/>
              <a:t>Baris</a:t>
            </a:r>
            <a:r>
              <a:rPr lang="en-US" dirty="0"/>
              <a:t> ke-0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00, 01, 02, …, 0F. </a:t>
            </a:r>
            <a:r>
              <a:rPr lang="en-US" dirty="0" err="1"/>
              <a:t>Baris</a:t>
            </a:r>
            <a:r>
              <a:rPr lang="en-US" dirty="0"/>
              <a:t> ke-1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10, 11, 12, …, 1F, 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baris-baris</a:t>
            </a:r>
            <a:r>
              <a:rPr lang="en-US" dirty="0"/>
              <a:t> lain.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pada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i="1" dirty="0"/>
              <a:t>y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balikannya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). Nilai 00 </a:t>
            </a:r>
            <a:r>
              <a:rPr lang="en-US" dirty="0" err="1"/>
              <a:t>dipetakan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  <a:r>
              <a:rPr lang="en-US" dirty="0" err="1"/>
              <a:t>Penjelasan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GF(2</a:t>
            </a:r>
            <a:r>
              <a:rPr lang="en-US" baseline="30000" dirty="0"/>
              <a:t>8</a:t>
            </a:r>
            <a:r>
              <a:rPr lang="en-US" dirty="0"/>
              <a:t>) </a:t>
            </a:r>
            <a:r>
              <a:rPr lang="en-US" dirty="0" err="1"/>
              <a:t>lihat</a:t>
            </a:r>
            <a:r>
              <a:rPr lang="en-US" dirty="0"/>
              <a:t> pada </a:t>
            </a:r>
            <a:r>
              <a:rPr lang="en-US" dirty="0" err="1"/>
              <a:t>lampiran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Hasil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2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6074F-9CAE-D883-F023-A0385B560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E03F7-5C81-D0E4-35AA-10D49D24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191413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B6E7-BE04-4E1F-8873-374A9087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160"/>
            <a:ext cx="10515600" cy="540480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Kalikan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bit (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affine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perhitungan</a:t>
            </a:r>
            <a:r>
              <a:rPr lang="en-US" dirty="0"/>
              <a:t> (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0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i="1" dirty="0"/>
              <a:t>b</a:t>
            </a:r>
            <a:r>
              <a:rPr lang="en-US" dirty="0"/>
              <a:t>’</a:t>
            </a:r>
            <a:r>
              <a:rPr lang="en-US" baseline="-25000" dirty="0"/>
              <a:t>8</a:t>
            </a:r>
            <a:r>
              <a:rPr lang="en-US" dirty="0"/>
              <a:t>)</a:t>
            </a:r>
            <a:r>
              <a:rPr lang="en-US" baseline="30000" dirty="0"/>
              <a:t>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heksadesimal</a:t>
            </a:r>
            <a:r>
              <a:rPr lang="en-US" dirty="0"/>
              <a:t>,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90449F-F027-44DD-927D-D0A356885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360" y="2184399"/>
            <a:ext cx="20203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0B7065-0CA9-4C7F-B5D8-E3D8B4DD2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435025"/>
              </p:ext>
            </p:extLst>
          </p:nvPr>
        </p:nvGraphicFramePr>
        <p:xfrm>
          <a:off x="2650009" y="1837557"/>
          <a:ext cx="4993754" cy="3133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89200" imgH="1562100" progId="Equation.3">
                  <p:embed/>
                </p:oleObj>
              </mc:Choice>
              <mc:Fallback>
                <p:oleObj r:id="rId2" imgW="2489200" imgH="1562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0009" y="1837557"/>
                        <a:ext cx="4993754" cy="31338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DCAB2B-74A8-6DBE-814A-77EB2E4B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DE57-264D-44F0-585C-7A76AF7D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676002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7B5207E-0EF5-402B-A74D-A1DC2B670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3730"/>
              </p:ext>
            </p:extLst>
          </p:nvPr>
        </p:nvGraphicFramePr>
        <p:xfrm>
          <a:off x="1715134" y="767874"/>
          <a:ext cx="7581269" cy="4830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367">
                  <a:extLst>
                    <a:ext uri="{9D8B030D-6E8A-4147-A177-3AD203B41FA5}">
                      <a16:colId xmlns:a16="http://schemas.microsoft.com/office/drawing/2014/main" val="161802953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03283087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8542426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501675733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664182980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1335341489"/>
                    </a:ext>
                  </a:extLst>
                </a:gridCol>
                <a:gridCol w="445367">
                  <a:extLst>
                    <a:ext uri="{9D8B030D-6E8A-4147-A177-3AD203B41FA5}">
                      <a16:colId xmlns:a16="http://schemas.microsoft.com/office/drawing/2014/main" val="353555663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66577408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337503439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24582528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4246031116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18674689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842572758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56103763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2616358200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670451413"/>
                    </a:ext>
                  </a:extLst>
                </a:gridCol>
                <a:gridCol w="446370">
                  <a:extLst>
                    <a:ext uri="{9D8B030D-6E8A-4147-A177-3AD203B41FA5}">
                      <a16:colId xmlns:a16="http://schemas.microsoft.com/office/drawing/2014/main" val="3832390824"/>
                    </a:ext>
                  </a:extLst>
                </a:gridCol>
              </a:tblGrid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691586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7C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964211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6008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627362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4703893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305234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6838299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01506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60474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0836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1042715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53167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4022048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8B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547006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9E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38838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8611151"/>
                  </a:ext>
                </a:extLst>
              </a:tr>
              <a:tr h="28413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8C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0F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BB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36635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A6C5939-A9BB-4528-BB8F-6BFBA30868C9}"/>
              </a:ext>
            </a:extLst>
          </p:cNvPr>
          <p:cNvSpPr/>
          <p:nvPr/>
        </p:nvSpPr>
        <p:spPr>
          <a:xfrm>
            <a:off x="3933062" y="5905460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ea typeface="Times New Roman" panose="02020603050405020304" pitchFamily="18" charset="0"/>
              </a:rPr>
              <a:t>S-box</a:t>
            </a:r>
            <a:r>
              <a:rPr lang="en-US" sz="2400" dirty="0"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a typeface="Times New Roman" panose="02020603050405020304" pitchFamily="18" charset="0"/>
              </a:rPr>
              <a:t>dalam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Rijndael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2CED-D9C9-B80C-6D69-7EEB9281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C21DF-3D6B-4594-40E9-6D3FC247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3612603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01D2A-907F-4E21-AB35-2A704E1B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Pembentukan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Putaran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A215A-E53B-47DD-AE04-A6C5B1FE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4520" cy="4351338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 err="1"/>
              <a:t>Rijndael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round key</a:t>
            </a:r>
            <a:r>
              <a:rPr lang="en-US" dirty="0"/>
              <a:t>.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/>
              <a:t>cipher key</a:t>
            </a:r>
            <a:r>
              <a:rPr lang="en-US" dirty="0"/>
              <a:t> dan </a:t>
            </a:r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peubah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. </a:t>
            </a:r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 err="1"/>
              <a:t>KeyExpansion</a:t>
            </a:r>
            <a:r>
              <a:rPr lang="en-US" i="1" dirty="0"/>
              <a:t>()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Pembangkitan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Rijndael</a:t>
            </a:r>
            <a:r>
              <a:rPr lang="en-US" dirty="0"/>
              <a:t>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dan </a:t>
            </a:r>
            <a:r>
              <a:rPr lang="en-US" dirty="0" err="1"/>
              <a:t>agak</a:t>
            </a:r>
            <a:r>
              <a:rPr lang="en-US" dirty="0"/>
              <a:t> </a:t>
            </a:r>
            <a:r>
              <a:rPr lang="en-US" dirty="0" err="1"/>
              <a:t>sukar</a:t>
            </a:r>
            <a:r>
              <a:rPr lang="en-US" dirty="0"/>
              <a:t> </a:t>
            </a:r>
            <a:r>
              <a:rPr lang="en-US" dirty="0" err="1"/>
              <a:t>diterangkan</a:t>
            </a:r>
            <a:r>
              <a:rPr lang="en-US" dirty="0"/>
              <a:t>.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yang </a:t>
            </a:r>
            <a:r>
              <a:rPr lang="en-US" dirty="0" err="1"/>
              <a:t>panjangnya</a:t>
            </a:r>
            <a:r>
              <a:rPr lang="en-US" dirty="0"/>
              <a:t> 16 </a:t>
            </a:r>
            <a:r>
              <a:rPr lang="en-US" i="1" dirty="0"/>
              <a:t>byte</a:t>
            </a:r>
            <a:r>
              <a:rPr lang="en-US" dirty="0"/>
              <a:t> (16 </a:t>
            </a:r>
            <a:r>
              <a:rPr lang="en-US" dirty="0" err="1"/>
              <a:t>elemen</a:t>
            </a:r>
            <a:r>
              <a:rPr lang="en-US" dirty="0"/>
              <a:t>) dan </a:t>
            </a:r>
            <a:r>
              <a:rPr lang="en-US" i="1" dirty="0"/>
              <a:t>Nr</a:t>
            </a:r>
            <a:r>
              <a:rPr lang="en-US" dirty="0"/>
              <a:t> = 10 </a:t>
            </a:r>
            <a:r>
              <a:rPr lang="en-US" dirty="0" err="1"/>
              <a:t>putaran</a:t>
            </a:r>
            <a:r>
              <a:rPr lang="en-US" dirty="0"/>
              <a:t>.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larik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.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i="1" dirty="0"/>
              <a:t>key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[0].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rk</a:t>
            </a:r>
            <a:r>
              <a:rPr lang="en-US" dirty="0"/>
              <a:t>[1], </a:t>
            </a:r>
            <a:r>
              <a:rPr lang="en-US" i="1" dirty="0" err="1"/>
              <a:t>rk</a:t>
            </a:r>
            <a:r>
              <a:rPr lang="en-US" dirty="0"/>
              <a:t>[2], …, </a:t>
            </a:r>
            <a:r>
              <a:rPr lang="en-US" dirty="0" err="1"/>
              <a:t>rk</a:t>
            </a:r>
            <a:r>
              <a:rPr lang="en-US" dirty="0"/>
              <a:t>[10].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94786-B54E-F284-EA03-EF88BDD0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95DD-9D9C-D477-9925-D7D647B82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098642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9804"/>
            <a:ext cx="10515600" cy="766128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+mn-lt"/>
              </a:rPr>
              <a:t>ExpansionKey</a:t>
            </a:r>
            <a:r>
              <a:rPr lang="en-US" sz="3600" dirty="0">
                <a:latin typeface="+mn-lt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/>
              <a:t>Algoritma</a:t>
            </a:r>
            <a:r>
              <a:rPr lang="en-US" sz="2400" dirty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Salin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i="1" dirty="0"/>
              <a:t>key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[0], </a:t>
            </a:r>
            <a:r>
              <a:rPr lang="en-US" sz="2400" i="1" dirty="0"/>
              <a:t>w</a:t>
            </a:r>
            <a:r>
              <a:rPr lang="en-US" sz="2400" dirty="0"/>
              <a:t>[1], </a:t>
            </a:r>
            <a:r>
              <a:rPr lang="en-US" sz="2400" i="1" dirty="0"/>
              <a:t>w</a:t>
            </a:r>
            <a:r>
              <a:rPr lang="en-US" sz="2400" dirty="0"/>
              <a:t>[2], </a:t>
            </a:r>
            <a:r>
              <a:rPr lang="en-US" sz="2400" i="1" dirty="0"/>
              <a:t>w</a:t>
            </a:r>
            <a:r>
              <a:rPr lang="en-US" sz="2400" dirty="0"/>
              <a:t>[3]. </a:t>
            </a:r>
            <a:r>
              <a:rPr lang="en-US" sz="2400" dirty="0" err="1"/>
              <a:t>Larik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[0]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key, </a:t>
            </a:r>
            <a:r>
              <a:rPr lang="en-US" sz="2400" i="1" dirty="0"/>
              <a:t>w</a:t>
            </a:r>
            <a:r>
              <a:rPr lang="en-US" sz="2400" dirty="0"/>
              <a:t>[1]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berikutnya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seterusnya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= 4 </a:t>
            </a:r>
            <a:r>
              <a:rPr lang="en-US" sz="2400" dirty="0" err="1"/>
              <a:t>sampai</a:t>
            </a:r>
            <a:r>
              <a:rPr lang="en-US" sz="2400" dirty="0"/>
              <a:t> 43, </a:t>
            </a:r>
            <a:r>
              <a:rPr lang="en-US" sz="2400" dirty="0" err="1"/>
              <a:t>lakukan</a:t>
            </a:r>
            <a:r>
              <a:rPr lang="en-US" sz="2400" dirty="0"/>
              <a:t>:</a:t>
            </a:r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457200" indent="0">
              <a:buFont typeface="+mj-lt"/>
              <a:buAutoNum type="alphaLcParenR"/>
            </a:pP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kelipatan</a:t>
            </a:r>
            <a:r>
              <a:rPr lang="en-US" sz="2400" dirty="0"/>
              <a:t> 4, 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741363" lvl="0" indent="233363"/>
            <a:r>
              <a:rPr lang="en-US" sz="2400" dirty="0" err="1"/>
              <a:t>Geser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-1]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i="1" dirty="0"/>
              <a:t>byte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sirkuler</a:t>
            </a:r>
            <a:endParaRPr lang="en-US" sz="2400" dirty="0"/>
          </a:p>
          <a:p>
            <a:pPr marL="741363" lvl="0" indent="233363"/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S-box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E1EE1-FAC9-BFE8-A49A-F3CF0AF3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7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40" y="1295400"/>
            <a:ext cx="10099040" cy="4114800"/>
          </a:xfrm>
        </p:spPr>
        <p:txBody>
          <a:bodyPr/>
          <a:lstStyle/>
          <a:p>
            <a:pPr marL="741363" lvl="0" indent="-344488"/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round constant</a:t>
            </a:r>
            <a:r>
              <a:rPr lang="en-US" sz="2400" dirty="0"/>
              <a:t> (</a:t>
            </a:r>
            <a:r>
              <a:rPr lang="en-US" sz="2400" i="1" dirty="0" err="1"/>
              <a:t>Rcon</a:t>
            </a:r>
            <a:r>
              <a:rPr lang="en-US" sz="2400" dirty="0"/>
              <a:t>)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 err="1"/>
              <a:t>i</a:t>
            </a:r>
            <a:r>
              <a:rPr lang="en-US" sz="2400" dirty="0"/>
              <a:t>/4 (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 err="1"/>
              <a:t>i</a:t>
            </a:r>
            <a:r>
              <a:rPr lang="en-US" sz="2400" i="1" dirty="0"/>
              <a:t>/</a:t>
            </a:r>
            <a:r>
              <a:rPr lang="en-US" sz="2400" dirty="0"/>
              <a:t>4]).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 </a:t>
            </a:r>
            <a:r>
              <a:rPr lang="en-US" sz="2400" dirty="0" err="1"/>
              <a:t>berbeda-beda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i="1" dirty="0"/>
              <a:t>j</a:t>
            </a:r>
            <a:r>
              <a:rPr lang="en-US" sz="2400" dirty="0"/>
              <a:t> = </a:t>
            </a:r>
            <a:r>
              <a:rPr lang="en-US" sz="2400" i="1" dirty="0" err="1"/>
              <a:t>i</a:t>
            </a:r>
            <a:r>
              <a:rPr lang="en-US" sz="2400" dirty="0"/>
              <a:t>/4,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i="1" dirty="0" err="1"/>
              <a:t>Rcon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(</a:t>
            </a:r>
            <a:r>
              <a:rPr lang="en-US" sz="2400" i="1" dirty="0"/>
              <a:t>RC</a:t>
            </a:r>
            <a:r>
              <a:rPr lang="en-US" sz="2400" dirty="0"/>
              <a:t>]</a:t>
            </a:r>
            <a:r>
              <a:rPr lang="en-US" sz="2400" i="1" dirty="0"/>
              <a:t>j</a:t>
            </a:r>
            <a:r>
              <a:rPr lang="en-US" sz="2400" dirty="0"/>
              <a:t>], 0, 0, 0),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[1]=1,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= 2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-1], </a:t>
            </a:r>
            <a:r>
              <a:rPr lang="en-US" sz="2400" dirty="0" err="1"/>
              <a:t>simbol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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yang </a:t>
            </a:r>
            <a:r>
              <a:rPr lang="en-US" sz="2400" dirty="0" err="1"/>
              <a:t>didefinisikan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8</a:t>
            </a:r>
            <a:r>
              <a:rPr lang="en-US" sz="2400" dirty="0"/>
              <a:t>).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i="1" dirty="0"/>
              <a:t>RC</a:t>
            </a:r>
            <a:r>
              <a:rPr lang="en-US" sz="2400" dirty="0"/>
              <a:t>[</a:t>
            </a:r>
            <a:r>
              <a:rPr lang="en-US" sz="2400" i="1" dirty="0"/>
              <a:t>j</a:t>
            </a:r>
            <a:r>
              <a:rPr lang="en-US" sz="2400" dirty="0"/>
              <a:t>]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heksadesimal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[STA11]: </a:t>
            </a:r>
            <a:r>
              <a:rPr lang="en-US" sz="2400" i="1" dirty="0"/>
              <a:t>RC</a:t>
            </a:r>
            <a:r>
              <a:rPr lang="en-US" sz="2400" dirty="0"/>
              <a:t>[1]=01, </a:t>
            </a:r>
            <a:r>
              <a:rPr lang="en-US" sz="2400" i="1" dirty="0"/>
              <a:t>RC</a:t>
            </a:r>
            <a:r>
              <a:rPr lang="en-US" sz="2400" dirty="0"/>
              <a:t>[2]=02, </a:t>
            </a:r>
            <a:r>
              <a:rPr lang="en-US" sz="2400" i="1" dirty="0"/>
              <a:t>RC</a:t>
            </a:r>
            <a:r>
              <a:rPr lang="en-US" sz="2400" dirty="0"/>
              <a:t>[3]=04, </a:t>
            </a:r>
            <a:r>
              <a:rPr lang="en-US" sz="2400" i="1" dirty="0"/>
              <a:t>RC</a:t>
            </a:r>
            <a:r>
              <a:rPr lang="en-US" sz="2400" dirty="0"/>
              <a:t>[4]=08, </a:t>
            </a:r>
            <a:r>
              <a:rPr lang="en-US" sz="2400" i="1" dirty="0"/>
              <a:t>RC</a:t>
            </a:r>
            <a:r>
              <a:rPr lang="en-US" sz="2400" dirty="0"/>
              <a:t>[5]=10, </a:t>
            </a:r>
            <a:r>
              <a:rPr lang="en-US" sz="2400" i="1" dirty="0"/>
              <a:t>RC</a:t>
            </a:r>
            <a:r>
              <a:rPr lang="en-US" sz="2400" dirty="0"/>
              <a:t>[6]=20, </a:t>
            </a:r>
            <a:r>
              <a:rPr lang="en-US" sz="2400" i="1" dirty="0"/>
              <a:t>RC</a:t>
            </a:r>
            <a:r>
              <a:rPr lang="en-US" sz="2400" dirty="0"/>
              <a:t>[7]=40, </a:t>
            </a:r>
            <a:r>
              <a:rPr lang="en-US" sz="2400" i="1" dirty="0"/>
              <a:t>RC</a:t>
            </a:r>
            <a:r>
              <a:rPr lang="en-US" sz="2400" dirty="0"/>
              <a:t>[8]=80, </a:t>
            </a:r>
            <a:r>
              <a:rPr lang="en-US" sz="2400" i="1" dirty="0"/>
              <a:t>RC</a:t>
            </a:r>
            <a:r>
              <a:rPr lang="en-US" sz="2400" dirty="0"/>
              <a:t>[9]=1B, </a:t>
            </a:r>
            <a:r>
              <a:rPr lang="en-US" sz="2400" i="1" dirty="0"/>
              <a:t>RC</a:t>
            </a:r>
            <a:r>
              <a:rPr lang="en-US" sz="2400" dirty="0"/>
              <a:t>[10]=36. </a:t>
            </a:r>
          </a:p>
          <a:p>
            <a:pPr lvl="0"/>
            <a:endParaRPr lang="en-US" sz="2400" dirty="0"/>
          </a:p>
          <a:p>
            <a:pPr marL="741363" lvl="0" indent="-344488"/>
            <a:r>
              <a:rPr lang="en-US" sz="2400" dirty="0" err="1"/>
              <a:t>Simpan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i="1" dirty="0"/>
              <a:t>g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peubah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</a:p>
          <a:p>
            <a:pPr lvl="0"/>
            <a:endParaRPr lang="en-US" sz="2400" dirty="0"/>
          </a:p>
          <a:p>
            <a:pPr marL="457200" indent="-457200">
              <a:buFont typeface="+mj-lt"/>
              <a:buAutoNum type="alphaLcParenR" startAt="3"/>
            </a:pPr>
            <a:r>
              <a:rPr lang="en-US" sz="2400" dirty="0"/>
              <a:t>XOR-</a:t>
            </a:r>
            <a:r>
              <a:rPr lang="en-US" sz="2400" dirty="0" err="1"/>
              <a:t>kan</a:t>
            </a:r>
            <a:r>
              <a:rPr lang="en-US" sz="2400" dirty="0"/>
              <a:t> </a:t>
            </a:r>
            <a:r>
              <a:rPr lang="en-US" sz="2400" i="1" dirty="0"/>
              <a:t>w</a:t>
            </a:r>
            <a:r>
              <a:rPr lang="en-US" sz="2400" dirty="0"/>
              <a:t>[</a:t>
            </a:r>
            <a:r>
              <a:rPr lang="en-US" sz="2400" i="1" dirty="0"/>
              <a:t>i</a:t>
            </a:r>
            <a:r>
              <a:rPr lang="en-US" sz="2400" dirty="0"/>
              <a:t>-4]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temp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1D6F9-02CD-5C0A-52A5-5129E6979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22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EC951D-10C2-4B9E-A6F0-58EA40A7B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39" y="1379854"/>
            <a:ext cx="10891157" cy="381190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85252-A431-5C9C-B843-8700FA835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DD293-C95D-352C-F607-C03D694A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070778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3F4EE-BAEE-4763-B820-DAA8E5B8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22" y="224948"/>
            <a:ext cx="8381425" cy="640810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6A1FB1-7054-0707-3698-3D5139FEB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10033-12C8-D028-A559-4C106F30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695405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4507-404E-49D2-AD77-FFE77D2F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Dekripsi</a:t>
            </a:r>
            <a:endParaRPr lang="en-US" b="1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9425A0-DFA6-4A87-BB95-C89C00C6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267" y="307340"/>
            <a:ext cx="7667625" cy="634365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F8593-12D5-BD79-BB85-2AA50949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4AD9-62C1-6366-3F76-2D1AF69AC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9824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762000"/>
            <a:ext cx="10353040" cy="51054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dirty="0"/>
              <a:t>Lima </a:t>
            </a:r>
            <a:r>
              <a:rPr lang="en-US" altLang="en-US" dirty="0" err="1"/>
              <a:t>finalis</a:t>
            </a:r>
            <a:r>
              <a:rPr lang="en-US" altLang="en-US" dirty="0"/>
              <a:t> </a:t>
            </a:r>
            <a:r>
              <a:rPr lang="en-US" altLang="en-US" dirty="0" err="1"/>
              <a:t>lomba</a:t>
            </a:r>
            <a:r>
              <a:rPr lang="en-US" altLang="en-US" dirty="0"/>
              <a:t> AES: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Vincent </a:t>
            </a:r>
            <a:r>
              <a:rPr lang="en-US" altLang="en-US" b="1" dirty="0" err="1">
                <a:cs typeface="Times New Roman" panose="02020603050405020304" pitchFamily="18" charset="0"/>
              </a:rPr>
              <a:t>Rij</a:t>
            </a:r>
            <a:r>
              <a:rPr lang="en-US" altLang="en-US" dirty="0" err="1">
                <a:cs typeface="Times New Roman" panose="02020603050405020304" pitchFamily="18" charset="0"/>
              </a:rPr>
              <a:t>men</a:t>
            </a:r>
            <a:r>
              <a:rPr lang="en-US" altLang="en-US" dirty="0">
                <a:cs typeface="Times New Roman" panose="02020603050405020304" pitchFamily="18" charset="0"/>
              </a:rPr>
              <a:t> da</a:t>
            </a:r>
            <a:r>
              <a:rPr lang="en-US" altLang="en-US" b="1" dirty="0">
                <a:cs typeface="Times New Roman" panose="02020603050405020304" pitchFamily="18" charset="0"/>
              </a:rPr>
              <a:t>n</a:t>
            </a:r>
            <a:r>
              <a:rPr lang="en-US" altLang="en-US" dirty="0">
                <a:cs typeface="Times New Roman" panose="02020603050405020304" pitchFamily="18" charset="0"/>
              </a:rPr>
              <a:t> Joan </a:t>
            </a:r>
            <a:r>
              <a:rPr lang="en-US" altLang="en-US" b="1" dirty="0">
                <a:cs typeface="Times New Roman" panose="02020603050405020304" pitchFamily="18" charset="0"/>
              </a:rPr>
              <a:t>Dae</a:t>
            </a:r>
            <a:r>
              <a:rPr lang="en-US" altLang="en-US" dirty="0">
                <a:cs typeface="Times New Roman" panose="02020603050405020304" pitchFamily="18" charset="0"/>
              </a:rPr>
              <a:t>men – </a:t>
            </a:r>
            <a:r>
              <a:rPr lang="en-US" altLang="en-US" dirty="0" err="1">
                <a:cs typeface="Times New Roman" panose="02020603050405020304" pitchFamily="18" charset="0"/>
              </a:rPr>
              <a:t>Be</a:t>
            </a:r>
            <a:r>
              <a:rPr lang="en-US" altLang="en-US" b="1" dirty="0" err="1">
                <a:cs typeface="Times New Roman" panose="02020603050405020304" pitchFamily="18" charset="0"/>
              </a:rPr>
              <a:t>l</a:t>
            </a:r>
            <a:r>
              <a:rPr lang="en-US" altLang="en-US" dirty="0" err="1"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cs typeface="Times New Roman" panose="02020603050405020304" pitchFamily="18" charset="0"/>
              </a:rPr>
              <a:t>, 86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Serpent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Ross Anderson, Eli </a:t>
            </a:r>
            <a:r>
              <a:rPr lang="en-US" altLang="en-US" dirty="0" err="1">
                <a:cs typeface="Times New Roman" panose="02020603050405020304" pitchFamily="18" charset="0"/>
              </a:rPr>
              <a:t>Biham</a:t>
            </a:r>
            <a:r>
              <a:rPr lang="en-US" altLang="en-US" dirty="0">
                <a:cs typeface="Times New Roman" panose="02020603050405020304" pitchFamily="18" charset="0"/>
              </a:rPr>
              <a:t>, dan Lars Knudsen – </a:t>
            </a:r>
            <a:r>
              <a:rPr lang="en-US" altLang="en-US" dirty="0" err="1">
                <a:cs typeface="Times New Roman" panose="02020603050405020304" pitchFamily="18" charset="0"/>
              </a:rPr>
              <a:t>Inggris</a:t>
            </a:r>
            <a:r>
              <a:rPr lang="en-US" altLang="en-US" dirty="0">
                <a:cs typeface="Times New Roman" panose="02020603050405020304" pitchFamily="18" charset="0"/>
              </a:rPr>
              <a:t>, Israel, dan </a:t>
            </a:r>
            <a:r>
              <a:rPr lang="en-US" altLang="en-US" dirty="0" err="1">
                <a:cs typeface="Times New Roman" panose="02020603050405020304" pitchFamily="18" charset="0"/>
              </a:rPr>
              <a:t>Norwegia</a:t>
            </a:r>
            <a:r>
              <a:rPr lang="en-US" altLang="en-US" dirty="0">
                <a:cs typeface="Times New Roman" panose="02020603050405020304" pitchFamily="18" charset="0"/>
              </a:rPr>
              <a:t>, 59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 err="1">
                <a:cs typeface="Times New Roman" panose="02020603050405020304" pitchFamily="18" charset="0"/>
              </a:rPr>
              <a:t>Twofish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tim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diketuai</a:t>
            </a:r>
            <a:r>
              <a:rPr lang="en-US" altLang="en-US" dirty="0">
                <a:cs typeface="Times New Roman" panose="02020603050405020304" pitchFamily="18" charset="0"/>
              </a:rPr>
              <a:t> oleh Bruce </a:t>
            </a:r>
            <a:r>
              <a:rPr lang="en-US" altLang="en-US" dirty="0" err="1">
                <a:cs typeface="Times New Roman" panose="02020603050405020304" pitchFamily="18" charset="0"/>
              </a:rPr>
              <a:t>Schneier</a:t>
            </a:r>
            <a:r>
              <a:rPr lang="en-US" altLang="en-US" dirty="0">
                <a:cs typeface="Times New Roman" panose="02020603050405020304" pitchFamily="18" charset="0"/>
              </a:rPr>
              <a:t> – USA, 31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RC6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Laboratorium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cs typeface="Times New Roman" panose="02020603050405020304" pitchFamily="18" charset="0"/>
              </a:rPr>
              <a:t> – USA, 23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buFontTx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MARS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IBM, 13 </a:t>
            </a:r>
            <a:r>
              <a:rPr lang="en-US" altLang="en-US" dirty="0" err="1">
                <a:cs typeface="Times New Roman" panose="02020603050405020304" pitchFamily="18" charset="0"/>
              </a:rPr>
              <a:t>suara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E3BB6-458E-0CD7-32B6-24E8C38E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984EF-B836-4DB5-8F44-6D0EBB9F9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InvSubBytes</a:t>
            </a:r>
            <a:r>
              <a:rPr lang="en-US" sz="3600" b="1" dirty="0"/>
              <a:t>()</a:t>
            </a:r>
          </a:p>
          <a:p>
            <a:r>
              <a:rPr lang="en-US" i="1" dirty="0" err="1"/>
              <a:t>InvSubBytes</a:t>
            </a:r>
            <a:r>
              <a:rPr lang="en-US" i="1" dirty="0"/>
              <a:t>()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 err="1"/>
              <a:t>SubBytes</a:t>
            </a:r>
            <a:r>
              <a:rPr lang="en-US" i="1" dirty="0"/>
              <a:t>()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inversi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S-box</a:t>
            </a:r>
            <a:r>
              <a:rPr lang="en-US" dirty="0"/>
              <a:t>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E2AAA-CCAA-4259-AE66-B6060D7C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305" y="2379662"/>
            <a:ext cx="7981950" cy="43338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90420-5DA2-5B09-A538-67C8C8C3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BB061-7FF9-A33C-6119-E551C58E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292617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59EA-9EA7-48C0-B62D-646388B9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977880" cy="532352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InvShiftRows</a:t>
            </a:r>
            <a:r>
              <a:rPr lang="en-US" sz="3600" b="1" dirty="0"/>
              <a:t>()</a:t>
            </a:r>
            <a:endParaRPr lang="en-US" sz="3600" dirty="0"/>
          </a:p>
          <a:p>
            <a:endParaRPr lang="en-US" sz="2400" i="1" dirty="0"/>
          </a:p>
          <a:p>
            <a:r>
              <a:rPr lang="en-US" sz="2400" i="1" dirty="0" err="1"/>
              <a:t>InvShiftRows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i="1" dirty="0" err="1"/>
              <a:t>ShiftRows</a:t>
            </a:r>
            <a:r>
              <a:rPr lang="en-US" sz="2400" dirty="0"/>
              <a:t>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pergeseran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(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kanan</a:t>
            </a:r>
            <a:r>
              <a:rPr lang="en-US" sz="2400" dirty="0"/>
              <a:t>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tiap-tiap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pada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state</a:t>
            </a:r>
            <a:r>
              <a:rPr lang="en-US" sz="2400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5B5EC3-5121-4885-8460-914962AD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38506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3" name="Picture 1">
            <a:extLst>
              <a:ext uri="{FF2B5EF4-FFF2-40B4-BE49-F238E27FC236}">
                <a16:creationId xmlns:a16="http://schemas.microsoft.com/office/drawing/2014/main" id="{8FCA71B3-175B-4672-8E64-BB5AFF87F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3429000"/>
            <a:ext cx="8727650" cy="17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5780F-9651-4C12-7698-AC909261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0C20D-4082-BBFF-AE24-2699FD3A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3525321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89A16-CE31-43E3-92B4-8682D3AF4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3"/>
            <a:ext cx="10515600" cy="538448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/>
              <a:t>InvMixColumns</a:t>
            </a:r>
            <a:r>
              <a:rPr lang="en-US" sz="3600" b="1" dirty="0"/>
              <a:t>()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7A804CB-9A47-4A5D-9518-9AA58CD9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302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FD185A-16D5-4335-AF39-1067618A5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840969"/>
              </p:ext>
            </p:extLst>
          </p:nvPr>
        </p:nvGraphicFramePr>
        <p:xfrm>
          <a:off x="1188720" y="2418558"/>
          <a:ext cx="9605268" cy="2010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822700" imgH="800100" progId="Equation.3">
                  <p:embed/>
                </p:oleObj>
              </mc:Choice>
              <mc:Fallback>
                <p:oleObj r:id="rId2" imgW="3822700" imgH="800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8720" y="2418558"/>
                        <a:ext cx="9605268" cy="2010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5D655-5B23-E0E1-C909-074C5826D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1091E-7BEA-8FCA-A300-A1ACF9A9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415281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75420"/>
              </p:ext>
            </p:extLst>
          </p:nvPr>
        </p:nvGraphicFramePr>
        <p:xfrm>
          <a:off x="1356360" y="2529840"/>
          <a:ext cx="101346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6400" imgH="642366" progId="Word.Document.8">
                  <p:embed/>
                </p:oleObj>
              </mc:Choice>
              <mc:Fallback>
                <p:oleObj name="Document" r:id="rId2" imgW="5486400" imgH="642366" progId="Word.Document.8">
                  <p:embed/>
                  <p:pic>
                    <p:nvPicPr>
                      <p:cNvPr id="368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360" y="2529840"/>
                        <a:ext cx="101346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1136283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ECCA-17B2-45C0-0FD1-55357853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03999"/>
          </a:xfrm>
        </p:spPr>
        <p:txBody>
          <a:bodyPr/>
          <a:lstStyle/>
          <a:p>
            <a:r>
              <a:rPr lang="en-US" dirty="0"/>
              <a:t>Demo online AES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95AB8-54AF-5A07-229A-59F5F063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68C133-3C11-37DE-4608-ECE30450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42975"/>
            <a:ext cx="10515600" cy="5915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A5C60B-A70C-07A9-FA4F-2B932ECECD19}"/>
              </a:ext>
            </a:extLst>
          </p:cNvPr>
          <p:cNvSpPr txBox="1"/>
          <p:nvPr/>
        </p:nvSpPr>
        <p:spPr>
          <a:xfrm>
            <a:off x="5186680" y="303470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https://encode-decode.com/aes128-encrypt-online/</a:t>
            </a:r>
            <a:r>
              <a:rPr lang="en-US" sz="2000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34B39-9255-173F-35B0-48A218A3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26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389E-0291-BF12-69E7-0261A6D18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190371"/>
            <a:ext cx="10515600" cy="1158241"/>
          </a:xfrm>
        </p:spPr>
        <p:txBody>
          <a:bodyPr/>
          <a:lstStyle/>
          <a:p>
            <a:r>
              <a:rPr lang="en-US" dirty="0"/>
              <a:t>Program </a:t>
            </a:r>
            <a:r>
              <a:rPr lang="en-US" dirty="0" err="1"/>
              <a:t>enkripsi-dekripsi</a:t>
            </a:r>
            <a:r>
              <a:rPr lang="en-US" dirty="0"/>
              <a:t> AES </a:t>
            </a:r>
            <a:r>
              <a:rPr lang="en-US" dirty="0" err="1"/>
              <a:t>dengan</a:t>
            </a:r>
            <a:r>
              <a:rPr lang="en-US" dirty="0"/>
              <a:t> Python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9580F2-11F7-0764-B7BA-C2AC34ADE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469EDA-828A-4D6B-C110-6A27EF576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524847"/>
            <a:ext cx="11663680" cy="456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97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4872-DC55-BC9F-51A8-DF7C9B16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38960-16F8-4DD2-A424-8E79471FA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1301880"/>
            <a:ext cx="11846560" cy="425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247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04D0CC-7C2D-9E27-D652-22ED203F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A2E158-B812-E227-10C0-775EF30E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588668"/>
            <a:ext cx="11511280" cy="568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41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7EE708-5128-70A6-3E2C-31B5BBB4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6A229D-1FA2-EB01-BE31-A405FB0E49A3}"/>
              </a:ext>
            </a:extLst>
          </p:cNvPr>
          <p:cNvSpPr txBox="1"/>
          <p:nvPr/>
        </p:nvSpPr>
        <p:spPr>
          <a:xfrm>
            <a:off x="233362" y="484142"/>
            <a:ext cx="31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program (</a:t>
            </a:r>
            <a:r>
              <a:rPr lang="en-US" sz="2400" dirty="0" err="1">
                <a:solidFill>
                  <a:srgbClr val="FF0000"/>
                </a:solidFill>
              </a:rPr>
              <a:t>enkripsi</a:t>
            </a:r>
            <a:r>
              <a:rPr lang="en-US" sz="2400" dirty="0"/>
              <a:t>):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6AA6D-0B55-9E00-3467-8CBB0DCC3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7BD7A-B9E6-DE5A-4948-A05C9509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99275"/>
            <a:ext cx="11887200" cy="418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39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A48B55-A8E7-5D49-D0C1-4BB5F65A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CBCA-3F8C-98AF-72A1-A9E7B5C7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8116D-5D0C-0B6E-4436-B9F989698BDD}"/>
              </a:ext>
            </a:extLst>
          </p:cNvPr>
          <p:cNvSpPr txBox="1"/>
          <p:nvPr/>
        </p:nvSpPr>
        <p:spPr>
          <a:xfrm>
            <a:off x="451889" y="386080"/>
            <a:ext cx="31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 program (</a:t>
            </a:r>
            <a:r>
              <a:rPr lang="en-US" sz="2400" dirty="0" err="1">
                <a:solidFill>
                  <a:srgbClr val="FF0000"/>
                </a:solidFill>
              </a:rPr>
              <a:t>dekripsi</a:t>
            </a:r>
            <a:r>
              <a:rPr lang="en-US" sz="2400" dirty="0"/>
              <a:t>):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1A14FD-47C9-B82B-436A-C496921B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217713"/>
            <a:ext cx="11917680" cy="42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9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0280" y="386080"/>
            <a:ext cx="10515600" cy="59702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Oktober</a:t>
            </a:r>
            <a:r>
              <a:rPr lang="en-US" altLang="en-US" dirty="0">
                <a:cs typeface="Times New Roman" panose="02020603050405020304" pitchFamily="18" charset="0"/>
              </a:rPr>
              <a:t> 2000, </a:t>
            </a:r>
            <a:r>
              <a:rPr lang="en-US" altLang="en-US" i="1" dirty="0">
                <a:cs typeface="Times New Roman" panose="02020603050405020304" pitchFamily="18" charset="0"/>
              </a:rPr>
              <a:t>NIST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mengumumkan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dibaca</a:t>
            </a:r>
            <a:r>
              <a:rPr lang="en-US" altLang="en-US" dirty="0">
                <a:cs typeface="Times New Roman" panose="02020603050405020304" pitchFamily="18" charset="0"/>
              </a:rPr>
              <a:t>: Rhine-doll)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Pada </a:t>
            </a:r>
            <a:r>
              <a:rPr lang="en-US" altLang="en-US" dirty="0" err="1">
                <a:cs typeface="Times New Roman" panose="02020603050405020304" pitchFamily="18" charset="0"/>
              </a:rPr>
              <a:t>bulan</a:t>
            </a:r>
            <a:r>
              <a:rPr lang="en-US" altLang="en-US" dirty="0">
                <a:cs typeface="Times New Roman" panose="02020603050405020304" pitchFamily="18" charset="0"/>
              </a:rPr>
              <a:t> November 2001,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ditetapkan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AES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menjadi</a:t>
            </a:r>
            <a:r>
              <a:rPr lang="en-US" altLang="en-US" dirty="0">
                <a:cs typeface="Times New Roman" panose="02020603050405020304" pitchFamily="18" charset="0"/>
              </a:rPr>
              <a:t> standard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dominan</a:t>
            </a:r>
            <a:r>
              <a:rPr lang="en-US" altLang="en-US" dirty="0">
                <a:cs typeface="Times New Roman" panose="02020603050405020304" pitchFamily="18" charset="0"/>
              </a:rPr>
              <a:t> paling </a:t>
            </a:r>
            <a:r>
              <a:rPr lang="en-US" altLang="en-US" dirty="0" err="1">
                <a:cs typeface="Times New Roman" panose="02020603050405020304" pitchFamily="18" charset="0"/>
              </a:rPr>
              <a:t>sedikit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selama</a:t>
            </a:r>
            <a:r>
              <a:rPr lang="en-US" altLang="en-US" dirty="0"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endParaRPr lang="en-GB" altLang="en-US" dirty="0"/>
          </a:p>
        </p:txBody>
      </p:sp>
      <p:sp>
        <p:nvSpPr>
          <p:cNvPr id="1024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59D36D6-48CD-4079-B512-56A393800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39" y="2273617"/>
            <a:ext cx="4104529" cy="296894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25721-4707-0DCF-EE97-EE65CD61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37614"/>
              </p:ext>
            </p:extLst>
          </p:nvPr>
        </p:nvGraphicFramePr>
        <p:xfrm>
          <a:off x="945661" y="1061720"/>
          <a:ext cx="9873955" cy="437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9656" imgH="2494026" progId="Word.Document.8">
                  <p:embed/>
                </p:oleObj>
              </mc:Choice>
              <mc:Fallback>
                <p:oleObj name="Document" r:id="rId2" imgW="5629656" imgH="2494026" progId="Word.Document.8">
                  <p:embed/>
                  <p:pic>
                    <p:nvPicPr>
                      <p:cNvPr id="378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61" y="1061720"/>
                        <a:ext cx="9873955" cy="4373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/>
          </a:p>
        </p:txBody>
      </p:sp>
      <p:sp>
        <p:nvSpPr>
          <p:cNvPr id="3789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58FB-FBC9-4F67-8051-597D77EA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3429000"/>
            <a:ext cx="10515600" cy="1325563"/>
          </a:xfrm>
        </p:spPr>
        <p:txBody>
          <a:bodyPr/>
          <a:lstStyle/>
          <a:p>
            <a:pPr algn="r"/>
            <a:r>
              <a:rPr lang="en-US" b="1" dirty="0"/>
              <a:t>Lampiran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18AB5-4993-48A2-B318-1537515B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2CAAFF-1ADB-184A-06E9-DF605401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4147672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80" y="136525"/>
            <a:ext cx="10515600" cy="1325563"/>
          </a:xfrm>
        </p:spPr>
        <p:txBody>
          <a:bodyPr/>
          <a:lstStyle/>
          <a:p>
            <a:r>
              <a:rPr lang="en-US" b="1" dirty="0"/>
              <a:t>Galois Field GF(2</a:t>
            </a:r>
            <a:r>
              <a:rPr lang="en-US" b="1" baseline="30000" dirty="0"/>
              <a:t>m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480" y="1371601"/>
            <a:ext cx="10129520" cy="4754563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berhingga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.  </a:t>
            </a:r>
          </a:p>
          <a:p>
            <a:r>
              <a:rPr lang="en-US" sz="2400" dirty="0"/>
              <a:t>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atau</a:t>
            </a:r>
            <a:r>
              <a:rPr lang="en-US" sz="2400" dirty="0"/>
              <a:t> F</a:t>
            </a:r>
            <a:r>
              <a:rPr lang="en-US" sz="2400" baseline="-25000" dirty="0"/>
              <a:t>2</a:t>
            </a:r>
            <a:r>
              <a:rPr lang="en-US" sz="2400" baseline="30000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berdimensi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GF(2). 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GF(2</a:t>
            </a:r>
            <a:r>
              <a:rPr lang="en-US" sz="2400" baseline="30000" dirty="0"/>
              <a:t>m</a:t>
            </a:r>
            <a:r>
              <a:rPr lang="en-US" sz="2400" dirty="0"/>
              <a:t>) </a:t>
            </a:r>
            <a:r>
              <a:rPr lang="en-US" sz="2400" dirty="0" err="1"/>
              <a:t>adalah</a:t>
            </a:r>
            <a:r>
              <a:rPr lang="en-US" sz="2400" dirty="0"/>
              <a:t> integer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 err="1"/>
              <a:t>sepanjang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bit. </a:t>
            </a:r>
          </a:p>
          <a:p>
            <a:endParaRPr lang="en-US" sz="2400" dirty="0"/>
          </a:p>
          <a:p>
            <a:r>
              <a:rPr lang="en-US" sz="2400" dirty="0"/>
              <a:t>String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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… 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 </a:t>
            </a:r>
            <a:r>
              <a:rPr lang="en-US" sz="2400" baseline="-25000" dirty="0">
                <a:sym typeface="Symbol" pitchFamily="18" charset="2"/>
              </a:rPr>
              <a:t>0</a:t>
            </a:r>
            <a:r>
              <a:rPr lang="en-US" sz="2400" dirty="0">
                <a:sym typeface="Symbol" pitchFamily="18" charset="2"/>
              </a:rPr>
              <a:t>,  </a:t>
            </a:r>
            <a:r>
              <a:rPr lang="en-US" sz="2400" baseline="-25000" dirty="0" err="1">
                <a:sym typeface="Symbol" pitchFamily="18" charset="2"/>
              </a:rPr>
              <a:t>i</a:t>
            </a:r>
            <a:r>
              <a:rPr lang="en-US" sz="2400" baseline="-25000" dirty="0">
                <a:sym typeface="Symbol" pitchFamily="18" charset="2"/>
              </a:rPr>
              <a:t>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{0,1},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dalam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polinom</a:t>
            </a:r>
            <a:endParaRPr lang="en-US" sz="24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itchFamily="18" charset="2"/>
              </a:rPr>
              <a:t>            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… + 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</a:t>
            </a:r>
            <a:r>
              <a:rPr lang="en-US" sz="2400" baseline="-25000" dirty="0">
                <a:sym typeface="Symbol" pitchFamily="18" charset="2"/>
              </a:rPr>
              <a:t>0</a:t>
            </a:r>
            <a:endParaRPr lang="en-US" sz="2400" dirty="0">
              <a:sym typeface="Symbol" pitchFamily="18" charset="2"/>
            </a:endParaRPr>
          </a:p>
          <a:p>
            <a:endParaRPr lang="en-US" sz="2400" dirty="0">
              <a:sym typeface="Symbol" pitchFamily="18" charset="2"/>
            </a:endParaRPr>
          </a:p>
          <a:p>
            <a:r>
              <a:rPr lang="en-US" sz="2400" dirty="0" err="1">
                <a:sym typeface="Symbol" pitchFamily="18" charset="2"/>
              </a:rPr>
              <a:t>Jadi</a:t>
            </a:r>
            <a:r>
              <a:rPr lang="en-US" sz="2400" dirty="0">
                <a:sym typeface="Symbol" pitchFamily="18" charset="2"/>
              </a:rPr>
              <a:t>, </a:t>
            </a:r>
            <a:r>
              <a:rPr lang="en-US" sz="2400" dirty="0" err="1">
                <a:sym typeface="Symbol" pitchFamily="18" charset="2"/>
              </a:rPr>
              <a:t>setiap</a:t>
            </a:r>
            <a:r>
              <a:rPr lang="en-US" sz="2400" dirty="0">
                <a:sym typeface="Symbol" pitchFamily="18" charset="2"/>
              </a:rPr>
              <a:t> a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</a:t>
            </a:r>
            <a:r>
              <a:rPr lang="en-US" sz="2400" b="1" dirty="0">
                <a:solidFill>
                  <a:srgbClr val="F8F8F8"/>
                </a:solidFill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r>
              <a:rPr lang="en-US" sz="2400" dirty="0" err="1">
                <a:sym typeface="Symbol" pitchFamily="18" charset="2"/>
              </a:rPr>
              <a:t>dapat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dinyatakan</a:t>
            </a:r>
            <a:r>
              <a:rPr lang="en-US" sz="2400" dirty="0">
                <a:sym typeface="Symbol" pitchFamily="18" charset="2"/>
              </a:rPr>
              <a:t> </a:t>
            </a:r>
            <a:r>
              <a:rPr lang="en-US" sz="2400" dirty="0" err="1">
                <a:sym typeface="Symbol" pitchFamily="18" charset="2"/>
              </a:rPr>
              <a:t>sebagai</a:t>
            </a:r>
            <a:r>
              <a:rPr lang="en-US" sz="2400" dirty="0">
                <a:sym typeface="Symbol" pitchFamily="18" charset="2"/>
              </a:rPr>
              <a:t> </a:t>
            </a:r>
          </a:p>
          <a:p>
            <a:pPr>
              <a:buNone/>
            </a:pPr>
            <a:r>
              <a:rPr lang="en-US" sz="2400" dirty="0">
                <a:sym typeface="Symbol" pitchFamily="18" charset="2"/>
              </a:rPr>
              <a:t>		a = </a:t>
            </a:r>
            <a:r>
              <a:rPr lang="en-US" sz="2400" baseline="-25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x</a:t>
            </a:r>
            <a:r>
              <a:rPr lang="en-US" sz="2400" baseline="30000" dirty="0">
                <a:sym typeface="Symbol" pitchFamily="18" charset="2"/>
              </a:rPr>
              <a:t>m-1</a:t>
            </a:r>
            <a:r>
              <a:rPr lang="en-US" sz="2400" dirty="0">
                <a:sym typeface="Symbol" pitchFamily="18" charset="2"/>
              </a:rPr>
              <a:t> + … + </a:t>
            </a:r>
            <a:r>
              <a:rPr lang="en-US" sz="2400" baseline="-25000" dirty="0">
                <a:sym typeface="Symbol" pitchFamily="18" charset="2"/>
              </a:rPr>
              <a:t>1</a:t>
            </a:r>
            <a:r>
              <a:rPr lang="en-US" sz="2400" dirty="0">
                <a:sym typeface="Symbol" pitchFamily="18" charset="2"/>
              </a:rPr>
              <a:t>x + </a:t>
            </a:r>
            <a:r>
              <a:rPr lang="en-US" sz="2400" baseline="-25000" dirty="0">
                <a:sym typeface="Symbol" pitchFamily="18" charset="2"/>
              </a:rPr>
              <a:t>0</a:t>
            </a:r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: 1101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E4B3C6-43AB-3C9B-4530-0BF62D2F6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" y="685801"/>
            <a:ext cx="1020064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Operasi</a:t>
            </a:r>
            <a:r>
              <a:rPr lang="en-US" b="1" dirty="0"/>
              <a:t> </a:t>
            </a:r>
            <a:r>
              <a:rPr lang="en-US" b="1" dirty="0" err="1"/>
              <a:t>aritmetika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GF(2</a:t>
            </a:r>
            <a:r>
              <a:rPr lang="en-US" b="1" baseline="30000" dirty="0"/>
              <a:t>m</a:t>
            </a:r>
            <a:r>
              <a:rPr lang="en-US" b="1" dirty="0"/>
              <a:t>) </a:t>
            </a:r>
          </a:p>
          <a:p>
            <a:pPr marL="457200" indent="-457200">
              <a:buNone/>
            </a:pPr>
            <a:r>
              <a:rPr lang="en-US" b="1" dirty="0"/>
              <a:t>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a = (a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(b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...b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Penjumlahan</a:t>
            </a:r>
            <a:r>
              <a:rPr lang="en-US" sz="2400" b="1" u="sng" dirty="0">
                <a:cs typeface="Lucida Sans Unicode" pitchFamily="34" charset="0"/>
                <a:sym typeface="Symbol" pitchFamily="18" charset="2"/>
              </a:rPr>
              <a:t>: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 </a:t>
            </a:r>
          </a:p>
          <a:p>
            <a:pPr marL="457200" indent="-457200">
              <a:buNone/>
            </a:pPr>
            <a:r>
              <a:rPr lang="en-US" sz="2400" dirty="0">
                <a:cs typeface="Lucida Sans Unicode" pitchFamily="34" charset="0"/>
                <a:sym typeface="Symbol" pitchFamily="18" charset="2"/>
              </a:rPr>
              <a:t>	a +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c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= (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</a:t>
            </a:r>
            <a:r>
              <a:rPr lang="en-US" sz="2400" baseline="-25000" dirty="0" err="1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+ b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i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) mod 2,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 </a:t>
            </a:r>
            <a:endParaRPr lang="en-US" sz="2400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endParaRPr lang="en-US" sz="2400" b="1" u="sng" dirty="0">
              <a:cs typeface="Lucida Sans Unicode" pitchFamily="34" charset="0"/>
              <a:sym typeface="Symbol" pitchFamily="18" charset="2"/>
            </a:endParaRPr>
          </a:p>
          <a:p>
            <a:pPr marL="457200" indent="-457200">
              <a:buFontTx/>
              <a:buChar char="•"/>
            </a:pPr>
            <a:r>
              <a:rPr lang="en-US" sz="2400" b="1" u="sng" dirty="0" err="1">
                <a:cs typeface="Lucida Sans Unicode" pitchFamily="34" charset="0"/>
                <a:sym typeface="Symbol" pitchFamily="18" charset="2"/>
              </a:rPr>
              <a:t>Perkalian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: a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 = c = (c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m-1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..c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1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</a:t>
            </a:r>
            <a:r>
              <a:rPr lang="en-US" sz="2400" baseline="-25000" dirty="0">
                <a:cs typeface="Lucida Sans Unicode" pitchFamily="34" charset="0"/>
                <a:sym typeface="Symbol" pitchFamily="18" charset="2"/>
              </a:rPr>
              <a:t>0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dimana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c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adalah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sisa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pembagian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polinom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a(x) </a:t>
            </a:r>
            <a:r>
              <a:rPr lang="en-US" sz="2400" dirty="0">
                <a:cs typeface="Lucida Sans Unicode" pitchFamily="34" charset="0"/>
                <a:sym typeface="Symbol"/>
              </a:rPr>
              <a:t>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b(x)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dengan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</a:t>
            </a:r>
            <a:r>
              <a:rPr lang="en-US" sz="2400" i="1" dirty="0">
                <a:cs typeface="Lucida Sans Unicode" pitchFamily="34" charset="0"/>
                <a:sym typeface="Symbol" pitchFamily="18" charset="2"/>
              </a:rPr>
              <a:t>irreducible polynomial </a:t>
            </a:r>
            <a:r>
              <a:rPr lang="en-US" sz="2400" dirty="0" err="1">
                <a:cs typeface="Lucida Sans Unicode" pitchFamily="34" charset="0"/>
                <a:sym typeface="Symbol" pitchFamily="18" charset="2"/>
              </a:rPr>
              <a:t>derajat</a:t>
            </a:r>
            <a:r>
              <a:rPr lang="en-US" sz="2400" dirty="0">
                <a:cs typeface="Lucida Sans Unicode" pitchFamily="34" charset="0"/>
                <a:sym typeface="Symbol" pitchFamily="18" charset="2"/>
              </a:rPr>
              <a:t> m,  c </a:t>
            </a:r>
            <a:r>
              <a:rPr lang="en-US" sz="2400" b="1" dirty="0">
                <a:cs typeface="Lucida Sans Unicode" pitchFamily="34" charset="0"/>
                <a:sym typeface="Symbol" pitchFamily="18" charset="2"/>
              </a:rPr>
              <a:t> </a:t>
            </a:r>
            <a:r>
              <a:rPr lang="en-US" sz="2400" dirty="0">
                <a:sym typeface="Symbol" pitchFamily="18" charset="2"/>
              </a:rPr>
              <a:t>GF(2</a:t>
            </a:r>
            <a:r>
              <a:rPr lang="en-US" sz="2400" baseline="30000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E40E6-53FE-A78F-5A41-0B692417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685801"/>
            <a:ext cx="986536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 </a:t>
            </a:r>
            <a:r>
              <a:rPr lang="en-US" sz="2400" dirty="0" err="1"/>
              <a:t>Misalkan</a:t>
            </a:r>
            <a:r>
              <a:rPr lang="en-US" sz="2400" dirty="0"/>
              <a:t> a = 1101 = 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 </a:t>
            </a:r>
            <a:r>
              <a:rPr lang="en-US" sz="2400" dirty="0" err="1"/>
              <a:t>dan</a:t>
            </a:r>
            <a:r>
              <a:rPr lang="en-US" sz="2400" dirty="0"/>
              <a:t> b = 0110 = x</a:t>
            </a:r>
            <a:r>
              <a:rPr lang="en-US" sz="2400" baseline="30000" dirty="0"/>
              <a:t>2 </a:t>
            </a:r>
            <a:r>
              <a:rPr lang="en-US" sz="2400" dirty="0"/>
              <a:t>+ x </a:t>
            </a:r>
          </a:p>
          <a:p>
            <a:pPr>
              <a:buNone/>
            </a:pPr>
            <a:r>
              <a:rPr lang="en-US" sz="2400" dirty="0"/>
              <a:t>		   a </a:t>
            </a:r>
            <a:r>
              <a:rPr lang="en-US" sz="2400" dirty="0" err="1"/>
              <a:t>dan</a:t>
            </a:r>
            <a:r>
              <a:rPr lang="en-US" sz="2400" dirty="0"/>
              <a:t> b </a:t>
            </a:r>
            <a:r>
              <a:rPr lang="en-US" sz="2400" dirty="0">
                <a:sym typeface="Symbol"/>
              </a:rPr>
              <a:t> GF(2</a:t>
            </a:r>
            <a:r>
              <a:rPr lang="en-US" sz="2400" baseline="30000" dirty="0">
                <a:sym typeface="Symbol"/>
              </a:rPr>
              <a:t>4</a:t>
            </a:r>
            <a:r>
              <a:rPr lang="en-US" sz="2400" dirty="0">
                <a:sym typeface="Symbol"/>
              </a:rPr>
              <a:t>)</a:t>
            </a:r>
            <a:r>
              <a:rPr lang="en-US" sz="2400" dirty="0"/>
              <a:t>	 </a:t>
            </a:r>
          </a:p>
          <a:p>
            <a:pPr marL="514350" indent="-514350">
              <a:buAutoNum type="romanLcParenBoth"/>
            </a:pPr>
            <a:r>
              <a:rPr lang="en-US" sz="2400" dirty="0"/>
              <a:t>a + b = (x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+ 1) +  (x</a:t>
            </a:r>
            <a:r>
              <a:rPr lang="en-US" sz="2400" baseline="30000" dirty="0"/>
              <a:t>2 </a:t>
            </a:r>
            <a:r>
              <a:rPr lang="en-US" sz="2400" dirty="0"/>
              <a:t>+ x ) = x</a:t>
            </a:r>
            <a:r>
              <a:rPr lang="en-US" sz="2400" baseline="30000" dirty="0"/>
              <a:t>3 </a:t>
            </a:r>
            <a:r>
              <a:rPr lang="en-US" sz="2400" dirty="0"/>
              <a:t>+ 2x</a:t>
            </a:r>
            <a:r>
              <a:rPr lang="en-US" sz="2400" baseline="30000" dirty="0"/>
              <a:t>2</a:t>
            </a:r>
            <a:r>
              <a:rPr lang="en-US" sz="2400" dirty="0"/>
              <a:t> + x + 1 (mod 2)</a:t>
            </a:r>
          </a:p>
          <a:p>
            <a:pPr marL="514350" indent="-514350"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			      = x</a:t>
            </a:r>
            <a:r>
              <a:rPr lang="en-US" sz="2400" baseline="30000" dirty="0"/>
              <a:t>3 </a:t>
            </a:r>
            <a:r>
              <a:rPr lang="en-US" sz="2400" dirty="0"/>
              <a:t>+ 0x</a:t>
            </a:r>
            <a:r>
              <a:rPr lang="en-US" sz="2400" baseline="30000" dirty="0"/>
              <a:t>2</a:t>
            </a:r>
            <a:r>
              <a:rPr lang="en-US" sz="2400" dirty="0"/>
              <a:t> + x + 1 </a:t>
            </a:r>
          </a:p>
          <a:p>
            <a:pPr>
              <a:buNone/>
            </a:pPr>
            <a:r>
              <a:rPr lang="en-US" sz="2400" dirty="0"/>
              <a:t>					      = x</a:t>
            </a:r>
            <a:r>
              <a:rPr lang="en-US" sz="2400" baseline="30000" dirty="0"/>
              <a:t>3 </a:t>
            </a:r>
            <a:r>
              <a:rPr lang="en-US" sz="2400" dirty="0"/>
              <a:t>+ x + 1 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:</a:t>
            </a:r>
          </a:p>
          <a:p>
            <a:pPr>
              <a:buNone/>
            </a:pPr>
            <a:r>
              <a:rPr lang="en-US" sz="2400" dirty="0"/>
              <a:t>		1101</a:t>
            </a:r>
          </a:p>
          <a:p>
            <a:pPr>
              <a:buNone/>
            </a:pPr>
            <a:r>
              <a:rPr lang="en-US" sz="2400" dirty="0"/>
              <a:t>		0110 +</a:t>
            </a:r>
          </a:p>
          <a:p>
            <a:pPr>
              <a:buNone/>
            </a:pPr>
            <a:r>
              <a:rPr lang="en-US" sz="2400" dirty="0"/>
              <a:t>		1011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err="1">
                <a:sym typeface="Wingdings" pitchFamily="2" charset="2"/>
              </a:rPr>
              <a:t>sama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dengan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hasil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operasi</a:t>
            </a:r>
            <a:r>
              <a:rPr lang="en-US" sz="2400" dirty="0">
                <a:sym typeface="Wingdings" pitchFamily="2" charset="2"/>
              </a:rPr>
              <a:t> XOR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dirty="0">
                <a:sym typeface="Symbol"/>
              </a:rPr>
              <a:t> </a:t>
            </a:r>
            <a:r>
              <a:rPr lang="en-US" sz="2400" dirty="0"/>
              <a:t>a + b = 1011 = a XOR b	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11680" y="4699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5699" y="1945641"/>
            <a:ext cx="2914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Bagi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tiap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koefisien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2,</a:t>
            </a:r>
          </a:p>
          <a:p>
            <a:pPr algn="ctr"/>
            <a:r>
              <a:rPr lang="en-US" dirty="0" err="1">
                <a:solidFill>
                  <a:srgbClr val="FF0000"/>
                </a:solidFill>
              </a:rPr>
              <a:t>lalu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ambil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sisanya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9ED68-3E7D-9C58-C4D4-66A11CB3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685801"/>
            <a:ext cx="1006856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(ii)   a </a:t>
            </a:r>
            <a:r>
              <a:rPr lang="en-US" sz="2400" dirty="0">
                <a:sym typeface="Symbol"/>
              </a:rPr>
              <a:t> b = </a:t>
            </a:r>
            <a:r>
              <a:rPr lang="en-US" sz="2400" dirty="0"/>
              <a:t>(x</a:t>
            </a:r>
            <a:r>
              <a:rPr lang="en-US" sz="2400" baseline="30000" dirty="0"/>
              <a:t>3 </a:t>
            </a:r>
            <a:r>
              <a:rPr lang="en-US" sz="2400" dirty="0"/>
              <a:t>+ x</a:t>
            </a:r>
            <a:r>
              <a:rPr lang="en-US" sz="2400" baseline="30000" dirty="0"/>
              <a:t>2</a:t>
            </a:r>
            <a:r>
              <a:rPr lang="en-US" sz="2400" dirty="0"/>
              <a:t> + 1)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(x</a:t>
            </a:r>
            <a:r>
              <a:rPr lang="en-US" sz="2400" baseline="30000" dirty="0"/>
              <a:t>2 </a:t>
            </a:r>
            <a:r>
              <a:rPr lang="en-US" sz="2400" dirty="0"/>
              <a:t>+ x )</a:t>
            </a:r>
            <a:r>
              <a:rPr lang="en-US" sz="2400" dirty="0">
                <a:sym typeface="Symbol"/>
              </a:rPr>
              <a:t>  = </a:t>
            </a:r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+ 2x</a:t>
            </a:r>
            <a:r>
              <a:rPr lang="en-US" sz="2400" baseline="30000" dirty="0"/>
              <a:t>4</a:t>
            </a:r>
            <a:r>
              <a:rPr lang="en-US" sz="2400" dirty="0"/>
              <a:t> 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 (mod 2)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	    = </a:t>
            </a:r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/>
              <a:t>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Karena</a:t>
            </a:r>
            <a:r>
              <a:rPr lang="en-US" sz="2400" dirty="0"/>
              <a:t> m = 4 </a:t>
            </a:r>
            <a:r>
              <a:rPr lang="en-US" sz="2400" dirty="0" err="1"/>
              <a:t>hasilnya</a:t>
            </a:r>
            <a:r>
              <a:rPr lang="en-US" sz="2400" dirty="0"/>
              <a:t> </a:t>
            </a:r>
            <a:r>
              <a:rPr lang="en-US" sz="2400" dirty="0" err="1"/>
              <a:t>direduksi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&lt; 4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i="1" dirty="0"/>
              <a:t>irreducible polynomial </a:t>
            </a:r>
            <a:r>
              <a:rPr lang="en-US" sz="2400" dirty="0"/>
              <a:t>x</a:t>
            </a:r>
            <a:r>
              <a:rPr lang="en-US" sz="2400" baseline="30000" dirty="0"/>
              <a:t>4 </a:t>
            </a:r>
            <a:r>
              <a:rPr lang="en-US" sz="2400" dirty="0"/>
              <a:t>+ x + 1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	 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dirty="0">
                <a:sym typeface="Symbol"/>
              </a:rPr>
              <a:t> (mod f(x)) = (</a:t>
            </a:r>
            <a:r>
              <a:rPr lang="en-US" sz="2400" dirty="0"/>
              <a:t>x</a:t>
            </a:r>
            <a:r>
              <a:rPr lang="en-US" sz="2400" baseline="30000" dirty="0"/>
              <a:t>4 </a:t>
            </a:r>
            <a:r>
              <a:rPr lang="en-US" sz="2400" dirty="0"/>
              <a:t>+ x + 1)x +  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x</a:t>
            </a:r>
            <a:r>
              <a:rPr lang="en-US" sz="2400" baseline="30000" dirty="0"/>
              <a:t>2</a:t>
            </a:r>
            <a:r>
              <a:rPr lang="en-US" sz="2400" dirty="0"/>
              <a:t> + x</a:t>
            </a:r>
            <a:r>
              <a:rPr lang="en-US" sz="2400" dirty="0">
                <a:sym typeface="Symbol"/>
              </a:rPr>
              <a:t> 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           = 2</a:t>
            </a:r>
            <a:r>
              <a:rPr lang="en-US" sz="2400" dirty="0"/>
              <a:t>x</a:t>
            </a:r>
            <a:r>
              <a:rPr lang="en-US" sz="2400" baseline="30000" dirty="0"/>
              <a:t>5 </a:t>
            </a:r>
            <a:r>
              <a:rPr lang="en-US" sz="2400" dirty="0"/>
              <a:t>+ x</a:t>
            </a:r>
            <a:r>
              <a:rPr lang="en-US" sz="2400" baseline="30000" dirty="0"/>
              <a:t>3</a:t>
            </a:r>
            <a:r>
              <a:rPr lang="en-US" sz="2400" dirty="0"/>
              <a:t> + 2x</a:t>
            </a:r>
            <a:r>
              <a:rPr lang="en-US" sz="2400" baseline="30000" dirty="0"/>
              <a:t>2</a:t>
            </a:r>
            <a:r>
              <a:rPr lang="en-US" sz="2400" dirty="0"/>
              <a:t> + </a:t>
            </a:r>
            <a:r>
              <a:rPr lang="en-US" sz="2400" dirty="0">
                <a:sym typeface="Symbol"/>
              </a:rPr>
              <a:t>2x  (mod 2)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				           = x</a:t>
            </a:r>
            <a:r>
              <a:rPr lang="en-US" sz="2400" baseline="30000" dirty="0">
                <a:sym typeface="Symbol"/>
              </a:rPr>
              <a:t>3</a:t>
            </a:r>
          </a:p>
          <a:p>
            <a:pPr>
              <a:buNone/>
            </a:pPr>
            <a:endParaRPr lang="en-US" sz="2400" dirty="0">
              <a:sym typeface="Symbol"/>
            </a:endParaRPr>
          </a:p>
          <a:p>
            <a:pPr>
              <a:buNone/>
            </a:pPr>
            <a:r>
              <a:rPr lang="en-US" sz="2400" dirty="0">
                <a:sym typeface="Symbol"/>
              </a:rPr>
              <a:t>	 </a:t>
            </a:r>
            <a:r>
              <a:rPr lang="en-US" sz="2400" dirty="0"/>
              <a:t>a </a:t>
            </a:r>
            <a:r>
              <a:rPr lang="en-US" sz="2400" dirty="0">
                <a:sym typeface="Symbol"/>
              </a:rPr>
              <a:t></a:t>
            </a:r>
            <a:r>
              <a:rPr lang="en-US" sz="2400" dirty="0"/>
              <a:t> b = 1000 	</a:t>
            </a:r>
            <a:endParaRPr lang="en-US" sz="2400" dirty="0">
              <a:sym typeface="Symbol"/>
            </a:endParaRPr>
          </a:p>
          <a:p>
            <a:pPr>
              <a:buNone/>
            </a:pPr>
            <a:r>
              <a:rPr lang="en-US" sz="2400" dirty="0">
                <a:sym typeface="Symbol"/>
              </a:rPr>
              <a:t>		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3A9473-BE57-8C3C-CC36-BA9E4FFFD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people posing for the camera&#10;&#10;Description automatically generated">
            <a:extLst>
              <a:ext uri="{FF2B5EF4-FFF2-40B4-BE49-F238E27FC236}">
                <a16:creationId xmlns:a16="http://schemas.microsoft.com/office/drawing/2014/main" id="{7BD06004-20B3-44CE-9C3C-9C4F2AD6D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29" y="415290"/>
            <a:ext cx="6914731" cy="4339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937C3C-1BD0-4308-9C54-22EFD8A033A0}"/>
              </a:ext>
            </a:extLst>
          </p:cNvPr>
          <p:cNvSpPr/>
          <p:nvPr/>
        </p:nvSpPr>
        <p:spPr>
          <a:xfrm>
            <a:off x="1828800" y="5066715"/>
            <a:ext cx="9438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Joan Daemen and Vincent </a:t>
            </a:r>
            <a:r>
              <a:rPr lang="en-US" sz="2000" dirty="0" err="1"/>
              <a:t>Rijmen</a:t>
            </a:r>
            <a:r>
              <a:rPr lang="en-US" sz="2000" dirty="0"/>
              <a:t>, the designers of the Advanced Encryption Standard</a:t>
            </a:r>
          </a:p>
          <a:p>
            <a:r>
              <a:rPr lang="en-US" sz="2000" dirty="0"/>
              <a:t>(</a:t>
            </a:r>
            <a:r>
              <a:rPr lang="en-US" sz="2000" dirty="0" err="1"/>
              <a:t>Sumber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https://medium.com/@stkgroup/what-is-the-advanced-encryption-standard-and-how-does-it-work-abd1ec582df8</a:t>
            </a:r>
            <a:r>
              <a:rPr lang="en-US" sz="2000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AF4CD-27BC-85E2-B27D-03D60752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EC088-AF67-BD5E-85EE-244AD9EA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</p:spTree>
    <p:extLst>
      <p:ext uri="{BB962C8B-B14F-4D97-AF65-F5344CB8AC3E}">
        <p14:creationId xmlns:p14="http://schemas.microsoft.com/office/powerpoint/2010/main" val="212023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err="1"/>
              <a:t>Spesifikasi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dirty="0" err="1"/>
              <a:t>Rijndael</a:t>
            </a:r>
            <a:endParaRPr lang="en-GB" altLang="en-US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Rijndael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mendukung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 bit </a:t>
            </a:r>
            <a:r>
              <a:rPr lang="en-US" altLang="en-US" dirty="0" err="1">
                <a:cs typeface="Times New Roman" panose="02020603050405020304" pitchFamily="18" charset="0"/>
              </a:rPr>
              <a:t>sampai</a:t>
            </a:r>
            <a:r>
              <a:rPr lang="en-US" altLang="en-US" dirty="0">
                <a:cs typeface="Times New Roman" panose="02020603050405020304" pitchFamily="18" charset="0"/>
              </a:rPr>
              <a:t> 256 bit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step 32 bit (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128 bit, 160, 192, …, 256 bit).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Panjang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ukuran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independent (</a:t>
            </a:r>
            <a:r>
              <a:rPr lang="en-US" altLang="en-US" dirty="0" err="1"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cs typeface="Times New Roman" panose="02020603050405020304" pitchFamily="18" charset="0"/>
              </a:rPr>
              <a:t>Misal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panang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128 bit,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256 bit).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putaran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sebagaimana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halnya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i="1" dirty="0">
                <a:cs typeface="Times New Roman" panose="02020603050405020304" pitchFamily="18" charset="0"/>
              </a:rPr>
              <a:t>DES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 Karena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menetapkan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128, 192, dan 256,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dikenal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-128,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-192,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-256.</a:t>
            </a:r>
            <a:endParaRPr lang="en-GB" altLang="en-US" dirty="0"/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E5071-2939-498D-D76B-8CC5FFCA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cs typeface="Times New Roman" panose="02020603050405020304" pitchFamily="18" charset="0"/>
              </a:rPr>
              <a:t> de-</a:t>
            </a:r>
            <a:r>
              <a:rPr lang="en-US" altLang="en-US" dirty="0" err="1">
                <a:cs typeface="Times New Roman" panose="02020603050405020304" pitchFamily="18" charset="0"/>
              </a:rPr>
              <a:t>fakto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varian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-128 dan </a:t>
            </a:r>
            <a:r>
              <a:rPr lang="en-US" altLang="en-US" i="1" dirty="0">
                <a:cs typeface="Times New Roman" panose="02020603050405020304" pitchFamily="18" charset="0"/>
              </a:rPr>
              <a:t>AES</a:t>
            </a:r>
            <a:r>
              <a:rPr lang="en-US" altLang="en-US" dirty="0">
                <a:cs typeface="Times New Roman" panose="02020603050405020304" pitchFamily="18" charset="0"/>
              </a:rPr>
              <a:t>-256, </a:t>
            </a:r>
            <a:r>
              <a:rPr lang="en-US" altLang="en-US" dirty="0" err="1">
                <a:cs typeface="Times New Roman" panose="02020603050405020304" pitchFamily="18" charset="0"/>
              </a:rPr>
              <a:t>karena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sangat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jarang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pengguna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panjangnya</a:t>
            </a:r>
            <a:r>
              <a:rPr lang="en-US" altLang="en-US" dirty="0">
                <a:cs typeface="Times New Roman" panose="02020603050405020304" pitchFamily="18" charset="0"/>
              </a:rPr>
              <a:t> 192 bit.</a:t>
            </a:r>
            <a:endParaRPr lang="en-GB" altLang="en-US" dirty="0"/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200724"/>
              </p:ext>
            </p:extLst>
          </p:nvPr>
        </p:nvGraphicFramePr>
        <p:xfrm>
          <a:off x="1191709" y="1416684"/>
          <a:ext cx="9808581" cy="201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1180" imgH="1155954" progId="Word.Document.8">
                  <p:embed/>
                </p:oleObj>
              </mc:Choice>
              <mc:Fallback>
                <p:oleObj name="Document" r:id="rId2" imgW="5631180" imgH="1155954" progId="Word.Document.8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709" y="1416684"/>
                        <a:ext cx="9808581" cy="20123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4D1B8-017D-D18A-A7D0-7BF827C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2520" y="792480"/>
            <a:ext cx="9966960" cy="510032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panjang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128-bit,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sebanyak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		2</a:t>
            </a:r>
            <a:r>
              <a:rPr lang="en-US" altLang="en-US" baseline="30000" dirty="0">
                <a:cs typeface="Times New Roman" panose="02020603050405020304" pitchFamily="18" charset="0"/>
              </a:rPr>
              <a:t>128</a:t>
            </a:r>
            <a:r>
              <a:rPr lang="en-US" altLang="en-US" dirty="0">
                <a:cs typeface="Times New Roman" panose="02020603050405020304" pitchFamily="18" charset="0"/>
              </a:rPr>
              <a:t> = 3,4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38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kemungkinan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24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cs typeface="Times New Roman" panose="02020603050405020304" pitchFamily="18" charset="0"/>
              </a:rPr>
              <a:t>Jika </a:t>
            </a:r>
            <a:r>
              <a:rPr lang="en-US" altLang="en-US" dirty="0" err="1">
                <a:cs typeface="Times New Roman" panose="02020603050405020304" pitchFamily="18" charset="0"/>
              </a:rPr>
              <a:t>komputer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tercepat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1 </a:t>
            </a:r>
            <a:r>
              <a:rPr lang="en-US" altLang="en-US" dirty="0" err="1">
                <a:cs typeface="Times New Roman" panose="02020603050405020304" pitchFamily="18" charset="0"/>
              </a:rPr>
              <a:t>juta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milidetik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dibutuhkan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5,4 </a:t>
            </a:r>
            <a:r>
              <a:rPr lang="en-US" altLang="en-US" dirty="0"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en-US" dirty="0">
                <a:cs typeface="Times New Roman" panose="02020603050405020304" pitchFamily="18" charset="0"/>
              </a:rPr>
              <a:t> 10</a:t>
            </a:r>
            <a:r>
              <a:rPr lang="en-US" altLang="en-US" baseline="30000" dirty="0">
                <a:cs typeface="Times New Roman" panose="02020603050405020304" pitchFamily="18" charset="0"/>
              </a:rPr>
              <a:t>18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tahun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mencoba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seluruh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Artinya</a:t>
            </a:r>
            <a:r>
              <a:rPr lang="en-US" altLang="en-US" dirty="0">
                <a:cs typeface="Times New Roman" panose="02020603050405020304" pitchFamily="18" charset="0"/>
              </a:rPr>
              <a:t>, AES </a:t>
            </a:r>
            <a:r>
              <a:rPr lang="en-US" altLang="en-US" dirty="0" err="1">
                <a:cs typeface="Times New Roman" panose="02020603050405020304" pitchFamily="18" charset="0"/>
              </a:rPr>
              <a:t>diharapkan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tahan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exhaustive key search attack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brute force attack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endParaRPr lang="en-GB" altLang="en-US" dirty="0"/>
          </a:p>
        </p:txBody>
      </p:sp>
      <p:sp>
        <p:nvSpPr>
          <p:cNvPr id="133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6A53A4-4050-B2AF-0E5E-239AC710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3058</Words>
  <Application>Microsoft Office PowerPoint</Application>
  <PresentationFormat>Widescreen</PresentationFormat>
  <Paragraphs>604</Paragraphs>
  <Slides>55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Office Theme</vt:lpstr>
      <vt:lpstr>Document</vt:lpstr>
      <vt:lpstr>Visio.Drawing.5</vt:lpstr>
      <vt:lpstr>Equation</vt:lpstr>
      <vt:lpstr>Equation.3</vt:lpstr>
      <vt:lpstr>Review Beberapa Block Cipher (Bagian 3: Advanced Encryption Standrad (AES)</vt:lpstr>
      <vt:lpstr>Latar Belakang</vt:lpstr>
      <vt:lpstr>PowerPoint Presentation</vt:lpstr>
      <vt:lpstr>PowerPoint Presentation</vt:lpstr>
      <vt:lpstr>PowerPoint Presentation</vt:lpstr>
      <vt:lpstr>PowerPoint Presentation</vt:lpstr>
      <vt:lpstr>Spesifikasi Algoritma Rijndael</vt:lpstr>
      <vt:lpstr>PowerPoint Presentation</vt:lpstr>
      <vt:lpstr>PowerPoint Presentation</vt:lpstr>
      <vt:lpstr>Algoritma Rijndael</vt:lpstr>
      <vt:lpstr>PowerPoint Presentation</vt:lpstr>
      <vt:lpstr>PowerPoint Presentation</vt:lpstr>
      <vt:lpstr>AES-128</vt:lpstr>
      <vt:lpstr>PowerPoint Presentation</vt:lpstr>
      <vt:lpstr>PowerPoint Presentation</vt:lpstr>
      <vt:lpstr>PowerPoint Presentation</vt:lpstr>
      <vt:lpstr>Contoh elemen state dalam notasi HEX: </vt:lpstr>
      <vt:lpstr>Transformasi SubBytes() </vt:lpstr>
      <vt:lpstr>PowerPoint Presentation</vt:lpstr>
      <vt:lpstr>PowerPoint Presentation</vt:lpstr>
      <vt:lpstr>Transformasi ShiftRows()</vt:lpstr>
      <vt:lpstr>PowerPoint Presentation</vt:lpstr>
      <vt:lpstr>Transformasi MixColumns()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Transformasi AddRoundKey()</vt:lpstr>
      <vt:lpstr>PowerPoint Presentation</vt:lpstr>
      <vt:lpstr>S-box</vt:lpstr>
      <vt:lpstr>PowerPoint Presentation</vt:lpstr>
      <vt:lpstr>PowerPoint Presentation</vt:lpstr>
      <vt:lpstr>Pembentukan Kunci Putaran</vt:lpstr>
      <vt:lpstr>ExpansionKey()</vt:lpstr>
      <vt:lpstr>PowerPoint Presentation</vt:lpstr>
      <vt:lpstr>PowerPoint Presentation</vt:lpstr>
      <vt:lpstr>PowerPoint Presentation</vt:lpstr>
      <vt:lpstr>Dekripsi</vt:lpstr>
      <vt:lpstr>PowerPoint Presentation</vt:lpstr>
      <vt:lpstr>PowerPoint Presentation</vt:lpstr>
      <vt:lpstr>PowerPoint Presentation</vt:lpstr>
      <vt:lpstr>PowerPoint Presentation</vt:lpstr>
      <vt:lpstr>Demo online AES</vt:lpstr>
      <vt:lpstr>Program enkripsi-dekripsi AES dengan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Lampiran</vt:lpstr>
      <vt:lpstr>Galois Field GF(2m)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Beberapa Block Cipher dan Stream Cipher</dc:title>
  <dc:creator>Rinaldi Munir</dc:creator>
  <cp:lastModifiedBy>rinaldi</cp:lastModifiedBy>
  <cp:revision>44</cp:revision>
  <dcterms:created xsi:type="dcterms:W3CDTF">2020-09-30T03:32:34Z</dcterms:created>
  <dcterms:modified xsi:type="dcterms:W3CDTF">2023-02-18T10:40:00Z</dcterms:modified>
</cp:coreProperties>
</file>