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6" r:id="rId2"/>
    <p:sldId id="298" r:id="rId3"/>
    <p:sldId id="257" r:id="rId4"/>
    <p:sldId id="258" r:id="rId5"/>
    <p:sldId id="259" r:id="rId6"/>
    <p:sldId id="260" r:id="rId7"/>
    <p:sldId id="369" r:id="rId8"/>
    <p:sldId id="268" r:id="rId9"/>
    <p:sldId id="371" r:id="rId10"/>
    <p:sldId id="261" r:id="rId11"/>
    <p:sldId id="262" r:id="rId12"/>
    <p:sldId id="370" r:id="rId13"/>
    <p:sldId id="263" r:id="rId14"/>
    <p:sldId id="264" r:id="rId15"/>
    <p:sldId id="265" r:id="rId16"/>
    <p:sldId id="457" r:id="rId17"/>
    <p:sldId id="266" r:id="rId18"/>
    <p:sldId id="267" r:id="rId19"/>
    <p:sldId id="270" r:id="rId20"/>
    <p:sldId id="275" r:id="rId21"/>
    <p:sldId id="271" r:id="rId22"/>
    <p:sldId id="273" r:id="rId23"/>
    <p:sldId id="274" r:id="rId24"/>
    <p:sldId id="269" r:id="rId25"/>
    <p:sldId id="276" r:id="rId26"/>
    <p:sldId id="277" r:id="rId27"/>
    <p:sldId id="461" r:id="rId28"/>
    <p:sldId id="456" r:id="rId29"/>
    <p:sldId id="455" r:id="rId30"/>
    <p:sldId id="278" r:id="rId31"/>
    <p:sldId id="458" r:id="rId32"/>
    <p:sldId id="459" r:id="rId33"/>
    <p:sldId id="290" r:id="rId34"/>
    <p:sldId id="460" r:id="rId35"/>
    <p:sldId id="279" r:id="rId36"/>
    <p:sldId id="454" r:id="rId37"/>
    <p:sldId id="280" r:id="rId38"/>
    <p:sldId id="281" r:id="rId39"/>
    <p:sldId id="373" r:id="rId40"/>
    <p:sldId id="295" r:id="rId41"/>
    <p:sldId id="282" r:id="rId42"/>
    <p:sldId id="294" r:id="rId43"/>
    <p:sldId id="296" r:id="rId44"/>
    <p:sldId id="283" r:id="rId45"/>
    <p:sldId id="368" r:id="rId46"/>
    <p:sldId id="312" r:id="rId47"/>
    <p:sldId id="314" r:id="rId48"/>
    <p:sldId id="315" r:id="rId49"/>
    <p:sldId id="316" r:id="rId50"/>
    <p:sldId id="317" r:id="rId51"/>
    <p:sldId id="318" r:id="rId52"/>
    <p:sldId id="31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4660"/>
  </p:normalViewPr>
  <p:slideViewPr>
    <p:cSldViewPr snapToGrid="0">
      <p:cViewPr varScale="1">
        <p:scale>
          <a:sx n="63" d="100"/>
          <a:sy n="63" d="100"/>
        </p:scale>
        <p:origin x="7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24685-3C88-4D73-979F-E4A763059457}"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419AA-A2FD-4781-815E-B89C93EF1F22}" type="slidenum">
              <a:rPr lang="en-US" smtClean="0"/>
              <a:t>‹#›</a:t>
            </a:fld>
            <a:endParaRPr lang="en-US"/>
          </a:p>
        </p:txBody>
      </p:sp>
    </p:spTree>
    <p:extLst>
      <p:ext uri="{BB962C8B-B14F-4D97-AF65-F5344CB8AC3E}">
        <p14:creationId xmlns:p14="http://schemas.microsoft.com/office/powerpoint/2010/main" val="11163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D5F5D82-2F7F-4EA0-ACE9-AA11C7C201C1}"/>
              </a:ext>
            </a:extLst>
          </p:cNvPr>
          <p:cNvSpPr>
            <a:spLocks noGrp="1" noRot="1" noChangeAspect="1" noTextEdit="1"/>
          </p:cNvSpPr>
          <p:nvPr>
            <p:ph type="sldImg"/>
          </p:nvPr>
        </p:nvSpPr>
        <p:spPr>
          <a:ln/>
        </p:spPr>
      </p:sp>
      <p:sp>
        <p:nvSpPr>
          <p:cNvPr id="6147" name="Notes Placeholder 2">
            <a:extLst>
              <a:ext uri="{FF2B5EF4-FFF2-40B4-BE49-F238E27FC236}">
                <a16:creationId xmlns:a16="http://schemas.microsoft.com/office/drawing/2014/main" id="{5C08EE78-D643-44AF-883F-690FB76F1C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BDBAF9CF-3C27-4EB7-9CC8-FE75A2FB7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fld id="{03B3CDA0-D419-4C73-94EE-D93D865A542F}"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24D3EC6-534B-4D36-9D42-C745030177C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C336C72B-3B75-4ECD-9F60-C3A932F3EC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4FF47C78-9458-462F-B9F7-695097ECBB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1BA44-18B4-453D-A810-89C0774B54F8}" type="slidenum">
              <a:rPr lang="en-US" altLang="en-US" sz="1200"/>
              <a:pPr/>
              <a:t>18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FE008C5-02F4-243E-28EB-5B38593AF5EC}"/>
              </a:ext>
            </a:extLst>
          </p:cNvPr>
          <p:cNvSpPr>
            <a:spLocks noGrp="1" noChangeArrowheads="1"/>
          </p:cNvSpPr>
          <p:nvPr>
            <p:ph type="sldNum"/>
          </p:nvPr>
        </p:nvSpPr>
        <p:spPr>
          <a:ln/>
        </p:spPr>
        <p:txBody>
          <a:bodyPr/>
          <a:lstStyle/>
          <a:p>
            <a:fld id="{8171A51B-B614-4DAF-8093-25D4DD00E1CE}" type="slidenum">
              <a:rPr lang="en-AU" altLang="en-US"/>
              <a:pPr/>
              <a:t>28</a:t>
            </a:fld>
            <a:endParaRPr lang="en-AU" altLang="en-US"/>
          </a:p>
        </p:txBody>
      </p:sp>
      <p:sp>
        <p:nvSpPr>
          <p:cNvPr id="82945" name="Text Box 1">
            <a:extLst>
              <a:ext uri="{FF2B5EF4-FFF2-40B4-BE49-F238E27FC236}">
                <a16:creationId xmlns:a16="http://schemas.microsoft.com/office/drawing/2014/main" id="{239F363A-E66C-DA2B-9614-8B0399DE56B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80C496F0-1B78-4D77-BAF2-491BA6DB5BD6}" type="slidenum">
              <a:rPr lang="en-US" altLang="en-US" sz="1200"/>
              <a:pPr algn="r">
                <a:buClrTx/>
                <a:buFontTx/>
                <a:buNone/>
              </a:pPr>
              <a:t>28</a:t>
            </a:fld>
            <a:endParaRPr lang="en-US" altLang="en-US" sz="1200"/>
          </a:p>
        </p:txBody>
      </p:sp>
      <p:sp>
        <p:nvSpPr>
          <p:cNvPr id="82946" name="Rectangle 2">
            <a:extLst>
              <a:ext uri="{FF2B5EF4-FFF2-40B4-BE49-F238E27FC236}">
                <a16:creationId xmlns:a16="http://schemas.microsoft.com/office/drawing/2014/main" id="{8DE6E0F1-A15F-B3B2-82BC-9BDFB124481D}"/>
              </a:ext>
            </a:extLst>
          </p:cNvPr>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Text Box 3">
            <a:extLst>
              <a:ext uri="{FF2B5EF4-FFF2-40B4-BE49-F238E27FC236}">
                <a16:creationId xmlns:a16="http://schemas.microsoft.com/office/drawing/2014/main" id="{815F3290-AD69-91A8-1606-BE6DDC4E0F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DES Key Schedule generates the subkeys needed for each data encryption round. A 64-bit </a:t>
            </a:r>
            <a:r>
              <a:rPr lang="en-US" altLang="en-US">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AU" altLang="en-US">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AU"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5F9FF8B-1161-908E-EDB0-3BF53567F9F6}"/>
              </a:ext>
            </a:extLst>
          </p:cNvPr>
          <p:cNvSpPr>
            <a:spLocks noGrp="1" noChangeArrowheads="1"/>
          </p:cNvSpPr>
          <p:nvPr>
            <p:ph type="sldNum"/>
          </p:nvPr>
        </p:nvSpPr>
        <p:spPr>
          <a:ln/>
        </p:spPr>
        <p:txBody>
          <a:bodyPr/>
          <a:lstStyle/>
          <a:p>
            <a:fld id="{A059D8E1-5888-4FA0-A527-8D9058FF88C5}" type="slidenum">
              <a:rPr lang="en-AU" altLang="en-US"/>
              <a:pPr/>
              <a:t>33</a:t>
            </a:fld>
            <a:endParaRPr lang="en-AU" altLang="en-US"/>
          </a:p>
        </p:txBody>
      </p:sp>
      <p:sp>
        <p:nvSpPr>
          <p:cNvPr id="91137" name="Rectangle 1">
            <a:extLst>
              <a:ext uri="{FF2B5EF4-FFF2-40B4-BE49-F238E27FC236}">
                <a16:creationId xmlns:a16="http://schemas.microsoft.com/office/drawing/2014/main" id="{A96BEB56-B05F-626A-F6B7-B0065B72861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013AB257-1126-90F8-4AFC-B075CEBF8A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ea typeface="ＭＳ Ｐゴシック" panose="020B0600070205080204" pitchFamily="34" charset="-128"/>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91139" name="Text Box 3">
            <a:extLst>
              <a:ext uri="{FF2B5EF4-FFF2-40B4-BE49-F238E27FC236}">
                <a16:creationId xmlns:a16="http://schemas.microsoft.com/office/drawing/2014/main" id="{C8F156E2-1F43-FE4D-6EA5-35EBFC132E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1E5AA008-DF27-4199-95A8-38674AD90FDC}" type="slidenum">
              <a:rPr lang="en-US" altLang="en-US" sz="1200"/>
              <a:pPr algn="r">
                <a:buClrTx/>
                <a:buFontTx/>
                <a:buNone/>
              </a:pPr>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CB9D-4D1F-48C2-B24C-728EB37FF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A6A0F-AEDF-4DCE-B2A3-8524B6772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45775-54D3-4CCC-A4AF-BE3795347A5C}"/>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F1A4A18D-44C5-4B6E-99B1-21BA99D78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C2B3C-01B0-4EF6-A8B9-F92DA3C51E4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2915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D9B5-F38F-4E24-9EEE-4B6CD2477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1F1CE-B2E2-4D14-908D-EDB5210CD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0E06F-410E-4041-9F91-D713134727B3}"/>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EC0EE20C-2C95-462D-97FF-7379402D7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782EC-9011-4DC3-8BC4-03EB3D58969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3902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2DE2B-362F-447E-B5AB-09D317C3B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C6E73-CE7E-4BBC-95EC-7878D780A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1087B-5CC6-4F93-A6C7-ED6A87398CF3}"/>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4BEB47C3-3CED-4B1D-830B-1EE7D256E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073B1-DEEE-4035-9CA8-804661D2008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62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003D-8AB9-4328-88AE-8CC1FC60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D873-A450-483F-A604-DE7A0380A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A9D65-97C6-4976-8DA0-B6FC74FC0F72}"/>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C9F907FC-B4B7-4EE2-BDC8-182E676E7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882FD-B9D0-42A9-8A34-B371B9AB8B64}"/>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6143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0CDC-1B5D-4388-B8EF-69CFE49BC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CF5DA-F567-45DD-9448-FF2A5CD61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83A69-4C9A-4B7B-BD66-F71411C1C337}"/>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28CF68CE-8553-447F-B2B8-A6B3377A8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31C2-EA5F-464F-B3AC-1F45674ED270}"/>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1310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E4E9-C464-42AA-ACE5-EF687775EF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CEA62-FF87-42DE-B3D9-1D0A5616D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6F094-7117-4B7A-822D-B16501649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B45D8-CD30-4BDD-B3C6-311F48811B04}"/>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6" name="Footer Placeholder 5">
            <a:extLst>
              <a:ext uri="{FF2B5EF4-FFF2-40B4-BE49-F238E27FC236}">
                <a16:creationId xmlns:a16="http://schemas.microsoft.com/office/drawing/2014/main" id="{54A8855F-9C9A-4271-B378-790488F6E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46883-ED7E-4EA2-A2BC-D8DC03E3D23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425482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703-A87D-4B11-88A0-9FFC3ED5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23045-9895-4E1A-996D-CE06F68BF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397E9-3D29-4FD8-AF74-420C1B809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FBE2F-D975-4EE5-9CC7-98ED861CF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DC2FD-BCFB-4F50-833A-C54784226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B6D3F-48B7-4767-AF8D-95D0A9DBE3DD}"/>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8" name="Footer Placeholder 7">
            <a:extLst>
              <a:ext uri="{FF2B5EF4-FFF2-40B4-BE49-F238E27FC236}">
                <a16:creationId xmlns:a16="http://schemas.microsoft.com/office/drawing/2014/main" id="{629B0729-2ECC-4D46-861C-1AC1A6E9C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4E123-F652-471C-8EF2-C4B6B8332EAC}"/>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20311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4D83-E358-48F0-B81C-E43D5B420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355D5-FFF6-4724-B02E-2D23CD140B67}"/>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4" name="Footer Placeholder 3">
            <a:extLst>
              <a:ext uri="{FF2B5EF4-FFF2-40B4-BE49-F238E27FC236}">
                <a16:creationId xmlns:a16="http://schemas.microsoft.com/office/drawing/2014/main" id="{2690D109-05DD-47D7-B64B-0D7638A9E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EF0C97-22EF-4A1F-85A1-0B48FF7EA03A}"/>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041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97F35-615D-4171-A332-10CE20DAF4FF}"/>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3" name="Footer Placeholder 2">
            <a:extLst>
              <a:ext uri="{FF2B5EF4-FFF2-40B4-BE49-F238E27FC236}">
                <a16:creationId xmlns:a16="http://schemas.microsoft.com/office/drawing/2014/main" id="{EDDEA7C0-7DD4-4100-B206-7147AD80B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6C79D-5ACB-4AC9-9D11-BE73C0611302}"/>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6367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9E0-1D86-4468-814A-62A26E183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5EA638-03D3-4CF6-80DA-E3C48E197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E69D4-F22F-4FBD-B792-603A67AA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121ED-DFAC-4D4D-A9CE-39775BA03919}"/>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6" name="Footer Placeholder 5">
            <a:extLst>
              <a:ext uri="{FF2B5EF4-FFF2-40B4-BE49-F238E27FC236}">
                <a16:creationId xmlns:a16="http://schemas.microsoft.com/office/drawing/2014/main" id="{FC20F806-1380-428C-9DC4-C85C8C636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18AB2-B280-4AF4-B95F-5E9637B4DF21}"/>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23401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C7CE-543F-4874-A614-0236D4C08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BC8F-1E6E-40D9-B0BF-878801AC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D045-49AB-409E-BA0C-91AE637C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AD96D-AFE5-470D-B74C-0146669AC0D3}"/>
              </a:ext>
            </a:extLst>
          </p:cNvPr>
          <p:cNvSpPr>
            <a:spLocks noGrp="1"/>
          </p:cNvSpPr>
          <p:nvPr>
            <p:ph type="dt" sz="half" idx="10"/>
          </p:nvPr>
        </p:nvSpPr>
        <p:spPr/>
        <p:txBody>
          <a:bodyPr/>
          <a:lstStyle/>
          <a:p>
            <a:fld id="{92C1BD09-0869-4B4B-A406-2B6F2808E3E5}" type="datetimeFigureOut">
              <a:rPr lang="en-US" smtClean="0"/>
              <a:t>2/13/2023</a:t>
            </a:fld>
            <a:endParaRPr lang="en-US"/>
          </a:p>
        </p:txBody>
      </p:sp>
      <p:sp>
        <p:nvSpPr>
          <p:cNvPr id="6" name="Footer Placeholder 5">
            <a:extLst>
              <a:ext uri="{FF2B5EF4-FFF2-40B4-BE49-F238E27FC236}">
                <a16:creationId xmlns:a16="http://schemas.microsoft.com/office/drawing/2014/main" id="{527C7721-05AC-4B34-A53B-D601157CD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212D5-0B8F-4C3E-9EA6-A20EC9AC4EBE}"/>
              </a:ext>
            </a:extLst>
          </p:cNvPr>
          <p:cNvSpPr>
            <a:spLocks noGrp="1"/>
          </p:cNvSpPr>
          <p:nvPr>
            <p:ph type="sldNum" sz="quarter" idx="12"/>
          </p:nvPr>
        </p:nvSpPr>
        <p:spPr/>
        <p:txBody>
          <a:bodyPr/>
          <a:lstStyle/>
          <a:p>
            <a:fld id="{46AC3728-147E-499B-B1A3-49B92C8254F5}" type="slidenum">
              <a:rPr lang="en-US" smtClean="0"/>
              <a:t>‹#›</a:t>
            </a:fld>
            <a:endParaRPr lang="en-US"/>
          </a:p>
        </p:txBody>
      </p:sp>
    </p:spTree>
    <p:extLst>
      <p:ext uri="{BB962C8B-B14F-4D97-AF65-F5344CB8AC3E}">
        <p14:creationId xmlns:p14="http://schemas.microsoft.com/office/powerpoint/2010/main" val="17554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6C47-1A32-429D-8998-97C12E815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953DD1-3903-480F-9AC8-16CDA0E26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417CC-F495-4F52-BC47-F9F927B58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1BD09-0869-4B4B-A406-2B6F2808E3E5}" type="datetimeFigureOut">
              <a:rPr lang="en-US" smtClean="0"/>
              <a:t>2/13/2023</a:t>
            </a:fld>
            <a:endParaRPr lang="en-US"/>
          </a:p>
        </p:txBody>
      </p:sp>
      <p:sp>
        <p:nvSpPr>
          <p:cNvPr id="5" name="Footer Placeholder 4">
            <a:extLst>
              <a:ext uri="{FF2B5EF4-FFF2-40B4-BE49-F238E27FC236}">
                <a16:creationId xmlns:a16="http://schemas.microsoft.com/office/drawing/2014/main" id="{EB653910-348E-4C58-8D74-A481705A5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096E7E-0628-4A63-BF51-346B12672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728-147E-499B-B1A3-49B92C8254F5}" type="slidenum">
              <a:rPr lang="en-US" smtClean="0"/>
              <a:t>‹#›</a:t>
            </a:fld>
            <a:endParaRPr lang="en-US"/>
          </a:p>
        </p:txBody>
      </p:sp>
    </p:spTree>
    <p:extLst>
      <p:ext uri="{BB962C8B-B14F-4D97-AF65-F5344CB8AC3E}">
        <p14:creationId xmlns:p14="http://schemas.microsoft.com/office/powerpoint/2010/main" val="241143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21.jpeg"/><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DESCHALL_Project" TargetMode="External"/><Relationship Id="rId2" Type="http://schemas.openxmlformats.org/officeDocument/2006/relationships/hyperlink" Target="http://en.wikipedia.org/wiki/RSA_Security" TargetMode="External"/><Relationship Id="rId1" Type="http://schemas.openxmlformats.org/officeDocument/2006/relationships/slideLayout" Target="../slideLayouts/slideLayout2.xml"/><Relationship Id="rId4" Type="http://schemas.openxmlformats.org/officeDocument/2006/relationships/hyperlink" Target="http://en.wikipedia.org/wiki/Matt_Curti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Electronic_Frontier_Founda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en.wikipedia.org/wiki/EFF_DES_crack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1">
            <a:extLst>
              <a:ext uri="{FF2B5EF4-FFF2-40B4-BE49-F238E27FC236}">
                <a16:creationId xmlns:a16="http://schemas.microsoft.com/office/drawing/2014/main" id="{64169A1B-0068-4A13-8FC1-F7C6009D161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Verdana" panose="020B0604030504040204" pitchFamily="34" charset="0"/>
              </a:defRPr>
            </a:lvl2pPr>
            <a:lvl3pPr marL="1143000" indent="-228600">
              <a:spcBef>
                <a:spcPct val="20000"/>
              </a:spcBef>
              <a:buClr>
                <a:schemeClr val="tx2"/>
              </a:buClr>
              <a:buChar char="•"/>
              <a:defRPr sz="2400">
                <a:solidFill>
                  <a:schemeClr val="tx1"/>
                </a:solidFill>
                <a:latin typeface="Verdan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buClrTx/>
              <a:buSzTx/>
              <a:buFontTx/>
              <a:buNone/>
            </a:pPr>
            <a:fld id="{1CA52BAF-79FF-490E-8593-4422967CF4FE}" type="slidenum">
              <a:rPr lang="en-US" altLang="en-US" sz="1400"/>
              <a:pPr>
                <a:spcBef>
                  <a:spcPct val="0"/>
                </a:spcBef>
                <a:buClrTx/>
                <a:buSzTx/>
                <a:buFontTx/>
                <a:buNone/>
              </a:pPr>
              <a:t>1</a:t>
            </a:fld>
            <a:endParaRPr lang="en-US" altLang="en-US" sz="1400"/>
          </a:p>
        </p:txBody>
      </p:sp>
      <p:sp>
        <p:nvSpPr>
          <p:cNvPr id="5124" name="Rectangle 2">
            <a:extLst>
              <a:ext uri="{FF2B5EF4-FFF2-40B4-BE49-F238E27FC236}">
                <a16:creationId xmlns:a16="http://schemas.microsoft.com/office/drawing/2014/main" id="{BC614DA9-0422-48CE-BA22-25DF1A34F1B3}"/>
              </a:ext>
            </a:extLst>
          </p:cNvPr>
          <p:cNvSpPr>
            <a:spLocks noGrp="1" noChangeArrowheads="1"/>
          </p:cNvSpPr>
          <p:nvPr>
            <p:ph type="ctrTitle"/>
          </p:nvPr>
        </p:nvSpPr>
        <p:spPr>
          <a:xfrm>
            <a:off x="2034222" y="936613"/>
            <a:ext cx="8694738" cy="1865473"/>
          </a:xfrm>
        </p:spPr>
        <p:txBody>
          <a:bodyPr>
            <a:normAutofit fontScale="90000"/>
          </a:bodyPr>
          <a:lstStyle/>
          <a:p>
            <a:pPr eaLnBrk="1" hangingPunct="1"/>
            <a:r>
              <a:rPr lang="en-US" altLang="en-US" b="1" dirty="0">
                <a:solidFill>
                  <a:srgbClr val="FF0000"/>
                </a:solidFill>
                <a:cs typeface="Times New Roman" panose="02020603050405020304" pitchFamily="18" charset="0"/>
              </a:rPr>
              <a:t>Review </a:t>
            </a:r>
            <a:r>
              <a:rPr lang="en-US" altLang="en-US" b="1" dirty="0" err="1">
                <a:solidFill>
                  <a:srgbClr val="FF0000"/>
                </a:solidFill>
                <a:cs typeface="Times New Roman" panose="02020603050405020304" pitchFamily="18" charset="0"/>
              </a:rPr>
              <a:t>Beberapa</a:t>
            </a:r>
            <a:r>
              <a:rPr lang="en-US" altLang="en-US" b="1" dirty="0">
                <a:solidFill>
                  <a:srgbClr val="FF0000"/>
                </a:solidFill>
                <a:cs typeface="Times New Roman" panose="02020603050405020304" pitchFamily="18" charset="0"/>
              </a:rPr>
              <a:t> Block Cipher</a:t>
            </a:r>
            <a:br>
              <a:rPr lang="en-US" altLang="en-US" b="1" dirty="0">
                <a:solidFill>
                  <a:srgbClr val="FF0000"/>
                </a:solidFill>
                <a:cs typeface="Times New Roman" panose="02020603050405020304" pitchFamily="18" charset="0"/>
              </a:rPr>
            </a:br>
            <a:r>
              <a:rPr lang="en-US" altLang="en-US" sz="4000" b="1" dirty="0">
                <a:solidFill>
                  <a:srgbClr val="FF0000"/>
                </a:solidFill>
                <a:cs typeface="Times New Roman" panose="02020603050405020304" pitchFamily="18" charset="0"/>
              </a:rPr>
              <a:t>(Bagian 1: DES dan Triple DES)</a:t>
            </a:r>
            <a:endParaRPr lang="en-GB" altLang="en-US" sz="4000" dirty="0">
              <a:cs typeface="Times New Roman" panose="02020603050405020304" pitchFamily="18" charset="0"/>
            </a:endParaRPr>
          </a:p>
        </p:txBody>
      </p:sp>
      <p:sp>
        <p:nvSpPr>
          <p:cNvPr id="5125" name="Rectangle 3">
            <a:extLst>
              <a:ext uri="{FF2B5EF4-FFF2-40B4-BE49-F238E27FC236}">
                <a16:creationId xmlns:a16="http://schemas.microsoft.com/office/drawing/2014/main" id="{8D58D451-035C-4C27-B883-BBA83C6479FC}"/>
              </a:ext>
            </a:extLst>
          </p:cNvPr>
          <p:cNvSpPr>
            <a:spLocks noGrp="1" noChangeArrowheads="1"/>
          </p:cNvSpPr>
          <p:nvPr>
            <p:ph type="subTitle" idx="1"/>
          </p:nvPr>
        </p:nvSpPr>
        <p:spPr>
          <a:xfrm>
            <a:off x="1752600" y="865186"/>
            <a:ext cx="8001000" cy="644525"/>
          </a:xfrm>
        </p:spPr>
        <p:txBody>
          <a:bodyPr/>
          <a:lstStyle/>
          <a:p>
            <a:pPr eaLnBrk="1" hangingPunct="1"/>
            <a:r>
              <a:rPr lang="en-US" altLang="en-US" dirty="0" err="1">
                <a:solidFill>
                  <a:srgbClr val="000000"/>
                </a:solidFill>
              </a:rPr>
              <a:t>Bahan</a:t>
            </a:r>
            <a:r>
              <a:rPr lang="en-US" altLang="en-US" dirty="0">
                <a:solidFill>
                  <a:srgbClr val="000000"/>
                </a:solidFill>
              </a:rPr>
              <a:t> </a:t>
            </a:r>
            <a:r>
              <a:rPr lang="en-US" altLang="en-US" dirty="0" err="1">
                <a:solidFill>
                  <a:srgbClr val="000000"/>
                </a:solidFill>
              </a:rPr>
              <a:t>kuliah</a:t>
            </a:r>
            <a:r>
              <a:rPr lang="en-US" altLang="en-US" dirty="0">
                <a:solidFill>
                  <a:srgbClr val="000000"/>
                </a:solidFill>
              </a:rPr>
              <a:t> IF4020 </a:t>
            </a:r>
            <a:r>
              <a:rPr lang="en-US" altLang="en-US" dirty="0" err="1">
                <a:solidFill>
                  <a:srgbClr val="000000"/>
                </a:solidFill>
              </a:rPr>
              <a:t>Kriptografi</a:t>
            </a:r>
            <a:endParaRPr lang="en-GB" altLang="en-US" dirty="0">
              <a:solidFill>
                <a:srgbClr val="000000"/>
              </a:solidFill>
            </a:endParaRPr>
          </a:p>
        </p:txBody>
      </p:sp>
      <p:sp>
        <p:nvSpPr>
          <p:cNvPr id="2" name="Subtitle 2">
            <a:extLst>
              <a:ext uri="{FF2B5EF4-FFF2-40B4-BE49-F238E27FC236}">
                <a16:creationId xmlns:a16="http://schemas.microsoft.com/office/drawing/2014/main" id="{B0D9637A-9D37-95C5-9586-720B6B5D6117}"/>
              </a:ext>
            </a:extLst>
          </p:cNvPr>
          <p:cNvSpPr txBox="1">
            <a:spLocks/>
          </p:cNvSpPr>
          <p:nvPr/>
        </p:nvSpPr>
        <p:spPr bwMode="auto">
          <a:xfrm>
            <a:off x="1752600" y="4598987"/>
            <a:ext cx="79248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rtl="0" eaLnBrk="0" fontAlgn="base" hangingPunct="0">
              <a:spcBef>
                <a:spcPct val="20000"/>
              </a:spcBef>
              <a:spcAft>
                <a:spcPct val="0"/>
              </a:spcAft>
              <a:buClr>
                <a:schemeClr val="folHlink"/>
              </a:buClr>
              <a:buSzPct val="75000"/>
              <a:buFont typeface="Wingdings" panose="05000000000000000000"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a:lstStyle>
          <a:p>
            <a:pPr algn="ctr">
              <a:defRPr/>
            </a:pPr>
            <a:r>
              <a:rPr lang="en-US" sz="4500" kern="0" dirty="0"/>
              <a:t>Oleh: Rinaldi Munir</a:t>
            </a:r>
          </a:p>
          <a:p>
            <a:pPr algn="ctr">
              <a:defRPr/>
            </a:pPr>
            <a:endParaRPr lang="en-US" sz="4500" kern="0" dirty="0"/>
          </a:p>
          <a:p>
            <a:pPr algn="ctr">
              <a:defRPr/>
            </a:pPr>
            <a:r>
              <a:rPr lang="en-US" kern="0" dirty="0"/>
              <a:t>Program </a:t>
            </a:r>
            <a:r>
              <a:rPr lang="en-US" kern="0" dirty="0" err="1"/>
              <a:t>Studi</a:t>
            </a:r>
            <a:r>
              <a:rPr lang="en-US" kern="0" dirty="0"/>
              <a:t> </a:t>
            </a:r>
            <a:r>
              <a:rPr lang="en-US" kern="0" dirty="0" err="1"/>
              <a:t>Informatika</a:t>
            </a:r>
            <a:endParaRPr lang="en-US" kern="0" dirty="0"/>
          </a:p>
          <a:p>
            <a:pPr algn="ctr">
              <a:defRPr/>
            </a:pPr>
            <a:r>
              <a:rPr lang="en-US" kern="0" dirty="0" err="1"/>
              <a:t>Sekolah</a:t>
            </a:r>
            <a:r>
              <a:rPr lang="en-US" kern="0" dirty="0"/>
              <a:t> Teknik </a:t>
            </a:r>
            <a:r>
              <a:rPr lang="en-US" kern="0" dirty="0" err="1"/>
              <a:t>Elektro</a:t>
            </a:r>
            <a:r>
              <a:rPr lang="en-US" kern="0" dirty="0"/>
              <a:t> dan </a:t>
            </a:r>
            <a:r>
              <a:rPr lang="en-US" kern="0" dirty="0" err="1"/>
              <a:t>Informatika</a:t>
            </a:r>
            <a:endParaRPr lang="en-US" kern="0" dirty="0"/>
          </a:p>
          <a:p>
            <a:pPr algn="ctr">
              <a:defRPr/>
            </a:pPr>
            <a:r>
              <a:rPr lang="en-US" kern="0" dirty="0" err="1"/>
              <a:t>Institut</a:t>
            </a:r>
            <a:r>
              <a:rPr lang="en-US" kern="0" dirty="0"/>
              <a:t> </a:t>
            </a:r>
            <a:r>
              <a:rPr lang="en-US" kern="0" dirty="0" err="1"/>
              <a:t>Teknologi</a:t>
            </a:r>
            <a:r>
              <a:rPr lang="en-US" kern="0" dirty="0"/>
              <a:t> Bandung</a:t>
            </a:r>
          </a:p>
          <a:p>
            <a:pPr algn="ctr">
              <a:defRPr/>
            </a:pPr>
            <a:r>
              <a:rPr lang="en-US" kern="0" dirty="0"/>
              <a:t>2023</a:t>
            </a:r>
          </a:p>
          <a:p>
            <a:pPr algn="ctr">
              <a:defRPr/>
            </a:pPr>
            <a:endParaRPr lang="en-US" kern="0" dirty="0"/>
          </a:p>
        </p:txBody>
      </p:sp>
      <p:pic>
        <p:nvPicPr>
          <p:cNvPr id="3" name="Picture 2" descr="Download Logo ITB - Direktorat Sistem dan Teknologi Informasi Institut  Teknologi Bandung">
            <a:extLst>
              <a:ext uri="{FF2B5EF4-FFF2-40B4-BE49-F238E27FC236}">
                <a16:creationId xmlns:a16="http://schemas.microsoft.com/office/drawing/2014/main" id="{2BE9E567-93E9-F5C0-6DC0-F5D9CD23D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89" y="2873513"/>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1BEAB38A-AD66-4051-BC7B-B95E164E7C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3315" name="Rectangle 2">
            <a:extLst>
              <a:ext uri="{FF2B5EF4-FFF2-40B4-BE49-F238E27FC236}">
                <a16:creationId xmlns:a16="http://schemas.microsoft.com/office/drawing/2014/main" id="{6307AF02-F438-4F91-943D-D951E8DAD173}"/>
              </a:ext>
            </a:extLst>
          </p:cNvPr>
          <p:cNvSpPr>
            <a:spLocks noGrp="1" noChangeArrowheads="1"/>
          </p:cNvSpPr>
          <p:nvPr>
            <p:ph type="title"/>
          </p:nvPr>
        </p:nvSpPr>
        <p:spPr/>
        <p:txBody>
          <a:bodyPr/>
          <a:lstStyle/>
          <a:p>
            <a:pPr algn="l" eaLnBrk="1" hangingPunct="1"/>
            <a:r>
              <a:rPr lang="en-US" altLang="en-US" dirty="0" err="1"/>
              <a:t>Pembangkitan</a:t>
            </a:r>
            <a:r>
              <a:rPr lang="en-US" altLang="en-US" dirty="0"/>
              <a:t> </a:t>
            </a:r>
            <a:r>
              <a:rPr lang="en-US" altLang="en-US" dirty="0" err="1"/>
              <a:t>Kunci</a:t>
            </a:r>
            <a:r>
              <a:rPr lang="en-US" altLang="en-US" dirty="0"/>
              <a:t> Internal (</a:t>
            </a:r>
            <a:r>
              <a:rPr lang="en-US" altLang="en-US" i="1" dirty="0"/>
              <a:t>key expansion</a:t>
            </a:r>
            <a:r>
              <a:rPr lang="en-US" altLang="en-US" dirty="0"/>
              <a:t>)</a:t>
            </a:r>
            <a:endParaRPr lang="en-GB" altLang="en-US" dirty="0"/>
          </a:p>
        </p:txBody>
      </p:sp>
      <p:sp>
        <p:nvSpPr>
          <p:cNvPr id="13316" name="Rectangle 3">
            <a:extLst>
              <a:ext uri="{FF2B5EF4-FFF2-40B4-BE49-F238E27FC236}">
                <a16:creationId xmlns:a16="http://schemas.microsoft.com/office/drawing/2014/main" id="{6E046143-0D57-4A60-BB84-D1EEC2B25A46}"/>
              </a:ext>
            </a:extLst>
          </p:cNvPr>
          <p:cNvSpPr>
            <a:spLocks noGrp="1" noChangeArrowheads="1"/>
          </p:cNvSpPr>
          <p:nvPr>
            <p:ph type="body" idx="1"/>
          </p:nvPr>
        </p:nvSpPr>
        <p:spPr>
          <a:xfrm>
            <a:off x="924560" y="1981200"/>
            <a:ext cx="10922000" cy="4188372"/>
          </a:xfrm>
        </p:spPr>
        <p:txBody>
          <a:bodyPr>
            <a:normAutofit fontScale="92500" lnSpcReduction="20000"/>
          </a:bodyPr>
          <a:lstStyle/>
          <a:p>
            <a:pPr eaLnBrk="1" hangingPunct="1"/>
            <a:r>
              <a:rPr lang="en-US" altLang="en-US" dirty="0" err="1"/>
              <a:t>Kunci</a:t>
            </a:r>
            <a:r>
              <a:rPr lang="en-US" altLang="en-US" dirty="0"/>
              <a:t> internal = </a:t>
            </a:r>
            <a:r>
              <a:rPr lang="en-US" altLang="en-US" dirty="0" err="1"/>
              <a:t>kunci</a:t>
            </a:r>
            <a:r>
              <a:rPr lang="en-US" altLang="en-US" dirty="0"/>
              <a:t> </a:t>
            </a:r>
            <a:r>
              <a:rPr lang="en-US" altLang="en-US" dirty="0" err="1"/>
              <a:t>setiap</a:t>
            </a:r>
            <a:r>
              <a:rPr lang="en-US" altLang="en-US" dirty="0"/>
              <a:t> </a:t>
            </a:r>
            <a:r>
              <a:rPr lang="en-US" altLang="en-US" dirty="0" err="1"/>
              <a:t>putaran</a:t>
            </a:r>
            <a:r>
              <a:rPr lang="en-US" altLang="en-US" dirty="0"/>
              <a:t> = </a:t>
            </a:r>
            <a:r>
              <a:rPr lang="en-US" altLang="en-US" i="1" dirty="0"/>
              <a:t>subkey</a:t>
            </a:r>
            <a:r>
              <a:rPr lang="en-US" altLang="en-US" dirty="0"/>
              <a:t> (</a:t>
            </a:r>
            <a:r>
              <a:rPr lang="en-US" altLang="en-US" i="1" dirty="0"/>
              <a:t>round key</a:t>
            </a:r>
            <a:r>
              <a:rPr lang="en-US" altLang="en-US" dirty="0"/>
              <a:t>)</a:t>
            </a:r>
          </a:p>
          <a:p>
            <a:pPr eaLnBrk="1" hangingPunct="1"/>
            <a:endParaRPr lang="en-US" altLang="en-US" dirty="0"/>
          </a:p>
          <a:p>
            <a:pPr eaLnBrk="1" hangingPunct="1"/>
            <a:r>
              <a:rPr lang="en-US" altLang="en-US" dirty="0"/>
              <a:t>Ada 16 </a:t>
            </a:r>
            <a:r>
              <a:rPr lang="en-US" altLang="en-US" dirty="0" err="1"/>
              <a:t>putaran</a:t>
            </a:r>
            <a:r>
              <a:rPr lang="en-US" altLang="en-US" dirty="0"/>
              <a:t>, </a:t>
            </a:r>
            <a:r>
              <a:rPr lang="en-US" altLang="en-US" dirty="0" err="1"/>
              <a:t>jadi</a:t>
            </a:r>
            <a:r>
              <a:rPr lang="en-US" altLang="en-US" dirty="0"/>
              <a:t> </a:t>
            </a:r>
            <a:r>
              <a:rPr lang="en-US" altLang="en-US" dirty="0" err="1"/>
              <a:t>ada</a:t>
            </a:r>
            <a:r>
              <a:rPr lang="en-US" altLang="en-US" dirty="0"/>
              <a:t> 16 </a:t>
            </a:r>
            <a:r>
              <a:rPr lang="en-US" altLang="en-US" dirty="0" err="1"/>
              <a:t>kunci</a:t>
            </a:r>
            <a:r>
              <a:rPr lang="en-US" altLang="en-US" dirty="0"/>
              <a:t> internal: </a:t>
            </a:r>
            <a:r>
              <a:rPr lang="en-US" altLang="en-US" i="1" dirty="0">
                <a:cs typeface="Times New Roman" panose="02020603050405020304" pitchFamily="18" charset="0"/>
              </a:rPr>
              <a:t>K</a:t>
            </a:r>
            <a:r>
              <a:rPr lang="en-US" altLang="en-US" baseline="-30000" dirty="0">
                <a:cs typeface="Times New Roman" panose="02020603050405020304" pitchFamily="18" charset="0"/>
              </a:rPr>
              <a:t>1</a:t>
            </a:r>
            <a:r>
              <a:rPr lang="en-US" altLang="en-US" dirty="0">
                <a:cs typeface="Times New Roman" panose="02020603050405020304" pitchFamily="18" charset="0"/>
              </a:rPr>
              <a:t>, </a:t>
            </a:r>
            <a:r>
              <a:rPr lang="en-US" altLang="en-US" i="1" dirty="0">
                <a:cs typeface="Times New Roman" panose="02020603050405020304" pitchFamily="18" charset="0"/>
              </a:rPr>
              <a:t>K</a:t>
            </a:r>
            <a:r>
              <a:rPr lang="en-US" altLang="en-US" baseline="-30000" dirty="0">
                <a:cs typeface="Times New Roman" panose="02020603050405020304" pitchFamily="18" charset="0"/>
              </a:rPr>
              <a:t>2</a:t>
            </a:r>
            <a:r>
              <a:rPr lang="en-US" altLang="en-US" dirty="0">
                <a:cs typeface="Times New Roman" panose="02020603050405020304" pitchFamily="18" charset="0"/>
              </a:rPr>
              <a:t>, …, </a:t>
            </a:r>
            <a:r>
              <a:rPr lang="en-US" altLang="en-US" i="1" dirty="0">
                <a:cs typeface="Times New Roman" panose="02020603050405020304" pitchFamily="18" charset="0"/>
              </a:rPr>
              <a:t>K</a:t>
            </a:r>
            <a:r>
              <a:rPr lang="en-US" altLang="en-US" baseline="-30000" dirty="0">
                <a:cs typeface="Times New Roman" panose="02020603050405020304" pitchFamily="18" charset="0"/>
              </a:rPr>
              <a:t>16</a:t>
            </a:r>
            <a:r>
              <a:rPr lang="en-GB" altLang="en-US" dirty="0"/>
              <a:t> </a:t>
            </a:r>
            <a:endParaRPr lang="en-US" altLang="en-US" dirty="0"/>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dibangkitkan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eksternal</a:t>
            </a:r>
            <a:r>
              <a:rPr lang="en-US" altLang="en-US" dirty="0">
                <a:cs typeface="Times New Roman" panose="02020603050405020304" pitchFamily="18" charset="0"/>
              </a:rPr>
              <a:t> (64 bit) yang </a:t>
            </a:r>
            <a:r>
              <a:rPr lang="en-US" altLang="en-US" dirty="0" err="1">
                <a:cs typeface="Times New Roman" panose="02020603050405020304" pitchFamily="18" charset="0"/>
              </a:rPr>
              <a:t>diberikan</a:t>
            </a:r>
            <a:r>
              <a:rPr lang="en-US" altLang="en-US" dirty="0">
                <a:cs typeface="Times New Roman" panose="02020603050405020304" pitchFamily="18" charset="0"/>
              </a:rPr>
              <a:t> oleh </a:t>
            </a:r>
            <a:r>
              <a:rPr lang="en-US" altLang="en-US" dirty="0" err="1">
                <a:cs typeface="Times New Roman" panose="02020603050405020304" pitchFamily="18" charset="0"/>
              </a:rPr>
              <a:t>pengguna</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dokumen</a:t>
            </a:r>
            <a:r>
              <a:rPr lang="en-US" altLang="en-US" dirty="0">
                <a:cs typeface="Times New Roman" panose="02020603050405020304" pitchFamily="18" charset="0"/>
              </a:rPr>
              <a:t> </a:t>
            </a:r>
            <a:r>
              <a:rPr lang="en-US" altLang="en-US" dirty="0" err="1">
                <a:cs typeface="Times New Roman" panose="02020603050405020304" pitchFamily="18" charset="0"/>
              </a:rPr>
              <a:t>resmi</a:t>
            </a:r>
            <a:r>
              <a:rPr lang="en-US" altLang="en-US" dirty="0">
                <a:cs typeface="Times New Roman" panose="02020603050405020304" pitchFamily="18" charset="0"/>
              </a:rPr>
              <a:t> DES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disebut</a:t>
            </a:r>
            <a:r>
              <a:rPr lang="en-US" altLang="en-US" dirty="0">
                <a:cs typeface="Times New Roman" panose="02020603050405020304" pitchFamily="18" charset="0"/>
              </a:rPr>
              <a:t> </a:t>
            </a:r>
            <a:r>
              <a:rPr lang="en-US" altLang="en-US" i="1" dirty="0">
                <a:cs typeface="Times New Roman" panose="02020603050405020304" pitchFamily="18" charset="0"/>
              </a:rPr>
              <a:t>key schedule</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Panjang </a:t>
            </a:r>
            <a:r>
              <a:rPr lang="en-US" altLang="en-US" dirty="0" err="1">
                <a:cs typeface="Times New Roman" panose="02020603050405020304" pitchFamily="18" charset="0"/>
              </a:rPr>
              <a:t>kunci</a:t>
            </a:r>
            <a:r>
              <a:rPr lang="en-US" altLang="en-US" dirty="0">
                <a:cs typeface="Times New Roman" panose="02020603050405020304" pitchFamily="18" charset="0"/>
              </a:rPr>
              <a:t> internal </a:t>
            </a:r>
            <a:r>
              <a:rPr lang="en-US" altLang="en-US" dirty="0" err="1">
                <a:cs typeface="Times New Roman" panose="02020603050405020304" pitchFamily="18" charset="0"/>
              </a:rPr>
              <a:t>adalah</a:t>
            </a:r>
            <a:r>
              <a:rPr lang="en-US" altLang="en-US" dirty="0">
                <a:cs typeface="Times New Roman" panose="02020603050405020304" pitchFamily="18" charset="0"/>
              </a:rPr>
              <a:t> 48 bit</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Gambar 3 </a:t>
            </a:r>
            <a:r>
              <a:rPr lang="en-US" altLang="en-US" dirty="0" err="1">
                <a:cs typeface="Times New Roman" panose="02020603050405020304" pitchFamily="18" charset="0"/>
              </a:rPr>
              <a:t>memperlihatkan</a:t>
            </a:r>
            <a:r>
              <a:rPr lang="en-US" altLang="en-US" dirty="0">
                <a:cs typeface="Times New Roman" panose="02020603050405020304" pitchFamily="18" charset="0"/>
              </a:rPr>
              <a:t> proses </a:t>
            </a:r>
            <a:r>
              <a:rPr lang="en-US" altLang="en-US" dirty="0" err="1">
                <a:cs typeface="Times New Roman" panose="02020603050405020304" pitchFamily="18" charset="0"/>
              </a:rPr>
              <a:t>pembangkitan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internal.</a:t>
            </a:r>
            <a:endParaRPr lang="en-GB" altLang="en-US" dirty="0"/>
          </a:p>
        </p:txBody>
      </p:sp>
      <p:sp>
        <p:nvSpPr>
          <p:cNvPr id="13317" name="Slide Number Placeholder 5">
            <a:extLst>
              <a:ext uri="{FF2B5EF4-FFF2-40B4-BE49-F238E27FC236}">
                <a16:creationId xmlns:a16="http://schemas.microsoft.com/office/drawing/2014/main" id="{4BA65AA9-6173-42D6-9A8A-1C8A652D83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DBA2BE-3F47-4EA3-896F-70987056B83F}" type="slidenum">
              <a:rPr lang="en-GB" altLang="en-US" sz="1400"/>
              <a:pPr>
                <a:spcBef>
                  <a:spcPct val="0"/>
                </a:spcBef>
                <a:buFontTx/>
                <a:buNone/>
              </a:pPr>
              <a:t>10</a:t>
            </a:fld>
            <a:endParaRPr lang="en-GB"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157FD5B6-66CD-4B64-8CD1-59C3695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CA46B-D41E-4AE0-A2A3-E489EA481C9B}" type="slidenum">
              <a:rPr lang="en-GB" altLang="en-US" sz="1400"/>
              <a:pPr>
                <a:spcBef>
                  <a:spcPct val="0"/>
                </a:spcBef>
                <a:buFontTx/>
                <a:buNone/>
              </a:pPr>
              <a:t>11</a:t>
            </a:fld>
            <a:endParaRPr lang="en-GB" altLang="en-US" sz="1400"/>
          </a:p>
        </p:txBody>
      </p:sp>
      <p:sp>
        <p:nvSpPr>
          <p:cNvPr id="14341" name="Rectangle 8">
            <a:extLst>
              <a:ext uri="{FF2B5EF4-FFF2-40B4-BE49-F238E27FC236}">
                <a16:creationId xmlns:a16="http://schemas.microsoft.com/office/drawing/2014/main" id="{5EEF1475-76F0-4DB8-AA2F-3906D058D2A1}"/>
              </a:ext>
            </a:extLst>
          </p:cNvPr>
          <p:cNvSpPr>
            <a:spLocks noChangeArrowheads="1"/>
          </p:cNvSpPr>
          <p:nvPr/>
        </p:nvSpPr>
        <p:spPr bwMode="auto">
          <a:xfrm>
            <a:off x="1843089" y="96988"/>
            <a:ext cx="1153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4342" name="Object 2">
            <a:extLst>
              <a:ext uri="{FF2B5EF4-FFF2-40B4-BE49-F238E27FC236}">
                <a16:creationId xmlns:a16="http://schemas.microsoft.com/office/drawing/2014/main" id="{CA1BB8BB-2A29-4900-8F91-FC39EBE93008}"/>
              </a:ext>
            </a:extLst>
          </p:cNvPr>
          <p:cNvGraphicFramePr>
            <a:graphicFrameLocks noChangeAspect="1"/>
          </p:cNvGraphicFramePr>
          <p:nvPr>
            <p:extLst>
              <p:ext uri="{D42A27DB-BD31-4B8C-83A1-F6EECF244321}">
                <p14:modId xmlns:p14="http://schemas.microsoft.com/office/powerpoint/2010/main" val="4253001185"/>
              </p:ext>
            </p:extLst>
          </p:nvPr>
        </p:nvGraphicFramePr>
        <p:xfrm>
          <a:off x="1815149" y="193498"/>
          <a:ext cx="5238431" cy="6471004"/>
        </p:xfrm>
        <a:graphic>
          <a:graphicData uri="http://schemas.openxmlformats.org/presentationml/2006/ole">
            <mc:AlternateContent xmlns:mc="http://schemas.openxmlformats.org/markup-compatibility/2006">
              <mc:Choice xmlns:v="urn:schemas-microsoft-com:vml" Requires="v">
                <p:oleObj r:id="rId2" imgW="4168224" imgH="5145609" progId="Visio.Drawing.5">
                  <p:embed/>
                </p:oleObj>
              </mc:Choice>
              <mc:Fallback>
                <p:oleObj r:id="rId2"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49" y="193498"/>
                        <a:ext cx="5238431" cy="6471004"/>
                      </a:xfrm>
                      <a:prstGeom prst="rect">
                        <a:avLst/>
                      </a:prstGeom>
                      <a:noFill/>
                      <a:ln>
                        <a:noFill/>
                      </a:ln>
                    </p:spPr>
                  </p:pic>
                </p:oleObj>
              </mc:Fallback>
            </mc:AlternateContent>
          </a:graphicData>
        </a:graphic>
      </p:graphicFrame>
      <p:sp>
        <p:nvSpPr>
          <p:cNvPr id="9" name="Rectangle 3">
            <a:extLst>
              <a:ext uri="{FF2B5EF4-FFF2-40B4-BE49-F238E27FC236}">
                <a16:creationId xmlns:a16="http://schemas.microsoft.com/office/drawing/2014/main" id="{577B7FF6-BF1B-43A4-8D57-EDDB520B9668}"/>
              </a:ext>
            </a:extLst>
          </p:cNvPr>
          <p:cNvSpPr txBox="1">
            <a:spLocks noChangeArrowheads="1"/>
          </p:cNvSpPr>
          <p:nvPr/>
        </p:nvSpPr>
        <p:spPr>
          <a:xfrm>
            <a:off x="7010400" y="5507071"/>
            <a:ext cx="5181600" cy="4572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3300" b="1" dirty="0">
                <a:cs typeface="Times New Roman" panose="02020603050405020304" pitchFamily="18" charset="0"/>
              </a:rPr>
              <a:t>Gambar</a:t>
            </a:r>
            <a:r>
              <a:rPr lang="en-US" altLang="en-US" sz="3300" dirty="0">
                <a:cs typeface="Times New Roman" panose="02020603050405020304" pitchFamily="18" charset="0"/>
              </a:rPr>
              <a:t> 3.  </a:t>
            </a:r>
            <a:r>
              <a:rPr lang="en-US" altLang="en-US" sz="3300" dirty="0" err="1">
                <a:cs typeface="Times New Roman" panose="02020603050405020304" pitchFamily="18" charset="0"/>
              </a:rPr>
              <a:t>Pembangkitan</a:t>
            </a:r>
            <a:r>
              <a:rPr lang="en-US" altLang="en-US" sz="3300" dirty="0">
                <a:cs typeface="Times New Roman" panose="02020603050405020304" pitchFamily="18" charset="0"/>
              </a:rPr>
              <a:t> </a:t>
            </a:r>
            <a:r>
              <a:rPr lang="en-US" altLang="en-US" sz="3300" dirty="0" err="1">
                <a:cs typeface="Times New Roman" panose="02020603050405020304" pitchFamily="18" charset="0"/>
              </a:rPr>
              <a:t>kunci</a:t>
            </a:r>
            <a:r>
              <a:rPr lang="en-US" altLang="en-US" sz="3300" dirty="0">
                <a:cs typeface="Times New Roman" panose="02020603050405020304" pitchFamily="18" charset="0"/>
              </a:rPr>
              <a:t> internal</a:t>
            </a:r>
            <a:endParaRPr lang="en-GB" altLang="en-US" sz="2000" dirty="0"/>
          </a:p>
        </p:txBody>
      </p:sp>
      <p:sp>
        <p:nvSpPr>
          <p:cNvPr id="5" name="TextBox 4">
            <a:extLst>
              <a:ext uri="{FF2B5EF4-FFF2-40B4-BE49-F238E27FC236}">
                <a16:creationId xmlns:a16="http://schemas.microsoft.com/office/drawing/2014/main" id="{8E0D6B9A-A292-41F9-BA10-9DBF3046BE84}"/>
              </a:ext>
            </a:extLst>
          </p:cNvPr>
          <p:cNvSpPr txBox="1"/>
          <p:nvPr/>
        </p:nvSpPr>
        <p:spPr>
          <a:xfrm>
            <a:off x="4166300" y="193498"/>
            <a:ext cx="1309974" cy="369332"/>
          </a:xfrm>
          <a:prstGeom prst="rect">
            <a:avLst/>
          </a:prstGeom>
          <a:noFill/>
        </p:spPr>
        <p:txBody>
          <a:bodyPr wrap="none" rtlCol="0">
            <a:spAutoFit/>
          </a:bodyPr>
          <a:lstStyle/>
          <a:p>
            <a:r>
              <a:rPr lang="en-US" dirty="0">
                <a:solidFill>
                  <a:srgbClr val="FF0000"/>
                </a:solidFill>
              </a:rPr>
              <a:t>………. 64 bit</a:t>
            </a:r>
          </a:p>
        </p:txBody>
      </p:sp>
      <p:sp>
        <p:nvSpPr>
          <p:cNvPr id="10" name="TextBox 9">
            <a:extLst>
              <a:ext uri="{FF2B5EF4-FFF2-40B4-BE49-F238E27FC236}">
                <a16:creationId xmlns:a16="http://schemas.microsoft.com/office/drawing/2014/main" id="{BD0FFB4F-3BF5-45D8-815A-55A4A596F0B1}"/>
              </a:ext>
            </a:extLst>
          </p:cNvPr>
          <p:cNvSpPr txBox="1"/>
          <p:nvPr/>
        </p:nvSpPr>
        <p:spPr>
          <a:xfrm>
            <a:off x="4980852" y="1565098"/>
            <a:ext cx="1309974" cy="369332"/>
          </a:xfrm>
          <a:prstGeom prst="rect">
            <a:avLst/>
          </a:prstGeom>
          <a:noFill/>
        </p:spPr>
        <p:txBody>
          <a:bodyPr wrap="none" rtlCol="0">
            <a:spAutoFit/>
          </a:bodyPr>
          <a:lstStyle/>
          <a:p>
            <a:r>
              <a:rPr lang="en-US" dirty="0">
                <a:solidFill>
                  <a:srgbClr val="FF0000"/>
                </a:solidFill>
              </a:rPr>
              <a:t>………. 28 bit</a:t>
            </a:r>
          </a:p>
        </p:txBody>
      </p:sp>
      <p:sp>
        <p:nvSpPr>
          <p:cNvPr id="11" name="TextBox 10">
            <a:extLst>
              <a:ext uri="{FF2B5EF4-FFF2-40B4-BE49-F238E27FC236}">
                <a16:creationId xmlns:a16="http://schemas.microsoft.com/office/drawing/2014/main" id="{C8844CC9-2DB4-4265-BC08-F0FA09721013}"/>
              </a:ext>
            </a:extLst>
          </p:cNvPr>
          <p:cNvSpPr txBox="1"/>
          <p:nvPr/>
        </p:nvSpPr>
        <p:spPr>
          <a:xfrm>
            <a:off x="505175" y="1565098"/>
            <a:ext cx="1156086" cy="369332"/>
          </a:xfrm>
          <a:prstGeom prst="rect">
            <a:avLst/>
          </a:prstGeom>
          <a:noFill/>
        </p:spPr>
        <p:txBody>
          <a:bodyPr wrap="none" rtlCol="0">
            <a:spAutoFit/>
          </a:bodyPr>
          <a:lstStyle/>
          <a:p>
            <a:r>
              <a:rPr lang="en-US" dirty="0">
                <a:solidFill>
                  <a:srgbClr val="FF0000"/>
                </a:solidFill>
              </a:rPr>
              <a:t>28 bit……..</a:t>
            </a:r>
          </a:p>
        </p:txBody>
      </p:sp>
      <p:sp>
        <p:nvSpPr>
          <p:cNvPr id="12" name="TextBox 11">
            <a:extLst>
              <a:ext uri="{FF2B5EF4-FFF2-40B4-BE49-F238E27FC236}">
                <a16:creationId xmlns:a16="http://schemas.microsoft.com/office/drawing/2014/main" id="{9C837E4D-A323-4DB0-BD9A-A40E30AFAB41}"/>
              </a:ext>
            </a:extLst>
          </p:cNvPr>
          <p:cNvSpPr txBox="1"/>
          <p:nvPr/>
        </p:nvSpPr>
        <p:spPr>
          <a:xfrm>
            <a:off x="7053580" y="3121180"/>
            <a:ext cx="1309974" cy="369332"/>
          </a:xfrm>
          <a:prstGeom prst="rect">
            <a:avLst/>
          </a:prstGeom>
          <a:noFill/>
        </p:spPr>
        <p:txBody>
          <a:bodyPr wrap="none" rtlCol="0">
            <a:spAutoFit/>
          </a:bodyPr>
          <a:lstStyle/>
          <a:p>
            <a:r>
              <a:rPr lang="en-US" dirty="0">
                <a:solidFill>
                  <a:srgbClr val="FF0000"/>
                </a:solidFill>
              </a:rPr>
              <a:t>………. 48 bit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82CB-FFB6-DDA8-3ECB-AD98DFE83B2E}"/>
              </a:ext>
            </a:extLst>
          </p:cNvPr>
          <p:cNvPicPr>
            <a:picLocks noChangeAspect="1"/>
          </p:cNvPicPr>
          <p:nvPr/>
        </p:nvPicPr>
        <p:blipFill>
          <a:blip r:embed="rId2"/>
          <a:stretch>
            <a:fillRect/>
          </a:stretch>
        </p:blipFill>
        <p:spPr>
          <a:xfrm>
            <a:off x="3550142" y="386873"/>
            <a:ext cx="5091716" cy="6084253"/>
          </a:xfrm>
          <a:prstGeom prst="rect">
            <a:avLst/>
          </a:prstGeom>
        </p:spPr>
      </p:pic>
      <p:sp>
        <p:nvSpPr>
          <p:cNvPr id="5" name="TextBox 4">
            <a:extLst>
              <a:ext uri="{FF2B5EF4-FFF2-40B4-BE49-F238E27FC236}">
                <a16:creationId xmlns:a16="http://schemas.microsoft.com/office/drawing/2014/main" id="{2824847E-A634-FBE3-237A-50BD5E7A3905}"/>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Tree>
    <p:extLst>
      <p:ext uri="{BB962C8B-B14F-4D97-AF65-F5344CB8AC3E}">
        <p14:creationId xmlns:p14="http://schemas.microsoft.com/office/powerpoint/2010/main" val="1176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5A38DFA1-9C50-4A95-83D5-30DB582FDF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15363" name="Object 4">
            <a:extLst>
              <a:ext uri="{FF2B5EF4-FFF2-40B4-BE49-F238E27FC236}">
                <a16:creationId xmlns:a16="http://schemas.microsoft.com/office/drawing/2014/main" id="{928202A7-EB76-4473-92C0-FAED7B4CB417}"/>
              </a:ext>
            </a:extLst>
          </p:cNvPr>
          <p:cNvGraphicFramePr>
            <a:graphicFrameLocks noChangeAspect="1"/>
          </p:cNvGraphicFramePr>
          <p:nvPr>
            <p:extLst>
              <p:ext uri="{D42A27DB-BD31-4B8C-83A1-F6EECF244321}">
                <p14:modId xmlns:p14="http://schemas.microsoft.com/office/powerpoint/2010/main" val="2879621218"/>
              </p:ext>
            </p:extLst>
          </p:nvPr>
        </p:nvGraphicFramePr>
        <p:xfrm>
          <a:off x="290512" y="706101"/>
          <a:ext cx="8915400" cy="1852613"/>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5363" name="Object 4">
                        <a:extLst>
                          <a:ext uri="{FF2B5EF4-FFF2-40B4-BE49-F238E27FC236}">
                            <a16:creationId xmlns:a16="http://schemas.microsoft.com/office/drawing/2014/main" id="{928202A7-EB76-4473-92C0-FAED7B4C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706101"/>
                        <a:ext cx="89154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
            <a:extLst>
              <a:ext uri="{FF2B5EF4-FFF2-40B4-BE49-F238E27FC236}">
                <a16:creationId xmlns:a16="http://schemas.microsoft.com/office/drawing/2014/main" id="{D1B9E8AF-84D0-4D78-8C4A-438FE36DD811}"/>
              </a:ext>
            </a:extLst>
          </p:cNvPr>
          <p:cNvGraphicFramePr>
            <a:graphicFrameLocks noChangeAspect="1"/>
          </p:cNvGraphicFramePr>
          <p:nvPr>
            <p:extLst>
              <p:ext uri="{D42A27DB-BD31-4B8C-83A1-F6EECF244321}">
                <p14:modId xmlns:p14="http://schemas.microsoft.com/office/powerpoint/2010/main" val="2250616057"/>
              </p:ext>
            </p:extLst>
          </p:nvPr>
        </p:nvGraphicFramePr>
        <p:xfrm>
          <a:off x="118744" y="3331994"/>
          <a:ext cx="9604376" cy="2251075"/>
        </p:xfrm>
        <a:graphic>
          <a:graphicData uri="http://schemas.openxmlformats.org/presentationml/2006/ole">
            <mc:AlternateContent xmlns:mc="http://schemas.openxmlformats.org/markup-compatibility/2006">
              <mc:Choice xmlns:v="urn:schemas-microsoft-com:vml" Requires="v">
                <p:oleObj name="Document" r:id="rId4" imgW="5486400" imgH="1285494" progId="Word.Document.8">
                  <p:embed/>
                </p:oleObj>
              </mc:Choice>
              <mc:Fallback>
                <p:oleObj name="Document" r:id="rId4" imgW="5486400" imgH="1285494" progId="Word.Document.8">
                  <p:embed/>
                  <p:pic>
                    <p:nvPicPr>
                      <p:cNvPr id="15364" name="Object 5">
                        <a:extLst>
                          <a:ext uri="{FF2B5EF4-FFF2-40B4-BE49-F238E27FC236}">
                            <a16:creationId xmlns:a16="http://schemas.microsoft.com/office/drawing/2014/main" id="{D1B9E8AF-84D0-4D78-8C4A-438FE36DD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4" y="3331994"/>
                        <a:ext cx="9604376"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Slide Number Placeholder 5">
            <a:extLst>
              <a:ext uri="{FF2B5EF4-FFF2-40B4-BE49-F238E27FC236}">
                <a16:creationId xmlns:a16="http://schemas.microsoft.com/office/drawing/2014/main" id="{60B0AD03-F52B-4988-9F54-F3D04F475F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B91586-5AB2-4EFB-82C7-181931C71A04}" type="slidenum">
              <a:rPr lang="en-GB" altLang="en-US" sz="1400"/>
              <a:pPr>
                <a:spcBef>
                  <a:spcPct val="0"/>
                </a:spcBef>
                <a:buFontTx/>
                <a:buNone/>
              </a:pPr>
              <a:t>13</a:t>
            </a:fld>
            <a:endParaRPr lang="en-GB" altLang="en-US" sz="1400"/>
          </a:p>
        </p:txBody>
      </p:sp>
      <p:graphicFrame>
        <p:nvGraphicFramePr>
          <p:cNvPr id="23" name="Object 2">
            <a:extLst>
              <a:ext uri="{FF2B5EF4-FFF2-40B4-BE49-F238E27FC236}">
                <a16:creationId xmlns:a16="http://schemas.microsoft.com/office/drawing/2014/main" id="{F95DE81E-93A4-4187-865A-651227995E7F}"/>
              </a:ext>
            </a:extLst>
          </p:cNvPr>
          <p:cNvGraphicFramePr>
            <a:graphicFrameLocks noChangeAspect="1"/>
          </p:cNvGraphicFramePr>
          <p:nvPr>
            <p:extLst>
              <p:ext uri="{D42A27DB-BD31-4B8C-83A1-F6EECF244321}">
                <p14:modId xmlns:p14="http://schemas.microsoft.com/office/powerpoint/2010/main" val="1357183474"/>
              </p:ext>
            </p:extLst>
          </p:nvPr>
        </p:nvGraphicFramePr>
        <p:xfrm>
          <a:off x="8367857" y="1632408"/>
          <a:ext cx="3824143" cy="4723942"/>
        </p:xfrm>
        <a:graphic>
          <a:graphicData uri="http://schemas.openxmlformats.org/presentationml/2006/ole">
            <mc:AlternateContent xmlns:mc="http://schemas.openxmlformats.org/markup-compatibility/2006">
              <mc:Choice xmlns:v="urn:schemas-microsoft-com:vml" Requires="v">
                <p:oleObj r:id="rId6" imgW="4168224" imgH="5145609" progId="Visio.Drawing.5">
                  <p:embed/>
                </p:oleObj>
              </mc:Choice>
              <mc:Fallback>
                <p:oleObj r:id="rId6"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857" y="1632408"/>
                        <a:ext cx="3824143" cy="4723942"/>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DA829D99-31A9-CDC8-6D79-DA7177512E8A}"/>
              </a:ext>
            </a:extLst>
          </p:cNvPr>
          <p:cNvSpPr txBox="1"/>
          <p:nvPr/>
        </p:nvSpPr>
        <p:spPr>
          <a:xfrm>
            <a:off x="8471448" y="244436"/>
            <a:ext cx="3616960" cy="923330"/>
          </a:xfrm>
          <a:prstGeom prst="rect">
            <a:avLst/>
          </a:prstGeom>
          <a:noFill/>
        </p:spPr>
        <p:txBody>
          <a:bodyPr wrap="square" rtlCol="0">
            <a:spAutoFit/>
          </a:bodyPr>
          <a:lstStyle/>
          <a:p>
            <a:r>
              <a:rPr lang="en-US" dirty="0" err="1">
                <a:solidFill>
                  <a:srgbClr val="FF0000"/>
                </a:solidFill>
              </a:rPr>
              <a:t>Perhatikan</a:t>
            </a:r>
            <a:r>
              <a:rPr lang="en-US" dirty="0">
                <a:solidFill>
                  <a:srgbClr val="FF0000"/>
                </a:solidFill>
              </a:rPr>
              <a:t>, bit-bit </a:t>
            </a:r>
            <a:r>
              <a:rPr lang="en-US" i="1" dirty="0">
                <a:solidFill>
                  <a:srgbClr val="FF0000"/>
                </a:solidFill>
              </a:rPr>
              <a:t>parity</a:t>
            </a:r>
            <a:r>
              <a:rPr lang="en-US" dirty="0">
                <a:solidFill>
                  <a:srgbClr val="FF0000"/>
                </a:solidFill>
              </a:rPr>
              <a:t>, </a:t>
            </a:r>
            <a:r>
              <a:rPr lang="en-US" dirty="0" err="1">
                <a:solidFill>
                  <a:srgbClr val="FF0000"/>
                </a:solidFill>
              </a:rPr>
              <a:t>yaitu</a:t>
            </a:r>
            <a:r>
              <a:rPr lang="en-US" dirty="0">
                <a:solidFill>
                  <a:srgbClr val="FF0000"/>
                </a:solidFill>
              </a:rPr>
              <a:t> bit ke-8, 16, 28, … </a:t>
            </a:r>
            <a:r>
              <a:rPr lang="en-US" dirty="0" err="1">
                <a:solidFill>
                  <a:srgbClr val="FF0000"/>
                </a:solidFill>
              </a:rPr>
              <a:t>dibuang</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menjadi</a:t>
            </a:r>
            <a:r>
              <a:rPr lang="en-US" dirty="0">
                <a:solidFill>
                  <a:srgbClr val="FF0000"/>
                </a:solidFill>
              </a:rPr>
              <a:t> 56 bit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E71D79D8-A673-41B4-BDA2-3E1B0F4BC2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16387" name="Object 4">
            <a:extLst>
              <a:ext uri="{FF2B5EF4-FFF2-40B4-BE49-F238E27FC236}">
                <a16:creationId xmlns:a16="http://schemas.microsoft.com/office/drawing/2014/main" id="{0666BA28-F1E2-4AD8-ACEE-198419CF7233}"/>
              </a:ext>
            </a:extLst>
          </p:cNvPr>
          <p:cNvGraphicFramePr>
            <a:graphicFrameLocks noChangeAspect="1"/>
          </p:cNvGraphicFramePr>
          <p:nvPr>
            <p:extLst>
              <p:ext uri="{D42A27DB-BD31-4B8C-83A1-F6EECF244321}">
                <p14:modId xmlns:p14="http://schemas.microsoft.com/office/powerpoint/2010/main" val="3920755494"/>
              </p:ext>
            </p:extLst>
          </p:nvPr>
        </p:nvGraphicFramePr>
        <p:xfrm>
          <a:off x="-230188" y="969168"/>
          <a:ext cx="8840788" cy="4919663"/>
        </p:xfrm>
        <a:graphic>
          <a:graphicData uri="http://schemas.openxmlformats.org/presentationml/2006/ole">
            <mc:AlternateContent xmlns:mc="http://schemas.openxmlformats.org/markup-compatibility/2006">
              <mc:Choice xmlns:v="urn:schemas-microsoft-com:vml" Requires="v">
                <p:oleObj name="Document" r:id="rId2" imgW="5486400" imgH="3051810" progId="Word.Document.8">
                  <p:embed/>
                </p:oleObj>
              </mc:Choice>
              <mc:Fallback>
                <p:oleObj name="Document" r:id="rId2" imgW="5486400" imgH="3051810" progId="Word.Document.8">
                  <p:embed/>
                  <p:pic>
                    <p:nvPicPr>
                      <p:cNvPr id="16387" name="Object 4">
                        <a:extLst>
                          <a:ext uri="{FF2B5EF4-FFF2-40B4-BE49-F238E27FC236}">
                            <a16:creationId xmlns:a16="http://schemas.microsoft.com/office/drawing/2014/main" id="{0666BA28-F1E2-4AD8-ACEE-198419CF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969168"/>
                        <a:ext cx="8840788"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Slide Number Placeholder 4">
            <a:extLst>
              <a:ext uri="{FF2B5EF4-FFF2-40B4-BE49-F238E27FC236}">
                <a16:creationId xmlns:a16="http://schemas.microsoft.com/office/drawing/2014/main" id="{FD7433CD-A094-45EF-94A5-D1362248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85DEBC-F360-40D0-85A5-42DD59B4C9CE}" type="slidenum">
              <a:rPr lang="en-GB" altLang="en-US" sz="1400"/>
              <a:pPr>
                <a:spcBef>
                  <a:spcPct val="0"/>
                </a:spcBef>
                <a:buFontTx/>
                <a:buNone/>
              </a:pPr>
              <a:t>14</a:t>
            </a:fld>
            <a:endParaRPr lang="en-GB" altLang="en-US" sz="1400"/>
          </a:p>
        </p:txBody>
      </p:sp>
      <p:graphicFrame>
        <p:nvGraphicFramePr>
          <p:cNvPr id="6" name="Object 2">
            <a:extLst>
              <a:ext uri="{FF2B5EF4-FFF2-40B4-BE49-F238E27FC236}">
                <a16:creationId xmlns:a16="http://schemas.microsoft.com/office/drawing/2014/main" id="{209772B9-8EF0-4A39-A4FC-3CDA1340B381}"/>
              </a:ext>
            </a:extLst>
          </p:cNvPr>
          <p:cNvGraphicFramePr>
            <a:graphicFrameLocks noChangeAspect="1"/>
          </p:cNvGraphicFramePr>
          <p:nvPr>
            <p:extLst>
              <p:ext uri="{D42A27DB-BD31-4B8C-83A1-F6EECF244321}">
                <p14:modId xmlns:p14="http://schemas.microsoft.com/office/powerpoint/2010/main" val="4128585668"/>
              </p:ext>
            </p:extLst>
          </p:nvPr>
        </p:nvGraphicFramePr>
        <p:xfrm>
          <a:off x="7406641" y="785453"/>
          <a:ext cx="4320540" cy="5337138"/>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14342" name="Object 2">
                        <a:extLst>
                          <a:ext uri="{FF2B5EF4-FFF2-40B4-BE49-F238E27FC236}">
                            <a16:creationId xmlns:a16="http://schemas.microsoft.com/office/drawing/2014/main" id="{CA1BB8BB-2A29-4900-8F91-FC39EBE9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41" y="785453"/>
                        <a:ext cx="4320540" cy="5337138"/>
                      </a:xfrm>
                      <a:prstGeom prst="rect">
                        <a:avLst/>
                      </a:prstGeom>
                      <a:noFill/>
                      <a:ln>
                        <a:noFill/>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34FD3E4D-B266-4BE1-8E6C-092317C36C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7411" name="Rectangle 3">
            <a:extLst>
              <a:ext uri="{FF2B5EF4-FFF2-40B4-BE49-F238E27FC236}">
                <a16:creationId xmlns:a16="http://schemas.microsoft.com/office/drawing/2014/main" id="{EBA3FED2-D858-497E-AA5A-25C83F34C127}"/>
              </a:ext>
            </a:extLst>
          </p:cNvPr>
          <p:cNvSpPr>
            <a:spLocks noGrp="1" noChangeArrowheads="1"/>
          </p:cNvSpPr>
          <p:nvPr>
            <p:ph type="body" idx="1"/>
          </p:nvPr>
        </p:nvSpPr>
        <p:spPr>
          <a:xfrm>
            <a:off x="452120" y="2500312"/>
            <a:ext cx="7772400" cy="4038600"/>
          </a:xfrm>
        </p:spPr>
        <p:txBody>
          <a:bodyPr>
            <a:normAutofit lnSpcReduction="10000"/>
          </a:bodyPr>
          <a:lstStyle/>
          <a:p>
            <a:pPr eaLnBrk="1" hangingPunct="1">
              <a:buFontTx/>
              <a:buNone/>
            </a:pP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penggabungan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14, 17,  11,  24,   1,  5,   3,  28,  15,    6,  21, 10</a:t>
            </a:r>
          </a:p>
          <a:p>
            <a:pPr eaLnBrk="1" hangingPunct="1">
              <a:buFontTx/>
              <a:buNone/>
            </a:pPr>
            <a:r>
              <a:rPr lang="en-US" altLang="en-US" sz="2400" dirty="0">
                <a:cs typeface="Times New Roman" panose="02020603050405020304" pitchFamily="18" charset="0"/>
              </a:rPr>
              <a:t>23, 19,  12,    4, 26,  8, 16,    7,  27,  20,  13,   2</a:t>
            </a:r>
          </a:p>
          <a:p>
            <a:pPr eaLnBrk="1" hangingPunct="1">
              <a:buFontTx/>
              <a:buNone/>
            </a:pPr>
            <a:r>
              <a:rPr lang="en-US" altLang="en-US" sz="2400" b="1"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bit-bit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posisi</a:t>
            </a:r>
            <a:r>
              <a:rPr lang="en-US" altLang="en-US" sz="2400" dirty="0">
                <a:cs typeface="Times New Roman" panose="02020603050405020304" pitchFamily="18" charset="0"/>
              </a:rPr>
              <a:t>:</a:t>
            </a:r>
          </a:p>
          <a:p>
            <a:pPr eaLnBrk="1" hangingPunct="1">
              <a:buFontTx/>
              <a:buNone/>
            </a:pPr>
            <a:r>
              <a:rPr lang="en-US" altLang="en-US" sz="2400" dirty="0">
                <a:cs typeface="Times New Roman" panose="02020603050405020304" pitchFamily="18" charset="0"/>
              </a:rPr>
              <a:t>41, 52, 31, 37, 47, 55, 30, 40, 51,  45, 33, 48</a:t>
            </a:r>
          </a:p>
          <a:p>
            <a:pPr eaLnBrk="1" hangingPunct="1">
              <a:buFontTx/>
              <a:buNone/>
            </a:pPr>
            <a:r>
              <a:rPr lang="en-US" altLang="en-US" sz="2400" dirty="0">
                <a:cs typeface="Times New Roman" panose="02020603050405020304" pitchFamily="18" charset="0"/>
              </a:rPr>
              <a:t>44, 49, 39, 56, 34, 53, 46, 42, 50,  36, 29, 32</a:t>
            </a:r>
          </a:p>
          <a:p>
            <a:pPr eaLnBrk="1" hangingPunct="1">
              <a:buFontTx/>
              <a:buNone/>
            </a:pPr>
            <a:r>
              <a:rPr lang="en-US" altLang="en-US" sz="2400" dirty="0">
                <a:cs typeface="Times New Roman" panose="02020603050405020304" pitchFamily="18" charset="0"/>
              </a:rPr>
              <a:t> </a:t>
            </a:r>
          </a:p>
          <a:p>
            <a:pPr eaLnBrk="1" hangingPunct="1">
              <a:buFontTx/>
              <a:buNone/>
            </a:pP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internal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mempunyai</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48 bit. </a:t>
            </a:r>
          </a:p>
          <a:p>
            <a:pPr eaLnBrk="1" hangingPunct="1">
              <a:buFontTx/>
              <a:buNone/>
            </a:pPr>
            <a:endParaRPr lang="en-GB" altLang="en-US" sz="2400" dirty="0"/>
          </a:p>
        </p:txBody>
      </p:sp>
      <p:graphicFrame>
        <p:nvGraphicFramePr>
          <p:cNvPr id="17412" name="Object 5">
            <a:extLst>
              <a:ext uri="{FF2B5EF4-FFF2-40B4-BE49-F238E27FC236}">
                <a16:creationId xmlns:a16="http://schemas.microsoft.com/office/drawing/2014/main" id="{00C642CC-9495-4814-9B19-1F81156CF236}"/>
              </a:ext>
            </a:extLst>
          </p:cNvPr>
          <p:cNvGraphicFramePr>
            <a:graphicFrameLocks noChangeAspect="1"/>
          </p:cNvGraphicFramePr>
          <p:nvPr>
            <p:extLst>
              <p:ext uri="{D42A27DB-BD31-4B8C-83A1-F6EECF244321}">
                <p14:modId xmlns:p14="http://schemas.microsoft.com/office/powerpoint/2010/main" val="1533591114"/>
              </p:ext>
            </p:extLst>
          </p:nvPr>
        </p:nvGraphicFramePr>
        <p:xfrm>
          <a:off x="357188" y="493712"/>
          <a:ext cx="8990012" cy="1868488"/>
        </p:xfrm>
        <a:graphic>
          <a:graphicData uri="http://schemas.openxmlformats.org/presentationml/2006/ole">
            <mc:AlternateContent xmlns:mc="http://schemas.openxmlformats.org/markup-compatibility/2006">
              <mc:Choice xmlns:v="urn:schemas-microsoft-com:vml" Requires="v">
                <p:oleObj name="Document" r:id="rId2" imgW="5629656" imgH="1171194" progId="Word.Document.8">
                  <p:embed/>
                </p:oleObj>
              </mc:Choice>
              <mc:Fallback>
                <p:oleObj name="Document" r:id="rId2" imgW="5629656" imgH="1171194" progId="Word.Document.8">
                  <p:embed/>
                  <p:pic>
                    <p:nvPicPr>
                      <p:cNvPr id="17412" name="Object 5">
                        <a:extLst>
                          <a:ext uri="{FF2B5EF4-FFF2-40B4-BE49-F238E27FC236}">
                            <a16:creationId xmlns:a16="http://schemas.microsoft.com/office/drawing/2014/main" id="{00C642CC-9495-4814-9B19-1F81156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93712"/>
                        <a:ext cx="8990012"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Slide Number Placeholder 5">
            <a:extLst>
              <a:ext uri="{FF2B5EF4-FFF2-40B4-BE49-F238E27FC236}">
                <a16:creationId xmlns:a16="http://schemas.microsoft.com/office/drawing/2014/main" id="{2EDE631F-36C6-4FBF-AA69-C5AEC48CE9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9C46A9-E098-4093-A094-FC720BC74B7E}" type="slidenum">
              <a:rPr lang="en-GB" altLang="en-US" sz="1400"/>
              <a:pPr>
                <a:spcBef>
                  <a:spcPct val="0"/>
                </a:spcBef>
                <a:buFontTx/>
                <a:buNone/>
              </a:pPr>
              <a:t>15</a:t>
            </a:fld>
            <a:endParaRPr lang="en-GB" altLang="en-US" sz="1400"/>
          </a:p>
        </p:txBody>
      </p:sp>
      <p:graphicFrame>
        <p:nvGraphicFramePr>
          <p:cNvPr id="7" name="Object 2">
            <a:extLst>
              <a:ext uri="{FF2B5EF4-FFF2-40B4-BE49-F238E27FC236}">
                <a16:creationId xmlns:a16="http://schemas.microsoft.com/office/drawing/2014/main" id="{A6F9A1C5-94CB-4DB6-B448-BC2E7482127A}"/>
              </a:ext>
            </a:extLst>
          </p:cNvPr>
          <p:cNvGraphicFramePr>
            <a:graphicFrameLocks noChangeAspect="1"/>
          </p:cNvGraphicFramePr>
          <p:nvPr>
            <p:extLst>
              <p:ext uri="{D42A27DB-BD31-4B8C-83A1-F6EECF244321}">
                <p14:modId xmlns:p14="http://schemas.microsoft.com/office/powerpoint/2010/main" val="210002597"/>
              </p:ext>
            </p:extLst>
          </p:nvPr>
        </p:nvGraphicFramePr>
        <p:xfrm>
          <a:off x="7882717" y="1067028"/>
          <a:ext cx="3824143" cy="4723942"/>
        </p:xfrm>
        <a:graphic>
          <a:graphicData uri="http://schemas.openxmlformats.org/presentationml/2006/ole">
            <mc:AlternateContent xmlns:mc="http://schemas.openxmlformats.org/markup-compatibility/2006">
              <mc:Choice xmlns:v="urn:schemas-microsoft-com:vml" Requires="v">
                <p:oleObj r:id="rId4" imgW="4168224" imgH="5145609" progId="Visio.Drawing.5">
                  <p:embed/>
                </p:oleObj>
              </mc:Choice>
              <mc:Fallback>
                <p:oleObj r:id="rId4" imgW="4168224" imgH="5145609" progId="Visio.Drawing.5">
                  <p:embed/>
                  <p:pic>
                    <p:nvPicPr>
                      <p:cNvPr id="6" name="Object 2">
                        <a:extLst>
                          <a:ext uri="{FF2B5EF4-FFF2-40B4-BE49-F238E27FC236}">
                            <a16:creationId xmlns:a16="http://schemas.microsoft.com/office/drawing/2014/main" id="{209772B9-8EF0-4A39-A4FC-3CDA1340B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2717" y="1067028"/>
                        <a:ext cx="3824143" cy="4723942"/>
                      </a:xfrm>
                      <a:prstGeom prst="rect">
                        <a:avLst/>
                      </a:prstGeom>
                      <a:noFill/>
                      <a:ln>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55C44-8497-1FD4-C047-0D1144392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520" y="853440"/>
            <a:ext cx="10389304" cy="5075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0DB32A42-7F37-C108-FD44-2A6DF8591041}"/>
              </a:ext>
            </a:extLst>
          </p:cNvPr>
          <p:cNvSpPr txBox="1"/>
          <p:nvPr/>
        </p:nvSpPr>
        <p:spPr>
          <a:xfrm>
            <a:off x="3962400" y="274320"/>
            <a:ext cx="5728941" cy="461665"/>
          </a:xfrm>
          <a:prstGeom prst="rect">
            <a:avLst/>
          </a:prstGeom>
          <a:noFill/>
        </p:spPr>
        <p:txBody>
          <a:bodyPr wrap="none" rtlCol="0">
            <a:spAutoFit/>
          </a:bodyPr>
          <a:lstStyle/>
          <a:p>
            <a:r>
              <a:rPr lang="en-US" sz="2400" dirty="0" err="1"/>
              <a:t>Pembangkitan</a:t>
            </a:r>
            <a:r>
              <a:rPr lang="en-US" sz="2400" dirty="0"/>
              <a:t> </a:t>
            </a:r>
            <a:r>
              <a:rPr lang="en-US" sz="2400" dirty="0" err="1"/>
              <a:t>kunci</a:t>
            </a:r>
            <a:r>
              <a:rPr lang="en-US" sz="2400" dirty="0"/>
              <a:t> internal </a:t>
            </a:r>
            <a:r>
              <a:rPr lang="en-US" sz="2400" dirty="0" err="1"/>
              <a:t>secara</a:t>
            </a:r>
            <a:r>
              <a:rPr lang="en-US" sz="2400" dirty="0"/>
              <a:t> </a:t>
            </a:r>
            <a:r>
              <a:rPr lang="en-US" sz="2400" dirty="0" err="1"/>
              <a:t>lengkap</a:t>
            </a:r>
            <a:r>
              <a:rPr lang="en-US" sz="2400" dirty="0"/>
              <a:t>:</a:t>
            </a:r>
          </a:p>
        </p:txBody>
      </p:sp>
      <p:sp>
        <p:nvSpPr>
          <p:cNvPr id="4" name="TextBox 3">
            <a:extLst>
              <a:ext uri="{FF2B5EF4-FFF2-40B4-BE49-F238E27FC236}">
                <a16:creationId xmlns:a16="http://schemas.microsoft.com/office/drawing/2014/main" id="{AB6C1393-748B-463C-717C-1347B0969264}"/>
              </a:ext>
            </a:extLst>
          </p:cNvPr>
          <p:cNvSpPr txBox="1"/>
          <p:nvPr/>
        </p:nvSpPr>
        <p:spPr>
          <a:xfrm>
            <a:off x="10192384" y="543984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Tree>
    <p:extLst>
      <p:ext uri="{BB962C8B-B14F-4D97-AF65-F5344CB8AC3E}">
        <p14:creationId xmlns:p14="http://schemas.microsoft.com/office/powerpoint/2010/main" val="36105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32D00966-5F94-44C7-A332-9E549C61D1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8435" name="Rectangle 2">
            <a:extLst>
              <a:ext uri="{FF2B5EF4-FFF2-40B4-BE49-F238E27FC236}">
                <a16:creationId xmlns:a16="http://schemas.microsoft.com/office/drawing/2014/main" id="{80674DFA-2B8F-4A5F-8993-BC3199F7B62A}"/>
              </a:ext>
            </a:extLst>
          </p:cNvPr>
          <p:cNvSpPr>
            <a:spLocks noGrp="1" noChangeArrowheads="1"/>
          </p:cNvSpPr>
          <p:nvPr>
            <p:ph type="title"/>
          </p:nvPr>
        </p:nvSpPr>
        <p:spPr/>
        <p:txBody>
          <a:bodyPr/>
          <a:lstStyle/>
          <a:p>
            <a:pPr algn="l" eaLnBrk="1" hangingPunct="1"/>
            <a:r>
              <a:rPr lang="en-US" altLang="en-US" b="1" dirty="0" err="1"/>
              <a:t>Permutasi</a:t>
            </a:r>
            <a:r>
              <a:rPr lang="en-US" altLang="en-US" b="1" dirty="0"/>
              <a:t> </a:t>
            </a:r>
            <a:r>
              <a:rPr lang="en-US" altLang="en-US" b="1" dirty="0" err="1"/>
              <a:t>Awal</a:t>
            </a:r>
            <a:endParaRPr lang="en-GB" altLang="en-US" b="1" dirty="0"/>
          </a:p>
        </p:txBody>
      </p:sp>
      <p:sp>
        <p:nvSpPr>
          <p:cNvPr id="18436" name="Rectangle 3">
            <a:extLst>
              <a:ext uri="{FF2B5EF4-FFF2-40B4-BE49-F238E27FC236}">
                <a16:creationId xmlns:a16="http://schemas.microsoft.com/office/drawing/2014/main" id="{95A4A8BD-BDDA-4AAB-B4E3-7A0FDA9F34A5}"/>
              </a:ext>
            </a:extLst>
          </p:cNvPr>
          <p:cNvSpPr>
            <a:spLocks noGrp="1" noChangeArrowheads="1"/>
          </p:cNvSpPr>
          <p:nvPr>
            <p:ph type="body" idx="1"/>
          </p:nvPr>
        </p:nvSpPr>
        <p:spPr/>
        <p:txBody>
          <a:bodyPr/>
          <a:lstStyle/>
          <a:p>
            <a:pPr eaLnBrk="1" hangingPunct="1"/>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mengacak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urutan</a:t>
            </a:r>
            <a:r>
              <a:rPr lang="en-US" altLang="en-US" dirty="0">
                <a:cs typeface="Times New Roman" panose="02020603050405020304" pitchFamily="18" charset="0"/>
              </a:rPr>
              <a:t> bit-bit </a:t>
            </a:r>
          </a:p>
          <a:p>
            <a:pPr marL="0" indent="0" eaLnBrk="1" hangingPunct="1">
              <a:buNone/>
            </a:pPr>
            <a:r>
              <a:rPr lang="en-US" altLang="en-US" dirty="0">
                <a:cs typeface="Times New Roman" panose="02020603050405020304" pitchFamily="18" charset="0"/>
              </a:rPr>
              <a:t>   di </a:t>
            </a:r>
            <a:r>
              <a:rPr lang="en-US" altLang="en-US" dirty="0" err="1">
                <a:cs typeface="Times New Roman" panose="02020603050405020304" pitchFamily="18" charset="0"/>
              </a:rPr>
              <a:t>dalamnya</a:t>
            </a:r>
            <a:r>
              <a:rPr lang="en-US" altLang="en-US" dirty="0">
                <a:cs typeface="Times New Roman" panose="02020603050405020304" pitchFamily="18" charset="0"/>
              </a:rPr>
              <a:t> </a:t>
            </a:r>
            <a:r>
              <a:rPr lang="en-US" altLang="en-US" dirty="0" err="1">
                <a:cs typeface="Times New Roman" panose="02020603050405020304" pitchFamily="18" charset="0"/>
              </a:rPr>
              <a:t>berubah</a:t>
            </a:r>
            <a:r>
              <a:rPr lang="en-US" altLang="en-US" dirty="0">
                <a:cs typeface="Times New Roman" panose="02020603050405020304" pitchFamily="18" charset="0"/>
              </a:rPr>
              <a:t>. </a:t>
            </a:r>
          </a:p>
          <a:p>
            <a:pPr eaLnBrk="1" hangingPunct="1"/>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i="1" dirty="0">
                <a:cs typeface="Times New Roman" panose="02020603050405020304" pitchFamily="18" charset="0"/>
              </a:rPr>
              <a:t>IP</a:t>
            </a:r>
            <a:r>
              <a:rPr lang="en-US" altLang="en-US" dirty="0">
                <a:cs typeface="Times New Roman" panose="02020603050405020304" pitchFamily="18" charset="0"/>
              </a:rPr>
              <a:t>):</a:t>
            </a:r>
          </a:p>
          <a:p>
            <a:pPr eaLnBrk="1" hangingPunct="1">
              <a:buFontTx/>
              <a:buNone/>
            </a:pPr>
            <a:endParaRPr lang="en-GB" altLang="en-US" dirty="0">
              <a:cs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2C2F30F1-1619-48D1-8130-C25C8C00AE05}"/>
              </a:ext>
            </a:extLst>
          </p:cNvPr>
          <p:cNvGraphicFramePr>
            <a:graphicFrameLocks noChangeAspect="1"/>
          </p:cNvGraphicFramePr>
          <p:nvPr>
            <p:extLst>
              <p:ext uri="{D42A27DB-BD31-4B8C-83A1-F6EECF244321}">
                <p14:modId xmlns:p14="http://schemas.microsoft.com/office/powerpoint/2010/main" val="322894277"/>
              </p:ext>
            </p:extLst>
          </p:nvPr>
        </p:nvGraphicFramePr>
        <p:xfrm>
          <a:off x="1031239" y="3566160"/>
          <a:ext cx="10527371" cy="1998028"/>
        </p:xfrm>
        <a:graphic>
          <a:graphicData uri="http://schemas.openxmlformats.org/presentationml/2006/ole">
            <mc:AlternateContent xmlns:mc="http://schemas.openxmlformats.org/markup-compatibility/2006">
              <mc:Choice xmlns:v="urn:schemas-microsoft-com:vml" Requires="v">
                <p:oleObj name="Document" r:id="rId2" imgW="5629656" imgH="1068324" progId="Word.Document.8">
                  <p:embed/>
                </p:oleObj>
              </mc:Choice>
              <mc:Fallback>
                <p:oleObj name="Document" r:id="rId2" imgW="5629656" imgH="1068324" progId="Word.Document.8">
                  <p:embed/>
                  <p:pic>
                    <p:nvPicPr>
                      <p:cNvPr id="18437" name="Object 4">
                        <a:extLst>
                          <a:ext uri="{FF2B5EF4-FFF2-40B4-BE49-F238E27FC236}">
                            <a16:creationId xmlns:a16="http://schemas.microsoft.com/office/drawing/2014/main" id="{2C2F30F1-1619-48D1-8130-C25C8C00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39" y="3566160"/>
                        <a:ext cx="10527371" cy="1998028"/>
                      </a:xfrm>
                      <a:prstGeom prst="rect">
                        <a:avLst/>
                      </a:prstGeom>
                      <a:noFill/>
                      <a:ln>
                        <a:noFill/>
                      </a:ln>
                      <a:effectLst/>
                    </p:spPr>
                  </p:pic>
                </p:oleObj>
              </mc:Fallback>
            </mc:AlternateContent>
          </a:graphicData>
        </a:graphic>
      </p:graphicFrame>
      <p:sp>
        <p:nvSpPr>
          <p:cNvPr id="18438" name="Slide Number Placeholder 6">
            <a:extLst>
              <a:ext uri="{FF2B5EF4-FFF2-40B4-BE49-F238E27FC236}">
                <a16:creationId xmlns:a16="http://schemas.microsoft.com/office/drawing/2014/main" id="{A119A113-89D9-4EAF-839D-EB9D3ACC01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FA94FE-A58C-4601-8437-887E11CBD7E8}" type="slidenum">
              <a:rPr lang="en-GB" altLang="en-US" sz="1400"/>
              <a:pPr>
                <a:spcBef>
                  <a:spcPct val="0"/>
                </a:spcBef>
                <a:buFontTx/>
                <a:buNone/>
              </a:pPr>
              <a:t>17</a:t>
            </a:fld>
            <a:endParaRPr lang="en-GB" altLang="en-US" sz="1400"/>
          </a:p>
        </p:txBody>
      </p:sp>
      <p:pic>
        <p:nvPicPr>
          <p:cNvPr id="8" name="Picture 8">
            <a:extLst>
              <a:ext uri="{FF2B5EF4-FFF2-40B4-BE49-F238E27FC236}">
                <a16:creationId xmlns:a16="http://schemas.microsoft.com/office/drawing/2014/main" id="{E19F7DE4-05A8-41C8-B0BA-2B9E8FE40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901" y="206851"/>
            <a:ext cx="3140860" cy="32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A1F3A04-120D-4DDA-BCDD-878EE6184293}"/>
              </a:ext>
            </a:extLst>
          </p:cNvPr>
          <p:cNvSpPr>
            <a:spLocks noGrp="1" noChangeArrowheads="1"/>
          </p:cNvSpPr>
          <p:nvPr>
            <p:ph type="title"/>
          </p:nvPr>
        </p:nvSpPr>
        <p:spPr>
          <a:xfrm>
            <a:off x="838200" y="252415"/>
            <a:ext cx="7772400" cy="685800"/>
          </a:xfrm>
        </p:spPr>
        <p:txBody>
          <a:bodyPr>
            <a:normAutofit fontScale="90000"/>
          </a:bodyPr>
          <a:lstStyle/>
          <a:p>
            <a:pPr algn="l" eaLnBrk="1" hangingPunct="1"/>
            <a:r>
              <a:rPr lang="en-US" altLang="en-US" b="1" i="1" dirty="0"/>
              <a:t>Enciphering</a:t>
            </a:r>
            <a:endParaRPr lang="en-GB" altLang="en-US" b="1" i="1" dirty="0"/>
          </a:p>
        </p:txBody>
      </p:sp>
      <p:sp>
        <p:nvSpPr>
          <p:cNvPr id="19460" name="Rectangle 3">
            <a:extLst>
              <a:ext uri="{FF2B5EF4-FFF2-40B4-BE49-F238E27FC236}">
                <a16:creationId xmlns:a16="http://schemas.microsoft.com/office/drawing/2014/main" id="{C45DAFB2-4198-4AF3-8DA3-966C44430061}"/>
              </a:ext>
            </a:extLst>
          </p:cNvPr>
          <p:cNvSpPr>
            <a:spLocks noGrp="1" noChangeArrowheads="1"/>
          </p:cNvSpPr>
          <p:nvPr>
            <p:ph type="body" idx="1"/>
          </p:nvPr>
        </p:nvSpPr>
        <p:spPr>
          <a:xfrm>
            <a:off x="987972" y="1066800"/>
            <a:ext cx="9511862" cy="2362200"/>
          </a:xfrm>
        </p:spPr>
        <p:txBody>
          <a:bodyPr/>
          <a:lstStyle/>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mengalami</a:t>
            </a:r>
            <a:r>
              <a:rPr lang="en-US" altLang="en-US" sz="2400" dirty="0">
                <a:cs typeface="Times New Roman" panose="02020603050405020304" pitchFamily="18" charset="0"/>
              </a:rPr>
              <a:t> 16 kali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GB" altLang="en-US" sz="2400" dirty="0"/>
              <a:t> </a:t>
            </a:r>
            <a:r>
              <a:rPr lang="en-US" altLang="en-US" sz="2400" dirty="0"/>
              <a:t>.</a:t>
            </a:r>
          </a:p>
          <a:p>
            <a:pPr eaLnBrk="1" hangingPunct="1"/>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enciphering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jaringan</a:t>
            </a:r>
            <a:r>
              <a:rPr lang="en-US" altLang="en-US" sz="2400" dirty="0">
                <a:cs typeface="Times New Roman" panose="02020603050405020304" pitchFamily="18" charset="0"/>
              </a:rPr>
              <a:t> Feistel:</a:t>
            </a: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Tx/>
              <a:buNone/>
            </a:pPr>
            <a:endParaRPr lang="en-GB" altLang="en-US" sz="2400" dirty="0"/>
          </a:p>
        </p:txBody>
      </p:sp>
      <p:sp>
        <p:nvSpPr>
          <p:cNvPr id="19461" name="Slide Number Placeholder 6">
            <a:extLst>
              <a:ext uri="{FF2B5EF4-FFF2-40B4-BE49-F238E27FC236}">
                <a16:creationId xmlns:a16="http://schemas.microsoft.com/office/drawing/2014/main" id="{0292FD55-49F2-46B7-9D31-44F12134E2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9BC581-D017-427F-86A0-77F374BF6F38}" type="slidenum">
              <a:rPr lang="en-GB" altLang="en-US" sz="1400"/>
              <a:pPr>
                <a:spcBef>
                  <a:spcPct val="0"/>
                </a:spcBef>
                <a:buFontTx/>
                <a:buNone/>
              </a:pPr>
              <a:t>18</a:t>
            </a:fld>
            <a:endParaRPr lang="en-GB" altLang="en-US" sz="1400"/>
          </a:p>
        </p:txBody>
      </p:sp>
      <p:sp>
        <p:nvSpPr>
          <p:cNvPr id="19462" name="Rectangle 9">
            <a:extLst>
              <a:ext uri="{FF2B5EF4-FFF2-40B4-BE49-F238E27FC236}">
                <a16:creationId xmlns:a16="http://schemas.microsoft.com/office/drawing/2014/main" id="{40B3C170-7045-4F23-BEFC-81263E8228C0}"/>
              </a:ext>
            </a:extLst>
          </p:cNvPr>
          <p:cNvSpPr>
            <a:spLocks noChangeArrowheads="1"/>
          </p:cNvSpPr>
          <p:nvPr/>
        </p:nvSpPr>
        <p:spPr bwMode="auto">
          <a:xfrm>
            <a:off x="2709864" y="3245000"/>
            <a:ext cx="13198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9463" name="Picture 8">
            <a:extLst>
              <a:ext uri="{FF2B5EF4-FFF2-40B4-BE49-F238E27FC236}">
                <a16:creationId xmlns:a16="http://schemas.microsoft.com/office/drawing/2014/main" id="{A2A9E308-25B7-42D3-870F-036850D15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87" y="3090556"/>
            <a:ext cx="6292092" cy="31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8AB73A0-6A8F-48E6-AE94-B648174E0AC3}"/>
              </a:ext>
            </a:extLst>
          </p:cNvPr>
          <p:cNvSpPr txBox="1">
            <a:spLocks noChangeArrowheads="1"/>
          </p:cNvSpPr>
          <p:nvPr/>
        </p:nvSpPr>
        <p:spPr>
          <a:xfrm>
            <a:off x="6320994" y="6322875"/>
            <a:ext cx="5221014" cy="43207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cs typeface="Times New Roman" panose="02020603050405020304" pitchFamily="18" charset="0"/>
              </a:rPr>
              <a:t>Gambar 4. Satu </a:t>
            </a:r>
            <a:r>
              <a:rPr lang="en-US" altLang="en-US" sz="2000" dirty="0" err="1">
                <a:cs typeface="Times New Roman" panose="02020603050405020304" pitchFamily="18" charset="0"/>
              </a:rPr>
              <a:t>putaran</a:t>
            </a:r>
            <a:r>
              <a:rPr lang="en-US" altLang="en-US" sz="2000" dirty="0">
                <a:cs typeface="Times New Roman" panose="02020603050405020304" pitchFamily="18" charset="0"/>
              </a:rPr>
              <a:t> </a:t>
            </a:r>
            <a:r>
              <a:rPr lang="en-US" altLang="en-US" sz="2000" i="1" dirty="0">
                <a:cs typeface="Times New Roman" panose="02020603050405020304" pitchFamily="18" charset="0"/>
              </a:rPr>
              <a:t>enciphering</a:t>
            </a:r>
            <a:endParaRPr lang="en-GB" alt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6FC4B5CA-2309-54C0-A5A3-AD58CC80125F}"/>
              </a:ext>
            </a:extLst>
          </p:cNvPr>
          <p:cNvPicPr>
            <a:picLocks noChangeAspect="1"/>
          </p:cNvPicPr>
          <p:nvPr/>
        </p:nvPicPr>
        <p:blipFill>
          <a:blip r:embed="rId4"/>
          <a:stretch>
            <a:fillRect/>
          </a:stretch>
        </p:blipFill>
        <p:spPr>
          <a:xfrm>
            <a:off x="8705194" y="0"/>
            <a:ext cx="3305130" cy="2193083"/>
          </a:xfrm>
          <a:prstGeom prst="rect">
            <a:avLst/>
          </a:prstGeom>
        </p:spPr>
      </p:pic>
      <p:cxnSp>
        <p:nvCxnSpPr>
          <p:cNvPr id="5" name="Straight Arrow Connector 4">
            <a:extLst>
              <a:ext uri="{FF2B5EF4-FFF2-40B4-BE49-F238E27FC236}">
                <a16:creationId xmlns:a16="http://schemas.microsoft.com/office/drawing/2014/main" id="{E8888CDA-9DC4-D557-F6EA-A2925845CFCD}"/>
              </a:ext>
            </a:extLst>
          </p:cNvPr>
          <p:cNvCxnSpPr>
            <a:cxnSpLocks/>
          </p:cNvCxnSpPr>
          <p:nvPr/>
        </p:nvCxnSpPr>
        <p:spPr>
          <a:xfrm flipH="1">
            <a:off x="8103476" y="1187669"/>
            <a:ext cx="1471448" cy="153451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6">
            <a:extLst>
              <a:ext uri="{FF2B5EF4-FFF2-40B4-BE49-F238E27FC236}">
                <a16:creationId xmlns:a16="http://schemas.microsoft.com/office/drawing/2014/main" id="{4F01D9B6-BE5C-4863-B6AA-DFE56BE419C1}"/>
              </a:ext>
            </a:extLst>
          </p:cNvPr>
          <p:cNvGraphicFramePr>
            <a:graphicFrameLocks noChangeAspect="1"/>
          </p:cNvGraphicFramePr>
          <p:nvPr>
            <p:extLst>
              <p:ext uri="{D42A27DB-BD31-4B8C-83A1-F6EECF244321}">
                <p14:modId xmlns:p14="http://schemas.microsoft.com/office/powerpoint/2010/main" val="1550599820"/>
              </p:ext>
            </p:extLst>
          </p:nvPr>
        </p:nvGraphicFramePr>
        <p:xfrm>
          <a:off x="600404" y="476852"/>
          <a:ext cx="6902932" cy="6062060"/>
        </p:xfrm>
        <a:graphic>
          <a:graphicData uri="http://schemas.openxmlformats.org/presentationml/2006/ole">
            <mc:AlternateContent xmlns:mc="http://schemas.openxmlformats.org/markup-compatibility/2006">
              <mc:Choice xmlns:v="urn:schemas-microsoft-com:vml" Requires="v">
                <p:oleObj name="VISIO" r:id="rId2" imgW="4371594" imgH="3832098" progId="Visio.Drawing.5">
                  <p:embed/>
                </p:oleObj>
              </mc:Choice>
              <mc:Fallback>
                <p:oleObj name="VISIO" r:id="rId2"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04" y="476852"/>
                        <a:ext cx="6902932" cy="6062060"/>
                      </a:xfrm>
                      <a:prstGeom prst="rect">
                        <a:avLst/>
                      </a:prstGeom>
                      <a:noFill/>
                      <a:ln>
                        <a:noFill/>
                      </a:ln>
                      <a:effectLst/>
                    </p:spPr>
                  </p:pic>
                </p:oleObj>
              </mc:Fallback>
            </mc:AlternateContent>
          </a:graphicData>
        </a:graphic>
      </p:graphicFrame>
      <p:sp>
        <p:nvSpPr>
          <p:cNvPr id="21508" name="Rectangle 7">
            <a:extLst>
              <a:ext uri="{FF2B5EF4-FFF2-40B4-BE49-F238E27FC236}">
                <a16:creationId xmlns:a16="http://schemas.microsoft.com/office/drawing/2014/main" id="{099CDD73-EAB3-45B3-B897-A08FB87F1889}"/>
              </a:ext>
            </a:extLst>
          </p:cNvPr>
          <p:cNvSpPr>
            <a:spLocks noGrp="1" noChangeArrowheads="1"/>
          </p:cNvSpPr>
          <p:nvPr>
            <p:ph type="body" idx="1"/>
          </p:nvPr>
        </p:nvSpPr>
        <p:spPr>
          <a:xfrm>
            <a:off x="4051870" y="6328129"/>
            <a:ext cx="5221014" cy="685800"/>
          </a:xfrm>
          <a:noFill/>
        </p:spPr>
        <p:txBody>
          <a:bodyPr>
            <a:normAutofit/>
          </a:bodyPr>
          <a:lstStyle/>
          <a:p>
            <a:pPr marL="0" indent="0" eaLnBrk="1" hangingPunct="1">
              <a:buNone/>
            </a:pPr>
            <a:r>
              <a:rPr lang="en-US" altLang="en-US" sz="2000" b="1" dirty="0">
                <a:cs typeface="Times New Roman" panose="02020603050405020304" pitchFamily="18" charset="0"/>
              </a:rPr>
              <a:t>Gambar 5.</a:t>
            </a:r>
            <a:r>
              <a:rPr lang="en-US" altLang="en-US" sz="2000" dirty="0">
                <a:cs typeface="Times New Roman" panose="02020603050405020304" pitchFamily="18" charset="0"/>
              </a:rPr>
              <a:t> Diagram </a:t>
            </a:r>
            <a:r>
              <a:rPr lang="en-US" altLang="en-US" sz="2000" dirty="0" err="1">
                <a:cs typeface="Times New Roman" panose="02020603050405020304" pitchFamily="18" charset="0"/>
              </a:rPr>
              <a:t>komputasi</a:t>
            </a:r>
            <a:r>
              <a:rPr lang="en-US" altLang="en-US" sz="2000" dirty="0">
                <a:cs typeface="Times New Roman" panose="02020603050405020304" pitchFamily="18" charset="0"/>
              </a:rPr>
              <a:t> </a:t>
            </a:r>
            <a:r>
              <a:rPr lang="en-US" altLang="en-US" sz="2000" dirty="0" err="1">
                <a:cs typeface="Times New Roman" panose="02020603050405020304" pitchFamily="18" charset="0"/>
              </a:rPr>
              <a:t>fungsi</a:t>
            </a:r>
            <a:r>
              <a:rPr lang="en-US" altLang="en-US" sz="2000" dirty="0">
                <a:cs typeface="Times New Roman" panose="02020603050405020304" pitchFamily="18" charset="0"/>
              </a:rPr>
              <a:t> </a:t>
            </a:r>
            <a:r>
              <a:rPr lang="en-US" altLang="en-US" sz="2000" i="1" dirty="0">
                <a:cs typeface="Times New Roman" panose="02020603050405020304" pitchFamily="18" charset="0"/>
              </a:rPr>
              <a:t>f</a:t>
            </a:r>
            <a:r>
              <a:rPr lang="en-US" altLang="en-US" sz="2000" dirty="0">
                <a:cs typeface="Times New Roman" panose="02020603050405020304" pitchFamily="18" charset="0"/>
              </a:rPr>
              <a:t>:</a:t>
            </a:r>
            <a:endParaRPr lang="en-GB" altLang="en-US" sz="2000" dirty="0">
              <a:cs typeface="Times New Roman" panose="02020603050405020304" pitchFamily="18" charset="0"/>
            </a:endParaRPr>
          </a:p>
        </p:txBody>
      </p:sp>
      <p:sp>
        <p:nvSpPr>
          <p:cNvPr id="21509" name="Slide Number Placeholder 5">
            <a:extLst>
              <a:ext uri="{FF2B5EF4-FFF2-40B4-BE49-F238E27FC236}">
                <a16:creationId xmlns:a16="http://schemas.microsoft.com/office/drawing/2014/main" id="{E2DE60E8-949E-4995-9F50-46825F4001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22D475-0843-4127-ABB5-5706CB163EB3}" type="slidenum">
              <a:rPr lang="en-GB" altLang="en-US" sz="1400"/>
              <a:pPr>
                <a:spcBef>
                  <a:spcPct val="0"/>
                </a:spcBef>
                <a:buFontTx/>
                <a:buNone/>
              </a:pPr>
              <a:t>19</a:t>
            </a:fld>
            <a:endParaRPr lang="en-GB" altLang="en-US" sz="1400"/>
          </a:p>
        </p:txBody>
      </p:sp>
      <p:pic>
        <p:nvPicPr>
          <p:cNvPr id="7" name="Picture 8">
            <a:extLst>
              <a:ext uri="{FF2B5EF4-FFF2-40B4-BE49-F238E27FC236}">
                <a16:creationId xmlns:a16="http://schemas.microsoft.com/office/drawing/2014/main" id="{B9A1B40B-65A8-45DF-B873-9E5E79D05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6525"/>
            <a:ext cx="3438634" cy="17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734A027-0C52-4E82-8BDD-B7F052A744D3}"/>
              </a:ext>
            </a:extLst>
          </p:cNvPr>
          <p:cNvCxnSpPr>
            <a:cxnSpLocks/>
          </p:cNvCxnSpPr>
          <p:nvPr/>
        </p:nvCxnSpPr>
        <p:spPr>
          <a:xfrm flipH="1">
            <a:off x="4787396" y="1052980"/>
            <a:ext cx="5271005" cy="8325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E6C12-AF03-3D18-13C7-697434AC1849}"/>
              </a:ext>
            </a:extLst>
          </p:cNvPr>
          <p:cNvSpPr/>
          <p:nvPr/>
        </p:nvSpPr>
        <p:spPr>
          <a:xfrm>
            <a:off x="325821" y="136525"/>
            <a:ext cx="3859696" cy="6062061"/>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22CE1-5670-F66D-DFA3-E4EF87C76579}"/>
              </a:ext>
            </a:extLst>
          </p:cNvPr>
          <p:cNvSpPr txBox="1"/>
          <p:nvPr/>
        </p:nvSpPr>
        <p:spPr>
          <a:xfrm>
            <a:off x="337715" y="136525"/>
            <a:ext cx="279244" cy="461665"/>
          </a:xfrm>
          <a:prstGeom prst="rect">
            <a:avLst/>
          </a:prstGeom>
          <a:noFill/>
        </p:spPr>
        <p:txBody>
          <a:bodyPr wrap="none" rtlCol="0">
            <a:spAutoFit/>
          </a:bodyPr>
          <a:lstStyle/>
          <a:p>
            <a:r>
              <a:rPr lang="en-US" sz="2400" i="1" dirty="0">
                <a:solidFill>
                  <a:srgbClr val="FF0000"/>
                </a:solidFill>
              </a:rPr>
              <a:t>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2809240" y="3429000"/>
            <a:ext cx="7772400" cy="1143000"/>
          </a:xfrm>
        </p:spPr>
        <p:txBody>
          <a:bodyPr>
            <a:noAutofit/>
          </a:bodyPr>
          <a:lstStyle/>
          <a:p>
            <a:pPr algn="r" eaLnBrk="1" hangingPunct="1"/>
            <a:r>
              <a:rPr lang="en-US" altLang="en-US" sz="5400" b="1" dirty="0">
                <a:solidFill>
                  <a:srgbClr val="FF0000"/>
                </a:solidFill>
              </a:rPr>
              <a:t>Data Encryption Standard </a:t>
            </a:r>
            <a:br>
              <a:rPr lang="en-US" altLang="en-US" sz="5400" b="1" dirty="0">
                <a:solidFill>
                  <a:srgbClr val="FF0000"/>
                </a:solidFill>
              </a:rPr>
            </a:br>
            <a:r>
              <a:rPr lang="en-US" altLang="en-US" sz="5400" b="1" dirty="0">
                <a:solidFill>
                  <a:srgbClr val="FF0000"/>
                </a:solidFill>
              </a:rPr>
              <a:t>(DES)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2</a:t>
            </a:fld>
            <a:endParaRPr lang="en-GB"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095B7C6D-E155-4906-B640-1F60372774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2531" name="Rectangle 3">
            <a:extLst>
              <a:ext uri="{FF2B5EF4-FFF2-40B4-BE49-F238E27FC236}">
                <a16:creationId xmlns:a16="http://schemas.microsoft.com/office/drawing/2014/main" id="{D1217F18-8FF1-4FDA-8D9F-AB8EFCCC3EC2}"/>
              </a:ext>
            </a:extLst>
          </p:cNvPr>
          <p:cNvSpPr>
            <a:spLocks noGrp="1" noChangeArrowheads="1"/>
          </p:cNvSpPr>
          <p:nvPr>
            <p:ph type="body" idx="1"/>
          </p:nvPr>
        </p:nvSpPr>
        <p:spPr>
          <a:xfrm>
            <a:off x="756745" y="838200"/>
            <a:ext cx="7096935" cy="2286000"/>
          </a:xfrm>
        </p:spPr>
        <p:txBody>
          <a:bodyPr>
            <a:normAutofit/>
          </a:bodyPr>
          <a:lstStyle/>
          <a:p>
            <a:pPr eaLnBrk="1" hangingPunct="1"/>
            <a:r>
              <a:rPr lang="en-US" altLang="en-US" sz="2400" i="1" dirty="0">
                <a:cs typeface="Times New Roman" panose="02020603050405020304" pitchFamily="18" charset="0"/>
              </a:rPr>
              <a:t>E</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memperluas</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 – 1 </a:t>
            </a:r>
            <a:r>
              <a:rPr lang="en-US" altLang="en-US" sz="2400" dirty="0">
                <a:cs typeface="Times New Roman" panose="02020603050405020304" pitchFamily="18" charset="0"/>
              </a:rPr>
              <a:t>32-bit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48 bit.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 </a:t>
            </a:r>
            <a:r>
              <a:rPr lang="en-US" altLang="en-US" sz="2400" dirty="0" err="1">
                <a:cs typeface="Times New Roman" panose="02020603050405020304" pitchFamily="18" charset="0"/>
              </a:rPr>
              <a:t>direalisasikan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ekspansi</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graphicFrame>
        <p:nvGraphicFramePr>
          <p:cNvPr id="22532" name="Object 4">
            <a:extLst>
              <a:ext uri="{FF2B5EF4-FFF2-40B4-BE49-F238E27FC236}">
                <a16:creationId xmlns:a16="http://schemas.microsoft.com/office/drawing/2014/main" id="{4F20C7E5-DD86-4D3B-9C68-75FAB2921A42}"/>
              </a:ext>
            </a:extLst>
          </p:cNvPr>
          <p:cNvGraphicFramePr>
            <a:graphicFrameLocks noChangeAspect="1"/>
          </p:cNvGraphicFramePr>
          <p:nvPr>
            <p:extLst>
              <p:ext uri="{D42A27DB-BD31-4B8C-83A1-F6EECF244321}">
                <p14:modId xmlns:p14="http://schemas.microsoft.com/office/powerpoint/2010/main" val="152720409"/>
              </p:ext>
            </p:extLst>
          </p:nvPr>
        </p:nvGraphicFramePr>
        <p:xfrm>
          <a:off x="1056641" y="3049574"/>
          <a:ext cx="7691120" cy="1723657"/>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2532" name="Object 4">
                        <a:extLst>
                          <a:ext uri="{FF2B5EF4-FFF2-40B4-BE49-F238E27FC236}">
                            <a16:creationId xmlns:a16="http://schemas.microsoft.com/office/drawing/2014/main" id="{4F20C7E5-DD86-4D3B-9C68-75FAB2921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41" y="3049574"/>
                        <a:ext cx="7691120" cy="1723657"/>
                      </a:xfrm>
                      <a:prstGeom prst="rect">
                        <a:avLst/>
                      </a:prstGeom>
                      <a:noFill/>
                      <a:ln>
                        <a:noFill/>
                      </a:ln>
                      <a:effectLst/>
                    </p:spPr>
                  </p:pic>
                </p:oleObj>
              </mc:Fallback>
            </mc:AlternateContent>
          </a:graphicData>
        </a:graphic>
      </p:graphicFrame>
      <p:sp>
        <p:nvSpPr>
          <p:cNvPr id="22533" name="Slide Number Placeholder 5">
            <a:extLst>
              <a:ext uri="{FF2B5EF4-FFF2-40B4-BE49-F238E27FC236}">
                <a16:creationId xmlns:a16="http://schemas.microsoft.com/office/drawing/2014/main" id="{A2279EC2-EED8-43F1-9491-6D7F9D0B26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1B0E951-1318-4112-8259-4290213964CD}" type="slidenum">
              <a:rPr lang="en-GB" altLang="en-US" sz="1400"/>
              <a:pPr>
                <a:spcBef>
                  <a:spcPct val="0"/>
                </a:spcBef>
                <a:buFontTx/>
                <a:buNone/>
              </a:pPr>
              <a:t>20</a:t>
            </a:fld>
            <a:endParaRPr lang="en-GB" altLang="en-US" sz="1400"/>
          </a:p>
        </p:txBody>
      </p:sp>
      <p:pic>
        <p:nvPicPr>
          <p:cNvPr id="4" name="Picture 3">
            <a:extLst>
              <a:ext uri="{FF2B5EF4-FFF2-40B4-BE49-F238E27FC236}">
                <a16:creationId xmlns:a16="http://schemas.microsoft.com/office/drawing/2014/main" id="{14312419-43CB-4C11-251A-6B08F740873A}"/>
              </a:ext>
            </a:extLst>
          </p:cNvPr>
          <p:cNvPicPr>
            <a:picLocks noChangeAspect="1"/>
          </p:cNvPicPr>
          <p:nvPr/>
        </p:nvPicPr>
        <p:blipFill>
          <a:blip r:embed="rId4"/>
          <a:stretch>
            <a:fillRect/>
          </a:stretch>
        </p:blipFill>
        <p:spPr>
          <a:xfrm>
            <a:off x="7799480" y="720090"/>
            <a:ext cx="4365440" cy="5299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EBB1F9C2-8D59-481B-8689-E1553E79911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3555" name="Rectangle 3">
            <a:extLst>
              <a:ext uri="{FF2B5EF4-FFF2-40B4-BE49-F238E27FC236}">
                <a16:creationId xmlns:a16="http://schemas.microsoft.com/office/drawing/2014/main" id="{B6D4AF6D-67BE-4F26-8D58-2EBE8B309B26}"/>
              </a:ext>
            </a:extLst>
          </p:cNvPr>
          <p:cNvSpPr>
            <a:spLocks noGrp="1" noChangeArrowheads="1"/>
          </p:cNvSpPr>
          <p:nvPr>
            <p:ph type="body" idx="1"/>
          </p:nvPr>
        </p:nvSpPr>
        <p:spPr>
          <a:xfrm>
            <a:off x="568960" y="690880"/>
            <a:ext cx="6492240" cy="5105400"/>
          </a:xfrm>
        </p:spPr>
        <p:txBody>
          <a:bodyPr>
            <a:normAutofit fontScale="92500" lnSpcReduction="10000"/>
          </a:bodyPr>
          <a:lstStyle/>
          <a:p>
            <a:pPr eaLnBrk="1" hangingPunct="1">
              <a:lnSpc>
                <a:spcPct val="90000"/>
              </a:lnSpc>
            </a:pPr>
            <a:r>
              <a:rPr lang="en-US" altLang="en-US" sz="2600" dirty="0">
                <a:cs typeface="Times New Roman" panose="02020603050405020304" pitchFamily="18" charset="0"/>
              </a:rPr>
              <a:t>Hasil </a:t>
            </a:r>
            <a:r>
              <a:rPr lang="en-US" altLang="en-US" sz="2600" dirty="0" err="1">
                <a:cs typeface="Times New Roman" panose="02020603050405020304" pitchFamily="18" charset="0"/>
              </a:rPr>
              <a:t>ekspansi</a:t>
            </a:r>
            <a:r>
              <a:rPr lang="en-US" altLang="en-US" sz="2600" dirty="0">
                <a:cs typeface="Times New Roman" panose="02020603050405020304" pitchFamily="18" charset="0"/>
              </a:rPr>
              <a:t>, </a:t>
            </a:r>
            <a:r>
              <a:rPr lang="en-US" altLang="en-US" sz="2600" dirty="0" err="1">
                <a:cs typeface="Times New Roman" panose="02020603050405020304" pitchFamily="18" charset="0"/>
              </a:rPr>
              <a:t>yaitu</a:t>
            </a: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a:t>
            </a:r>
            <a:r>
              <a:rPr lang="en-US" altLang="en-US" sz="2600" baseline="-30000" dirty="0">
                <a:cs typeface="Times New Roman" panose="02020603050405020304" pitchFamily="18" charset="0"/>
              </a:rPr>
              <a:t> – 1</a:t>
            </a:r>
            <a:r>
              <a:rPr lang="en-US" altLang="en-US" sz="2600" dirty="0">
                <a:cs typeface="Times New Roman" panose="02020603050405020304" pitchFamily="18" charset="0"/>
              </a:rPr>
              <a:t>) di-XOR-</a:t>
            </a:r>
            <a:r>
              <a:rPr lang="en-US" altLang="en-US" sz="2600" dirty="0" err="1">
                <a:cs typeface="Times New Roman" panose="02020603050405020304" pitchFamily="18" charset="0"/>
              </a:rPr>
              <a:t>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a:t>
            </a:r>
            <a:r>
              <a:rPr lang="en-US" altLang="en-US" sz="2600" dirty="0" err="1">
                <a:cs typeface="Times New Roman" panose="02020603050405020304" pitchFamily="18" charset="0"/>
              </a:rPr>
              <a:t>menghasilkan</a:t>
            </a:r>
            <a:r>
              <a:rPr lang="en-US" altLang="en-US" sz="2600" dirty="0">
                <a:cs typeface="Times New Roman" panose="02020603050405020304" pitchFamily="18" charset="0"/>
              </a:rPr>
              <a:t> </a:t>
            </a:r>
            <a:r>
              <a:rPr lang="en-US" altLang="en-US" sz="2600" dirty="0" err="1">
                <a:cs typeface="Times New Roman" panose="02020603050405020304" pitchFamily="18" charset="0"/>
              </a:rPr>
              <a:t>blok</a:t>
            </a:r>
            <a:r>
              <a:rPr lang="en-US" altLang="en-US" sz="2600" dirty="0">
                <a:cs typeface="Times New Roman" panose="02020603050405020304" pitchFamily="18" charset="0"/>
              </a:rPr>
              <a:t> </a:t>
            </a:r>
            <a:r>
              <a:rPr lang="en-US" altLang="en-US" sz="2600" i="1" dirty="0">
                <a:cs typeface="Times New Roman" panose="02020603050405020304" pitchFamily="18" charset="0"/>
              </a:rPr>
              <a:t>A </a:t>
            </a:r>
            <a:r>
              <a:rPr lang="en-US" altLang="en-US" sz="2600" dirty="0" err="1">
                <a:cs typeface="Times New Roman" panose="02020603050405020304" pitchFamily="18" charset="0"/>
              </a:rPr>
              <a:t>berukuran</a:t>
            </a:r>
            <a:r>
              <a:rPr lang="en-US" altLang="en-US" sz="2600" i="1" dirty="0">
                <a:cs typeface="Times New Roman" panose="02020603050405020304" pitchFamily="18" charset="0"/>
              </a:rPr>
              <a:t> </a:t>
            </a:r>
            <a:r>
              <a:rPr lang="en-US" altLang="en-US" sz="2600" dirty="0">
                <a:cs typeface="Times New Roman" panose="02020603050405020304" pitchFamily="18" charset="0"/>
              </a:rPr>
              <a:t>48-bit:</a:t>
            </a:r>
          </a:p>
          <a:p>
            <a:pPr eaLnBrk="1" hangingPunct="1">
              <a:lnSpc>
                <a:spcPct val="90000"/>
              </a:lnSpc>
              <a:buFontTx/>
              <a:buNone/>
            </a:pPr>
            <a:r>
              <a:rPr lang="en-US" altLang="en-US" sz="2600" dirty="0">
                <a:cs typeface="Times New Roman" panose="02020603050405020304" pitchFamily="18" charset="0"/>
              </a:rPr>
              <a:t> 		</a:t>
            </a:r>
            <a:r>
              <a:rPr lang="en-US" altLang="en-US" sz="2600" i="1" dirty="0">
                <a:cs typeface="Times New Roman" panose="02020603050405020304" pitchFamily="18" charset="0"/>
              </a:rPr>
              <a:t>E</a:t>
            </a:r>
            <a:r>
              <a:rPr lang="en-US" altLang="en-US" sz="2600" dirty="0">
                <a:cs typeface="Times New Roman" panose="02020603050405020304" pitchFamily="18" charset="0"/>
              </a:rPr>
              <a:t>(</a:t>
            </a:r>
            <a:r>
              <a:rPr lang="en-US" altLang="en-US" sz="2600" i="1" dirty="0">
                <a:cs typeface="Times New Roman" panose="02020603050405020304" pitchFamily="18" charset="0"/>
              </a:rPr>
              <a:t>R</a:t>
            </a:r>
            <a:r>
              <a:rPr lang="en-US" altLang="en-US" sz="2600" i="1" baseline="-30000" dirty="0">
                <a:cs typeface="Times New Roman" panose="02020603050405020304" pitchFamily="18" charset="0"/>
              </a:rPr>
              <a:t>i </a:t>
            </a:r>
            <a:r>
              <a:rPr lang="en-US" altLang="en-US" sz="2600" baseline="-30000" dirty="0">
                <a:cs typeface="Times New Roman" panose="02020603050405020304" pitchFamily="18" charset="0"/>
              </a:rPr>
              <a:t>– 1</a:t>
            </a:r>
            <a:r>
              <a:rPr lang="en-US" altLang="en-US" sz="2600" dirty="0">
                <a:cs typeface="Times New Roman" panose="02020603050405020304" pitchFamily="18" charset="0"/>
              </a:rPr>
              <a:t>) </a:t>
            </a:r>
            <a:r>
              <a:rPr lang="en-US" altLang="en-US" sz="2600" dirty="0">
                <a:cs typeface="Times New Roman" panose="02020603050405020304" pitchFamily="18" charset="0"/>
                <a:sym typeface="Symbol" panose="05050102010706020507" pitchFamily="18" charset="2"/>
              </a:rPr>
              <a:t></a:t>
            </a:r>
            <a:r>
              <a:rPr lang="en-US" altLang="en-US" sz="2600" dirty="0">
                <a:cs typeface="Times New Roman" panose="02020603050405020304" pitchFamily="18" charset="0"/>
              </a:rPr>
              <a:t> </a:t>
            </a:r>
            <a:r>
              <a:rPr lang="en-US" altLang="en-US" sz="2600" i="1" dirty="0">
                <a:cs typeface="Times New Roman" panose="02020603050405020304" pitchFamily="18" charset="0"/>
              </a:rPr>
              <a:t>K</a:t>
            </a:r>
            <a:r>
              <a:rPr lang="en-US" altLang="en-US" sz="2600" i="1" baseline="-30000" dirty="0">
                <a:cs typeface="Times New Roman" panose="02020603050405020304" pitchFamily="18" charset="0"/>
              </a:rPr>
              <a:t>i</a:t>
            </a:r>
            <a:r>
              <a:rPr lang="en-US" altLang="en-US" sz="2600" dirty="0">
                <a:cs typeface="Times New Roman" panose="02020603050405020304" pitchFamily="18" charset="0"/>
              </a:rPr>
              <a:t> = </a:t>
            </a:r>
            <a:r>
              <a:rPr lang="en-US" altLang="en-US" sz="2600" i="1" dirty="0">
                <a:cs typeface="Times New Roman" panose="02020603050405020304" pitchFamily="18" charset="0"/>
              </a:rPr>
              <a:t>A</a:t>
            </a:r>
            <a:r>
              <a:rPr lang="en-US" altLang="en-US" sz="2600" baseline="-300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Blok </a:t>
            </a:r>
            <a:r>
              <a:rPr lang="en-US" altLang="en-US" sz="2600" i="1" dirty="0">
                <a:cs typeface="Times New Roman" panose="02020603050405020304" pitchFamily="18" charset="0"/>
              </a:rPr>
              <a:t>A</a:t>
            </a:r>
            <a:r>
              <a:rPr lang="en-US" altLang="en-US" sz="2600" dirty="0">
                <a:cs typeface="Times New Roman" panose="02020603050405020304" pitchFamily="18" charset="0"/>
              </a:rPr>
              <a:t> </a:t>
            </a:r>
            <a:r>
              <a:rPr lang="en-US" altLang="en-US" sz="2600" dirty="0" err="1">
                <a:cs typeface="Times New Roman" panose="02020603050405020304" pitchFamily="18" charset="0"/>
              </a:rPr>
              <a:t>dikelompokkan</a:t>
            </a:r>
            <a:r>
              <a:rPr lang="en-US" altLang="en-US" sz="2600" dirty="0">
                <a:cs typeface="Times New Roman" panose="02020603050405020304" pitchFamily="18" charset="0"/>
              </a:rPr>
              <a:t>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8 </a:t>
            </a:r>
            <a:r>
              <a:rPr lang="en-US" altLang="en-US" sz="2600" dirty="0" err="1">
                <a:cs typeface="Times New Roman" panose="02020603050405020304" pitchFamily="18" charset="0"/>
              </a:rPr>
              <a:t>kelompok</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menjadi</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a:t>
            </a:r>
            <a:r>
              <a:rPr lang="en-US" altLang="en-US" sz="2600" dirty="0" err="1">
                <a:cs typeface="Times New Roman" panose="02020603050405020304" pitchFamily="18" charset="0"/>
              </a:rPr>
              <a:t>bagi</a:t>
            </a:r>
            <a:r>
              <a:rPr lang="en-US" altLang="en-US" sz="2600" dirty="0">
                <a:cs typeface="Times New Roman" panose="02020603050405020304" pitchFamily="18" charset="0"/>
              </a:rPr>
              <a:t> proses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Ada 8 </a:t>
            </a:r>
            <a:r>
              <a:rPr lang="en-US" altLang="en-US" sz="2600" dirty="0" err="1">
                <a:cs typeface="Times New Roman" panose="02020603050405020304" pitchFamily="18" charset="0"/>
              </a:rPr>
              <a:t>matriks</a:t>
            </a:r>
            <a:r>
              <a:rPr lang="en-US" altLang="en-US" sz="2600" dirty="0">
                <a:cs typeface="Times New Roman" panose="02020603050405020304" pitchFamily="18" charset="0"/>
              </a:rPr>
              <a:t> </a:t>
            </a:r>
            <a:r>
              <a:rPr lang="en-US" altLang="en-US" sz="2600" dirty="0" err="1">
                <a:cs typeface="Times New Roman" panose="02020603050405020304" pitchFamily="18" charset="0"/>
              </a:rPr>
              <a:t>substitusi</a:t>
            </a:r>
            <a:r>
              <a:rPr lang="en-US" altLang="en-US" sz="2600" dirty="0">
                <a:cs typeface="Times New Roman" panose="02020603050405020304" pitchFamily="18" charset="0"/>
              </a:rPr>
              <a:t>, </a:t>
            </a:r>
            <a:r>
              <a:rPr lang="en-US" altLang="en-US" sz="2600" dirty="0" err="1">
                <a:cs typeface="Times New Roman" panose="02020603050405020304" pitchFamily="18" charset="0"/>
              </a:rPr>
              <a:t>masing-masing</a:t>
            </a:r>
            <a:r>
              <a:rPr lang="en-US" altLang="en-US" sz="2600" dirty="0">
                <a:cs typeface="Times New Roman" panose="02020603050405020304" pitchFamily="18" charset="0"/>
              </a:rPr>
              <a:t> </a:t>
            </a:r>
            <a:r>
              <a:rPr lang="en-US" altLang="en-US" sz="2600" dirty="0" err="1">
                <a:cs typeface="Times New Roman" panose="02020603050405020304" pitchFamily="18" charset="0"/>
              </a:rPr>
              <a:t>dinyatakan</a:t>
            </a:r>
            <a:r>
              <a:rPr lang="en-US" altLang="en-US" sz="2600" dirty="0">
                <a:cs typeface="Times New Roman" panose="02020603050405020304" pitchFamily="18" charset="0"/>
              </a:rPr>
              <a:t> </a:t>
            </a:r>
            <a:r>
              <a:rPr lang="en-US" altLang="en-US" sz="2600" dirty="0" err="1">
                <a:cs typeface="Times New Roman" panose="02020603050405020304" pitchFamily="18" charset="0"/>
              </a:rPr>
              <a:t>dengan</a:t>
            </a:r>
            <a:r>
              <a:rPr lang="en-US" altLang="en-US" sz="2600" dirty="0">
                <a:cs typeface="Times New Roman" panose="02020603050405020304" pitchFamily="18" charset="0"/>
              </a:rPr>
              <a:t> </a:t>
            </a:r>
            <a:r>
              <a:rPr lang="en-US" altLang="en-US" sz="2600" dirty="0" err="1">
                <a:cs typeface="Times New Roman" panose="02020603050405020304" pitchFamily="18" charset="0"/>
              </a:rPr>
              <a:t>kotak</a:t>
            </a:r>
            <a:r>
              <a:rPr lang="en-US" altLang="en-US" sz="2600" dirty="0">
                <a:cs typeface="Times New Roman" panose="02020603050405020304" pitchFamily="18" charset="0"/>
              </a:rPr>
              <a:t>-</a:t>
            </a:r>
            <a:r>
              <a:rPr lang="en-US" altLang="en-US" sz="2600" i="1" dirty="0">
                <a:cs typeface="Times New Roman" panose="02020603050405020304" pitchFamily="18" charset="0"/>
              </a:rPr>
              <a:t>S</a:t>
            </a:r>
            <a:r>
              <a:rPr lang="en-US" altLang="en-US" sz="2600" dirty="0">
                <a:cs typeface="Times New Roman" panose="02020603050405020304" pitchFamily="18" charset="0"/>
              </a:rPr>
              <a:t>.</a:t>
            </a:r>
          </a:p>
          <a:p>
            <a:pPr eaLnBrk="1" hangingPunct="1">
              <a:lnSpc>
                <a:spcPct val="90000"/>
              </a:lnSpc>
            </a:pPr>
            <a:endParaRPr lang="en-US" altLang="en-US" sz="2600" dirty="0">
              <a:cs typeface="Times New Roman" panose="02020603050405020304" pitchFamily="18" charset="0"/>
            </a:endParaRPr>
          </a:p>
          <a:p>
            <a:pPr eaLnBrk="1" hangingPunct="1">
              <a:lnSpc>
                <a:spcPct val="90000"/>
              </a:lnSpc>
            </a:pPr>
            <a:r>
              <a:rPr lang="en-US" altLang="en-US" sz="2600" dirty="0">
                <a:cs typeface="Times New Roman" panose="02020603050405020304" pitchFamily="18" charset="0"/>
              </a:rPr>
              <a:t>Kotak –S </a:t>
            </a:r>
            <a:r>
              <a:rPr lang="en-US" altLang="en-US" sz="2600" dirty="0" err="1">
                <a:cs typeface="Times New Roman" panose="02020603050405020304" pitchFamily="18" charset="0"/>
              </a:rPr>
              <a:t>menerima</a:t>
            </a:r>
            <a:r>
              <a:rPr lang="en-US" altLang="en-US" sz="2600" dirty="0">
                <a:cs typeface="Times New Roman" panose="02020603050405020304" pitchFamily="18" charset="0"/>
              </a:rPr>
              <a:t> </a:t>
            </a:r>
            <a:r>
              <a:rPr lang="en-US" altLang="en-US" sz="2600" dirty="0" err="1">
                <a:cs typeface="Times New Roman" panose="02020603050405020304" pitchFamily="18" charset="0"/>
              </a:rPr>
              <a:t>masukan</a:t>
            </a:r>
            <a:r>
              <a:rPr lang="en-US" altLang="en-US" sz="2600" dirty="0">
                <a:cs typeface="Times New Roman" panose="02020603050405020304" pitchFamily="18" charset="0"/>
              </a:rPr>
              <a:t> 6 bit dan </a:t>
            </a:r>
            <a:r>
              <a:rPr lang="en-US" altLang="en-US" sz="2600" dirty="0" err="1">
                <a:cs typeface="Times New Roman" panose="02020603050405020304" pitchFamily="18" charset="0"/>
              </a:rPr>
              <a:t>memberikan</a:t>
            </a:r>
            <a:r>
              <a:rPr lang="en-US" altLang="en-US" sz="2600" dirty="0">
                <a:cs typeface="Times New Roman" panose="02020603050405020304" pitchFamily="18" charset="0"/>
              </a:rPr>
              <a:t> </a:t>
            </a:r>
            <a:r>
              <a:rPr lang="en-US" altLang="en-US" sz="2600" dirty="0" err="1">
                <a:cs typeface="Times New Roman" panose="02020603050405020304" pitchFamily="18" charset="0"/>
              </a:rPr>
              <a:t>luaran</a:t>
            </a:r>
            <a:r>
              <a:rPr lang="en-US" altLang="en-US" sz="2600" dirty="0">
                <a:cs typeface="Times New Roman" panose="02020603050405020304" pitchFamily="18" charset="0"/>
              </a:rPr>
              <a:t> 4 bit.</a:t>
            </a:r>
          </a:p>
          <a:p>
            <a:pPr eaLnBrk="1" hangingPunct="1">
              <a:lnSpc>
                <a:spcPct val="90000"/>
              </a:lnSpc>
            </a:pPr>
            <a:endParaRPr lang="en-GB" altLang="en-US" dirty="0"/>
          </a:p>
        </p:txBody>
      </p:sp>
      <p:sp>
        <p:nvSpPr>
          <p:cNvPr id="23556" name="Slide Number Placeholder 4">
            <a:extLst>
              <a:ext uri="{FF2B5EF4-FFF2-40B4-BE49-F238E27FC236}">
                <a16:creationId xmlns:a16="http://schemas.microsoft.com/office/drawing/2014/main" id="{CADAC478-2537-4D48-B693-E8BC5ACBC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2D8EB2-E8B7-4072-9522-2BA1809A938E}" type="slidenum">
              <a:rPr lang="en-GB" altLang="en-US" sz="1400"/>
              <a:pPr>
                <a:spcBef>
                  <a:spcPct val="0"/>
                </a:spcBef>
                <a:buFontTx/>
                <a:buNone/>
              </a:pPr>
              <a:t>21</a:t>
            </a:fld>
            <a:endParaRPr lang="en-GB" altLang="en-US" sz="1400"/>
          </a:p>
        </p:txBody>
      </p:sp>
      <p:pic>
        <p:nvPicPr>
          <p:cNvPr id="3" name="Picture 2">
            <a:extLst>
              <a:ext uri="{FF2B5EF4-FFF2-40B4-BE49-F238E27FC236}">
                <a16:creationId xmlns:a16="http://schemas.microsoft.com/office/drawing/2014/main" id="{82DD26F2-F6E3-5B73-11F1-10C5F7632B94}"/>
              </a:ext>
            </a:extLst>
          </p:cNvPr>
          <p:cNvPicPr>
            <a:picLocks noChangeAspect="1"/>
          </p:cNvPicPr>
          <p:nvPr/>
        </p:nvPicPr>
        <p:blipFill>
          <a:blip r:embed="rId2"/>
          <a:stretch>
            <a:fillRect/>
          </a:stretch>
        </p:blipFill>
        <p:spPr>
          <a:xfrm>
            <a:off x="6985000" y="190817"/>
            <a:ext cx="5029200" cy="61055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EA14078-3464-461E-ACD2-7364DAE741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24579" name="Object 4">
            <a:extLst>
              <a:ext uri="{FF2B5EF4-FFF2-40B4-BE49-F238E27FC236}">
                <a16:creationId xmlns:a16="http://schemas.microsoft.com/office/drawing/2014/main" id="{ED0B3D7D-B5B1-4D2A-AC4C-097610A961B7}"/>
              </a:ext>
            </a:extLst>
          </p:cNvPr>
          <p:cNvGraphicFramePr>
            <a:graphicFrameLocks noChangeAspect="1"/>
          </p:cNvGraphicFramePr>
          <p:nvPr>
            <p:extLst>
              <p:ext uri="{D42A27DB-BD31-4B8C-83A1-F6EECF244321}">
                <p14:modId xmlns:p14="http://schemas.microsoft.com/office/powerpoint/2010/main" val="2161726442"/>
              </p:ext>
            </p:extLst>
          </p:nvPr>
        </p:nvGraphicFramePr>
        <p:xfrm>
          <a:off x="868680" y="284162"/>
          <a:ext cx="6934200" cy="2840038"/>
        </p:xfrm>
        <a:graphic>
          <a:graphicData uri="http://schemas.openxmlformats.org/presentationml/2006/ole">
            <mc:AlternateContent xmlns:mc="http://schemas.openxmlformats.org/markup-compatibility/2006">
              <mc:Choice xmlns:v="urn:schemas-microsoft-com:vml" Requires="v">
                <p:oleObj name="Document" r:id="rId2" imgW="5629656" imgH="2304288" progId="Word.Document.8">
                  <p:embed/>
                </p:oleObj>
              </mc:Choice>
              <mc:Fallback>
                <p:oleObj name="Document" r:id="rId2" imgW="5629656" imgH="2304288" progId="Word.Document.8">
                  <p:embed/>
                  <p:pic>
                    <p:nvPicPr>
                      <p:cNvPr id="24579" name="Object 4">
                        <a:extLst>
                          <a:ext uri="{FF2B5EF4-FFF2-40B4-BE49-F238E27FC236}">
                            <a16:creationId xmlns:a16="http://schemas.microsoft.com/office/drawing/2014/main" id="{ED0B3D7D-B5B1-4D2A-AC4C-097610A9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4162"/>
                        <a:ext cx="69342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5">
            <a:extLst>
              <a:ext uri="{FF2B5EF4-FFF2-40B4-BE49-F238E27FC236}">
                <a16:creationId xmlns:a16="http://schemas.microsoft.com/office/drawing/2014/main" id="{64EFB834-0068-49B6-A042-EBE9B1D36692}"/>
              </a:ext>
            </a:extLst>
          </p:cNvPr>
          <p:cNvGraphicFramePr>
            <a:graphicFrameLocks noChangeAspect="1"/>
          </p:cNvGraphicFramePr>
          <p:nvPr>
            <p:extLst>
              <p:ext uri="{D42A27DB-BD31-4B8C-83A1-F6EECF244321}">
                <p14:modId xmlns:p14="http://schemas.microsoft.com/office/powerpoint/2010/main" val="147264185"/>
              </p:ext>
            </p:extLst>
          </p:nvPr>
        </p:nvGraphicFramePr>
        <p:xfrm>
          <a:off x="792480" y="3307080"/>
          <a:ext cx="7010400" cy="2687638"/>
        </p:xfrm>
        <a:graphic>
          <a:graphicData uri="http://schemas.openxmlformats.org/presentationml/2006/ole">
            <mc:AlternateContent xmlns:mc="http://schemas.openxmlformats.org/markup-compatibility/2006">
              <mc:Choice xmlns:v="urn:schemas-microsoft-com:vml" Requires="v">
                <p:oleObj name="Document" r:id="rId4" imgW="5629656" imgH="2157984" progId="Word.Document.8">
                  <p:embed/>
                </p:oleObj>
              </mc:Choice>
              <mc:Fallback>
                <p:oleObj name="Document" r:id="rId4" imgW="5629656" imgH="2157984" progId="Word.Document.8">
                  <p:embed/>
                  <p:pic>
                    <p:nvPicPr>
                      <p:cNvPr id="24580" name="Object 5">
                        <a:extLst>
                          <a:ext uri="{FF2B5EF4-FFF2-40B4-BE49-F238E27FC236}">
                            <a16:creationId xmlns:a16="http://schemas.microsoft.com/office/drawing/2014/main" id="{64EFB834-0068-49B6-A042-EBE9B1D36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 y="3307080"/>
                        <a:ext cx="70104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Slide Number Placeholder 5">
            <a:extLst>
              <a:ext uri="{FF2B5EF4-FFF2-40B4-BE49-F238E27FC236}">
                <a16:creationId xmlns:a16="http://schemas.microsoft.com/office/drawing/2014/main" id="{B349851F-F211-41B8-9414-F3B4127F22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5584E1-0244-4F62-89C5-CB8ACFF53084}" type="slidenum">
              <a:rPr lang="en-GB" altLang="en-US" sz="1400"/>
              <a:pPr>
                <a:spcBef>
                  <a:spcPct val="0"/>
                </a:spcBef>
                <a:buFontTx/>
                <a:buNone/>
              </a:pPr>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2AC22CA3-81EF-499C-94E1-85502262DB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graphicFrame>
        <p:nvGraphicFramePr>
          <p:cNvPr id="25603" name="Object 4">
            <a:extLst>
              <a:ext uri="{FF2B5EF4-FFF2-40B4-BE49-F238E27FC236}">
                <a16:creationId xmlns:a16="http://schemas.microsoft.com/office/drawing/2014/main" id="{29C11162-B77B-4EF1-A2AA-AE8098455949}"/>
              </a:ext>
            </a:extLst>
          </p:cNvPr>
          <p:cNvGraphicFramePr>
            <a:graphicFrameLocks noChangeAspect="1"/>
          </p:cNvGraphicFramePr>
          <p:nvPr>
            <p:extLst>
              <p:ext uri="{D42A27DB-BD31-4B8C-83A1-F6EECF244321}">
                <p14:modId xmlns:p14="http://schemas.microsoft.com/office/powerpoint/2010/main" val="3012407489"/>
              </p:ext>
            </p:extLst>
          </p:nvPr>
        </p:nvGraphicFramePr>
        <p:xfrm>
          <a:off x="2957348" y="136525"/>
          <a:ext cx="8001000" cy="3297237"/>
        </p:xfrm>
        <a:graphic>
          <a:graphicData uri="http://schemas.openxmlformats.org/presentationml/2006/ole">
            <mc:AlternateContent xmlns:mc="http://schemas.openxmlformats.org/markup-compatibility/2006">
              <mc:Choice xmlns:v="urn:schemas-microsoft-com:vml" Requires="v">
                <p:oleObj name="Document" r:id="rId2" imgW="5629656" imgH="2318766" progId="Word.Document.8">
                  <p:embed/>
                </p:oleObj>
              </mc:Choice>
              <mc:Fallback>
                <p:oleObj name="Document" r:id="rId2" imgW="5629656" imgH="2318766" progId="Word.Document.8">
                  <p:embed/>
                  <p:pic>
                    <p:nvPicPr>
                      <p:cNvPr id="25603" name="Object 4">
                        <a:extLst>
                          <a:ext uri="{FF2B5EF4-FFF2-40B4-BE49-F238E27FC236}">
                            <a16:creationId xmlns:a16="http://schemas.microsoft.com/office/drawing/2014/main" id="{29C11162-B77B-4EF1-A2AA-AE8098455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48" y="136525"/>
                        <a:ext cx="80010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a:extLst>
              <a:ext uri="{FF2B5EF4-FFF2-40B4-BE49-F238E27FC236}">
                <a16:creationId xmlns:a16="http://schemas.microsoft.com/office/drawing/2014/main" id="{5ECD7F9E-2F96-4BB8-9671-35FD9BB81328}"/>
              </a:ext>
            </a:extLst>
          </p:cNvPr>
          <p:cNvGraphicFramePr>
            <a:graphicFrameLocks noChangeAspect="1"/>
          </p:cNvGraphicFramePr>
          <p:nvPr>
            <p:extLst>
              <p:ext uri="{D42A27DB-BD31-4B8C-83A1-F6EECF244321}">
                <p14:modId xmlns:p14="http://schemas.microsoft.com/office/powerpoint/2010/main" val="1199692565"/>
              </p:ext>
            </p:extLst>
          </p:nvPr>
        </p:nvGraphicFramePr>
        <p:xfrm>
          <a:off x="2923181" y="3544887"/>
          <a:ext cx="7924800" cy="2811463"/>
        </p:xfrm>
        <a:graphic>
          <a:graphicData uri="http://schemas.openxmlformats.org/presentationml/2006/ole">
            <mc:AlternateContent xmlns:mc="http://schemas.openxmlformats.org/markup-compatibility/2006">
              <mc:Choice xmlns:v="urn:schemas-microsoft-com:vml" Requires="v">
                <p:oleObj name="Document" r:id="rId4" imgW="5629656" imgH="1997202" progId="Word.Document.8">
                  <p:embed/>
                </p:oleObj>
              </mc:Choice>
              <mc:Fallback>
                <p:oleObj name="Document" r:id="rId4" imgW="5629656" imgH="1997202" progId="Word.Document.8">
                  <p:embed/>
                  <p:pic>
                    <p:nvPicPr>
                      <p:cNvPr id="25604" name="Object 5">
                        <a:extLst>
                          <a:ext uri="{FF2B5EF4-FFF2-40B4-BE49-F238E27FC236}">
                            <a16:creationId xmlns:a16="http://schemas.microsoft.com/office/drawing/2014/main" id="{5ECD7F9E-2F96-4BB8-9671-35FD9BB81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181" y="3544887"/>
                        <a:ext cx="79248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Slide Number Placeholder 5">
            <a:extLst>
              <a:ext uri="{FF2B5EF4-FFF2-40B4-BE49-F238E27FC236}">
                <a16:creationId xmlns:a16="http://schemas.microsoft.com/office/drawing/2014/main" id="{C1B51E6B-A477-4F92-80E4-83959551AE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BD0E4B-D6E8-412E-A8E3-C8CDD8C657A8}" type="slidenum">
              <a:rPr lang="en-GB" altLang="en-US" sz="1400"/>
              <a:pPr>
                <a:spcBef>
                  <a:spcPct val="0"/>
                </a:spcBef>
                <a:buFontTx/>
                <a:buNone/>
              </a:pPr>
              <a:t>23</a:t>
            </a:fld>
            <a:endParaRPr lang="en-GB" altLang="en-US" sz="1400"/>
          </a:p>
        </p:txBody>
      </p:sp>
      <p:sp>
        <p:nvSpPr>
          <p:cNvPr id="4" name="TextBox 3">
            <a:extLst>
              <a:ext uri="{FF2B5EF4-FFF2-40B4-BE49-F238E27FC236}">
                <a16:creationId xmlns:a16="http://schemas.microsoft.com/office/drawing/2014/main" id="{BB4206AF-9153-454B-9F85-AFCAB23CC4A7}"/>
              </a:ext>
            </a:extLst>
          </p:cNvPr>
          <p:cNvSpPr txBox="1"/>
          <p:nvPr/>
        </p:nvSpPr>
        <p:spPr>
          <a:xfrm>
            <a:off x="303425" y="215483"/>
            <a:ext cx="2619756" cy="1569660"/>
          </a:xfrm>
          <a:prstGeom prst="rect">
            <a:avLst/>
          </a:prstGeom>
          <a:noFill/>
        </p:spPr>
        <p:txBody>
          <a:bodyPr wrap="none" rtlCol="0">
            <a:spAutoFit/>
          </a:bodyPr>
          <a:lstStyle/>
          <a:p>
            <a:r>
              <a:rPr lang="en-US" sz="2400" dirty="0"/>
              <a:t>Input: </a:t>
            </a:r>
            <a:r>
              <a:rPr lang="en-US" sz="2400" dirty="0">
                <a:solidFill>
                  <a:srgbClr val="0070C0"/>
                </a:solidFill>
              </a:rPr>
              <a:t>1</a:t>
            </a:r>
            <a:r>
              <a:rPr lang="en-US" sz="2400" dirty="0">
                <a:solidFill>
                  <a:srgbClr val="FF0000"/>
                </a:solidFill>
              </a:rPr>
              <a:t>0101</a:t>
            </a:r>
            <a:r>
              <a:rPr lang="en-US" sz="2400" dirty="0">
                <a:solidFill>
                  <a:srgbClr val="0070C0"/>
                </a:solidFill>
              </a:rPr>
              <a:t>0</a:t>
            </a:r>
          </a:p>
          <a:p>
            <a:r>
              <a:rPr lang="en-US" sz="2400" dirty="0" err="1"/>
              <a:t>Baris</a:t>
            </a:r>
            <a:r>
              <a:rPr lang="en-US" sz="2400" dirty="0"/>
              <a:t> = </a:t>
            </a:r>
            <a:r>
              <a:rPr lang="en-US" sz="2400" dirty="0">
                <a:solidFill>
                  <a:srgbClr val="0070C0"/>
                </a:solidFill>
              </a:rPr>
              <a:t>10</a:t>
            </a:r>
            <a:r>
              <a:rPr lang="en-US" sz="2400" dirty="0"/>
              <a:t> = 2</a:t>
            </a:r>
          </a:p>
          <a:p>
            <a:r>
              <a:rPr lang="en-US" sz="2400" dirty="0" err="1"/>
              <a:t>Kolom</a:t>
            </a:r>
            <a:r>
              <a:rPr lang="en-US" sz="2400" dirty="0"/>
              <a:t> = </a:t>
            </a:r>
            <a:r>
              <a:rPr lang="en-US" sz="2400" dirty="0">
                <a:solidFill>
                  <a:srgbClr val="FF0000"/>
                </a:solidFill>
              </a:rPr>
              <a:t>0101</a:t>
            </a:r>
            <a:r>
              <a:rPr lang="en-US" sz="2400" dirty="0"/>
              <a:t> = 5</a:t>
            </a:r>
          </a:p>
          <a:p>
            <a:r>
              <a:rPr lang="en-US" sz="2400" dirty="0" err="1"/>
              <a:t>Luaran</a:t>
            </a:r>
            <a:r>
              <a:rPr lang="en-US" sz="2400" dirty="0"/>
              <a:t> = 13 = 1101 </a:t>
            </a:r>
          </a:p>
        </p:txBody>
      </p:sp>
      <p:cxnSp>
        <p:nvCxnSpPr>
          <p:cNvPr id="6" name="Straight Connector 5">
            <a:extLst>
              <a:ext uri="{FF2B5EF4-FFF2-40B4-BE49-F238E27FC236}">
                <a16:creationId xmlns:a16="http://schemas.microsoft.com/office/drawing/2014/main" id="{A2AEA5C6-F6C3-4FA1-8A20-BCEA91124169}"/>
              </a:ext>
            </a:extLst>
          </p:cNvPr>
          <p:cNvCxnSpPr>
            <a:cxnSpLocks/>
          </p:cNvCxnSpPr>
          <p:nvPr/>
        </p:nvCxnSpPr>
        <p:spPr>
          <a:xfrm>
            <a:off x="2802391" y="1065164"/>
            <a:ext cx="3629940"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AD5C6-10FC-4917-9421-853CAA089414}"/>
              </a:ext>
            </a:extLst>
          </p:cNvPr>
          <p:cNvCxnSpPr>
            <a:cxnSpLocks/>
          </p:cNvCxnSpPr>
          <p:nvPr/>
        </p:nvCxnSpPr>
        <p:spPr>
          <a:xfrm>
            <a:off x="5645439" y="136525"/>
            <a:ext cx="0" cy="164861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98">
            <a:extLst>
              <a:ext uri="{FF2B5EF4-FFF2-40B4-BE49-F238E27FC236}">
                <a16:creationId xmlns:a16="http://schemas.microsoft.com/office/drawing/2014/main" id="{3DCB5A3A-07F6-7326-45B2-C5FB8982DC74}"/>
              </a:ext>
            </a:extLst>
          </p:cNvPr>
          <p:cNvSpPr txBox="1">
            <a:spLocks noChangeArrowheads="1"/>
          </p:cNvSpPr>
          <p:nvPr/>
        </p:nvSpPr>
        <p:spPr>
          <a:xfrm>
            <a:off x="127358" y="2815033"/>
            <a:ext cx="2619755" cy="390644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err="1"/>
              <a:t>Setiap</a:t>
            </a:r>
            <a:r>
              <a:rPr lang="en-US" altLang="en-US" sz="2000" dirty="0"/>
              <a:t> baris di </a:t>
            </a:r>
            <a:r>
              <a:rPr lang="en-US" altLang="en-US" sz="2000" dirty="0" err="1"/>
              <a:t>dalam</a:t>
            </a:r>
            <a:r>
              <a:rPr lang="en-US" altLang="en-US" sz="2000" dirty="0"/>
              <a:t> S-box </a:t>
            </a:r>
            <a:r>
              <a:rPr lang="en-US" altLang="en-US" sz="2000" dirty="0" err="1"/>
              <a:t>adalah</a:t>
            </a:r>
            <a:r>
              <a:rPr lang="en-US" altLang="en-US" sz="2000" dirty="0"/>
              <a:t> </a:t>
            </a:r>
            <a:r>
              <a:rPr lang="en-US" altLang="en-US" sz="2000" dirty="0" err="1"/>
              <a:t>permutasi</a:t>
            </a:r>
            <a:r>
              <a:rPr lang="en-US" altLang="en-US" sz="2000" dirty="0"/>
              <a:t> </a:t>
            </a:r>
            <a:r>
              <a:rPr lang="en-US" altLang="en-US" sz="2000" dirty="0" err="1"/>
              <a:t>angka-angka</a:t>
            </a:r>
            <a:r>
              <a:rPr lang="en-US" altLang="en-US" sz="2000" dirty="0"/>
              <a:t> 0, 1, 2,…, 15.</a:t>
            </a:r>
          </a:p>
          <a:p>
            <a:endParaRPr lang="en-US" altLang="en-US" sz="2000" dirty="0"/>
          </a:p>
          <a:p>
            <a:r>
              <a:rPr lang="en-US" altLang="en-US" sz="2000" dirty="0" err="1"/>
              <a:t>Mengubah</a:t>
            </a:r>
            <a:r>
              <a:rPr lang="en-US" altLang="en-US" sz="2000" dirty="0"/>
              <a:t> </a:t>
            </a:r>
            <a:r>
              <a:rPr lang="en-US" altLang="en-US" sz="2000" dirty="0" err="1"/>
              <a:t>satu</a:t>
            </a:r>
            <a:r>
              <a:rPr lang="en-US" altLang="en-US" sz="2000" dirty="0"/>
              <a:t> bit di </a:t>
            </a:r>
            <a:r>
              <a:rPr lang="en-US" altLang="en-US" sz="2000" dirty="0" err="1"/>
              <a:t>dalam</a:t>
            </a:r>
            <a:r>
              <a:rPr lang="en-US" altLang="en-US" sz="2000" dirty="0"/>
              <a:t> input S-box </a:t>
            </a:r>
            <a:r>
              <a:rPr lang="en-US" altLang="en-US" sz="2000" dirty="0" err="1"/>
              <a:t>mengakibatkan</a:t>
            </a:r>
            <a:r>
              <a:rPr lang="en-US" altLang="en-US" sz="2000" dirty="0"/>
              <a:t> </a:t>
            </a:r>
            <a:r>
              <a:rPr lang="en-US" altLang="en-US" sz="2000" dirty="0" err="1"/>
              <a:t>perubahan</a:t>
            </a:r>
            <a:r>
              <a:rPr lang="en-US" altLang="en-US" sz="2000" dirty="0"/>
              <a:t> paling </a:t>
            </a:r>
            <a:r>
              <a:rPr lang="en-US" altLang="en-US" sz="2000" dirty="0" err="1"/>
              <a:t>sedikit</a:t>
            </a:r>
            <a:r>
              <a:rPr lang="en-US" altLang="en-US" sz="2000" dirty="0"/>
              <a:t> 2 bit pada output S-box</a:t>
            </a:r>
          </a:p>
          <a:p>
            <a:pPr marL="0" indent="0">
              <a:buNone/>
            </a:pPr>
            <a:r>
              <a:rPr lang="en-US" altLang="en-US" sz="2000" dirty="0"/>
              <a:t>    </a:t>
            </a:r>
            <a:r>
              <a:rPr lang="en-US" altLang="en-US" sz="2000" dirty="0">
                <a:sym typeface="Wingdings" panose="05000000000000000000" pitchFamily="2" charset="2"/>
              </a:rPr>
              <a:t> </a:t>
            </a:r>
            <a:r>
              <a:rPr lang="en-US" altLang="en-US" sz="2000" dirty="0" err="1">
                <a:sym typeface="Wingdings" panose="05000000000000000000" pitchFamily="2" charset="2"/>
              </a:rPr>
              <a:t>prinsip</a:t>
            </a:r>
            <a:r>
              <a:rPr lang="en-US" altLang="en-US" sz="2000" dirty="0">
                <a:sym typeface="Wingdings" panose="05000000000000000000" pitchFamily="2" charset="2"/>
              </a:rPr>
              <a:t> </a:t>
            </a:r>
            <a:r>
              <a:rPr lang="en-US" altLang="en-US" sz="2000" i="1" dirty="0" err="1">
                <a:sym typeface="Wingdings" panose="05000000000000000000" pitchFamily="2" charset="2"/>
              </a:rPr>
              <a:t>confussion</a:t>
            </a: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E482CC6-43AA-4B4D-AD02-41F9C8610A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6627" name="Rectangle 5">
            <a:extLst>
              <a:ext uri="{FF2B5EF4-FFF2-40B4-BE49-F238E27FC236}">
                <a16:creationId xmlns:a16="http://schemas.microsoft.com/office/drawing/2014/main" id="{39498733-98F9-4B5F-9E00-161DD8D95E91}"/>
              </a:ext>
            </a:extLst>
          </p:cNvPr>
          <p:cNvSpPr>
            <a:spLocks noGrp="1" noChangeArrowheads="1"/>
          </p:cNvSpPr>
          <p:nvPr>
            <p:ph type="body" idx="1"/>
          </p:nvPr>
        </p:nvSpPr>
        <p:spPr>
          <a:xfrm>
            <a:off x="314960" y="609600"/>
            <a:ext cx="6568440" cy="5638800"/>
          </a:xfrm>
        </p:spPr>
        <p:txBody>
          <a:bodyPr/>
          <a:lstStyle/>
          <a:p>
            <a:pPr eaLnBrk="1" hangingPunct="1"/>
            <a:r>
              <a:rPr lang="en-US" altLang="en-US" sz="2400" dirty="0" err="1">
                <a:cs typeface="Times New Roman" panose="02020603050405020304" pitchFamily="18" charset="0"/>
              </a:rPr>
              <a:t>Luaran</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i="1" dirty="0">
                <a:cs typeface="Times New Roman" panose="02020603050405020304" pitchFamily="18" charset="0"/>
              </a:rPr>
              <a:t>B</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32 bit.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Blok </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Tujuan</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mengacak</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substitusi</a:t>
            </a:r>
            <a:r>
              <a:rPr lang="en-US" altLang="en-US" sz="2400" dirty="0">
                <a:cs typeface="Times New Roman" panose="02020603050405020304" pitchFamily="18" charset="0"/>
              </a:rPr>
              <a:t> </a:t>
            </a:r>
            <a:r>
              <a:rPr lang="en-US" altLang="en-US" sz="2400" dirty="0" err="1">
                <a:cs typeface="Times New Roman" panose="02020603050405020304" pitchFamily="18" charset="0"/>
              </a:rPr>
              <a:t>kotak</a:t>
            </a:r>
            <a:r>
              <a:rPr lang="en-US" altLang="en-US" sz="2400" dirty="0">
                <a:cs typeface="Times New Roman" panose="02020603050405020304" pitchFamily="18" charset="0"/>
              </a:rPr>
              <a:t>-S.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dirty="0" err="1">
                <a:cs typeface="Times New Roman" panose="02020603050405020304" pitchFamily="18" charset="0"/>
              </a:rPr>
              <a:t>dilakukan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matriks</a:t>
            </a:r>
            <a:r>
              <a:rPr lang="en-US" altLang="en-US" sz="2400" dirty="0">
                <a:cs typeface="Times New Roman" panose="02020603050405020304" pitchFamily="18" charset="0"/>
              </a:rPr>
              <a:t> </a:t>
            </a:r>
            <a:r>
              <a:rPr lang="en-US" altLang="en-US" sz="2400" dirty="0" err="1">
                <a:cs typeface="Times New Roman" panose="02020603050405020304" pitchFamily="18" charset="0"/>
              </a:rPr>
              <a:t>permutasi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i="1" dirty="0">
                <a:cs typeface="Times New Roman" panose="02020603050405020304" pitchFamily="18" charset="0"/>
              </a:rPr>
              <a:t>P-box</a:t>
            </a:r>
            <a:r>
              <a:rPr lang="en-US" altLang="en-US" sz="2400" dirty="0">
                <a:cs typeface="Times New Roman" panose="02020603050405020304" pitchFamily="18" charset="0"/>
              </a:rPr>
              <a:t>) </a:t>
            </a:r>
            <a:r>
              <a:rPr lang="en-US" altLang="en-US" sz="2400" dirty="0" err="1">
                <a:cs typeface="Times New Roman" panose="02020603050405020304" pitchFamily="18" charset="0"/>
              </a:rPr>
              <a:t>sbb</a:t>
            </a:r>
            <a:r>
              <a:rPr lang="en-US" altLang="en-US" sz="2400" dirty="0">
                <a:cs typeface="Times New Roman" panose="02020603050405020304" pitchFamily="18" charset="0"/>
              </a:rPr>
              <a:t>:</a:t>
            </a:r>
          </a:p>
          <a:p>
            <a:pPr eaLnBrk="1" hangingPunct="1"/>
            <a:endParaRPr lang="en-GB" altLang="en-US" dirty="0">
              <a:cs typeface="Times New Roman" panose="02020603050405020304" pitchFamily="18" charset="0"/>
            </a:endParaRPr>
          </a:p>
        </p:txBody>
      </p:sp>
      <p:graphicFrame>
        <p:nvGraphicFramePr>
          <p:cNvPr id="26628" name="Object 6">
            <a:extLst>
              <a:ext uri="{FF2B5EF4-FFF2-40B4-BE49-F238E27FC236}">
                <a16:creationId xmlns:a16="http://schemas.microsoft.com/office/drawing/2014/main" id="{C163BE99-5360-400E-B0D4-1372B87755CF}"/>
              </a:ext>
            </a:extLst>
          </p:cNvPr>
          <p:cNvGraphicFramePr>
            <a:graphicFrameLocks noChangeAspect="1"/>
          </p:cNvGraphicFramePr>
          <p:nvPr>
            <p:extLst>
              <p:ext uri="{D42A27DB-BD31-4B8C-83A1-F6EECF244321}">
                <p14:modId xmlns:p14="http://schemas.microsoft.com/office/powerpoint/2010/main" val="1521221994"/>
              </p:ext>
            </p:extLst>
          </p:nvPr>
        </p:nvGraphicFramePr>
        <p:xfrm>
          <a:off x="314960" y="5232219"/>
          <a:ext cx="7590790" cy="695823"/>
        </p:xfrm>
        <a:graphic>
          <a:graphicData uri="http://schemas.openxmlformats.org/presentationml/2006/ole">
            <mc:AlternateContent xmlns:mc="http://schemas.openxmlformats.org/markup-compatibility/2006">
              <mc:Choice xmlns:v="urn:schemas-microsoft-com:vml" Requires="v">
                <p:oleObj name="Document" r:id="rId2" imgW="5629656" imgH="515874" progId="Word.Document.8">
                  <p:embed/>
                </p:oleObj>
              </mc:Choice>
              <mc:Fallback>
                <p:oleObj name="Document" r:id="rId2" imgW="5629656" imgH="515874" progId="Word.Document.8">
                  <p:embed/>
                  <p:pic>
                    <p:nvPicPr>
                      <p:cNvPr id="26628" name="Object 6">
                        <a:extLst>
                          <a:ext uri="{FF2B5EF4-FFF2-40B4-BE49-F238E27FC236}">
                            <a16:creationId xmlns:a16="http://schemas.microsoft.com/office/drawing/2014/main" id="{C163BE99-5360-400E-B0D4-1372B87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 y="5232219"/>
                        <a:ext cx="7590790" cy="695823"/>
                      </a:xfrm>
                      <a:prstGeom prst="rect">
                        <a:avLst/>
                      </a:prstGeom>
                      <a:noFill/>
                      <a:ln>
                        <a:noFill/>
                      </a:ln>
                      <a:effectLst/>
                    </p:spPr>
                  </p:pic>
                </p:oleObj>
              </mc:Fallback>
            </mc:AlternateContent>
          </a:graphicData>
        </a:graphic>
      </p:graphicFrame>
      <p:sp>
        <p:nvSpPr>
          <p:cNvPr id="26629" name="Slide Number Placeholder 5">
            <a:extLst>
              <a:ext uri="{FF2B5EF4-FFF2-40B4-BE49-F238E27FC236}">
                <a16:creationId xmlns:a16="http://schemas.microsoft.com/office/drawing/2014/main" id="{4C63528A-4042-4969-AEDD-5AD990DC02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CF7CE7D-CF8D-44C6-8632-05AD2DCB1C90}" type="slidenum">
              <a:rPr lang="en-GB" altLang="en-US" sz="1400"/>
              <a:pPr>
                <a:spcBef>
                  <a:spcPct val="0"/>
                </a:spcBef>
                <a:buFontTx/>
                <a:buNone/>
              </a:pPr>
              <a:t>24</a:t>
            </a:fld>
            <a:endParaRPr lang="en-GB" altLang="en-US" sz="1400"/>
          </a:p>
        </p:txBody>
      </p:sp>
      <p:pic>
        <p:nvPicPr>
          <p:cNvPr id="3" name="Picture 2">
            <a:extLst>
              <a:ext uri="{FF2B5EF4-FFF2-40B4-BE49-F238E27FC236}">
                <a16:creationId xmlns:a16="http://schemas.microsoft.com/office/drawing/2014/main" id="{09C887D3-B5CE-0D08-F82C-A2CC98A68D71}"/>
              </a:ext>
            </a:extLst>
          </p:cNvPr>
          <p:cNvPicPr>
            <a:picLocks noChangeAspect="1"/>
          </p:cNvPicPr>
          <p:nvPr/>
        </p:nvPicPr>
        <p:blipFill>
          <a:blip r:embed="rId4"/>
          <a:stretch>
            <a:fillRect/>
          </a:stretch>
        </p:blipFill>
        <p:spPr>
          <a:xfrm>
            <a:off x="7834630" y="587692"/>
            <a:ext cx="4245660" cy="51542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5E4AA7DC-DE77-4975-B60D-3754F61F64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7651" name="Rectangle 3">
            <a:extLst>
              <a:ext uri="{FF2B5EF4-FFF2-40B4-BE49-F238E27FC236}">
                <a16:creationId xmlns:a16="http://schemas.microsoft.com/office/drawing/2014/main" id="{0D3B7EA4-2163-4C82-A387-918831EC1363}"/>
              </a:ext>
            </a:extLst>
          </p:cNvPr>
          <p:cNvSpPr>
            <a:spLocks noGrp="1" noChangeArrowheads="1"/>
          </p:cNvSpPr>
          <p:nvPr>
            <p:ph type="body" idx="1"/>
          </p:nvPr>
        </p:nvSpPr>
        <p:spPr>
          <a:xfrm>
            <a:off x="833120" y="533400"/>
            <a:ext cx="10099040" cy="2590800"/>
          </a:xfrm>
        </p:spPr>
        <p:txBody>
          <a:bodyPr/>
          <a:lstStyle/>
          <a:p>
            <a:pPr eaLnBrk="1" hangingPunct="1"/>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f</a:t>
            </a:r>
            <a:r>
              <a:rPr lang="en-US" altLang="en-US" sz="2400" dirty="0">
                <a:cs typeface="Times New Roman" panose="02020603050405020304" pitchFamily="18" charset="0"/>
              </a:rPr>
              <a:t>. </a:t>
            </a:r>
          </a:p>
          <a:p>
            <a:pPr eaLnBrk="1" hangingPunct="1"/>
            <a:r>
              <a:rPr lang="en-US" altLang="en-US" sz="2400" dirty="0">
                <a:cs typeface="Times New Roman" panose="02020603050405020304" pitchFamily="18" charset="0"/>
              </a:rPr>
              <a:t>Bit-bit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di-</a:t>
            </a:r>
            <a:r>
              <a:rPr lang="en-US" altLang="en-US" sz="2400" i="1" dirty="0">
                <a:cs typeface="Times New Roman" panose="02020603050405020304" pitchFamily="18" charset="0"/>
              </a:rPr>
              <a:t>XOR</a:t>
            </a:r>
            <a:r>
              <a:rPr lang="en-US" altLang="en-US" sz="2400" dirty="0">
                <a:cs typeface="Times New Roman" panose="02020603050405020304" pitchFamily="18" charset="0"/>
              </a:rPr>
              <a:t>-</a:t>
            </a:r>
            <a:r>
              <a:rPr lang="en-US" altLang="en-US" sz="2400" dirty="0" err="1">
                <a:cs typeface="Times New Roman" panose="02020603050405020304" pitchFamily="18" charset="0"/>
              </a:rPr>
              <a:t>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a:t>
            </a:r>
            <a:r>
              <a:rPr lang="en-US" altLang="en-US" sz="2400" dirty="0">
                <a:cs typeface="Times New Roman" panose="02020603050405020304" pitchFamily="18" charset="0"/>
              </a:rPr>
              <a:t> </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eaLnBrk="1" hangingPunct="1">
              <a:buFontTx/>
              <a:buNone/>
            </a:pPr>
            <a:r>
              <a:rPr lang="en-US" altLang="en-US" sz="2400" i="1" dirty="0">
                <a:cs typeface="Times New Roman" panose="02020603050405020304" pitchFamily="18" charset="0"/>
              </a:rPr>
              <a:t>	          R</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i="1" dirty="0" err="1">
                <a:cs typeface="Times New Roman" panose="02020603050405020304" pitchFamily="18" charset="0"/>
              </a:rPr>
              <a:t>i</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buFontTx/>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 (</a:t>
            </a:r>
            <a:r>
              <a:rPr lang="en-US" altLang="en-US" sz="2400" i="1" dirty="0">
                <a:cs typeface="Times New Roman" panose="02020603050405020304" pitchFamily="18" charset="0"/>
              </a:rPr>
              <a:t>R</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 </a:t>
            </a:r>
            <a:r>
              <a:rPr lang="en-US" altLang="en-US" sz="2400" dirty="0">
                <a:cs typeface="Times New Roman" panose="02020603050405020304" pitchFamily="18" charset="0"/>
              </a:rPr>
              <a:t>, </a:t>
            </a:r>
            <a:r>
              <a:rPr lang="en-US" altLang="en-US" sz="2400" i="1" dirty="0">
                <a:cs typeface="Times New Roman" panose="02020603050405020304" pitchFamily="18" charset="0"/>
              </a:rPr>
              <a:t>L</a:t>
            </a:r>
            <a:r>
              <a:rPr lang="en-US" altLang="en-US" sz="2400" i="1" baseline="-30000" dirty="0">
                <a:cs typeface="Times New Roman" panose="02020603050405020304" pitchFamily="18" charset="0"/>
              </a:rPr>
              <a:t>i </a:t>
            </a:r>
            <a:r>
              <a:rPr lang="en-US" altLang="en-US" sz="2400" baseline="-30000" dirty="0">
                <a:cs typeface="Times New Roman" panose="02020603050405020304" pitchFamily="18" charset="0"/>
              </a:rPr>
              <a:t>– 1</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a:t>
            </a:r>
            <a:r>
              <a:rPr lang="en-US" altLang="en-US" sz="2400" i="1" dirty="0">
                <a:cs typeface="Times New Roman" panose="02020603050405020304" pitchFamily="18" charset="0"/>
              </a:rPr>
              <a:t>B</a:t>
            </a:r>
            <a:r>
              <a:rPr lang="en-US" altLang="en-US" sz="2400" dirty="0">
                <a:cs typeface="Times New Roman" panose="02020603050405020304" pitchFamily="18" charset="0"/>
              </a:rPr>
              <a:t>)) </a:t>
            </a:r>
          </a:p>
          <a:p>
            <a:pPr eaLnBrk="1" hangingPunct="1"/>
            <a:endParaRPr lang="en-GB" altLang="en-US" sz="2400" dirty="0"/>
          </a:p>
        </p:txBody>
      </p:sp>
      <p:graphicFrame>
        <p:nvGraphicFramePr>
          <p:cNvPr id="27652" name="Object 4">
            <a:extLst>
              <a:ext uri="{FF2B5EF4-FFF2-40B4-BE49-F238E27FC236}">
                <a16:creationId xmlns:a16="http://schemas.microsoft.com/office/drawing/2014/main" id="{D12C8871-EB59-4017-AC1C-4C2D334E0C5E}"/>
              </a:ext>
            </a:extLst>
          </p:cNvPr>
          <p:cNvGraphicFramePr>
            <a:graphicFrameLocks noChangeAspect="1"/>
          </p:cNvGraphicFramePr>
          <p:nvPr>
            <p:extLst>
              <p:ext uri="{D42A27DB-BD31-4B8C-83A1-F6EECF244321}">
                <p14:modId xmlns:p14="http://schemas.microsoft.com/office/powerpoint/2010/main" val="3214067437"/>
              </p:ext>
            </p:extLst>
          </p:nvPr>
        </p:nvGraphicFramePr>
        <p:xfrm>
          <a:off x="5562600" y="2778444"/>
          <a:ext cx="5791200" cy="3306763"/>
        </p:xfrm>
        <a:graphic>
          <a:graphicData uri="http://schemas.openxmlformats.org/presentationml/2006/ole">
            <mc:AlternateContent xmlns:mc="http://schemas.openxmlformats.org/markup-compatibility/2006">
              <mc:Choice xmlns:v="urn:schemas-microsoft-com:vml" Requires="v">
                <p:oleObj name="VISIO" r:id="rId2" imgW="3571494" imgH="2035302" progId="Visio.Drawing.5">
                  <p:embed/>
                </p:oleObj>
              </mc:Choice>
              <mc:Fallback>
                <p:oleObj name="VISIO" r:id="rId2" imgW="3571494" imgH="2035302" progId="Visio.Drawing.5">
                  <p:embed/>
                  <p:pic>
                    <p:nvPicPr>
                      <p:cNvPr id="27652" name="Object 4">
                        <a:extLst>
                          <a:ext uri="{FF2B5EF4-FFF2-40B4-BE49-F238E27FC236}">
                            <a16:creationId xmlns:a16="http://schemas.microsoft.com/office/drawing/2014/main" id="{D12C8871-EB59-4017-AC1C-4C2D334E0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78444"/>
                        <a:ext cx="57912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Slide Number Placeholder 5">
            <a:extLst>
              <a:ext uri="{FF2B5EF4-FFF2-40B4-BE49-F238E27FC236}">
                <a16:creationId xmlns:a16="http://schemas.microsoft.com/office/drawing/2014/main" id="{E18980CD-A0EA-4F25-BFFE-66AEBF3540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8BD45E-D67B-4101-A50D-A6776C3C15CD}" type="slidenum">
              <a:rPr lang="en-GB" altLang="en-US" sz="1400"/>
              <a:pPr>
                <a:spcBef>
                  <a:spcPct val="0"/>
                </a:spcBef>
                <a:buFontTx/>
                <a:buNone/>
              </a:pPr>
              <a:t>25</a:t>
            </a:fld>
            <a:endParaRPr lang="en-GB"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036BECB5-CD4D-4EF7-9B74-C07926E933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8675" name="Rectangle 2">
            <a:extLst>
              <a:ext uri="{FF2B5EF4-FFF2-40B4-BE49-F238E27FC236}">
                <a16:creationId xmlns:a16="http://schemas.microsoft.com/office/drawing/2014/main" id="{247E9469-BE68-4230-AF8A-5E4C3A86E3DD}"/>
              </a:ext>
            </a:extLst>
          </p:cNvPr>
          <p:cNvSpPr>
            <a:spLocks noGrp="1" noChangeArrowheads="1"/>
          </p:cNvSpPr>
          <p:nvPr>
            <p:ph type="title"/>
          </p:nvPr>
        </p:nvSpPr>
        <p:spPr/>
        <p:txBody>
          <a:bodyPr/>
          <a:lstStyle/>
          <a:p>
            <a:pPr algn="l" eaLnBrk="1" hangingPunct="1"/>
            <a:r>
              <a:rPr lang="en-US" altLang="en-US" b="1" dirty="0" err="1"/>
              <a:t>Inversi</a:t>
            </a:r>
            <a:r>
              <a:rPr lang="en-US" altLang="en-US" b="1" dirty="0"/>
              <a:t> </a:t>
            </a:r>
            <a:r>
              <a:rPr lang="en-US" altLang="en-US" b="1" dirty="0" err="1"/>
              <a:t>Permutasi</a:t>
            </a:r>
            <a:r>
              <a:rPr lang="en-US" altLang="en-US" b="1" dirty="0"/>
              <a:t> (IP</a:t>
            </a:r>
            <a:r>
              <a:rPr lang="en-US" altLang="en-US" b="1" baseline="30000" dirty="0"/>
              <a:t>-1</a:t>
            </a:r>
            <a:r>
              <a:rPr lang="en-US" altLang="en-US" b="1" dirty="0"/>
              <a:t>)</a:t>
            </a:r>
            <a:endParaRPr lang="en-GB" altLang="en-US" b="1" dirty="0"/>
          </a:p>
        </p:txBody>
      </p:sp>
      <p:sp>
        <p:nvSpPr>
          <p:cNvPr id="28676" name="Rectangle 3">
            <a:extLst>
              <a:ext uri="{FF2B5EF4-FFF2-40B4-BE49-F238E27FC236}">
                <a16:creationId xmlns:a16="http://schemas.microsoft.com/office/drawing/2014/main" id="{57C316C4-17B6-4815-A793-4E1D9614699E}"/>
              </a:ext>
            </a:extLst>
          </p:cNvPr>
          <p:cNvSpPr>
            <a:spLocks noGrp="1" noChangeArrowheads="1"/>
          </p:cNvSpPr>
          <p:nvPr>
            <p:ph type="body" idx="1"/>
          </p:nvPr>
        </p:nvSpPr>
        <p:spPr>
          <a:xfrm>
            <a:off x="934720" y="1981200"/>
            <a:ext cx="7772400" cy="2362200"/>
          </a:xfrm>
        </p:spPr>
        <p:txBody>
          <a:bodyPr>
            <a:normAutofit fontScale="92500"/>
          </a:bodyPr>
          <a:lstStyle/>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terakhir</a:t>
            </a:r>
            <a:r>
              <a:rPr lang="en-US" altLang="en-US" dirty="0">
                <a:cs typeface="Times New Roman" panose="02020603050405020304" pitchFamily="18" charset="0"/>
              </a:rPr>
              <a:t> </a:t>
            </a:r>
            <a:r>
              <a:rPr lang="en-US" altLang="en-US" dirty="0" err="1">
                <a:cs typeface="Times New Roman" panose="02020603050405020304" pitchFamily="18" charset="0"/>
              </a:rPr>
              <a:t>dilakukan</a:t>
            </a:r>
            <a:r>
              <a:rPr lang="en-US" altLang="en-US" dirty="0">
                <a:cs typeface="Times New Roman" panose="02020603050405020304" pitchFamily="18" charset="0"/>
              </a:rPr>
              <a:t> </a:t>
            </a:r>
            <a:r>
              <a:rPr lang="en-US" altLang="en-US" dirty="0" err="1">
                <a:cs typeface="Times New Roman" panose="02020603050405020304" pitchFamily="18" charset="0"/>
              </a:rPr>
              <a:t>setelah</a:t>
            </a:r>
            <a:r>
              <a:rPr lang="en-US" altLang="en-US" dirty="0">
                <a:cs typeface="Times New Roman" panose="02020603050405020304" pitchFamily="18" charset="0"/>
              </a:rPr>
              <a:t> 16 kali </a:t>
            </a:r>
            <a:r>
              <a:rPr lang="en-US" altLang="en-US" dirty="0" err="1">
                <a:cs typeface="Times New Roman" panose="02020603050405020304" pitchFamily="18" charset="0"/>
              </a:rPr>
              <a:t>putaran</a:t>
            </a:r>
            <a:endParaRPr lang="en-US" altLang="en-US"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gabungan</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kiri</a:t>
            </a:r>
            <a:r>
              <a:rPr lang="en-US" altLang="en-US" dirty="0">
                <a:cs typeface="Times New Roman" panose="02020603050405020304" pitchFamily="18" charset="0"/>
              </a:rPr>
              <a:t> dan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kanan</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a:t>
            </a:r>
            <a:r>
              <a:rPr lang="en-US" altLang="en-US" dirty="0" err="1">
                <a:cs typeface="Times New Roman" panose="02020603050405020304" pitchFamily="18" charset="0"/>
              </a:rPr>
              <a:t>matriks</a:t>
            </a:r>
            <a:r>
              <a:rPr lang="en-US" altLang="en-US" dirty="0">
                <a:cs typeface="Times New Roman" panose="02020603050405020304" pitchFamily="18" charset="0"/>
              </a:rPr>
              <a:t> </a:t>
            </a:r>
            <a:r>
              <a:rPr lang="en-US" altLang="en-US" dirty="0" err="1">
                <a:cs typeface="Times New Roman" panose="02020603050405020304" pitchFamily="18" charset="0"/>
              </a:rPr>
              <a:t>permutasi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a:t>
            </a:r>
            <a:r>
              <a:rPr lang="en-US" altLang="en-US" dirty="0" err="1">
                <a:cs typeface="Times New Roman" panose="02020603050405020304" pitchFamily="18" charset="0"/>
              </a:rPr>
              <a:t>balikan</a:t>
            </a:r>
            <a:r>
              <a:rPr lang="en-US" altLang="en-US" dirty="0">
                <a:cs typeface="Times New Roman" panose="02020603050405020304" pitchFamily="18" charset="0"/>
              </a:rPr>
              <a:t> (IP</a:t>
            </a:r>
            <a:r>
              <a:rPr lang="en-US" altLang="en-US" baseline="30000" dirty="0">
                <a:cs typeface="Times New Roman" panose="02020603050405020304" pitchFamily="18" charset="0"/>
              </a:rPr>
              <a:t>-1</a:t>
            </a:r>
            <a:r>
              <a:rPr lang="en-US" altLang="en-US" dirty="0">
                <a:cs typeface="Times New Roman" panose="02020603050405020304" pitchFamily="18" charset="0"/>
              </a:rPr>
              <a:t> ) </a:t>
            </a:r>
            <a:r>
              <a:rPr lang="en-US" altLang="en-US" dirty="0" err="1">
                <a:cs typeface="Times New Roman" panose="02020603050405020304" pitchFamily="18" charset="0"/>
              </a:rPr>
              <a:t>sbb</a:t>
            </a:r>
            <a:r>
              <a:rPr lang="en-US" altLang="en-US" dirty="0">
                <a:cs typeface="Times New Roman" panose="02020603050405020304" pitchFamily="18" charset="0"/>
              </a:rPr>
              <a:t>:</a:t>
            </a:r>
          </a:p>
          <a:p>
            <a:pPr eaLnBrk="1" hangingPunct="1"/>
            <a:endParaRPr lang="en-GB" altLang="en-US" dirty="0"/>
          </a:p>
        </p:txBody>
      </p:sp>
      <p:graphicFrame>
        <p:nvGraphicFramePr>
          <p:cNvPr id="28677" name="Object 4">
            <a:extLst>
              <a:ext uri="{FF2B5EF4-FFF2-40B4-BE49-F238E27FC236}">
                <a16:creationId xmlns:a16="http://schemas.microsoft.com/office/drawing/2014/main" id="{981CC9BD-8E0C-4205-B8F3-FFDB102F526E}"/>
              </a:ext>
            </a:extLst>
          </p:cNvPr>
          <p:cNvGraphicFramePr>
            <a:graphicFrameLocks noChangeAspect="1"/>
          </p:cNvGraphicFramePr>
          <p:nvPr>
            <p:extLst>
              <p:ext uri="{D42A27DB-BD31-4B8C-83A1-F6EECF244321}">
                <p14:modId xmlns:p14="http://schemas.microsoft.com/office/powerpoint/2010/main" val="3871073364"/>
              </p:ext>
            </p:extLst>
          </p:nvPr>
        </p:nvGraphicFramePr>
        <p:xfrm>
          <a:off x="1381759" y="4488080"/>
          <a:ext cx="10117181" cy="1526639"/>
        </p:xfrm>
        <a:graphic>
          <a:graphicData uri="http://schemas.openxmlformats.org/presentationml/2006/ole">
            <mc:AlternateContent xmlns:mc="http://schemas.openxmlformats.org/markup-compatibility/2006">
              <mc:Choice xmlns:v="urn:schemas-microsoft-com:vml" Requires="v">
                <p:oleObj name="Document" r:id="rId2" imgW="5629656" imgH="849630" progId="Word.Document.8">
                  <p:embed/>
                </p:oleObj>
              </mc:Choice>
              <mc:Fallback>
                <p:oleObj name="Document" r:id="rId2" imgW="5629656" imgH="849630" progId="Word.Document.8">
                  <p:embed/>
                  <p:pic>
                    <p:nvPicPr>
                      <p:cNvPr id="28677" name="Object 4">
                        <a:extLst>
                          <a:ext uri="{FF2B5EF4-FFF2-40B4-BE49-F238E27FC236}">
                            <a16:creationId xmlns:a16="http://schemas.microsoft.com/office/drawing/2014/main" id="{981CC9BD-8E0C-4205-B8F3-FFDB102F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9" y="4488080"/>
                        <a:ext cx="10117181" cy="1526639"/>
                      </a:xfrm>
                      <a:prstGeom prst="rect">
                        <a:avLst/>
                      </a:prstGeom>
                      <a:noFill/>
                      <a:ln>
                        <a:noFill/>
                      </a:ln>
                      <a:effectLst/>
                    </p:spPr>
                  </p:pic>
                </p:oleObj>
              </mc:Fallback>
            </mc:AlternateContent>
          </a:graphicData>
        </a:graphic>
      </p:graphicFrame>
      <p:sp>
        <p:nvSpPr>
          <p:cNvPr id="28678" name="Slide Number Placeholder 6">
            <a:extLst>
              <a:ext uri="{FF2B5EF4-FFF2-40B4-BE49-F238E27FC236}">
                <a16:creationId xmlns:a16="http://schemas.microsoft.com/office/drawing/2014/main" id="{3CFFB1DF-C39C-4786-A780-BFD733641B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6D2DB95-A7DD-4F74-A383-4026F73C9489}" type="slidenum">
              <a:rPr lang="en-GB" altLang="en-US" sz="1400"/>
              <a:pPr>
                <a:spcBef>
                  <a:spcPct val="0"/>
                </a:spcBef>
                <a:buFontTx/>
                <a:buNone/>
              </a:pPr>
              <a:t>26</a:t>
            </a:fld>
            <a:endParaRPr lang="en-GB" altLang="en-US" sz="1400"/>
          </a:p>
        </p:txBody>
      </p:sp>
      <p:pic>
        <p:nvPicPr>
          <p:cNvPr id="2" name="Picture 1">
            <a:extLst>
              <a:ext uri="{FF2B5EF4-FFF2-40B4-BE49-F238E27FC236}">
                <a16:creationId xmlns:a16="http://schemas.microsoft.com/office/drawing/2014/main" id="{EDC1A594-C2DA-B965-124B-754592A04907}"/>
              </a:ext>
            </a:extLst>
          </p:cNvPr>
          <p:cNvPicPr>
            <a:picLocks noChangeAspect="1"/>
          </p:cNvPicPr>
          <p:nvPr/>
        </p:nvPicPr>
        <p:blipFill>
          <a:blip r:embed="rId4"/>
          <a:stretch>
            <a:fillRect/>
          </a:stretch>
        </p:blipFill>
        <p:spPr>
          <a:xfrm>
            <a:off x="8437880" y="106045"/>
            <a:ext cx="3754120" cy="24910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FF306-45DE-ACE2-992B-F8AB92388D33}"/>
              </a:ext>
            </a:extLst>
          </p:cNvPr>
          <p:cNvPicPr>
            <a:picLocks noChangeAspect="1" noChangeArrowheads="1"/>
          </p:cNvPicPr>
          <p:nvPr/>
        </p:nvPicPr>
        <p:blipFill>
          <a:blip r:embed="rId2" cstate="print"/>
          <a:srcRect/>
          <a:stretch>
            <a:fillRect/>
          </a:stretch>
        </p:blipFill>
        <p:spPr bwMode="auto">
          <a:xfrm>
            <a:off x="2019300" y="1214754"/>
            <a:ext cx="7480300" cy="5374005"/>
          </a:xfrm>
          <a:prstGeom prst="rect">
            <a:avLst/>
          </a:prstGeom>
          <a:noFill/>
          <a:ln w="9525">
            <a:noFill/>
            <a:miter lim="800000"/>
            <a:headEnd/>
            <a:tailEnd/>
          </a:ln>
        </p:spPr>
      </p:pic>
      <p:sp>
        <p:nvSpPr>
          <p:cNvPr id="3" name="TextBox 2">
            <a:extLst>
              <a:ext uri="{FF2B5EF4-FFF2-40B4-BE49-F238E27FC236}">
                <a16:creationId xmlns:a16="http://schemas.microsoft.com/office/drawing/2014/main" id="{C09B5C6A-455F-06CB-B4C1-592027FEAFEF}"/>
              </a:ext>
            </a:extLst>
          </p:cNvPr>
          <p:cNvSpPr txBox="1"/>
          <p:nvPr/>
        </p:nvSpPr>
        <p:spPr>
          <a:xfrm>
            <a:off x="894080" y="460495"/>
            <a:ext cx="4210448" cy="523220"/>
          </a:xfrm>
          <a:prstGeom prst="rect">
            <a:avLst/>
          </a:prstGeom>
          <a:noFill/>
        </p:spPr>
        <p:txBody>
          <a:bodyPr wrap="none" rtlCol="0">
            <a:spAutoFit/>
          </a:bodyPr>
          <a:lstStyle/>
          <a:p>
            <a:r>
              <a:rPr lang="en-US" sz="2800" dirty="0"/>
              <a:t>Satu </a:t>
            </a:r>
            <a:r>
              <a:rPr lang="en-US" sz="2800" dirty="0" err="1"/>
              <a:t>putaran</a:t>
            </a:r>
            <a:r>
              <a:rPr lang="en-US" sz="2800" dirty="0"/>
              <a:t> di </a:t>
            </a:r>
            <a:r>
              <a:rPr lang="en-US" sz="2800" dirty="0" err="1"/>
              <a:t>dalam</a:t>
            </a:r>
            <a:r>
              <a:rPr lang="en-US" sz="2800" dirty="0"/>
              <a:t> DES:</a:t>
            </a:r>
          </a:p>
        </p:txBody>
      </p:sp>
    </p:spTree>
    <p:extLst>
      <p:ext uri="{BB962C8B-B14F-4D97-AF65-F5344CB8AC3E}">
        <p14:creationId xmlns:p14="http://schemas.microsoft.com/office/powerpoint/2010/main" val="153148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D4613B8B-78EF-25A4-C935-C134890D5B33}"/>
              </a:ext>
            </a:extLst>
          </p:cNvPr>
          <p:cNvSpPr txBox="1">
            <a:spLocks noChangeArrowheads="1"/>
          </p:cNvSpPr>
          <p:nvPr/>
        </p:nvSpPr>
        <p:spPr bwMode="auto">
          <a:xfrm>
            <a:off x="-619760" y="107158"/>
            <a:ext cx="9265920" cy="690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sz="2800" dirty="0">
                <a:solidFill>
                  <a:schemeClr val="tx1"/>
                </a:solidFill>
                <a:latin typeface="+mn-lt"/>
              </a:rPr>
              <a:t>Satu </a:t>
            </a:r>
            <a:r>
              <a:rPr lang="en-US" altLang="en-US" sz="2800" dirty="0" err="1">
                <a:solidFill>
                  <a:schemeClr val="tx1"/>
                </a:solidFill>
                <a:latin typeface="+mn-lt"/>
              </a:rPr>
              <a:t>putaran</a:t>
            </a:r>
            <a:r>
              <a:rPr lang="en-US" altLang="en-US" sz="2800" dirty="0">
                <a:solidFill>
                  <a:schemeClr val="tx1"/>
                </a:solidFill>
                <a:latin typeface="+mn-lt"/>
              </a:rPr>
              <a:t> di </a:t>
            </a:r>
            <a:r>
              <a:rPr lang="en-US" altLang="en-US" sz="2800" dirty="0" err="1">
                <a:solidFill>
                  <a:schemeClr val="tx1"/>
                </a:solidFill>
                <a:latin typeface="+mn-lt"/>
              </a:rPr>
              <a:t>dalam</a:t>
            </a:r>
            <a:r>
              <a:rPr lang="en-US" altLang="en-US" sz="2800" dirty="0">
                <a:solidFill>
                  <a:schemeClr val="tx1"/>
                </a:solidFill>
                <a:latin typeface="+mn-lt"/>
              </a:rPr>
              <a:t> </a:t>
            </a:r>
            <a:r>
              <a:rPr lang="en-US" altLang="en-US" sz="2800" dirty="0" err="1">
                <a:solidFill>
                  <a:schemeClr val="tx1"/>
                </a:solidFill>
                <a:latin typeface="+mn-lt"/>
              </a:rPr>
              <a:t>jaringan</a:t>
            </a:r>
            <a:r>
              <a:rPr lang="en-US" altLang="en-US" sz="2800" dirty="0">
                <a:solidFill>
                  <a:schemeClr val="tx1"/>
                </a:solidFill>
                <a:latin typeface="+mn-lt"/>
              </a:rPr>
              <a:t> Feistel </a:t>
            </a:r>
            <a:r>
              <a:rPr lang="en-US" altLang="en-US" sz="2800" dirty="0" err="1">
                <a:solidFill>
                  <a:schemeClr val="tx1"/>
                </a:solidFill>
                <a:latin typeface="+mn-lt"/>
              </a:rPr>
              <a:t>secara</a:t>
            </a:r>
            <a:r>
              <a:rPr lang="en-US" altLang="en-US" sz="2800" dirty="0">
                <a:solidFill>
                  <a:schemeClr val="tx1"/>
                </a:solidFill>
                <a:latin typeface="+mn-lt"/>
              </a:rPr>
              <a:t> </a:t>
            </a:r>
            <a:r>
              <a:rPr lang="en-US" altLang="en-US" sz="2800" dirty="0" err="1">
                <a:solidFill>
                  <a:schemeClr val="tx1"/>
                </a:solidFill>
                <a:latin typeface="+mn-lt"/>
              </a:rPr>
              <a:t>lengkap</a:t>
            </a:r>
            <a:r>
              <a:rPr lang="en-US" altLang="en-US" sz="2800" dirty="0">
                <a:solidFill>
                  <a:schemeClr val="tx1"/>
                </a:solidFill>
                <a:latin typeface="+mn-lt"/>
              </a:rPr>
              <a:t>:</a:t>
            </a:r>
          </a:p>
        </p:txBody>
      </p:sp>
      <p:sp>
        <p:nvSpPr>
          <p:cNvPr id="30722" name="Rectangle 2">
            <a:extLst>
              <a:ext uri="{FF2B5EF4-FFF2-40B4-BE49-F238E27FC236}">
                <a16:creationId xmlns:a16="http://schemas.microsoft.com/office/drawing/2014/main" id="{151AAAAC-083A-0917-D04B-23F2367B01CB}"/>
              </a:ext>
            </a:extLst>
          </p:cNvPr>
          <p:cNvSpPr>
            <a:spLocks noChangeArrowheads="1"/>
          </p:cNvSpPr>
          <p:nvPr/>
        </p:nvSpPr>
        <p:spPr bwMode="auto">
          <a:xfrm>
            <a:off x="1524000" y="112395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0723" name="Object 3">
            <a:extLst>
              <a:ext uri="{FF2B5EF4-FFF2-40B4-BE49-F238E27FC236}">
                <a16:creationId xmlns:a16="http://schemas.microsoft.com/office/drawing/2014/main" id="{6F4F5360-61D3-7A8A-1B6B-1AA9F8C9C345}"/>
              </a:ext>
            </a:extLst>
          </p:cNvPr>
          <p:cNvGraphicFramePr>
            <a:graphicFrameLocks noChangeAspect="1"/>
          </p:cNvGraphicFramePr>
          <p:nvPr>
            <p:extLst>
              <p:ext uri="{D42A27DB-BD31-4B8C-83A1-F6EECF244321}">
                <p14:modId xmlns:p14="http://schemas.microsoft.com/office/powerpoint/2010/main" val="2334267684"/>
              </p:ext>
            </p:extLst>
          </p:nvPr>
        </p:nvGraphicFramePr>
        <p:xfrm>
          <a:off x="0" y="1192013"/>
          <a:ext cx="8834491" cy="5331542"/>
        </p:xfrm>
        <a:graphic>
          <a:graphicData uri="http://schemas.openxmlformats.org/presentationml/2006/ole">
            <mc:AlternateContent xmlns:mc="http://schemas.openxmlformats.org/markup-compatibility/2006">
              <mc:Choice xmlns:v="urn:schemas-microsoft-com:vml" Requires="v">
                <p:oleObj r:id="rId3" imgW="11256480" imgH="6790320" progId="">
                  <p:embed/>
                </p:oleObj>
              </mc:Choice>
              <mc:Fallback>
                <p:oleObj r:id="rId3" imgW="11256480" imgH="6790320" progId="">
                  <p:embed/>
                  <p:pic>
                    <p:nvPicPr>
                      <p:cNvPr id="30723" name="Object 3">
                        <a:extLst>
                          <a:ext uri="{FF2B5EF4-FFF2-40B4-BE49-F238E27FC236}">
                            <a16:creationId xmlns:a16="http://schemas.microsoft.com/office/drawing/2014/main" id="{6F4F5360-61D3-7A8A-1B6B-1AA9F8C9C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2013"/>
                        <a:ext cx="8834491" cy="5331542"/>
                      </a:xfrm>
                      <a:prstGeom prst="rect">
                        <a:avLst/>
                      </a:prstGeom>
                      <a:noFill/>
                      <a:effectLst/>
                    </p:spPr>
                  </p:pic>
                </p:oleObj>
              </mc:Fallback>
            </mc:AlternateContent>
          </a:graphicData>
        </a:graphic>
      </p:graphicFrame>
      <p:sp>
        <p:nvSpPr>
          <p:cNvPr id="5" name="TextBox 4">
            <a:extLst>
              <a:ext uri="{FF2B5EF4-FFF2-40B4-BE49-F238E27FC236}">
                <a16:creationId xmlns:a16="http://schemas.microsoft.com/office/drawing/2014/main" id="{0D7752F7-D65A-6001-AD54-35F583769CD7}"/>
              </a:ext>
            </a:extLst>
          </p:cNvPr>
          <p:cNvSpPr txBox="1"/>
          <p:nvPr/>
        </p:nvSpPr>
        <p:spPr>
          <a:xfrm>
            <a:off x="7870830" y="6012178"/>
            <a:ext cx="3579490" cy="738664"/>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endParaRPr lang="en-US" dirty="0"/>
          </a:p>
        </p:txBody>
      </p:sp>
      <p:pic>
        <p:nvPicPr>
          <p:cNvPr id="10" name="Picture 8">
            <a:extLst>
              <a:ext uri="{FF2B5EF4-FFF2-40B4-BE49-F238E27FC236}">
                <a16:creationId xmlns:a16="http://schemas.microsoft.com/office/drawing/2014/main" id="{0ACB9693-1150-275D-A63C-F9795E04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0457" y="75240"/>
            <a:ext cx="3208513" cy="16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
            <a:extLst>
              <a:ext uri="{FF2B5EF4-FFF2-40B4-BE49-F238E27FC236}">
                <a16:creationId xmlns:a16="http://schemas.microsoft.com/office/drawing/2014/main" id="{C48861B7-84A8-A46B-87EA-4D0065E55FE0}"/>
              </a:ext>
            </a:extLst>
          </p:cNvPr>
          <p:cNvGraphicFramePr>
            <a:graphicFrameLocks noChangeAspect="1"/>
          </p:cNvGraphicFramePr>
          <p:nvPr>
            <p:extLst>
              <p:ext uri="{D42A27DB-BD31-4B8C-83A1-F6EECF244321}">
                <p14:modId xmlns:p14="http://schemas.microsoft.com/office/powerpoint/2010/main" val="1010605276"/>
              </p:ext>
            </p:extLst>
          </p:nvPr>
        </p:nvGraphicFramePr>
        <p:xfrm>
          <a:off x="9056055" y="2409716"/>
          <a:ext cx="3785454" cy="3324334"/>
        </p:xfrm>
        <a:graphic>
          <a:graphicData uri="http://schemas.openxmlformats.org/presentationml/2006/ole">
            <mc:AlternateContent xmlns:mc="http://schemas.openxmlformats.org/markup-compatibility/2006">
              <mc:Choice xmlns:v="urn:schemas-microsoft-com:vml" Requires="v">
                <p:oleObj name="VISIO" r:id="rId6" imgW="4371594" imgH="3832098" progId="Visio.Drawing.5">
                  <p:embed/>
                </p:oleObj>
              </mc:Choice>
              <mc:Fallback>
                <p:oleObj name="VISIO" r:id="rId6" imgW="4371594" imgH="3832098" progId="Visio.Drawing.5">
                  <p:embed/>
                  <p:pic>
                    <p:nvPicPr>
                      <p:cNvPr id="21507" name="Object 6">
                        <a:extLst>
                          <a:ext uri="{FF2B5EF4-FFF2-40B4-BE49-F238E27FC236}">
                            <a16:creationId xmlns:a16="http://schemas.microsoft.com/office/drawing/2014/main" id="{4F01D9B6-BE5C-4863-B6AA-DFE56BE41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6055" y="2409716"/>
                        <a:ext cx="3785454" cy="3324334"/>
                      </a:xfrm>
                      <a:prstGeom prst="rect">
                        <a:avLst/>
                      </a:prstGeom>
                      <a:noFill/>
                      <a:ln>
                        <a:noFill/>
                      </a:ln>
                      <a:effectLst/>
                    </p:spPr>
                  </p:pic>
                </p:oleObj>
              </mc:Fallback>
            </mc:AlternateContent>
          </a:graphicData>
        </a:graphic>
      </p:graphicFrame>
      <p:sp>
        <p:nvSpPr>
          <p:cNvPr id="13" name="Rectangle 12">
            <a:extLst>
              <a:ext uri="{FF2B5EF4-FFF2-40B4-BE49-F238E27FC236}">
                <a16:creationId xmlns:a16="http://schemas.microsoft.com/office/drawing/2014/main" id="{4A17635B-D868-531B-29CA-8B820C42AE13}"/>
              </a:ext>
            </a:extLst>
          </p:cNvPr>
          <p:cNvSpPr/>
          <p:nvPr/>
        </p:nvSpPr>
        <p:spPr>
          <a:xfrm>
            <a:off x="9056055" y="2117934"/>
            <a:ext cx="2684000" cy="386201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76F22B-1E62-CB31-E092-7E5E506BE3A3}"/>
              </a:ext>
            </a:extLst>
          </p:cNvPr>
          <p:cNvSpPr txBox="1"/>
          <p:nvPr/>
        </p:nvSpPr>
        <p:spPr>
          <a:xfrm>
            <a:off x="11450320" y="2117934"/>
            <a:ext cx="255198" cy="369332"/>
          </a:xfrm>
          <a:prstGeom prst="rect">
            <a:avLst/>
          </a:prstGeom>
          <a:noFill/>
        </p:spPr>
        <p:txBody>
          <a:bodyPr wrap="none" rtlCol="0">
            <a:spAutoFit/>
          </a:bodyPr>
          <a:lstStyle/>
          <a:p>
            <a:r>
              <a:rPr lang="en-US" i="1" dirty="0">
                <a:solidFill>
                  <a:srgbClr val="FF0000"/>
                </a:solidFill>
              </a:rPr>
              <a:t>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74968-30EF-DCC2-3406-4E3B95A7D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31" y="909320"/>
            <a:ext cx="6024842" cy="5643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A057CD9A-A3D7-DFC4-1257-FCFF7233FE82}"/>
              </a:ext>
            </a:extLst>
          </p:cNvPr>
          <p:cNvSpPr txBox="1"/>
          <p:nvPr/>
        </p:nvSpPr>
        <p:spPr>
          <a:xfrm>
            <a:off x="629920" y="304800"/>
            <a:ext cx="5975034" cy="461665"/>
          </a:xfrm>
          <a:prstGeom prst="rect">
            <a:avLst/>
          </a:prstGeom>
          <a:noFill/>
        </p:spPr>
        <p:txBody>
          <a:bodyPr wrap="none" rtlCol="0">
            <a:spAutoFit/>
          </a:bodyPr>
          <a:lstStyle/>
          <a:p>
            <a:r>
              <a:rPr lang="en-US" sz="2400" dirty="0" err="1"/>
              <a:t>Contoh</a:t>
            </a:r>
            <a:r>
              <a:rPr lang="en-US" sz="2400" dirty="0"/>
              <a:t> </a:t>
            </a:r>
            <a:r>
              <a:rPr lang="en-US" sz="2400" dirty="0" err="1"/>
              <a:t>hasil</a:t>
            </a:r>
            <a:r>
              <a:rPr lang="en-US" sz="2400" dirty="0"/>
              <a:t> </a:t>
            </a:r>
            <a:r>
              <a:rPr lang="en-US" sz="2400" dirty="0" err="1"/>
              <a:t>enkripsi</a:t>
            </a:r>
            <a:r>
              <a:rPr lang="en-US" sz="2400" dirty="0"/>
              <a:t> DES pada </a:t>
            </a:r>
            <a:r>
              <a:rPr lang="en-US" sz="2400" dirty="0" err="1"/>
              <a:t>setiap</a:t>
            </a:r>
            <a:r>
              <a:rPr lang="en-US" sz="2400" dirty="0"/>
              <a:t> </a:t>
            </a:r>
            <a:r>
              <a:rPr lang="en-US" sz="2400" dirty="0" err="1"/>
              <a:t>putaran</a:t>
            </a:r>
            <a:r>
              <a:rPr lang="en-US" sz="2400" dirty="0"/>
              <a:t>:</a:t>
            </a:r>
          </a:p>
        </p:txBody>
      </p:sp>
      <p:sp>
        <p:nvSpPr>
          <p:cNvPr id="5" name="TextBox 4">
            <a:extLst>
              <a:ext uri="{FF2B5EF4-FFF2-40B4-BE49-F238E27FC236}">
                <a16:creationId xmlns:a16="http://schemas.microsoft.com/office/drawing/2014/main" id="{FE371C2E-822A-4514-F44E-B3E09C855946}"/>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Tree>
    <p:extLst>
      <p:ext uri="{BB962C8B-B14F-4D97-AF65-F5344CB8AC3E}">
        <p14:creationId xmlns:p14="http://schemas.microsoft.com/office/powerpoint/2010/main" val="16653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A39DF409-6CAF-4B55-9F5C-986CE8B3D7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8195" name="Rectangle 2">
            <a:extLst>
              <a:ext uri="{FF2B5EF4-FFF2-40B4-BE49-F238E27FC236}">
                <a16:creationId xmlns:a16="http://schemas.microsoft.com/office/drawing/2014/main" id="{565F881D-D2BA-4B96-9CB2-48088F6AB7A6}"/>
              </a:ext>
            </a:extLst>
          </p:cNvPr>
          <p:cNvSpPr>
            <a:spLocks noGrp="1" noChangeArrowheads="1"/>
          </p:cNvSpPr>
          <p:nvPr>
            <p:ph type="title"/>
          </p:nvPr>
        </p:nvSpPr>
        <p:spPr>
          <a:xfrm>
            <a:off x="838200" y="503238"/>
            <a:ext cx="8229600" cy="1143000"/>
          </a:xfrm>
        </p:spPr>
        <p:txBody>
          <a:bodyPr/>
          <a:lstStyle/>
          <a:p>
            <a:pPr eaLnBrk="1" hangingPunct="1"/>
            <a:r>
              <a:rPr lang="en-US" altLang="en-US" sz="4000" b="1" dirty="0"/>
              <a:t>Sejarah DES</a:t>
            </a:r>
            <a:endParaRPr lang="en-GB" altLang="en-US" sz="4000" b="1" dirty="0"/>
          </a:p>
        </p:txBody>
      </p:sp>
      <p:sp>
        <p:nvSpPr>
          <p:cNvPr id="8196" name="Rectangle 3">
            <a:extLst>
              <a:ext uri="{FF2B5EF4-FFF2-40B4-BE49-F238E27FC236}">
                <a16:creationId xmlns:a16="http://schemas.microsoft.com/office/drawing/2014/main" id="{5E64C848-3011-43BC-9273-B97B8BB166B8}"/>
              </a:ext>
            </a:extLst>
          </p:cNvPr>
          <p:cNvSpPr>
            <a:spLocks noGrp="1" noChangeArrowheads="1"/>
          </p:cNvSpPr>
          <p:nvPr>
            <p:ph type="body" idx="1"/>
          </p:nvPr>
        </p:nvSpPr>
        <p:spPr>
          <a:xfrm>
            <a:off x="838199" y="1825624"/>
            <a:ext cx="11006959" cy="4529137"/>
          </a:xfrm>
        </p:spPr>
        <p:txBody>
          <a:bodyPr>
            <a:normAutofit fontScale="92500" lnSpcReduction="10000"/>
          </a:bodyPr>
          <a:lstStyle/>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1972 NIST </a:t>
            </a:r>
            <a:r>
              <a:rPr lang="en-US" altLang="en-US" sz="2400" dirty="0" err="1">
                <a:cs typeface="Times New Roman" panose="02020603050405020304" pitchFamily="18" charset="0"/>
              </a:rPr>
              <a:t>meminta</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a:t>
            </a:r>
          </a:p>
          <a:p>
            <a:pPr eaLnBrk="1" hangingPunct="1"/>
            <a:r>
              <a:rPr lang="en-US" altLang="en-US" sz="2400" dirty="0">
                <a:cs typeface="Times New Roman" panose="02020603050405020304" pitchFamily="18" charset="0"/>
              </a:rPr>
              <a:t>Pada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1974 Horst Feistel di IBM </a:t>
            </a:r>
            <a:r>
              <a:rPr lang="en-US" altLang="en-US" sz="2400" dirty="0" err="1">
                <a:cs typeface="Times New Roman" panose="02020603050405020304" pitchFamily="18" charset="0"/>
              </a:rPr>
              <a:t>mendesain</a:t>
            </a:r>
            <a:r>
              <a:rPr lang="en-US" altLang="en-US" sz="2400" dirty="0">
                <a:cs typeface="Times New Roman" panose="02020603050405020304" pitchFamily="18" charset="0"/>
              </a:rPr>
              <a:t> cipher </a:t>
            </a:r>
            <a:r>
              <a:rPr lang="en-US" altLang="en-US" sz="2400" dirty="0" err="1">
                <a:cs typeface="Times New Roman" panose="02020603050405020304" pitchFamily="18" charset="0"/>
              </a:rPr>
              <a:t>blok</a:t>
            </a:r>
            <a:r>
              <a:rPr lang="en-US" altLang="en-US" sz="2400" dirty="0">
                <a:cs typeface="Times New Roman" panose="02020603050405020304" pitchFamily="18" charset="0"/>
              </a:rPr>
              <a:t> Lucifer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128bit, Panjang </a:t>
            </a:r>
            <a:r>
              <a:rPr lang="en-US" altLang="en-US" sz="2400" dirty="0" err="1">
                <a:cs typeface="Times New Roman" panose="02020603050405020304" pitchFamily="18" charset="0"/>
              </a:rPr>
              <a:t>blok</a:t>
            </a:r>
            <a:r>
              <a:rPr lang="en-US" altLang="en-US" sz="2400" dirty="0">
                <a:cs typeface="Times New Roman" panose="02020603050405020304" pitchFamily="18" charset="0"/>
              </a:rPr>
              <a:t> 128 bit)</a:t>
            </a:r>
          </a:p>
          <a:p>
            <a:pPr eaLnBrk="1" hangingPunct="1"/>
            <a:r>
              <a:rPr lang="en-US" altLang="en-US" sz="2400" dirty="0">
                <a:cs typeface="Times New Roman" panose="02020603050405020304" pitchFamily="18" charset="0"/>
              </a:rPr>
              <a:t>Lucifer </a:t>
            </a:r>
            <a:r>
              <a:rPr lang="en-US" altLang="en-US" sz="2400" dirty="0" err="1">
                <a:cs typeface="Times New Roman" panose="02020603050405020304" pitchFamily="18" charset="0"/>
              </a:rPr>
              <a:t>kemudian</a:t>
            </a:r>
            <a:r>
              <a:rPr lang="en-US" altLang="en-US" sz="2400" dirty="0">
                <a:cs typeface="Times New Roman" panose="02020603050405020304" pitchFamily="18" charset="0"/>
              </a:rPr>
              <a:t> </a:t>
            </a:r>
            <a:r>
              <a:rPr lang="en-US" altLang="en-US" sz="2400" dirty="0" err="1">
                <a:cs typeface="Times New Roman" panose="02020603050405020304" pitchFamily="18" charset="0"/>
              </a:rPr>
              <a:t>berkembang</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DES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beberapa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NSA (</a:t>
            </a:r>
            <a:r>
              <a:rPr lang="en-US" altLang="en-US" sz="2400" i="1" dirty="0">
                <a:cs typeface="Times New Roman" panose="02020603050405020304" pitchFamily="18" charset="0"/>
              </a:rPr>
              <a:t>National Security Agency</a:t>
            </a:r>
            <a:r>
              <a:rPr lang="en-US" altLang="en-US" sz="2400" dirty="0">
                <a:cs typeface="Times New Roman" panose="02020603050405020304" pitchFamily="18" charset="0"/>
              </a:rPr>
              <a:t>):</a:t>
            </a:r>
          </a:p>
          <a:p>
            <a:pPr marL="0" indent="0" eaLnBrk="1" hangingPunct="1">
              <a:buNone/>
            </a:pPr>
            <a:r>
              <a:rPr lang="en-US" altLang="en-US" sz="2400" dirty="0">
                <a:cs typeface="Times New Roman" panose="02020603050405020304" pitchFamily="18" charset="0"/>
              </a:rPr>
              <a:t>    -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64 bit</a:t>
            </a:r>
          </a:p>
          <a:p>
            <a:pPr marL="0" indent="0" eaLnBrk="1" hangingPunct="1">
              <a:buNone/>
            </a:pPr>
            <a:r>
              <a:rPr lang="en-US" altLang="en-US" sz="2400" dirty="0">
                <a:cs typeface="Times New Roman" panose="02020603050405020304" pitchFamily="18" charset="0"/>
              </a:rPr>
              <a:t>    - 16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1976 DES </a:t>
            </a:r>
            <a:r>
              <a:rPr lang="en-US" altLang="en-US" sz="2400" dirty="0" err="1">
                <a:cs typeface="Times New Roman" panose="02020603050405020304" pitchFamily="18" charset="0"/>
              </a:rPr>
              <a:t>disetujui</a:t>
            </a:r>
            <a:r>
              <a:rPr lang="en-US" altLang="en-US" sz="2400" dirty="0">
                <a:cs typeface="Times New Roman" panose="02020603050405020304" pitchFamily="18" charset="0"/>
              </a:rPr>
              <a:t> oleh </a:t>
            </a:r>
            <a:r>
              <a:rPr lang="en-US" altLang="en-US" sz="2400" i="1" dirty="0">
                <a:cs typeface="Times New Roman" panose="02020603050405020304" pitchFamily="18" charset="0"/>
              </a:rPr>
              <a:t>National Bureau of Standard</a:t>
            </a:r>
            <a:r>
              <a:rPr lang="en-US" altLang="en-US" sz="2400" dirty="0">
                <a:cs typeface="Times New Roman" panose="02020603050405020304" pitchFamily="18" charset="0"/>
              </a:rPr>
              <a:t> (</a:t>
            </a:r>
            <a:r>
              <a:rPr lang="en-US" altLang="en-US" sz="2400" i="1" dirty="0">
                <a:cs typeface="Times New Roman" panose="02020603050405020304" pitchFamily="18" charset="0"/>
              </a:rPr>
              <a:t>NBS</a:t>
            </a:r>
            <a:r>
              <a:rPr lang="en-US" altLang="en-US" sz="2400" dirty="0">
                <a:cs typeface="Times New Roman" panose="02020603050405020304" pitchFamily="18" charset="0"/>
              </a:rPr>
              <a:t>) </a:t>
            </a:r>
            <a:r>
              <a:rPr lang="en-US" altLang="en-US" sz="2400" dirty="0" err="1">
                <a:cs typeface="Times New Roman" panose="02020603050405020304" pitchFamily="18" charset="0"/>
              </a:rPr>
              <a:t>setelah</a:t>
            </a:r>
            <a:r>
              <a:rPr lang="en-US" altLang="en-US" sz="2400" dirty="0">
                <a:cs typeface="Times New Roman" panose="02020603050405020304" pitchFamily="18" charset="0"/>
              </a:rPr>
              <a:t> </a:t>
            </a:r>
            <a:r>
              <a:rPr lang="en-US" altLang="en-US" sz="2400" dirty="0" err="1">
                <a:cs typeface="Times New Roman" panose="02020603050405020304" pitchFamily="18" charset="0"/>
              </a:rPr>
              <a:t>penilaian</a:t>
            </a:r>
            <a:r>
              <a:rPr lang="en-US" altLang="en-US" sz="2400" dirty="0">
                <a:cs typeface="Times New Roman" panose="02020603050405020304" pitchFamily="18" charset="0"/>
              </a:rPr>
              <a:t> </a:t>
            </a:r>
            <a:r>
              <a:rPr lang="en-US" altLang="en-US" sz="2400" dirty="0" err="1">
                <a:cs typeface="Times New Roman" panose="02020603050405020304" pitchFamily="18" charset="0"/>
              </a:rPr>
              <a:t>kekuatannya</a:t>
            </a:r>
            <a:r>
              <a:rPr lang="en-US" altLang="en-US" sz="2400" dirty="0">
                <a:cs typeface="Times New Roman" panose="02020603050405020304" pitchFamily="18" charset="0"/>
              </a:rPr>
              <a:t> oleh </a:t>
            </a:r>
            <a:r>
              <a:rPr lang="en-US" altLang="en-US" sz="2400" i="1" dirty="0">
                <a:cs typeface="Times New Roman" panose="02020603050405020304" pitchFamily="18" charset="0"/>
              </a:rPr>
              <a:t>NSA</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Sejak</a:t>
            </a:r>
            <a:r>
              <a:rPr lang="en-US" altLang="en-US" sz="2400" dirty="0">
                <a:cs typeface="Times New Roman" panose="02020603050405020304" pitchFamily="18" charset="0"/>
              </a:rPr>
              <a:t> </a:t>
            </a:r>
            <a:r>
              <a:rPr lang="en-US" altLang="en-US" sz="2400" dirty="0" err="1">
                <a:cs typeface="Times New Roman" panose="02020603050405020304" pitchFamily="18" charset="0"/>
              </a:rPr>
              <a:t>itu</a:t>
            </a:r>
            <a:r>
              <a:rPr lang="en-US" altLang="en-US" sz="2400" dirty="0">
                <a:cs typeface="Times New Roman" panose="02020603050405020304" pitchFamily="18" charset="0"/>
              </a:rPr>
              <a:t> DES </a:t>
            </a:r>
            <a:r>
              <a:rPr lang="en-US" altLang="en-US" sz="2400" dirty="0" err="1">
                <a:cs typeface="Times New Roman" panose="02020603050405020304" pitchFamily="18" charset="0"/>
              </a:rPr>
              <a:t>diimplementasikan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luas</a:t>
            </a:r>
            <a:r>
              <a:rPr lang="en-US" altLang="en-US" sz="2400" dirty="0">
                <a:cs typeface="Times New Roman" panose="02020603050405020304" pitchFamily="18" charset="0"/>
              </a:rPr>
              <a:t>, </a:t>
            </a:r>
            <a:r>
              <a:rPr lang="en-US" altLang="en-US" sz="2400" dirty="0" err="1">
                <a:cs typeface="Times New Roman" panose="02020603050405020304" pitchFamily="18" charset="0"/>
              </a:rPr>
              <a:t>baik</a:t>
            </a:r>
            <a:r>
              <a:rPr lang="en-US" altLang="en-US" sz="2400" dirty="0">
                <a:cs typeface="Times New Roman" panose="02020603050405020304" pitchFamily="18" charset="0"/>
              </a:rPr>
              <a:t> </a:t>
            </a:r>
            <a:r>
              <a:rPr lang="en-US" altLang="en-US" sz="2400" i="1" dirty="0">
                <a:cs typeface="Times New Roman" panose="02020603050405020304" pitchFamily="18" charset="0"/>
              </a:rPr>
              <a:t>software</a:t>
            </a:r>
            <a:r>
              <a:rPr lang="en-US" altLang="en-US" sz="2400" dirty="0">
                <a:cs typeface="Times New Roman" panose="02020603050405020304" pitchFamily="18" charset="0"/>
              </a:rPr>
              <a:t> </a:t>
            </a:r>
            <a:r>
              <a:rPr lang="en-US" altLang="en-US" sz="2400" dirty="0" err="1">
                <a:cs typeface="Times New Roman" panose="02020603050405020304" pitchFamily="18" charset="0"/>
              </a:rPr>
              <a:t>maupun</a:t>
            </a:r>
            <a:r>
              <a:rPr lang="en-US" altLang="en-US" sz="2400" dirty="0">
                <a:cs typeface="Times New Roman" panose="02020603050405020304" pitchFamily="18" charset="0"/>
              </a:rPr>
              <a:t> </a:t>
            </a:r>
            <a:r>
              <a:rPr lang="en-US" altLang="en-US" sz="2400" i="1" dirty="0">
                <a:cs typeface="Times New Roman" panose="02020603050405020304" pitchFamily="18" charset="0"/>
              </a:rPr>
              <a:t>hardware</a:t>
            </a:r>
            <a:r>
              <a:rPr lang="en-US" altLang="en-US" sz="2400" dirty="0">
                <a:cs typeface="Times New Roman" panose="02020603050405020304" pitchFamily="18" charset="0"/>
              </a:rPr>
              <a:t>.</a:t>
            </a: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1997-1998 DES </a:t>
            </a:r>
            <a:r>
              <a:rPr lang="en-US" altLang="en-US" sz="2400" dirty="0" err="1">
                <a:cs typeface="Times New Roman" panose="02020603050405020304" pitchFamily="18" charset="0"/>
              </a:rPr>
              <a:t>berhasil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dipecahkan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Tahun</a:t>
            </a:r>
            <a:r>
              <a:rPr lang="en-US" altLang="en-US" sz="2400" dirty="0">
                <a:cs typeface="Times New Roman" panose="02020603050405020304" pitchFamily="18" charset="0"/>
              </a:rPr>
              <a:t> 2001 DES </a:t>
            </a:r>
            <a:r>
              <a:rPr lang="en-US" altLang="en-US" sz="2400" dirty="0" err="1">
                <a:cs typeface="Times New Roman" panose="02020603050405020304" pitchFamily="18" charset="0"/>
              </a:rPr>
              <a:t>diganti</a:t>
            </a:r>
            <a:r>
              <a:rPr lang="en-US" altLang="en-US" sz="2400" dirty="0">
                <a:cs typeface="Times New Roman" panose="02020603050405020304" pitchFamily="18" charset="0"/>
              </a:rPr>
              <a:t> oleh AES</a:t>
            </a:r>
            <a:endParaRPr lang="en-GB" altLang="en-US" sz="2400" dirty="0">
              <a:cs typeface="Times New Roman" panose="02020603050405020304" pitchFamily="18" charset="0"/>
            </a:endParaRPr>
          </a:p>
        </p:txBody>
      </p:sp>
      <p:sp>
        <p:nvSpPr>
          <p:cNvPr id="8197" name="Slide Number Placeholder 5">
            <a:extLst>
              <a:ext uri="{FF2B5EF4-FFF2-40B4-BE49-F238E27FC236}">
                <a16:creationId xmlns:a16="http://schemas.microsoft.com/office/drawing/2014/main" id="{13F3E685-93BE-4EA5-9202-E9873589C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D4909-7958-4B7B-805E-B1D7EF885FAF}" type="slidenum">
              <a:rPr lang="en-GB" altLang="en-US" sz="1400"/>
              <a:pPr>
                <a:spcBef>
                  <a:spcPct val="0"/>
                </a:spcBef>
                <a:buFontTx/>
                <a:buNone/>
              </a:pPr>
              <a:t>3</a:t>
            </a:fld>
            <a:endParaRPr lang="en-GB"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11BE5C4F-0437-4A8E-8E3B-33FDC1FC638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29699" name="Rectangle 2">
            <a:extLst>
              <a:ext uri="{FF2B5EF4-FFF2-40B4-BE49-F238E27FC236}">
                <a16:creationId xmlns:a16="http://schemas.microsoft.com/office/drawing/2014/main" id="{09E4E609-E6D1-4C35-94A0-E97933121AB0}"/>
              </a:ext>
            </a:extLst>
          </p:cNvPr>
          <p:cNvSpPr>
            <a:spLocks noGrp="1" noChangeArrowheads="1"/>
          </p:cNvSpPr>
          <p:nvPr>
            <p:ph type="title"/>
          </p:nvPr>
        </p:nvSpPr>
        <p:spPr>
          <a:xfrm>
            <a:off x="731520" y="264160"/>
            <a:ext cx="7772400" cy="990600"/>
          </a:xfrm>
        </p:spPr>
        <p:txBody>
          <a:bodyPr/>
          <a:lstStyle/>
          <a:p>
            <a:pPr algn="l" eaLnBrk="1" hangingPunct="1"/>
            <a:r>
              <a:rPr lang="en-US" altLang="en-US" b="1" dirty="0" err="1"/>
              <a:t>Dekripsi</a:t>
            </a:r>
            <a:endParaRPr lang="en-GB" altLang="en-US" b="1" dirty="0"/>
          </a:p>
        </p:txBody>
      </p:sp>
      <p:sp>
        <p:nvSpPr>
          <p:cNvPr id="37892" name="Rectangle 3">
            <a:extLst>
              <a:ext uri="{FF2B5EF4-FFF2-40B4-BE49-F238E27FC236}">
                <a16:creationId xmlns:a16="http://schemas.microsoft.com/office/drawing/2014/main" id="{BE69A2F0-2A56-4E15-B257-0ABF4133B42B}"/>
              </a:ext>
            </a:extLst>
          </p:cNvPr>
          <p:cNvSpPr>
            <a:spLocks noGrp="1" noChangeArrowheads="1"/>
          </p:cNvSpPr>
          <p:nvPr>
            <p:ph type="body" idx="1"/>
          </p:nvPr>
        </p:nvSpPr>
        <p:spPr>
          <a:xfrm>
            <a:off x="594360" y="1509712"/>
            <a:ext cx="10957560" cy="5029200"/>
          </a:xfrm>
        </p:spPr>
        <p:txBody>
          <a:bodyPr>
            <a:normAutofit/>
          </a:bodyPr>
          <a:lstStyle/>
          <a:p>
            <a:pPr eaLnBrk="1" hangingPunct="1">
              <a:lnSpc>
                <a:spcPct val="90000"/>
              </a:lnSpc>
              <a:defRPr/>
            </a:pP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terhadap</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kebalikan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DES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proses </a:t>
            </a:r>
            <a:r>
              <a:rPr lang="en-US" altLang="en-US" sz="2400" dirty="0" err="1">
                <a:cs typeface="Times New Roman" panose="02020603050405020304" pitchFamily="18" charset="0"/>
              </a:rPr>
              <a:t>enkripsi</a:t>
            </a:r>
            <a:r>
              <a:rPr lang="en-US" altLang="en-US" sz="2400" dirty="0">
                <a:cs typeface="Times New Roman" panose="02020603050405020304" pitchFamily="18" charset="0"/>
              </a:rPr>
              <a:t> dan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a:cs typeface="Times New Roman" panose="02020603050405020304" pitchFamily="18" charset="0"/>
              </a:rPr>
              <a:t>Pada proses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16</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15</a:t>
            </a:r>
            <a:r>
              <a:rPr lang="en-US" altLang="en-US" sz="2400" dirty="0">
                <a:cs typeface="Times New Roman" panose="02020603050405020304" pitchFamily="18" charset="0"/>
              </a:rPr>
              <a:t>, …, </a:t>
            </a:r>
            <a:r>
              <a:rPr lang="en-US" altLang="en-US" sz="2400" i="1"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eaLnBrk="1" hangingPunct="1">
              <a:lnSpc>
                <a:spcPct val="90000"/>
              </a:lnSpc>
              <a:defRPr/>
            </a:pPr>
            <a:endParaRPr lang="en-US" altLang="en-US" sz="2400" dirty="0">
              <a:cs typeface="Times New Roman" panose="02020603050405020304" pitchFamily="18" charset="0"/>
            </a:endParaRPr>
          </a:p>
          <a:p>
            <a:pPr eaLnBrk="1" hangingPunct="1">
              <a:lnSpc>
                <a:spcPct val="90000"/>
              </a:lnSpc>
              <a:defRPr/>
            </a:pP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16, 15, …, 1, </a:t>
            </a:r>
            <a:r>
              <a:rPr lang="en-US" altLang="en-US" sz="2400" dirty="0" err="1">
                <a:cs typeface="Times New Roman" panose="02020603050405020304" pitchFamily="18" charset="0"/>
              </a:rPr>
              <a:t>luaran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setiap</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deciphering</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endParaRPr lang="en-US" altLang="en-US" sz="2400" dirty="0">
              <a:cs typeface="Times New Roman" panose="02020603050405020304" pitchFamily="18" charset="0"/>
            </a:endParaRPr>
          </a:p>
          <a:p>
            <a:pPr eaLnBrk="1" hangingPunct="1">
              <a:lnSpc>
                <a:spcPct val="90000"/>
              </a:lnSpc>
              <a:buFontTx/>
              <a:buNone/>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	</a:t>
            </a:r>
            <a:r>
              <a:rPr lang="en-US" sz="2400" i="1" dirty="0" err="1"/>
              <a:t>R</a:t>
            </a:r>
            <a:r>
              <a:rPr lang="en-US" sz="2400" i="1" baseline="-25000" dirty="0" err="1"/>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             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sp>
        <p:nvSpPr>
          <p:cNvPr id="29701" name="Slide Number Placeholder 5">
            <a:extLst>
              <a:ext uri="{FF2B5EF4-FFF2-40B4-BE49-F238E27FC236}">
                <a16:creationId xmlns:a16="http://schemas.microsoft.com/office/drawing/2014/main" id="{23832B5C-95A5-4403-891C-31C0EE25E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BB15402-7598-4BCE-9CC2-AABCC7E1AA55}" type="slidenum">
              <a:rPr lang="en-GB" altLang="en-US" sz="1400"/>
              <a:pPr>
                <a:spcBef>
                  <a:spcPct val="0"/>
                </a:spcBef>
                <a:buFontTx/>
                <a:buNone/>
              </a:pPr>
              <a:t>30</a:t>
            </a:fld>
            <a:endParaRPr lang="en-GB"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12BE65-5F88-2A94-23D0-DA5000B5D5C3}"/>
              </a:ext>
            </a:extLst>
          </p:cNvPr>
          <p:cNvSpPr txBox="1"/>
          <p:nvPr/>
        </p:nvSpPr>
        <p:spPr>
          <a:xfrm>
            <a:off x="2885440" y="5771445"/>
            <a:ext cx="6096000" cy="794064"/>
          </a:xfrm>
          <a:prstGeom prst="rect">
            <a:avLst/>
          </a:prstGeom>
          <a:noFill/>
        </p:spPr>
        <p:txBody>
          <a:bodyPr wrap="square">
            <a:spAutoFit/>
          </a:bodyPr>
          <a:lstStyle/>
          <a:p>
            <a:pPr eaLnBrk="1" hangingPunct="1">
              <a:lnSpc>
                <a:spcPct val="90000"/>
              </a:lnSpc>
              <a:buFontTx/>
              <a:buNone/>
              <a:defRPr/>
            </a:pPr>
            <a:r>
              <a:rPr lang="en-US" sz="2400" i="1" dirty="0"/>
              <a:t>R</a:t>
            </a:r>
            <a:r>
              <a:rPr lang="en-US" sz="2400" i="1" baseline="-25000" dirty="0"/>
              <a:t>i</a:t>
            </a:r>
            <a:r>
              <a:rPr lang="en-US" sz="2400" baseline="-25000" dirty="0"/>
              <a:t> – 1 </a:t>
            </a:r>
            <a:r>
              <a:rPr lang="en-US" sz="2400" dirty="0"/>
              <a:t> = </a:t>
            </a:r>
            <a:r>
              <a:rPr lang="en-US" sz="2400" i="1" dirty="0"/>
              <a:t>L</a:t>
            </a:r>
            <a:r>
              <a:rPr lang="en-US" sz="2400" i="1" baseline="-25000" dirty="0"/>
              <a:t>i</a:t>
            </a:r>
            <a:r>
              <a:rPr lang="en-US" sz="2400" baseline="-25000" dirty="0"/>
              <a:t> </a:t>
            </a:r>
            <a:r>
              <a:rPr lang="en-US" sz="2400" dirty="0"/>
              <a:t>					</a:t>
            </a:r>
          </a:p>
          <a:p>
            <a:pPr marL="0" indent="0">
              <a:buNone/>
              <a:defRPr/>
            </a:pPr>
            <a:r>
              <a:rPr lang="en-US" sz="2400" i="1" dirty="0"/>
              <a:t>L</a:t>
            </a:r>
            <a:r>
              <a:rPr lang="en-US" sz="2400" i="1" baseline="-25000" dirty="0"/>
              <a:t>i</a:t>
            </a:r>
            <a:r>
              <a:rPr lang="en-US" sz="2400" baseline="-25000" dirty="0"/>
              <a:t> – 1 </a:t>
            </a:r>
            <a:r>
              <a:rPr lang="en-US" sz="2400" i="1" dirty="0"/>
              <a:t> </a:t>
            </a:r>
            <a:r>
              <a:rPr lang="en-US" sz="2400" dirty="0"/>
              <a:t>=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R</a:t>
            </a:r>
            <a:r>
              <a:rPr lang="en-US" sz="2400" i="1" baseline="-25000" dirty="0"/>
              <a:t>i</a:t>
            </a:r>
            <a:r>
              <a:rPr lang="en-US" sz="2400" baseline="-25000" dirty="0"/>
              <a:t> – 1</a:t>
            </a:r>
            <a:r>
              <a:rPr lang="en-US" sz="2400" dirty="0"/>
              <a:t>,</a:t>
            </a:r>
            <a:r>
              <a:rPr lang="en-US" sz="2400" baseline="-25000" dirty="0"/>
              <a:t> </a:t>
            </a:r>
            <a:r>
              <a:rPr lang="en-US" sz="2400" i="1" dirty="0"/>
              <a:t>K</a:t>
            </a:r>
            <a:r>
              <a:rPr lang="en-US" sz="2400" i="1" baseline="-25000" dirty="0"/>
              <a:t>i</a:t>
            </a:r>
            <a:r>
              <a:rPr lang="en-US" sz="2400" dirty="0"/>
              <a:t>) = </a:t>
            </a:r>
            <a:r>
              <a:rPr lang="en-US" sz="2400" i="1" dirty="0"/>
              <a:t>R</a:t>
            </a:r>
            <a:r>
              <a:rPr lang="en-US" sz="2400" i="1" baseline="-25000" dirty="0"/>
              <a:t>i </a:t>
            </a:r>
            <a:r>
              <a:rPr lang="en-US" sz="2400" baseline="-25000" dirty="0"/>
              <a:t> </a:t>
            </a:r>
            <a:r>
              <a:rPr lang="en-US" sz="2400" dirty="0">
                <a:sym typeface="Symbol" panose="05050102010706020507" pitchFamily="18" charset="2"/>
              </a:rPr>
              <a:t></a:t>
            </a:r>
            <a:r>
              <a:rPr lang="en-US" sz="2400" dirty="0"/>
              <a:t> </a:t>
            </a:r>
            <a:r>
              <a:rPr lang="en-US" sz="2400" i="1" dirty="0"/>
              <a:t>f</a:t>
            </a:r>
            <a:r>
              <a:rPr lang="en-US" sz="2400" dirty="0"/>
              <a:t>(</a:t>
            </a:r>
            <a:r>
              <a:rPr lang="en-US" sz="2400" i="1" dirty="0"/>
              <a:t>L</a:t>
            </a:r>
            <a:r>
              <a:rPr lang="en-US" sz="2400" i="1" baseline="-25000" dirty="0"/>
              <a:t>i</a:t>
            </a:r>
            <a:r>
              <a:rPr lang="en-US" sz="2400" dirty="0"/>
              <a:t>, </a:t>
            </a:r>
            <a:r>
              <a:rPr lang="en-US" sz="2400" i="1" dirty="0"/>
              <a:t>K</a:t>
            </a:r>
            <a:r>
              <a:rPr lang="en-US" sz="2400" i="1" baseline="-25000" dirty="0"/>
              <a:t>i</a:t>
            </a:r>
            <a:r>
              <a:rPr lang="en-US" sz="2400" dirty="0"/>
              <a:t>)</a:t>
            </a:r>
            <a:endParaRPr lang="en-GB" altLang="en-US" sz="2400" dirty="0">
              <a:cs typeface="Times New Roman" panose="02020603050405020304" pitchFamily="18" charset="0"/>
            </a:endParaRPr>
          </a:p>
        </p:txBody>
      </p:sp>
      <p:pic>
        <p:nvPicPr>
          <p:cNvPr id="6" name="Picture 1">
            <a:extLst>
              <a:ext uri="{FF2B5EF4-FFF2-40B4-BE49-F238E27FC236}">
                <a16:creationId xmlns:a16="http://schemas.microsoft.com/office/drawing/2014/main" id="{28F21CDE-A052-93A3-086B-E74AEBD1A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79" y="1375276"/>
            <a:ext cx="8657635" cy="410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4117BE-503A-1DA8-5895-4D4DB492336C}"/>
              </a:ext>
            </a:extLst>
          </p:cNvPr>
          <p:cNvSpPr txBox="1"/>
          <p:nvPr/>
        </p:nvSpPr>
        <p:spPr>
          <a:xfrm>
            <a:off x="5181600" y="171018"/>
            <a:ext cx="1278042" cy="461665"/>
          </a:xfrm>
          <a:prstGeom prst="rect">
            <a:avLst/>
          </a:prstGeom>
          <a:noFill/>
        </p:spPr>
        <p:txBody>
          <a:bodyPr wrap="none" rtlCol="0">
            <a:spAutoFit/>
          </a:bodyPr>
          <a:lstStyle/>
          <a:p>
            <a:r>
              <a:rPr lang="en-US" sz="2400" dirty="0" err="1"/>
              <a:t>Dekripsi</a:t>
            </a:r>
            <a:r>
              <a:rPr lang="en-US" sz="2400" dirty="0"/>
              <a:t>:</a:t>
            </a:r>
          </a:p>
        </p:txBody>
      </p:sp>
    </p:spTree>
    <p:extLst>
      <p:ext uri="{BB962C8B-B14F-4D97-AF65-F5344CB8AC3E}">
        <p14:creationId xmlns:p14="http://schemas.microsoft.com/office/powerpoint/2010/main" val="3850861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7450-9A3D-FBD7-38A8-225217F0DA00}"/>
              </a:ext>
            </a:extLst>
          </p:cNvPr>
          <p:cNvSpPr>
            <a:spLocks noGrp="1"/>
          </p:cNvSpPr>
          <p:nvPr>
            <p:ph type="title"/>
          </p:nvPr>
        </p:nvSpPr>
        <p:spPr/>
        <p:txBody>
          <a:bodyPr/>
          <a:lstStyle/>
          <a:p>
            <a:r>
              <a:rPr lang="en-US" dirty="0" err="1"/>
              <a:t>Efek</a:t>
            </a:r>
            <a:r>
              <a:rPr lang="en-US" dirty="0"/>
              <a:t> </a:t>
            </a:r>
            <a:r>
              <a:rPr lang="en-US" dirty="0" err="1"/>
              <a:t>longsoran</a:t>
            </a:r>
            <a:r>
              <a:rPr lang="en-US" dirty="0"/>
              <a:t> (</a:t>
            </a:r>
            <a:r>
              <a:rPr lang="en-US" i="1" dirty="0"/>
              <a:t>avalanche effect</a:t>
            </a:r>
            <a:r>
              <a:rPr lang="en-US" dirty="0"/>
              <a:t>)</a:t>
            </a:r>
          </a:p>
        </p:txBody>
      </p:sp>
      <p:sp>
        <p:nvSpPr>
          <p:cNvPr id="3" name="Content Placeholder 2">
            <a:extLst>
              <a:ext uri="{FF2B5EF4-FFF2-40B4-BE49-F238E27FC236}">
                <a16:creationId xmlns:a16="http://schemas.microsoft.com/office/drawing/2014/main" id="{F8374CE6-5968-51D4-1B30-81530DE9356D}"/>
              </a:ext>
            </a:extLst>
          </p:cNvPr>
          <p:cNvSpPr>
            <a:spLocks noGrp="1"/>
          </p:cNvSpPr>
          <p:nvPr>
            <p:ph idx="1"/>
          </p:nvPr>
        </p:nvSpPr>
        <p:spPr/>
        <p:txBody>
          <a:bodyPr>
            <a:normAutofit fontScale="92500" lnSpcReduction="10000"/>
          </a:bodyPr>
          <a:lstStyle/>
          <a:p>
            <a:r>
              <a:rPr lang="en-US" dirty="0" err="1"/>
              <a:t>Efek</a:t>
            </a:r>
            <a:r>
              <a:rPr lang="en-US" dirty="0"/>
              <a:t> </a:t>
            </a:r>
            <a:r>
              <a:rPr lang="en-US" dirty="0" err="1"/>
              <a:t>longsoran</a:t>
            </a:r>
            <a:r>
              <a:rPr lang="en-US" dirty="0"/>
              <a:t> </a:t>
            </a:r>
            <a:r>
              <a:rPr lang="en-US" dirty="0" err="1"/>
              <a:t>adalah</a:t>
            </a:r>
            <a:r>
              <a:rPr lang="en-US" dirty="0"/>
              <a:t> </a:t>
            </a:r>
            <a:r>
              <a:rPr lang="id-ID" dirty="0"/>
              <a:t>properti kunci yang diinginkan dari algoritma enkripsi</a:t>
            </a:r>
            <a:r>
              <a:rPr lang="en-US" dirty="0"/>
              <a:t>,</a:t>
            </a:r>
          </a:p>
          <a:p>
            <a:endParaRPr lang="en-US" dirty="0"/>
          </a:p>
          <a:p>
            <a:r>
              <a:rPr lang="en-US" dirty="0" err="1"/>
              <a:t>Tujuan</a:t>
            </a:r>
            <a:r>
              <a:rPr lang="en-US" dirty="0"/>
              <a:t>: </a:t>
            </a:r>
            <a:r>
              <a:rPr lang="en-US" dirty="0" err="1"/>
              <a:t>menunjukkan</a:t>
            </a:r>
            <a:r>
              <a:rPr lang="en-US" dirty="0"/>
              <a:t> </a:t>
            </a:r>
            <a:r>
              <a:rPr lang="id-ID" dirty="0"/>
              <a:t>perubahan satu </a:t>
            </a:r>
            <a:r>
              <a:rPr lang="en-US" dirty="0"/>
              <a:t>bit pada </a:t>
            </a:r>
            <a:r>
              <a:rPr lang="en-US" dirty="0" err="1"/>
              <a:t>plainteks</a:t>
            </a:r>
            <a:r>
              <a:rPr lang="en-US" dirty="0"/>
              <a:t> </a:t>
            </a:r>
            <a:r>
              <a:rPr lang="id-ID" dirty="0"/>
              <a:t>atau kunci menghasilkan perubahan </a:t>
            </a:r>
            <a:r>
              <a:rPr lang="en-US" dirty="0" err="1"/>
              <a:t>besar</a:t>
            </a:r>
            <a:r>
              <a:rPr lang="en-US" dirty="0"/>
              <a:t> pada </a:t>
            </a:r>
            <a:r>
              <a:rPr lang="en-US" dirty="0" err="1"/>
              <a:t>cipherteks</a:t>
            </a:r>
            <a:r>
              <a:rPr lang="id-ID" dirty="0"/>
              <a:t> </a:t>
            </a:r>
            <a:endParaRPr lang="en-US" dirty="0"/>
          </a:p>
          <a:p>
            <a:endParaRPr lang="en-US" dirty="0"/>
          </a:p>
          <a:p>
            <a:r>
              <a:rPr lang="en-US" dirty="0" err="1"/>
              <a:t>Efek</a:t>
            </a:r>
            <a:r>
              <a:rPr lang="en-US" dirty="0"/>
              <a:t> </a:t>
            </a:r>
            <a:r>
              <a:rPr lang="en-US" dirty="0" err="1"/>
              <a:t>longsoran</a:t>
            </a:r>
            <a:r>
              <a:rPr lang="en-US" dirty="0"/>
              <a:t> </a:t>
            </a:r>
            <a:r>
              <a:rPr lang="id-ID" dirty="0"/>
              <a:t>membuat upaya untuk </a:t>
            </a:r>
            <a:r>
              <a:rPr lang="en-US" dirty="0" err="1"/>
              <a:t>mencoba</a:t>
            </a:r>
            <a:r>
              <a:rPr lang="id-ID" dirty="0"/>
              <a:t> menebak kunci</a:t>
            </a:r>
            <a:r>
              <a:rPr lang="en-US" dirty="0"/>
              <a:t> </a:t>
            </a:r>
            <a:r>
              <a:rPr lang="en-US" dirty="0" err="1"/>
              <a:t>menjadi</a:t>
            </a:r>
            <a:r>
              <a:rPr lang="id-ID" dirty="0"/>
              <a:t> tidak mungkin </a:t>
            </a:r>
            <a:endParaRPr lang="en-US" dirty="0"/>
          </a:p>
          <a:p>
            <a:endParaRPr lang="en-US" dirty="0"/>
          </a:p>
          <a:p>
            <a:r>
              <a:rPr lang="id-ID" dirty="0"/>
              <a:t>DES menunjukkan </a:t>
            </a:r>
            <a:r>
              <a:rPr lang="en-US" dirty="0" err="1"/>
              <a:t>efek</a:t>
            </a:r>
            <a:r>
              <a:rPr lang="en-US" dirty="0"/>
              <a:t> </a:t>
            </a:r>
            <a:r>
              <a:rPr lang="id-ID" dirty="0"/>
              <a:t>longsoran yang kuat</a:t>
            </a:r>
            <a:endParaRPr lang="en-US" dirty="0"/>
          </a:p>
        </p:txBody>
      </p:sp>
    </p:spTree>
    <p:extLst>
      <p:ext uri="{BB962C8B-B14F-4D97-AF65-F5344CB8AC3E}">
        <p14:creationId xmlns:p14="http://schemas.microsoft.com/office/powerpoint/2010/main" val="243483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98114A17-1ECB-185A-9AAC-64E41CAA514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plainteks</a:t>
            </a:r>
            <a:r>
              <a:rPr lang="en-US" altLang="en-US" dirty="0">
                <a:solidFill>
                  <a:schemeClr val="tx1"/>
                </a:solidFill>
                <a:latin typeface="+mn-lt"/>
              </a:rPr>
              <a:t>)</a:t>
            </a:r>
          </a:p>
        </p:txBody>
      </p:sp>
      <p:pic>
        <p:nvPicPr>
          <p:cNvPr id="38914" name="Picture 2">
            <a:extLst>
              <a:ext uri="{FF2B5EF4-FFF2-40B4-BE49-F238E27FC236}">
                <a16:creationId xmlns:a16="http://schemas.microsoft.com/office/drawing/2014/main" id="{89ADF681-0E1B-9879-DBC5-24FCC27E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Line 3">
            <a:extLst>
              <a:ext uri="{FF2B5EF4-FFF2-40B4-BE49-F238E27FC236}">
                <a16:creationId xmlns:a16="http://schemas.microsoft.com/office/drawing/2014/main" id="{CE9F3E27-DC87-593C-2B67-A3D2496725C9}"/>
              </a:ext>
            </a:extLst>
          </p:cNvPr>
          <p:cNvSpPr>
            <a:spLocks noChangeShapeType="1"/>
          </p:cNvSpPr>
          <p:nvPr/>
        </p:nvSpPr>
        <p:spPr bwMode="auto">
          <a:xfrm>
            <a:off x="2803526" y="1646239"/>
            <a:ext cx="1006475" cy="27463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6" name="Line 4">
            <a:extLst>
              <a:ext uri="{FF2B5EF4-FFF2-40B4-BE49-F238E27FC236}">
                <a16:creationId xmlns:a16="http://schemas.microsoft.com/office/drawing/2014/main" id="{400906AD-619A-AFAB-7DD5-AC4D23FB7370}"/>
              </a:ext>
            </a:extLst>
          </p:cNvPr>
          <p:cNvSpPr>
            <a:spLocks noChangeShapeType="1"/>
          </p:cNvSpPr>
          <p:nvPr/>
        </p:nvSpPr>
        <p:spPr bwMode="auto">
          <a:xfrm>
            <a:off x="3021013" y="2135189"/>
            <a:ext cx="787400" cy="1587"/>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7" name="Text Box 5">
            <a:extLst>
              <a:ext uri="{FF2B5EF4-FFF2-40B4-BE49-F238E27FC236}">
                <a16:creationId xmlns:a16="http://schemas.microsoft.com/office/drawing/2014/main" id="{A12D3301-C8EA-3E5D-2D42-E581E1E21130}"/>
              </a:ext>
            </a:extLst>
          </p:cNvPr>
          <p:cNvSpPr txBox="1">
            <a:spLocks noChangeArrowheads="1"/>
          </p:cNvSpPr>
          <p:nvPr/>
        </p:nvSpPr>
        <p:spPr bwMode="auto">
          <a:xfrm>
            <a:off x="1690688" y="1393826"/>
            <a:ext cx="116046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original</a:t>
            </a:r>
          </a:p>
        </p:txBody>
      </p:sp>
      <p:sp>
        <p:nvSpPr>
          <p:cNvPr id="38918" name="Text Box 6">
            <a:extLst>
              <a:ext uri="{FF2B5EF4-FFF2-40B4-BE49-F238E27FC236}">
                <a16:creationId xmlns:a16="http://schemas.microsoft.com/office/drawing/2014/main" id="{57D93574-9F47-CE36-301A-1802CAA07E3F}"/>
              </a:ext>
            </a:extLst>
          </p:cNvPr>
          <p:cNvSpPr txBox="1">
            <a:spLocks noChangeArrowheads="1"/>
          </p:cNvSpPr>
          <p:nvPr/>
        </p:nvSpPr>
        <p:spPr bwMode="auto">
          <a:xfrm>
            <a:off x="1690688" y="1898651"/>
            <a:ext cx="13319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buClrTx/>
              <a:buFontTx/>
              <a:buNone/>
            </a:pPr>
            <a:r>
              <a:rPr lang="en-US" altLang="en-US" dirty="0">
                <a:solidFill>
                  <a:schemeClr val="tx1"/>
                </a:solidFill>
              </a:rPr>
              <a:t>modified</a:t>
            </a:r>
          </a:p>
        </p:txBody>
      </p:sp>
      <p:sp>
        <p:nvSpPr>
          <p:cNvPr id="38919" name="Line 7">
            <a:extLst>
              <a:ext uri="{FF2B5EF4-FFF2-40B4-BE49-F238E27FC236}">
                <a16:creationId xmlns:a16="http://schemas.microsoft.com/office/drawing/2014/main" id="{50D56019-D014-29A6-3BD9-EB07F6EAC40A}"/>
              </a:ext>
            </a:extLst>
          </p:cNvPr>
          <p:cNvSpPr>
            <a:spLocks noChangeShapeType="1"/>
          </p:cNvSpPr>
          <p:nvPr/>
        </p:nvSpPr>
        <p:spPr bwMode="auto">
          <a:xfrm>
            <a:off x="3902075" y="1460501"/>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0" name="Line 8">
            <a:extLst>
              <a:ext uri="{FF2B5EF4-FFF2-40B4-BE49-F238E27FC236}">
                <a16:creationId xmlns:a16="http://schemas.microsoft.com/office/drawing/2014/main" id="{8A573210-970F-B4E8-B327-5E54B924C825}"/>
              </a:ext>
            </a:extLst>
          </p:cNvPr>
          <p:cNvSpPr>
            <a:spLocks noChangeShapeType="1"/>
          </p:cNvSpPr>
          <p:nvPr/>
        </p:nvSpPr>
        <p:spPr bwMode="auto">
          <a:xfrm>
            <a:off x="4927600" y="1963739"/>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1" name="Line 9">
            <a:extLst>
              <a:ext uri="{FF2B5EF4-FFF2-40B4-BE49-F238E27FC236}">
                <a16:creationId xmlns:a16="http://schemas.microsoft.com/office/drawing/2014/main" id="{80BE130B-E293-49D3-51CA-CF8DCB65D7C9}"/>
              </a:ext>
            </a:extLst>
          </p:cNvPr>
          <p:cNvSpPr>
            <a:spLocks noChangeShapeType="1"/>
          </p:cNvSpPr>
          <p:nvPr/>
        </p:nvSpPr>
        <p:spPr bwMode="auto">
          <a:xfrm>
            <a:off x="41894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2" name="Line 10">
            <a:extLst>
              <a:ext uri="{FF2B5EF4-FFF2-40B4-BE49-F238E27FC236}">
                <a16:creationId xmlns:a16="http://schemas.microsoft.com/office/drawing/2014/main" id="{ECA0E422-56AF-DC29-825C-F84083B3D3C9}"/>
              </a:ext>
            </a:extLst>
          </p:cNvPr>
          <p:cNvSpPr>
            <a:spLocks noChangeShapeType="1"/>
          </p:cNvSpPr>
          <p:nvPr/>
        </p:nvSpPr>
        <p:spPr bwMode="auto">
          <a:xfrm>
            <a:off x="4648200" y="2466976"/>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3" name="Line 11">
            <a:extLst>
              <a:ext uri="{FF2B5EF4-FFF2-40B4-BE49-F238E27FC236}">
                <a16:creationId xmlns:a16="http://schemas.microsoft.com/office/drawing/2014/main" id="{AF75FC71-26EC-A253-606E-D0FEF1965D6D}"/>
              </a:ext>
            </a:extLst>
          </p:cNvPr>
          <p:cNvSpPr>
            <a:spLocks noChangeShapeType="1"/>
          </p:cNvSpPr>
          <p:nvPr/>
        </p:nvSpPr>
        <p:spPr bwMode="auto">
          <a:xfrm>
            <a:off x="4837114"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4" name="Line 12">
            <a:extLst>
              <a:ext uri="{FF2B5EF4-FFF2-40B4-BE49-F238E27FC236}">
                <a16:creationId xmlns:a16="http://schemas.microsoft.com/office/drawing/2014/main" id="{A9875757-8E63-0090-439A-EA74DD33382F}"/>
              </a:ext>
            </a:extLst>
          </p:cNvPr>
          <p:cNvSpPr>
            <a:spLocks noChangeShapeType="1"/>
          </p:cNvSpPr>
          <p:nvPr/>
        </p:nvSpPr>
        <p:spPr bwMode="auto">
          <a:xfrm>
            <a:off x="5214939" y="2466976"/>
            <a:ext cx="1587"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25" name="Line 13">
            <a:extLst>
              <a:ext uri="{FF2B5EF4-FFF2-40B4-BE49-F238E27FC236}">
                <a16:creationId xmlns:a16="http://schemas.microsoft.com/office/drawing/2014/main" id="{F22214CA-7100-740E-CF53-5AFD567EF2A4}"/>
              </a:ext>
            </a:extLst>
          </p:cNvPr>
          <p:cNvSpPr>
            <a:spLocks noChangeShapeType="1"/>
          </p:cNvSpPr>
          <p:nvPr/>
        </p:nvSpPr>
        <p:spPr bwMode="auto">
          <a:xfrm>
            <a:off x="4648200" y="2322514"/>
            <a:ext cx="1588" cy="365125"/>
          </a:xfrm>
          <a:prstGeom prst="line">
            <a:avLst/>
          </a:prstGeom>
          <a:noFill/>
          <a:ln w="936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44F6A3A1-F228-5058-3665-A9CF0F7CD134}"/>
              </a:ext>
            </a:extLst>
          </p:cNvPr>
          <p:cNvSpPr txBox="1"/>
          <p:nvPr/>
        </p:nvSpPr>
        <p:spPr>
          <a:xfrm>
            <a:off x="296544" y="5196007"/>
            <a:ext cx="2113280" cy="1661993"/>
          </a:xfrm>
          <a:prstGeom prst="rect">
            <a:avLst/>
          </a:prstGeom>
          <a:noFill/>
        </p:spPr>
        <p:txBody>
          <a:bodyPr wrap="square">
            <a:spAutoFit/>
          </a:bodyPr>
          <a:lstStyle/>
          <a:p>
            <a:r>
              <a:rPr lang="en-US" sz="1400" dirty="0" err="1"/>
              <a:t>Sumber</a:t>
            </a:r>
            <a:r>
              <a:rPr lang="en-US" sz="1400" dirty="0"/>
              <a:t>: Cryptography and Network Security</a:t>
            </a:r>
            <a:br>
              <a:rPr lang="en-US" sz="1400" dirty="0"/>
            </a:br>
            <a:r>
              <a:rPr lang="en-US" sz="1400" dirty="0"/>
              <a:t>Chapter 3, Lecture slides by Lawrie Brown</a:t>
            </a:r>
          </a:p>
          <a:p>
            <a:r>
              <a:rPr lang="en-US" sz="1400" dirty="0"/>
              <a:t>Modified by Richard Newman</a:t>
            </a:r>
          </a:p>
          <a:p>
            <a:endParaRPr lang="en-US" dirty="0"/>
          </a:p>
        </p:txBody>
      </p:sp>
      <p:sp>
        <p:nvSpPr>
          <p:cNvPr id="3" name="TextBox 2">
            <a:extLst>
              <a:ext uri="{FF2B5EF4-FFF2-40B4-BE49-F238E27FC236}">
                <a16:creationId xmlns:a16="http://schemas.microsoft.com/office/drawing/2014/main" id="{60218313-6B61-6D75-CC25-986965B4736F}"/>
              </a:ext>
            </a:extLst>
          </p:cNvPr>
          <p:cNvSpPr txBox="1"/>
          <p:nvPr/>
        </p:nvSpPr>
        <p:spPr>
          <a:xfrm>
            <a:off x="8107036" y="6211669"/>
            <a:ext cx="4084964" cy="646331"/>
          </a:xfrm>
          <a:prstGeom prst="rect">
            <a:avLst/>
          </a:prstGeom>
          <a:noFill/>
        </p:spPr>
        <p:txBody>
          <a:bodyPr wrap="none" rtlCol="0">
            <a:spAutoFit/>
          </a:bodyPr>
          <a:lstStyle/>
          <a:p>
            <a:r>
              <a:rPr lang="en-US" dirty="0" err="1">
                <a:sym typeface="Symbol" panose="05050102010706020507" pitchFamily="18" charset="2"/>
              </a:rPr>
              <a:t>Keterangan</a:t>
            </a:r>
            <a:r>
              <a:rPr lang="en-US" dirty="0">
                <a:sym typeface="Symbol" panose="05050102010706020507" pitchFamily="18" charset="2"/>
              </a:rPr>
              <a:t>:</a:t>
            </a:r>
          </a:p>
          <a:p>
            <a:r>
              <a:rPr lang="en-US" dirty="0">
                <a:sym typeface="Symbol" panose="05050102010706020507" pitchFamily="18" charset="2"/>
              </a:rPr>
              <a:t> = </a:t>
            </a:r>
            <a:r>
              <a:rPr lang="en-US" dirty="0" err="1">
                <a:sym typeface="Symbol" panose="05050102010706020507" pitchFamily="18" charset="2"/>
              </a:rPr>
              <a:t>jumlah</a:t>
            </a:r>
            <a:r>
              <a:rPr lang="en-US" dirty="0">
                <a:sym typeface="Symbol" panose="05050102010706020507" pitchFamily="18" charset="2"/>
              </a:rPr>
              <a:t> </a:t>
            </a:r>
            <a:r>
              <a:rPr lang="en-US" dirty="0" err="1">
                <a:sym typeface="Symbol" panose="05050102010706020507" pitchFamily="18" charset="2"/>
              </a:rPr>
              <a:t>perbedaan</a:t>
            </a:r>
            <a:r>
              <a:rPr lang="en-US" dirty="0">
                <a:sym typeface="Symbol" panose="05050102010706020507" pitchFamily="18" charset="2"/>
              </a:rPr>
              <a:t> bit pada </a:t>
            </a:r>
            <a:r>
              <a:rPr lang="en-US" dirty="0" err="1">
                <a:sym typeface="Symbol" panose="05050102010706020507" pitchFamily="18" charset="2"/>
              </a:rPr>
              <a:t>cipherteks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89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38916"/>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fill="hold" nodeType="clickEffect">
                                  <p:stCondLst>
                                    <p:cond delay="0"/>
                                  </p:stCondLst>
                                  <p:childTnLst>
                                    <p:set>
                                      <p:cBhvr additive="repl">
                                        <p:cTn id="22" dur="1" fill="hold">
                                          <p:stCondLst>
                                            <p:cond delay="0"/>
                                          </p:stCondLst>
                                        </p:cTn>
                                        <p:tgtEl>
                                          <p:spTgt spid="389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389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fill="hold" nodeType="clickEffect">
                                  <p:stCondLst>
                                    <p:cond delay="0"/>
                                  </p:stCondLst>
                                  <p:childTnLst>
                                    <p:set>
                                      <p:cBhvr additive="repl">
                                        <p:cTn id="30" dur="1" fill="hold">
                                          <p:stCondLst>
                                            <p:cond delay="0"/>
                                          </p:stCondLst>
                                        </p:cTn>
                                        <p:tgtEl>
                                          <p:spTgt spid="3892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3892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38922"/>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38923"/>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38924"/>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B3858-5796-041F-17E0-93DA3A57400E}"/>
              </a:ext>
            </a:extLst>
          </p:cNvPr>
          <p:cNvPicPr>
            <a:picLocks noChangeAspect="1"/>
          </p:cNvPicPr>
          <p:nvPr/>
        </p:nvPicPr>
        <p:blipFill>
          <a:blip r:embed="rId2" cstate="print"/>
          <a:stretch>
            <a:fillRect/>
          </a:stretch>
        </p:blipFill>
        <p:spPr>
          <a:xfrm>
            <a:off x="2021840" y="1306886"/>
            <a:ext cx="7406640" cy="5551114"/>
          </a:xfrm>
          <a:prstGeom prst="rect">
            <a:avLst/>
          </a:prstGeom>
        </p:spPr>
      </p:pic>
      <p:sp>
        <p:nvSpPr>
          <p:cNvPr id="4" name="Text Box 1">
            <a:extLst>
              <a:ext uri="{FF2B5EF4-FFF2-40B4-BE49-F238E27FC236}">
                <a16:creationId xmlns:a16="http://schemas.microsoft.com/office/drawing/2014/main" id="{3726D52A-AE1B-65FF-9098-6E6905486B18}"/>
              </a:ext>
            </a:extLst>
          </p:cNvPr>
          <p:cNvSpPr txBox="1">
            <a:spLocks noChangeArrowheads="1"/>
          </p:cNvSpPr>
          <p:nvPr/>
        </p:nvSpPr>
        <p:spPr bwMode="auto">
          <a:xfrm>
            <a:off x="1567180" y="141289"/>
            <a:ext cx="92329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en-US" altLang="en-US" sz="3600" dirty="0" err="1">
                <a:solidFill>
                  <a:schemeClr val="tx1"/>
                </a:solidFill>
                <a:latin typeface="+mn-lt"/>
              </a:rPr>
              <a:t>Efek</a:t>
            </a:r>
            <a:r>
              <a:rPr lang="en-US" altLang="en-US" sz="3600" dirty="0">
                <a:solidFill>
                  <a:schemeClr val="tx1"/>
                </a:solidFill>
                <a:latin typeface="+mn-lt"/>
              </a:rPr>
              <a:t> </a:t>
            </a:r>
            <a:r>
              <a:rPr lang="en-US" altLang="en-US" sz="3600" dirty="0" err="1">
                <a:solidFill>
                  <a:schemeClr val="tx1"/>
                </a:solidFill>
                <a:latin typeface="+mn-lt"/>
              </a:rPr>
              <a:t>longsoran</a:t>
            </a:r>
            <a:r>
              <a:rPr lang="en-US" altLang="en-US" sz="3600" dirty="0">
                <a:solidFill>
                  <a:schemeClr val="tx1"/>
                </a:solidFill>
                <a:latin typeface="+mn-lt"/>
              </a:rPr>
              <a:t> di </a:t>
            </a:r>
            <a:r>
              <a:rPr lang="en-US" altLang="en-US" sz="3600" dirty="0" err="1">
                <a:solidFill>
                  <a:schemeClr val="tx1"/>
                </a:solidFill>
                <a:latin typeface="+mn-lt"/>
              </a:rPr>
              <a:t>dalam</a:t>
            </a:r>
            <a:r>
              <a:rPr lang="en-US" altLang="en-US" sz="3600" dirty="0">
                <a:solidFill>
                  <a:schemeClr val="tx1"/>
                </a:solidFill>
                <a:latin typeface="+mn-lt"/>
              </a:rPr>
              <a:t> DES </a:t>
            </a:r>
          </a:p>
          <a:p>
            <a:pPr algn="ctr">
              <a:buClrTx/>
              <a:buFontTx/>
              <a:buNone/>
            </a:pPr>
            <a:r>
              <a:rPr lang="en-US" altLang="en-US" dirty="0">
                <a:solidFill>
                  <a:schemeClr val="tx1"/>
                </a:solidFill>
                <a:latin typeface="+mn-lt"/>
              </a:rPr>
              <a:t>(</a:t>
            </a:r>
            <a:r>
              <a:rPr lang="en-US" altLang="en-US" dirty="0" err="1">
                <a:solidFill>
                  <a:schemeClr val="tx1"/>
                </a:solidFill>
                <a:latin typeface="+mn-lt"/>
              </a:rPr>
              <a:t>mengubah</a:t>
            </a:r>
            <a:r>
              <a:rPr lang="en-US" altLang="en-US" dirty="0">
                <a:solidFill>
                  <a:schemeClr val="tx1"/>
                </a:solidFill>
                <a:latin typeface="+mn-lt"/>
              </a:rPr>
              <a:t> </a:t>
            </a:r>
            <a:r>
              <a:rPr lang="en-US" altLang="en-US" dirty="0" err="1">
                <a:solidFill>
                  <a:schemeClr val="tx1"/>
                </a:solidFill>
                <a:latin typeface="+mn-lt"/>
              </a:rPr>
              <a:t>satu</a:t>
            </a:r>
            <a:r>
              <a:rPr lang="en-US" altLang="en-US" dirty="0">
                <a:solidFill>
                  <a:schemeClr val="tx1"/>
                </a:solidFill>
                <a:latin typeface="+mn-lt"/>
              </a:rPr>
              <a:t> bit </a:t>
            </a:r>
            <a:r>
              <a:rPr lang="en-US" altLang="en-US" dirty="0" err="1">
                <a:solidFill>
                  <a:schemeClr val="tx1"/>
                </a:solidFill>
                <a:latin typeface="+mn-lt"/>
              </a:rPr>
              <a:t>kunci</a:t>
            </a:r>
            <a:r>
              <a:rPr lang="en-US" altLang="en-US" dirty="0">
                <a:solidFill>
                  <a:schemeClr val="tx1"/>
                </a:solidFill>
                <a:latin typeface="+mn-lt"/>
              </a:rPr>
              <a:t>)</a:t>
            </a:r>
          </a:p>
        </p:txBody>
      </p:sp>
    </p:spTree>
    <p:extLst>
      <p:ext uri="{BB962C8B-B14F-4D97-AF65-F5344CB8AC3E}">
        <p14:creationId xmlns:p14="http://schemas.microsoft.com/office/powerpoint/2010/main" val="405179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D13FA1CB-2498-46AD-8255-F837F8BDA7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0723" name="Rectangle 2">
            <a:extLst>
              <a:ext uri="{FF2B5EF4-FFF2-40B4-BE49-F238E27FC236}">
                <a16:creationId xmlns:a16="http://schemas.microsoft.com/office/drawing/2014/main" id="{592801D7-C331-4B71-A24B-8B16F4A750A2}"/>
              </a:ext>
            </a:extLst>
          </p:cNvPr>
          <p:cNvSpPr>
            <a:spLocks noGrp="1" noChangeArrowheads="1"/>
          </p:cNvSpPr>
          <p:nvPr>
            <p:ph type="title"/>
          </p:nvPr>
        </p:nvSpPr>
        <p:spPr/>
        <p:txBody>
          <a:bodyPr/>
          <a:lstStyle/>
          <a:p>
            <a:pPr algn="l" eaLnBrk="1" hangingPunct="1"/>
            <a:r>
              <a:rPr lang="en-US" altLang="en-US" b="1" dirty="0"/>
              <a:t>Mode DES</a:t>
            </a:r>
            <a:endParaRPr lang="en-GB" altLang="en-US" b="1" dirty="0"/>
          </a:p>
        </p:txBody>
      </p:sp>
      <p:sp>
        <p:nvSpPr>
          <p:cNvPr id="30724" name="Rectangle 3">
            <a:extLst>
              <a:ext uri="{FF2B5EF4-FFF2-40B4-BE49-F238E27FC236}">
                <a16:creationId xmlns:a16="http://schemas.microsoft.com/office/drawing/2014/main" id="{A6747AC3-7FAE-4836-B830-AF7A08EA33AB}"/>
              </a:ext>
            </a:extLst>
          </p:cNvPr>
          <p:cNvSpPr>
            <a:spLocks noGrp="1" noChangeArrowheads="1"/>
          </p:cNvSpPr>
          <p:nvPr>
            <p:ph type="body" idx="1"/>
          </p:nvPr>
        </p:nvSpPr>
        <p:spPr/>
        <p:txBody>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dioperasikan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mode ECB, CBC, OFB, CFB, dan mode </a:t>
            </a:r>
            <a:r>
              <a:rPr lang="en-US" altLang="en-US" i="1" dirty="0">
                <a:cs typeface="Times New Roman" panose="02020603050405020304" pitchFamily="18" charset="0"/>
              </a:rPr>
              <a:t>counter</a:t>
            </a:r>
            <a:r>
              <a:rPr lang="en-US" altLang="en-US" dirty="0">
                <a:cs typeface="Times New Roman" panose="02020603050405020304" pitchFamily="18" charset="0"/>
              </a:rPr>
              <a:t>. </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karena</a:t>
            </a:r>
            <a:r>
              <a:rPr lang="en-US" altLang="en-US" dirty="0">
                <a:cs typeface="Times New Roman" panose="02020603050405020304" pitchFamily="18" charset="0"/>
              </a:rPr>
              <a:t> </a:t>
            </a:r>
            <a:r>
              <a:rPr lang="en-US" altLang="en-US" dirty="0" err="1">
                <a:cs typeface="Times New Roman" panose="02020603050405020304" pitchFamily="18" charset="0"/>
              </a:rPr>
              <a:t>kesederhanaannya</a:t>
            </a:r>
            <a:r>
              <a:rPr lang="en-US" altLang="en-US" dirty="0">
                <a:cs typeface="Times New Roman" panose="02020603050405020304" pitchFamily="18" charset="0"/>
              </a:rPr>
              <a:t>, mode ECB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sering</a:t>
            </a:r>
            <a:r>
              <a:rPr lang="en-US" altLang="en-US" dirty="0">
                <a:cs typeface="Times New Roman" panose="02020603050405020304" pitchFamily="18" charset="0"/>
              </a:rPr>
              <a:t> </a:t>
            </a:r>
            <a:r>
              <a:rPr lang="en-US" altLang="en-US" dirty="0" err="1">
                <a:cs typeface="Times New Roman" panose="02020603050405020304" pitchFamily="18" charset="0"/>
              </a:rPr>
              <a:t>digunakan</a:t>
            </a:r>
            <a:r>
              <a:rPr lang="en-US" altLang="en-US" dirty="0">
                <a:cs typeface="Times New Roman" panose="02020603050405020304" pitchFamily="18" charset="0"/>
              </a:rPr>
              <a:t> pada </a:t>
            </a:r>
            <a:r>
              <a:rPr lang="en-US" altLang="en-US" dirty="0" err="1">
                <a:cs typeface="Times New Roman" panose="02020603050405020304" pitchFamily="18" charset="0"/>
              </a:rPr>
              <a:t>paket</a:t>
            </a:r>
            <a:r>
              <a:rPr lang="en-US" altLang="en-US" dirty="0">
                <a:cs typeface="Times New Roman" panose="02020603050405020304" pitchFamily="18" charset="0"/>
              </a:rPr>
              <a:t> </a:t>
            </a:r>
            <a:r>
              <a:rPr lang="en-US" altLang="en-US" dirty="0" err="1">
                <a:cs typeface="Times New Roman" panose="02020603050405020304" pitchFamily="18" charset="0"/>
              </a:rPr>
              <a:t>komersil</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dikenal</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DES-ECB.</a:t>
            </a:r>
            <a:endParaRPr lang="en-GB" altLang="en-US" dirty="0">
              <a:cs typeface="Times New Roman" panose="02020603050405020304" pitchFamily="18" charset="0"/>
            </a:endParaRPr>
          </a:p>
        </p:txBody>
      </p:sp>
      <p:sp>
        <p:nvSpPr>
          <p:cNvPr id="30725" name="Slide Number Placeholder 5">
            <a:extLst>
              <a:ext uri="{FF2B5EF4-FFF2-40B4-BE49-F238E27FC236}">
                <a16:creationId xmlns:a16="http://schemas.microsoft.com/office/drawing/2014/main" id="{06951C05-E530-4DDC-92BB-B2C93AFF38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37C587-FEFD-4B37-97F2-05A44536CDC9}" type="slidenum">
              <a:rPr lang="en-GB" altLang="en-US" sz="1400"/>
              <a:pPr>
                <a:spcBef>
                  <a:spcPct val="0"/>
                </a:spcBef>
                <a:buFontTx/>
                <a:buNone/>
              </a:pPr>
              <a:t>35</a:t>
            </a:fld>
            <a:endParaRPr lang="en-GB"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4A56595-A5E4-EFAD-972D-88D14DA6EEC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B01B7-2FC2-48C3-9861-C3884A8D6DFD}" type="slidenum">
              <a:rPr lang="en-US" altLang="en-US" sz="1400">
                <a:solidFill>
                  <a:srgbClr val="254C9C"/>
                </a:solidFill>
                <a:latin typeface="Arial" panose="020B0604020202020204" pitchFamily="34" charset="0"/>
              </a:rPr>
              <a:pPr eaLnBrk="1" hangingPunct="1"/>
              <a:t>36</a:t>
            </a:fld>
            <a:endParaRPr lang="en-US" altLang="en-US" sz="1400">
              <a:latin typeface="Arial" panose="020B0604020202020204" pitchFamily="34" charset="0"/>
            </a:endParaRPr>
          </a:p>
        </p:txBody>
      </p:sp>
      <p:sp>
        <p:nvSpPr>
          <p:cNvPr id="34820" name="Rectangle 2">
            <a:extLst>
              <a:ext uri="{FF2B5EF4-FFF2-40B4-BE49-F238E27FC236}">
                <a16:creationId xmlns:a16="http://schemas.microsoft.com/office/drawing/2014/main" id="{67E2E277-F829-CD23-49B8-559A54B02AF7}"/>
              </a:ext>
            </a:extLst>
          </p:cNvPr>
          <p:cNvSpPr>
            <a:spLocks noGrp="1" noChangeArrowheads="1"/>
          </p:cNvSpPr>
          <p:nvPr>
            <p:ph type="title"/>
          </p:nvPr>
        </p:nvSpPr>
        <p:spPr/>
        <p:txBody>
          <a:bodyPr/>
          <a:lstStyle/>
          <a:p>
            <a:r>
              <a:rPr lang="en-US" altLang="en-US" dirty="0" err="1"/>
              <a:t>Kunci-kunci</a:t>
            </a:r>
            <a:r>
              <a:rPr lang="en-US" altLang="en-US" dirty="0"/>
              <a:t> </a:t>
            </a:r>
            <a:r>
              <a:rPr lang="en-US" altLang="en-US" dirty="0" err="1"/>
              <a:t>lemah</a:t>
            </a:r>
            <a:r>
              <a:rPr lang="en-US" altLang="en-US" dirty="0"/>
              <a:t> DES</a:t>
            </a:r>
          </a:p>
        </p:txBody>
      </p:sp>
      <p:sp>
        <p:nvSpPr>
          <p:cNvPr id="34821" name="Rectangle 3">
            <a:extLst>
              <a:ext uri="{FF2B5EF4-FFF2-40B4-BE49-F238E27FC236}">
                <a16:creationId xmlns:a16="http://schemas.microsoft.com/office/drawing/2014/main" id="{4AA07A47-AD7A-FD44-388B-88780B677BF0}"/>
              </a:ext>
            </a:extLst>
          </p:cNvPr>
          <p:cNvSpPr>
            <a:spLocks noGrp="1" noChangeArrowheads="1"/>
          </p:cNvSpPr>
          <p:nvPr>
            <p:ph type="body" idx="1"/>
          </p:nvPr>
        </p:nvSpPr>
        <p:spPr>
          <a:xfrm>
            <a:off x="894078" y="1635126"/>
            <a:ext cx="10515599" cy="4721223"/>
          </a:xfrm>
        </p:spPr>
        <p:txBody>
          <a:bodyPr>
            <a:normAutofit lnSpcReduction="10000"/>
          </a:bodyPr>
          <a:lstStyle/>
          <a:p>
            <a:pPr>
              <a:lnSpc>
                <a:spcPct val="90000"/>
              </a:lnSpc>
            </a:pPr>
            <a:r>
              <a:rPr lang="en-US" altLang="en-US" sz="2400" dirty="0" err="1">
                <a:solidFill>
                  <a:schemeClr val="accent2"/>
                </a:solidFill>
              </a:rPr>
              <a:t>Kunci</a:t>
            </a:r>
            <a:r>
              <a:rPr lang="en-US" altLang="en-US" sz="2400" dirty="0">
                <a:solidFill>
                  <a:schemeClr val="accent2"/>
                </a:solidFill>
              </a:rPr>
              <a:t> </a:t>
            </a:r>
            <a:r>
              <a:rPr lang="en-US" altLang="en-US" sz="2400" dirty="0" err="1">
                <a:solidFill>
                  <a:schemeClr val="accent2"/>
                </a:solidFill>
              </a:rPr>
              <a:t>lemah</a:t>
            </a:r>
            <a:r>
              <a:rPr lang="en-US" altLang="en-US" sz="2400" dirty="0">
                <a:solidFill>
                  <a:schemeClr val="accent2"/>
                </a:solidFill>
              </a:rPr>
              <a:t> DES </a:t>
            </a:r>
            <a:r>
              <a:rPr lang="en-US" altLang="en-US" sz="2400" dirty="0" err="1"/>
              <a:t>adalah</a:t>
            </a:r>
            <a:r>
              <a:rPr lang="en-US" altLang="en-US" sz="2400" dirty="0"/>
              <a:t> </a:t>
            </a:r>
            <a:r>
              <a:rPr lang="en-US" altLang="en-US" sz="2400" dirty="0" err="1"/>
              <a:t>kunci</a:t>
            </a:r>
            <a:r>
              <a:rPr lang="en-US" altLang="en-US" sz="2400" dirty="0"/>
              <a:t> K </a:t>
            </a:r>
            <a:r>
              <a:rPr lang="en-US" altLang="en-US" sz="2400" dirty="0" err="1"/>
              <a:t>sedemikian</a:t>
            </a:r>
            <a:r>
              <a:rPr lang="en-US" altLang="en-US" sz="2400" dirty="0"/>
              <a:t> </a:t>
            </a:r>
            <a:r>
              <a:rPr lang="en-US" altLang="en-US" sz="2400" dirty="0" err="1"/>
              <a:t>sehingga</a:t>
            </a:r>
            <a:r>
              <a:rPr lang="en-US" altLang="en-US" sz="2400" dirty="0"/>
              <a:t> E</a:t>
            </a:r>
            <a:r>
              <a:rPr lang="en-US" altLang="en-US" sz="2400" baseline="-25000" dirty="0"/>
              <a:t>K</a:t>
            </a:r>
            <a:r>
              <a:rPr lang="en-US" altLang="en-US" sz="2400" dirty="0"/>
              <a:t>(E</a:t>
            </a:r>
            <a:r>
              <a:rPr lang="en-US" altLang="en-US" sz="2400" baseline="-25000" dirty="0"/>
              <a:t>K</a:t>
            </a:r>
            <a:r>
              <a:rPr lang="en-US" altLang="en-US" sz="2400" dirty="0"/>
              <a:t>(x)) = x </a:t>
            </a:r>
            <a:r>
              <a:rPr lang="en-US" altLang="en-US" sz="2400" dirty="0" err="1"/>
              <a:t>untuk</a:t>
            </a:r>
            <a:r>
              <a:rPr lang="en-US" altLang="en-US" sz="2400" dirty="0"/>
              <a:t> </a:t>
            </a:r>
            <a:r>
              <a:rPr lang="en-US" altLang="en-US" sz="2400" dirty="0" err="1"/>
              <a:t>semua</a:t>
            </a:r>
            <a:r>
              <a:rPr lang="en-US" altLang="en-US" sz="2400" dirty="0"/>
              <a:t> </a:t>
            </a:r>
            <a:r>
              <a:rPr lang="en-US" altLang="en-US" sz="2400" dirty="0" err="1"/>
              <a:t>plainteks</a:t>
            </a:r>
            <a:r>
              <a:rPr lang="en-US" altLang="en-US" sz="2400" dirty="0"/>
              <a:t> x, yang </a:t>
            </a:r>
            <a:r>
              <a:rPr lang="en-US" altLang="en-US" sz="2400" dirty="0" err="1"/>
              <a:t>artinya</a:t>
            </a:r>
            <a:r>
              <a:rPr lang="en-US" altLang="en-US" sz="2400" dirty="0"/>
              <a:t> </a:t>
            </a:r>
            <a:r>
              <a:rPr lang="en-US" altLang="en-US" sz="2400" dirty="0" err="1"/>
              <a:t>enkripsi</a:t>
            </a:r>
            <a:r>
              <a:rPr lang="en-US" altLang="en-US" sz="2400" dirty="0"/>
              <a:t> dan </a:t>
            </a:r>
            <a:r>
              <a:rPr lang="en-US" altLang="en-US" sz="2400" dirty="0" err="1"/>
              <a:t>dekripsi</a:t>
            </a:r>
            <a:r>
              <a:rPr lang="en-US" altLang="en-US" sz="2400" dirty="0"/>
              <a:t> </a:t>
            </a:r>
            <a:r>
              <a:rPr lang="en-US" altLang="en-US" sz="2400" dirty="0" err="1"/>
              <a:t>menjadi</a:t>
            </a:r>
            <a:r>
              <a:rPr lang="en-US" altLang="en-US" sz="2400" dirty="0"/>
              <a:t> </a:t>
            </a:r>
            <a:r>
              <a:rPr lang="en-US" altLang="en-US" sz="2400" dirty="0" err="1"/>
              <a:t>sama</a:t>
            </a:r>
            <a:r>
              <a:rPr lang="en-US" altLang="en-US" sz="2400" dirty="0"/>
              <a:t>.</a:t>
            </a:r>
          </a:p>
          <a:p>
            <a:pPr lvl="1">
              <a:lnSpc>
                <a:spcPct val="90000"/>
              </a:lnSpc>
            </a:pPr>
            <a:r>
              <a:rPr lang="en-US" altLang="en-US" dirty="0" err="1"/>
              <a:t>Kunci</a:t>
            </a:r>
            <a:r>
              <a:rPr lang="en-US" altLang="en-US" dirty="0"/>
              <a:t> </a:t>
            </a:r>
            <a:r>
              <a:rPr lang="en-US" altLang="en-US" dirty="0" err="1"/>
              <a:t>lemah</a:t>
            </a:r>
            <a:r>
              <a:rPr lang="en-US" altLang="en-US" dirty="0"/>
              <a:t> </a:t>
            </a:r>
            <a:r>
              <a:rPr lang="en-US" altLang="en-US" dirty="0" err="1"/>
              <a:t>ini</a:t>
            </a:r>
            <a:r>
              <a:rPr lang="en-US" altLang="en-US" dirty="0"/>
              <a:t> </a:t>
            </a:r>
            <a:r>
              <a:rPr lang="en-US" altLang="en-US" dirty="0" err="1"/>
              <a:t>menghasilkan</a:t>
            </a:r>
            <a:r>
              <a:rPr lang="en-US" altLang="en-US" dirty="0"/>
              <a:t> </a:t>
            </a:r>
            <a:r>
              <a:rPr lang="en-US" altLang="en-US" dirty="0" err="1"/>
              <a:t>pembangkitan</a:t>
            </a:r>
            <a:r>
              <a:rPr lang="en-US" altLang="en-US" dirty="0"/>
              <a:t> </a:t>
            </a:r>
            <a:r>
              <a:rPr lang="en-US" altLang="en-US" dirty="0" err="1"/>
              <a:t>kunci</a:t>
            </a:r>
            <a:r>
              <a:rPr lang="en-US" altLang="en-US" dirty="0"/>
              <a:t> </a:t>
            </a:r>
            <a:r>
              <a:rPr lang="en-US" altLang="en-US" dirty="0" err="1"/>
              <a:t>putaran</a:t>
            </a:r>
            <a:r>
              <a:rPr lang="en-US" altLang="en-US" dirty="0"/>
              <a:t> yang </a:t>
            </a:r>
            <a:r>
              <a:rPr lang="en-US" altLang="en-US" dirty="0" err="1"/>
              <a:t>sama</a:t>
            </a:r>
            <a:r>
              <a:rPr lang="en-US" altLang="en-US" dirty="0"/>
              <a:t>  pada </a:t>
            </a:r>
            <a:r>
              <a:rPr lang="en-US" altLang="en-US" dirty="0" err="1"/>
              <a:t>semua</a:t>
            </a:r>
            <a:r>
              <a:rPr lang="en-US" altLang="en-US" dirty="0"/>
              <a:t> </a:t>
            </a:r>
            <a:r>
              <a:rPr lang="en-US" altLang="en-US" dirty="0" err="1"/>
              <a:t>putaran</a:t>
            </a:r>
            <a:r>
              <a:rPr lang="en-US" altLang="en-US" dirty="0"/>
              <a:t>.</a:t>
            </a:r>
          </a:p>
          <a:p>
            <a:pPr>
              <a:lnSpc>
                <a:spcPct val="90000"/>
              </a:lnSpc>
            </a:pPr>
            <a:endParaRPr lang="en-US" altLang="en-US" sz="2400" dirty="0"/>
          </a:p>
          <a:p>
            <a:pPr>
              <a:lnSpc>
                <a:spcPct val="90000"/>
              </a:lnSpc>
            </a:pPr>
            <a:r>
              <a:rPr lang="en-US" altLang="en-US" sz="2400" dirty="0"/>
              <a:t>DES </a:t>
            </a:r>
            <a:r>
              <a:rPr lang="en-US" altLang="en-US" sz="2400" dirty="0" err="1"/>
              <a:t>memiliki</a:t>
            </a:r>
            <a:r>
              <a:rPr lang="en-US" altLang="en-US" sz="2400" dirty="0"/>
              <a:t> 4 </a:t>
            </a:r>
            <a:r>
              <a:rPr lang="en-US" altLang="en-US" sz="2400" dirty="0" err="1"/>
              <a:t>kunci</a:t>
            </a:r>
            <a:r>
              <a:rPr lang="en-US" altLang="en-US" sz="2400" dirty="0"/>
              <a:t> </a:t>
            </a:r>
            <a:r>
              <a:rPr lang="en-US" altLang="en-US" sz="2400" dirty="0" err="1"/>
              <a:t>lemah</a:t>
            </a:r>
            <a:r>
              <a:rPr lang="en-US" altLang="en-US" sz="2400" dirty="0"/>
              <a:t> (masing-masing </a:t>
            </a:r>
            <a:r>
              <a:rPr lang="en-US" altLang="en-US" sz="2400" dirty="0" err="1"/>
              <a:t>panjangnya</a:t>
            </a:r>
            <a:r>
              <a:rPr lang="en-US" altLang="en-US" sz="2400" dirty="0"/>
              <a:t> 56 bit), </a:t>
            </a:r>
            <a:r>
              <a:rPr lang="en-US" altLang="en-US" sz="2400" dirty="0" err="1"/>
              <a:t>dinyatakan</a:t>
            </a:r>
            <a:r>
              <a:rPr lang="en-US" altLang="en-US" sz="2400" dirty="0"/>
              <a:t> </a:t>
            </a:r>
            <a:r>
              <a:rPr lang="en-US" altLang="en-US" sz="2400" dirty="0" err="1"/>
              <a:t>dalam</a:t>
            </a:r>
            <a:r>
              <a:rPr lang="en-US" altLang="en-US" sz="2400" dirty="0"/>
              <a:t> </a:t>
            </a:r>
            <a:r>
              <a:rPr lang="en-US" altLang="en-US" sz="2400" dirty="0" err="1"/>
              <a:t>kode</a:t>
            </a:r>
            <a:r>
              <a:rPr lang="en-US" altLang="en-US" sz="2400" dirty="0"/>
              <a:t> </a:t>
            </a:r>
            <a:r>
              <a:rPr lang="en-US" altLang="en-US" sz="2400" dirty="0" err="1"/>
              <a:t>heksadesimal</a:t>
            </a:r>
            <a:r>
              <a:rPr lang="en-US" altLang="en-US" sz="2400" dirty="0"/>
              <a:t> </a:t>
            </a:r>
            <a:r>
              <a:rPr lang="en-US" altLang="en-US" sz="2400" dirty="0" err="1"/>
              <a:t>sbb</a:t>
            </a:r>
            <a:r>
              <a:rPr lang="en-US" altLang="en-US" sz="2400" dirty="0"/>
              <a:t>:</a:t>
            </a:r>
          </a:p>
          <a:p>
            <a:pPr>
              <a:lnSpc>
                <a:spcPct val="90000"/>
              </a:lnSpc>
              <a:buFont typeface="Times" panose="02020603050405020304" pitchFamily="18" charset="0"/>
              <a:buNone/>
            </a:pPr>
            <a:r>
              <a:rPr lang="en-US" altLang="en-US" sz="2400" dirty="0"/>
              <a:t>		00000000000000 </a:t>
            </a:r>
          </a:p>
          <a:p>
            <a:pPr>
              <a:lnSpc>
                <a:spcPct val="90000"/>
              </a:lnSpc>
              <a:buFont typeface="Times" panose="02020603050405020304" pitchFamily="18" charset="0"/>
              <a:buNone/>
            </a:pPr>
            <a:r>
              <a:rPr lang="en-US" altLang="en-US" sz="2400" dirty="0"/>
              <a:t>		0000000FFFFFFF </a:t>
            </a:r>
          </a:p>
          <a:p>
            <a:pPr>
              <a:lnSpc>
                <a:spcPct val="90000"/>
              </a:lnSpc>
              <a:buFont typeface="Times" panose="02020603050405020304" pitchFamily="18" charset="0"/>
              <a:buNone/>
            </a:pPr>
            <a:r>
              <a:rPr lang="en-US" altLang="en-US" sz="2400" dirty="0"/>
              <a:t>		FFFFFFF0000000 </a:t>
            </a:r>
          </a:p>
          <a:p>
            <a:pPr>
              <a:lnSpc>
                <a:spcPct val="90000"/>
              </a:lnSpc>
              <a:buFont typeface="Times" panose="02020603050405020304" pitchFamily="18" charset="0"/>
              <a:buNone/>
            </a:pPr>
            <a:r>
              <a:rPr lang="en-US" altLang="en-US" sz="2400" dirty="0"/>
              <a:t>		FFFFFFFFFFFFFF </a:t>
            </a:r>
          </a:p>
          <a:p>
            <a:pPr>
              <a:lnSpc>
                <a:spcPct val="90000"/>
              </a:lnSpc>
            </a:pPr>
            <a:r>
              <a:rPr lang="en-US" altLang="en-US" sz="2400" dirty="0" err="1"/>
              <a:t>Kunci</a:t>
            </a:r>
            <a:r>
              <a:rPr lang="en-US" altLang="en-US" sz="2400" dirty="0"/>
              <a:t> </a:t>
            </a:r>
            <a:r>
              <a:rPr lang="en-US" altLang="en-US" sz="2400" dirty="0" err="1"/>
              <a:t>lemah</a:t>
            </a:r>
            <a:r>
              <a:rPr lang="en-US" altLang="en-US" sz="2400" dirty="0"/>
              <a:t> </a:t>
            </a:r>
            <a:r>
              <a:rPr lang="en-US" altLang="en-US" sz="2400" dirty="0" err="1"/>
              <a:t>seharusnya</a:t>
            </a:r>
            <a:r>
              <a:rPr lang="en-US" altLang="en-US" sz="2400" dirty="0"/>
              <a:t> </a:t>
            </a:r>
            <a:r>
              <a:rPr lang="en-US" altLang="en-US" sz="2400" dirty="0" err="1"/>
              <a:t>dihindari</a:t>
            </a:r>
            <a:r>
              <a:rPr lang="en-US" altLang="en-US" sz="2400" dirty="0"/>
              <a:t>.</a:t>
            </a:r>
          </a:p>
        </p:txBody>
      </p:sp>
      <p:grpSp>
        <p:nvGrpSpPr>
          <p:cNvPr id="34822" name="Group 4">
            <a:extLst>
              <a:ext uri="{FF2B5EF4-FFF2-40B4-BE49-F238E27FC236}">
                <a16:creationId xmlns:a16="http://schemas.microsoft.com/office/drawing/2014/main" id="{E7E6A78E-9805-B4EE-1274-555191123E7C}"/>
              </a:ext>
            </a:extLst>
          </p:cNvPr>
          <p:cNvGrpSpPr>
            <a:grpSpLocks/>
          </p:cNvGrpSpPr>
          <p:nvPr/>
        </p:nvGrpSpPr>
        <p:grpSpPr bwMode="auto">
          <a:xfrm>
            <a:off x="7905751" y="3946524"/>
            <a:ext cx="2403475" cy="2409825"/>
            <a:chOff x="3572" y="2416"/>
            <a:chExt cx="1514" cy="1518"/>
          </a:xfrm>
        </p:grpSpPr>
        <p:sp>
          <p:nvSpPr>
            <p:cNvPr id="34824" name="Freeform 5">
              <a:extLst>
                <a:ext uri="{FF2B5EF4-FFF2-40B4-BE49-F238E27FC236}">
                  <a16:creationId xmlns:a16="http://schemas.microsoft.com/office/drawing/2014/main" id="{B9DD329B-0AD8-7BF4-0ED3-B7A63143712D}"/>
                </a:ext>
              </a:extLst>
            </p:cNvPr>
            <p:cNvSpPr>
              <a:spLocks noEditPoints="1"/>
            </p:cNvSpPr>
            <p:nvPr/>
          </p:nvSpPr>
          <p:spPr bwMode="auto">
            <a:xfrm>
              <a:off x="3691" y="2416"/>
              <a:ext cx="1349" cy="1518"/>
            </a:xfrm>
            <a:custGeom>
              <a:avLst/>
              <a:gdLst>
                <a:gd name="T0" fmla="*/ 211 w 1349"/>
                <a:gd name="T1" fmla="*/ 1483 h 1518"/>
                <a:gd name="T2" fmla="*/ 225 w 1349"/>
                <a:gd name="T3" fmla="*/ 1441 h 1518"/>
                <a:gd name="T4" fmla="*/ 229 w 1349"/>
                <a:gd name="T5" fmla="*/ 1409 h 1518"/>
                <a:gd name="T6" fmla="*/ 252 w 1349"/>
                <a:gd name="T7" fmla="*/ 1376 h 1518"/>
                <a:gd name="T8" fmla="*/ 245 w 1349"/>
                <a:gd name="T9" fmla="*/ 1339 h 1518"/>
                <a:gd name="T10" fmla="*/ 291 w 1349"/>
                <a:gd name="T11" fmla="*/ 1274 h 1518"/>
                <a:gd name="T12" fmla="*/ 324 w 1349"/>
                <a:gd name="T13" fmla="*/ 1156 h 1518"/>
                <a:gd name="T14" fmla="*/ 370 w 1349"/>
                <a:gd name="T15" fmla="*/ 1087 h 1518"/>
                <a:gd name="T16" fmla="*/ 375 w 1349"/>
                <a:gd name="T17" fmla="*/ 1063 h 1518"/>
                <a:gd name="T18" fmla="*/ 430 w 1349"/>
                <a:gd name="T19" fmla="*/ 1015 h 1518"/>
                <a:gd name="T20" fmla="*/ 493 w 1349"/>
                <a:gd name="T21" fmla="*/ 968 h 1518"/>
                <a:gd name="T22" fmla="*/ 593 w 1349"/>
                <a:gd name="T23" fmla="*/ 818 h 1518"/>
                <a:gd name="T24" fmla="*/ 719 w 1349"/>
                <a:gd name="T25" fmla="*/ 874 h 1518"/>
                <a:gd name="T26" fmla="*/ 805 w 1349"/>
                <a:gd name="T27" fmla="*/ 888 h 1518"/>
                <a:gd name="T28" fmla="*/ 826 w 1349"/>
                <a:gd name="T29" fmla="*/ 911 h 1518"/>
                <a:gd name="T30" fmla="*/ 866 w 1349"/>
                <a:gd name="T31" fmla="*/ 936 h 1518"/>
                <a:gd name="T32" fmla="*/ 863 w 1349"/>
                <a:gd name="T33" fmla="*/ 987 h 1518"/>
                <a:gd name="T34" fmla="*/ 896 w 1349"/>
                <a:gd name="T35" fmla="*/ 1075 h 1518"/>
                <a:gd name="T36" fmla="*/ 970 w 1349"/>
                <a:gd name="T37" fmla="*/ 1224 h 1518"/>
                <a:gd name="T38" fmla="*/ 1023 w 1349"/>
                <a:gd name="T39" fmla="*/ 1246 h 1518"/>
                <a:gd name="T40" fmla="*/ 1046 w 1349"/>
                <a:gd name="T41" fmla="*/ 1238 h 1518"/>
                <a:gd name="T42" fmla="*/ 1094 w 1349"/>
                <a:gd name="T43" fmla="*/ 1277 h 1518"/>
                <a:gd name="T44" fmla="*/ 1117 w 1349"/>
                <a:gd name="T45" fmla="*/ 1314 h 1518"/>
                <a:gd name="T46" fmla="*/ 1148 w 1349"/>
                <a:gd name="T47" fmla="*/ 1332 h 1518"/>
                <a:gd name="T48" fmla="*/ 1182 w 1349"/>
                <a:gd name="T49" fmla="*/ 1339 h 1518"/>
                <a:gd name="T50" fmla="*/ 1199 w 1349"/>
                <a:gd name="T51" fmla="*/ 1362 h 1518"/>
                <a:gd name="T52" fmla="*/ 1338 w 1349"/>
                <a:gd name="T53" fmla="*/ 1318 h 1518"/>
                <a:gd name="T54" fmla="*/ 1330 w 1349"/>
                <a:gd name="T55" fmla="*/ 1272 h 1518"/>
                <a:gd name="T56" fmla="*/ 1064 w 1349"/>
                <a:gd name="T57" fmla="*/ 955 h 1518"/>
                <a:gd name="T58" fmla="*/ 1009 w 1349"/>
                <a:gd name="T59" fmla="*/ 781 h 1518"/>
                <a:gd name="T60" fmla="*/ 1000 w 1349"/>
                <a:gd name="T61" fmla="*/ 741 h 1518"/>
                <a:gd name="T62" fmla="*/ 932 w 1349"/>
                <a:gd name="T63" fmla="*/ 529 h 1518"/>
                <a:gd name="T64" fmla="*/ 833 w 1349"/>
                <a:gd name="T65" fmla="*/ 322 h 1518"/>
                <a:gd name="T66" fmla="*/ 763 w 1349"/>
                <a:gd name="T67" fmla="*/ 128 h 1518"/>
                <a:gd name="T68" fmla="*/ 565 w 1349"/>
                <a:gd name="T69" fmla="*/ 12 h 1518"/>
                <a:gd name="T70" fmla="*/ 419 w 1349"/>
                <a:gd name="T71" fmla="*/ 7 h 1518"/>
                <a:gd name="T72" fmla="*/ 188 w 1349"/>
                <a:gd name="T73" fmla="*/ 178 h 1518"/>
                <a:gd name="T74" fmla="*/ 164 w 1349"/>
                <a:gd name="T75" fmla="*/ 443 h 1518"/>
                <a:gd name="T76" fmla="*/ 232 w 1349"/>
                <a:gd name="T77" fmla="*/ 589 h 1518"/>
                <a:gd name="T78" fmla="*/ 173 w 1349"/>
                <a:gd name="T79" fmla="*/ 800 h 1518"/>
                <a:gd name="T80" fmla="*/ 192 w 1349"/>
                <a:gd name="T81" fmla="*/ 946 h 1518"/>
                <a:gd name="T82" fmla="*/ 174 w 1349"/>
                <a:gd name="T83" fmla="*/ 994 h 1518"/>
                <a:gd name="T84" fmla="*/ 197 w 1349"/>
                <a:gd name="T85" fmla="*/ 1008 h 1518"/>
                <a:gd name="T86" fmla="*/ 16 w 1349"/>
                <a:gd name="T87" fmla="*/ 1446 h 1518"/>
                <a:gd name="T88" fmla="*/ 41 w 1349"/>
                <a:gd name="T89" fmla="*/ 1518 h 1518"/>
                <a:gd name="T90" fmla="*/ 701 w 1349"/>
                <a:gd name="T91" fmla="*/ 526 h 1518"/>
                <a:gd name="T92" fmla="*/ 682 w 1349"/>
                <a:gd name="T93" fmla="*/ 542 h 1518"/>
                <a:gd name="T94" fmla="*/ 439 w 1349"/>
                <a:gd name="T95" fmla="*/ 617 h 1518"/>
                <a:gd name="T96" fmla="*/ 421 w 1349"/>
                <a:gd name="T97" fmla="*/ 609 h 1518"/>
                <a:gd name="T98" fmla="*/ 435 w 1349"/>
                <a:gd name="T99" fmla="*/ 617 h 1518"/>
                <a:gd name="T100" fmla="*/ 402 w 1349"/>
                <a:gd name="T101" fmla="*/ 679 h 1518"/>
                <a:gd name="T102" fmla="*/ 555 w 1349"/>
                <a:gd name="T103" fmla="*/ 533 h 1518"/>
                <a:gd name="T104" fmla="*/ 664 w 1349"/>
                <a:gd name="T105" fmla="*/ 401 h 1518"/>
                <a:gd name="T106" fmla="*/ 768 w 1349"/>
                <a:gd name="T107" fmla="*/ 382 h 1518"/>
                <a:gd name="T108" fmla="*/ 741 w 1349"/>
                <a:gd name="T109" fmla="*/ 216 h 1518"/>
                <a:gd name="T110" fmla="*/ 616 w 1349"/>
                <a:gd name="T111" fmla="*/ 105 h 1518"/>
                <a:gd name="T112" fmla="*/ 426 w 1349"/>
                <a:gd name="T113" fmla="*/ 83 h 1518"/>
                <a:gd name="T114" fmla="*/ 262 w 1349"/>
                <a:gd name="T115" fmla="*/ 186 h 1518"/>
                <a:gd name="T116" fmla="*/ 227 w 1349"/>
                <a:gd name="T117" fmla="*/ 408 h 1518"/>
                <a:gd name="T118" fmla="*/ 296 w 1349"/>
                <a:gd name="T119" fmla="*/ 526 h 1518"/>
                <a:gd name="T120" fmla="*/ 444 w 1349"/>
                <a:gd name="T121" fmla="*/ 496 h 1518"/>
                <a:gd name="T122" fmla="*/ 544 w 1349"/>
                <a:gd name="T123" fmla="*/ 556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9" h="1518">
                  <a:moveTo>
                    <a:pt x="41" y="1518"/>
                  </a:moveTo>
                  <a:lnTo>
                    <a:pt x="62" y="1513"/>
                  </a:lnTo>
                  <a:lnTo>
                    <a:pt x="85" y="1504"/>
                  </a:lnTo>
                  <a:lnTo>
                    <a:pt x="106" y="1497"/>
                  </a:lnTo>
                  <a:lnTo>
                    <a:pt x="129" y="1490"/>
                  </a:lnTo>
                  <a:lnTo>
                    <a:pt x="151" y="1485"/>
                  </a:lnTo>
                  <a:lnTo>
                    <a:pt x="174" y="1481"/>
                  </a:lnTo>
                  <a:lnTo>
                    <a:pt x="187" y="1481"/>
                  </a:lnTo>
                  <a:lnTo>
                    <a:pt x="199" y="1481"/>
                  </a:lnTo>
                  <a:lnTo>
                    <a:pt x="211" y="1483"/>
                  </a:lnTo>
                  <a:lnTo>
                    <a:pt x="222" y="1485"/>
                  </a:lnTo>
                  <a:lnTo>
                    <a:pt x="225" y="1480"/>
                  </a:lnTo>
                  <a:lnTo>
                    <a:pt x="225" y="1474"/>
                  </a:lnTo>
                  <a:lnTo>
                    <a:pt x="224" y="1469"/>
                  </a:lnTo>
                  <a:lnTo>
                    <a:pt x="222" y="1464"/>
                  </a:lnTo>
                  <a:lnTo>
                    <a:pt x="220" y="1458"/>
                  </a:lnTo>
                  <a:lnTo>
                    <a:pt x="220" y="1453"/>
                  </a:lnTo>
                  <a:lnTo>
                    <a:pt x="220" y="1448"/>
                  </a:lnTo>
                  <a:lnTo>
                    <a:pt x="222" y="1444"/>
                  </a:lnTo>
                  <a:lnTo>
                    <a:pt x="225" y="1441"/>
                  </a:lnTo>
                  <a:lnTo>
                    <a:pt x="229" y="1437"/>
                  </a:lnTo>
                  <a:lnTo>
                    <a:pt x="231" y="1436"/>
                  </a:lnTo>
                  <a:lnTo>
                    <a:pt x="234" y="1432"/>
                  </a:lnTo>
                  <a:lnTo>
                    <a:pt x="236" y="1429"/>
                  </a:lnTo>
                  <a:lnTo>
                    <a:pt x="238" y="1425"/>
                  </a:lnTo>
                  <a:lnTo>
                    <a:pt x="238" y="1421"/>
                  </a:lnTo>
                  <a:lnTo>
                    <a:pt x="238" y="1418"/>
                  </a:lnTo>
                  <a:lnTo>
                    <a:pt x="234" y="1416"/>
                  </a:lnTo>
                  <a:lnTo>
                    <a:pt x="231" y="1413"/>
                  </a:lnTo>
                  <a:lnTo>
                    <a:pt x="229" y="1409"/>
                  </a:lnTo>
                  <a:lnTo>
                    <a:pt x="227" y="1406"/>
                  </a:lnTo>
                  <a:lnTo>
                    <a:pt x="225" y="1402"/>
                  </a:lnTo>
                  <a:lnTo>
                    <a:pt x="225" y="1399"/>
                  </a:lnTo>
                  <a:lnTo>
                    <a:pt x="227" y="1395"/>
                  </a:lnTo>
                  <a:lnTo>
                    <a:pt x="229" y="1392"/>
                  </a:lnTo>
                  <a:lnTo>
                    <a:pt x="234" y="1390"/>
                  </a:lnTo>
                  <a:lnTo>
                    <a:pt x="240" y="1386"/>
                  </a:lnTo>
                  <a:lnTo>
                    <a:pt x="243" y="1383"/>
                  </a:lnTo>
                  <a:lnTo>
                    <a:pt x="248" y="1379"/>
                  </a:lnTo>
                  <a:lnTo>
                    <a:pt x="252" y="1376"/>
                  </a:lnTo>
                  <a:lnTo>
                    <a:pt x="255" y="1372"/>
                  </a:lnTo>
                  <a:lnTo>
                    <a:pt x="257" y="1367"/>
                  </a:lnTo>
                  <a:lnTo>
                    <a:pt x="259" y="1360"/>
                  </a:lnTo>
                  <a:lnTo>
                    <a:pt x="257" y="1356"/>
                  </a:lnTo>
                  <a:lnTo>
                    <a:pt x="255" y="1353"/>
                  </a:lnTo>
                  <a:lnTo>
                    <a:pt x="252" y="1349"/>
                  </a:lnTo>
                  <a:lnTo>
                    <a:pt x="250" y="1348"/>
                  </a:lnTo>
                  <a:lnTo>
                    <a:pt x="248" y="1344"/>
                  </a:lnTo>
                  <a:lnTo>
                    <a:pt x="247" y="1341"/>
                  </a:lnTo>
                  <a:lnTo>
                    <a:pt x="245" y="1339"/>
                  </a:lnTo>
                  <a:lnTo>
                    <a:pt x="243" y="1335"/>
                  </a:lnTo>
                  <a:lnTo>
                    <a:pt x="248" y="1326"/>
                  </a:lnTo>
                  <a:lnTo>
                    <a:pt x="255" y="1321"/>
                  </a:lnTo>
                  <a:lnTo>
                    <a:pt x="262" y="1316"/>
                  </a:lnTo>
                  <a:lnTo>
                    <a:pt x="271" y="1311"/>
                  </a:lnTo>
                  <a:lnTo>
                    <a:pt x="280" y="1305"/>
                  </a:lnTo>
                  <a:lnTo>
                    <a:pt x="289" y="1300"/>
                  </a:lnTo>
                  <a:lnTo>
                    <a:pt x="294" y="1295"/>
                  </a:lnTo>
                  <a:lnTo>
                    <a:pt x="298" y="1286"/>
                  </a:lnTo>
                  <a:lnTo>
                    <a:pt x="291" y="1274"/>
                  </a:lnTo>
                  <a:lnTo>
                    <a:pt x="285" y="1263"/>
                  </a:lnTo>
                  <a:lnTo>
                    <a:pt x="284" y="1251"/>
                  </a:lnTo>
                  <a:lnTo>
                    <a:pt x="284" y="1242"/>
                  </a:lnTo>
                  <a:lnTo>
                    <a:pt x="285" y="1231"/>
                  </a:lnTo>
                  <a:lnTo>
                    <a:pt x="289" y="1221"/>
                  </a:lnTo>
                  <a:lnTo>
                    <a:pt x="292" y="1212"/>
                  </a:lnTo>
                  <a:lnTo>
                    <a:pt x="298" y="1203"/>
                  </a:lnTo>
                  <a:lnTo>
                    <a:pt x="308" y="1186"/>
                  </a:lnTo>
                  <a:lnTo>
                    <a:pt x="319" y="1166"/>
                  </a:lnTo>
                  <a:lnTo>
                    <a:pt x="324" y="1156"/>
                  </a:lnTo>
                  <a:lnTo>
                    <a:pt x="326" y="1145"/>
                  </a:lnTo>
                  <a:lnTo>
                    <a:pt x="328" y="1135"/>
                  </a:lnTo>
                  <a:lnTo>
                    <a:pt x="328" y="1122"/>
                  </a:lnTo>
                  <a:lnTo>
                    <a:pt x="333" y="1117"/>
                  </a:lnTo>
                  <a:lnTo>
                    <a:pt x="342" y="1112"/>
                  </a:lnTo>
                  <a:lnTo>
                    <a:pt x="349" y="1108"/>
                  </a:lnTo>
                  <a:lnTo>
                    <a:pt x="356" y="1105"/>
                  </a:lnTo>
                  <a:lnTo>
                    <a:pt x="363" y="1099"/>
                  </a:lnTo>
                  <a:lnTo>
                    <a:pt x="366" y="1094"/>
                  </a:lnTo>
                  <a:lnTo>
                    <a:pt x="370" y="1087"/>
                  </a:lnTo>
                  <a:lnTo>
                    <a:pt x="368" y="1078"/>
                  </a:lnTo>
                  <a:lnTo>
                    <a:pt x="368" y="1077"/>
                  </a:lnTo>
                  <a:lnTo>
                    <a:pt x="366" y="1073"/>
                  </a:lnTo>
                  <a:lnTo>
                    <a:pt x="365" y="1073"/>
                  </a:lnTo>
                  <a:lnTo>
                    <a:pt x="365" y="1071"/>
                  </a:lnTo>
                  <a:lnTo>
                    <a:pt x="365" y="1068"/>
                  </a:lnTo>
                  <a:lnTo>
                    <a:pt x="366" y="1064"/>
                  </a:lnTo>
                  <a:lnTo>
                    <a:pt x="375" y="1063"/>
                  </a:lnTo>
                  <a:lnTo>
                    <a:pt x="384" y="1059"/>
                  </a:lnTo>
                  <a:lnTo>
                    <a:pt x="393" y="1056"/>
                  </a:lnTo>
                  <a:lnTo>
                    <a:pt x="403" y="1052"/>
                  </a:lnTo>
                  <a:lnTo>
                    <a:pt x="412" y="1048"/>
                  </a:lnTo>
                  <a:lnTo>
                    <a:pt x="419" y="1043"/>
                  </a:lnTo>
                  <a:lnTo>
                    <a:pt x="426" y="1036"/>
                  </a:lnTo>
                  <a:lnTo>
                    <a:pt x="430" y="1027"/>
                  </a:lnTo>
                  <a:lnTo>
                    <a:pt x="430" y="1022"/>
                  </a:lnTo>
                  <a:lnTo>
                    <a:pt x="430" y="1019"/>
                  </a:lnTo>
                  <a:lnTo>
                    <a:pt x="430" y="1015"/>
                  </a:lnTo>
                  <a:lnTo>
                    <a:pt x="428" y="1012"/>
                  </a:lnTo>
                  <a:lnTo>
                    <a:pt x="426" y="1010"/>
                  </a:lnTo>
                  <a:lnTo>
                    <a:pt x="424" y="1006"/>
                  </a:lnTo>
                  <a:lnTo>
                    <a:pt x="424" y="1003"/>
                  </a:lnTo>
                  <a:lnTo>
                    <a:pt x="426" y="999"/>
                  </a:lnTo>
                  <a:lnTo>
                    <a:pt x="439" y="996"/>
                  </a:lnTo>
                  <a:lnTo>
                    <a:pt x="451" y="992"/>
                  </a:lnTo>
                  <a:lnTo>
                    <a:pt x="461" y="987"/>
                  </a:lnTo>
                  <a:lnTo>
                    <a:pt x="472" y="982"/>
                  </a:lnTo>
                  <a:lnTo>
                    <a:pt x="493" y="968"/>
                  </a:lnTo>
                  <a:lnTo>
                    <a:pt x="511" y="952"/>
                  </a:lnTo>
                  <a:lnTo>
                    <a:pt x="527" y="934"/>
                  </a:lnTo>
                  <a:lnTo>
                    <a:pt x="542" y="917"/>
                  </a:lnTo>
                  <a:lnTo>
                    <a:pt x="557" y="895"/>
                  </a:lnTo>
                  <a:lnTo>
                    <a:pt x="569" y="874"/>
                  </a:lnTo>
                  <a:lnTo>
                    <a:pt x="576" y="864"/>
                  </a:lnTo>
                  <a:lnTo>
                    <a:pt x="581" y="851"/>
                  </a:lnTo>
                  <a:lnTo>
                    <a:pt x="585" y="841"/>
                  </a:lnTo>
                  <a:lnTo>
                    <a:pt x="590" y="829"/>
                  </a:lnTo>
                  <a:lnTo>
                    <a:pt x="593" y="818"/>
                  </a:lnTo>
                  <a:lnTo>
                    <a:pt x="597" y="807"/>
                  </a:lnTo>
                  <a:lnTo>
                    <a:pt x="602" y="795"/>
                  </a:lnTo>
                  <a:lnTo>
                    <a:pt x="606" y="786"/>
                  </a:lnTo>
                  <a:lnTo>
                    <a:pt x="616" y="802"/>
                  </a:lnTo>
                  <a:lnTo>
                    <a:pt x="630" y="816"/>
                  </a:lnTo>
                  <a:lnTo>
                    <a:pt x="645" y="830"/>
                  </a:lnTo>
                  <a:lnTo>
                    <a:pt x="662" y="844"/>
                  </a:lnTo>
                  <a:lnTo>
                    <a:pt x="680" y="855"/>
                  </a:lnTo>
                  <a:lnTo>
                    <a:pt x="699" y="865"/>
                  </a:lnTo>
                  <a:lnTo>
                    <a:pt x="719" y="874"/>
                  </a:lnTo>
                  <a:lnTo>
                    <a:pt x="741" y="881"/>
                  </a:lnTo>
                  <a:lnTo>
                    <a:pt x="748" y="883"/>
                  </a:lnTo>
                  <a:lnTo>
                    <a:pt x="756" y="885"/>
                  </a:lnTo>
                  <a:lnTo>
                    <a:pt x="764" y="885"/>
                  </a:lnTo>
                  <a:lnTo>
                    <a:pt x="771" y="885"/>
                  </a:lnTo>
                  <a:lnTo>
                    <a:pt x="778" y="885"/>
                  </a:lnTo>
                  <a:lnTo>
                    <a:pt x="785" y="885"/>
                  </a:lnTo>
                  <a:lnTo>
                    <a:pt x="792" y="887"/>
                  </a:lnTo>
                  <a:lnTo>
                    <a:pt x="801" y="888"/>
                  </a:lnTo>
                  <a:lnTo>
                    <a:pt x="805" y="888"/>
                  </a:lnTo>
                  <a:lnTo>
                    <a:pt x="807" y="888"/>
                  </a:lnTo>
                  <a:lnTo>
                    <a:pt x="810" y="888"/>
                  </a:lnTo>
                  <a:lnTo>
                    <a:pt x="814" y="888"/>
                  </a:lnTo>
                  <a:lnTo>
                    <a:pt x="817" y="890"/>
                  </a:lnTo>
                  <a:lnTo>
                    <a:pt x="819" y="890"/>
                  </a:lnTo>
                  <a:lnTo>
                    <a:pt x="822" y="890"/>
                  </a:lnTo>
                  <a:lnTo>
                    <a:pt x="824" y="892"/>
                  </a:lnTo>
                  <a:lnTo>
                    <a:pt x="824" y="899"/>
                  </a:lnTo>
                  <a:lnTo>
                    <a:pt x="826" y="904"/>
                  </a:lnTo>
                  <a:lnTo>
                    <a:pt x="826" y="911"/>
                  </a:lnTo>
                  <a:lnTo>
                    <a:pt x="826" y="918"/>
                  </a:lnTo>
                  <a:lnTo>
                    <a:pt x="828" y="924"/>
                  </a:lnTo>
                  <a:lnTo>
                    <a:pt x="831" y="929"/>
                  </a:lnTo>
                  <a:lnTo>
                    <a:pt x="835" y="934"/>
                  </a:lnTo>
                  <a:lnTo>
                    <a:pt x="840" y="938"/>
                  </a:lnTo>
                  <a:lnTo>
                    <a:pt x="845" y="939"/>
                  </a:lnTo>
                  <a:lnTo>
                    <a:pt x="851" y="941"/>
                  </a:lnTo>
                  <a:lnTo>
                    <a:pt x="856" y="939"/>
                  </a:lnTo>
                  <a:lnTo>
                    <a:pt x="861" y="938"/>
                  </a:lnTo>
                  <a:lnTo>
                    <a:pt x="866" y="936"/>
                  </a:lnTo>
                  <a:lnTo>
                    <a:pt x="872" y="934"/>
                  </a:lnTo>
                  <a:lnTo>
                    <a:pt x="877" y="934"/>
                  </a:lnTo>
                  <a:lnTo>
                    <a:pt x="882" y="932"/>
                  </a:lnTo>
                  <a:lnTo>
                    <a:pt x="879" y="941"/>
                  </a:lnTo>
                  <a:lnTo>
                    <a:pt x="875" y="948"/>
                  </a:lnTo>
                  <a:lnTo>
                    <a:pt x="872" y="955"/>
                  </a:lnTo>
                  <a:lnTo>
                    <a:pt x="870" y="962"/>
                  </a:lnTo>
                  <a:lnTo>
                    <a:pt x="866" y="969"/>
                  </a:lnTo>
                  <a:lnTo>
                    <a:pt x="865" y="978"/>
                  </a:lnTo>
                  <a:lnTo>
                    <a:pt x="863" y="987"/>
                  </a:lnTo>
                  <a:lnTo>
                    <a:pt x="861" y="996"/>
                  </a:lnTo>
                  <a:lnTo>
                    <a:pt x="870" y="997"/>
                  </a:lnTo>
                  <a:lnTo>
                    <a:pt x="879" y="997"/>
                  </a:lnTo>
                  <a:lnTo>
                    <a:pt x="886" y="997"/>
                  </a:lnTo>
                  <a:lnTo>
                    <a:pt x="895" y="997"/>
                  </a:lnTo>
                  <a:lnTo>
                    <a:pt x="903" y="997"/>
                  </a:lnTo>
                  <a:lnTo>
                    <a:pt x="910" y="997"/>
                  </a:lnTo>
                  <a:lnTo>
                    <a:pt x="919" y="997"/>
                  </a:lnTo>
                  <a:lnTo>
                    <a:pt x="926" y="997"/>
                  </a:lnTo>
                  <a:lnTo>
                    <a:pt x="896" y="1075"/>
                  </a:lnTo>
                  <a:lnTo>
                    <a:pt x="942" y="1075"/>
                  </a:lnTo>
                  <a:lnTo>
                    <a:pt x="909" y="1128"/>
                  </a:lnTo>
                  <a:lnTo>
                    <a:pt x="979" y="1114"/>
                  </a:lnTo>
                  <a:lnTo>
                    <a:pt x="918" y="1238"/>
                  </a:lnTo>
                  <a:lnTo>
                    <a:pt x="923" y="1240"/>
                  </a:lnTo>
                  <a:lnTo>
                    <a:pt x="930" y="1240"/>
                  </a:lnTo>
                  <a:lnTo>
                    <a:pt x="937" y="1240"/>
                  </a:lnTo>
                  <a:lnTo>
                    <a:pt x="944" y="1238"/>
                  </a:lnTo>
                  <a:lnTo>
                    <a:pt x="956" y="1233"/>
                  </a:lnTo>
                  <a:lnTo>
                    <a:pt x="970" y="1224"/>
                  </a:lnTo>
                  <a:lnTo>
                    <a:pt x="983" y="1217"/>
                  </a:lnTo>
                  <a:lnTo>
                    <a:pt x="997" y="1209"/>
                  </a:lnTo>
                  <a:lnTo>
                    <a:pt x="1009" y="1203"/>
                  </a:lnTo>
                  <a:lnTo>
                    <a:pt x="1023" y="1200"/>
                  </a:lnTo>
                  <a:lnTo>
                    <a:pt x="1013" y="1238"/>
                  </a:lnTo>
                  <a:lnTo>
                    <a:pt x="1014" y="1242"/>
                  </a:lnTo>
                  <a:lnTo>
                    <a:pt x="1016" y="1244"/>
                  </a:lnTo>
                  <a:lnTo>
                    <a:pt x="1018" y="1246"/>
                  </a:lnTo>
                  <a:lnTo>
                    <a:pt x="1020" y="1246"/>
                  </a:lnTo>
                  <a:lnTo>
                    <a:pt x="1023" y="1246"/>
                  </a:lnTo>
                  <a:lnTo>
                    <a:pt x="1027" y="1246"/>
                  </a:lnTo>
                  <a:lnTo>
                    <a:pt x="1028" y="1246"/>
                  </a:lnTo>
                  <a:lnTo>
                    <a:pt x="1032" y="1244"/>
                  </a:lnTo>
                  <a:lnTo>
                    <a:pt x="1034" y="1244"/>
                  </a:lnTo>
                  <a:lnTo>
                    <a:pt x="1037" y="1242"/>
                  </a:lnTo>
                  <a:lnTo>
                    <a:pt x="1039" y="1242"/>
                  </a:lnTo>
                  <a:lnTo>
                    <a:pt x="1041" y="1240"/>
                  </a:lnTo>
                  <a:lnTo>
                    <a:pt x="1043" y="1240"/>
                  </a:lnTo>
                  <a:lnTo>
                    <a:pt x="1044" y="1238"/>
                  </a:lnTo>
                  <a:lnTo>
                    <a:pt x="1046" y="1238"/>
                  </a:lnTo>
                  <a:lnTo>
                    <a:pt x="1048" y="1238"/>
                  </a:lnTo>
                  <a:lnTo>
                    <a:pt x="1046" y="1274"/>
                  </a:lnTo>
                  <a:lnTo>
                    <a:pt x="1051" y="1275"/>
                  </a:lnTo>
                  <a:lnTo>
                    <a:pt x="1057" y="1277"/>
                  </a:lnTo>
                  <a:lnTo>
                    <a:pt x="1062" y="1279"/>
                  </a:lnTo>
                  <a:lnTo>
                    <a:pt x="1067" y="1279"/>
                  </a:lnTo>
                  <a:lnTo>
                    <a:pt x="1074" y="1279"/>
                  </a:lnTo>
                  <a:lnTo>
                    <a:pt x="1080" y="1279"/>
                  </a:lnTo>
                  <a:lnTo>
                    <a:pt x="1087" y="1277"/>
                  </a:lnTo>
                  <a:lnTo>
                    <a:pt x="1094" y="1277"/>
                  </a:lnTo>
                  <a:lnTo>
                    <a:pt x="1097" y="1281"/>
                  </a:lnTo>
                  <a:lnTo>
                    <a:pt x="1099" y="1284"/>
                  </a:lnTo>
                  <a:lnTo>
                    <a:pt x="1099" y="1291"/>
                  </a:lnTo>
                  <a:lnTo>
                    <a:pt x="1099" y="1297"/>
                  </a:lnTo>
                  <a:lnTo>
                    <a:pt x="1097" y="1302"/>
                  </a:lnTo>
                  <a:lnTo>
                    <a:pt x="1099" y="1307"/>
                  </a:lnTo>
                  <a:lnTo>
                    <a:pt x="1101" y="1312"/>
                  </a:lnTo>
                  <a:lnTo>
                    <a:pt x="1106" y="1314"/>
                  </a:lnTo>
                  <a:lnTo>
                    <a:pt x="1111" y="1314"/>
                  </a:lnTo>
                  <a:lnTo>
                    <a:pt x="1117" y="1314"/>
                  </a:lnTo>
                  <a:lnTo>
                    <a:pt x="1122" y="1314"/>
                  </a:lnTo>
                  <a:lnTo>
                    <a:pt x="1125" y="1314"/>
                  </a:lnTo>
                  <a:lnTo>
                    <a:pt x="1129" y="1314"/>
                  </a:lnTo>
                  <a:lnTo>
                    <a:pt x="1134" y="1314"/>
                  </a:lnTo>
                  <a:lnTo>
                    <a:pt x="1138" y="1314"/>
                  </a:lnTo>
                  <a:lnTo>
                    <a:pt x="1143" y="1314"/>
                  </a:lnTo>
                  <a:lnTo>
                    <a:pt x="1145" y="1318"/>
                  </a:lnTo>
                  <a:lnTo>
                    <a:pt x="1146" y="1323"/>
                  </a:lnTo>
                  <a:lnTo>
                    <a:pt x="1148" y="1326"/>
                  </a:lnTo>
                  <a:lnTo>
                    <a:pt x="1148" y="1332"/>
                  </a:lnTo>
                  <a:lnTo>
                    <a:pt x="1150" y="1335"/>
                  </a:lnTo>
                  <a:lnTo>
                    <a:pt x="1152" y="1341"/>
                  </a:lnTo>
                  <a:lnTo>
                    <a:pt x="1154" y="1344"/>
                  </a:lnTo>
                  <a:lnTo>
                    <a:pt x="1157" y="1348"/>
                  </a:lnTo>
                  <a:lnTo>
                    <a:pt x="1161" y="1348"/>
                  </a:lnTo>
                  <a:lnTo>
                    <a:pt x="1166" y="1346"/>
                  </a:lnTo>
                  <a:lnTo>
                    <a:pt x="1169" y="1344"/>
                  </a:lnTo>
                  <a:lnTo>
                    <a:pt x="1173" y="1342"/>
                  </a:lnTo>
                  <a:lnTo>
                    <a:pt x="1176" y="1341"/>
                  </a:lnTo>
                  <a:lnTo>
                    <a:pt x="1182" y="1339"/>
                  </a:lnTo>
                  <a:lnTo>
                    <a:pt x="1185" y="1339"/>
                  </a:lnTo>
                  <a:lnTo>
                    <a:pt x="1189" y="1341"/>
                  </a:lnTo>
                  <a:lnTo>
                    <a:pt x="1191" y="1342"/>
                  </a:lnTo>
                  <a:lnTo>
                    <a:pt x="1191" y="1346"/>
                  </a:lnTo>
                  <a:lnTo>
                    <a:pt x="1191" y="1349"/>
                  </a:lnTo>
                  <a:lnTo>
                    <a:pt x="1192" y="1353"/>
                  </a:lnTo>
                  <a:lnTo>
                    <a:pt x="1192" y="1355"/>
                  </a:lnTo>
                  <a:lnTo>
                    <a:pt x="1194" y="1358"/>
                  </a:lnTo>
                  <a:lnTo>
                    <a:pt x="1196" y="1360"/>
                  </a:lnTo>
                  <a:lnTo>
                    <a:pt x="1199" y="1362"/>
                  </a:lnTo>
                  <a:lnTo>
                    <a:pt x="1217" y="1358"/>
                  </a:lnTo>
                  <a:lnTo>
                    <a:pt x="1233" y="1353"/>
                  </a:lnTo>
                  <a:lnTo>
                    <a:pt x="1250" y="1348"/>
                  </a:lnTo>
                  <a:lnTo>
                    <a:pt x="1266" y="1342"/>
                  </a:lnTo>
                  <a:lnTo>
                    <a:pt x="1284" y="1337"/>
                  </a:lnTo>
                  <a:lnTo>
                    <a:pt x="1301" y="1332"/>
                  </a:lnTo>
                  <a:lnTo>
                    <a:pt x="1317" y="1326"/>
                  </a:lnTo>
                  <a:lnTo>
                    <a:pt x="1335" y="1323"/>
                  </a:lnTo>
                  <a:lnTo>
                    <a:pt x="1337" y="1319"/>
                  </a:lnTo>
                  <a:lnTo>
                    <a:pt x="1338" y="1318"/>
                  </a:lnTo>
                  <a:lnTo>
                    <a:pt x="1340" y="1314"/>
                  </a:lnTo>
                  <a:lnTo>
                    <a:pt x="1342" y="1312"/>
                  </a:lnTo>
                  <a:lnTo>
                    <a:pt x="1344" y="1309"/>
                  </a:lnTo>
                  <a:lnTo>
                    <a:pt x="1345" y="1305"/>
                  </a:lnTo>
                  <a:lnTo>
                    <a:pt x="1347" y="1302"/>
                  </a:lnTo>
                  <a:lnTo>
                    <a:pt x="1349" y="1300"/>
                  </a:lnTo>
                  <a:lnTo>
                    <a:pt x="1344" y="1293"/>
                  </a:lnTo>
                  <a:lnTo>
                    <a:pt x="1338" y="1286"/>
                  </a:lnTo>
                  <a:lnTo>
                    <a:pt x="1333" y="1279"/>
                  </a:lnTo>
                  <a:lnTo>
                    <a:pt x="1330" y="1272"/>
                  </a:lnTo>
                  <a:lnTo>
                    <a:pt x="1323" y="1267"/>
                  </a:lnTo>
                  <a:lnTo>
                    <a:pt x="1317" y="1261"/>
                  </a:lnTo>
                  <a:lnTo>
                    <a:pt x="1312" y="1256"/>
                  </a:lnTo>
                  <a:lnTo>
                    <a:pt x="1305" y="1251"/>
                  </a:lnTo>
                  <a:lnTo>
                    <a:pt x="1263" y="1200"/>
                  </a:lnTo>
                  <a:lnTo>
                    <a:pt x="1222" y="1151"/>
                  </a:lnTo>
                  <a:lnTo>
                    <a:pt x="1182" y="1101"/>
                  </a:lnTo>
                  <a:lnTo>
                    <a:pt x="1141" y="1054"/>
                  </a:lnTo>
                  <a:lnTo>
                    <a:pt x="1102" y="1004"/>
                  </a:lnTo>
                  <a:lnTo>
                    <a:pt x="1064" y="955"/>
                  </a:lnTo>
                  <a:lnTo>
                    <a:pt x="1027" y="902"/>
                  </a:lnTo>
                  <a:lnTo>
                    <a:pt x="991" y="848"/>
                  </a:lnTo>
                  <a:lnTo>
                    <a:pt x="995" y="841"/>
                  </a:lnTo>
                  <a:lnTo>
                    <a:pt x="1000" y="832"/>
                  </a:lnTo>
                  <a:lnTo>
                    <a:pt x="1004" y="823"/>
                  </a:lnTo>
                  <a:lnTo>
                    <a:pt x="1009" y="814"/>
                  </a:lnTo>
                  <a:lnTo>
                    <a:pt x="1013" y="806"/>
                  </a:lnTo>
                  <a:lnTo>
                    <a:pt x="1014" y="799"/>
                  </a:lnTo>
                  <a:lnTo>
                    <a:pt x="1013" y="790"/>
                  </a:lnTo>
                  <a:lnTo>
                    <a:pt x="1009" y="781"/>
                  </a:lnTo>
                  <a:lnTo>
                    <a:pt x="1006" y="778"/>
                  </a:lnTo>
                  <a:lnTo>
                    <a:pt x="1004" y="774"/>
                  </a:lnTo>
                  <a:lnTo>
                    <a:pt x="1000" y="772"/>
                  </a:lnTo>
                  <a:lnTo>
                    <a:pt x="997" y="769"/>
                  </a:lnTo>
                  <a:lnTo>
                    <a:pt x="995" y="767"/>
                  </a:lnTo>
                  <a:lnTo>
                    <a:pt x="991" y="765"/>
                  </a:lnTo>
                  <a:lnTo>
                    <a:pt x="988" y="763"/>
                  </a:lnTo>
                  <a:lnTo>
                    <a:pt x="984" y="762"/>
                  </a:lnTo>
                  <a:lnTo>
                    <a:pt x="993" y="751"/>
                  </a:lnTo>
                  <a:lnTo>
                    <a:pt x="1000" y="741"/>
                  </a:lnTo>
                  <a:lnTo>
                    <a:pt x="1009" y="728"/>
                  </a:lnTo>
                  <a:lnTo>
                    <a:pt x="1016" y="716"/>
                  </a:lnTo>
                  <a:lnTo>
                    <a:pt x="1021" y="702"/>
                  </a:lnTo>
                  <a:lnTo>
                    <a:pt x="1023" y="688"/>
                  </a:lnTo>
                  <a:lnTo>
                    <a:pt x="1025" y="674"/>
                  </a:lnTo>
                  <a:lnTo>
                    <a:pt x="1021" y="660"/>
                  </a:lnTo>
                  <a:lnTo>
                    <a:pt x="1000" y="624"/>
                  </a:lnTo>
                  <a:lnTo>
                    <a:pt x="979" y="591"/>
                  </a:lnTo>
                  <a:lnTo>
                    <a:pt x="956" y="559"/>
                  </a:lnTo>
                  <a:lnTo>
                    <a:pt x="932" y="529"/>
                  </a:lnTo>
                  <a:lnTo>
                    <a:pt x="907" y="501"/>
                  </a:lnTo>
                  <a:lnTo>
                    <a:pt x="881" y="475"/>
                  </a:lnTo>
                  <a:lnTo>
                    <a:pt x="852" y="448"/>
                  </a:lnTo>
                  <a:lnTo>
                    <a:pt x="824" y="426"/>
                  </a:lnTo>
                  <a:lnTo>
                    <a:pt x="828" y="412"/>
                  </a:lnTo>
                  <a:lnTo>
                    <a:pt x="831" y="399"/>
                  </a:lnTo>
                  <a:lnTo>
                    <a:pt x="835" y="385"/>
                  </a:lnTo>
                  <a:lnTo>
                    <a:pt x="835" y="373"/>
                  </a:lnTo>
                  <a:lnTo>
                    <a:pt x="837" y="346"/>
                  </a:lnTo>
                  <a:lnTo>
                    <a:pt x="833" y="322"/>
                  </a:lnTo>
                  <a:lnTo>
                    <a:pt x="831" y="297"/>
                  </a:lnTo>
                  <a:lnTo>
                    <a:pt x="828" y="273"/>
                  </a:lnTo>
                  <a:lnTo>
                    <a:pt x="824" y="248"/>
                  </a:lnTo>
                  <a:lnTo>
                    <a:pt x="822" y="223"/>
                  </a:lnTo>
                  <a:lnTo>
                    <a:pt x="814" y="206"/>
                  </a:lnTo>
                  <a:lnTo>
                    <a:pt x="805" y="188"/>
                  </a:lnTo>
                  <a:lnTo>
                    <a:pt x="796" y="172"/>
                  </a:lnTo>
                  <a:lnTo>
                    <a:pt x="785" y="156"/>
                  </a:lnTo>
                  <a:lnTo>
                    <a:pt x="775" y="142"/>
                  </a:lnTo>
                  <a:lnTo>
                    <a:pt x="763" y="128"/>
                  </a:lnTo>
                  <a:lnTo>
                    <a:pt x="750" y="114"/>
                  </a:lnTo>
                  <a:lnTo>
                    <a:pt x="738" y="102"/>
                  </a:lnTo>
                  <a:lnTo>
                    <a:pt x="710" y="79"/>
                  </a:lnTo>
                  <a:lnTo>
                    <a:pt x="678" y="60"/>
                  </a:lnTo>
                  <a:lnTo>
                    <a:pt x="646" y="40"/>
                  </a:lnTo>
                  <a:lnTo>
                    <a:pt x="611" y="23"/>
                  </a:lnTo>
                  <a:lnTo>
                    <a:pt x="599" y="21"/>
                  </a:lnTo>
                  <a:lnTo>
                    <a:pt x="588" y="17"/>
                  </a:lnTo>
                  <a:lnTo>
                    <a:pt x="578" y="14"/>
                  </a:lnTo>
                  <a:lnTo>
                    <a:pt x="565" y="12"/>
                  </a:lnTo>
                  <a:lnTo>
                    <a:pt x="555" y="10"/>
                  </a:lnTo>
                  <a:lnTo>
                    <a:pt x="546" y="7"/>
                  </a:lnTo>
                  <a:lnTo>
                    <a:pt x="535" y="5"/>
                  </a:lnTo>
                  <a:lnTo>
                    <a:pt x="527" y="3"/>
                  </a:lnTo>
                  <a:lnTo>
                    <a:pt x="509" y="0"/>
                  </a:lnTo>
                  <a:lnTo>
                    <a:pt x="491" y="0"/>
                  </a:lnTo>
                  <a:lnTo>
                    <a:pt x="474" y="0"/>
                  </a:lnTo>
                  <a:lnTo>
                    <a:pt x="454" y="0"/>
                  </a:lnTo>
                  <a:lnTo>
                    <a:pt x="437" y="3"/>
                  </a:lnTo>
                  <a:lnTo>
                    <a:pt x="419" y="7"/>
                  </a:lnTo>
                  <a:lnTo>
                    <a:pt x="402" y="10"/>
                  </a:lnTo>
                  <a:lnTo>
                    <a:pt x="384" y="17"/>
                  </a:lnTo>
                  <a:lnTo>
                    <a:pt x="349" y="32"/>
                  </a:lnTo>
                  <a:lnTo>
                    <a:pt x="315" y="47"/>
                  </a:lnTo>
                  <a:lnTo>
                    <a:pt x="284" y="68"/>
                  </a:lnTo>
                  <a:lnTo>
                    <a:pt x="254" y="90"/>
                  </a:lnTo>
                  <a:lnTo>
                    <a:pt x="234" y="111"/>
                  </a:lnTo>
                  <a:lnTo>
                    <a:pt x="217" y="132"/>
                  </a:lnTo>
                  <a:lnTo>
                    <a:pt x="201" y="153"/>
                  </a:lnTo>
                  <a:lnTo>
                    <a:pt x="188" y="178"/>
                  </a:lnTo>
                  <a:lnTo>
                    <a:pt x="178" y="202"/>
                  </a:lnTo>
                  <a:lnTo>
                    <a:pt x="169" y="227"/>
                  </a:lnTo>
                  <a:lnTo>
                    <a:pt x="162" y="253"/>
                  </a:lnTo>
                  <a:lnTo>
                    <a:pt x="157" y="280"/>
                  </a:lnTo>
                  <a:lnTo>
                    <a:pt x="155" y="308"/>
                  </a:lnTo>
                  <a:lnTo>
                    <a:pt x="153" y="334"/>
                  </a:lnTo>
                  <a:lnTo>
                    <a:pt x="153" y="362"/>
                  </a:lnTo>
                  <a:lnTo>
                    <a:pt x="155" y="390"/>
                  </a:lnTo>
                  <a:lnTo>
                    <a:pt x="158" y="417"/>
                  </a:lnTo>
                  <a:lnTo>
                    <a:pt x="164" y="443"/>
                  </a:lnTo>
                  <a:lnTo>
                    <a:pt x="171" y="470"/>
                  </a:lnTo>
                  <a:lnTo>
                    <a:pt x="178" y="496"/>
                  </a:lnTo>
                  <a:lnTo>
                    <a:pt x="181" y="510"/>
                  </a:lnTo>
                  <a:lnTo>
                    <a:pt x="187" y="522"/>
                  </a:lnTo>
                  <a:lnTo>
                    <a:pt x="194" y="535"/>
                  </a:lnTo>
                  <a:lnTo>
                    <a:pt x="199" y="547"/>
                  </a:lnTo>
                  <a:lnTo>
                    <a:pt x="208" y="559"/>
                  </a:lnTo>
                  <a:lnTo>
                    <a:pt x="215" y="570"/>
                  </a:lnTo>
                  <a:lnTo>
                    <a:pt x="224" y="579"/>
                  </a:lnTo>
                  <a:lnTo>
                    <a:pt x="232" y="589"/>
                  </a:lnTo>
                  <a:lnTo>
                    <a:pt x="218" y="605"/>
                  </a:lnTo>
                  <a:lnTo>
                    <a:pt x="208" y="624"/>
                  </a:lnTo>
                  <a:lnTo>
                    <a:pt x="197" y="644"/>
                  </a:lnTo>
                  <a:lnTo>
                    <a:pt x="190" y="665"/>
                  </a:lnTo>
                  <a:lnTo>
                    <a:pt x="185" y="686"/>
                  </a:lnTo>
                  <a:lnTo>
                    <a:pt x="180" y="707"/>
                  </a:lnTo>
                  <a:lnTo>
                    <a:pt x="176" y="728"/>
                  </a:lnTo>
                  <a:lnTo>
                    <a:pt x="173" y="749"/>
                  </a:lnTo>
                  <a:lnTo>
                    <a:pt x="173" y="776"/>
                  </a:lnTo>
                  <a:lnTo>
                    <a:pt x="173" y="800"/>
                  </a:lnTo>
                  <a:lnTo>
                    <a:pt x="176" y="827"/>
                  </a:lnTo>
                  <a:lnTo>
                    <a:pt x="181" y="851"/>
                  </a:lnTo>
                  <a:lnTo>
                    <a:pt x="188" y="876"/>
                  </a:lnTo>
                  <a:lnTo>
                    <a:pt x="197" y="899"/>
                  </a:lnTo>
                  <a:lnTo>
                    <a:pt x="208" y="922"/>
                  </a:lnTo>
                  <a:lnTo>
                    <a:pt x="220" y="945"/>
                  </a:lnTo>
                  <a:lnTo>
                    <a:pt x="213" y="943"/>
                  </a:lnTo>
                  <a:lnTo>
                    <a:pt x="206" y="945"/>
                  </a:lnTo>
                  <a:lnTo>
                    <a:pt x="199" y="945"/>
                  </a:lnTo>
                  <a:lnTo>
                    <a:pt x="192" y="946"/>
                  </a:lnTo>
                  <a:lnTo>
                    <a:pt x="185" y="950"/>
                  </a:lnTo>
                  <a:lnTo>
                    <a:pt x="178" y="952"/>
                  </a:lnTo>
                  <a:lnTo>
                    <a:pt x="171" y="957"/>
                  </a:lnTo>
                  <a:lnTo>
                    <a:pt x="166" y="962"/>
                  </a:lnTo>
                  <a:lnTo>
                    <a:pt x="164" y="969"/>
                  </a:lnTo>
                  <a:lnTo>
                    <a:pt x="164" y="976"/>
                  </a:lnTo>
                  <a:lnTo>
                    <a:pt x="166" y="982"/>
                  </a:lnTo>
                  <a:lnTo>
                    <a:pt x="167" y="987"/>
                  </a:lnTo>
                  <a:lnTo>
                    <a:pt x="171" y="990"/>
                  </a:lnTo>
                  <a:lnTo>
                    <a:pt x="174" y="994"/>
                  </a:lnTo>
                  <a:lnTo>
                    <a:pt x="178" y="997"/>
                  </a:lnTo>
                  <a:lnTo>
                    <a:pt x="183" y="999"/>
                  </a:lnTo>
                  <a:lnTo>
                    <a:pt x="187" y="999"/>
                  </a:lnTo>
                  <a:lnTo>
                    <a:pt x="188" y="1001"/>
                  </a:lnTo>
                  <a:lnTo>
                    <a:pt x="190" y="1003"/>
                  </a:lnTo>
                  <a:lnTo>
                    <a:pt x="192" y="1003"/>
                  </a:lnTo>
                  <a:lnTo>
                    <a:pt x="192" y="1004"/>
                  </a:lnTo>
                  <a:lnTo>
                    <a:pt x="194" y="1006"/>
                  </a:lnTo>
                  <a:lnTo>
                    <a:pt x="195" y="1006"/>
                  </a:lnTo>
                  <a:lnTo>
                    <a:pt x="197" y="1008"/>
                  </a:lnTo>
                  <a:lnTo>
                    <a:pt x="187" y="1040"/>
                  </a:lnTo>
                  <a:lnTo>
                    <a:pt x="176" y="1071"/>
                  </a:lnTo>
                  <a:lnTo>
                    <a:pt x="164" y="1103"/>
                  </a:lnTo>
                  <a:lnTo>
                    <a:pt x="150" y="1135"/>
                  </a:lnTo>
                  <a:lnTo>
                    <a:pt x="122" y="1196"/>
                  </a:lnTo>
                  <a:lnTo>
                    <a:pt x="93" y="1258"/>
                  </a:lnTo>
                  <a:lnTo>
                    <a:pt x="65" y="1319"/>
                  </a:lnTo>
                  <a:lnTo>
                    <a:pt x="39" y="1383"/>
                  </a:lnTo>
                  <a:lnTo>
                    <a:pt x="26" y="1414"/>
                  </a:lnTo>
                  <a:lnTo>
                    <a:pt x="16" y="1446"/>
                  </a:lnTo>
                  <a:lnTo>
                    <a:pt x="7" y="1478"/>
                  </a:lnTo>
                  <a:lnTo>
                    <a:pt x="0" y="1511"/>
                  </a:lnTo>
                  <a:lnTo>
                    <a:pt x="5" y="1513"/>
                  </a:lnTo>
                  <a:lnTo>
                    <a:pt x="11" y="1515"/>
                  </a:lnTo>
                  <a:lnTo>
                    <a:pt x="16" y="1516"/>
                  </a:lnTo>
                  <a:lnTo>
                    <a:pt x="21" y="1516"/>
                  </a:lnTo>
                  <a:lnTo>
                    <a:pt x="25" y="1516"/>
                  </a:lnTo>
                  <a:lnTo>
                    <a:pt x="30" y="1516"/>
                  </a:lnTo>
                  <a:lnTo>
                    <a:pt x="35" y="1516"/>
                  </a:lnTo>
                  <a:lnTo>
                    <a:pt x="41" y="1518"/>
                  </a:lnTo>
                  <a:close/>
                  <a:moveTo>
                    <a:pt x="683" y="545"/>
                  </a:moveTo>
                  <a:lnTo>
                    <a:pt x="687" y="544"/>
                  </a:lnTo>
                  <a:lnTo>
                    <a:pt x="689" y="542"/>
                  </a:lnTo>
                  <a:lnTo>
                    <a:pt x="690" y="540"/>
                  </a:lnTo>
                  <a:lnTo>
                    <a:pt x="694" y="536"/>
                  </a:lnTo>
                  <a:lnTo>
                    <a:pt x="696" y="533"/>
                  </a:lnTo>
                  <a:lnTo>
                    <a:pt x="697" y="531"/>
                  </a:lnTo>
                  <a:lnTo>
                    <a:pt x="701" y="528"/>
                  </a:lnTo>
                  <a:lnTo>
                    <a:pt x="703" y="526"/>
                  </a:lnTo>
                  <a:lnTo>
                    <a:pt x="701" y="526"/>
                  </a:lnTo>
                  <a:lnTo>
                    <a:pt x="697" y="526"/>
                  </a:lnTo>
                  <a:lnTo>
                    <a:pt x="694" y="526"/>
                  </a:lnTo>
                  <a:lnTo>
                    <a:pt x="692" y="528"/>
                  </a:lnTo>
                  <a:lnTo>
                    <a:pt x="689" y="529"/>
                  </a:lnTo>
                  <a:lnTo>
                    <a:pt x="687" y="531"/>
                  </a:lnTo>
                  <a:lnTo>
                    <a:pt x="683" y="535"/>
                  </a:lnTo>
                  <a:lnTo>
                    <a:pt x="682" y="538"/>
                  </a:lnTo>
                  <a:lnTo>
                    <a:pt x="682" y="540"/>
                  </a:lnTo>
                  <a:lnTo>
                    <a:pt x="682" y="542"/>
                  </a:lnTo>
                  <a:lnTo>
                    <a:pt x="683" y="544"/>
                  </a:lnTo>
                  <a:lnTo>
                    <a:pt x="683" y="545"/>
                  </a:lnTo>
                  <a:close/>
                  <a:moveTo>
                    <a:pt x="435" y="617"/>
                  </a:moveTo>
                  <a:lnTo>
                    <a:pt x="435" y="617"/>
                  </a:lnTo>
                  <a:lnTo>
                    <a:pt x="437" y="617"/>
                  </a:lnTo>
                  <a:lnTo>
                    <a:pt x="439" y="617"/>
                  </a:lnTo>
                  <a:lnTo>
                    <a:pt x="440" y="617"/>
                  </a:lnTo>
                  <a:lnTo>
                    <a:pt x="442" y="617"/>
                  </a:lnTo>
                  <a:lnTo>
                    <a:pt x="444" y="617"/>
                  </a:lnTo>
                  <a:lnTo>
                    <a:pt x="442" y="614"/>
                  </a:lnTo>
                  <a:lnTo>
                    <a:pt x="439" y="612"/>
                  </a:lnTo>
                  <a:lnTo>
                    <a:pt x="435" y="610"/>
                  </a:lnTo>
                  <a:lnTo>
                    <a:pt x="430" y="609"/>
                  </a:lnTo>
                  <a:lnTo>
                    <a:pt x="426" y="609"/>
                  </a:lnTo>
                  <a:lnTo>
                    <a:pt x="421" y="609"/>
                  </a:lnTo>
                  <a:lnTo>
                    <a:pt x="417" y="609"/>
                  </a:lnTo>
                  <a:lnTo>
                    <a:pt x="414" y="610"/>
                  </a:lnTo>
                  <a:lnTo>
                    <a:pt x="417" y="612"/>
                  </a:lnTo>
                  <a:lnTo>
                    <a:pt x="419" y="612"/>
                  </a:lnTo>
                  <a:lnTo>
                    <a:pt x="421" y="614"/>
                  </a:lnTo>
                  <a:lnTo>
                    <a:pt x="424" y="614"/>
                  </a:lnTo>
                  <a:lnTo>
                    <a:pt x="426" y="614"/>
                  </a:lnTo>
                  <a:lnTo>
                    <a:pt x="430" y="614"/>
                  </a:lnTo>
                  <a:lnTo>
                    <a:pt x="431" y="616"/>
                  </a:lnTo>
                  <a:lnTo>
                    <a:pt x="435" y="617"/>
                  </a:lnTo>
                  <a:close/>
                  <a:moveTo>
                    <a:pt x="423" y="700"/>
                  </a:moveTo>
                  <a:lnTo>
                    <a:pt x="428" y="700"/>
                  </a:lnTo>
                  <a:lnTo>
                    <a:pt x="430" y="698"/>
                  </a:lnTo>
                  <a:lnTo>
                    <a:pt x="433" y="697"/>
                  </a:lnTo>
                  <a:lnTo>
                    <a:pt x="435" y="695"/>
                  </a:lnTo>
                  <a:lnTo>
                    <a:pt x="437" y="691"/>
                  </a:lnTo>
                  <a:lnTo>
                    <a:pt x="440" y="690"/>
                  </a:lnTo>
                  <a:lnTo>
                    <a:pt x="444" y="688"/>
                  </a:lnTo>
                  <a:lnTo>
                    <a:pt x="447" y="686"/>
                  </a:lnTo>
                  <a:lnTo>
                    <a:pt x="402" y="679"/>
                  </a:lnTo>
                  <a:lnTo>
                    <a:pt x="403" y="683"/>
                  </a:lnTo>
                  <a:lnTo>
                    <a:pt x="405" y="686"/>
                  </a:lnTo>
                  <a:lnTo>
                    <a:pt x="407" y="690"/>
                  </a:lnTo>
                  <a:lnTo>
                    <a:pt x="409" y="693"/>
                  </a:lnTo>
                  <a:lnTo>
                    <a:pt x="412" y="695"/>
                  </a:lnTo>
                  <a:lnTo>
                    <a:pt x="416" y="697"/>
                  </a:lnTo>
                  <a:lnTo>
                    <a:pt x="419" y="698"/>
                  </a:lnTo>
                  <a:lnTo>
                    <a:pt x="423" y="700"/>
                  </a:lnTo>
                  <a:close/>
                  <a:moveTo>
                    <a:pt x="548" y="559"/>
                  </a:moveTo>
                  <a:lnTo>
                    <a:pt x="555" y="533"/>
                  </a:lnTo>
                  <a:lnTo>
                    <a:pt x="565" y="508"/>
                  </a:lnTo>
                  <a:lnTo>
                    <a:pt x="576" y="484"/>
                  </a:lnTo>
                  <a:lnTo>
                    <a:pt x="592" y="461"/>
                  </a:lnTo>
                  <a:lnTo>
                    <a:pt x="599" y="450"/>
                  </a:lnTo>
                  <a:lnTo>
                    <a:pt x="608" y="441"/>
                  </a:lnTo>
                  <a:lnTo>
                    <a:pt x="618" y="431"/>
                  </a:lnTo>
                  <a:lnTo>
                    <a:pt x="629" y="422"/>
                  </a:lnTo>
                  <a:lnTo>
                    <a:pt x="639" y="415"/>
                  </a:lnTo>
                  <a:lnTo>
                    <a:pt x="652" y="408"/>
                  </a:lnTo>
                  <a:lnTo>
                    <a:pt x="664" y="401"/>
                  </a:lnTo>
                  <a:lnTo>
                    <a:pt x="676" y="396"/>
                  </a:lnTo>
                  <a:lnTo>
                    <a:pt x="689" y="396"/>
                  </a:lnTo>
                  <a:lnTo>
                    <a:pt x="699" y="394"/>
                  </a:lnTo>
                  <a:lnTo>
                    <a:pt x="711" y="394"/>
                  </a:lnTo>
                  <a:lnTo>
                    <a:pt x="722" y="392"/>
                  </a:lnTo>
                  <a:lnTo>
                    <a:pt x="733" y="392"/>
                  </a:lnTo>
                  <a:lnTo>
                    <a:pt x="743" y="392"/>
                  </a:lnTo>
                  <a:lnTo>
                    <a:pt x="756" y="394"/>
                  </a:lnTo>
                  <a:lnTo>
                    <a:pt x="766" y="397"/>
                  </a:lnTo>
                  <a:lnTo>
                    <a:pt x="768" y="382"/>
                  </a:lnTo>
                  <a:lnTo>
                    <a:pt x="768" y="366"/>
                  </a:lnTo>
                  <a:lnTo>
                    <a:pt x="768" y="348"/>
                  </a:lnTo>
                  <a:lnTo>
                    <a:pt x="768" y="332"/>
                  </a:lnTo>
                  <a:lnTo>
                    <a:pt x="766" y="315"/>
                  </a:lnTo>
                  <a:lnTo>
                    <a:pt x="763" y="299"/>
                  </a:lnTo>
                  <a:lnTo>
                    <a:pt x="761" y="281"/>
                  </a:lnTo>
                  <a:lnTo>
                    <a:pt x="759" y="267"/>
                  </a:lnTo>
                  <a:lnTo>
                    <a:pt x="754" y="250"/>
                  </a:lnTo>
                  <a:lnTo>
                    <a:pt x="748" y="232"/>
                  </a:lnTo>
                  <a:lnTo>
                    <a:pt x="741" y="216"/>
                  </a:lnTo>
                  <a:lnTo>
                    <a:pt x="733" y="202"/>
                  </a:lnTo>
                  <a:lnTo>
                    <a:pt x="724" y="188"/>
                  </a:lnTo>
                  <a:lnTo>
                    <a:pt x="713" y="174"/>
                  </a:lnTo>
                  <a:lnTo>
                    <a:pt x="701" y="162"/>
                  </a:lnTo>
                  <a:lnTo>
                    <a:pt x="690" y="149"/>
                  </a:lnTo>
                  <a:lnTo>
                    <a:pt x="676" y="139"/>
                  </a:lnTo>
                  <a:lnTo>
                    <a:pt x="662" y="130"/>
                  </a:lnTo>
                  <a:lnTo>
                    <a:pt x="648" y="121"/>
                  </a:lnTo>
                  <a:lnTo>
                    <a:pt x="632" y="112"/>
                  </a:lnTo>
                  <a:lnTo>
                    <a:pt x="616" y="105"/>
                  </a:lnTo>
                  <a:lnTo>
                    <a:pt x="601" y="98"/>
                  </a:lnTo>
                  <a:lnTo>
                    <a:pt x="583" y="93"/>
                  </a:lnTo>
                  <a:lnTo>
                    <a:pt x="565" y="90"/>
                  </a:lnTo>
                  <a:lnTo>
                    <a:pt x="546" y="84"/>
                  </a:lnTo>
                  <a:lnTo>
                    <a:pt x="525" y="81"/>
                  </a:lnTo>
                  <a:lnTo>
                    <a:pt x="505" y="79"/>
                  </a:lnTo>
                  <a:lnTo>
                    <a:pt x="486" y="79"/>
                  </a:lnTo>
                  <a:lnTo>
                    <a:pt x="465" y="79"/>
                  </a:lnTo>
                  <a:lnTo>
                    <a:pt x="446" y="81"/>
                  </a:lnTo>
                  <a:lnTo>
                    <a:pt x="426" y="83"/>
                  </a:lnTo>
                  <a:lnTo>
                    <a:pt x="405" y="86"/>
                  </a:lnTo>
                  <a:lnTo>
                    <a:pt x="379" y="98"/>
                  </a:lnTo>
                  <a:lnTo>
                    <a:pt x="352" y="111"/>
                  </a:lnTo>
                  <a:lnTo>
                    <a:pt x="329" y="125"/>
                  </a:lnTo>
                  <a:lnTo>
                    <a:pt x="306" y="139"/>
                  </a:lnTo>
                  <a:lnTo>
                    <a:pt x="296" y="148"/>
                  </a:lnTo>
                  <a:lnTo>
                    <a:pt x="285" y="156"/>
                  </a:lnTo>
                  <a:lnTo>
                    <a:pt x="276" y="165"/>
                  </a:lnTo>
                  <a:lnTo>
                    <a:pt x="269" y="176"/>
                  </a:lnTo>
                  <a:lnTo>
                    <a:pt x="262" y="186"/>
                  </a:lnTo>
                  <a:lnTo>
                    <a:pt x="255" y="199"/>
                  </a:lnTo>
                  <a:lnTo>
                    <a:pt x="250" y="211"/>
                  </a:lnTo>
                  <a:lnTo>
                    <a:pt x="247" y="223"/>
                  </a:lnTo>
                  <a:lnTo>
                    <a:pt x="238" y="264"/>
                  </a:lnTo>
                  <a:lnTo>
                    <a:pt x="231" y="304"/>
                  </a:lnTo>
                  <a:lnTo>
                    <a:pt x="227" y="325"/>
                  </a:lnTo>
                  <a:lnTo>
                    <a:pt x="225" y="346"/>
                  </a:lnTo>
                  <a:lnTo>
                    <a:pt x="225" y="368"/>
                  </a:lnTo>
                  <a:lnTo>
                    <a:pt x="225" y="389"/>
                  </a:lnTo>
                  <a:lnTo>
                    <a:pt x="227" y="408"/>
                  </a:lnTo>
                  <a:lnTo>
                    <a:pt x="229" y="429"/>
                  </a:lnTo>
                  <a:lnTo>
                    <a:pt x="234" y="448"/>
                  </a:lnTo>
                  <a:lnTo>
                    <a:pt x="240" y="468"/>
                  </a:lnTo>
                  <a:lnTo>
                    <a:pt x="245" y="487"/>
                  </a:lnTo>
                  <a:lnTo>
                    <a:pt x="254" y="505"/>
                  </a:lnTo>
                  <a:lnTo>
                    <a:pt x="264" y="522"/>
                  </a:lnTo>
                  <a:lnTo>
                    <a:pt x="276" y="540"/>
                  </a:lnTo>
                  <a:lnTo>
                    <a:pt x="282" y="535"/>
                  </a:lnTo>
                  <a:lnTo>
                    <a:pt x="289" y="531"/>
                  </a:lnTo>
                  <a:lnTo>
                    <a:pt x="296" y="526"/>
                  </a:lnTo>
                  <a:lnTo>
                    <a:pt x="303" y="522"/>
                  </a:lnTo>
                  <a:lnTo>
                    <a:pt x="310" y="519"/>
                  </a:lnTo>
                  <a:lnTo>
                    <a:pt x="319" y="514"/>
                  </a:lnTo>
                  <a:lnTo>
                    <a:pt x="326" y="510"/>
                  </a:lnTo>
                  <a:lnTo>
                    <a:pt x="335" y="507"/>
                  </a:lnTo>
                  <a:lnTo>
                    <a:pt x="356" y="500"/>
                  </a:lnTo>
                  <a:lnTo>
                    <a:pt x="377" y="494"/>
                  </a:lnTo>
                  <a:lnTo>
                    <a:pt x="400" y="492"/>
                  </a:lnTo>
                  <a:lnTo>
                    <a:pt x="421" y="492"/>
                  </a:lnTo>
                  <a:lnTo>
                    <a:pt x="444" y="496"/>
                  </a:lnTo>
                  <a:lnTo>
                    <a:pt x="465" y="501"/>
                  </a:lnTo>
                  <a:lnTo>
                    <a:pt x="486" y="510"/>
                  </a:lnTo>
                  <a:lnTo>
                    <a:pt x="505" y="521"/>
                  </a:lnTo>
                  <a:lnTo>
                    <a:pt x="512" y="526"/>
                  </a:lnTo>
                  <a:lnTo>
                    <a:pt x="518" y="531"/>
                  </a:lnTo>
                  <a:lnTo>
                    <a:pt x="523" y="536"/>
                  </a:lnTo>
                  <a:lnTo>
                    <a:pt x="528" y="542"/>
                  </a:lnTo>
                  <a:lnTo>
                    <a:pt x="534" y="547"/>
                  </a:lnTo>
                  <a:lnTo>
                    <a:pt x="539" y="551"/>
                  </a:lnTo>
                  <a:lnTo>
                    <a:pt x="544" y="556"/>
                  </a:lnTo>
                  <a:lnTo>
                    <a:pt x="548" y="5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5" name="Freeform 6">
              <a:extLst>
                <a:ext uri="{FF2B5EF4-FFF2-40B4-BE49-F238E27FC236}">
                  <a16:creationId xmlns:a16="http://schemas.microsoft.com/office/drawing/2014/main" id="{0FD79F59-285B-474D-98D3-DF929BDD3603}"/>
                </a:ext>
              </a:extLst>
            </p:cNvPr>
            <p:cNvSpPr>
              <a:spLocks/>
            </p:cNvSpPr>
            <p:nvPr/>
          </p:nvSpPr>
          <p:spPr bwMode="auto">
            <a:xfrm>
              <a:off x="4274" y="2832"/>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7">
              <a:extLst>
                <a:ext uri="{FF2B5EF4-FFF2-40B4-BE49-F238E27FC236}">
                  <a16:creationId xmlns:a16="http://schemas.microsoft.com/office/drawing/2014/main" id="{649DF6B8-64C5-FDC2-FD33-436F6774C11D}"/>
                </a:ext>
              </a:extLst>
            </p:cNvPr>
            <p:cNvSpPr>
              <a:spLocks/>
            </p:cNvSpPr>
            <p:nvPr/>
          </p:nvSpPr>
          <p:spPr bwMode="auto">
            <a:xfrm>
              <a:off x="4087" y="3042"/>
              <a:ext cx="146" cy="44"/>
            </a:xfrm>
            <a:custGeom>
              <a:avLst/>
              <a:gdLst>
                <a:gd name="T0" fmla="*/ 50 w 146"/>
                <a:gd name="T1" fmla="*/ 44 h 44"/>
                <a:gd name="T2" fmla="*/ 146 w 146"/>
                <a:gd name="T3" fmla="*/ 34 h 44"/>
                <a:gd name="T4" fmla="*/ 146 w 146"/>
                <a:gd name="T5" fmla="*/ 5 h 44"/>
                <a:gd name="T6" fmla="*/ 131 w 146"/>
                <a:gd name="T7" fmla="*/ 5 h 44"/>
                <a:gd name="T8" fmla="*/ 115 w 146"/>
                <a:gd name="T9" fmla="*/ 5 h 44"/>
                <a:gd name="T10" fmla="*/ 99 w 146"/>
                <a:gd name="T11" fmla="*/ 7 h 44"/>
                <a:gd name="T12" fmla="*/ 83 w 146"/>
                <a:gd name="T13" fmla="*/ 7 h 44"/>
                <a:gd name="T14" fmla="*/ 67 w 146"/>
                <a:gd name="T15" fmla="*/ 7 h 44"/>
                <a:gd name="T16" fmla="*/ 50 w 146"/>
                <a:gd name="T17" fmla="*/ 7 h 44"/>
                <a:gd name="T18" fmla="*/ 34 w 146"/>
                <a:gd name="T19" fmla="*/ 5 h 44"/>
                <a:gd name="T20" fmla="*/ 18 w 146"/>
                <a:gd name="T21" fmla="*/ 2 h 44"/>
                <a:gd name="T22" fmla="*/ 14 w 146"/>
                <a:gd name="T23" fmla="*/ 0 h 44"/>
                <a:gd name="T24" fmla="*/ 11 w 146"/>
                <a:gd name="T25" fmla="*/ 0 h 44"/>
                <a:gd name="T26" fmla="*/ 9 w 146"/>
                <a:gd name="T27" fmla="*/ 0 h 44"/>
                <a:gd name="T28" fmla="*/ 6 w 146"/>
                <a:gd name="T29" fmla="*/ 2 h 44"/>
                <a:gd name="T30" fmla="*/ 6 w 146"/>
                <a:gd name="T31" fmla="*/ 4 h 44"/>
                <a:gd name="T32" fmla="*/ 4 w 146"/>
                <a:gd name="T33" fmla="*/ 7 h 44"/>
                <a:gd name="T34" fmla="*/ 2 w 146"/>
                <a:gd name="T35" fmla="*/ 9 h 44"/>
                <a:gd name="T36" fmla="*/ 0 w 146"/>
                <a:gd name="T37" fmla="*/ 13 h 44"/>
                <a:gd name="T38" fmla="*/ 0 w 146"/>
                <a:gd name="T39" fmla="*/ 16 h 44"/>
                <a:gd name="T40" fmla="*/ 0 w 146"/>
                <a:gd name="T41" fmla="*/ 18 h 44"/>
                <a:gd name="T42" fmla="*/ 0 w 146"/>
                <a:gd name="T43" fmla="*/ 21 h 44"/>
                <a:gd name="T44" fmla="*/ 0 w 146"/>
                <a:gd name="T45" fmla="*/ 25 h 44"/>
                <a:gd name="T46" fmla="*/ 0 w 146"/>
                <a:gd name="T47" fmla="*/ 27 h 44"/>
                <a:gd name="T48" fmla="*/ 0 w 146"/>
                <a:gd name="T49" fmla="*/ 30 h 44"/>
                <a:gd name="T50" fmla="*/ 0 w 146"/>
                <a:gd name="T51" fmla="*/ 32 h 44"/>
                <a:gd name="T52" fmla="*/ 0 w 146"/>
                <a:gd name="T53" fmla="*/ 35 h 44"/>
                <a:gd name="T54" fmla="*/ 50 w 146"/>
                <a:gd name="T55" fmla="*/ 4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44">
                  <a:moveTo>
                    <a:pt x="50" y="44"/>
                  </a:moveTo>
                  <a:lnTo>
                    <a:pt x="146" y="34"/>
                  </a:lnTo>
                  <a:lnTo>
                    <a:pt x="146" y="5"/>
                  </a:lnTo>
                  <a:lnTo>
                    <a:pt x="131" y="5"/>
                  </a:lnTo>
                  <a:lnTo>
                    <a:pt x="115" y="5"/>
                  </a:lnTo>
                  <a:lnTo>
                    <a:pt x="99" y="7"/>
                  </a:lnTo>
                  <a:lnTo>
                    <a:pt x="83" y="7"/>
                  </a:lnTo>
                  <a:lnTo>
                    <a:pt x="67" y="7"/>
                  </a:lnTo>
                  <a:lnTo>
                    <a:pt x="50" y="7"/>
                  </a:lnTo>
                  <a:lnTo>
                    <a:pt x="34" y="5"/>
                  </a:lnTo>
                  <a:lnTo>
                    <a:pt x="18" y="2"/>
                  </a:lnTo>
                  <a:lnTo>
                    <a:pt x="14" y="0"/>
                  </a:lnTo>
                  <a:lnTo>
                    <a:pt x="11" y="0"/>
                  </a:lnTo>
                  <a:lnTo>
                    <a:pt x="9" y="0"/>
                  </a:lnTo>
                  <a:lnTo>
                    <a:pt x="6" y="2"/>
                  </a:lnTo>
                  <a:lnTo>
                    <a:pt x="6" y="4"/>
                  </a:lnTo>
                  <a:lnTo>
                    <a:pt x="4" y="7"/>
                  </a:lnTo>
                  <a:lnTo>
                    <a:pt x="2" y="9"/>
                  </a:lnTo>
                  <a:lnTo>
                    <a:pt x="0" y="13"/>
                  </a:lnTo>
                  <a:lnTo>
                    <a:pt x="0" y="16"/>
                  </a:lnTo>
                  <a:lnTo>
                    <a:pt x="0" y="18"/>
                  </a:lnTo>
                  <a:lnTo>
                    <a:pt x="0" y="21"/>
                  </a:lnTo>
                  <a:lnTo>
                    <a:pt x="0" y="25"/>
                  </a:lnTo>
                  <a:lnTo>
                    <a:pt x="0" y="27"/>
                  </a:lnTo>
                  <a:lnTo>
                    <a:pt x="0" y="30"/>
                  </a:lnTo>
                  <a:lnTo>
                    <a:pt x="0" y="32"/>
                  </a:lnTo>
                  <a:lnTo>
                    <a:pt x="0" y="35"/>
                  </a:lnTo>
                  <a:lnTo>
                    <a:pt x="50" y="44"/>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8">
              <a:extLst>
                <a:ext uri="{FF2B5EF4-FFF2-40B4-BE49-F238E27FC236}">
                  <a16:creationId xmlns:a16="http://schemas.microsoft.com/office/drawing/2014/main" id="{9CE5C5E7-C82B-64AF-C178-BF95495AAA10}"/>
                </a:ext>
              </a:extLst>
            </p:cNvPr>
            <p:cNvSpPr>
              <a:spLocks/>
            </p:cNvSpPr>
            <p:nvPr/>
          </p:nvSpPr>
          <p:spPr bwMode="auto">
            <a:xfrm>
              <a:off x="3860" y="2433"/>
              <a:ext cx="650" cy="558"/>
            </a:xfrm>
            <a:custGeom>
              <a:avLst/>
              <a:gdLst>
                <a:gd name="T0" fmla="*/ 79 w 650"/>
                <a:gd name="T1" fmla="*/ 518 h 558"/>
                <a:gd name="T2" fmla="*/ 49 w 650"/>
                <a:gd name="T3" fmla="*/ 449 h 558"/>
                <a:gd name="T4" fmla="*/ 37 w 650"/>
                <a:gd name="T5" fmla="*/ 375 h 558"/>
                <a:gd name="T6" fmla="*/ 39 w 650"/>
                <a:gd name="T7" fmla="*/ 300 h 558"/>
                <a:gd name="T8" fmla="*/ 55 w 650"/>
                <a:gd name="T9" fmla="*/ 226 h 558"/>
                <a:gd name="T10" fmla="*/ 83 w 650"/>
                <a:gd name="T11" fmla="*/ 154 h 558"/>
                <a:gd name="T12" fmla="*/ 122 w 650"/>
                <a:gd name="T13" fmla="*/ 117 h 558"/>
                <a:gd name="T14" fmla="*/ 169 w 650"/>
                <a:gd name="T15" fmla="*/ 85 h 558"/>
                <a:gd name="T16" fmla="*/ 222 w 650"/>
                <a:gd name="T17" fmla="*/ 60 h 558"/>
                <a:gd name="T18" fmla="*/ 277 w 650"/>
                <a:gd name="T19" fmla="*/ 46 h 558"/>
                <a:gd name="T20" fmla="*/ 329 w 650"/>
                <a:gd name="T21" fmla="*/ 44 h 558"/>
                <a:gd name="T22" fmla="*/ 388 w 650"/>
                <a:gd name="T23" fmla="*/ 53 h 558"/>
                <a:gd name="T24" fmla="*/ 446 w 650"/>
                <a:gd name="T25" fmla="*/ 73 h 558"/>
                <a:gd name="T26" fmla="*/ 498 w 650"/>
                <a:gd name="T27" fmla="*/ 101 h 558"/>
                <a:gd name="T28" fmla="*/ 544 w 650"/>
                <a:gd name="T29" fmla="*/ 136 h 558"/>
                <a:gd name="T30" fmla="*/ 581 w 650"/>
                <a:gd name="T31" fmla="*/ 182 h 558"/>
                <a:gd name="T32" fmla="*/ 606 w 650"/>
                <a:gd name="T33" fmla="*/ 236 h 558"/>
                <a:gd name="T34" fmla="*/ 616 w 650"/>
                <a:gd name="T35" fmla="*/ 303 h 558"/>
                <a:gd name="T36" fmla="*/ 613 w 650"/>
                <a:gd name="T37" fmla="*/ 370 h 558"/>
                <a:gd name="T38" fmla="*/ 597 w 650"/>
                <a:gd name="T39" fmla="*/ 435 h 558"/>
                <a:gd name="T40" fmla="*/ 567 w 650"/>
                <a:gd name="T41" fmla="*/ 493 h 558"/>
                <a:gd name="T42" fmla="*/ 527 w 650"/>
                <a:gd name="T43" fmla="*/ 542 h 558"/>
                <a:gd name="T44" fmla="*/ 530 w 650"/>
                <a:gd name="T45" fmla="*/ 549 h 558"/>
                <a:gd name="T46" fmla="*/ 537 w 650"/>
                <a:gd name="T47" fmla="*/ 553 h 558"/>
                <a:gd name="T48" fmla="*/ 569 w 650"/>
                <a:gd name="T49" fmla="*/ 527 h 558"/>
                <a:gd name="T50" fmla="*/ 613 w 650"/>
                <a:gd name="T51" fmla="*/ 463 h 558"/>
                <a:gd name="T52" fmla="*/ 636 w 650"/>
                <a:gd name="T53" fmla="*/ 409 h 558"/>
                <a:gd name="T54" fmla="*/ 648 w 650"/>
                <a:gd name="T55" fmla="*/ 351 h 558"/>
                <a:gd name="T56" fmla="*/ 648 w 650"/>
                <a:gd name="T57" fmla="*/ 292 h 558"/>
                <a:gd name="T58" fmla="*/ 634 w 650"/>
                <a:gd name="T59" fmla="*/ 219 h 558"/>
                <a:gd name="T60" fmla="*/ 602 w 650"/>
                <a:gd name="T61" fmla="*/ 145 h 558"/>
                <a:gd name="T62" fmla="*/ 550 w 650"/>
                <a:gd name="T63" fmla="*/ 87 h 558"/>
                <a:gd name="T64" fmla="*/ 477 w 650"/>
                <a:gd name="T65" fmla="*/ 41 h 558"/>
                <a:gd name="T66" fmla="*/ 400 w 650"/>
                <a:gd name="T67" fmla="*/ 11 h 558"/>
                <a:gd name="T68" fmla="*/ 319 w 650"/>
                <a:gd name="T69" fmla="*/ 0 h 558"/>
                <a:gd name="T70" fmla="*/ 240 w 650"/>
                <a:gd name="T71" fmla="*/ 7 h 558"/>
                <a:gd name="T72" fmla="*/ 162 w 650"/>
                <a:gd name="T73" fmla="*/ 37 h 558"/>
                <a:gd name="T74" fmla="*/ 99 w 650"/>
                <a:gd name="T75" fmla="*/ 83 h 558"/>
                <a:gd name="T76" fmla="*/ 51 w 650"/>
                <a:gd name="T77" fmla="*/ 139 h 558"/>
                <a:gd name="T78" fmla="*/ 21 w 650"/>
                <a:gd name="T79" fmla="*/ 205 h 558"/>
                <a:gd name="T80" fmla="*/ 4 w 650"/>
                <a:gd name="T81" fmla="*/ 275 h 558"/>
                <a:gd name="T82" fmla="*/ 0 w 650"/>
                <a:gd name="T83" fmla="*/ 347 h 558"/>
                <a:gd name="T84" fmla="*/ 5 w 650"/>
                <a:gd name="T85" fmla="*/ 405 h 558"/>
                <a:gd name="T86" fmla="*/ 12 w 650"/>
                <a:gd name="T87" fmla="*/ 435 h 558"/>
                <a:gd name="T88" fmla="*/ 19 w 650"/>
                <a:gd name="T89" fmla="*/ 463 h 558"/>
                <a:gd name="T90" fmla="*/ 32 w 650"/>
                <a:gd name="T91" fmla="*/ 498 h 558"/>
                <a:gd name="T92" fmla="*/ 49 w 650"/>
                <a:gd name="T93" fmla="*/ 534 h 558"/>
                <a:gd name="T94" fmla="*/ 72 w 650"/>
                <a:gd name="T95" fmla="*/ 55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0" h="558">
                  <a:moveTo>
                    <a:pt x="72" y="558"/>
                  </a:moveTo>
                  <a:lnTo>
                    <a:pt x="93" y="539"/>
                  </a:lnTo>
                  <a:lnTo>
                    <a:pt x="79" y="518"/>
                  </a:lnTo>
                  <a:lnTo>
                    <a:pt x="67" y="495"/>
                  </a:lnTo>
                  <a:lnTo>
                    <a:pt x="56" y="472"/>
                  </a:lnTo>
                  <a:lnTo>
                    <a:pt x="49" y="449"/>
                  </a:lnTo>
                  <a:lnTo>
                    <a:pt x="42" y="424"/>
                  </a:lnTo>
                  <a:lnTo>
                    <a:pt x="39" y="400"/>
                  </a:lnTo>
                  <a:lnTo>
                    <a:pt x="37" y="375"/>
                  </a:lnTo>
                  <a:lnTo>
                    <a:pt x="35" y="351"/>
                  </a:lnTo>
                  <a:lnTo>
                    <a:pt x="37" y="326"/>
                  </a:lnTo>
                  <a:lnTo>
                    <a:pt x="39" y="300"/>
                  </a:lnTo>
                  <a:lnTo>
                    <a:pt x="44" y="275"/>
                  </a:lnTo>
                  <a:lnTo>
                    <a:pt x="49" y="250"/>
                  </a:lnTo>
                  <a:lnTo>
                    <a:pt x="55" y="226"/>
                  </a:lnTo>
                  <a:lnTo>
                    <a:pt x="63" y="201"/>
                  </a:lnTo>
                  <a:lnTo>
                    <a:pt x="72" y="176"/>
                  </a:lnTo>
                  <a:lnTo>
                    <a:pt x="83" y="154"/>
                  </a:lnTo>
                  <a:lnTo>
                    <a:pt x="93" y="139"/>
                  </a:lnTo>
                  <a:lnTo>
                    <a:pt x="107" y="127"/>
                  </a:lnTo>
                  <a:lnTo>
                    <a:pt x="122" y="117"/>
                  </a:lnTo>
                  <a:lnTo>
                    <a:pt x="137" y="104"/>
                  </a:lnTo>
                  <a:lnTo>
                    <a:pt x="153" y="94"/>
                  </a:lnTo>
                  <a:lnTo>
                    <a:pt x="169" y="85"/>
                  </a:lnTo>
                  <a:lnTo>
                    <a:pt x="187" y="76"/>
                  </a:lnTo>
                  <a:lnTo>
                    <a:pt x="204" y="67"/>
                  </a:lnTo>
                  <a:lnTo>
                    <a:pt x="222" y="60"/>
                  </a:lnTo>
                  <a:lnTo>
                    <a:pt x="240" y="55"/>
                  </a:lnTo>
                  <a:lnTo>
                    <a:pt x="259" y="50"/>
                  </a:lnTo>
                  <a:lnTo>
                    <a:pt x="277" y="46"/>
                  </a:lnTo>
                  <a:lnTo>
                    <a:pt x="294" y="44"/>
                  </a:lnTo>
                  <a:lnTo>
                    <a:pt x="312" y="44"/>
                  </a:lnTo>
                  <a:lnTo>
                    <a:pt x="329" y="44"/>
                  </a:lnTo>
                  <a:lnTo>
                    <a:pt x="347" y="46"/>
                  </a:lnTo>
                  <a:lnTo>
                    <a:pt x="366" y="50"/>
                  </a:lnTo>
                  <a:lnTo>
                    <a:pt x="388" y="53"/>
                  </a:lnTo>
                  <a:lnTo>
                    <a:pt x="407" y="58"/>
                  </a:lnTo>
                  <a:lnTo>
                    <a:pt x="426" y="66"/>
                  </a:lnTo>
                  <a:lnTo>
                    <a:pt x="446" y="73"/>
                  </a:lnTo>
                  <a:lnTo>
                    <a:pt x="463" y="80"/>
                  </a:lnTo>
                  <a:lnTo>
                    <a:pt x="481" y="90"/>
                  </a:lnTo>
                  <a:lnTo>
                    <a:pt x="498" y="101"/>
                  </a:lnTo>
                  <a:lnTo>
                    <a:pt x="514" y="111"/>
                  </a:lnTo>
                  <a:lnTo>
                    <a:pt x="530" y="124"/>
                  </a:lnTo>
                  <a:lnTo>
                    <a:pt x="544" y="136"/>
                  </a:lnTo>
                  <a:lnTo>
                    <a:pt x="558" y="150"/>
                  </a:lnTo>
                  <a:lnTo>
                    <a:pt x="571" y="166"/>
                  </a:lnTo>
                  <a:lnTo>
                    <a:pt x="581" y="182"/>
                  </a:lnTo>
                  <a:lnTo>
                    <a:pt x="592" y="197"/>
                  </a:lnTo>
                  <a:lnTo>
                    <a:pt x="601" y="215"/>
                  </a:lnTo>
                  <a:lnTo>
                    <a:pt x="606" y="236"/>
                  </a:lnTo>
                  <a:lnTo>
                    <a:pt x="611" y="259"/>
                  </a:lnTo>
                  <a:lnTo>
                    <a:pt x="615" y="280"/>
                  </a:lnTo>
                  <a:lnTo>
                    <a:pt x="616" y="303"/>
                  </a:lnTo>
                  <a:lnTo>
                    <a:pt x="616" y="324"/>
                  </a:lnTo>
                  <a:lnTo>
                    <a:pt x="615" y="347"/>
                  </a:lnTo>
                  <a:lnTo>
                    <a:pt x="613" y="370"/>
                  </a:lnTo>
                  <a:lnTo>
                    <a:pt x="609" y="391"/>
                  </a:lnTo>
                  <a:lnTo>
                    <a:pt x="604" y="414"/>
                  </a:lnTo>
                  <a:lnTo>
                    <a:pt x="597" y="435"/>
                  </a:lnTo>
                  <a:lnTo>
                    <a:pt x="588" y="456"/>
                  </a:lnTo>
                  <a:lnTo>
                    <a:pt x="579" y="475"/>
                  </a:lnTo>
                  <a:lnTo>
                    <a:pt x="567" y="493"/>
                  </a:lnTo>
                  <a:lnTo>
                    <a:pt x="555" y="511"/>
                  </a:lnTo>
                  <a:lnTo>
                    <a:pt x="542" y="528"/>
                  </a:lnTo>
                  <a:lnTo>
                    <a:pt x="527" y="542"/>
                  </a:lnTo>
                  <a:lnTo>
                    <a:pt x="528" y="544"/>
                  </a:lnTo>
                  <a:lnTo>
                    <a:pt x="528" y="546"/>
                  </a:lnTo>
                  <a:lnTo>
                    <a:pt x="530" y="549"/>
                  </a:lnTo>
                  <a:lnTo>
                    <a:pt x="534" y="551"/>
                  </a:lnTo>
                  <a:lnTo>
                    <a:pt x="535" y="553"/>
                  </a:lnTo>
                  <a:lnTo>
                    <a:pt x="537" y="553"/>
                  </a:lnTo>
                  <a:lnTo>
                    <a:pt x="541" y="555"/>
                  </a:lnTo>
                  <a:lnTo>
                    <a:pt x="542" y="555"/>
                  </a:lnTo>
                  <a:lnTo>
                    <a:pt x="569" y="527"/>
                  </a:lnTo>
                  <a:lnTo>
                    <a:pt x="592" y="497"/>
                  </a:lnTo>
                  <a:lnTo>
                    <a:pt x="602" y="479"/>
                  </a:lnTo>
                  <a:lnTo>
                    <a:pt x="613" y="463"/>
                  </a:lnTo>
                  <a:lnTo>
                    <a:pt x="622" y="446"/>
                  </a:lnTo>
                  <a:lnTo>
                    <a:pt x="629" y="426"/>
                  </a:lnTo>
                  <a:lnTo>
                    <a:pt x="636" y="409"/>
                  </a:lnTo>
                  <a:lnTo>
                    <a:pt x="641" y="389"/>
                  </a:lnTo>
                  <a:lnTo>
                    <a:pt x="646" y="370"/>
                  </a:lnTo>
                  <a:lnTo>
                    <a:pt x="648" y="351"/>
                  </a:lnTo>
                  <a:lnTo>
                    <a:pt x="650" y="331"/>
                  </a:lnTo>
                  <a:lnTo>
                    <a:pt x="650" y="312"/>
                  </a:lnTo>
                  <a:lnTo>
                    <a:pt x="648" y="292"/>
                  </a:lnTo>
                  <a:lnTo>
                    <a:pt x="645" y="271"/>
                  </a:lnTo>
                  <a:lnTo>
                    <a:pt x="641" y="245"/>
                  </a:lnTo>
                  <a:lnTo>
                    <a:pt x="634" y="219"/>
                  </a:lnTo>
                  <a:lnTo>
                    <a:pt x="625" y="192"/>
                  </a:lnTo>
                  <a:lnTo>
                    <a:pt x="615" y="168"/>
                  </a:lnTo>
                  <a:lnTo>
                    <a:pt x="602" y="145"/>
                  </a:lnTo>
                  <a:lnTo>
                    <a:pt x="587" y="124"/>
                  </a:lnTo>
                  <a:lnTo>
                    <a:pt x="571" y="104"/>
                  </a:lnTo>
                  <a:lnTo>
                    <a:pt x="550" y="87"/>
                  </a:lnTo>
                  <a:lnTo>
                    <a:pt x="527" y="71"/>
                  </a:lnTo>
                  <a:lnTo>
                    <a:pt x="502" y="55"/>
                  </a:lnTo>
                  <a:lnTo>
                    <a:pt x="477" y="41"/>
                  </a:lnTo>
                  <a:lnTo>
                    <a:pt x="453" y="29"/>
                  </a:lnTo>
                  <a:lnTo>
                    <a:pt x="426" y="20"/>
                  </a:lnTo>
                  <a:lnTo>
                    <a:pt x="400" y="11"/>
                  </a:lnTo>
                  <a:lnTo>
                    <a:pt x="373" y="6"/>
                  </a:lnTo>
                  <a:lnTo>
                    <a:pt x="347" y="2"/>
                  </a:lnTo>
                  <a:lnTo>
                    <a:pt x="319" y="0"/>
                  </a:lnTo>
                  <a:lnTo>
                    <a:pt x="292" y="0"/>
                  </a:lnTo>
                  <a:lnTo>
                    <a:pt x="266" y="4"/>
                  </a:lnTo>
                  <a:lnTo>
                    <a:pt x="240" y="7"/>
                  </a:lnTo>
                  <a:lnTo>
                    <a:pt x="213" y="16"/>
                  </a:lnTo>
                  <a:lnTo>
                    <a:pt x="187" y="25"/>
                  </a:lnTo>
                  <a:lnTo>
                    <a:pt x="162" y="37"/>
                  </a:lnTo>
                  <a:lnTo>
                    <a:pt x="137" y="51"/>
                  </a:lnTo>
                  <a:lnTo>
                    <a:pt x="116" y="67"/>
                  </a:lnTo>
                  <a:lnTo>
                    <a:pt x="99" y="83"/>
                  </a:lnTo>
                  <a:lnTo>
                    <a:pt x="81" y="101"/>
                  </a:lnTo>
                  <a:lnTo>
                    <a:pt x="65" y="118"/>
                  </a:lnTo>
                  <a:lnTo>
                    <a:pt x="51" y="139"/>
                  </a:lnTo>
                  <a:lnTo>
                    <a:pt x="41" y="161"/>
                  </a:lnTo>
                  <a:lnTo>
                    <a:pt x="30" y="182"/>
                  </a:lnTo>
                  <a:lnTo>
                    <a:pt x="21" y="205"/>
                  </a:lnTo>
                  <a:lnTo>
                    <a:pt x="12" y="227"/>
                  </a:lnTo>
                  <a:lnTo>
                    <a:pt x="7" y="250"/>
                  </a:lnTo>
                  <a:lnTo>
                    <a:pt x="4" y="275"/>
                  </a:lnTo>
                  <a:lnTo>
                    <a:pt x="0" y="300"/>
                  </a:lnTo>
                  <a:lnTo>
                    <a:pt x="0" y="324"/>
                  </a:lnTo>
                  <a:lnTo>
                    <a:pt x="0" y="347"/>
                  </a:lnTo>
                  <a:lnTo>
                    <a:pt x="2" y="372"/>
                  </a:lnTo>
                  <a:lnTo>
                    <a:pt x="4" y="395"/>
                  </a:lnTo>
                  <a:lnTo>
                    <a:pt x="5" y="405"/>
                  </a:lnTo>
                  <a:lnTo>
                    <a:pt x="9" y="416"/>
                  </a:lnTo>
                  <a:lnTo>
                    <a:pt x="11" y="424"/>
                  </a:lnTo>
                  <a:lnTo>
                    <a:pt x="12" y="435"/>
                  </a:lnTo>
                  <a:lnTo>
                    <a:pt x="14" y="444"/>
                  </a:lnTo>
                  <a:lnTo>
                    <a:pt x="18" y="454"/>
                  </a:lnTo>
                  <a:lnTo>
                    <a:pt x="19" y="463"/>
                  </a:lnTo>
                  <a:lnTo>
                    <a:pt x="23" y="474"/>
                  </a:lnTo>
                  <a:lnTo>
                    <a:pt x="28" y="486"/>
                  </a:lnTo>
                  <a:lnTo>
                    <a:pt x="32" y="498"/>
                  </a:lnTo>
                  <a:lnTo>
                    <a:pt x="37" y="511"/>
                  </a:lnTo>
                  <a:lnTo>
                    <a:pt x="44" y="523"/>
                  </a:lnTo>
                  <a:lnTo>
                    <a:pt x="49" y="534"/>
                  </a:lnTo>
                  <a:lnTo>
                    <a:pt x="56" y="544"/>
                  </a:lnTo>
                  <a:lnTo>
                    <a:pt x="63" y="553"/>
                  </a:lnTo>
                  <a:lnTo>
                    <a:pt x="72" y="558"/>
                  </a:lnTo>
                  <a:close/>
                </a:path>
              </a:pathLst>
            </a:custGeom>
            <a:solidFill>
              <a:srgbClr val="A8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9">
              <a:extLst>
                <a:ext uri="{FF2B5EF4-FFF2-40B4-BE49-F238E27FC236}">
                  <a16:creationId xmlns:a16="http://schemas.microsoft.com/office/drawing/2014/main" id="{499C13F3-9121-9C1C-7E23-532EF65AB345}"/>
                </a:ext>
              </a:extLst>
            </p:cNvPr>
            <p:cNvSpPr>
              <a:spLocks/>
            </p:cNvSpPr>
            <p:nvPr/>
          </p:nvSpPr>
          <p:spPr bwMode="auto">
            <a:xfrm>
              <a:off x="3572" y="2832"/>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29" name="Freeform 10">
              <a:extLst>
                <a:ext uri="{FF2B5EF4-FFF2-40B4-BE49-F238E27FC236}">
                  <a16:creationId xmlns:a16="http://schemas.microsoft.com/office/drawing/2014/main" id="{F667629E-FBE3-36A7-AA23-80D18090F7DB}"/>
                </a:ext>
              </a:extLst>
            </p:cNvPr>
            <p:cNvSpPr>
              <a:spLocks/>
            </p:cNvSpPr>
            <p:nvPr/>
          </p:nvSpPr>
          <p:spPr bwMode="auto">
            <a:xfrm>
              <a:off x="3714" y="2921"/>
              <a:ext cx="556" cy="1001"/>
            </a:xfrm>
            <a:custGeom>
              <a:avLst/>
              <a:gdLst>
                <a:gd name="T0" fmla="*/ 91 w 556"/>
                <a:gd name="T1" fmla="*/ 975 h 1001"/>
                <a:gd name="T2" fmla="*/ 174 w 556"/>
                <a:gd name="T3" fmla="*/ 964 h 1001"/>
                <a:gd name="T4" fmla="*/ 181 w 556"/>
                <a:gd name="T5" fmla="*/ 953 h 1001"/>
                <a:gd name="T6" fmla="*/ 183 w 556"/>
                <a:gd name="T7" fmla="*/ 938 h 1001"/>
                <a:gd name="T8" fmla="*/ 194 w 556"/>
                <a:gd name="T9" fmla="*/ 925 h 1001"/>
                <a:gd name="T10" fmla="*/ 194 w 556"/>
                <a:gd name="T11" fmla="*/ 908 h 1001"/>
                <a:gd name="T12" fmla="*/ 194 w 556"/>
                <a:gd name="T13" fmla="*/ 883 h 1001"/>
                <a:gd name="T14" fmla="*/ 215 w 556"/>
                <a:gd name="T15" fmla="*/ 865 h 1001"/>
                <a:gd name="T16" fmla="*/ 213 w 556"/>
                <a:gd name="T17" fmla="*/ 846 h 1001"/>
                <a:gd name="T18" fmla="*/ 204 w 556"/>
                <a:gd name="T19" fmla="*/ 830 h 1001"/>
                <a:gd name="T20" fmla="*/ 234 w 556"/>
                <a:gd name="T21" fmla="*/ 800 h 1001"/>
                <a:gd name="T22" fmla="*/ 257 w 556"/>
                <a:gd name="T23" fmla="*/ 767 h 1001"/>
                <a:gd name="T24" fmla="*/ 243 w 556"/>
                <a:gd name="T25" fmla="*/ 718 h 1001"/>
                <a:gd name="T26" fmla="*/ 261 w 556"/>
                <a:gd name="T27" fmla="*/ 695 h 1001"/>
                <a:gd name="T28" fmla="*/ 287 w 556"/>
                <a:gd name="T29" fmla="*/ 660 h 1001"/>
                <a:gd name="T30" fmla="*/ 287 w 556"/>
                <a:gd name="T31" fmla="*/ 624 h 1001"/>
                <a:gd name="T32" fmla="*/ 301 w 556"/>
                <a:gd name="T33" fmla="*/ 600 h 1001"/>
                <a:gd name="T34" fmla="*/ 322 w 556"/>
                <a:gd name="T35" fmla="*/ 593 h 1001"/>
                <a:gd name="T36" fmla="*/ 327 w 556"/>
                <a:gd name="T37" fmla="*/ 573 h 1001"/>
                <a:gd name="T38" fmla="*/ 326 w 556"/>
                <a:gd name="T39" fmla="*/ 554 h 1001"/>
                <a:gd name="T40" fmla="*/ 359 w 556"/>
                <a:gd name="T41" fmla="*/ 543 h 1001"/>
                <a:gd name="T42" fmla="*/ 387 w 556"/>
                <a:gd name="T43" fmla="*/ 524 h 1001"/>
                <a:gd name="T44" fmla="*/ 391 w 556"/>
                <a:gd name="T45" fmla="*/ 515 h 1001"/>
                <a:gd name="T46" fmla="*/ 380 w 556"/>
                <a:gd name="T47" fmla="*/ 507 h 1001"/>
                <a:gd name="T48" fmla="*/ 356 w 556"/>
                <a:gd name="T49" fmla="*/ 499 h 1001"/>
                <a:gd name="T50" fmla="*/ 463 w 556"/>
                <a:gd name="T51" fmla="*/ 450 h 1001"/>
                <a:gd name="T52" fmla="*/ 511 w 556"/>
                <a:gd name="T53" fmla="*/ 397 h 1001"/>
                <a:gd name="T54" fmla="*/ 549 w 556"/>
                <a:gd name="T55" fmla="*/ 327 h 1001"/>
                <a:gd name="T56" fmla="*/ 555 w 556"/>
                <a:gd name="T57" fmla="*/ 257 h 1001"/>
                <a:gd name="T58" fmla="*/ 532 w 556"/>
                <a:gd name="T59" fmla="*/ 186 h 1001"/>
                <a:gd name="T60" fmla="*/ 454 w 556"/>
                <a:gd name="T61" fmla="*/ 186 h 1001"/>
                <a:gd name="T62" fmla="*/ 377 w 556"/>
                <a:gd name="T63" fmla="*/ 200 h 1001"/>
                <a:gd name="T64" fmla="*/ 356 w 556"/>
                <a:gd name="T65" fmla="*/ 151 h 1001"/>
                <a:gd name="T66" fmla="*/ 368 w 556"/>
                <a:gd name="T67" fmla="*/ 107 h 1001"/>
                <a:gd name="T68" fmla="*/ 400 w 556"/>
                <a:gd name="T69" fmla="*/ 90 h 1001"/>
                <a:gd name="T70" fmla="*/ 472 w 556"/>
                <a:gd name="T71" fmla="*/ 114 h 1001"/>
                <a:gd name="T72" fmla="*/ 523 w 556"/>
                <a:gd name="T73" fmla="*/ 86 h 1001"/>
                <a:gd name="T74" fmla="*/ 488 w 556"/>
                <a:gd name="T75" fmla="*/ 37 h 1001"/>
                <a:gd name="T76" fmla="*/ 430 w 556"/>
                <a:gd name="T77" fmla="*/ 3 h 1001"/>
                <a:gd name="T78" fmla="*/ 364 w 556"/>
                <a:gd name="T79" fmla="*/ 2 h 1001"/>
                <a:gd name="T80" fmla="*/ 278 w 556"/>
                <a:gd name="T81" fmla="*/ 37 h 1001"/>
                <a:gd name="T82" fmla="*/ 211 w 556"/>
                <a:gd name="T83" fmla="*/ 111 h 1001"/>
                <a:gd name="T84" fmla="*/ 172 w 556"/>
                <a:gd name="T85" fmla="*/ 206 h 1001"/>
                <a:gd name="T86" fmla="*/ 165 w 556"/>
                <a:gd name="T87" fmla="*/ 304 h 1001"/>
                <a:gd name="T88" fmla="*/ 190 w 556"/>
                <a:gd name="T89" fmla="*/ 392 h 1001"/>
                <a:gd name="T90" fmla="*/ 220 w 556"/>
                <a:gd name="T91" fmla="*/ 454 h 1001"/>
                <a:gd name="T92" fmla="*/ 176 w 556"/>
                <a:gd name="T93" fmla="*/ 452 h 1001"/>
                <a:gd name="T94" fmla="*/ 158 w 556"/>
                <a:gd name="T95" fmla="*/ 473 h 1001"/>
                <a:gd name="T96" fmla="*/ 172 w 556"/>
                <a:gd name="T97" fmla="*/ 485 h 1001"/>
                <a:gd name="T98" fmla="*/ 195 w 556"/>
                <a:gd name="T99" fmla="*/ 492 h 1001"/>
                <a:gd name="T100" fmla="*/ 202 w 556"/>
                <a:gd name="T101" fmla="*/ 508 h 1001"/>
                <a:gd name="T102" fmla="*/ 190 w 556"/>
                <a:gd name="T103" fmla="*/ 510 h 1001"/>
                <a:gd name="T104" fmla="*/ 172 w 556"/>
                <a:gd name="T105" fmla="*/ 556 h 1001"/>
                <a:gd name="T106" fmla="*/ 137 w 556"/>
                <a:gd name="T107" fmla="*/ 644 h 1001"/>
                <a:gd name="T108" fmla="*/ 21 w 556"/>
                <a:gd name="T109" fmla="*/ 901 h 10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6" h="1001">
                  <a:moveTo>
                    <a:pt x="0" y="1001"/>
                  </a:moveTo>
                  <a:lnTo>
                    <a:pt x="23" y="997"/>
                  </a:lnTo>
                  <a:lnTo>
                    <a:pt x="46" y="990"/>
                  </a:lnTo>
                  <a:lnTo>
                    <a:pt x="69" y="983"/>
                  </a:lnTo>
                  <a:lnTo>
                    <a:pt x="91" y="975"/>
                  </a:lnTo>
                  <a:lnTo>
                    <a:pt x="116" y="969"/>
                  </a:lnTo>
                  <a:lnTo>
                    <a:pt x="139" y="964"/>
                  </a:lnTo>
                  <a:lnTo>
                    <a:pt x="150" y="962"/>
                  </a:lnTo>
                  <a:lnTo>
                    <a:pt x="162" y="962"/>
                  </a:lnTo>
                  <a:lnTo>
                    <a:pt x="174" y="964"/>
                  </a:lnTo>
                  <a:lnTo>
                    <a:pt x="185" y="966"/>
                  </a:lnTo>
                  <a:lnTo>
                    <a:pt x="185" y="962"/>
                  </a:lnTo>
                  <a:lnTo>
                    <a:pt x="185" y="959"/>
                  </a:lnTo>
                  <a:lnTo>
                    <a:pt x="183" y="957"/>
                  </a:lnTo>
                  <a:lnTo>
                    <a:pt x="181" y="953"/>
                  </a:lnTo>
                  <a:lnTo>
                    <a:pt x="180" y="950"/>
                  </a:lnTo>
                  <a:lnTo>
                    <a:pt x="180" y="948"/>
                  </a:lnTo>
                  <a:lnTo>
                    <a:pt x="180" y="945"/>
                  </a:lnTo>
                  <a:lnTo>
                    <a:pt x="180" y="939"/>
                  </a:lnTo>
                  <a:lnTo>
                    <a:pt x="183" y="938"/>
                  </a:lnTo>
                  <a:lnTo>
                    <a:pt x="187" y="936"/>
                  </a:lnTo>
                  <a:lnTo>
                    <a:pt x="188" y="932"/>
                  </a:lnTo>
                  <a:lnTo>
                    <a:pt x="190" y="931"/>
                  </a:lnTo>
                  <a:lnTo>
                    <a:pt x="192" y="927"/>
                  </a:lnTo>
                  <a:lnTo>
                    <a:pt x="194" y="925"/>
                  </a:lnTo>
                  <a:lnTo>
                    <a:pt x="197" y="924"/>
                  </a:lnTo>
                  <a:lnTo>
                    <a:pt x="199" y="922"/>
                  </a:lnTo>
                  <a:lnTo>
                    <a:pt x="199" y="916"/>
                  </a:lnTo>
                  <a:lnTo>
                    <a:pt x="197" y="913"/>
                  </a:lnTo>
                  <a:lnTo>
                    <a:pt x="194" y="908"/>
                  </a:lnTo>
                  <a:lnTo>
                    <a:pt x="192" y="904"/>
                  </a:lnTo>
                  <a:lnTo>
                    <a:pt x="190" y="899"/>
                  </a:lnTo>
                  <a:lnTo>
                    <a:pt x="188" y="895"/>
                  </a:lnTo>
                  <a:lnTo>
                    <a:pt x="190" y="890"/>
                  </a:lnTo>
                  <a:lnTo>
                    <a:pt x="194" y="883"/>
                  </a:lnTo>
                  <a:lnTo>
                    <a:pt x="197" y="880"/>
                  </a:lnTo>
                  <a:lnTo>
                    <a:pt x="202" y="876"/>
                  </a:lnTo>
                  <a:lnTo>
                    <a:pt x="206" y="872"/>
                  </a:lnTo>
                  <a:lnTo>
                    <a:pt x="211" y="869"/>
                  </a:lnTo>
                  <a:lnTo>
                    <a:pt x="215" y="865"/>
                  </a:lnTo>
                  <a:lnTo>
                    <a:pt x="218" y="862"/>
                  </a:lnTo>
                  <a:lnTo>
                    <a:pt x="220" y="857"/>
                  </a:lnTo>
                  <a:lnTo>
                    <a:pt x="220" y="851"/>
                  </a:lnTo>
                  <a:lnTo>
                    <a:pt x="217" y="848"/>
                  </a:lnTo>
                  <a:lnTo>
                    <a:pt x="213" y="846"/>
                  </a:lnTo>
                  <a:lnTo>
                    <a:pt x="209" y="843"/>
                  </a:lnTo>
                  <a:lnTo>
                    <a:pt x="208" y="839"/>
                  </a:lnTo>
                  <a:lnTo>
                    <a:pt x="206" y="837"/>
                  </a:lnTo>
                  <a:lnTo>
                    <a:pt x="204" y="834"/>
                  </a:lnTo>
                  <a:lnTo>
                    <a:pt x="204" y="830"/>
                  </a:lnTo>
                  <a:lnTo>
                    <a:pt x="206" y="827"/>
                  </a:lnTo>
                  <a:lnTo>
                    <a:pt x="209" y="818"/>
                  </a:lnTo>
                  <a:lnTo>
                    <a:pt x="217" y="811"/>
                  </a:lnTo>
                  <a:lnTo>
                    <a:pt x="225" y="806"/>
                  </a:lnTo>
                  <a:lnTo>
                    <a:pt x="234" y="800"/>
                  </a:lnTo>
                  <a:lnTo>
                    <a:pt x="243" y="797"/>
                  </a:lnTo>
                  <a:lnTo>
                    <a:pt x="252" y="792"/>
                  </a:lnTo>
                  <a:lnTo>
                    <a:pt x="257" y="785"/>
                  </a:lnTo>
                  <a:lnTo>
                    <a:pt x="261" y="777"/>
                  </a:lnTo>
                  <a:lnTo>
                    <a:pt x="257" y="767"/>
                  </a:lnTo>
                  <a:lnTo>
                    <a:pt x="252" y="758"/>
                  </a:lnTo>
                  <a:lnTo>
                    <a:pt x="248" y="748"/>
                  </a:lnTo>
                  <a:lnTo>
                    <a:pt x="245" y="737"/>
                  </a:lnTo>
                  <a:lnTo>
                    <a:pt x="243" y="728"/>
                  </a:lnTo>
                  <a:lnTo>
                    <a:pt x="243" y="718"/>
                  </a:lnTo>
                  <a:lnTo>
                    <a:pt x="243" y="712"/>
                  </a:lnTo>
                  <a:lnTo>
                    <a:pt x="246" y="709"/>
                  </a:lnTo>
                  <a:lnTo>
                    <a:pt x="248" y="704"/>
                  </a:lnTo>
                  <a:lnTo>
                    <a:pt x="253" y="698"/>
                  </a:lnTo>
                  <a:lnTo>
                    <a:pt x="261" y="695"/>
                  </a:lnTo>
                  <a:lnTo>
                    <a:pt x="268" y="690"/>
                  </a:lnTo>
                  <a:lnTo>
                    <a:pt x="273" y="682"/>
                  </a:lnTo>
                  <a:lnTo>
                    <a:pt x="278" y="675"/>
                  </a:lnTo>
                  <a:lnTo>
                    <a:pt x="283" y="668"/>
                  </a:lnTo>
                  <a:lnTo>
                    <a:pt x="287" y="660"/>
                  </a:lnTo>
                  <a:lnTo>
                    <a:pt x="289" y="651"/>
                  </a:lnTo>
                  <a:lnTo>
                    <a:pt x="289" y="644"/>
                  </a:lnTo>
                  <a:lnTo>
                    <a:pt x="287" y="637"/>
                  </a:lnTo>
                  <a:lnTo>
                    <a:pt x="287" y="631"/>
                  </a:lnTo>
                  <a:lnTo>
                    <a:pt x="287" y="624"/>
                  </a:lnTo>
                  <a:lnTo>
                    <a:pt x="289" y="617"/>
                  </a:lnTo>
                  <a:lnTo>
                    <a:pt x="290" y="612"/>
                  </a:lnTo>
                  <a:lnTo>
                    <a:pt x="292" y="607"/>
                  </a:lnTo>
                  <a:lnTo>
                    <a:pt x="296" y="603"/>
                  </a:lnTo>
                  <a:lnTo>
                    <a:pt x="301" y="600"/>
                  </a:lnTo>
                  <a:lnTo>
                    <a:pt x="305" y="598"/>
                  </a:lnTo>
                  <a:lnTo>
                    <a:pt x="310" y="598"/>
                  </a:lnTo>
                  <a:lnTo>
                    <a:pt x="313" y="596"/>
                  </a:lnTo>
                  <a:lnTo>
                    <a:pt x="319" y="594"/>
                  </a:lnTo>
                  <a:lnTo>
                    <a:pt x="322" y="593"/>
                  </a:lnTo>
                  <a:lnTo>
                    <a:pt x="326" y="591"/>
                  </a:lnTo>
                  <a:lnTo>
                    <a:pt x="327" y="587"/>
                  </a:lnTo>
                  <a:lnTo>
                    <a:pt x="329" y="582"/>
                  </a:lnTo>
                  <a:lnTo>
                    <a:pt x="329" y="579"/>
                  </a:lnTo>
                  <a:lnTo>
                    <a:pt x="327" y="573"/>
                  </a:lnTo>
                  <a:lnTo>
                    <a:pt x="326" y="570"/>
                  </a:lnTo>
                  <a:lnTo>
                    <a:pt x="326" y="566"/>
                  </a:lnTo>
                  <a:lnTo>
                    <a:pt x="324" y="563"/>
                  </a:lnTo>
                  <a:lnTo>
                    <a:pt x="324" y="559"/>
                  </a:lnTo>
                  <a:lnTo>
                    <a:pt x="326" y="554"/>
                  </a:lnTo>
                  <a:lnTo>
                    <a:pt x="327" y="551"/>
                  </a:lnTo>
                  <a:lnTo>
                    <a:pt x="336" y="549"/>
                  </a:lnTo>
                  <a:lnTo>
                    <a:pt x="343" y="545"/>
                  </a:lnTo>
                  <a:lnTo>
                    <a:pt x="352" y="545"/>
                  </a:lnTo>
                  <a:lnTo>
                    <a:pt x="359" y="543"/>
                  </a:lnTo>
                  <a:lnTo>
                    <a:pt x="368" y="540"/>
                  </a:lnTo>
                  <a:lnTo>
                    <a:pt x="375" y="538"/>
                  </a:lnTo>
                  <a:lnTo>
                    <a:pt x="382" y="533"/>
                  </a:lnTo>
                  <a:lnTo>
                    <a:pt x="387" y="526"/>
                  </a:lnTo>
                  <a:lnTo>
                    <a:pt x="387" y="524"/>
                  </a:lnTo>
                  <a:lnTo>
                    <a:pt x="389" y="522"/>
                  </a:lnTo>
                  <a:lnTo>
                    <a:pt x="389" y="521"/>
                  </a:lnTo>
                  <a:lnTo>
                    <a:pt x="389" y="519"/>
                  </a:lnTo>
                  <a:lnTo>
                    <a:pt x="389" y="517"/>
                  </a:lnTo>
                  <a:lnTo>
                    <a:pt x="391" y="515"/>
                  </a:lnTo>
                  <a:lnTo>
                    <a:pt x="391" y="514"/>
                  </a:lnTo>
                  <a:lnTo>
                    <a:pt x="391" y="512"/>
                  </a:lnTo>
                  <a:lnTo>
                    <a:pt x="389" y="508"/>
                  </a:lnTo>
                  <a:lnTo>
                    <a:pt x="384" y="507"/>
                  </a:lnTo>
                  <a:lnTo>
                    <a:pt x="380" y="507"/>
                  </a:lnTo>
                  <a:lnTo>
                    <a:pt x="375" y="507"/>
                  </a:lnTo>
                  <a:lnTo>
                    <a:pt x="370" y="507"/>
                  </a:lnTo>
                  <a:lnTo>
                    <a:pt x="364" y="505"/>
                  </a:lnTo>
                  <a:lnTo>
                    <a:pt x="361" y="503"/>
                  </a:lnTo>
                  <a:lnTo>
                    <a:pt x="356" y="499"/>
                  </a:lnTo>
                  <a:lnTo>
                    <a:pt x="375" y="491"/>
                  </a:lnTo>
                  <a:lnTo>
                    <a:pt x="396" y="484"/>
                  </a:lnTo>
                  <a:lnTo>
                    <a:pt x="419" y="473"/>
                  </a:lnTo>
                  <a:lnTo>
                    <a:pt x="442" y="463"/>
                  </a:lnTo>
                  <a:lnTo>
                    <a:pt x="463" y="450"/>
                  </a:lnTo>
                  <a:lnTo>
                    <a:pt x="482" y="436"/>
                  </a:lnTo>
                  <a:lnTo>
                    <a:pt x="491" y="427"/>
                  </a:lnTo>
                  <a:lnTo>
                    <a:pt x="498" y="419"/>
                  </a:lnTo>
                  <a:lnTo>
                    <a:pt x="505" y="410"/>
                  </a:lnTo>
                  <a:lnTo>
                    <a:pt x="511" y="397"/>
                  </a:lnTo>
                  <a:lnTo>
                    <a:pt x="521" y="383"/>
                  </a:lnTo>
                  <a:lnTo>
                    <a:pt x="532" y="369"/>
                  </a:lnTo>
                  <a:lnTo>
                    <a:pt x="539" y="355"/>
                  </a:lnTo>
                  <a:lnTo>
                    <a:pt x="544" y="341"/>
                  </a:lnTo>
                  <a:lnTo>
                    <a:pt x="549" y="327"/>
                  </a:lnTo>
                  <a:lnTo>
                    <a:pt x="553" y="313"/>
                  </a:lnTo>
                  <a:lnTo>
                    <a:pt x="556" y="299"/>
                  </a:lnTo>
                  <a:lnTo>
                    <a:pt x="556" y="285"/>
                  </a:lnTo>
                  <a:lnTo>
                    <a:pt x="556" y="271"/>
                  </a:lnTo>
                  <a:lnTo>
                    <a:pt x="555" y="257"/>
                  </a:lnTo>
                  <a:lnTo>
                    <a:pt x="553" y="243"/>
                  </a:lnTo>
                  <a:lnTo>
                    <a:pt x="549" y="229"/>
                  </a:lnTo>
                  <a:lnTo>
                    <a:pt x="544" y="214"/>
                  </a:lnTo>
                  <a:lnTo>
                    <a:pt x="539" y="200"/>
                  </a:lnTo>
                  <a:lnTo>
                    <a:pt x="532" y="186"/>
                  </a:lnTo>
                  <a:lnTo>
                    <a:pt x="523" y="174"/>
                  </a:lnTo>
                  <a:lnTo>
                    <a:pt x="505" y="172"/>
                  </a:lnTo>
                  <a:lnTo>
                    <a:pt x="486" y="176"/>
                  </a:lnTo>
                  <a:lnTo>
                    <a:pt x="470" y="181"/>
                  </a:lnTo>
                  <a:lnTo>
                    <a:pt x="454" y="186"/>
                  </a:lnTo>
                  <a:lnTo>
                    <a:pt x="438" y="193"/>
                  </a:lnTo>
                  <a:lnTo>
                    <a:pt x="421" y="200"/>
                  </a:lnTo>
                  <a:lnTo>
                    <a:pt x="405" y="206"/>
                  </a:lnTo>
                  <a:lnTo>
                    <a:pt x="387" y="207"/>
                  </a:lnTo>
                  <a:lnTo>
                    <a:pt x="377" y="200"/>
                  </a:lnTo>
                  <a:lnTo>
                    <a:pt x="370" y="193"/>
                  </a:lnTo>
                  <a:lnTo>
                    <a:pt x="364" y="183"/>
                  </a:lnTo>
                  <a:lnTo>
                    <a:pt x="361" y="172"/>
                  </a:lnTo>
                  <a:lnTo>
                    <a:pt x="357" y="162"/>
                  </a:lnTo>
                  <a:lnTo>
                    <a:pt x="356" y="151"/>
                  </a:lnTo>
                  <a:lnTo>
                    <a:pt x="356" y="141"/>
                  </a:lnTo>
                  <a:lnTo>
                    <a:pt x="356" y="130"/>
                  </a:lnTo>
                  <a:lnTo>
                    <a:pt x="359" y="121"/>
                  </a:lnTo>
                  <a:lnTo>
                    <a:pt x="364" y="114"/>
                  </a:lnTo>
                  <a:lnTo>
                    <a:pt x="368" y="107"/>
                  </a:lnTo>
                  <a:lnTo>
                    <a:pt x="373" y="102"/>
                  </a:lnTo>
                  <a:lnTo>
                    <a:pt x="379" y="97"/>
                  </a:lnTo>
                  <a:lnTo>
                    <a:pt x="386" y="93"/>
                  </a:lnTo>
                  <a:lnTo>
                    <a:pt x="393" y="91"/>
                  </a:lnTo>
                  <a:lnTo>
                    <a:pt x="400" y="90"/>
                  </a:lnTo>
                  <a:lnTo>
                    <a:pt x="416" y="98"/>
                  </a:lnTo>
                  <a:lnTo>
                    <a:pt x="430" y="105"/>
                  </a:lnTo>
                  <a:lnTo>
                    <a:pt x="444" y="109"/>
                  </a:lnTo>
                  <a:lnTo>
                    <a:pt x="458" y="112"/>
                  </a:lnTo>
                  <a:lnTo>
                    <a:pt x="472" y="114"/>
                  </a:lnTo>
                  <a:lnTo>
                    <a:pt x="486" y="114"/>
                  </a:lnTo>
                  <a:lnTo>
                    <a:pt x="502" y="114"/>
                  </a:lnTo>
                  <a:lnTo>
                    <a:pt x="518" y="112"/>
                  </a:lnTo>
                  <a:lnTo>
                    <a:pt x="521" y="98"/>
                  </a:lnTo>
                  <a:lnTo>
                    <a:pt x="523" y="86"/>
                  </a:lnTo>
                  <a:lnTo>
                    <a:pt x="519" y="75"/>
                  </a:lnTo>
                  <a:lnTo>
                    <a:pt x="514" y="65"/>
                  </a:lnTo>
                  <a:lnTo>
                    <a:pt x="507" y="54"/>
                  </a:lnTo>
                  <a:lnTo>
                    <a:pt x="498" y="46"/>
                  </a:lnTo>
                  <a:lnTo>
                    <a:pt x="488" y="37"/>
                  </a:lnTo>
                  <a:lnTo>
                    <a:pt x="477" y="28"/>
                  </a:lnTo>
                  <a:lnTo>
                    <a:pt x="467" y="21"/>
                  </a:lnTo>
                  <a:lnTo>
                    <a:pt x="454" y="14"/>
                  </a:lnTo>
                  <a:lnTo>
                    <a:pt x="442" y="9"/>
                  </a:lnTo>
                  <a:lnTo>
                    <a:pt x="430" y="3"/>
                  </a:lnTo>
                  <a:lnTo>
                    <a:pt x="416" y="2"/>
                  </a:lnTo>
                  <a:lnTo>
                    <a:pt x="403" y="0"/>
                  </a:lnTo>
                  <a:lnTo>
                    <a:pt x="391" y="0"/>
                  </a:lnTo>
                  <a:lnTo>
                    <a:pt x="377" y="0"/>
                  </a:lnTo>
                  <a:lnTo>
                    <a:pt x="364" y="2"/>
                  </a:lnTo>
                  <a:lnTo>
                    <a:pt x="350" y="5"/>
                  </a:lnTo>
                  <a:lnTo>
                    <a:pt x="338" y="9"/>
                  </a:lnTo>
                  <a:lnTo>
                    <a:pt x="326" y="12"/>
                  </a:lnTo>
                  <a:lnTo>
                    <a:pt x="301" y="23"/>
                  </a:lnTo>
                  <a:lnTo>
                    <a:pt x="278" y="37"/>
                  </a:lnTo>
                  <a:lnTo>
                    <a:pt x="262" y="49"/>
                  </a:lnTo>
                  <a:lnTo>
                    <a:pt x="248" y="63"/>
                  </a:lnTo>
                  <a:lnTo>
                    <a:pt x="234" y="77"/>
                  </a:lnTo>
                  <a:lnTo>
                    <a:pt x="222" y="93"/>
                  </a:lnTo>
                  <a:lnTo>
                    <a:pt x="211" y="111"/>
                  </a:lnTo>
                  <a:lnTo>
                    <a:pt x="201" y="128"/>
                  </a:lnTo>
                  <a:lnTo>
                    <a:pt x="192" y="148"/>
                  </a:lnTo>
                  <a:lnTo>
                    <a:pt x="185" y="167"/>
                  </a:lnTo>
                  <a:lnTo>
                    <a:pt x="178" y="186"/>
                  </a:lnTo>
                  <a:lnTo>
                    <a:pt x="172" y="206"/>
                  </a:lnTo>
                  <a:lnTo>
                    <a:pt x="169" y="225"/>
                  </a:lnTo>
                  <a:lnTo>
                    <a:pt x="165" y="246"/>
                  </a:lnTo>
                  <a:lnTo>
                    <a:pt x="164" y="265"/>
                  </a:lnTo>
                  <a:lnTo>
                    <a:pt x="164" y="285"/>
                  </a:lnTo>
                  <a:lnTo>
                    <a:pt x="165" y="304"/>
                  </a:lnTo>
                  <a:lnTo>
                    <a:pt x="167" y="324"/>
                  </a:lnTo>
                  <a:lnTo>
                    <a:pt x="171" y="341"/>
                  </a:lnTo>
                  <a:lnTo>
                    <a:pt x="176" y="359"/>
                  </a:lnTo>
                  <a:lnTo>
                    <a:pt x="183" y="375"/>
                  </a:lnTo>
                  <a:lnTo>
                    <a:pt x="190" y="392"/>
                  </a:lnTo>
                  <a:lnTo>
                    <a:pt x="199" y="408"/>
                  </a:lnTo>
                  <a:lnTo>
                    <a:pt x="208" y="424"/>
                  </a:lnTo>
                  <a:lnTo>
                    <a:pt x="218" y="438"/>
                  </a:lnTo>
                  <a:lnTo>
                    <a:pt x="229" y="452"/>
                  </a:lnTo>
                  <a:lnTo>
                    <a:pt x="220" y="454"/>
                  </a:lnTo>
                  <a:lnTo>
                    <a:pt x="211" y="454"/>
                  </a:lnTo>
                  <a:lnTo>
                    <a:pt x="202" y="452"/>
                  </a:lnTo>
                  <a:lnTo>
                    <a:pt x="194" y="452"/>
                  </a:lnTo>
                  <a:lnTo>
                    <a:pt x="185" y="450"/>
                  </a:lnTo>
                  <a:lnTo>
                    <a:pt x="176" y="452"/>
                  </a:lnTo>
                  <a:lnTo>
                    <a:pt x="167" y="454"/>
                  </a:lnTo>
                  <a:lnTo>
                    <a:pt x="158" y="461"/>
                  </a:lnTo>
                  <a:lnTo>
                    <a:pt x="158" y="466"/>
                  </a:lnTo>
                  <a:lnTo>
                    <a:pt x="157" y="470"/>
                  </a:lnTo>
                  <a:lnTo>
                    <a:pt x="158" y="473"/>
                  </a:lnTo>
                  <a:lnTo>
                    <a:pt x="160" y="477"/>
                  </a:lnTo>
                  <a:lnTo>
                    <a:pt x="164" y="480"/>
                  </a:lnTo>
                  <a:lnTo>
                    <a:pt x="165" y="482"/>
                  </a:lnTo>
                  <a:lnTo>
                    <a:pt x="169" y="484"/>
                  </a:lnTo>
                  <a:lnTo>
                    <a:pt x="172" y="485"/>
                  </a:lnTo>
                  <a:lnTo>
                    <a:pt x="178" y="487"/>
                  </a:lnTo>
                  <a:lnTo>
                    <a:pt x="183" y="489"/>
                  </a:lnTo>
                  <a:lnTo>
                    <a:pt x="187" y="491"/>
                  </a:lnTo>
                  <a:lnTo>
                    <a:pt x="192" y="491"/>
                  </a:lnTo>
                  <a:lnTo>
                    <a:pt x="195" y="492"/>
                  </a:lnTo>
                  <a:lnTo>
                    <a:pt x="199" y="496"/>
                  </a:lnTo>
                  <a:lnTo>
                    <a:pt x="202" y="499"/>
                  </a:lnTo>
                  <a:lnTo>
                    <a:pt x="206" y="503"/>
                  </a:lnTo>
                  <a:lnTo>
                    <a:pt x="204" y="507"/>
                  </a:lnTo>
                  <a:lnTo>
                    <a:pt x="202" y="508"/>
                  </a:lnTo>
                  <a:lnTo>
                    <a:pt x="199" y="508"/>
                  </a:lnTo>
                  <a:lnTo>
                    <a:pt x="197" y="508"/>
                  </a:lnTo>
                  <a:lnTo>
                    <a:pt x="194" y="508"/>
                  </a:lnTo>
                  <a:lnTo>
                    <a:pt x="192" y="508"/>
                  </a:lnTo>
                  <a:lnTo>
                    <a:pt x="190" y="510"/>
                  </a:lnTo>
                  <a:lnTo>
                    <a:pt x="188" y="514"/>
                  </a:lnTo>
                  <a:lnTo>
                    <a:pt x="185" y="524"/>
                  </a:lnTo>
                  <a:lnTo>
                    <a:pt x="180" y="536"/>
                  </a:lnTo>
                  <a:lnTo>
                    <a:pt x="176" y="545"/>
                  </a:lnTo>
                  <a:lnTo>
                    <a:pt x="172" y="556"/>
                  </a:lnTo>
                  <a:lnTo>
                    <a:pt x="169" y="565"/>
                  </a:lnTo>
                  <a:lnTo>
                    <a:pt x="165" y="575"/>
                  </a:lnTo>
                  <a:lnTo>
                    <a:pt x="162" y="584"/>
                  </a:lnTo>
                  <a:lnTo>
                    <a:pt x="157" y="594"/>
                  </a:lnTo>
                  <a:lnTo>
                    <a:pt x="137" y="644"/>
                  </a:lnTo>
                  <a:lnTo>
                    <a:pt x="114" y="693"/>
                  </a:lnTo>
                  <a:lnTo>
                    <a:pt x="90" y="744"/>
                  </a:lnTo>
                  <a:lnTo>
                    <a:pt x="63" y="797"/>
                  </a:lnTo>
                  <a:lnTo>
                    <a:pt x="40" y="848"/>
                  </a:lnTo>
                  <a:lnTo>
                    <a:pt x="21" y="901"/>
                  </a:lnTo>
                  <a:lnTo>
                    <a:pt x="14" y="925"/>
                  </a:lnTo>
                  <a:lnTo>
                    <a:pt x="7" y="952"/>
                  </a:lnTo>
                  <a:lnTo>
                    <a:pt x="3" y="976"/>
                  </a:lnTo>
                  <a:lnTo>
                    <a:pt x="0" y="1001"/>
                  </a:lnTo>
                  <a:close/>
                </a:path>
              </a:pathLst>
            </a:custGeom>
            <a:solidFill>
              <a:srgbClr val="FFE859"/>
            </a:solidFill>
            <a:ln w="9525">
              <a:solidFill>
                <a:schemeClr val="tx1"/>
              </a:solidFill>
              <a:round/>
              <a:headEnd/>
              <a:tailEnd/>
            </a:ln>
          </p:spPr>
          <p:txBody>
            <a:bodyPr/>
            <a:lstStyle/>
            <a:p>
              <a:endParaRPr lang="en-US"/>
            </a:p>
          </p:txBody>
        </p:sp>
        <p:sp>
          <p:nvSpPr>
            <p:cNvPr id="34830" name="Freeform 11">
              <a:extLst>
                <a:ext uri="{FF2B5EF4-FFF2-40B4-BE49-F238E27FC236}">
                  <a16:creationId xmlns:a16="http://schemas.microsoft.com/office/drawing/2014/main" id="{FBD8345D-3913-044B-6862-04E023E5959C}"/>
                </a:ext>
              </a:extLst>
            </p:cNvPr>
            <p:cNvSpPr>
              <a:spLocks/>
            </p:cNvSpPr>
            <p:nvPr/>
          </p:nvSpPr>
          <p:spPr bwMode="auto">
            <a:xfrm rot="-510556">
              <a:off x="4320" y="2736"/>
              <a:ext cx="766" cy="938"/>
            </a:xfrm>
            <a:custGeom>
              <a:avLst/>
              <a:gdLst>
                <a:gd name="T0" fmla="*/ 635 w 766"/>
                <a:gd name="T1" fmla="*/ 739 h 938"/>
                <a:gd name="T2" fmla="*/ 427 w 766"/>
                <a:gd name="T3" fmla="*/ 470 h 938"/>
                <a:gd name="T4" fmla="*/ 406 w 766"/>
                <a:gd name="T5" fmla="*/ 447 h 938"/>
                <a:gd name="T6" fmla="*/ 412 w 766"/>
                <a:gd name="T7" fmla="*/ 420 h 938"/>
                <a:gd name="T8" fmla="*/ 431 w 766"/>
                <a:gd name="T9" fmla="*/ 389 h 938"/>
                <a:gd name="T10" fmla="*/ 406 w 766"/>
                <a:gd name="T11" fmla="*/ 366 h 938"/>
                <a:gd name="T12" fmla="*/ 398 w 766"/>
                <a:gd name="T13" fmla="*/ 346 h 938"/>
                <a:gd name="T14" fmla="*/ 440 w 766"/>
                <a:gd name="T15" fmla="*/ 285 h 938"/>
                <a:gd name="T16" fmla="*/ 420 w 766"/>
                <a:gd name="T17" fmla="*/ 221 h 938"/>
                <a:gd name="T18" fmla="*/ 310 w 766"/>
                <a:gd name="T19" fmla="*/ 79 h 938"/>
                <a:gd name="T20" fmla="*/ 251 w 766"/>
                <a:gd name="T21" fmla="*/ 54 h 938"/>
                <a:gd name="T22" fmla="*/ 207 w 766"/>
                <a:gd name="T23" fmla="*/ 121 h 938"/>
                <a:gd name="T24" fmla="*/ 197 w 766"/>
                <a:gd name="T25" fmla="*/ 156 h 938"/>
                <a:gd name="T26" fmla="*/ 179 w 766"/>
                <a:gd name="T27" fmla="*/ 179 h 938"/>
                <a:gd name="T28" fmla="*/ 139 w 766"/>
                <a:gd name="T29" fmla="*/ 177 h 938"/>
                <a:gd name="T30" fmla="*/ 102 w 766"/>
                <a:gd name="T31" fmla="*/ 144 h 938"/>
                <a:gd name="T32" fmla="*/ 103 w 766"/>
                <a:gd name="T33" fmla="*/ 116 h 938"/>
                <a:gd name="T34" fmla="*/ 126 w 766"/>
                <a:gd name="T35" fmla="*/ 100 h 938"/>
                <a:gd name="T36" fmla="*/ 156 w 766"/>
                <a:gd name="T37" fmla="*/ 95 h 938"/>
                <a:gd name="T38" fmla="*/ 179 w 766"/>
                <a:gd name="T39" fmla="*/ 51 h 938"/>
                <a:gd name="T40" fmla="*/ 183 w 766"/>
                <a:gd name="T41" fmla="*/ 5 h 938"/>
                <a:gd name="T42" fmla="*/ 109 w 766"/>
                <a:gd name="T43" fmla="*/ 9 h 938"/>
                <a:gd name="T44" fmla="*/ 44 w 766"/>
                <a:gd name="T45" fmla="*/ 60 h 938"/>
                <a:gd name="T46" fmla="*/ 10 w 766"/>
                <a:gd name="T47" fmla="*/ 139 h 938"/>
                <a:gd name="T48" fmla="*/ 5 w 766"/>
                <a:gd name="T49" fmla="*/ 283 h 938"/>
                <a:gd name="T50" fmla="*/ 28 w 766"/>
                <a:gd name="T51" fmla="*/ 325 h 938"/>
                <a:gd name="T52" fmla="*/ 59 w 766"/>
                <a:gd name="T53" fmla="*/ 369 h 938"/>
                <a:gd name="T54" fmla="*/ 93 w 766"/>
                <a:gd name="T55" fmla="*/ 411 h 938"/>
                <a:gd name="T56" fmla="*/ 149 w 766"/>
                <a:gd name="T57" fmla="*/ 443 h 938"/>
                <a:gd name="T58" fmla="*/ 211 w 766"/>
                <a:gd name="T59" fmla="*/ 461 h 938"/>
                <a:gd name="T60" fmla="*/ 267 w 766"/>
                <a:gd name="T61" fmla="*/ 470 h 938"/>
                <a:gd name="T62" fmla="*/ 281 w 766"/>
                <a:gd name="T63" fmla="*/ 496 h 938"/>
                <a:gd name="T64" fmla="*/ 341 w 766"/>
                <a:gd name="T65" fmla="*/ 498 h 938"/>
                <a:gd name="T66" fmla="*/ 354 w 766"/>
                <a:gd name="T67" fmla="*/ 572 h 938"/>
                <a:gd name="T68" fmla="*/ 382 w 766"/>
                <a:gd name="T69" fmla="*/ 593 h 938"/>
                <a:gd name="T70" fmla="*/ 362 w 766"/>
                <a:gd name="T71" fmla="*/ 633 h 938"/>
                <a:gd name="T72" fmla="*/ 373 w 766"/>
                <a:gd name="T73" fmla="*/ 647 h 938"/>
                <a:gd name="T74" fmla="*/ 401 w 766"/>
                <a:gd name="T75" fmla="*/ 646 h 938"/>
                <a:gd name="T76" fmla="*/ 403 w 766"/>
                <a:gd name="T77" fmla="*/ 653 h 938"/>
                <a:gd name="T78" fmla="*/ 382 w 766"/>
                <a:gd name="T79" fmla="*/ 698 h 938"/>
                <a:gd name="T80" fmla="*/ 422 w 766"/>
                <a:gd name="T81" fmla="*/ 686 h 938"/>
                <a:gd name="T82" fmla="*/ 417 w 766"/>
                <a:gd name="T83" fmla="*/ 739 h 938"/>
                <a:gd name="T84" fmla="*/ 378 w 766"/>
                <a:gd name="T85" fmla="*/ 813 h 938"/>
                <a:gd name="T86" fmla="*/ 433 w 766"/>
                <a:gd name="T87" fmla="*/ 783 h 938"/>
                <a:gd name="T88" fmla="*/ 472 w 766"/>
                <a:gd name="T89" fmla="*/ 772 h 938"/>
                <a:gd name="T90" fmla="*/ 477 w 766"/>
                <a:gd name="T91" fmla="*/ 774 h 938"/>
                <a:gd name="T92" fmla="*/ 482 w 766"/>
                <a:gd name="T93" fmla="*/ 814 h 938"/>
                <a:gd name="T94" fmla="*/ 500 w 766"/>
                <a:gd name="T95" fmla="*/ 818 h 938"/>
                <a:gd name="T96" fmla="*/ 498 w 766"/>
                <a:gd name="T97" fmla="*/ 844 h 938"/>
                <a:gd name="T98" fmla="*/ 512 w 766"/>
                <a:gd name="T99" fmla="*/ 857 h 938"/>
                <a:gd name="T100" fmla="*/ 538 w 766"/>
                <a:gd name="T101" fmla="*/ 853 h 938"/>
                <a:gd name="T102" fmla="*/ 551 w 766"/>
                <a:gd name="T103" fmla="*/ 872 h 938"/>
                <a:gd name="T104" fmla="*/ 595 w 766"/>
                <a:gd name="T105" fmla="*/ 895 h 938"/>
                <a:gd name="T106" fmla="*/ 600 w 766"/>
                <a:gd name="T107" fmla="*/ 911 h 938"/>
                <a:gd name="T108" fmla="*/ 609 w 766"/>
                <a:gd name="T109" fmla="*/ 918 h 938"/>
                <a:gd name="T110" fmla="*/ 630 w 766"/>
                <a:gd name="T111" fmla="*/ 915 h 938"/>
                <a:gd name="T112" fmla="*/ 641 w 766"/>
                <a:gd name="T113" fmla="*/ 927 h 9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8">
                  <a:moveTo>
                    <a:pt x="644" y="938"/>
                  </a:moveTo>
                  <a:lnTo>
                    <a:pt x="766" y="894"/>
                  </a:lnTo>
                  <a:lnTo>
                    <a:pt x="722" y="841"/>
                  </a:lnTo>
                  <a:lnTo>
                    <a:pt x="679" y="790"/>
                  </a:lnTo>
                  <a:lnTo>
                    <a:pt x="635" y="739"/>
                  </a:lnTo>
                  <a:lnTo>
                    <a:pt x="593" y="686"/>
                  </a:lnTo>
                  <a:lnTo>
                    <a:pt x="551" y="635"/>
                  </a:lnTo>
                  <a:lnTo>
                    <a:pt x="509" y="582"/>
                  </a:lnTo>
                  <a:lnTo>
                    <a:pt x="468" y="526"/>
                  </a:lnTo>
                  <a:lnTo>
                    <a:pt x="427" y="470"/>
                  </a:lnTo>
                  <a:lnTo>
                    <a:pt x="424" y="464"/>
                  </a:lnTo>
                  <a:lnTo>
                    <a:pt x="420" y="461"/>
                  </a:lnTo>
                  <a:lnTo>
                    <a:pt x="415" y="455"/>
                  </a:lnTo>
                  <a:lnTo>
                    <a:pt x="410" y="452"/>
                  </a:lnTo>
                  <a:lnTo>
                    <a:pt x="406" y="447"/>
                  </a:lnTo>
                  <a:lnTo>
                    <a:pt x="403" y="443"/>
                  </a:lnTo>
                  <a:lnTo>
                    <a:pt x="401" y="436"/>
                  </a:lnTo>
                  <a:lnTo>
                    <a:pt x="403" y="431"/>
                  </a:lnTo>
                  <a:lnTo>
                    <a:pt x="406" y="426"/>
                  </a:lnTo>
                  <a:lnTo>
                    <a:pt x="412" y="420"/>
                  </a:lnTo>
                  <a:lnTo>
                    <a:pt x="417" y="415"/>
                  </a:lnTo>
                  <a:lnTo>
                    <a:pt x="422" y="408"/>
                  </a:lnTo>
                  <a:lnTo>
                    <a:pt x="426" y="403"/>
                  </a:lnTo>
                  <a:lnTo>
                    <a:pt x="429" y="396"/>
                  </a:lnTo>
                  <a:lnTo>
                    <a:pt x="431" y="389"/>
                  </a:lnTo>
                  <a:lnTo>
                    <a:pt x="429" y="382"/>
                  </a:lnTo>
                  <a:lnTo>
                    <a:pt x="426" y="375"/>
                  </a:lnTo>
                  <a:lnTo>
                    <a:pt x="420" y="371"/>
                  </a:lnTo>
                  <a:lnTo>
                    <a:pt x="413" y="368"/>
                  </a:lnTo>
                  <a:lnTo>
                    <a:pt x="406" y="366"/>
                  </a:lnTo>
                  <a:lnTo>
                    <a:pt x="401" y="364"/>
                  </a:lnTo>
                  <a:lnTo>
                    <a:pt x="394" y="362"/>
                  </a:lnTo>
                  <a:lnTo>
                    <a:pt x="391" y="359"/>
                  </a:lnTo>
                  <a:lnTo>
                    <a:pt x="389" y="355"/>
                  </a:lnTo>
                  <a:lnTo>
                    <a:pt x="398" y="346"/>
                  </a:lnTo>
                  <a:lnTo>
                    <a:pt x="408" y="336"/>
                  </a:lnTo>
                  <a:lnTo>
                    <a:pt x="419" y="325"/>
                  </a:lnTo>
                  <a:lnTo>
                    <a:pt x="427" y="313"/>
                  </a:lnTo>
                  <a:lnTo>
                    <a:pt x="436" y="299"/>
                  </a:lnTo>
                  <a:lnTo>
                    <a:pt x="440" y="285"/>
                  </a:lnTo>
                  <a:lnTo>
                    <a:pt x="442" y="278"/>
                  </a:lnTo>
                  <a:lnTo>
                    <a:pt x="442" y="269"/>
                  </a:lnTo>
                  <a:lnTo>
                    <a:pt x="442" y="262"/>
                  </a:lnTo>
                  <a:lnTo>
                    <a:pt x="440" y="253"/>
                  </a:lnTo>
                  <a:lnTo>
                    <a:pt x="420" y="221"/>
                  </a:lnTo>
                  <a:lnTo>
                    <a:pt x="399" y="190"/>
                  </a:lnTo>
                  <a:lnTo>
                    <a:pt x="378" y="160"/>
                  </a:lnTo>
                  <a:lnTo>
                    <a:pt x="357" y="130"/>
                  </a:lnTo>
                  <a:lnTo>
                    <a:pt x="334" y="104"/>
                  </a:lnTo>
                  <a:lnTo>
                    <a:pt x="310" y="79"/>
                  </a:lnTo>
                  <a:lnTo>
                    <a:pt x="297" y="67"/>
                  </a:lnTo>
                  <a:lnTo>
                    <a:pt x="283" y="56"/>
                  </a:lnTo>
                  <a:lnTo>
                    <a:pt x="269" y="47"/>
                  </a:lnTo>
                  <a:lnTo>
                    <a:pt x="255" y="37"/>
                  </a:lnTo>
                  <a:lnTo>
                    <a:pt x="251" y="54"/>
                  </a:lnTo>
                  <a:lnTo>
                    <a:pt x="243" y="68"/>
                  </a:lnTo>
                  <a:lnTo>
                    <a:pt x="234" y="81"/>
                  </a:lnTo>
                  <a:lnTo>
                    <a:pt x="225" y="95"/>
                  </a:lnTo>
                  <a:lnTo>
                    <a:pt x="214" y="107"/>
                  </a:lnTo>
                  <a:lnTo>
                    <a:pt x="207" y="121"/>
                  </a:lnTo>
                  <a:lnTo>
                    <a:pt x="204" y="128"/>
                  </a:lnTo>
                  <a:lnTo>
                    <a:pt x="202" y="135"/>
                  </a:lnTo>
                  <a:lnTo>
                    <a:pt x="200" y="142"/>
                  </a:lnTo>
                  <a:lnTo>
                    <a:pt x="199" y="149"/>
                  </a:lnTo>
                  <a:lnTo>
                    <a:pt x="197" y="156"/>
                  </a:lnTo>
                  <a:lnTo>
                    <a:pt x="195" y="163"/>
                  </a:lnTo>
                  <a:lnTo>
                    <a:pt x="192" y="169"/>
                  </a:lnTo>
                  <a:lnTo>
                    <a:pt x="188" y="172"/>
                  </a:lnTo>
                  <a:lnTo>
                    <a:pt x="184" y="176"/>
                  </a:lnTo>
                  <a:lnTo>
                    <a:pt x="179" y="179"/>
                  </a:lnTo>
                  <a:lnTo>
                    <a:pt x="174" y="181"/>
                  </a:lnTo>
                  <a:lnTo>
                    <a:pt x="169" y="183"/>
                  </a:lnTo>
                  <a:lnTo>
                    <a:pt x="158" y="183"/>
                  </a:lnTo>
                  <a:lnTo>
                    <a:pt x="147" y="181"/>
                  </a:lnTo>
                  <a:lnTo>
                    <a:pt x="139" y="177"/>
                  </a:lnTo>
                  <a:lnTo>
                    <a:pt x="130" y="172"/>
                  </a:lnTo>
                  <a:lnTo>
                    <a:pt x="121" y="165"/>
                  </a:lnTo>
                  <a:lnTo>
                    <a:pt x="114" y="158"/>
                  </a:lnTo>
                  <a:lnTo>
                    <a:pt x="107" y="151"/>
                  </a:lnTo>
                  <a:lnTo>
                    <a:pt x="102" y="144"/>
                  </a:lnTo>
                  <a:lnTo>
                    <a:pt x="100" y="139"/>
                  </a:lnTo>
                  <a:lnTo>
                    <a:pt x="98" y="132"/>
                  </a:lnTo>
                  <a:lnTo>
                    <a:pt x="100" y="126"/>
                  </a:lnTo>
                  <a:lnTo>
                    <a:pt x="102" y="121"/>
                  </a:lnTo>
                  <a:lnTo>
                    <a:pt x="103" y="116"/>
                  </a:lnTo>
                  <a:lnTo>
                    <a:pt x="107" y="112"/>
                  </a:lnTo>
                  <a:lnTo>
                    <a:pt x="111" y="109"/>
                  </a:lnTo>
                  <a:lnTo>
                    <a:pt x="114" y="107"/>
                  </a:lnTo>
                  <a:lnTo>
                    <a:pt x="121" y="102"/>
                  </a:lnTo>
                  <a:lnTo>
                    <a:pt x="126" y="100"/>
                  </a:lnTo>
                  <a:lnTo>
                    <a:pt x="133" y="100"/>
                  </a:lnTo>
                  <a:lnTo>
                    <a:pt x="140" y="100"/>
                  </a:lnTo>
                  <a:lnTo>
                    <a:pt x="146" y="100"/>
                  </a:lnTo>
                  <a:lnTo>
                    <a:pt x="151" y="98"/>
                  </a:lnTo>
                  <a:lnTo>
                    <a:pt x="156" y="95"/>
                  </a:lnTo>
                  <a:lnTo>
                    <a:pt x="160" y="90"/>
                  </a:lnTo>
                  <a:lnTo>
                    <a:pt x="165" y="79"/>
                  </a:lnTo>
                  <a:lnTo>
                    <a:pt x="170" y="70"/>
                  </a:lnTo>
                  <a:lnTo>
                    <a:pt x="174" y="60"/>
                  </a:lnTo>
                  <a:lnTo>
                    <a:pt x="179" y="51"/>
                  </a:lnTo>
                  <a:lnTo>
                    <a:pt x="184" y="40"/>
                  </a:lnTo>
                  <a:lnTo>
                    <a:pt x="188" y="31"/>
                  </a:lnTo>
                  <a:lnTo>
                    <a:pt x="192" y="21"/>
                  </a:lnTo>
                  <a:lnTo>
                    <a:pt x="197" y="10"/>
                  </a:lnTo>
                  <a:lnTo>
                    <a:pt x="183" y="5"/>
                  </a:lnTo>
                  <a:lnTo>
                    <a:pt x="167" y="2"/>
                  </a:lnTo>
                  <a:lnTo>
                    <a:pt x="153" y="0"/>
                  </a:lnTo>
                  <a:lnTo>
                    <a:pt x="137" y="0"/>
                  </a:lnTo>
                  <a:lnTo>
                    <a:pt x="123" y="3"/>
                  </a:lnTo>
                  <a:lnTo>
                    <a:pt x="109" y="9"/>
                  </a:lnTo>
                  <a:lnTo>
                    <a:pt x="95" y="16"/>
                  </a:lnTo>
                  <a:lnTo>
                    <a:pt x="81" y="24"/>
                  </a:lnTo>
                  <a:lnTo>
                    <a:pt x="66" y="35"/>
                  </a:lnTo>
                  <a:lnTo>
                    <a:pt x="54" y="47"/>
                  </a:lnTo>
                  <a:lnTo>
                    <a:pt x="44" y="60"/>
                  </a:lnTo>
                  <a:lnTo>
                    <a:pt x="35" y="75"/>
                  </a:lnTo>
                  <a:lnTo>
                    <a:pt x="28" y="90"/>
                  </a:lnTo>
                  <a:lnTo>
                    <a:pt x="21" y="105"/>
                  </a:lnTo>
                  <a:lnTo>
                    <a:pt x="14" y="123"/>
                  </a:lnTo>
                  <a:lnTo>
                    <a:pt x="10" y="139"/>
                  </a:lnTo>
                  <a:lnTo>
                    <a:pt x="3" y="174"/>
                  </a:lnTo>
                  <a:lnTo>
                    <a:pt x="0" y="209"/>
                  </a:lnTo>
                  <a:lnTo>
                    <a:pt x="0" y="241"/>
                  </a:lnTo>
                  <a:lnTo>
                    <a:pt x="0" y="273"/>
                  </a:lnTo>
                  <a:lnTo>
                    <a:pt x="5" y="283"/>
                  </a:lnTo>
                  <a:lnTo>
                    <a:pt x="8" y="292"/>
                  </a:lnTo>
                  <a:lnTo>
                    <a:pt x="14" y="301"/>
                  </a:lnTo>
                  <a:lnTo>
                    <a:pt x="17" y="309"/>
                  </a:lnTo>
                  <a:lnTo>
                    <a:pt x="22" y="316"/>
                  </a:lnTo>
                  <a:lnTo>
                    <a:pt x="28" y="325"/>
                  </a:lnTo>
                  <a:lnTo>
                    <a:pt x="33" y="334"/>
                  </a:lnTo>
                  <a:lnTo>
                    <a:pt x="40" y="343"/>
                  </a:lnTo>
                  <a:lnTo>
                    <a:pt x="47" y="352"/>
                  </a:lnTo>
                  <a:lnTo>
                    <a:pt x="52" y="360"/>
                  </a:lnTo>
                  <a:lnTo>
                    <a:pt x="59" y="369"/>
                  </a:lnTo>
                  <a:lnTo>
                    <a:pt x="65" y="378"/>
                  </a:lnTo>
                  <a:lnTo>
                    <a:pt x="72" y="385"/>
                  </a:lnTo>
                  <a:lnTo>
                    <a:pt x="79" y="394"/>
                  </a:lnTo>
                  <a:lnTo>
                    <a:pt x="86" y="403"/>
                  </a:lnTo>
                  <a:lnTo>
                    <a:pt x="93" y="411"/>
                  </a:lnTo>
                  <a:lnTo>
                    <a:pt x="103" y="419"/>
                  </a:lnTo>
                  <a:lnTo>
                    <a:pt x="114" y="426"/>
                  </a:lnTo>
                  <a:lnTo>
                    <a:pt x="126" y="433"/>
                  </a:lnTo>
                  <a:lnTo>
                    <a:pt x="139" y="438"/>
                  </a:lnTo>
                  <a:lnTo>
                    <a:pt x="149" y="443"/>
                  </a:lnTo>
                  <a:lnTo>
                    <a:pt x="162" y="448"/>
                  </a:lnTo>
                  <a:lnTo>
                    <a:pt x="174" y="454"/>
                  </a:lnTo>
                  <a:lnTo>
                    <a:pt x="186" y="457"/>
                  </a:lnTo>
                  <a:lnTo>
                    <a:pt x="199" y="459"/>
                  </a:lnTo>
                  <a:lnTo>
                    <a:pt x="211" y="461"/>
                  </a:lnTo>
                  <a:lnTo>
                    <a:pt x="221" y="461"/>
                  </a:lnTo>
                  <a:lnTo>
                    <a:pt x="234" y="461"/>
                  </a:lnTo>
                  <a:lnTo>
                    <a:pt x="244" y="463"/>
                  </a:lnTo>
                  <a:lnTo>
                    <a:pt x="257" y="464"/>
                  </a:lnTo>
                  <a:lnTo>
                    <a:pt x="267" y="470"/>
                  </a:lnTo>
                  <a:lnTo>
                    <a:pt x="278" y="477"/>
                  </a:lnTo>
                  <a:lnTo>
                    <a:pt x="280" y="482"/>
                  </a:lnTo>
                  <a:lnTo>
                    <a:pt x="280" y="487"/>
                  </a:lnTo>
                  <a:lnTo>
                    <a:pt x="281" y="492"/>
                  </a:lnTo>
                  <a:lnTo>
                    <a:pt x="281" y="496"/>
                  </a:lnTo>
                  <a:lnTo>
                    <a:pt x="281" y="501"/>
                  </a:lnTo>
                  <a:lnTo>
                    <a:pt x="283" y="505"/>
                  </a:lnTo>
                  <a:lnTo>
                    <a:pt x="285" y="510"/>
                  </a:lnTo>
                  <a:lnTo>
                    <a:pt x="288" y="514"/>
                  </a:lnTo>
                  <a:lnTo>
                    <a:pt x="341" y="498"/>
                  </a:lnTo>
                  <a:lnTo>
                    <a:pt x="317" y="573"/>
                  </a:lnTo>
                  <a:lnTo>
                    <a:pt x="325" y="573"/>
                  </a:lnTo>
                  <a:lnTo>
                    <a:pt x="334" y="573"/>
                  </a:lnTo>
                  <a:lnTo>
                    <a:pt x="343" y="572"/>
                  </a:lnTo>
                  <a:lnTo>
                    <a:pt x="354" y="572"/>
                  </a:lnTo>
                  <a:lnTo>
                    <a:pt x="362" y="572"/>
                  </a:lnTo>
                  <a:lnTo>
                    <a:pt x="371" y="573"/>
                  </a:lnTo>
                  <a:lnTo>
                    <a:pt x="378" y="577"/>
                  </a:lnTo>
                  <a:lnTo>
                    <a:pt x="383" y="584"/>
                  </a:lnTo>
                  <a:lnTo>
                    <a:pt x="382" y="593"/>
                  </a:lnTo>
                  <a:lnTo>
                    <a:pt x="380" y="602"/>
                  </a:lnTo>
                  <a:lnTo>
                    <a:pt x="376" y="610"/>
                  </a:lnTo>
                  <a:lnTo>
                    <a:pt x="371" y="617"/>
                  </a:lnTo>
                  <a:lnTo>
                    <a:pt x="368" y="626"/>
                  </a:lnTo>
                  <a:lnTo>
                    <a:pt x="362" y="633"/>
                  </a:lnTo>
                  <a:lnTo>
                    <a:pt x="359" y="640"/>
                  </a:lnTo>
                  <a:lnTo>
                    <a:pt x="357" y="649"/>
                  </a:lnTo>
                  <a:lnTo>
                    <a:pt x="362" y="649"/>
                  </a:lnTo>
                  <a:lnTo>
                    <a:pt x="368" y="649"/>
                  </a:lnTo>
                  <a:lnTo>
                    <a:pt x="373" y="647"/>
                  </a:lnTo>
                  <a:lnTo>
                    <a:pt x="380" y="646"/>
                  </a:lnTo>
                  <a:lnTo>
                    <a:pt x="385" y="644"/>
                  </a:lnTo>
                  <a:lnTo>
                    <a:pt x="392" y="644"/>
                  </a:lnTo>
                  <a:lnTo>
                    <a:pt x="396" y="644"/>
                  </a:lnTo>
                  <a:lnTo>
                    <a:pt x="401" y="646"/>
                  </a:lnTo>
                  <a:lnTo>
                    <a:pt x="401" y="647"/>
                  </a:lnTo>
                  <a:lnTo>
                    <a:pt x="401" y="649"/>
                  </a:lnTo>
                  <a:lnTo>
                    <a:pt x="403" y="651"/>
                  </a:lnTo>
                  <a:lnTo>
                    <a:pt x="403" y="653"/>
                  </a:lnTo>
                  <a:lnTo>
                    <a:pt x="405" y="654"/>
                  </a:lnTo>
                  <a:lnTo>
                    <a:pt x="375" y="700"/>
                  </a:lnTo>
                  <a:lnTo>
                    <a:pt x="382" y="698"/>
                  </a:lnTo>
                  <a:lnTo>
                    <a:pt x="389" y="695"/>
                  </a:lnTo>
                  <a:lnTo>
                    <a:pt x="398" y="691"/>
                  </a:lnTo>
                  <a:lnTo>
                    <a:pt x="405" y="689"/>
                  </a:lnTo>
                  <a:lnTo>
                    <a:pt x="413" y="686"/>
                  </a:lnTo>
                  <a:lnTo>
                    <a:pt x="422" y="686"/>
                  </a:lnTo>
                  <a:lnTo>
                    <a:pt x="427" y="686"/>
                  </a:lnTo>
                  <a:lnTo>
                    <a:pt x="435" y="691"/>
                  </a:lnTo>
                  <a:lnTo>
                    <a:pt x="429" y="707"/>
                  </a:lnTo>
                  <a:lnTo>
                    <a:pt x="424" y="723"/>
                  </a:lnTo>
                  <a:lnTo>
                    <a:pt x="417" y="739"/>
                  </a:lnTo>
                  <a:lnTo>
                    <a:pt x="408" y="753"/>
                  </a:lnTo>
                  <a:lnTo>
                    <a:pt x="399" y="767"/>
                  </a:lnTo>
                  <a:lnTo>
                    <a:pt x="391" y="783"/>
                  </a:lnTo>
                  <a:lnTo>
                    <a:pt x="383" y="797"/>
                  </a:lnTo>
                  <a:lnTo>
                    <a:pt x="378" y="813"/>
                  </a:lnTo>
                  <a:lnTo>
                    <a:pt x="389" y="809"/>
                  </a:lnTo>
                  <a:lnTo>
                    <a:pt x="399" y="802"/>
                  </a:lnTo>
                  <a:lnTo>
                    <a:pt x="410" y="795"/>
                  </a:lnTo>
                  <a:lnTo>
                    <a:pt x="422" y="790"/>
                  </a:lnTo>
                  <a:lnTo>
                    <a:pt x="433" y="783"/>
                  </a:lnTo>
                  <a:lnTo>
                    <a:pt x="443" y="777"/>
                  </a:lnTo>
                  <a:lnTo>
                    <a:pt x="456" y="772"/>
                  </a:lnTo>
                  <a:lnTo>
                    <a:pt x="468" y="770"/>
                  </a:lnTo>
                  <a:lnTo>
                    <a:pt x="470" y="770"/>
                  </a:lnTo>
                  <a:lnTo>
                    <a:pt x="472" y="772"/>
                  </a:lnTo>
                  <a:lnTo>
                    <a:pt x="473" y="772"/>
                  </a:lnTo>
                  <a:lnTo>
                    <a:pt x="475" y="774"/>
                  </a:lnTo>
                  <a:lnTo>
                    <a:pt x="477" y="774"/>
                  </a:lnTo>
                  <a:lnTo>
                    <a:pt x="470" y="818"/>
                  </a:lnTo>
                  <a:lnTo>
                    <a:pt x="473" y="818"/>
                  </a:lnTo>
                  <a:lnTo>
                    <a:pt x="479" y="816"/>
                  </a:lnTo>
                  <a:lnTo>
                    <a:pt x="482" y="814"/>
                  </a:lnTo>
                  <a:lnTo>
                    <a:pt x="487" y="814"/>
                  </a:lnTo>
                  <a:lnTo>
                    <a:pt x="491" y="814"/>
                  </a:lnTo>
                  <a:lnTo>
                    <a:pt x="494" y="814"/>
                  </a:lnTo>
                  <a:lnTo>
                    <a:pt x="498" y="816"/>
                  </a:lnTo>
                  <a:lnTo>
                    <a:pt x="500" y="818"/>
                  </a:lnTo>
                  <a:lnTo>
                    <a:pt x="501" y="823"/>
                  </a:lnTo>
                  <a:lnTo>
                    <a:pt x="501" y="828"/>
                  </a:lnTo>
                  <a:lnTo>
                    <a:pt x="501" y="834"/>
                  </a:lnTo>
                  <a:lnTo>
                    <a:pt x="500" y="839"/>
                  </a:lnTo>
                  <a:lnTo>
                    <a:pt x="498" y="844"/>
                  </a:lnTo>
                  <a:lnTo>
                    <a:pt x="498" y="848"/>
                  </a:lnTo>
                  <a:lnTo>
                    <a:pt x="500" y="851"/>
                  </a:lnTo>
                  <a:lnTo>
                    <a:pt x="501" y="855"/>
                  </a:lnTo>
                  <a:lnTo>
                    <a:pt x="507" y="857"/>
                  </a:lnTo>
                  <a:lnTo>
                    <a:pt x="512" y="857"/>
                  </a:lnTo>
                  <a:lnTo>
                    <a:pt x="517" y="855"/>
                  </a:lnTo>
                  <a:lnTo>
                    <a:pt x="523" y="853"/>
                  </a:lnTo>
                  <a:lnTo>
                    <a:pt x="528" y="853"/>
                  </a:lnTo>
                  <a:lnTo>
                    <a:pt x="533" y="853"/>
                  </a:lnTo>
                  <a:lnTo>
                    <a:pt x="538" y="853"/>
                  </a:lnTo>
                  <a:lnTo>
                    <a:pt x="542" y="855"/>
                  </a:lnTo>
                  <a:lnTo>
                    <a:pt x="547" y="860"/>
                  </a:lnTo>
                  <a:lnTo>
                    <a:pt x="549" y="864"/>
                  </a:lnTo>
                  <a:lnTo>
                    <a:pt x="551" y="869"/>
                  </a:lnTo>
                  <a:lnTo>
                    <a:pt x="551" y="872"/>
                  </a:lnTo>
                  <a:lnTo>
                    <a:pt x="551" y="878"/>
                  </a:lnTo>
                  <a:lnTo>
                    <a:pt x="551" y="881"/>
                  </a:lnTo>
                  <a:lnTo>
                    <a:pt x="551" y="887"/>
                  </a:lnTo>
                  <a:lnTo>
                    <a:pt x="551" y="892"/>
                  </a:lnTo>
                  <a:lnTo>
                    <a:pt x="595" y="895"/>
                  </a:lnTo>
                  <a:lnTo>
                    <a:pt x="595" y="899"/>
                  </a:lnTo>
                  <a:lnTo>
                    <a:pt x="595" y="901"/>
                  </a:lnTo>
                  <a:lnTo>
                    <a:pt x="597" y="904"/>
                  </a:lnTo>
                  <a:lnTo>
                    <a:pt x="598" y="908"/>
                  </a:lnTo>
                  <a:lnTo>
                    <a:pt x="600" y="911"/>
                  </a:lnTo>
                  <a:lnTo>
                    <a:pt x="602" y="915"/>
                  </a:lnTo>
                  <a:lnTo>
                    <a:pt x="602" y="918"/>
                  </a:lnTo>
                  <a:lnTo>
                    <a:pt x="602" y="922"/>
                  </a:lnTo>
                  <a:lnTo>
                    <a:pt x="605" y="920"/>
                  </a:lnTo>
                  <a:lnTo>
                    <a:pt x="609" y="918"/>
                  </a:lnTo>
                  <a:lnTo>
                    <a:pt x="614" y="918"/>
                  </a:lnTo>
                  <a:lnTo>
                    <a:pt x="618" y="916"/>
                  </a:lnTo>
                  <a:lnTo>
                    <a:pt x="621" y="915"/>
                  </a:lnTo>
                  <a:lnTo>
                    <a:pt x="627" y="915"/>
                  </a:lnTo>
                  <a:lnTo>
                    <a:pt x="630" y="915"/>
                  </a:lnTo>
                  <a:lnTo>
                    <a:pt x="635" y="918"/>
                  </a:lnTo>
                  <a:lnTo>
                    <a:pt x="637" y="920"/>
                  </a:lnTo>
                  <a:lnTo>
                    <a:pt x="639" y="923"/>
                  </a:lnTo>
                  <a:lnTo>
                    <a:pt x="639" y="925"/>
                  </a:lnTo>
                  <a:lnTo>
                    <a:pt x="641" y="927"/>
                  </a:lnTo>
                  <a:lnTo>
                    <a:pt x="641" y="931"/>
                  </a:lnTo>
                  <a:lnTo>
                    <a:pt x="641" y="932"/>
                  </a:lnTo>
                  <a:lnTo>
                    <a:pt x="642" y="936"/>
                  </a:lnTo>
                  <a:lnTo>
                    <a:pt x="644" y="938"/>
                  </a:lnTo>
                  <a:close/>
                </a:path>
              </a:pathLst>
            </a:custGeom>
            <a:solidFill>
              <a:srgbClr val="FFE859"/>
            </a:solidFill>
            <a:ln w="9525">
              <a:solidFill>
                <a:schemeClr val="tx1"/>
              </a:solidFill>
              <a:round/>
              <a:headEnd/>
              <a:tailEnd/>
            </a:ln>
          </p:spPr>
          <p:txBody>
            <a:bodyPr/>
            <a:lstStyle/>
            <a:p>
              <a:endParaRPr 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906BD0F7-D15E-4111-81F9-FF7A4CF2F4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1747" name="Rectangle 2">
            <a:extLst>
              <a:ext uri="{FF2B5EF4-FFF2-40B4-BE49-F238E27FC236}">
                <a16:creationId xmlns:a16="http://schemas.microsoft.com/office/drawing/2014/main" id="{0C53D38D-C09B-4F54-89C6-39C1A35DB244}"/>
              </a:ext>
            </a:extLst>
          </p:cNvPr>
          <p:cNvSpPr>
            <a:spLocks noGrp="1" noChangeArrowheads="1"/>
          </p:cNvSpPr>
          <p:nvPr>
            <p:ph type="title"/>
          </p:nvPr>
        </p:nvSpPr>
        <p:spPr/>
        <p:txBody>
          <a:bodyPr/>
          <a:lstStyle/>
          <a:p>
            <a:pPr algn="l" eaLnBrk="1" hangingPunct="1"/>
            <a:r>
              <a:rPr lang="en-US" altLang="en-US" b="1" dirty="0" err="1"/>
              <a:t>Implementasi</a:t>
            </a:r>
            <a:r>
              <a:rPr lang="en-US" altLang="en-US" b="1" dirty="0"/>
              <a:t> DES</a:t>
            </a:r>
            <a:endParaRPr lang="en-GB" altLang="en-US" b="1" dirty="0"/>
          </a:p>
        </p:txBody>
      </p:sp>
      <p:sp>
        <p:nvSpPr>
          <p:cNvPr id="31748" name="Rectangle 3">
            <a:extLst>
              <a:ext uri="{FF2B5EF4-FFF2-40B4-BE49-F238E27FC236}">
                <a16:creationId xmlns:a16="http://schemas.microsoft.com/office/drawing/2014/main" id="{8CA62E58-6558-4394-9C82-6BB90762EB72}"/>
              </a:ext>
            </a:extLst>
          </p:cNvPr>
          <p:cNvSpPr>
            <a:spLocks noGrp="1" noChangeArrowheads="1"/>
          </p:cNvSpPr>
          <p:nvPr>
            <p:ph type="body" idx="1"/>
          </p:nvPr>
        </p:nvSpPr>
        <p:spPr/>
        <p:txBody>
          <a:bodyPr>
            <a:normAutofit lnSpcReduction="10000"/>
          </a:bodyPr>
          <a:lstStyle/>
          <a:p>
            <a:pPr eaLnBrk="1" hangingPunct="1"/>
            <a:r>
              <a:rPr lang="en-US" altLang="en-US" dirty="0">
                <a:cs typeface="Times New Roman" panose="02020603050405020304" pitchFamily="18" charset="0"/>
              </a:rPr>
              <a:t>DES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diimplementasikan</a:t>
            </a:r>
            <a:r>
              <a:rPr lang="en-US" altLang="en-US" dirty="0">
                <a:cs typeface="Times New Roman" panose="02020603050405020304" pitchFamily="18" charset="0"/>
              </a:rPr>
              <a:t> </a:t>
            </a:r>
            <a:r>
              <a:rPr lang="en-US" altLang="en-US" dirty="0" err="1">
                <a:cs typeface="Times New Roman" panose="02020603050405020304" pitchFamily="18" charset="0"/>
              </a:rPr>
              <a:t>baik</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maupun</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bentuk</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DES </a:t>
            </a:r>
            <a:r>
              <a:rPr lang="en-US" altLang="en-US" dirty="0" err="1">
                <a:cs typeface="Times New Roman" panose="02020603050405020304" pitchFamily="18" charset="0"/>
              </a:rPr>
              <a:t>diimplementasikan</a:t>
            </a:r>
            <a:r>
              <a:rPr lang="en-US" altLang="en-US" dirty="0">
                <a:cs typeface="Times New Roman" panose="02020603050405020304" pitchFamily="18" charset="0"/>
              </a:rPr>
              <a:t> di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i="1" dirty="0">
                <a:cs typeface="Times New Roman" panose="02020603050405020304" pitchFamily="18" charset="0"/>
              </a:rPr>
              <a:t>chip</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mengenkripsikan</a:t>
            </a:r>
            <a:r>
              <a:rPr lang="en-US" altLang="en-US" dirty="0">
                <a:cs typeface="Times New Roman" panose="02020603050405020304" pitchFamily="18" charset="0"/>
              </a:rPr>
              <a:t> 16,8 </a:t>
            </a:r>
            <a:r>
              <a:rPr lang="en-US" altLang="en-US" dirty="0" err="1">
                <a:cs typeface="Times New Roman" panose="02020603050405020304" pitchFamily="18" charset="0"/>
              </a:rPr>
              <a:t>juta</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1 gigabit per </a:t>
            </a:r>
            <a:r>
              <a:rPr lang="en-US" altLang="en-US" dirty="0" err="1">
                <a:cs typeface="Times New Roman" panose="02020603050405020304" pitchFamily="18" charset="0"/>
              </a:rPr>
              <a:t>detik</a:t>
            </a:r>
            <a:r>
              <a:rPr lang="en-US" altLang="en-US" dirty="0">
                <a:cs typeface="Times New Roman" panose="02020603050405020304" pitchFamily="18" charset="0"/>
              </a:rPr>
              <a:t>).</a:t>
            </a:r>
          </a:p>
          <a:p>
            <a:pPr eaLnBrk="1" hangingPunct="1"/>
            <a:endParaRPr lang="en-US" altLang="en-US" dirty="0">
              <a:cs typeface="Times New Roman" panose="02020603050405020304" pitchFamily="18" charset="0"/>
            </a:endParaRPr>
          </a:p>
          <a:p>
            <a:pPr eaLnBrk="1" hangingPunct="1"/>
            <a:r>
              <a:rPr lang="en-US" altLang="en-US" dirty="0" err="1">
                <a:cs typeface="Times New Roman" panose="02020603050405020304" pitchFamily="18" charset="0"/>
              </a:rPr>
              <a:t>Implementasi</a:t>
            </a:r>
            <a:r>
              <a:rPr lang="en-US" altLang="en-US" dirty="0">
                <a:cs typeface="Times New Roman" panose="02020603050405020304" pitchFamily="18" charset="0"/>
              </a:rPr>
              <a:t> DES </a:t>
            </a:r>
            <a:r>
              <a:rPr lang="en-US" altLang="en-US" dirty="0" err="1">
                <a:cs typeface="Times New Roman" panose="02020603050405020304" pitchFamily="18" charset="0"/>
              </a:rPr>
              <a:t>ke</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lunak</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enkripsi</a:t>
            </a:r>
            <a:r>
              <a:rPr lang="en-US" altLang="en-US" dirty="0">
                <a:cs typeface="Times New Roman" panose="02020603050405020304" pitchFamily="18" charset="0"/>
              </a:rPr>
              <a:t> 32.000 </a:t>
            </a:r>
            <a:r>
              <a:rPr lang="en-US" altLang="en-US" dirty="0" err="1">
                <a:cs typeface="Times New Roman" panose="02020603050405020304" pitchFamily="18" charset="0"/>
              </a:rPr>
              <a:t>blok</a:t>
            </a:r>
            <a:r>
              <a:rPr lang="en-US" altLang="en-US" dirty="0">
                <a:cs typeface="Times New Roman" panose="02020603050405020304" pitchFamily="18" charset="0"/>
              </a:rPr>
              <a:t> per </a:t>
            </a:r>
            <a:r>
              <a:rPr lang="en-US" altLang="en-US" dirty="0" err="1">
                <a:cs typeface="Times New Roman" panose="02020603050405020304" pitchFamily="18" charset="0"/>
              </a:rPr>
              <a:t>detik</a:t>
            </a:r>
            <a:r>
              <a:rPr lang="en-US" altLang="en-US" dirty="0">
                <a:cs typeface="Times New Roman" panose="02020603050405020304" pitchFamily="18" charset="0"/>
              </a:rPr>
              <a:t> (</a:t>
            </a:r>
            <a:r>
              <a:rPr lang="en-US" altLang="en-US" dirty="0" err="1">
                <a:cs typeface="Times New Roman" panose="02020603050405020304" pitchFamily="18" charset="0"/>
              </a:rPr>
              <a:t>dijalankan</a:t>
            </a:r>
            <a:r>
              <a:rPr lang="en-US" altLang="en-US" dirty="0">
                <a:cs typeface="Times New Roman" panose="02020603050405020304" pitchFamily="18" charset="0"/>
              </a:rPr>
              <a:t> pada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i="1" dirty="0">
                <a:cs typeface="Times New Roman" panose="02020603050405020304" pitchFamily="18" charset="0"/>
              </a:rPr>
              <a:t>mainframe</a:t>
            </a:r>
            <a:r>
              <a:rPr lang="en-US" altLang="en-US" dirty="0">
                <a:cs typeface="Times New Roman" panose="02020603050405020304" pitchFamily="18" charset="0"/>
              </a:rPr>
              <a:t> IBM 3090, </a:t>
            </a:r>
            <a:r>
              <a:rPr lang="en-US" altLang="en-US" dirty="0" err="1">
                <a:cs typeface="Times New Roman" panose="02020603050405020304" pitchFamily="18" charset="0"/>
              </a:rPr>
              <a:t>yaitu</a:t>
            </a:r>
            <a:r>
              <a:rPr lang="en-US" altLang="en-US" dirty="0">
                <a:cs typeface="Times New Roman" panose="02020603050405020304" pitchFamily="18" charset="0"/>
              </a:rPr>
              <a:t>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tercepat</a:t>
            </a:r>
            <a:r>
              <a:rPr lang="en-US" altLang="en-US" dirty="0">
                <a:cs typeface="Times New Roman" panose="02020603050405020304" pitchFamily="18" charset="0"/>
              </a:rPr>
              <a:t> </a:t>
            </a:r>
            <a:r>
              <a:rPr lang="en-US" altLang="en-US" dirty="0" err="1">
                <a:cs typeface="Times New Roman" panose="02020603050405020304" pitchFamily="18" charset="0"/>
              </a:rPr>
              <a:t>saat</a:t>
            </a:r>
            <a:r>
              <a:rPr lang="en-US" altLang="en-US" dirty="0">
                <a:cs typeface="Times New Roman" panose="02020603050405020304" pitchFamily="18" charset="0"/>
              </a:rPr>
              <a:t> </a:t>
            </a:r>
            <a:r>
              <a:rPr lang="en-US" altLang="en-US" dirty="0" err="1">
                <a:cs typeface="Times New Roman" panose="02020603050405020304" pitchFamily="18" charset="0"/>
              </a:rPr>
              <a:t>itu</a:t>
            </a:r>
            <a:r>
              <a:rPr lang="en-US" altLang="en-US" dirty="0">
                <a:cs typeface="Times New Roman" panose="02020603050405020304" pitchFamily="18" charset="0"/>
              </a:rPr>
              <a:t> / </a:t>
            </a:r>
            <a:r>
              <a:rPr lang="en-US" altLang="en-US" dirty="0" err="1">
                <a:cs typeface="Times New Roman" panose="02020603050405020304" pitchFamily="18" charset="0"/>
              </a:rPr>
              <a:t>tahun</a:t>
            </a:r>
            <a:r>
              <a:rPr lang="en-US" altLang="en-US" dirty="0">
                <a:cs typeface="Times New Roman" panose="02020603050405020304" pitchFamily="18" charset="0"/>
              </a:rPr>
              <a:t> 1976).</a:t>
            </a:r>
            <a:endParaRPr lang="en-GB" altLang="en-US" dirty="0"/>
          </a:p>
        </p:txBody>
      </p:sp>
      <p:sp>
        <p:nvSpPr>
          <p:cNvPr id="31749" name="Slide Number Placeholder 5">
            <a:extLst>
              <a:ext uri="{FF2B5EF4-FFF2-40B4-BE49-F238E27FC236}">
                <a16:creationId xmlns:a16="http://schemas.microsoft.com/office/drawing/2014/main" id="{4B4C97D1-4EC9-4A7D-8A21-F872AB6DF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5A5A87-F76A-4C44-971F-157CD99A44C6}" type="slidenum">
              <a:rPr lang="en-GB" altLang="en-US" sz="1400"/>
              <a:pPr>
                <a:spcBef>
                  <a:spcPct val="0"/>
                </a:spcBef>
                <a:buFontTx/>
                <a:buNone/>
              </a:pPr>
              <a:t>37</a:t>
            </a:fld>
            <a:endParaRPr lang="en-GB"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C31E7DB1-336E-40DA-AE45-7542A61AF4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2771" name="Rectangle 2">
            <a:extLst>
              <a:ext uri="{FF2B5EF4-FFF2-40B4-BE49-F238E27FC236}">
                <a16:creationId xmlns:a16="http://schemas.microsoft.com/office/drawing/2014/main" id="{B9D4D1A3-4DD2-474D-903A-342F32FC6B54}"/>
              </a:ext>
            </a:extLst>
          </p:cNvPr>
          <p:cNvSpPr>
            <a:spLocks noGrp="1" noChangeArrowheads="1"/>
          </p:cNvSpPr>
          <p:nvPr>
            <p:ph type="title"/>
          </p:nvPr>
        </p:nvSpPr>
        <p:spPr/>
        <p:txBody>
          <a:bodyPr/>
          <a:lstStyle/>
          <a:p>
            <a:pPr algn="l" eaLnBrk="1" hangingPunct="1"/>
            <a:r>
              <a:rPr lang="en-US" altLang="en-US" b="1" dirty="0" err="1"/>
              <a:t>Keamanan</a:t>
            </a:r>
            <a:r>
              <a:rPr lang="en-US" altLang="en-US" b="1" dirty="0"/>
              <a:t> DES</a:t>
            </a:r>
            <a:endParaRPr lang="en-GB" altLang="en-US" b="1" dirty="0"/>
          </a:p>
        </p:txBody>
      </p:sp>
      <p:sp>
        <p:nvSpPr>
          <p:cNvPr id="32772" name="Rectangle 3">
            <a:extLst>
              <a:ext uri="{FF2B5EF4-FFF2-40B4-BE49-F238E27FC236}">
                <a16:creationId xmlns:a16="http://schemas.microsoft.com/office/drawing/2014/main" id="{57BA93A8-BC26-4711-AF91-FBFC9FCBE1DD}"/>
              </a:ext>
            </a:extLst>
          </p:cNvPr>
          <p:cNvSpPr>
            <a:spLocks noGrp="1" noChangeArrowheads="1"/>
          </p:cNvSpPr>
          <p:nvPr>
            <p:ph type="body" idx="1"/>
          </p:nvPr>
        </p:nvSpPr>
        <p:spPr>
          <a:xfrm>
            <a:off x="1005840" y="1752600"/>
            <a:ext cx="10586720" cy="4495800"/>
          </a:xfrm>
        </p:spPr>
        <p:txBody>
          <a:bodyPr>
            <a:normAutofit/>
          </a:bodyPr>
          <a:lstStyle/>
          <a:p>
            <a:pPr eaLnBrk="1" hangingPunct="1">
              <a:lnSpc>
                <a:spcPct val="90000"/>
              </a:lnSpc>
            </a:pPr>
            <a:r>
              <a:rPr lang="en-US" altLang="en-US" sz="2400" dirty="0" err="1"/>
              <a:t>Keamanan</a:t>
            </a:r>
            <a:r>
              <a:rPr lang="en-US" altLang="en-US" sz="2400" dirty="0"/>
              <a:t> DES </a:t>
            </a:r>
            <a:r>
              <a:rPr lang="en-US" altLang="en-US" sz="2400" dirty="0" err="1"/>
              <a:t>ditentukan</a:t>
            </a:r>
            <a:r>
              <a:rPr lang="en-US" altLang="en-US" sz="2400" dirty="0"/>
              <a:t> oleh </a:t>
            </a:r>
            <a:r>
              <a:rPr lang="en-US" altLang="en-US" sz="2400" dirty="0" err="1"/>
              <a:t>kunci</a:t>
            </a:r>
            <a:r>
              <a:rPr lang="en-US" altLang="en-US" sz="2400" dirty="0"/>
              <a:t>.</a:t>
            </a: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eksternal</a:t>
            </a:r>
            <a:r>
              <a:rPr lang="en-US" altLang="en-US" sz="2400" dirty="0">
                <a:cs typeface="Times New Roman" panose="02020603050405020304" pitchFamily="18" charset="0"/>
              </a:rPr>
              <a:t> DES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64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a:t>
            </a:r>
          </a:p>
          <a:p>
            <a:pPr eaLnBrk="1" hangingPunct="1">
              <a:lnSpc>
                <a:spcPct val="90000"/>
              </a:lnSpc>
            </a:pPr>
            <a:r>
              <a:rPr lang="en-US" altLang="en-US" sz="2400" dirty="0">
                <a:cs typeface="Times New Roman" panose="02020603050405020304" pitchFamily="18" charset="0"/>
              </a:rPr>
              <a:t>Pada </a:t>
            </a:r>
            <a:r>
              <a:rPr lang="en-US" altLang="en-US" sz="2400" dirty="0" err="1">
                <a:cs typeface="Times New Roman" panose="02020603050405020304" pitchFamily="18" charset="0"/>
              </a:rPr>
              <a:t>rancangan</a:t>
            </a:r>
            <a:r>
              <a:rPr lang="en-US" altLang="en-US" sz="2400" dirty="0">
                <a:cs typeface="Times New Roman" panose="02020603050405020304" pitchFamily="18" charset="0"/>
              </a:rPr>
              <a:t> </a:t>
            </a:r>
            <a:r>
              <a:rPr lang="en-US" altLang="en-US" sz="2400" dirty="0" err="1">
                <a:cs typeface="Times New Roman" panose="02020603050405020304" pitchFamily="18" charset="0"/>
              </a:rPr>
              <a:t>awal</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diusulkan</a:t>
            </a:r>
            <a:r>
              <a:rPr lang="en-US" altLang="en-US" sz="2400" dirty="0">
                <a:cs typeface="Times New Roman" panose="02020603050405020304" pitchFamily="18" charset="0"/>
              </a:rPr>
              <a:t> IBM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128 bit,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atas</a:t>
            </a:r>
            <a:r>
              <a:rPr lang="en-US" altLang="en-US" sz="2400" dirty="0">
                <a:cs typeface="Times New Roman" panose="02020603050405020304" pitchFamily="18" charset="0"/>
              </a:rPr>
              <a:t> </a:t>
            </a:r>
            <a:r>
              <a:rPr lang="en-US" altLang="en-US" sz="2400" dirty="0" err="1">
                <a:cs typeface="Times New Roman" panose="02020603050405020304" pitchFamily="18" charset="0"/>
              </a:rPr>
              <a:t>permintaan</a:t>
            </a:r>
            <a:r>
              <a:rPr lang="en-US" altLang="en-US" sz="2400" dirty="0">
                <a:cs typeface="Times New Roman" panose="02020603050405020304" pitchFamily="18" charset="0"/>
              </a:rPr>
              <a:t> NSA,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diperkecil</a:t>
            </a:r>
            <a:r>
              <a:rPr lang="en-US" altLang="en-US" sz="2400" dirty="0">
                <a:cs typeface="Times New Roman" panose="02020603050405020304" pitchFamily="18" charset="0"/>
              </a:rPr>
              <a:t>  </a:t>
            </a:r>
            <a:r>
              <a:rPr lang="en-US" altLang="en-US" sz="2400" dirty="0" err="1">
                <a:cs typeface="Times New Roman" panose="02020603050405020304" pitchFamily="18" charset="0"/>
              </a:rPr>
              <a:t>menjadi</a:t>
            </a:r>
            <a:r>
              <a:rPr lang="en-US" altLang="en-US" sz="2400" dirty="0">
                <a:cs typeface="Times New Roman" panose="02020603050405020304" pitchFamily="18" charset="0"/>
              </a:rPr>
              <a:t> 56 bit. </a:t>
            </a:r>
          </a:p>
          <a:p>
            <a:pPr eaLnBrk="1" hangingPunct="1">
              <a:lnSpc>
                <a:spcPct val="90000"/>
              </a:lnSpc>
            </a:pP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56 bit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terdapat</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72.057.594.037.927.936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Ruang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key space</a:t>
            </a:r>
            <a:r>
              <a:rPr lang="en-US" altLang="en-US" sz="2400" dirty="0">
                <a:cs typeface="Times New Roman" panose="02020603050405020304" pitchFamily="18" charset="0"/>
              </a:rPr>
              <a:t>) DES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terlalu</a:t>
            </a:r>
            <a:r>
              <a:rPr lang="en-US" altLang="en-US" sz="2400" dirty="0">
                <a:cs typeface="Times New Roman" panose="02020603050405020304" pitchFamily="18" charset="0"/>
              </a:rPr>
              <a:t> </a:t>
            </a:r>
            <a:r>
              <a:rPr lang="en-US" altLang="en-US" sz="2400" dirty="0" err="1">
                <a:cs typeface="Times New Roman" panose="02020603050405020304" pitchFamily="18" charset="0"/>
              </a:rPr>
              <a:t>kecil</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karena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p>
          <a:p>
            <a:pPr eaLnBrk="1" hangingPunct="1">
              <a:lnSpc>
                <a:spcPct val="90000"/>
              </a:lnSpc>
            </a:pPr>
            <a:r>
              <a:rPr lang="en-US" altLang="en-US" sz="2400" dirty="0">
                <a:cs typeface="Times New Roman" panose="02020603050405020304" pitchFamily="18" charset="0"/>
              </a:rPr>
              <a:t>Jika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a:t>
            </a:r>
            <a:r>
              <a:rPr lang="en-US" altLang="en-US" sz="2400" dirty="0">
                <a:cs typeface="Times New Roman" panose="02020603050405020304" pitchFamily="18" charset="0"/>
              </a:rPr>
              <a:t> (</a:t>
            </a:r>
            <a:r>
              <a:rPr lang="en-US" altLang="en-US" sz="2400" i="1" dirty="0">
                <a:cs typeface="Times New Roman" panose="02020603050405020304" pitchFamily="18" charset="0"/>
              </a:rPr>
              <a:t>brute force attack</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prosesor</a:t>
            </a:r>
            <a:r>
              <a:rPr lang="en-US" altLang="en-US" sz="2400" dirty="0">
                <a:cs typeface="Times New Roman" panose="02020603050405020304" pitchFamily="18" charset="0"/>
              </a:rPr>
              <a:t> </a:t>
            </a:r>
            <a:r>
              <a:rPr lang="en-US" altLang="en-US" sz="2400" dirty="0" err="1">
                <a:cs typeface="Times New Roman" panose="02020603050405020304" pitchFamily="18" charset="0"/>
              </a:rPr>
              <a:t>paralel</a:t>
            </a:r>
            <a:r>
              <a:rPr lang="en-US" altLang="en-US" sz="2400" dirty="0">
                <a:cs typeface="Times New Roman" panose="02020603050405020304" pitchFamily="18" charset="0"/>
              </a:rPr>
              <a:t>, </a:t>
            </a:r>
            <a:r>
              <a:rPr lang="en-US" altLang="en-US" sz="2400" dirty="0" err="1">
                <a:cs typeface="Times New Roman" panose="02020603050405020304" pitchFamily="18" charset="0"/>
              </a:rPr>
              <a:t>andaikan</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detik</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dikerjakan</a:t>
            </a:r>
            <a:r>
              <a:rPr lang="en-US" altLang="en-US" sz="2400" dirty="0">
                <a:cs typeface="Times New Roman" panose="02020603050405020304" pitchFamily="18" charset="0"/>
              </a:rPr>
              <a:t> </a:t>
            </a:r>
            <a:r>
              <a:rPr lang="en-US" altLang="en-US" sz="2400" dirty="0" err="1">
                <a:cs typeface="Times New Roman" panose="02020603050405020304" pitchFamily="18" charset="0"/>
              </a:rPr>
              <a:t>satu</a:t>
            </a:r>
            <a:r>
              <a:rPr lang="en-US" altLang="en-US" sz="2400" dirty="0">
                <a:cs typeface="Times New Roman" panose="02020603050405020304" pitchFamily="18" charset="0"/>
              </a:rPr>
              <a:t> </a:t>
            </a:r>
            <a:r>
              <a:rPr lang="en-US" altLang="en-US" sz="2400" dirty="0" err="1">
                <a:cs typeface="Times New Roman" panose="02020603050405020304" pitchFamily="18" charset="0"/>
              </a:rPr>
              <a:t>juta</a:t>
            </a:r>
            <a:r>
              <a:rPr lang="en-US" altLang="en-US" sz="2400" dirty="0">
                <a:cs typeface="Times New Roman" panose="02020603050405020304" pitchFamily="18" charset="0"/>
              </a:rPr>
              <a:t> </a:t>
            </a:r>
            <a:r>
              <a:rPr lang="en-US" altLang="en-US" sz="2400" dirty="0" err="1">
                <a:cs typeface="Times New Roman" panose="02020603050405020304" pitchFamily="18" charset="0"/>
              </a:rPr>
              <a:t>serangan</a:t>
            </a:r>
            <a:r>
              <a:rPr lang="en-US" altLang="en-US" sz="2400" dirty="0">
                <a:cs typeface="Times New Roman" panose="02020603050405020304" pitchFamily="18" charset="0"/>
              </a:rPr>
              <a:t>. </a:t>
            </a:r>
            <a:r>
              <a:rPr lang="en-US" altLang="en-US" sz="2400" dirty="0" err="1">
                <a:cs typeface="Times New Roman" panose="02020603050405020304" pitchFamily="18" charset="0"/>
              </a:rPr>
              <a:t>Jadi</a:t>
            </a:r>
            <a:r>
              <a:rPr lang="en-US" altLang="en-US" sz="2400" dirty="0">
                <a:cs typeface="Times New Roman" panose="02020603050405020304" pitchFamily="18" charset="0"/>
              </a:rPr>
              <a:t>  </a:t>
            </a:r>
            <a:r>
              <a:rPr lang="en-US" altLang="en-US" sz="2400" dirty="0" err="1">
                <a:cs typeface="Times New Roman" panose="02020603050405020304" pitchFamily="18" charset="0"/>
              </a:rPr>
              <a:t>seluruhnya</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1142 </a:t>
            </a:r>
            <a:r>
              <a:rPr lang="en-US" altLang="en-US" sz="2400" dirty="0" err="1">
                <a:cs typeface="Times New Roman" panose="02020603050405020304" pitchFamily="18" charset="0"/>
              </a:rPr>
              <a:t>tahun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menemukan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32773" name="Slide Number Placeholder 5">
            <a:extLst>
              <a:ext uri="{FF2B5EF4-FFF2-40B4-BE49-F238E27FC236}">
                <a16:creationId xmlns:a16="http://schemas.microsoft.com/office/drawing/2014/main" id="{7DCE8640-D3E0-483C-8296-40C9A93A50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73E4E9-9C8E-49E5-A24F-FFC4532316BB}" type="slidenum">
              <a:rPr lang="en-GB" altLang="en-US" sz="1400"/>
              <a:pPr>
                <a:spcBef>
                  <a:spcPct val="0"/>
                </a:spcBef>
                <a:buFontTx/>
                <a:buNone/>
              </a:pPr>
              <a:t>38</a:t>
            </a:fld>
            <a:endParaRPr lang="en-GB"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B8616-5C4D-65D8-3950-88FAC12189C6}"/>
              </a:ext>
            </a:extLst>
          </p:cNvPr>
          <p:cNvSpPr>
            <a:spLocks noGrp="1"/>
          </p:cNvSpPr>
          <p:nvPr>
            <p:ph idx="1"/>
          </p:nvPr>
        </p:nvSpPr>
        <p:spPr>
          <a:xfrm>
            <a:off x="838200" y="731520"/>
            <a:ext cx="10515600" cy="5445443"/>
          </a:xfrm>
        </p:spPr>
        <p:txBody>
          <a:bodyPr/>
          <a:lstStyle/>
          <a:p>
            <a:r>
              <a:rPr lang="en-US" sz="2400" dirty="0" err="1"/>
              <a:t>Misalkan</a:t>
            </a:r>
            <a:r>
              <a:rPr lang="en-US" sz="2400" dirty="0"/>
              <a:t> </a:t>
            </a:r>
            <a:r>
              <a:rPr lang="en-US" sz="2400" dirty="0" err="1"/>
              <a:t>kita</a:t>
            </a:r>
            <a:r>
              <a:rPr lang="en-US" sz="2400" dirty="0"/>
              <a:t> </a:t>
            </a:r>
            <a:r>
              <a:rPr lang="en-US" sz="2400" dirty="0" err="1"/>
              <a:t>mengetahui</a:t>
            </a:r>
            <a:r>
              <a:rPr lang="en-US" sz="2400" dirty="0"/>
              <a:t> </a:t>
            </a:r>
            <a:r>
              <a:rPr lang="en-US" sz="2400" dirty="0" err="1"/>
              <a:t>pasangan</a:t>
            </a:r>
            <a:r>
              <a:rPr lang="en-US" sz="2400" dirty="0"/>
              <a:t> </a:t>
            </a:r>
            <a:r>
              <a:rPr lang="en-US" sz="2400" dirty="0" err="1"/>
              <a:t>potongan</a:t>
            </a:r>
            <a:r>
              <a:rPr lang="en-US" sz="2400" dirty="0"/>
              <a:t> plaintext (</a:t>
            </a:r>
            <a:r>
              <a:rPr lang="en-US" sz="2400" i="1" dirty="0"/>
              <a:t>p</a:t>
            </a:r>
            <a:r>
              <a:rPr lang="en-US" sz="2400" dirty="0"/>
              <a:t>) dan </a:t>
            </a:r>
            <a:r>
              <a:rPr lang="en-US" sz="2400" dirty="0" err="1"/>
              <a:t>cipherteks</a:t>
            </a:r>
            <a:r>
              <a:rPr lang="en-US" sz="2400" dirty="0"/>
              <a:t> (</a:t>
            </a:r>
            <a:r>
              <a:rPr lang="en-US" sz="2400" i="1" dirty="0"/>
              <a:t>c</a:t>
            </a:r>
            <a:r>
              <a:rPr lang="en-US" sz="2400" dirty="0"/>
              <a:t>) yang </a:t>
            </a:r>
            <a:r>
              <a:rPr lang="en-US" sz="2400" dirty="0" err="1"/>
              <a:t>berkoresponden</a:t>
            </a:r>
            <a:r>
              <a:rPr lang="en-US" sz="2400" dirty="0"/>
              <a:t>. </a:t>
            </a:r>
          </a:p>
          <a:p>
            <a:endParaRPr lang="en-US" sz="2400" dirty="0"/>
          </a:p>
          <a:p>
            <a:r>
              <a:rPr lang="en-US" sz="2400" dirty="0" err="1"/>
              <a:t>Lakukan</a:t>
            </a:r>
            <a:r>
              <a:rPr lang="en-US" sz="2400" dirty="0"/>
              <a:t> </a:t>
            </a:r>
            <a:r>
              <a:rPr lang="en-US" sz="2400" dirty="0" err="1"/>
              <a:t>serangan</a:t>
            </a:r>
            <a:r>
              <a:rPr lang="en-US" sz="2400" dirty="0"/>
              <a:t> </a:t>
            </a:r>
            <a:r>
              <a:rPr lang="en-US" sz="2400" i="1" dirty="0"/>
              <a:t>brute force </a:t>
            </a:r>
            <a:r>
              <a:rPr lang="en-US" sz="2400" dirty="0"/>
              <a:t>(</a:t>
            </a:r>
            <a:r>
              <a:rPr lang="en-US" sz="2400" dirty="0" err="1"/>
              <a:t>atau</a:t>
            </a:r>
            <a:r>
              <a:rPr lang="en-US" sz="2400" dirty="0"/>
              <a:t> </a:t>
            </a:r>
            <a:r>
              <a:rPr lang="en-US" sz="2400" i="1" dirty="0"/>
              <a:t>exhaustive key search attack</a:t>
            </a:r>
            <a:r>
              <a:rPr lang="en-US" sz="2400" dirty="0"/>
              <a:t>) </a:t>
            </a:r>
            <a:r>
              <a:rPr lang="en-US" sz="2400" dirty="0" err="1"/>
              <a:t>dengan</a:t>
            </a:r>
            <a:r>
              <a:rPr lang="en-US" sz="2400" dirty="0"/>
              <a:t> </a:t>
            </a:r>
            <a:r>
              <a:rPr lang="en-US" sz="2400" dirty="0" err="1"/>
              <a:t>mencoba</a:t>
            </a:r>
            <a:r>
              <a:rPr lang="en-US" sz="2400" dirty="0"/>
              <a:t> </a:t>
            </a:r>
            <a:r>
              <a:rPr lang="en-US" sz="2400" dirty="0" err="1"/>
              <a:t>semua</a:t>
            </a:r>
            <a:r>
              <a:rPr lang="en-US" sz="2400" dirty="0"/>
              <a:t> </a:t>
            </a:r>
            <a:r>
              <a:rPr lang="en-US" sz="2400" dirty="0" err="1"/>
              <a:t>kemungkinan</a:t>
            </a:r>
            <a:r>
              <a:rPr lang="en-US" sz="2400" dirty="0"/>
              <a:t> </a:t>
            </a:r>
            <a:r>
              <a:rPr lang="en-US" sz="2400" dirty="0" err="1"/>
              <a:t>kunci</a:t>
            </a:r>
            <a:r>
              <a:rPr lang="en-US" sz="2400" dirty="0"/>
              <a:t>:</a:t>
            </a:r>
          </a:p>
          <a:p>
            <a:endParaRPr lang="en-US" sz="2400" dirty="0"/>
          </a:p>
          <a:p>
            <a:pPr lvl="2">
              <a:buFontTx/>
              <a:buNone/>
            </a:pPr>
            <a:r>
              <a:rPr lang="en-US" sz="2000" dirty="0">
                <a:latin typeface="Courier New" pitchFamily="49" charset="0"/>
              </a:rPr>
              <a:t>for(k=0;k&lt;2</a:t>
            </a:r>
            <a:r>
              <a:rPr lang="en-US" sz="2000" baseline="30000" dirty="0">
                <a:latin typeface="Courier New" pitchFamily="49" charset="0"/>
              </a:rPr>
              <a:t>56</a:t>
            </a:r>
            <a:r>
              <a:rPr lang="en-US" sz="2000" dirty="0">
                <a:latin typeface="Courier New" pitchFamily="49" charset="0"/>
              </a:rPr>
              <a:t>;k++) {</a:t>
            </a:r>
          </a:p>
          <a:p>
            <a:pPr lvl="2">
              <a:buFontTx/>
              <a:buNone/>
            </a:pPr>
            <a:r>
              <a:rPr lang="en-US" sz="2000" dirty="0">
                <a:latin typeface="Courier New" pitchFamily="49" charset="0"/>
              </a:rPr>
              <a:t>	if(DES(</a:t>
            </a:r>
            <a:r>
              <a:rPr lang="en-US" sz="2000" dirty="0" err="1">
                <a:latin typeface="Courier New" pitchFamily="49" charset="0"/>
              </a:rPr>
              <a:t>k,p</a:t>
            </a:r>
            <a:r>
              <a:rPr lang="en-US" sz="2000" dirty="0">
                <a:latin typeface="Courier New" pitchFamily="49" charset="0"/>
              </a:rPr>
              <a:t>)==c) {</a:t>
            </a:r>
          </a:p>
          <a:p>
            <a:pPr lvl="2">
              <a:buFontTx/>
              <a:buNone/>
            </a:pPr>
            <a:r>
              <a:rPr lang="en-US" sz="2000" dirty="0">
                <a:latin typeface="Courier New" pitchFamily="49" charset="0"/>
              </a:rPr>
              <a:t>		</a:t>
            </a:r>
            <a:r>
              <a:rPr lang="en-US" sz="2000" dirty="0" err="1">
                <a:latin typeface="Courier New" pitchFamily="49" charset="0"/>
              </a:rPr>
              <a:t>printf</a:t>
            </a:r>
            <a:r>
              <a:rPr lang="en-US" sz="2000" dirty="0">
                <a:latin typeface="Courier New" pitchFamily="49" charset="0"/>
              </a:rPr>
              <a:t>(“Key is %x\n”, k);</a:t>
            </a:r>
          </a:p>
          <a:p>
            <a:pPr lvl="2">
              <a:buFontTx/>
              <a:buNone/>
            </a:pPr>
            <a:r>
              <a:rPr lang="en-US" sz="2000" dirty="0">
                <a:latin typeface="Courier New" pitchFamily="49" charset="0"/>
              </a:rPr>
              <a:t>		break;</a:t>
            </a:r>
          </a:p>
          <a:p>
            <a:pPr lvl="2">
              <a:buFontTx/>
              <a:buNone/>
            </a:pPr>
            <a:r>
              <a:rPr lang="en-US" sz="2000" dirty="0">
                <a:latin typeface="Courier New" pitchFamily="49" charset="0"/>
              </a:rPr>
              <a:t>	}</a:t>
            </a:r>
          </a:p>
          <a:p>
            <a:pPr lvl="2">
              <a:buFontTx/>
              <a:buNone/>
            </a:pPr>
            <a:r>
              <a:rPr lang="en-US" sz="2000" dirty="0">
                <a:latin typeface="Courier New" pitchFamily="49" charset="0"/>
              </a:rPr>
              <a:t>}</a:t>
            </a:r>
            <a:endParaRPr lang="en-US" sz="2000" b="1" dirty="0">
              <a:latin typeface="Courier New" pitchFamily="49" charset="0"/>
            </a:endParaRPr>
          </a:p>
          <a:p>
            <a:r>
              <a:rPr lang="en-US" sz="2400" dirty="0" err="1"/>
              <a:t>Kunci</a:t>
            </a:r>
            <a:r>
              <a:rPr lang="en-US" sz="2400" dirty="0"/>
              <a:t> </a:t>
            </a:r>
            <a:r>
              <a:rPr lang="en-US" sz="2400" dirty="0" err="1"/>
              <a:t>diharapkan</a:t>
            </a:r>
            <a:r>
              <a:rPr lang="en-US" sz="2400" dirty="0"/>
              <a:t> </a:t>
            </a:r>
            <a:r>
              <a:rPr lang="en-US" sz="2400" dirty="0" err="1"/>
              <a:t>ditemukan</a:t>
            </a:r>
            <a:r>
              <a:rPr lang="en-US" sz="2400" dirty="0"/>
              <a:t> </a:t>
            </a:r>
            <a:r>
              <a:rPr lang="en-US" sz="2400" dirty="0" err="1"/>
              <a:t>sebelum</a:t>
            </a:r>
            <a:r>
              <a:rPr lang="en-US" sz="2400" dirty="0"/>
              <a:t> 2</a:t>
            </a:r>
            <a:r>
              <a:rPr lang="en-US" sz="2400" baseline="30000" dirty="0"/>
              <a:t>55 </a:t>
            </a:r>
            <a:r>
              <a:rPr lang="en-US" sz="2400" dirty="0" err="1"/>
              <a:t>iterasi</a:t>
            </a:r>
            <a:r>
              <a:rPr lang="en-US" sz="2400" dirty="0"/>
              <a:t>.</a:t>
            </a:r>
          </a:p>
          <a:p>
            <a:endParaRPr lang="en-US" dirty="0"/>
          </a:p>
        </p:txBody>
      </p:sp>
    </p:spTree>
    <p:extLst>
      <p:ext uri="{BB962C8B-B14F-4D97-AF65-F5344CB8AC3E}">
        <p14:creationId xmlns:p14="http://schemas.microsoft.com/office/powerpoint/2010/main" val="40618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E8E1156C-70E9-4F34-B734-075DD41E2E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9220" name="Rectangle 3">
            <a:extLst>
              <a:ext uri="{FF2B5EF4-FFF2-40B4-BE49-F238E27FC236}">
                <a16:creationId xmlns:a16="http://schemas.microsoft.com/office/drawing/2014/main" id="{EB2EE914-2221-4BC4-A3C6-1AF0A8EFBBCF}"/>
              </a:ext>
            </a:extLst>
          </p:cNvPr>
          <p:cNvSpPr>
            <a:spLocks noGrp="1" noChangeArrowheads="1"/>
          </p:cNvSpPr>
          <p:nvPr>
            <p:ph type="body" idx="1"/>
          </p:nvPr>
        </p:nvSpPr>
        <p:spPr>
          <a:xfrm>
            <a:off x="746760" y="1078610"/>
            <a:ext cx="7524881" cy="5161433"/>
          </a:xfrm>
        </p:spPr>
        <p:txBody>
          <a:bodyPr>
            <a:noAutofit/>
          </a:bodyPr>
          <a:lstStyle/>
          <a:p>
            <a:pPr eaLnBrk="1" hangingPunct="1">
              <a:lnSpc>
                <a:spcPct val="90000"/>
              </a:lnSpc>
            </a:pPr>
            <a:r>
              <a:rPr lang="en-US" altLang="en-US" sz="2400" dirty="0" err="1">
                <a:cs typeface="Times New Roman" panose="02020603050405020304" pitchFamily="18" charset="0"/>
              </a:rPr>
              <a:t>Catat</a:t>
            </a:r>
            <a:r>
              <a:rPr lang="en-US" altLang="en-US" sz="2400" dirty="0">
                <a:cs typeface="Times New Roman" panose="02020603050405020304" pitchFamily="18" charset="0"/>
              </a:rPr>
              <a:t> </a:t>
            </a:r>
            <a:r>
              <a:rPr lang="en-US" altLang="en-US" sz="2400" dirty="0" err="1">
                <a:cs typeface="Times New Roman" panose="02020603050405020304" pitchFamily="18" charset="0"/>
              </a:rPr>
              <a:t>bahwa</a:t>
            </a:r>
            <a:r>
              <a:rPr lang="en-US" altLang="en-US" sz="2400" dirty="0">
                <a:cs typeface="Times New Roman" panose="02020603050405020304" pitchFamily="18" charset="0"/>
              </a:rPr>
              <a:t> DES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sebah</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sedangkan</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algoritmanya</a:t>
            </a:r>
            <a:r>
              <a:rPr lang="en-US" altLang="en-US" sz="2400" dirty="0">
                <a:cs typeface="Times New Roman" panose="02020603050405020304" pitchFamily="18" charset="0"/>
              </a:rPr>
              <a:t> </a:t>
            </a:r>
            <a:r>
              <a:rPr lang="en-US" altLang="en-US" sz="2400" dirty="0" err="1">
                <a:cs typeface="Times New Roman" panose="02020603050405020304" pitchFamily="18" charset="0"/>
              </a:rPr>
              <a:t>sendiri</a:t>
            </a:r>
            <a:r>
              <a:rPr lang="en-US" altLang="en-US" sz="2400" dirty="0">
                <a:cs typeface="Times New Roman" panose="02020603050405020304" pitchFamily="18" charset="0"/>
              </a:rPr>
              <a:t> </a:t>
            </a:r>
            <a:r>
              <a:rPr lang="en-US" altLang="en-US" sz="2400" dirty="0" err="1">
                <a:cs typeface="Times New Roman" panose="02020603050405020304" pitchFamily="18" charset="0"/>
              </a:rPr>
              <a:t>bernama</a:t>
            </a:r>
            <a:r>
              <a:rPr lang="en-US" altLang="en-US" sz="2400" dirty="0">
                <a:cs typeface="Times New Roman" panose="02020603050405020304" pitchFamily="18" charset="0"/>
              </a:rPr>
              <a:t> DEA (</a:t>
            </a:r>
            <a:r>
              <a:rPr lang="en-US" altLang="en-US" sz="2400" i="1" dirty="0">
                <a:cs typeface="Times New Roman" panose="02020603050405020304" pitchFamily="18" charset="0"/>
              </a:rPr>
              <a:t>Data Encryption Algorithm</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nama</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sering</a:t>
            </a:r>
            <a:r>
              <a:rPr lang="en-US" altLang="en-US" sz="2400" dirty="0">
                <a:cs typeface="Times New Roman" panose="02020603050405020304" pitchFamily="18" charset="0"/>
              </a:rPr>
              <a:t> </a:t>
            </a:r>
            <a:r>
              <a:rPr lang="en-US" altLang="en-US" sz="2400" dirty="0" err="1">
                <a:cs typeface="Times New Roman" panose="02020603050405020304" pitchFamily="18" charset="0"/>
              </a:rPr>
              <a:t>dikacaukan</a:t>
            </a:r>
            <a:r>
              <a:rPr lang="en-US" altLang="en-US" sz="2400" dirty="0">
                <a:cs typeface="Times New Roman" panose="02020603050405020304" pitchFamily="18" charset="0"/>
              </a:rPr>
              <a:t>.</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termasuk</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kunci-simetri</a:t>
            </a:r>
            <a:r>
              <a:rPr lang="en-US" altLang="en-US" sz="2400" dirty="0">
                <a:cs typeface="Times New Roman" panose="02020603050405020304" pitchFamily="18" charset="0"/>
              </a:rPr>
              <a:t> dan </a:t>
            </a:r>
            <a:r>
              <a:rPr lang="en-US" altLang="en-US" sz="2400" dirty="0" err="1">
                <a:cs typeface="Times New Roman" panose="02020603050405020304" pitchFamily="18" charset="0"/>
              </a:rPr>
              <a:t>tergolong</a:t>
            </a:r>
            <a:r>
              <a:rPr lang="en-US" altLang="en-US" sz="2400" dirty="0">
                <a:cs typeface="Times New Roman" panose="02020603050405020304" pitchFamily="18" charset="0"/>
              </a:rPr>
              <a:t> </a:t>
            </a:r>
            <a:r>
              <a:rPr lang="en-US" altLang="en-US" sz="2400" dirty="0" err="1">
                <a:cs typeface="Times New Roman" panose="02020603050405020304" pitchFamily="18" charset="0"/>
              </a:rPr>
              <a:t>ke</a:t>
            </a:r>
            <a:r>
              <a:rPr lang="en-US" altLang="en-US" sz="2400" dirty="0">
                <a:cs typeface="Times New Roman" panose="02020603050405020304" pitchFamily="18" charset="0"/>
              </a:rPr>
              <a:t>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i="1" dirty="0">
                <a:cs typeface="Times New Roman" panose="02020603050405020304" pitchFamily="18" charset="0"/>
              </a:rPr>
              <a:t>cipher</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DES </a:t>
            </a:r>
            <a:r>
              <a:rPr lang="en-US" altLang="en-US" sz="2400" dirty="0" err="1">
                <a:cs typeface="Times New Roman" panose="02020603050405020304" pitchFamily="18" charset="0"/>
              </a:rPr>
              <a:t>beroperasi</a:t>
            </a:r>
            <a:r>
              <a:rPr lang="en-US" altLang="en-US" sz="2400" dirty="0">
                <a:cs typeface="Times New Roman" panose="02020603050405020304" pitchFamily="18" charset="0"/>
              </a:rPr>
              <a:t> pada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64 bit.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Panjang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ekternal</a:t>
            </a:r>
            <a:r>
              <a:rPr lang="en-US" altLang="en-US" sz="2400" dirty="0">
                <a:cs typeface="Times New Roman" panose="02020603050405020304" pitchFamily="18" charset="0"/>
              </a:rPr>
              <a:t> = 64 bit (</a:t>
            </a:r>
            <a:r>
              <a:rPr lang="en-US" altLang="en-US" sz="2400" dirty="0" err="1">
                <a:cs typeface="Times New Roman" panose="02020603050405020304" pitchFamily="18" charset="0"/>
              </a:rPr>
              <a:t>sesuai</a:t>
            </a:r>
            <a:r>
              <a:rPr lang="en-US" altLang="en-US" sz="2400" dirty="0">
                <a:cs typeface="Times New Roman" panose="02020603050405020304" pitchFamily="18" charset="0"/>
              </a:rPr>
              <a:t> </a:t>
            </a:r>
            <a:r>
              <a:rPr lang="en-US" altLang="en-US" sz="2400" dirty="0" err="1">
                <a:cs typeface="Times New Roman" panose="02020603050405020304" pitchFamily="18" charset="0"/>
              </a:rPr>
              <a:t>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blok</a:t>
            </a:r>
            <a:r>
              <a:rPr lang="en-US" altLang="en-US" sz="2400" dirty="0">
                <a:cs typeface="Times New Roman" panose="02020603050405020304" pitchFamily="18" charset="0"/>
              </a:rPr>
              <a:t>), </a:t>
            </a:r>
            <a:r>
              <a:rPr lang="en-US" altLang="en-US" sz="2400" dirty="0" err="1">
                <a:cs typeface="Times New Roman" panose="02020603050405020304" pitchFamily="18" charset="0"/>
              </a:rPr>
              <a:t>tetapi</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56 bit yang </a:t>
            </a:r>
            <a:r>
              <a:rPr lang="en-US" altLang="en-US" sz="2400" dirty="0" err="1">
                <a:cs typeface="Times New Roman" panose="02020603050405020304" pitchFamily="18" charset="0"/>
              </a:rPr>
              <a:t>dipakai</a:t>
            </a:r>
            <a:r>
              <a:rPr lang="en-US" altLang="en-US" sz="2400" dirty="0">
                <a:cs typeface="Times New Roman" panose="02020603050405020304" pitchFamily="18" charset="0"/>
              </a:rPr>
              <a:t> (8 bit </a:t>
            </a:r>
            <a:r>
              <a:rPr lang="en-US" altLang="en-US" sz="2400" i="1" dirty="0">
                <a:cs typeface="Times New Roman" panose="02020603050405020304" pitchFamily="18" charset="0"/>
              </a:rPr>
              <a:t>parity</a:t>
            </a:r>
            <a:r>
              <a:rPr lang="en-US" altLang="en-US" sz="2400" dirty="0">
                <a:cs typeface="Times New Roman" panose="02020603050405020304" pitchFamily="18" charset="0"/>
              </a:rPr>
              <a:t> </a:t>
            </a:r>
            <a:r>
              <a:rPr lang="en-US" altLang="en-US" sz="2400" dirty="0" err="1">
                <a:cs typeface="Times New Roman" panose="02020603050405020304" pitchFamily="18" charset="0"/>
              </a:rPr>
              <a:t>tidak</a:t>
            </a:r>
            <a:r>
              <a:rPr lang="en-US" altLang="en-US" sz="2400" dirty="0">
                <a:cs typeface="Times New Roman" panose="02020603050405020304" pitchFamily="18" charset="0"/>
              </a:rPr>
              <a:t>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Bit parity = bit ke-8, 16, 24, </a:t>
            </a:r>
            <a:r>
              <a:rPr lang="en-US" altLang="en-US" sz="2400" dirty="0" err="1">
                <a:cs typeface="Times New Roman" panose="02020603050405020304" pitchFamily="18" charset="0"/>
              </a:rPr>
              <a:t>dst</a:t>
            </a:r>
            <a:r>
              <a:rPr lang="en-US" altLang="en-US" sz="2400" dirty="0">
                <a:cs typeface="Times New Roman" panose="02020603050405020304" pitchFamily="18" charset="0"/>
              </a:rPr>
              <a:t>.</a:t>
            </a:r>
            <a:endParaRPr lang="en-GB" altLang="en-US" sz="2400" dirty="0">
              <a:cs typeface="Times New Roman" panose="02020603050405020304" pitchFamily="18" charset="0"/>
            </a:endParaRPr>
          </a:p>
        </p:txBody>
      </p:sp>
      <p:sp>
        <p:nvSpPr>
          <p:cNvPr id="9221" name="Slide Number Placeholder 5">
            <a:extLst>
              <a:ext uri="{FF2B5EF4-FFF2-40B4-BE49-F238E27FC236}">
                <a16:creationId xmlns:a16="http://schemas.microsoft.com/office/drawing/2014/main" id="{87923A9C-2059-4A4E-82CD-302ECE3A5A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6CC033-52C6-42D1-BD20-FD8F74A4A38B}" type="slidenum">
              <a:rPr lang="en-GB" altLang="en-US" sz="1400"/>
              <a:pPr>
                <a:spcBef>
                  <a:spcPct val="0"/>
                </a:spcBef>
                <a:buFontTx/>
                <a:buNone/>
              </a:pPr>
              <a:t>4</a:t>
            </a:fld>
            <a:endParaRPr lang="en-GB" altLang="en-US" sz="1400"/>
          </a:p>
        </p:txBody>
      </p:sp>
      <p:pic>
        <p:nvPicPr>
          <p:cNvPr id="2" name="Picture 4" descr="des2">
            <a:extLst>
              <a:ext uri="{FF2B5EF4-FFF2-40B4-BE49-F238E27FC236}">
                <a16:creationId xmlns:a16="http://schemas.microsoft.com/office/drawing/2014/main" id="{AB87AA93-5D8C-3DCF-35DE-8290B740F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903890"/>
            <a:ext cx="3759564" cy="53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909B8CE7-2D3A-46EA-AB0D-ED94A02FE68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3796" name="Rectangle 3">
            <a:extLst>
              <a:ext uri="{FF2B5EF4-FFF2-40B4-BE49-F238E27FC236}">
                <a16:creationId xmlns:a16="http://schemas.microsoft.com/office/drawing/2014/main" id="{718A24A5-E8C7-4C81-99E6-B1118CE90E08}"/>
              </a:ext>
            </a:extLst>
          </p:cNvPr>
          <p:cNvSpPr>
            <a:spLocks noGrp="1" noChangeArrowheads="1"/>
          </p:cNvSpPr>
          <p:nvPr>
            <p:ph type="body" idx="1"/>
          </p:nvPr>
        </p:nvSpPr>
        <p:spPr/>
        <p:txBody>
          <a:bodyPr/>
          <a:lstStyle/>
          <a:p>
            <a:pPr eaLnBrk="1" hangingPunct="1">
              <a:lnSpc>
                <a:spcPct val="80000"/>
              </a:lnSpc>
              <a:buFontTx/>
              <a:buNone/>
            </a:pPr>
            <a:r>
              <a:rPr lang="en-US" altLang="en-US" dirty="0" err="1"/>
              <a:t>Dikutip</a:t>
            </a:r>
            <a:r>
              <a:rPr lang="en-US" altLang="en-US" dirty="0"/>
              <a:t> </a:t>
            </a:r>
            <a:r>
              <a:rPr lang="en-US" altLang="en-US" dirty="0" err="1"/>
              <a:t>dari</a:t>
            </a:r>
            <a:r>
              <a:rPr lang="en-US" altLang="en-US" dirty="0"/>
              <a:t> Wiki:</a:t>
            </a:r>
          </a:p>
          <a:p>
            <a:pPr eaLnBrk="1" hangingPunct="1">
              <a:lnSpc>
                <a:spcPct val="80000"/>
              </a:lnSpc>
            </a:pPr>
            <a:r>
              <a:rPr lang="en-US" altLang="en-US" dirty="0"/>
              <a:t>In 1997, </a:t>
            </a:r>
            <a:r>
              <a:rPr lang="en-US" altLang="en-US" u="sng" dirty="0">
                <a:hlinkClick r:id="rId2" tooltip="RSA Security"/>
              </a:rPr>
              <a:t>RSA Security</a:t>
            </a:r>
            <a:r>
              <a:rPr lang="en-US" altLang="en-US" dirty="0"/>
              <a:t> sponsored a series of contests, offering a $10,000 prize to the first team that broke a message encrypted with DES for the contest. </a:t>
            </a:r>
          </a:p>
          <a:p>
            <a:pPr eaLnBrk="1" hangingPunct="1">
              <a:lnSpc>
                <a:spcPct val="80000"/>
              </a:lnSpc>
            </a:pPr>
            <a:endParaRPr lang="en-US" altLang="en-US" dirty="0"/>
          </a:p>
          <a:p>
            <a:pPr eaLnBrk="1" hangingPunct="1">
              <a:lnSpc>
                <a:spcPct val="80000"/>
              </a:lnSpc>
            </a:pPr>
            <a:r>
              <a:rPr lang="en-US" altLang="en-US" dirty="0"/>
              <a:t>That contest was won by the </a:t>
            </a:r>
            <a:r>
              <a:rPr lang="en-US" altLang="en-US" dirty="0">
                <a:hlinkClick r:id="rId3" tooltip="DESCHALL Project"/>
              </a:rPr>
              <a:t>DESCHALL Project</a:t>
            </a:r>
            <a:r>
              <a:rPr lang="en-US" altLang="en-US" dirty="0"/>
              <a:t>, led by </a:t>
            </a:r>
            <a:r>
              <a:rPr lang="en-US" altLang="en-US" dirty="0" err="1"/>
              <a:t>Rocke</a:t>
            </a:r>
            <a:r>
              <a:rPr lang="en-US" altLang="en-US" dirty="0"/>
              <a:t> </a:t>
            </a:r>
            <a:r>
              <a:rPr lang="en-US" altLang="en-US" dirty="0" err="1"/>
              <a:t>Verser</a:t>
            </a:r>
            <a:r>
              <a:rPr lang="en-US" altLang="en-US" dirty="0"/>
              <a:t>, </a:t>
            </a:r>
            <a:r>
              <a:rPr lang="en-US" altLang="en-US" dirty="0">
                <a:hlinkClick r:id="rId4" tooltip="Matt Curtin"/>
              </a:rPr>
              <a:t>Matt Curtin</a:t>
            </a:r>
            <a:r>
              <a:rPr lang="en-US" altLang="en-US" dirty="0"/>
              <a:t>, and Justin </a:t>
            </a:r>
            <a:r>
              <a:rPr lang="en-US" altLang="en-US" dirty="0" err="1"/>
              <a:t>Dolske</a:t>
            </a:r>
            <a:r>
              <a:rPr lang="en-US" altLang="en-US" dirty="0"/>
              <a:t>, using idle cycles of thousands of computers across the Internet. </a:t>
            </a:r>
          </a:p>
          <a:p>
            <a:pPr eaLnBrk="1" hangingPunct="1">
              <a:lnSpc>
                <a:spcPct val="80000"/>
              </a:lnSpc>
            </a:pPr>
            <a:endParaRPr lang="en-US" altLang="en-US" dirty="0"/>
          </a:p>
        </p:txBody>
      </p:sp>
      <p:sp>
        <p:nvSpPr>
          <p:cNvPr id="33797" name="Slide Number Placeholder 5">
            <a:extLst>
              <a:ext uri="{FF2B5EF4-FFF2-40B4-BE49-F238E27FC236}">
                <a16:creationId xmlns:a16="http://schemas.microsoft.com/office/drawing/2014/main" id="{249D11D2-722D-4FDA-AA36-6059AE80A6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E725F5-A9DE-49E3-8927-C9C74F2EAD1C}" type="slidenum">
              <a:rPr lang="en-GB" altLang="en-US" sz="1400"/>
              <a:pPr>
                <a:spcBef>
                  <a:spcPct val="0"/>
                </a:spcBef>
                <a:buFontTx/>
                <a:buNone/>
              </a:pPr>
              <a:t>40</a:t>
            </a:fld>
            <a:endParaRPr lang="en-GB"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5A51E827-A13E-428C-995C-FE399FEC22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4820" name="Rectangle 3">
            <a:extLst>
              <a:ext uri="{FF2B5EF4-FFF2-40B4-BE49-F238E27FC236}">
                <a16:creationId xmlns:a16="http://schemas.microsoft.com/office/drawing/2014/main" id="{3F5970A2-8746-4634-9DF5-B8372BDD37C0}"/>
              </a:ext>
            </a:extLst>
          </p:cNvPr>
          <p:cNvSpPr>
            <a:spLocks noGrp="1" noChangeArrowheads="1"/>
          </p:cNvSpPr>
          <p:nvPr>
            <p:ph type="body" idx="1"/>
          </p:nvPr>
        </p:nvSpPr>
        <p:spPr/>
        <p:txBody>
          <a:bodyPr/>
          <a:lstStyle/>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1998, </a:t>
            </a:r>
            <a:r>
              <a:rPr lang="en-US" altLang="en-US" i="1" dirty="0">
                <a:cs typeface="Times New Roman" panose="02020603050405020304" pitchFamily="18" charset="0"/>
              </a:rPr>
              <a:t>Electronic Frontier Foundation</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merancang</a:t>
            </a:r>
            <a:r>
              <a:rPr lang="en-US" altLang="en-US" dirty="0">
                <a:cs typeface="Times New Roman" panose="02020603050405020304" pitchFamily="18" charset="0"/>
              </a:rPr>
              <a:t> dan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dirty="0" err="1">
                <a:cs typeface="Times New Roman" panose="02020603050405020304" pitchFamily="18" charset="0"/>
              </a:rPr>
              <a:t>khusus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secara</a:t>
            </a:r>
            <a:r>
              <a:rPr lang="en-US" altLang="en-US" dirty="0">
                <a:cs typeface="Times New Roman" panose="02020603050405020304" pitchFamily="18" charset="0"/>
              </a:rPr>
              <a:t> </a:t>
            </a:r>
            <a:r>
              <a:rPr lang="en-US" altLang="en-US" i="1" dirty="0">
                <a:cs typeface="Times New Roman" panose="02020603050405020304" pitchFamily="18" charset="0"/>
              </a:rPr>
              <a:t>exhaustive key search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biaya</a:t>
            </a:r>
            <a:r>
              <a:rPr lang="en-US" altLang="en-US" dirty="0">
                <a:cs typeface="Times New Roman" panose="02020603050405020304" pitchFamily="18" charset="0"/>
              </a:rPr>
              <a:t> $250.000 dan </a:t>
            </a:r>
            <a:r>
              <a:rPr lang="en-US" altLang="en-US" dirty="0" err="1">
                <a:cs typeface="Times New Roman" panose="02020603050405020304" pitchFamily="18" charset="0"/>
              </a:rPr>
              <a:t>diharapkan</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selama</a:t>
            </a:r>
            <a:r>
              <a:rPr lang="en-US" altLang="en-US" dirty="0">
                <a:cs typeface="Times New Roman" panose="02020603050405020304" pitchFamily="18" charset="0"/>
              </a:rPr>
              <a:t> 5 </a:t>
            </a:r>
            <a:r>
              <a:rPr lang="en-US" altLang="en-US" dirty="0" err="1">
                <a:cs typeface="Times New Roman" panose="02020603050405020304" pitchFamily="18" charset="0"/>
              </a:rPr>
              <a:t>hari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Tahun</a:t>
            </a:r>
            <a:r>
              <a:rPr lang="en-US" altLang="en-US" dirty="0">
                <a:cs typeface="Times New Roman" panose="02020603050405020304" pitchFamily="18" charset="0"/>
              </a:rPr>
              <a:t> 1999, </a:t>
            </a:r>
            <a:r>
              <a:rPr lang="en-US" altLang="en-US" dirty="0" err="1">
                <a:cs typeface="Times New Roman" panose="02020603050405020304" pitchFamily="18" charset="0"/>
              </a:rPr>
              <a:t>kombinasi</a:t>
            </a:r>
            <a:r>
              <a:rPr lang="en-US" altLang="en-US" dirty="0">
                <a:cs typeface="Times New Roman" panose="02020603050405020304" pitchFamily="18" charset="0"/>
              </a:rPr>
              <a:t> </a:t>
            </a:r>
            <a:r>
              <a:rPr lang="en-US" altLang="en-US" dirty="0" err="1">
                <a:cs typeface="Times New Roman" panose="02020603050405020304" pitchFamily="18" charset="0"/>
              </a:rPr>
              <a:t>perangkat</a:t>
            </a:r>
            <a:r>
              <a:rPr lang="en-US" altLang="en-US" dirty="0">
                <a:cs typeface="Times New Roman" panose="02020603050405020304" pitchFamily="18" charset="0"/>
              </a:rPr>
              <a:t> </a:t>
            </a:r>
            <a:r>
              <a:rPr lang="en-US" altLang="en-US" dirty="0" err="1">
                <a:cs typeface="Times New Roman" panose="02020603050405020304" pitchFamily="18" charset="0"/>
              </a:rPr>
              <a:t>keras</a:t>
            </a:r>
            <a:r>
              <a:rPr lang="en-US" altLang="en-US" dirty="0">
                <a:cs typeface="Times New Roman" panose="02020603050405020304" pitchFamily="18" charset="0"/>
              </a:rPr>
              <a:t> </a:t>
            </a:r>
            <a:r>
              <a:rPr lang="en-US" altLang="en-US" i="1" dirty="0">
                <a:cs typeface="Times New Roman" panose="02020603050405020304" pitchFamily="18" charset="0"/>
              </a:rPr>
              <a:t>EFE</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kolaborasi</a:t>
            </a:r>
            <a:r>
              <a:rPr lang="en-US" altLang="en-US" dirty="0">
                <a:cs typeface="Times New Roman" panose="02020603050405020304" pitchFamily="18" charset="0"/>
              </a:rPr>
              <a:t> internet yang </a:t>
            </a:r>
            <a:r>
              <a:rPr lang="en-US" altLang="en-US" dirty="0" err="1">
                <a:cs typeface="Times New Roman" panose="02020603050405020304" pitchFamily="18" charset="0"/>
              </a:rPr>
              <a:t>melibatkan</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100.000 </a:t>
            </a:r>
            <a:r>
              <a:rPr lang="en-US" altLang="en-US" dirty="0" err="1">
                <a:cs typeface="Times New Roman" panose="02020603050405020304" pitchFamily="18" charset="0"/>
              </a:rPr>
              <a:t>komputer</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DES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 </a:t>
            </a:r>
            <a:r>
              <a:rPr lang="en-US" altLang="en-US" dirty="0" err="1">
                <a:cs typeface="Times New Roman" panose="02020603050405020304" pitchFamily="18" charset="0"/>
              </a:rPr>
              <a:t>hari</a:t>
            </a:r>
            <a:r>
              <a:rPr lang="en-US" altLang="en-US" dirty="0">
                <a:cs typeface="Times New Roman" panose="02020603050405020304" pitchFamily="18" charset="0"/>
              </a:rPr>
              <a:t>.</a:t>
            </a:r>
            <a:r>
              <a:rPr lang="en-GB" altLang="en-US" dirty="0"/>
              <a:t> </a:t>
            </a:r>
          </a:p>
        </p:txBody>
      </p:sp>
      <p:sp>
        <p:nvSpPr>
          <p:cNvPr id="34821" name="Slide Number Placeholder 5">
            <a:extLst>
              <a:ext uri="{FF2B5EF4-FFF2-40B4-BE49-F238E27FC236}">
                <a16:creationId xmlns:a16="http://schemas.microsoft.com/office/drawing/2014/main" id="{282AB63E-F7AB-4263-9B22-1EA04502FD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F60161B-A549-48D7-8C47-C0CC54E90962}" type="slidenum">
              <a:rPr lang="en-GB" altLang="en-US" sz="1400"/>
              <a:pPr>
                <a:spcBef>
                  <a:spcPct val="0"/>
                </a:spcBef>
                <a:buFontTx/>
                <a:buNone/>
              </a:pPr>
              <a:t>41</a:t>
            </a:fld>
            <a:endParaRPr lang="en-GB"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AB5913E9-0CE6-4190-9921-38AC975ED45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pic>
        <p:nvPicPr>
          <p:cNvPr id="35843" name="Picture 4">
            <a:extLst>
              <a:ext uri="{FF2B5EF4-FFF2-40B4-BE49-F238E27FC236}">
                <a16:creationId xmlns:a16="http://schemas.microsoft.com/office/drawing/2014/main" id="{0364DFC4-0F36-49AB-B202-E9CE6399B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914400"/>
            <a:ext cx="34956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FB977635-A94A-46D6-B0FB-0FBCA19AC129}"/>
              </a:ext>
            </a:extLst>
          </p:cNvPr>
          <p:cNvSpPr txBox="1">
            <a:spLocks noChangeArrowheads="1"/>
          </p:cNvSpPr>
          <p:nvPr/>
        </p:nvSpPr>
        <p:spPr bwMode="auto">
          <a:xfrm>
            <a:off x="4860925" y="507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5845" name="Text Box 7">
            <a:extLst>
              <a:ext uri="{FF2B5EF4-FFF2-40B4-BE49-F238E27FC236}">
                <a16:creationId xmlns:a16="http://schemas.microsoft.com/office/drawing/2014/main" id="{09450D5C-48F6-42D3-BE70-F5F54BBFA6B6}"/>
              </a:ext>
            </a:extLst>
          </p:cNvPr>
          <p:cNvSpPr txBox="1">
            <a:spLocks noChangeArrowheads="1"/>
          </p:cNvSpPr>
          <p:nvPr/>
        </p:nvSpPr>
        <p:spPr bwMode="auto">
          <a:xfrm>
            <a:off x="2057401" y="4800600"/>
            <a:ext cx="85026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a:t>
            </a:r>
            <a:r>
              <a:rPr lang="en-US" altLang="en-US" sz="2400">
                <a:hlinkClick r:id="rId3" tooltip="Electronic Frontier Foundation"/>
              </a:rPr>
              <a:t>EFF</a:t>
            </a:r>
            <a:r>
              <a:rPr lang="en-US" altLang="en-US" sz="2400"/>
              <a:t>'s US$250,000 </a:t>
            </a:r>
            <a:r>
              <a:rPr lang="en-US" altLang="en-US" sz="2400">
                <a:hlinkClick r:id="rId4" tooltip="EFF DES cracker"/>
              </a:rPr>
              <a:t>DES cracking machine</a:t>
            </a:r>
            <a:r>
              <a:rPr lang="en-US" altLang="en-US" sz="2400"/>
              <a:t> contained 1,856 </a:t>
            </a:r>
          </a:p>
          <a:p>
            <a:pPr eaLnBrk="1" hangingPunct="1">
              <a:spcBef>
                <a:spcPct val="0"/>
              </a:spcBef>
              <a:buFontTx/>
              <a:buNone/>
            </a:pPr>
            <a:r>
              <a:rPr lang="en-US" altLang="en-US" sz="2400"/>
              <a:t>custom chips and could brute force a DES key in a matter of days </a:t>
            </a:r>
          </a:p>
          <a:p>
            <a:pPr eaLnBrk="1" hangingPunct="1">
              <a:spcBef>
                <a:spcPct val="0"/>
              </a:spcBef>
              <a:buFontTx/>
              <a:buNone/>
            </a:pPr>
            <a:r>
              <a:rPr lang="en-US" altLang="en-US" sz="2400"/>
              <a:t>— the photo shows a DES Cracker circuit board fitted with several </a:t>
            </a:r>
          </a:p>
          <a:p>
            <a:pPr eaLnBrk="1" hangingPunct="1">
              <a:spcBef>
                <a:spcPct val="0"/>
              </a:spcBef>
              <a:buFontTx/>
              <a:buNone/>
            </a:pPr>
            <a:r>
              <a:rPr lang="en-US" altLang="en-US" sz="2400"/>
              <a:t>Deep Crack chips (Sumber Wikipedia). </a:t>
            </a:r>
          </a:p>
        </p:txBody>
      </p:sp>
      <p:sp>
        <p:nvSpPr>
          <p:cNvPr id="35846" name="Slide Number Placeholder 6">
            <a:extLst>
              <a:ext uri="{FF2B5EF4-FFF2-40B4-BE49-F238E27FC236}">
                <a16:creationId xmlns:a16="http://schemas.microsoft.com/office/drawing/2014/main" id="{76393FEC-F879-4A17-9509-D8FFEA92A0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92691E-CFA6-4A82-80E8-0EFC9483509B}" type="slidenum">
              <a:rPr lang="en-GB" altLang="en-US" sz="1400"/>
              <a:pPr>
                <a:spcBef>
                  <a:spcPct val="0"/>
                </a:spcBef>
                <a:buFontTx/>
                <a:buNone/>
              </a:pPr>
              <a:t>42</a:t>
            </a:fld>
            <a:endParaRPr lang="en-GB"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9B5236F2-78BF-48F3-9B5A-C5AA99B5BB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6868" name="Rectangle 3">
            <a:extLst>
              <a:ext uri="{FF2B5EF4-FFF2-40B4-BE49-F238E27FC236}">
                <a16:creationId xmlns:a16="http://schemas.microsoft.com/office/drawing/2014/main" id="{C52B0305-9616-497C-92A5-40B82916B3E4}"/>
              </a:ext>
            </a:extLst>
          </p:cNvPr>
          <p:cNvSpPr>
            <a:spLocks noGrp="1" noChangeArrowheads="1"/>
          </p:cNvSpPr>
          <p:nvPr>
            <p:ph type="body" idx="1"/>
          </p:nvPr>
        </p:nvSpPr>
        <p:spPr/>
        <p:txBody>
          <a:bodyPr/>
          <a:lstStyle/>
          <a:p>
            <a:pPr eaLnBrk="1" hangingPunct="1"/>
            <a:r>
              <a:rPr lang="en-US" altLang="en-US"/>
              <a:t>Their motivation was to show that DES was breakable in practice as well as in theory: "</a:t>
            </a:r>
            <a:r>
              <a:rPr lang="en-US" altLang="en-US" i="1"/>
              <a:t>There are many people who will not believe a truth until they can see it with their own eyes. Showing them a physical machine that can crack DES in a few days is the only way to convince some people that they really cannot trust their security to DES.</a:t>
            </a:r>
            <a:r>
              <a:rPr lang="en-US" altLang="en-US"/>
              <a:t>" </a:t>
            </a:r>
          </a:p>
          <a:p>
            <a:pPr eaLnBrk="1" hangingPunct="1"/>
            <a:r>
              <a:rPr lang="en-US" altLang="en-US"/>
              <a:t>The machine brute-forced a key in a little more than 2 days search. </a:t>
            </a:r>
          </a:p>
        </p:txBody>
      </p:sp>
      <p:sp>
        <p:nvSpPr>
          <p:cNvPr id="36869" name="Slide Number Placeholder 5">
            <a:extLst>
              <a:ext uri="{FF2B5EF4-FFF2-40B4-BE49-F238E27FC236}">
                <a16:creationId xmlns:a16="http://schemas.microsoft.com/office/drawing/2014/main" id="{BADF3DE3-4865-4BED-BCD8-DF52284502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0756D-2B37-4D3B-ABA1-5B7EC8601093}" type="slidenum">
              <a:rPr lang="en-GB" altLang="en-US" sz="1400"/>
              <a:pPr>
                <a:spcBef>
                  <a:spcPct val="0"/>
                </a:spcBef>
                <a:buFontTx/>
                <a:buNone/>
              </a:pPr>
              <a:t>43</a:t>
            </a:fld>
            <a:endParaRPr lang="en-GB"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2EE69B6A-D75E-456F-91A6-E39DD3AA85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37892" name="Rectangle 3">
            <a:extLst>
              <a:ext uri="{FF2B5EF4-FFF2-40B4-BE49-F238E27FC236}">
                <a16:creationId xmlns:a16="http://schemas.microsoft.com/office/drawing/2014/main" id="{AF00231B-A7DD-4F49-8550-922B0FA5D680}"/>
              </a:ext>
            </a:extLst>
          </p:cNvPr>
          <p:cNvSpPr>
            <a:spLocks noGrp="1" noChangeArrowheads="1"/>
          </p:cNvSpPr>
          <p:nvPr>
            <p:ph type="body" idx="1"/>
          </p:nvPr>
        </p:nvSpPr>
        <p:spPr>
          <a:xfrm>
            <a:off x="929640" y="1253331"/>
            <a:ext cx="10515600" cy="4351338"/>
          </a:xfrm>
        </p:spPr>
        <p:txBody>
          <a:bodyPr/>
          <a:lstStyle/>
          <a:p>
            <a:pPr eaLnBrk="1" hangingPunct="1">
              <a:lnSpc>
                <a:spcPct val="90000"/>
              </a:lnSpc>
            </a:pPr>
            <a:r>
              <a:rPr lang="en-US" altLang="en-US" dirty="0" err="1">
                <a:cs typeface="Times New Roman" panose="02020603050405020304" pitchFamily="18" charset="0"/>
              </a:rPr>
              <a:t>Pengisian</a:t>
            </a:r>
            <a:r>
              <a:rPr lang="en-US" altLang="en-US" dirty="0">
                <a:cs typeface="Times New Roman" panose="02020603050405020304" pitchFamily="18" charset="0"/>
              </a:rPr>
              <a:t> </a:t>
            </a:r>
            <a:r>
              <a:rPr lang="en-US" altLang="en-US" dirty="0" err="1">
                <a:cs typeface="Times New Roman" panose="02020603050405020304" pitchFamily="18" charset="0"/>
              </a:rPr>
              <a:t>kotak</a:t>
            </a:r>
            <a:r>
              <a:rPr lang="en-US" altLang="en-US" dirty="0">
                <a:cs typeface="Times New Roman" panose="02020603050405020304" pitchFamily="18" charset="0"/>
              </a:rPr>
              <a:t>-S DES </a:t>
            </a:r>
            <a:r>
              <a:rPr lang="en-US" altLang="en-US" dirty="0" err="1">
                <a:cs typeface="Times New Roman" panose="02020603050405020304" pitchFamily="18" charset="0"/>
              </a:rPr>
              <a:t>masih</a:t>
            </a:r>
            <a:r>
              <a:rPr lang="en-US" altLang="en-US" dirty="0">
                <a:cs typeface="Times New Roman" panose="02020603050405020304" pitchFamily="18" charset="0"/>
              </a:rPr>
              <a:t> </a:t>
            </a:r>
            <a:r>
              <a:rPr lang="en-US" altLang="en-US" dirty="0" err="1">
                <a:cs typeface="Times New Roman" panose="02020603050405020304" pitchFamily="18" charset="0"/>
              </a:rPr>
              <a:t>menjadi</a:t>
            </a:r>
            <a:r>
              <a:rPr lang="en-US" altLang="en-US" dirty="0">
                <a:cs typeface="Times New Roman" panose="02020603050405020304" pitchFamily="18" charset="0"/>
              </a:rPr>
              <a:t> </a:t>
            </a:r>
            <a:r>
              <a:rPr lang="en-US" altLang="en-US" dirty="0" err="1">
                <a:cs typeface="Times New Roman" panose="02020603050405020304" pitchFamily="18" charset="0"/>
              </a:rPr>
              <a:t>misteri</a:t>
            </a:r>
            <a:r>
              <a:rPr lang="en-US" altLang="en-US" dirty="0">
                <a:cs typeface="Times New Roman" panose="02020603050405020304" pitchFamily="18" charset="0"/>
              </a:rPr>
              <a:t>. Nilai-</a:t>
            </a:r>
            <a:r>
              <a:rPr lang="en-US" altLang="en-US" dirty="0" err="1">
                <a:cs typeface="Times New Roman" panose="02020603050405020304" pitchFamily="18" charset="0"/>
              </a:rPr>
              <a:t>nilai</a:t>
            </a:r>
            <a:r>
              <a:rPr lang="en-US" altLang="en-US" dirty="0">
                <a:cs typeface="Times New Roman" panose="02020603050405020304" pitchFamily="18" charset="0"/>
              </a:rPr>
              <a:t> </a:t>
            </a:r>
            <a:r>
              <a:rPr lang="en-US" altLang="en-US" dirty="0" err="1">
                <a:cs typeface="Times New Roman" panose="02020603050405020304" pitchFamily="18" charset="0"/>
              </a:rPr>
              <a:t>awal</a:t>
            </a:r>
            <a:r>
              <a:rPr lang="en-US" altLang="en-US" dirty="0">
                <a:cs typeface="Times New Roman" panose="02020603050405020304" pitchFamily="18" charset="0"/>
              </a:rPr>
              <a:t>  S-box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diubah</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Sebenarnya</a:t>
            </a:r>
            <a:r>
              <a:rPr lang="en-US" altLang="en-US" dirty="0">
                <a:cs typeface="Times New Roman" panose="02020603050405020304" pitchFamily="18" charset="0"/>
              </a:rPr>
              <a:t> </a:t>
            </a:r>
            <a:r>
              <a:rPr lang="en-US" altLang="en-US" dirty="0" err="1">
                <a:cs typeface="Times New Roman" panose="02020603050405020304" pitchFamily="18" charset="0"/>
              </a:rPr>
              <a:t>delapan</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sudah</a:t>
            </a:r>
            <a:r>
              <a:rPr lang="en-US" altLang="en-US" dirty="0">
                <a:cs typeface="Times New Roman" panose="02020603050405020304" pitchFamily="18" charset="0"/>
              </a:rPr>
              <a:t> </a:t>
            </a:r>
            <a:r>
              <a:rPr lang="en-US" altLang="en-US" dirty="0" err="1">
                <a:cs typeface="Times New Roman" panose="02020603050405020304" pitchFamily="18" charset="0"/>
              </a:rPr>
              <a:t>cukup</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fungsi</a:t>
            </a:r>
            <a:r>
              <a:rPr lang="en-US" altLang="en-US" dirty="0">
                <a:cs typeface="Times New Roman" panose="02020603050405020304" pitchFamily="18" charset="0"/>
              </a:rPr>
              <a:t> </a:t>
            </a:r>
            <a:r>
              <a:rPr lang="en-US" altLang="en-US" dirty="0" err="1">
                <a:cs typeface="Times New Roman" panose="02020603050405020304" pitchFamily="18" charset="0"/>
              </a:rPr>
              <a:t>acak</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plainteks</a:t>
            </a:r>
            <a:r>
              <a:rPr lang="en-US" altLang="en-US" dirty="0">
                <a:cs typeface="Times New Roman" panose="02020603050405020304" pitchFamily="18" charset="0"/>
              </a:rPr>
              <a:t> dan </a:t>
            </a:r>
            <a:r>
              <a:rPr lang="en-US" altLang="en-US" dirty="0" err="1">
                <a:cs typeface="Times New Roman" panose="02020603050405020304" pitchFamily="18" charset="0"/>
              </a:rPr>
              <a:t>setiap</a:t>
            </a:r>
            <a:r>
              <a:rPr lang="en-US" altLang="en-US" dirty="0">
                <a:cs typeface="Times New Roman" panose="02020603050405020304" pitchFamily="18" charset="0"/>
              </a:rPr>
              <a:t> bit </a:t>
            </a:r>
            <a:r>
              <a:rPr lang="en-US" altLang="en-US" dirty="0" err="1">
                <a:cs typeface="Times New Roman" panose="02020603050405020304" pitchFamily="18" charset="0"/>
              </a:rPr>
              <a:t>kunci</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Namun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penelitian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kriptanalisis</a:t>
            </a:r>
            <a:r>
              <a:rPr lang="en-US" altLang="en-US" dirty="0">
                <a:cs typeface="Times New Roman" panose="02020603050405020304" pitchFamily="18" charset="0"/>
              </a:rPr>
              <a:t>, DES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jumlah</a:t>
            </a:r>
            <a:r>
              <a:rPr lang="en-US" altLang="en-US" dirty="0">
                <a:cs typeface="Times New Roman" panose="02020603050405020304" pitchFamily="18" charset="0"/>
              </a:rPr>
              <a:t> </a:t>
            </a:r>
            <a:r>
              <a:rPr lang="en-US" altLang="en-US" dirty="0" err="1">
                <a:cs typeface="Times New Roman" panose="02020603050405020304" pitchFamily="18" charset="0"/>
              </a:rPr>
              <a:t>putaran</a:t>
            </a:r>
            <a:r>
              <a:rPr lang="en-US" altLang="en-US" dirty="0">
                <a:cs typeface="Times New Roman" panose="02020603050405020304" pitchFamily="18" charset="0"/>
              </a:rPr>
              <a:t> yang </a:t>
            </a:r>
            <a:r>
              <a:rPr lang="en-US" altLang="en-US" dirty="0" err="1">
                <a:cs typeface="Times New Roman" panose="02020603050405020304" pitchFamily="18" charset="0"/>
              </a:rPr>
              <a:t>kurang</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16 </a:t>
            </a:r>
            <a:r>
              <a:rPr lang="en-US" altLang="en-US" dirty="0" err="1">
                <a:cs typeface="Times New Roman" panose="02020603050405020304" pitchFamily="18" charset="0"/>
              </a:rPr>
              <a:t>ternyata</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dipecahkan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known-plaintext attack.</a:t>
            </a:r>
            <a:endParaRPr lang="en-GB" altLang="en-US" dirty="0"/>
          </a:p>
        </p:txBody>
      </p:sp>
      <p:sp>
        <p:nvSpPr>
          <p:cNvPr id="37893" name="Slide Number Placeholder 5">
            <a:extLst>
              <a:ext uri="{FF2B5EF4-FFF2-40B4-BE49-F238E27FC236}">
                <a16:creationId xmlns:a16="http://schemas.microsoft.com/office/drawing/2014/main" id="{E941DCF2-43D0-46AA-AD75-EC386E87BF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C0DADA-692E-4F8D-8F93-14EB826F5E29}" type="slidenum">
              <a:rPr lang="en-GB" altLang="en-US" sz="1400"/>
              <a:pPr>
                <a:spcBef>
                  <a:spcPct val="0"/>
                </a:spcBef>
                <a:buFontTx/>
                <a:buNone/>
              </a:pPr>
              <a:t>44</a:t>
            </a:fld>
            <a:endParaRPr lang="en-GB"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EEF048-A3DE-4168-B731-AED4A745C20D}"/>
              </a:ext>
            </a:extLst>
          </p:cNvPr>
          <p:cNvSpPr>
            <a:spLocks noGrp="1"/>
          </p:cNvSpPr>
          <p:nvPr>
            <p:ph type="title"/>
          </p:nvPr>
        </p:nvSpPr>
        <p:spPr>
          <a:xfrm>
            <a:off x="2809240" y="3429000"/>
            <a:ext cx="7772400" cy="1143000"/>
          </a:xfrm>
        </p:spPr>
        <p:txBody>
          <a:bodyPr>
            <a:noAutofit/>
          </a:bodyPr>
          <a:lstStyle/>
          <a:p>
            <a:pPr algn="r" eaLnBrk="1" hangingPunct="1"/>
            <a:r>
              <a:rPr lang="en-US" altLang="en-US" sz="5400" b="1" dirty="0">
                <a:solidFill>
                  <a:srgbClr val="FF0000"/>
                </a:solidFill>
              </a:rPr>
              <a:t>Triple DES</a:t>
            </a:r>
          </a:p>
        </p:txBody>
      </p:sp>
      <p:sp>
        <p:nvSpPr>
          <p:cNvPr id="7171" name="Footer Placeholder 3">
            <a:extLst>
              <a:ext uri="{FF2B5EF4-FFF2-40B4-BE49-F238E27FC236}">
                <a16:creationId xmlns:a16="http://schemas.microsoft.com/office/drawing/2014/main" id="{386026B8-2B49-45FB-A099-2990D9524A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7172" name="Slide Number Placeholder 4">
            <a:extLst>
              <a:ext uri="{FF2B5EF4-FFF2-40B4-BE49-F238E27FC236}">
                <a16:creationId xmlns:a16="http://schemas.microsoft.com/office/drawing/2014/main" id="{67E0F969-7BD9-4079-B47C-E139398B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9F8ECD-B1FF-4C2E-871C-54CA93BDC4B3}" type="slidenum">
              <a:rPr lang="en-GB" altLang="en-US" sz="1400"/>
              <a:pPr>
                <a:spcBef>
                  <a:spcPct val="0"/>
                </a:spcBef>
                <a:buFontTx/>
                <a:buNone/>
              </a:pPr>
              <a:t>45</a:t>
            </a:fld>
            <a:endParaRPr lang="en-GB" altLang="en-US" sz="1400"/>
          </a:p>
        </p:txBody>
      </p:sp>
    </p:spTree>
    <p:extLst>
      <p:ext uri="{BB962C8B-B14F-4D97-AF65-F5344CB8AC3E}">
        <p14:creationId xmlns:p14="http://schemas.microsoft.com/office/powerpoint/2010/main" val="1226027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a:extLst>
              <a:ext uri="{FF2B5EF4-FFF2-40B4-BE49-F238E27FC236}">
                <a16:creationId xmlns:a16="http://schemas.microsoft.com/office/drawing/2014/main" id="{7679BE35-8997-4C62-BE08-B29A6CA90818}"/>
              </a:ext>
            </a:extLst>
          </p:cNvPr>
          <p:cNvSpPr>
            <a:spLocks noGrp="1"/>
          </p:cNvSpPr>
          <p:nvPr>
            <p:ph type="ftr" sz="quarter" idx="11"/>
          </p:nvPr>
        </p:nvSpPr>
        <p:spPr>
          <a:xfrm>
            <a:off x="3352800" y="6248400"/>
            <a:ext cx="5105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1203" name="Rectangle 2">
            <a:extLst>
              <a:ext uri="{FF2B5EF4-FFF2-40B4-BE49-F238E27FC236}">
                <a16:creationId xmlns:a16="http://schemas.microsoft.com/office/drawing/2014/main" id="{EB9C3998-8CDD-4C21-9C82-77484A5C8B5A}"/>
              </a:ext>
            </a:extLst>
          </p:cNvPr>
          <p:cNvSpPr>
            <a:spLocks noGrp="1" noChangeArrowheads="1"/>
          </p:cNvSpPr>
          <p:nvPr>
            <p:ph type="title"/>
          </p:nvPr>
        </p:nvSpPr>
        <p:spPr/>
        <p:txBody>
          <a:bodyPr/>
          <a:lstStyle/>
          <a:p>
            <a:pPr algn="l" eaLnBrk="1" hangingPunct="1"/>
            <a:r>
              <a:rPr lang="en-US" altLang="en-US" b="1" dirty="0"/>
              <a:t>DES </a:t>
            </a:r>
            <a:r>
              <a:rPr lang="en-US" altLang="en-US" b="1" dirty="0" err="1"/>
              <a:t>Berganda</a:t>
            </a:r>
            <a:endParaRPr lang="en-GB" altLang="en-US" b="1" dirty="0"/>
          </a:p>
        </p:txBody>
      </p:sp>
      <p:sp>
        <p:nvSpPr>
          <p:cNvPr id="51204" name="Rectangle 3">
            <a:extLst>
              <a:ext uri="{FF2B5EF4-FFF2-40B4-BE49-F238E27FC236}">
                <a16:creationId xmlns:a16="http://schemas.microsoft.com/office/drawing/2014/main" id="{D1D3BCDE-1245-439F-9911-F25668D22D90}"/>
              </a:ext>
            </a:extLst>
          </p:cNvPr>
          <p:cNvSpPr>
            <a:spLocks noGrp="1" noChangeArrowheads="1"/>
          </p:cNvSpPr>
          <p:nvPr>
            <p:ph type="body" idx="1"/>
          </p:nvPr>
        </p:nvSpPr>
        <p:spPr/>
        <p:txBody>
          <a:bodyPr>
            <a:normAutofit fontScale="92500" lnSpcReduction="20000"/>
          </a:bodyPr>
          <a:lstStyle/>
          <a:p>
            <a:pPr eaLnBrk="1" hangingPunct="1"/>
            <a:r>
              <a:rPr lang="en-US" altLang="en-US" dirty="0"/>
              <a:t>Karena DES </a:t>
            </a:r>
            <a:r>
              <a:rPr lang="en-US" altLang="en-US" dirty="0" err="1"/>
              <a:t>mempunyai</a:t>
            </a:r>
            <a:r>
              <a:rPr lang="en-US" altLang="en-US" dirty="0"/>
              <a:t> </a:t>
            </a:r>
            <a:r>
              <a:rPr lang="en-US" altLang="en-US" dirty="0" err="1"/>
              <a:t>potensi</a:t>
            </a:r>
            <a:r>
              <a:rPr lang="en-US" altLang="en-US" dirty="0"/>
              <a:t> </a:t>
            </a:r>
            <a:r>
              <a:rPr lang="en-US" altLang="en-US" dirty="0" err="1"/>
              <a:t>kelemahan</a:t>
            </a:r>
            <a:r>
              <a:rPr lang="en-US" altLang="en-US" dirty="0"/>
              <a:t> pada </a:t>
            </a:r>
            <a:r>
              <a:rPr lang="en-US" altLang="en-US" i="1" dirty="0"/>
              <a:t>brute force </a:t>
            </a:r>
            <a:r>
              <a:rPr lang="en-US" altLang="en-US" i="1" dirty="0" err="1"/>
              <a:t>atack</a:t>
            </a:r>
            <a:r>
              <a:rPr lang="en-US" altLang="en-US" dirty="0"/>
              <a:t>, </a:t>
            </a:r>
            <a:r>
              <a:rPr lang="en-US" altLang="en-US" dirty="0" err="1"/>
              <a:t>maka</a:t>
            </a:r>
            <a:r>
              <a:rPr lang="en-US" altLang="en-US" dirty="0"/>
              <a:t> </a:t>
            </a:r>
            <a:r>
              <a:rPr lang="en-US" altLang="en-US" dirty="0" err="1"/>
              <a:t>dibuat</a:t>
            </a:r>
            <a:r>
              <a:rPr lang="en-US" altLang="en-US" dirty="0"/>
              <a:t> </a:t>
            </a:r>
            <a:r>
              <a:rPr lang="en-US" altLang="en-US" dirty="0" err="1"/>
              <a:t>varian</a:t>
            </a:r>
            <a:r>
              <a:rPr lang="en-US" altLang="en-US" dirty="0"/>
              <a:t> </a:t>
            </a:r>
            <a:r>
              <a:rPr lang="en-US" altLang="en-US" dirty="0" err="1"/>
              <a:t>dari</a:t>
            </a:r>
            <a:r>
              <a:rPr lang="en-US" altLang="en-US" dirty="0"/>
              <a:t> DES.</a:t>
            </a:r>
          </a:p>
          <a:p>
            <a:pPr eaLnBrk="1" hangingPunct="1"/>
            <a:endParaRPr lang="en-US" altLang="en-US" dirty="0"/>
          </a:p>
          <a:p>
            <a:pPr eaLnBrk="1" hangingPunct="1"/>
            <a:r>
              <a:rPr lang="en-US" altLang="en-US" dirty="0"/>
              <a:t>Varian DES yang paling </a:t>
            </a:r>
            <a:r>
              <a:rPr lang="en-US" altLang="en-US" dirty="0" err="1"/>
              <a:t>luas</a:t>
            </a:r>
            <a:r>
              <a:rPr lang="en-US" altLang="en-US" dirty="0"/>
              <a:t> </a:t>
            </a:r>
            <a:r>
              <a:rPr lang="en-US" altLang="en-US" dirty="0" err="1"/>
              <a:t>digunakan</a:t>
            </a:r>
            <a:r>
              <a:rPr lang="en-US" altLang="en-US" dirty="0"/>
              <a:t> </a:t>
            </a:r>
            <a:r>
              <a:rPr lang="en-US" altLang="en-US" dirty="0" err="1"/>
              <a:t>adalah</a:t>
            </a:r>
            <a:r>
              <a:rPr lang="en-US" altLang="en-US" dirty="0"/>
              <a:t> DES </a:t>
            </a:r>
            <a:r>
              <a:rPr lang="en-US" altLang="en-US" dirty="0" err="1"/>
              <a:t>berganda</a:t>
            </a:r>
            <a:r>
              <a:rPr lang="en-US" altLang="en-US" dirty="0"/>
              <a:t> (</a:t>
            </a:r>
            <a:r>
              <a:rPr lang="en-US" altLang="en-US" i="1" dirty="0"/>
              <a:t>multiple DES</a:t>
            </a:r>
            <a:r>
              <a:rPr lang="en-US" altLang="en-US" dirty="0"/>
              <a:t>).</a:t>
            </a:r>
          </a:p>
          <a:p>
            <a:pPr eaLnBrk="1" hangingPunct="1"/>
            <a:endParaRPr lang="en-US" altLang="en-US" dirty="0"/>
          </a:p>
          <a:p>
            <a:pPr eaLnBrk="1" hangingPunct="1"/>
            <a:r>
              <a:rPr lang="en-US" altLang="en-US" dirty="0"/>
              <a:t>DES </a:t>
            </a:r>
            <a:r>
              <a:rPr lang="en-US" altLang="en-US" dirty="0" err="1"/>
              <a:t>berganda</a:t>
            </a:r>
            <a:r>
              <a:rPr lang="en-US" altLang="en-US" dirty="0"/>
              <a:t> </a:t>
            </a:r>
            <a:r>
              <a:rPr lang="en-US" altLang="en-US" dirty="0" err="1"/>
              <a:t>adalah</a:t>
            </a:r>
            <a:r>
              <a:rPr lang="en-US" altLang="en-US" dirty="0"/>
              <a:t> </a:t>
            </a:r>
            <a:r>
              <a:rPr lang="en-US" altLang="en-US" dirty="0" err="1"/>
              <a:t>enkripsi</a:t>
            </a:r>
            <a:r>
              <a:rPr lang="en-US" altLang="en-US" dirty="0"/>
              <a:t> </a:t>
            </a:r>
            <a:r>
              <a:rPr lang="en-US" altLang="en-US" dirty="0" err="1"/>
              <a:t>berkali</a:t>
            </a:r>
            <a:r>
              <a:rPr lang="en-US" altLang="en-US" dirty="0"/>
              <a:t>-kali </a:t>
            </a:r>
            <a:r>
              <a:rPr lang="en-US" altLang="en-US" dirty="0" err="1"/>
              <a:t>dengan</a:t>
            </a:r>
            <a:r>
              <a:rPr lang="en-US" altLang="en-US" dirty="0"/>
              <a:t> DES dan </a:t>
            </a:r>
            <a:r>
              <a:rPr lang="en-US" altLang="en-US" dirty="0" err="1"/>
              <a:t>menggunakan</a:t>
            </a:r>
            <a:r>
              <a:rPr lang="en-US" altLang="en-US" dirty="0"/>
              <a:t> </a:t>
            </a:r>
            <a:r>
              <a:rPr lang="en-US" altLang="en-US" dirty="0" err="1"/>
              <a:t>kunci</a:t>
            </a:r>
            <a:r>
              <a:rPr lang="en-US" altLang="en-US" dirty="0"/>
              <a:t> </a:t>
            </a:r>
            <a:r>
              <a:rPr lang="en-US" altLang="en-US" dirty="0" err="1"/>
              <a:t>ganda</a:t>
            </a:r>
            <a:r>
              <a:rPr lang="en-US" altLang="en-US" dirty="0"/>
              <a:t>.</a:t>
            </a:r>
          </a:p>
          <a:p>
            <a:pPr eaLnBrk="1" hangingPunct="1"/>
            <a:endParaRPr lang="en-US" altLang="en-US" dirty="0"/>
          </a:p>
          <a:p>
            <a:pPr eaLnBrk="1" hangingPunct="1"/>
            <a:r>
              <a:rPr lang="en-US" altLang="en-US" dirty="0" err="1"/>
              <a:t>Tinjau</a:t>
            </a:r>
            <a:r>
              <a:rPr lang="en-US" altLang="en-US" dirty="0"/>
              <a:t> dua </a:t>
            </a:r>
            <a:r>
              <a:rPr lang="en-US" altLang="en-US" dirty="0" err="1"/>
              <a:t>macam</a:t>
            </a:r>
            <a:r>
              <a:rPr lang="en-US" altLang="en-US" dirty="0"/>
              <a:t> DES </a:t>
            </a:r>
            <a:r>
              <a:rPr lang="en-US" altLang="en-US" dirty="0" err="1"/>
              <a:t>berganda</a:t>
            </a:r>
            <a:r>
              <a:rPr lang="en-US" altLang="en-US" dirty="0"/>
              <a:t>:</a:t>
            </a:r>
          </a:p>
          <a:p>
            <a:pPr eaLnBrk="1" hangingPunct="1">
              <a:buFontTx/>
              <a:buNone/>
            </a:pPr>
            <a:r>
              <a:rPr lang="en-US" altLang="en-US" dirty="0"/>
              <a:t>	1. </a:t>
            </a:r>
            <a:r>
              <a:rPr lang="en-US" altLang="en-US" i="1" dirty="0"/>
              <a:t>Double DES</a:t>
            </a:r>
          </a:p>
          <a:p>
            <a:pPr eaLnBrk="1" hangingPunct="1">
              <a:buFontTx/>
              <a:buNone/>
            </a:pPr>
            <a:r>
              <a:rPr lang="en-US" altLang="en-US" dirty="0"/>
              <a:t>	2. </a:t>
            </a:r>
            <a:r>
              <a:rPr lang="en-US" altLang="en-US" i="1" dirty="0"/>
              <a:t>Triple DES</a:t>
            </a:r>
            <a:endParaRPr lang="en-GB" altLang="en-US" dirty="0"/>
          </a:p>
        </p:txBody>
      </p:sp>
      <p:sp>
        <p:nvSpPr>
          <p:cNvPr id="51205" name="Slide Number Placeholder 4">
            <a:extLst>
              <a:ext uri="{FF2B5EF4-FFF2-40B4-BE49-F238E27FC236}">
                <a16:creationId xmlns:a16="http://schemas.microsoft.com/office/drawing/2014/main" id="{DEBCAEB2-1F79-462B-ABDE-6213AB8AB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55B852-465F-475B-BD0E-3CFFC24CD58D}" type="slidenum">
              <a:rPr lang="en-GB" altLang="en-US" sz="1400"/>
              <a:pPr>
                <a:spcBef>
                  <a:spcPct val="0"/>
                </a:spcBef>
                <a:buFontTx/>
                <a:buNone/>
              </a:pPr>
              <a:t>46</a:t>
            </a:fld>
            <a:endParaRPr lang="en-GB"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62F2779A-E9FD-4CD0-914B-6366519E99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3251" name="Rectangle 2">
            <a:extLst>
              <a:ext uri="{FF2B5EF4-FFF2-40B4-BE49-F238E27FC236}">
                <a16:creationId xmlns:a16="http://schemas.microsoft.com/office/drawing/2014/main" id="{9139A3F7-81D7-4D54-B8CF-460E4F4EB831}"/>
              </a:ext>
            </a:extLst>
          </p:cNvPr>
          <p:cNvSpPr>
            <a:spLocks noGrp="1" noChangeArrowheads="1"/>
          </p:cNvSpPr>
          <p:nvPr>
            <p:ph type="title"/>
          </p:nvPr>
        </p:nvSpPr>
        <p:spPr>
          <a:xfrm>
            <a:off x="665480" y="533400"/>
            <a:ext cx="7772400" cy="533400"/>
          </a:xfrm>
        </p:spPr>
        <p:txBody>
          <a:bodyPr>
            <a:normAutofit fontScale="90000"/>
          </a:bodyPr>
          <a:lstStyle/>
          <a:p>
            <a:pPr algn="l" eaLnBrk="1" hangingPunct="1"/>
            <a:r>
              <a:rPr lang="en-US" altLang="en-US" b="1" i="1" dirty="0"/>
              <a:t>Double DES</a:t>
            </a:r>
            <a:endParaRPr lang="en-GB" altLang="en-US" b="1" i="1" dirty="0"/>
          </a:p>
        </p:txBody>
      </p:sp>
      <p:sp>
        <p:nvSpPr>
          <p:cNvPr id="53252" name="Rectangle 3">
            <a:extLst>
              <a:ext uri="{FF2B5EF4-FFF2-40B4-BE49-F238E27FC236}">
                <a16:creationId xmlns:a16="http://schemas.microsoft.com/office/drawing/2014/main" id="{F4155B38-51E0-43D6-B9A7-D3540ACE8F47}"/>
              </a:ext>
            </a:extLst>
          </p:cNvPr>
          <p:cNvSpPr>
            <a:spLocks noGrp="1" noChangeArrowheads="1"/>
          </p:cNvSpPr>
          <p:nvPr>
            <p:ph type="body" idx="1"/>
          </p:nvPr>
        </p:nvSpPr>
        <p:spPr>
          <a:xfrm>
            <a:off x="838200" y="1229676"/>
            <a:ext cx="7772400" cy="1371600"/>
          </a:xfrm>
        </p:spPr>
        <p:txBody>
          <a:bodyPr/>
          <a:lstStyle/>
          <a:p>
            <a:pPr eaLnBrk="1" hangingPunct="1"/>
            <a:r>
              <a:rPr lang="en-US" altLang="en-US" sz="2400" dirty="0" err="1"/>
              <a:t>Menggunakan</a:t>
            </a:r>
            <a:r>
              <a:rPr lang="en-US" altLang="en-US" sz="2400" dirty="0"/>
              <a:t> 2 </a:t>
            </a:r>
            <a:r>
              <a:rPr lang="en-US" altLang="en-US" sz="2400" dirty="0" err="1"/>
              <a:t>buah</a:t>
            </a:r>
            <a:r>
              <a:rPr lang="en-US" altLang="en-US" sz="2400" dirty="0"/>
              <a:t> </a:t>
            </a:r>
            <a:r>
              <a:rPr lang="en-US" altLang="en-US" sz="2400" dirty="0" err="1"/>
              <a:t>kunci</a:t>
            </a:r>
            <a:r>
              <a:rPr lang="en-US" altLang="en-US" sz="2400" dirty="0"/>
              <a:t> </a:t>
            </a:r>
            <a:r>
              <a:rPr lang="en-US" altLang="en-US" sz="2400" dirty="0" err="1"/>
              <a:t>eksternal</a:t>
            </a:r>
            <a:r>
              <a:rPr lang="en-US" altLang="en-US" sz="2400" dirty="0"/>
              <a:t>, </a:t>
            </a:r>
            <a:r>
              <a:rPr lang="en-US" altLang="en-US" sz="2400" i="1" dirty="0"/>
              <a:t>K</a:t>
            </a:r>
            <a:r>
              <a:rPr lang="en-US" altLang="en-US" sz="2400" baseline="-25000" dirty="0"/>
              <a:t>1</a:t>
            </a:r>
            <a:r>
              <a:rPr lang="en-US" altLang="en-US" sz="2400" dirty="0"/>
              <a:t> dan </a:t>
            </a:r>
            <a:r>
              <a:rPr lang="en-US" altLang="en-US" sz="2400" i="1" dirty="0"/>
              <a:t>K</a:t>
            </a:r>
            <a:r>
              <a:rPr lang="en-US" altLang="en-US" sz="2400" baseline="-25000" dirty="0"/>
              <a:t>2</a:t>
            </a:r>
            <a:r>
              <a:rPr lang="en-US" altLang="en-US" sz="2400" dirty="0"/>
              <a:t>.</a:t>
            </a:r>
          </a:p>
          <a:p>
            <a:pPr eaLnBrk="1" hangingPunct="1"/>
            <a:r>
              <a:rPr lang="en-US" altLang="en-US" sz="2400" dirty="0" err="1"/>
              <a:t>Enkripsi</a:t>
            </a:r>
            <a:r>
              <a:rPr lang="en-US" altLang="en-US" sz="2400" dirty="0"/>
              <a:t>: </a:t>
            </a:r>
            <a:r>
              <a:rPr lang="en-US" altLang="en-US" sz="2400" i="1" dirty="0"/>
              <a:t>C</a:t>
            </a:r>
            <a:r>
              <a:rPr lang="en-US" altLang="en-US" sz="2400" dirty="0"/>
              <a:t> = </a:t>
            </a:r>
            <a:r>
              <a:rPr lang="en-US" altLang="en-US" sz="2400" i="1" dirty="0"/>
              <a:t>E</a:t>
            </a:r>
            <a:r>
              <a:rPr lang="en-US" altLang="en-US" sz="2400" i="1" baseline="-25000" dirty="0"/>
              <a:t>K</a:t>
            </a:r>
            <a:r>
              <a:rPr lang="en-US" altLang="en-US" sz="2400" baseline="-25000" dirty="0"/>
              <a:t>2</a:t>
            </a:r>
            <a:r>
              <a:rPr lang="en-US" altLang="en-US" sz="2400" dirty="0"/>
              <a:t>(</a:t>
            </a:r>
            <a:r>
              <a:rPr lang="en-US" altLang="en-US" sz="2400" i="1" dirty="0"/>
              <a:t>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p>
          <a:p>
            <a:pPr eaLnBrk="1" hangingPunct="1"/>
            <a:r>
              <a:rPr lang="en-US" altLang="en-US" sz="2400" dirty="0" err="1"/>
              <a:t>Dekripsi</a:t>
            </a:r>
            <a:r>
              <a:rPr lang="en-US" altLang="en-US" sz="2400" dirty="0"/>
              <a:t>: </a:t>
            </a:r>
            <a:r>
              <a:rPr lang="en-US" altLang="en-US" sz="2400" i="1" dirty="0"/>
              <a:t>P</a:t>
            </a:r>
            <a:r>
              <a:rPr lang="en-US" altLang="en-US" sz="2400" dirty="0"/>
              <a:t> = </a:t>
            </a:r>
            <a:r>
              <a:rPr lang="en-US" altLang="en-US" sz="2400" i="1" dirty="0"/>
              <a:t>D</a:t>
            </a:r>
            <a:r>
              <a:rPr lang="en-US" altLang="en-US" sz="2400" i="1" baseline="-25000" dirty="0"/>
              <a:t>K</a:t>
            </a:r>
            <a:r>
              <a:rPr lang="en-US" altLang="en-US" sz="2400" baseline="-25000" dirty="0"/>
              <a:t>1</a:t>
            </a:r>
            <a:r>
              <a:rPr lang="en-US" altLang="en-US" sz="2400" dirty="0"/>
              <a:t>(</a:t>
            </a:r>
            <a:r>
              <a:rPr lang="en-US" altLang="en-US" sz="2400" i="1" dirty="0"/>
              <a:t>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p>
          <a:p>
            <a:pPr eaLnBrk="1" hangingPunct="1"/>
            <a:endParaRPr lang="en-GB" altLang="en-US" sz="2400" dirty="0"/>
          </a:p>
        </p:txBody>
      </p:sp>
      <p:graphicFrame>
        <p:nvGraphicFramePr>
          <p:cNvPr id="53253" name="Object 4">
            <a:extLst>
              <a:ext uri="{FF2B5EF4-FFF2-40B4-BE49-F238E27FC236}">
                <a16:creationId xmlns:a16="http://schemas.microsoft.com/office/drawing/2014/main" id="{273348F1-BEB9-40BF-9C8B-17CF733A3F86}"/>
              </a:ext>
            </a:extLst>
          </p:cNvPr>
          <p:cNvGraphicFramePr>
            <a:graphicFrameLocks noChangeAspect="1"/>
          </p:cNvGraphicFramePr>
          <p:nvPr/>
        </p:nvGraphicFramePr>
        <p:xfrm>
          <a:off x="4724400" y="1915476"/>
          <a:ext cx="5399378" cy="4409124"/>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53253" name="Object 4">
                        <a:extLst>
                          <a:ext uri="{FF2B5EF4-FFF2-40B4-BE49-F238E27FC236}">
                            <a16:creationId xmlns:a16="http://schemas.microsoft.com/office/drawing/2014/main" id="{273348F1-BEB9-40BF-9C8B-17CF733A3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15476"/>
                        <a:ext cx="5399378" cy="4409124"/>
                      </a:xfrm>
                      <a:prstGeom prst="rect">
                        <a:avLst/>
                      </a:prstGeom>
                      <a:noFill/>
                      <a:ln>
                        <a:noFill/>
                      </a:ln>
                      <a:effectLst/>
                    </p:spPr>
                  </p:pic>
                </p:oleObj>
              </mc:Fallback>
            </mc:AlternateContent>
          </a:graphicData>
        </a:graphic>
      </p:graphicFrame>
      <p:sp>
        <p:nvSpPr>
          <p:cNvPr id="53254" name="Slide Number Placeholder 5">
            <a:extLst>
              <a:ext uri="{FF2B5EF4-FFF2-40B4-BE49-F238E27FC236}">
                <a16:creationId xmlns:a16="http://schemas.microsoft.com/office/drawing/2014/main" id="{34EA3869-2F53-4F41-800E-0EE0F2BB4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7A9EF4-7591-45CD-B913-59B08F2B11EC}" type="slidenum">
              <a:rPr lang="en-GB" altLang="en-US" sz="1400"/>
              <a:pPr>
                <a:spcBef>
                  <a:spcPct val="0"/>
                </a:spcBef>
                <a:buFontTx/>
                <a:buNone/>
              </a:pPr>
              <a:t>47</a:t>
            </a:fld>
            <a:endParaRPr lang="en-GB" altLang="en-US"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9C5DD05B-3AB9-4B66-8B44-F2C6E297BD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4275" name="Rectangle 3">
            <a:extLst>
              <a:ext uri="{FF2B5EF4-FFF2-40B4-BE49-F238E27FC236}">
                <a16:creationId xmlns:a16="http://schemas.microsoft.com/office/drawing/2014/main" id="{ED4B497D-00B0-4832-AFCC-A311E9E4A874}"/>
              </a:ext>
            </a:extLst>
          </p:cNvPr>
          <p:cNvSpPr>
            <a:spLocks noGrp="1" noChangeArrowheads="1"/>
          </p:cNvSpPr>
          <p:nvPr>
            <p:ph type="body" idx="1"/>
          </p:nvPr>
        </p:nvSpPr>
        <p:spPr>
          <a:xfrm>
            <a:off x="721360" y="838200"/>
            <a:ext cx="10180320" cy="5257800"/>
          </a:xfrm>
        </p:spPr>
        <p:txBody>
          <a:bodyPr>
            <a:normAutofit lnSpcReduction="10000"/>
          </a:bodyPr>
          <a:lstStyle/>
          <a:p>
            <a:pPr eaLnBrk="1" hangingPunct="1">
              <a:lnSpc>
                <a:spcPct val="90000"/>
              </a:lnSpc>
            </a:pPr>
            <a:r>
              <a:rPr lang="en-US" altLang="en-US" sz="2400" dirty="0" err="1"/>
              <a:t>Kelemahan</a:t>
            </a:r>
            <a:r>
              <a:rPr lang="en-US" altLang="en-US" sz="2400" dirty="0"/>
              <a:t> </a:t>
            </a:r>
            <a:r>
              <a:rPr lang="en-US" altLang="en-US" sz="2400" i="1" dirty="0"/>
              <a:t>Double DES</a:t>
            </a:r>
            <a:r>
              <a:rPr lang="en-US" altLang="en-US" sz="2400" dirty="0"/>
              <a:t>: </a:t>
            </a:r>
            <a:r>
              <a:rPr lang="en-US" altLang="en-US" sz="2400" dirty="0" err="1"/>
              <a:t>serangan</a:t>
            </a:r>
            <a:r>
              <a:rPr lang="en-US" altLang="en-US" sz="2400" dirty="0"/>
              <a:t> </a:t>
            </a:r>
            <a:r>
              <a:rPr lang="en-US" altLang="en-US" sz="2400" i="1" dirty="0"/>
              <a:t>meet-in-the-middle attack</a:t>
            </a:r>
            <a:r>
              <a:rPr lang="en-US" altLang="en-US" sz="2400" dirty="0"/>
              <a:t>:</a:t>
            </a:r>
          </a:p>
          <a:p>
            <a:pPr eaLnBrk="1" hangingPunct="1">
              <a:lnSpc>
                <a:spcPct val="90000"/>
              </a:lnSpc>
            </a:pPr>
            <a:r>
              <a:rPr lang="en-US" altLang="en-US" sz="2400" dirty="0"/>
              <a:t>Dari </a:t>
            </a:r>
            <a:r>
              <a:rPr lang="en-US" altLang="en-US" sz="2400" dirty="0" err="1"/>
              <a:t>pengamatan</a:t>
            </a:r>
            <a:r>
              <a:rPr lang="en-US" altLang="en-US" sz="2400" dirty="0"/>
              <a:t>, </a:t>
            </a:r>
          </a:p>
          <a:p>
            <a:pPr algn="just" eaLnBrk="1" hangingPunct="1">
              <a:lnSpc>
                <a:spcPct val="90000"/>
              </a:lnSpc>
              <a:buFontTx/>
              <a:buNone/>
            </a:pPr>
            <a:r>
              <a:rPr lang="en-US" altLang="en-US" sz="2400" i="1" dirty="0">
                <a:cs typeface="Times New Roman" panose="02020603050405020304" pitchFamily="18" charset="0"/>
              </a:rPr>
              <a:t>		C</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p>
          <a:p>
            <a:pPr algn="just" eaLnBrk="1" hangingPunct="1">
              <a:lnSpc>
                <a:spcPct val="90000"/>
              </a:lnSpc>
              <a:buFontTx/>
              <a:buNone/>
            </a:pPr>
            <a:r>
              <a:rPr lang="en-US" altLang="en-US" sz="2400" dirty="0">
                <a:cs typeface="Times New Roman" panose="02020603050405020304" pitchFamily="18" charset="0"/>
              </a:rPr>
              <a:t>		</a:t>
            </a:r>
            <a:r>
              <a:rPr lang="en-GB" altLang="en-US" sz="2400" i="1" dirty="0">
                <a:cs typeface="Times New Roman" panose="02020603050405020304" pitchFamily="18" charset="0"/>
              </a:rPr>
              <a:t>X</a:t>
            </a:r>
            <a:r>
              <a:rPr lang="en-GB"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dirty="0">
                <a:cs typeface="Times New Roman" panose="02020603050405020304" pitchFamily="18" charset="0"/>
              </a:rPr>
              <a:t>)</a:t>
            </a:r>
          </a:p>
          <a:p>
            <a:pPr algn="just" eaLnBrk="1" hangingPunct="1">
              <a:lnSpc>
                <a:spcPct val="90000"/>
              </a:lnSpc>
              <a:buFontTx/>
              <a:buNone/>
            </a:pPr>
            <a:r>
              <a:rPr lang="en-US" altLang="en-US" sz="2400" dirty="0">
                <a:cs typeface="Times New Roman" panose="02020603050405020304" pitchFamily="18" charset="0"/>
              </a:rPr>
              <a:t> </a:t>
            </a:r>
          </a:p>
          <a:p>
            <a:pPr algn="just" eaLnBrk="1" hangingPunct="1">
              <a:lnSpc>
                <a:spcPct val="90000"/>
              </a:lnSpc>
            </a:pPr>
            <a:r>
              <a:rPr lang="en-US" altLang="en-US" sz="2400" dirty="0" err="1">
                <a:cs typeface="Times New Roman" panose="02020603050405020304" pitchFamily="18" charset="0"/>
              </a:rPr>
              <a:t>Misalkan</a:t>
            </a: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potongan</a:t>
            </a:r>
            <a:r>
              <a:rPr lang="en-US" altLang="en-US" sz="2400" dirty="0">
                <a:cs typeface="Times New Roman" panose="02020603050405020304" pitchFamily="18" charset="0"/>
              </a:rPr>
              <a:t> </a:t>
            </a:r>
            <a:r>
              <a:rPr lang="en-US" altLang="en-US" sz="2400" i="1" dirty="0">
                <a:cs typeface="Times New Roman" panose="02020603050405020304" pitchFamily="18" charset="0"/>
              </a:rPr>
              <a:t>C </a:t>
            </a:r>
            <a:r>
              <a:rPr lang="en-US" altLang="en-US" sz="2400" dirty="0">
                <a:cs typeface="Times New Roman" panose="02020603050405020304" pitchFamily="18" charset="0"/>
              </a:rPr>
              <a:t>dan </a:t>
            </a:r>
            <a:r>
              <a:rPr lang="en-US" altLang="en-US" sz="2400" i="1" dirty="0">
                <a:cs typeface="Times New Roman" panose="02020603050405020304" pitchFamily="18" charset="0"/>
              </a:rPr>
              <a:t>P</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berkorepsonden</a:t>
            </a:r>
            <a:r>
              <a:rPr lang="en-US" altLang="en-US" sz="2400" dirty="0">
                <a:cs typeface="Times New Roman" panose="02020603050405020304" pitchFamily="18" charset="0"/>
              </a:rPr>
              <a:t> (</a:t>
            </a:r>
            <a:r>
              <a:rPr lang="en-US" altLang="en-US" sz="2400" i="1" dirty="0">
                <a:cs typeface="Times New Roman" panose="02020603050405020304" pitchFamily="18" charset="0"/>
              </a:rPr>
              <a:t>known-plaintext attack</a:t>
            </a:r>
            <a:r>
              <a:rPr lang="en-US" altLang="en-US" sz="2400" dirty="0">
                <a:cs typeface="Times New Roman" panose="02020603050405020304" pitchFamily="18" charset="0"/>
              </a:rPr>
              <a:t>).</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Enkripsi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Hasilnya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p>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sz="2400" dirty="0" err="1">
                <a:cs typeface="Times New Roman" panose="02020603050405020304" pitchFamily="18" charset="0"/>
              </a:rPr>
              <a:t>Simpan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X</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p>
        </p:txBody>
      </p:sp>
      <p:sp>
        <p:nvSpPr>
          <p:cNvPr id="54276" name="Slide Number Placeholder 3">
            <a:extLst>
              <a:ext uri="{FF2B5EF4-FFF2-40B4-BE49-F238E27FC236}">
                <a16:creationId xmlns:a16="http://schemas.microsoft.com/office/drawing/2014/main" id="{B2790DE5-F828-4199-AC6E-19EC824BC2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CA60E3-86F4-4C57-827D-A0971FEF5785}" type="slidenum">
              <a:rPr lang="en-GB" altLang="en-US" sz="1400"/>
              <a:pPr>
                <a:spcBef>
                  <a:spcPct val="0"/>
                </a:spcBef>
                <a:buFontTx/>
                <a:buNone/>
              </a:pPr>
              <a:t>48</a:t>
            </a:fld>
            <a:endParaRPr lang="en-GB" altLang="en-US" sz="1400"/>
          </a:p>
        </p:txBody>
      </p:sp>
      <p:graphicFrame>
        <p:nvGraphicFramePr>
          <p:cNvPr id="7" name="Object 4">
            <a:extLst>
              <a:ext uri="{FF2B5EF4-FFF2-40B4-BE49-F238E27FC236}">
                <a16:creationId xmlns:a16="http://schemas.microsoft.com/office/drawing/2014/main" id="{03234E2B-97B3-4145-A2BA-E2D5F108F173}"/>
              </a:ext>
            </a:extLst>
          </p:cNvPr>
          <p:cNvGraphicFramePr>
            <a:graphicFrameLocks noChangeAspect="1"/>
          </p:cNvGraphicFramePr>
          <p:nvPr/>
        </p:nvGraphicFramePr>
        <p:xfrm>
          <a:off x="8574541" y="401319"/>
          <a:ext cx="3465059" cy="2829561"/>
        </p:xfrm>
        <a:graphic>
          <a:graphicData uri="http://schemas.openxmlformats.org/presentationml/2006/ole">
            <mc:AlternateContent xmlns:mc="http://schemas.openxmlformats.org/markup-compatibility/2006">
              <mc:Choice xmlns:v="urn:schemas-microsoft-com:vml" Requires="v">
                <p:oleObj name="VISIO" r:id="rId2" imgW="4055364" imgH="3304794" progId="Visio.Drawing.5">
                  <p:embed/>
                </p:oleObj>
              </mc:Choice>
              <mc:Fallback>
                <p:oleObj name="VISIO" r:id="rId2" imgW="4055364" imgH="3304794" progId="Visio.Drawing.5">
                  <p:embed/>
                  <p:pic>
                    <p:nvPicPr>
                      <p:cNvPr id="7" name="Object 4">
                        <a:extLst>
                          <a:ext uri="{FF2B5EF4-FFF2-40B4-BE49-F238E27FC236}">
                            <a16:creationId xmlns:a16="http://schemas.microsoft.com/office/drawing/2014/main" id="{03234E2B-97B3-4145-A2BA-E2D5F108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541" y="401319"/>
                        <a:ext cx="3465059" cy="2829561"/>
                      </a:xfrm>
                      <a:prstGeom prst="rect">
                        <a:avLst/>
                      </a:prstGeom>
                      <a:noFill/>
                      <a:ln>
                        <a:noFill/>
                      </a:ln>
                      <a:effec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5D8A15ED-1E3F-4CD8-BA44-A51260FF445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5299" name="Rectangle 3">
            <a:extLst>
              <a:ext uri="{FF2B5EF4-FFF2-40B4-BE49-F238E27FC236}">
                <a16:creationId xmlns:a16="http://schemas.microsoft.com/office/drawing/2014/main" id="{396BE9E8-3D86-4D7B-BF15-FACE1828EA04}"/>
              </a:ext>
            </a:extLst>
          </p:cNvPr>
          <p:cNvSpPr>
            <a:spLocks noGrp="1" noChangeArrowheads="1"/>
          </p:cNvSpPr>
          <p:nvPr>
            <p:ph type="body" idx="1"/>
          </p:nvPr>
        </p:nvSpPr>
        <p:spPr>
          <a:xfrm>
            <a:off x="508000" y="1157605"/>
            <a:ext cx="6217920" cy="5049520"/>
          </a:xfrm>
        </p:spPr>
        <p:txBody>
          <a:bodyPr>
            <a:normAutofit lnSpcReduction="10000"/>
          </a:bodyPr>
          <a:lstStyle/>
          <a:p>
            <a:pPr eaLnBrk="1" hangingPunct="1"/>
            <a:r>
              <a:rPr lang="en-US" altLang="en-US" sz="2400" dirty="0" err="1">
                <a:cs typeface="Times New Roman" panose="02020603050405020304" pitchFamily="18" charset="0"/>
              </a:rPr>
              <a:t>Berikutnya</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nilai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sebanyak</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56</a:t>
            </a:r>
            <a:r>
              <a:rPr lang="en-US" altLang="en-US" sz="2400" dirty="0">
                <a:cs typeface="Times New Roman" panose="02020603050405020304" pitchFamily="18" charset="0"/>
              </a:rPr>
              <a:t> </a:t>
            </a:r>
            <a:r>
              <a:rPr lang="en-US" altLang="en-US" sz="2400" dirty="0" err="1">
                <a:cs typeface="Times New Roman" panose="02020603050405020304" pitchFamily="18" charset="0"/>
              </a:rPr>
              <a:t>kemungkinan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Bandingkan</a:t>
            </a:r>
            <a:r>
              <a:rPr lang="en-US" altLang="en-US" sz="2400" dirty="0">
                <a:cs typeface="Times New Roman" panose="02020603050405020304" pitchFamily="18" charset="0"/>
              </a:rPr>
              <a:t> </a:t>
            </a:r>
            <a:r>
              <a:rPr lang="en-US" altLang="en-US" sz="2400" dirty="0" err="1">
                <a:cs typeface="Times New Roman" panose="02020603050405020304" pitchFamily="18" charset="0"/>
              </a:rPr>
              <a:t>semua</a:t>
            </a:r>
            <a:r>
              <a:rPr lang="en-US" altLang="en-US" sz="2400" dirty="0">
                <a:cs typeface="Times New Roman" panose="02020603050405020304" pitchFamily="18" charset="0"/>
              </a:rPr>
              <a:t> </a:t>
            </a:r>
            <a:r>
              <a:rPr lang="en-US" altLang="en-US" sz="2400" dirty="0" err="1">
                <a:cs typeface="Times New Roman" panose="02020603050405020304" pitchFamily="18" charset="0"/>
              </a:rPr>
              <a:t>hasil</a:t>
            </a:r>
            <a:r>
              <a:rPr lang="en-US" altLang="en-US" sz="2400" dirty="0">
                <a:cs typeface="Times New Roman" panose="02020603050405020304" pitchFamily="18" charset="0"/>
              </a:rPr>
              <a:t> </a:t>
            </a:r>
            <a:r>
              <a:rPr lang="en-US" altLang="en-US" sz="2400" dirty="0" err="1">
                <a:cs typeface="Times New Roman" panose="02020603050405020304" pitchFamily="18" charset="0"/>
              </a:rPr>
              <a:t>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elemen</a:t>
            </a:r>
            <a:r>
              <a:rPr lang="en-US" altLang="en-US" sz="2400" dirty="0">
                <a:cs typeface="Times New Roman" panose="02020603050405020304" pitchFamily="18" charset="0"/>
              </a:rPr>
              <a:t> di </a:t>
            </a:r>
            <a:r>
              <a:rPr lang="en-US" altLang="en-US" sz="2400" dirty="0" err="1">
                <a:cs typeface="Times New Roman" panose="02020603050405020304" pitchFamily="18" charset="0"/>
              </a:rPr>
              <a:t>dalam</a:t>
            </a:r>
            <a:r>
              <a:rPr lang="en-US" altLang="en-US" sz="2400" dirty="0">
                <a:cs typeface="Times New Roman" panose="02020603050405020304" pitchFamily="18" charset="0"/>
              </a:rPr>
              <a:t> </a:t>
            </a:r>
            <a:r>
              <a:rPr lang="en-US" altLang="en-US" sz="2400" dirty="0" err="1">
                <a:cs typeface="Times New Roman" panose="02020603050405020304" pitchFamily="18" charset="0"/>
              </a:rPr>
              <a:t>tabel</a:t>
            </a:r>
            <a:r>
              <a:rPr lang="en-US" altLang="en-US" sz="2400" dirty="0">
                <a:cs typeface="Times New Roman" panose="02020603050405020304" pitchFamily="18" charset="0"/>
              </a:rPr>
              <a:t> </a:t>
            </a:r>
            <a:r>
              <a:rPr lang="en-US" altLang="en-US" sz="2400" dirty="0" err="1">
                <a:cs typeface="Times New Roman" panose="02020603050405020304" pitchFamily="18" charset="0"/>
              </a:rPr>
              <a:t>tadi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ada</a:t>
            </a:r>
            <a:r>
              <a:rPr lang="en-US" altLang="en-US" sz="2400" dirty="0">
                <a:cs typeface="Times New Roman" panose="02020603050405020304" pitchFamily="18" charset="0"/>
              </a:rPr>
              <a:t> yang </a:t>
            </a:r>
            <a:r>
              <a:rPr lang="en-US" altLang="en-US" sz="2400" dirty="0" err="1">
                <a:cs typeface="Times New Roman" panose="02020603050405020304" pitchFamily="18" charset="0"/>
              </a:rPr>
              <a:t>sama</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dirty="0" err="1">
                <a:cs typeface="Times New Roman" panose="02020603050405020304" pitchFamily="18" charset="0"/>
              </a:rPr>
              <a:t>dua</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telah</a:t>
            </a:r>
            <a:r>
              <a:rPr lang="en-US" altLang="en-US" sz="2400" dirty="0">
                <a:cs typeface="Times New Roman" panose="02020603050405020304" pitchFamily="18" charset="0"/>
              </a:rPr>
              <a:t> </a:t>
            </a:r>
            <a:r>
              <a:rPr lang="en-US" altLang="en-US" sz="2400" dirty="0" err="1">
                <a:cs typeface="Times New Roman" panose="02020603050405020304" pitchFamily="18" charset="0"/>
              </a:rPr>
              <a:t>ditemukan</a:t>
            </a:r>
            <a:r>
              <a:rPr lang="en-US" altLang="en-US" sz="2400" dirty="0">
                <a:cs typeface="Times New Roman" panose="02020603050405020304" pitchFamily="18" charset="0"/>
              </a:rPr>
              <a:t>. </a:t>
            </a:r>
          </a:p>
          <a:p>
            <a:pPr eaLnBrk="1" hangingPunct="1"/>
            <a:endParaRPr lang="en-US" altLang="en-US" sz="2400" dirty="0">
              <a:cs typeface="Times New Roman" panose="02020603050405020304" pitchFamily="18" charset="0"/>
            </a:endParaRPr>
          </a:p>
          <a:p>
            <a:pPr eaLnBrk="1" hangingPunct="1"/>
            <a:r>
              <a:rPr lang="en-US" altLang="en-US" sz="2400" dirty="0" err="1">
                <a:cs typeface="Times New Roman" panose="02020603050405020304" pitchFamily="18" charset="0"/>
              </a:rPr>
              <a:t>Tes</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ini</a:t>
            </a:r>
            <a:r>
              <a:rPr lang="en-US" altLang="en-US" sz="2400" dirty="0">
                <a:cs typeface="Times New Roman" panose="02020603050405020304" pitchFamily="18" charset="0"/>
              </a:rPr>
              <a:t> </a:t>
            </a:r>
            <a:r>
              <a:rPr lang="en-US" altLang="en-US" sz="2400" dirty="0" err="1">
                <a:cs typeface="Times New Roman" panose="02020603050405020304" pitchFamily="18" charset="0"/>
              </a:rPr>
              <a:t>dengan</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plainteks-cipherteks</a:t>
            </a:r>
            <a:r>
              <a:rPr lang="en-US" altLang="en-US" sz="2400" dirty="0">
                <a:cs typeface="Times New Roman" panose="02020603050405020304" pitchFamily="18" charset="0"/>
              </a:rPr>
              <a:t> lain yang </a:t>
            </a:r>
            <a:r>
              <a:rPr lang="en-US" altLang="en-US" sz="2400" dirty="0" err="1">
                <a:cs typeface="Times New Roman" panose="02020603050405020304" pitchFamily="18" charset="0"/>
              </a:rPr>
              <a:t>diketahui</a:t>
            </a:r>
            <a:r>
              <a:rPr lang="en-US" altLang="en-US" sz="2400" dirty="0">
                <a:cs typeface="Times New Roman" panose="02020603050405020304" pitchFamily="18" charset="0"/>
              </a:rPr>
              <a:t>. </a:t>
            </a:r>
            <a:r>
              <a:rPr lang="en-US" altLang="en-US" sz="2400" dirty="0" err="1">
                <a:cs typeface="Times New Roman" panose="02020603050405020304" pitchFamily="18" charset="0"/>
              </a:rPr>
              <a:t>Jika</a:t>
            </a:r>
            <a:r>
              <a:rPr lang="en-US" altLang="en-US" sz="2400" dirty="0">
                <a:cs typeface="Times New Roman" panose="02020603050405020304" pitchFamily="18" charset="0"/>
              </a:rPr>
              <a:t> </a:t>
            </a:r>
            <a:r>
              <a:rPr lang="en-US" altLang="en-US" sz="2400" dirty="0" err="1">
                <a:cs typeface="Times New Roman" panose="02020603050405020304" pitchFamily="18" charset="0"/>
              </a:rPr>
              <a:t>kedua</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atau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r>
              <a:rPr lang="en-US" altLang="en-US" sz="2400" dirty="0" err="1">
                <a:cs typeface="Times New Roman" panose="02020603050405020304" pitchFamily="18" charset="0"/>
              </a:rPr>
              <a:t>maka</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1 dan </a:t>
            </a:r>
            <a:r>
              <a:rPr lang="en-US" altLang="en-US" sz="2400" i="1" dirty="0">
                <a:cs typeface="Times New Roman" panose="02020603050405020304" pitchFamily="18" charset="0"/>
              </a:rPr>
              <a:t>K</a:t>
            </a:r>
            <a:r>
              <a:rPr lang="en-US" altLang="en-US" sz="2400" dirty="0">
                <a:cs typeface="Times New Roman" panose="02020603050405020304" pitchFamily="18" charset="0"/>
              </a:rPr>
              <a:t>2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merupakan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benar</a:t>
            </a:r>
            <a:r>
              <a:rPr lang="en-US" altLang="en-US" sz="2400" dirty="0">
                <a:cs typeface="Times New Roman" panose="02020603050405020304" pitchFamily="18" charset="0"/>
              </a:rPr>
              <a:t>  </a:t>
            </a:r>
          </a:p>
        </p:txBody>
      </p:sp>
      <p:sp>
        <p:nvSpPr>
          <p:cNvPr id="55300" name="Slide Number Placeholder 3">
            <a:extLst>
              <a:ext uri="{FF2B5EF4-FFF2-40B4-BE49-F238E27FC236}">
                <a16:creationId xmlns:a16="http://schemas.microsoft.com/office/drawing/2014/main" id="{E9351FAE-B93A-465B-8D35-F87BB007A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43D6B7-C09B-4D96-8AA8-4884FB1343D5}" type="slidenum">
              <a:rPr lang="en-GB" altLang="en-US" sz="1400"/>
              <a:pPr>
                <a:spcBef>
                  <a:spcPct val="0"/>
                </a:spcBef>
                <a:buFontTx/>
                <a:buNone/>
              </a:pPr>
              <a:t>49</a:t>
            </a:fld>
            <a:endParaRPr lang="en-GB" altLang="en-US" sz="1400"/>
          </a:p>
        </p:txBody>
      </p:sp>
      <p:cxnSp>
        <p:nvCxnSpPr>
          <p:cNvPr id="3" name="Straight Connector 2">
            <a:extLst>
              <a:ext uri="{FF2B5EF4-FFF2-40B4-BE49-F238E27FC236}">
                <a16:creationId xmlns:a16="http://schemas.microsoft.com/office/drawing/2014/main" id="{25C871A4-68EE-4265-91B8-267F2D159728}"/>
              </a:ext>
            </a:extLst>
          </p:cNvPr>
          <p:cNvCxnSpPr>
            <a:cxnSpLocks/>
          </p:cNvCxnSpPr>
          <p:nvPr/>
        </p:nvCxnSpPr>
        <p:spPr>
          <a:xfrm>
            <a:off x="7254240" y="1157605"/>
            <a:ext cx="44754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FECB1-20C0-4430-94C2-F9EB902AC803}"/>
              </a:ext>
            </a:extLst>
          </p:cNvPr>
          <p:cNvCxnSpPr>
            <a:cxnSpLocks/>
          </p:cNvCxnSpPr>
          <p:nvPr/>
        </p:nvCxnSpPr>
        <p:spPr>
          <a:xfrm>
            <a:off x="7254240" y="1793481"/>
            <a:ext cx="461737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84D29E-317C-46C1-823B-68A187C48B25}"/>
              </a:ext>
            </a:extLst>
          </p:cNvPr>
          <p:cNvSpPr txBox="1"/>
          <p:nvPr/>
        </p:nvSpPr>
        <p:spPr>
          <a:xfrm>
            <a:off x="7433675" y="1306831"/>
            <a:ext cx="4092787" cy="400110"/>
          </a:xfrm>
          <a:prstGeom prst="rect">
            <a:avLst/>
          </a:prstGeom>
          <a:noFill/>
        </p:spPr>
        <p:txBody>
          <a:bodyPr wrap="none" rtlCol="0">
            <a:spAutoFit/>
          </a:bodyPr>
          <a:lstStyle/>
          <a:p>
            <a:r>
              <a:rPr lang="en-US" sz="2000" dirty="0"/>
              <a:t>K1             X                            K2           X</a:t>
            </a:r>
          </a:p>
        </p:txBody>
      </p:sp>
      <p:cxnSp>
        <p:nvCxnSpPr>
          <p:cNvPr id="11" name="Straight Connector 10">
            <a:extLst>
              <a:ext uri="{FF2B5EF4-FFF2-40B4-BE49-F238E27FC236}">
                <a16:creationId xmlns:a16="http://schemas.microsoft.com/office/drawing/2014/main" id="{5AFC1B07-FBC3-4908-A71F-76F83D7ABD45}"/>
              </a:ext>
            </a:extLst>
          </p:cNvPr>
          <p:cNvCxnSpPr>
            <a:cxnSpLocks/>
          </p:cNvCxnSpPr>
          <p:nvPr/>
        </p:nvCxnSpPr>
        <p:spPr>
          <a:xfrm>
            <a:off x="9298502" y="301011"/>
            <a:ext cx="0" cy="58054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17B59C3-D46A-426A-B268-57920AA0C44A}"/>
              </a:ext>
            </a:extLst>
          </p:cNvPr>
          <p:cNvSpPr/>
          <p:nvPr/>
        </p:nvSpPr>
        <p:spPr>
          <a:xfrm>
            <a:off x="7433675" y="521730"/>
            <a:ext cx="1343638" cy="461665"/>
          </a:xfrm>
          <a:prstGeom prst="rect">
            <a:avLst/>
          </a:prstGeom>
        </p:spPr>
        <p:txBody>
          <a:bodyPr wrap="none">
            <a:spAutoFit/>
          </a:bodyPr>
          <a:lstStyle/>
          <a:p>
            <a:r>
              <a:rPr lang="en-US" altLang="en-US" sz="2400" i="1" dirty="0"/>
              <a:t>X = E</a:t>
            </a:r>
            <a:r>
              <a:rPr lang="en-US" altLang="en-US" sz="2400" i="1" baseline="-25000" dirty="0"/>
              <a:t>K</a:t>
            </a:r>
            <a:r>
              <a:rPr lang="en-US" altLang="en-US" sz="2400" baseline="-25000" dirty="0"/>
              <a:t>1</a:t>
            </a:r>
            <a:r>
              <a:rPr lang="en-US" altLang="en-US" sz="2400" dirty="0"/>
              <a:t>(</a:t>
            </a:r>
            <a:r>
              <a:rPr lang="en-US" altLang="en-US" sz="2400" i="1" dirty="0"/>
              <a:t>P</a:t>
            </a:r>
            <a:r>
              <a:rPr lang="en-US" altLang="en-US" sz="2400" dirty="0"/>
              <a:t>)</a:t>
            </a:r>
            <a:endParaRPr lang="en-US" sz="2400" dirty="0"/>
          </a:p>
        </p:txBody>
      </p:sp>
      <p:sp>
        <p:nvSpPr>
          <p:cNvPr id="15" name="Rectangle 14">
            <a:extLst>
              <a:ext uri="{FF2B5EF4-FFF2-40B4-BE49-F238E27FC236}">
                <a16:creationId xmlns:a16="http://schemas.microsoft.com/office/drawing/2014/main" id="{9AF391BC-1433-4708-92E3-AD570BF52671}"/>
              </a:ext>
            </a:extLst>
          </p:cNvPr>
          <p:cNvSpPr/>
          <p:nvPr/>
        </p:nvSpPr>
        <p:spPr>
          <a:xfrm>
            <a:off x="9982200" y="498476"/>
            <a:ext cx="1383712" cy="461665"/>
          </a:xfrm>
          <a:prstGeom prst="rect">
            <a:avLst/>
          </a:prstGeom>
        </p:spPr>
        <p:txBody>
          <a:bodyPr wrap="none">
            <a:spAutoFit/>
          </a:bodyPr>
          <a:lstStyle/>
          <a:p>
            <a:r>
              <a:rPr lang="en-US" altLang="en-US" sz="2400" i="1" dirty="0"/>
              <a:t>X = D</a:t>
            </a:r>
            <a:r>
              <a:rPr lang="en-US" altLang="en-US" sz="2400" i="1" baseline="-25000" dirty="0"/>
              <a:t>K</a:t>
            </a:r>
            <a:r>
              <a:rPr lang="en-US" altLang="en-US" sz="2400" baseline="-25000" dirty="0"/>
              <a:t>2</a:t>
            </a:r>
            <a:r>
              <a:rPr lang="en-US" altLang="en-US" sz="2400" dirty="0"/>
              <a:t>(</a:t>
            </a:r>
            <a:r>
              <a:rPr lang="en-US" altLang="en-US" sz="2400" i="1" dirty="0"/>
              <a:t>C</a:t>
            </a:r>
            <a:r>
              <a:rPr lang="en-US" altLang="en-US" sz="2400" dirty="0"/>
              <a:t>)</a:t>
            </a:r>
            <a:endParaRPr lang="en-US" sz="2400" dirty="0"/>
          </a:p>
        </p:txBody>
      </p:sp>
      <p:sp>
        <p:nvSpPr>
          <p:cNvPr id="12" name="TextBox 11">
            <a:extLst>
              <a:ext uri="{FF2B5EF4-FFF2-40B4-BE49-F238E27FC236}">
                <a16:creationId xmlns:a16="http://schemas.microsoft.com/office/drawing/2014/main" id="{AA838032-2C5C-4356-BDAD-9E9B1E563B05}"/>
              </a:ext>
            </a:extLst>
          </p:cNvPr>
          <p:cNvSpPr txBox="1"/>
          <p:nvPr/>
        </p:nvSpPr>
        <p:spPr>
          <a:xfrm>
            <a:off x="7125422" y="1880022"/>
            <a:ext cx="2116285" cy="3416320"/>
          </a:xfrm>
          <a:prstGeom prst="rect">
            <a:avLst/>
          </a:prstGeom>
          <a:noFill/>
        </p:spPr>
        <p:txBody>
          <a:bodyPr wrap="none" rtlCol="0">
            <a:spAutoFit/>
          </a:bodyPr>
          <a:lstStyle/>
          <a:p>
            <a:r>
              <a:rPr lang="en-US" dirty="0"/>
              <a:t>000…00       1010..11</a:t>
            </a:r>
          </a:p>
          <a:p>
            <a:r>
              <a:rPr lang="en-US" dirty="0"/>
              <a:t>000…01       1101..00</a:t>
            </a:r>
          </a:p>
          <a:p>
            <a:r>
              <a:rPr lang="en-US" dirty="0"/>
              <a:t>…</a:t>
            </a:r>
          </a:p>
          <a:p>
            <a:r>
              <a:rPr lang="en-US" dirty="0"/>
              <a:t>…</a:t>
            </a:r>
          </a:p>
          <a:p>
            <a:r>
              <a:rPr lang="en-US" dirty="0"/>
              <a:t>…</a:t>
            </a:r>
          </a:p>
          <a:p>
            <a:r>
              <a:rPr lang="en-US" b="1" dirty="0">
                <a:solidFill>
                  <a:srgbClr val="FF0000"/>
                </a:solidFill>
              </a:rPr>
              <a:t>101..10         010..01</a:t>
            </a:r>
          </a:p>
          <a:p>
            <a:r>
              <a:rPr lang="en-US" dirty="0"/>
              <a:t>…</a:t>
            </a:r>
          </a:p>
          <a:p>
            <a:r>
              <a:rPr lang="en-US" dirty="0"/>
              <a:t>…</a:t>
            </a:r>
          </a:p>
          <a:p>
            <a:r>
              <a:rPr lang="en-US" dirty="0"/>
              <a:t>… </a:t>
            </a:r>
          </a:p>
          <a:p>
            <a:r>
              <a:rPr lang="en-US" dirty="0"/>
              <a:t>…</a:t>
            </a:r>
          </a:p>
          <a:p>
            <a:r>
              <a:rPr lang="en-US" dirty="0"/>
              <a:t>...</a:t>
            </a:r>
          </a:p>
          <a:p>
            <a:r>
              <a:rPr lang="en-US" dirty="0"/>
              <a:t>111..11        011.. 10</a:t>
            </a:r>
          </a:p>
        </p:txBody>
      </p:sp>
      <p:sp>
        <p:nvSpPr>
          <p:cNvPr id="17" name="TextBox 16">
            <a:extLst>
              <a:ext uri="{FF2B5EF4-FFF2-40B4-BE49-F238E27FC236}">
                <a16:creationId xmlns:a16="http://schemas.microsoft.com/office/drawing/2014/main" id="{82650140-C766-4190-839B-4FE3B3407A1B}"/>
              </a:ext>
            </a:extLst>
          </p:cNvPr>
          <p:cNvSpPr txBox="1"/>
          <p:nvPr/>
        </p:nvSpPr>
        <p:spPr>
          <a:xfrm>
            <a:off x="9491980" y="1852001"/>
            <a:ext cx="2116285" cy="3416320"/>
          </a:xfrm>
          <a:prstGeom prst="rect">
            <a:avLst/>
          </a:prstGeom>
          <a:noFill/>
        </p:spPr>
        <p:txBody>
          <a:bodyPr wrap="none" rtlCol="0">
            <a:spAutoFit/>
          </a:bodyPr>
          <a:lstStyle/>
          <a:p>
            <a:r>
              <a:rPr lang="en-US" dirty="0"/>
              <a:t>000…00       0110..10</a:t>
            </a:r>
          </a:p>
          <a:p>
            <a:r>
              <a:rPr lang="en-US" dirty="0"/>
              <a:t>000…01       1000..10</a:t>
            </a:r>
          </a:p>
          <a:p>
            <a:r>
              <a:rPr lang="en-US" dirty="0"/>
              <a:t>…</a:t>
            </a:r>
          </a:p>
          <a:p>
            <a:r>
              <a:rPr lang="en-US" dirty="0"/>
              <a:t>…</a:t>
            </a:r>
          </a:p>
          <a:p>
            <a:r>
              <a:rPr lang="en-US" dirty="0"/>
              <a:t>…</a:t>
            </a:r>
          </a:p>
          <a:p>
            <a:r>
              <a:rPr lang="en-US" dirty="0"/>
              <a:t>101..10         010..01</a:t>
            </a:r>
          </a:p>
          <a:p>
            <a:r>
              <a:rPr lang="en-US" dirty="0"/>
              <a:t>…</a:t>
            </a:r>
          </a:p>
          <a:p>
            <a:r>
              <a:rPr lang="en-US" dirty="0"/>
              <a:t>…</a:t>
            </a:r>
          </a:p>
          <a:p>
            <a:r>
              <a:rPr lang="en-US" b="1" dirty="0">
                <a:solidFill>
                  <a:srgbClr val="FF0000"/>
                </a:solidFill>
              </a:rPr>
              <a:t>110..10…     010..01 </a:t>
            </a:r>
          </a:p>
          <a:p>
            <a:r>
              <a:rPr lang="en-US" dirty="0"/>
              <a:t>…</a:t>
            </a:r>
          </a:p>
          <a:p>
            <a:r>
              <a:rPr lang="en-US" dirty="0"/>
              <a:t>...</a:t>
            </a:r>
          </a:p>
          <a:p>
            <a:r>
              <a:rPr lang="en-US" dirty="0"/>
              <a:t>111..11        011.. 10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6F39AD3B-9E1D-48B4-BFA8-7731D78C64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0243" name="Rectangle 3">
            <a:extLst>
              <a:ext uri="{FF2B5EF4-FFF2-40B4-BE49-F238E27FC236}">
                <a16:creationId xmlns:a16="http://schemas.microsoft.com/office/drawing/2014/main" id="{153A5F6E-166A-46FA-8AD2-BCE790D6D031}"/>
              </a:ext>
            </a:extLst>
          </p:cNvPr>
          <p:cNvSpPr>
            <a:spLocks noGrp="1" noChangeArrowheads="1"/>
          </p:cNvSpPr>
          <p:nvPr>
            <p:ph type="body" idx="1"/>
          </p:nvPr>
        </p:nvSpPr>
        <p:spPr>
          <a:xfrm>
            <a:off x="751840" y="1117600"/>
            <a:ext cx="10601960" cy="5334000"/>
          </a:xfrm>
        </p:spPr>
        <p:txBody>
          <a:bodyPr/>
          <a:lstStyle/>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dienkripsi</a:t>
            </a:r>
            <a:r>
              <a:rPr lang="en-US" altLang="en-US" dirty="0"/>
              <a:t> </a:t>
            </a:r>
            <a:r>
              <a:rPr lang="en-US" altLang="en-US" dirty="0" err="1"/>
              <a:t>dalam</a:t>
            </a:r>
            <a:r>
              <a:rPr lang="en-US" altLang="en-US" dirty="0"/>
              <a:t> 16 </a:t>
            </a:r>
            <a:r>
              <a:rPr lang="en-US" altLang="en-US" dirty="0" err="1"/>
              <a:t>putaran</a:t>
            </a:r>
            <a:r>
              <a:rPr lang="en-US" altLang="en-US" dirty="0"/>
              <a:t> </a:t>
            </a:r>
            <a:r>
              <a:rPr lang="en-US" altLang="en-US" i="1" dirty="0"/>
              <a:t>enciphering</a:t>
            </a:r>
            <a:r>
              <a:rPr lang="en-US" altLang="en-US" dirty="0"/>
              <a:t>.</a:t>
            </a:r>
          </a:p>
          <a:p>
            <a:pPr eaLnBrk="1" hangingPunct="1"/>
            <a:endParaRPr lang="en-US" altLang="en-US" dirty="0"/>
          </a:p>
          <a:p>
            <a:pPr eaLnBrk="1" hangingPunct="1"/>
            <a:r>
              <a:rPr lang="en-US" altLang="en-US" dirty="0" err="1"/>
              <a:t>Setiap</a:t>
            </a:r>
            <a:r>
              <a:rPr lang="en-US" altLang="en-US" dirty="0"/>
              <a:t> </a:t>
            </a:r>
            <a:r>
              <a:rPr lang="en-US" altLang="en-US" dirty="0" err="1"/>
              <a:t>putaran</a:t>
            </a:r>
            <a:r>
              <a:rPr lang="en-US" altLang="en-US" dirty="0"/>
              <a:t> </a:t>
            </a:r>
            <a:r>
              <a:rPr lang="en-US" altLang="en-US" dirty="0" err="1"/>
              <a:t>menggunakan</a:t>
            </a:r>
            <a:r>
              <a:rPr lang="en-US" altLang="en-US" dirty="0"/>
              <a:t> </a:t>
            </a:r>
            <a:r>
              <a:rPr lang="en-US" altLang="en-US" dirty="0" err="1"/>
              <a:t>kunci</a:t>
            </a:r>
            <a:r>
              <a:rPr lang="en-US" altLang="en-US" dirty="0"/>
              <a:t> internal (</a:t>
            </a:r>
            <a:r>
              <a:rPr lang="en-US" altLang="en-US" dirty="0" err="1"/>
              <a:t>kunci</a:t>
            </a:r>
            <a:r>
              <a:rPr lang="en-US" altLang="en-US" dirty="0"/>
              <a:t> </a:t>
            </a:r>
            <a:r>
              <a:rPr lang="en-US" altLang="en-US" dirty="0" err="1"/>
              <a:t>putaran</a:t>
            </a:r>
            <a:r>
              <a:rPr lang="en-US" altLang="en-US" dirty="0"/>
              <a:t>) </a:t>
            </a:r>
            <a:r>
              <a:rPr lang="en-US" altLang="en-US" dirty="0" err="1"/>
              <a:t>berbeda</a:t>
            </a:r>
            <a:r>
              <a:rPr lang="en-US" altLang="en-US" dirty="0"/>
              <a:t>.</a:t>
            </a:r>
          </a:p>
          <a:p>
            <a:pPr eaLnBrk="1" hangingPunct="1"/>
            <a:endParaRPr lang="en-US" altLang="en-US" dirty="0"/>
          </a:p>
          <a:p>
            <a:pPr eaLnBrk="1" hangingPunct="1"/>
            <a:r>
              <a:rPr lang="en-US" altLang="en-US" dirty="0" err="1"/>
              <a:t>Kunci</a:t>
            </a:r>
            <a:r>
              <a:rPr lang="en-US" altLang="en-US" dirty="0"/>
              <a:t> internal </a:t>
            </a:r>
            <a:r>
              <a:rPr lang="en-US" altLang="en-US" dirty="0" err="1"/>
              <a:t>sepanjang</a:t>
            </a:r>
            <a:r>
              <a:rPr lang="en-US" altLang="en-US" dirty="0"/>
              <a:t> 48-bit </a:t>
            </a:r>
            <a:r>
              <a:rPr lang="en-US" altLang="en-US" dirty="0" err="1"/>
              <a:t>dibangkitkan</a:t>
            </a:r>
            <a:r>
              <a:rPr lang="en-US" altLang="en-US" dirty="0"/>
              <a:t> </a:t>
            </a:r>
            <a:r>
              <a:rPr lang="en-US" altLang="en-US" dirty="0" err="1"/>
              <a:t>dari</a:t>
            </a:r>
            <a:r>
              <a:rPr lang="en-US" altLang="en-US" dirty="0"/>
              <a:t> </a:t>
            </a:r>
            <a:r>
              <a:rPr lang="en-US" altLang="en-US" dirty="0" err="1"/>
              <a:t>kunci</a:t>
            </a:r>
            <a:r>
              <a:rPr lang="en-US" altLang="en-US" dirty="0"/>
              <a:t> </a:t>
            </a:r>
            <a:r>
              <a:rPr lang="en-US" altLang="en-US" dirty="0" err="1"/>
              <a:t>eksternal</a:t>
            </a:r>
            <a:endParaRPr lang="en-US" altLang="en-US" dirty="0"/>
          </a:p>
          <a:p>
            <a:pPr eaLnBrk="1" hangingPunct="1"/>
            <a:endParaRPr lang="en-US" altLang="en-US" dirty="0"/>
          </a:p>
          <a:p>
            <a:pPr eaLnBrk="1" hangingPunct="1"/>
            <a:r>
              <a:rPr lang="en-US" altLang="en-US" dirty="0" err="1"/>
              <a:t>Setiap</a:t>
            </a:r>
            <a:r>
              <a:rPr lang="en-US" altLang="en-US" dirty="0"/>
              <a:t> </a:t>
            </a:r>
            <a:r>
              <a:rPr lang="en-US" altLang="en-US" dirty="0" err="1"/>
              <a:t>blok</a:t>
            </a:r>
            <a:r>
              <a:rPr lang="en-US" altLang="en-US" dirty="0"/>
              <a:t> </a:t>
            </a:r>
            <a:r>
              <a:rPr lang="en-US" altLang="en-US" dirty="0" err="1"/>
              <a:t>plainteks</a:t>
            </a:r>
            <a:r>
              <a:rPr lang="en-US" altLang="en-US" dirty="0"/>
              <a:t> </a:t>
            </a:r>
            <a:r>
              <a:rPr lang="en-US" altLang="en-US" dirty="0" err="1"/>
              <a:t>mengalami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dirty="0"/>
              <a:t>), 16 </a:t>
            </a:r>
            <a:r>
              <a:rPr lang="en-US" altLang="en-US" dirty="0" err="1"/>
              <a:t>putaran</a:t>
            </a:r>
            <a:r>
              <a:rPr lang="en-US" altLang="en-US" dirty="0"/>
              <a:t> </a:t>
            </a:r>
            <a:r>
              <a:rPr lang="en-US" altLang="en-US" i="1" dirty="0"/>
              <a:t>enciphering</a:t>
            </a:r>
            <a:r>
              <a:rPr lang="en-US" altLang="en-US" dirty="0"/>
              <a:t>, dan </a:t>
            </a:r>
            <a:r>
              <a:rPr lang="en-US" altLang="en-US" dirty="0" err="1"/>
              <a:t>inversi</a:t>
            </a:r>
            <a:r>
              <a:rPr lang="en-US" altLang="en-US" dirty="0"/>
              <a:t> </a:t>
            </a:r>
            <a:r>
              <a:rPr lang="en-US" altLang="en-US" dirty="0" err="1"/>
              <a:t>permutasi</a:t>
            </a:r>
            <a:r>
              <a:rPr lang="en-US" altLang="en-US" dirty="0"/>
              <a:t> </a:t>
            </a:r>
            <a:r>
              <a:rPr lang="en-US" altLang="en-US" dirty="0" err="1"/>
              <a:t>awal</a:t>
            </a:r>
            <a:r>
              <a:rPr lang="en-US" altLang="en-US" dirty="0"/>
              <a:t> (</a:t>
            </a:r>
            <a:r>
              <a:rPr lang="en-US" altLang="en-US" i="1" dirty="0"/>
              <a:t>IP</a:t>
            </a:r>
            <a:r>
              <a:rPr lang="en-US" altLang="en-US" baseline="30000" dirty="0"/>
              <a:t>-1</a:t>
            </a:r>
            <a:r>
              <a:rPr lang="en-US" altLang="en-US" dirty="0"/>
              <a:t>).  (</a:t>
            </a:r>
            <a:r>
              <a:rPr lang="en-US" altLang="en-US" dirty="0" err="1"/>
              <a:t>lihat</a:t>
            </a:r>
            <a:r>
              <a:rPr lang="en-US" altLang="en-US" dirty="0"/>
              <a:t> Gambar 1)</a:t>
            </a:r>
            <a:endParaRPr lang="en-GB" altLang="en-US" dirty="0"/>
          </a:p>
        </p:txBody>
      </p:sp>
      <p:sp>
        <p:nvSpPr>
          <p:cNvPr id="10244" name="Slide Number Placeholder 4">
            <a:extLst>
              <a:ext uri="{FF2B5EF4-FFF2-40B4-BE49-F238E27FC236}">
                <a16:creationId xmlns:a16="http://schemas.microsoft.com/office/drawing/2014/main" id="{FDD332FB-76FD-4605-9F7C-E6E003201A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5205AF-85DF-4EAA-9370-64C743BB19BC}" type="slidenum">
              <a:rPr lang="en-GB" altLang="en-US" sz="1400"/>
              <a:pPr>
                <a:spcBef>
                  <a:spcPct val="0"/>
                </a:spcBef>
                <a:buFontTx/>
                <a:buNone/>
              </a:pPr>
              <a:t>5</a:t>
            </a:fld>
            <a:endParaRPr lang="en-GB"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59DD2C2A-78D8-48B7-8288-5ACA6BF16C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6323" name="Rectangle 3">
            <a:extLst>
              <a:ext uri="{FF2B5EF4-FFF2-40B4-BE49-F238E27FC236}">
                <a16:creationId xmlns:a16="http://schemas.microsoft.com/office/drawing/2014/main" id="{CF7B5B44-57AB-4C82-8A9F-440B7525E664}"/>
              </a:ext>
            </a:extLst>
          </p:cNvPr>
          <p:cNvSpPr>
            <a:spLocks noGrp="1" noChangeArrowheads="1"/>
          </p:cNvSpPr>
          <p:nvPr>
            <p:ph type="body" idx="1"/>
          </p:nvPr>
        </p:nvSpPr>
        <p:spPr>
          <a:xfrm>
            <a:off x="1016000" y="1600200"/>
            <a:ext cx="9418320" cy="4114800"/>
          </a:xfrm>
        </p:spPr>
        <p:txBody>
          <a:bodyPr/>
          <a:lstStyle/>
          <a:p>
            <a:pPr eaLnBrk="1" hangingPunct="1"/>
            <a:r>
              <a:rPr lang="en-US" altLang="en-US" sz="2400" dirty="0" err="1"/>
              <a:t>Menggunakan</a:t>
            </a:r>
            <a:r>
              <a:rPr lang="en-US" altLang="en-US" sz="2400" dirty="0"/>
              <a:t> DES </a:t>
            </a:r>
            <a:r>
              <a:rPr lang="en-US" altLang="en-US" sz="2400" dirty="0" err="1"/>
              <a:t>tiga</a:t>
            </a:r>
            <a:r>
              <a:rPr lang="en-US" altLang="en-US" sz="2400" dirty="0"/>
              <a:t> kali</a:t>
            </a:r>
          </a:p>
          <a:p>
            <a:pPr eaLnBrk="1" hangingPunct="1"/>
            <a:r>
              <a:rPr lang="en-US" altLang="en-US" sz="2400" dirty="0" err="1"/>
              <a:t>Bertujuan</a:t>
            </a:r>
            <a:r>
              <a:rPr lang="en-US" altLang="en-US" sz="2400" dirty="0"/>
              <a:t> </a:t>
            </a:r>
            <a:r>
              <a:rPr lang="en-US" altLang="en-US" sz="2400" dirty="0" err="1"/>
              <a:t>untuk</a:t>
            </a:r>
            <a:r>
              <a:rPr lang="en-US" altLang="en-US" sz="2400" dirty="0"/>
              <a:t> </a:t>
            </a:r>
            <a:r>
              <a:rPr lang="en-US" altLang="en-US" sz="2400" dirty="0" err="1"/>
              <a:t>mencegah</a:t>
            </a:r>
            <a:r>
              <a:rPr lang="en-US" altLang="en-US" sz="2400" dirty="0"/>
              <a:t> </a:t>
            </a:r>
            <a:r>
              <a:rPr lang="en-US" altLang="en-US" sz="2400" i="1" dirty="0"/>
              <a:t>meet-in-the-middle attack</a:t>
            </a:r>
            <a:r>
              <a:rPr lang="en-US" altLang="en-US" sz="2400" dirty="0"/>
              <a:t>.</a:t>
            </a:r>
          </a:p>
          <a:p>
            <a:pPr eaLnBrk="1" hangingPunct="1"/>
            <a:r>
              <a:rPr lang="en-US" altLang="en-US" sz="2400" dirty="0" err="1"/>
              <a:t>Bentuk</a:t>
            </a:r>
            <a:r>
              <a:rPr lang="en-US" altLang="en-US" sz="2400" dirty="0"/>
              <a:t> </a:t>
            </a:r>
            <a:r>
              <a:rPr lang="en-US" altLang="en-US" sz="2400" dirty="0" err="1"/>
              <a:t>umum</a:t>
            </a:r>
            <a:r>
              <a:rPr lang="en-US" altLang="en-US" sz="2400" dirty="0"/>
              <a:t> Triple DES (mode EEE):</a:t>
            </a:r>
          </a:p>
          <a:p>
            <a:pPr eaLnBrk="1" hangingPunct="1">
              <a:buFontTx/>
              <a:buNone/>
            </a:pPr>
            <a:r>
              <a:rPr lang="en-US" altLang="en-US" sz="2400" dirty="0">
                <a:cs typeface="Times New Roman" panose="02020603050405020304" pitchFamily="18" charset="0"/>
              </a:rPr>
              <a:t>		</a:t>
            </a:r>
            <a:r>
              <a:rPr lang="en-US" altLang="en-US" sz="2400" dirty="0" err="1">
                <a:solidFill>
                  <a:srgbClr val="FF0066"/>
                </a:solidFill>
                <a:cs typeface="Times New Roman" panose="02020603050405020304" pitchFamily="18" charset="0"/>
              </a:rPr>
              <a:t>Enkripsi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E</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a:t>
            </a:r>
          </a:p>
          <a:p>
            <a:pPr eaLnBrk="1" hangingPunct="1">
              <a:buFontTx/>
              <a:buNone/>
            </a:pPr>
            <a:r>
              <a:rPr lang="en-US" altLang="en-US" sz="2400" dirty="0">
                <a:solidFill>
                  <a:srgbClr val="FF0066"/>
                </a:solidFill>
                <a:cs typeface="Times New Roman" panose="02020603050405020304" pitchFamily="18" charset="0"/>
              </a:rPr>
              <a:t>		</a:t>
            </a:r>
            <a:r>
              <a:rPr lang="en-US" altLang="en-US" sz="2400" dirty="0" err="1">
                <a:solidFill>
                  <a:srgbClr val="FF0066"/>
                </a:solidFill>
                <a:cs typeface="Times New Roman" panose="02020603050405020304" pitchFamily="18" charset="0"/>
              </a:rPr>
              <a:t>Dekripsi</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P</a:t>
            </a:r>
            <a:r>
              <a:rPr lang="en-US" altLang="en-US" sz="2400" dirty="0">
                <a:solidFill>
                  <a:srgbClr val="FF0066"/>
                </a:solidFill>
                <a:cs typeface="Times New Roman" panose="02020603050405020304" pitchFamily="18" charset="0"/>
              </a:rPr>
              <a:t> =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1</a:t>
            </a:r>
            <a:r>
              <a:rPr lang="en-US" altLang="en-US" sz="2400" dirty="0">
                <a:solidFill>
                  <a:srgbClr val="FF0066"/>
                </a:solidFill>
                <a:cs typeface="Times New Roman" panose="02020603050405020304" pitchFamily="18" charset="0"/>
              </a:rPr>
              <a:t>(</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2</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D</a:t>
            </a:r>
            <a:r>
              <a:rPr lang="en-US" altLang="en-US" sz="2400" i="1" baseline="-30000" dirty="0">
                <a:solidFill>
                  <a:srgbClr val="FF0066"/>
                </a:solidFill>
                <a:cs typeface="Times New Roman" panose="02020603050405020304" pitchFamily="18" charset="0"/>
              </a:rPr>
              <a:t>K</a:t>
            </a:r>
            <a:r>
              <a:rPr lang="en-US" altLang="en-US" sz="2400" baseline="-30000" dirty="0">
                <a:solidFill>
                  <a:srgbClr val="FF0066"/>
                </a:solidFill>
                <a:cs typeface="Times New Roman" panose="02020603050405020304" pitchFamily="18" charset="0"/>
              </a:rPr>
              <a:t>3</a:t>
            </a:r>
            <a:r>
              <a:rPr lang="en-US" altLang="en-US" sz="2400" dirty="0">
                <a:solidFill>
                  <a:srgbClr val="FF0066"/>
                </a:solidFill>
                <a:cs typeface="Times New Roman" panose="02020603050405020304" pitchFamily="18" charset="0"/>
              </a:rPr>
              <a:t> (</a:t>
            </a:r>
            <a:r>
              <a:rPr lang="en-US" altLang="en-US" sz="2400" i="1" dirty="0">
                <a:solidFill>
                  <a:srgbClr val="FF0066"/>
                </a:solidFill>
                <a:cs typeface="Times New Roman" panose="02020603050405020304" pitchFamily="18" charset="0"/>
              </a:rPr>
              <a:t>C</a:t>
            </a:r>
            <a:r>
              <a:rPr lang="en-US" altLang="en-US" sz="2400" dirty="0">
                <a:solidFill>
                  <a:srgbClr val="FF0066"/>
                </a:solidFill>
                <a:cs typeface="Times New Roman" panose="02020603050405020304" pitchFamily="18" charset="0"/>
              </a:rPr>
              <a:t>)))</a:t>
            </a:r>
            <a:r>
              <a:rPr lang="en-US" altLang="en-US" sz="2400" dirty="0">
                <a:solidFill>
                  <a:srgbClr val="FF0066"/>
                </a:solidFill>
              </a:rPr>
              <a:t> </a:t>
            </a:r>
          </a:p>
          <a:p>
            <a:pPr eaLnBrk="1" hangingPunct="1"/>
            <a:endParaRPr lang="en-US" altLang="en-US" dirty="0">
              <a:solidFill>
                <a:srgbClr val="FF0066"/>
              </a:solidFill>
            </a:endParaRPr>
          </a:p>
        </p:txBody>
      </p:sp>
      <p:sp>
        <p:nvSpPr>
          <p:cNvPr id="56324" name="Rectangle 4">
            <a:extLst>
              <a:ext uri="{FF2B5EF4-FFF2-40B4-BE49-F238E27FC236}">
                <a16:creationId xmlns:a16="http://schemas.microsoft.com/office/drawing/2014/main" id="{A19BAE69-B3A5-478A-A6F2-9C93A944F273}"/>
              </a:ext>
            </a:extLst>
          </p:cNvPr>
          <p:cNvSpPr>
            <a:spLocks noGrp="1" noChangeArrowheads="1"/>
          </p:cNvSpPr>
          <p:nvPr>
            <p:ph type="title"/>
          </p:nvPr>
        </p:nvSpPr>
        <p:spPr>
          <a:xfrm>
            <a:off x="939800" y="533400"/>
            <a:ext cx="7772400" cy="609600"/>
          </a:xfrm>
          <a:noFill/>
        </p:spPr>
        <p:txBody>
          <a:bodyPr>
            <a:normAutofit fontScale="90000"/>
          </a:bodyPr>
          <a:lstStyle/>
          <a:p>
            <a:pPr algn="l" eaLnBrk="1" hangingPunct="1"/>
            <a:r>
              <a:rPr lang="en-US" altLang="en-US" b="1" i="1" dirty="0"/>
              <a:t>Triple</a:t>
            </a:r>
            <a:r>
              <a:rPr lang="en-US" altLang="en-US" b="1" dirty="0"/>
              <a:t> DES (TDES)</a:t>
            </a:r>
            <a:endParaRPr lang="en-GB" altLang="en-US" b="1" dirty="0"/>
          </a:p>
        </p:txBody>
      </p:sp>
      <p:sp>
        <p:nvSpPr>
          <p:cNvPr id="56325" name="Slide Number Placeholder 4">
            <a:extLst>
              <a:ext uri="{FF2B5EF4-FFF2-40B4-BE49-F238E27FC236}">
                <a16:creationId xmlns:a16="http://schemas.microsoft.com/office/drawing/2014/main" id="{8D3E7F44-258B-43A8-97BB-760BFF35B1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F6A7BA-3A9E-4B60-A251-136E49435386}" type="slidenum">
              <a:rPr lang="en-GB" altLang="en-US" sz="1400"/>
              <a:pPr>
                <a:spcBef>
                  <a:spcPct val="0"/>
                </a:spcBef>
                <a:buFontTx/>
                <a:buNone/>
              </a:pPr>
              <a:t>50</a:t>
            </a:fld>
            <a:endParaRPr lang="en-GB" altLang="en-US" sz="1400"/>
          </a:p>
        </p:txBody>
      </p:sp>
      <p:graphicFrame>
        <p:nvGraphicFramePr>
          <p:cNvPr id="2" name="Object 4">
            <a:extLst>
              <a:ext uri="{FF2B5EF4-FFF2-40B4-BE49-F238E27FC236}">
                <a16:creationId xmlns:a16="http://schemas.microsoft.com/office/drawing/2014/main" id="{0F2BD4BF-77B4-F9EA-8291-4FDD691F84CF}"/>
              </a:ext>
            </a:extLst>
          </p:cNvPr>
          <p:cNvGraphicFramePr>
            <a:graphicFrameLocks noChangeAspect="1"/>
          </p:cNvGraphicFramePr>
          <p:nvPr>
            <p:extLst>
              <p:ext uri="{D42A27DB-BD31-4B8C-83A1-F6EECF244321}">
                <p14:modId xmlns:p14="http://schemas.microsoft.com/office/powerpoint/2010/main" val="3042614938"/>
              </p:ext>
            </p:extLst>
          </p:nvPr>
        </p:nvGraphicFramePr>
        <p:xfrm>
          <a:off x="6096000" y="2729864"/>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29864"/>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67F2AE40-7A4B-F27C-B38F-DF84AA20AD18}"/>
              </a:ext>
            </a:extLst>
          </p:cNvPr>
          <p:cNvSpPr/>
          <p:nvPr/>
        </p:nvSpPr>
        <p:spPr>
          <a:xfrm>
            <a:off x="9144000" y="36576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E</a:t>
            </a:r>
          </a:p>
        </p:txBody>
      </p:sp>
      <p:sp>
        <p:nvSpPr>
          <p:cNvPr id="5" name="Rectangle 4">
            <a:extLst>
              <a:ext uri="{FF2B5EF4-FFF2-40B4-BE49-F238E27FC236}">
                <a16:creationId xmlns:a16="http://schemas.microsoft.com/office/drawing/2014/main" id="{E9FE8E8D-E240-4EA2-4E7D-11FE7CA1F925}"/>
              </a:ext>
            </a:extLst>
          </p:cNvPr>
          <p:cNvSpPr/>
          <p:nvPr/>
        </p:nvSpPr>
        <p:spPr>
          <a:xfrm>
            <a:off x="9144000" y="5638800"/>
            <a:ext cx="31496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D</a:t>
            </a:r>
          </a:p>
        </p:txBody>
      </p:sp>
      <p:sp>
        <p:nvSpPr>
          <p:cNvPr id="6" name="Rectangle 5">
            <a:extLst>
              <a:ext uri="{FF2B5EF4-FFF2-40B4-BE49-F238E27FC236}">
                <a16:creationId xmlns:a16="http://schemas.microsoft.com/office/drawing/2014/main" id="{E7F5ED02-2216-208F-2A76-20728ECC7003}"/>
              </a:ext>
            </a:extLst>
          </p:cNvPr>
          <p:cNvSpPr/>
          <p:nvPr/>
        </p:nvSpPr>
        <p:spPr>
          <a:xfrm>
            <a:off x="10647680" y="272986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
        <p:nvSpPr>
          <p:cNvPr id="7" name="Rectangle 6">
            <a:extLst>
              <a:ext uri="{FF2B5EF4-FFF2-40B4-BE49-F238E27FC236}">
                <a16:creationId xmlns:a16="http://schemas.microsoft.com/office/drawing/2014/main" id="{F5E41FFE-20E0-0FEF-1DD5-948D1C69665E}"/>
              </a:ext>
            </a:extLst>
          </p:cNvPr>
          <p:cNvSpPr/>
          <p:nvPr/>
        </p:nvSpPr>
        <p:spPr>
          <a:xfrm>
            <a:off x="7305040" y="4731384"/>
            <a:ext cx="396240" cy="2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K3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4889B484-E733-4DCF-90CC-295B6AEC10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7347" name="Rectangle 3">
            <a:extLst>
              <a:ext uri="{FF2B5EF4-FFF2-40B4-BE49-F238E27FC236}">
                <a16:creationId xmlns:a16="http://schemas.microsoft.com/office/drawing/2014/main" id="{D585B391-EA9A-43F3-A595-657F352A7450}"/>
              </a:ext>
            </a:extLst>
          </p:cNvPr>
          <p:cNvSpPr>
            <a:spLocks noGrp="1" noChangeArrowheads="1"/>
          </p:cNvSpPr>
          <p:nvPr>
            <p:ph type="body" idx="1"/>
          </p:nvPr>
        </p:nvSpPr>
        <p:spPr>
          <a:xfrm>
            <a:off x="1000760" y="1253331"/>
            <a:ext cx="10515600" cy="4351338"/>
          </a:xfrm>
        </p:spPr>
        <p:txBody>
          <a:bodyPr/>
          <a:lstStyle/>
          <a:p>
            <a:pPr eaLnBrk="1" hangingPunct="1"/>
            <a:r>
              <a:rPr lang="en-US" altLang="en-US" dirty="0" err="1"/>
              <a:t>Untuk</a:t>
            </a:r>
            <a:r>
              <a:rPr lang="en-US" altLang="en-US" dirty="0"/>
              <a:t> </a:t>
            </a:r>
            <a:r>
              <a:rPr lang="en-US" altLang="en-US" dirty="0" err="1"/>
              <a:t>menyederhanakan</a:t>
            </a:r>
            <a:r>
              <a:rPr lang="en-US" altLang="en-US" dirty="0"/>
              <a:t> TDES, </a:t>
            </a:r>
            <a:r>
              <a:rPr lang="en-US" altLang="en-US" dirty="0" err="1"/>
              <a:t>maka</a:t>
            </a:r>
            <a:r>
              <a:rPr lang="en-US" altLang="en-US" dirty="0"/>
              <a:t> </a:t>
            </a:r>
            <a:r>
              <a:rPr lang="en-US" altLang="en-US" dirty="0" err="1"/>
              <a:t>langkah</a:t>
            </a:r>
            <a:r>
              <a:rPr lang="en-US" altLang="en-US" dirty="0"/>
              <a:t> di </a:t>
            </a:r>
            <a:r>
              <a:rPr lang="en-US" altLang="en-US" dirty="0" err="1"/>
              <a:t>tengah</a:t>
            </a:r>
            <a:r>
              <a:rPr lang="en-US" altLang="en-US" dirty="0"/>
              <a:t> </a:t>
            </a:r>
            <a:r>
              <a:rPr lang="en-US" altLang="en-US" dirty="0" err="1"/>
              <a:t>diganti</a:t>
            </a:r>
            <a:r>
              <a:rPr lang="en-US" altLang="en-US" dirty="0"/>
              <a:t> </a:t>
            </a:r>
            <a:r>
              <a:rPr lang="en-US" altLang="en-US" dirty="0" err="1"/>
              <a:t>dengan</a:t>
            </a:r>
            <a:r>
              <a:rPr lang="en-US" altLang="en-US" dirty="0"/>
              <a:t> D (mode EDE).</a:t>
            </a:r>
          </a:p>
          <a:p>
            <a:pPr eaLnBrk="1" hangingPunct="1"/>
            <a:endParaRPr lang="en-US" altLang="en-US" dirty="0"/>
          </a:p>
          <a:p>
            <a:pPr eaLnBrk="1" hangingPunct="1"/>
            <a:r>
              <a:rPr lang="en-US" altLang="en-US" dirty="0"/>
              <a:t>Ada </a:t>
            </a:r>
            <a:r>
              <a:rPr lang="en-US" altLang="en-US" dirty="0" err="1"/>
              <a:t>dua</a:t>
            </a:r>
            <a:r>
              <a:rPr lang="en-US" altLang="en-US" dirty="0"/>
              <a:t> </a:t>
            </a:r>
            <a:r>
              <a:rPr lang="en-US" altLang="en-US" dirty="0" err="1"/>
              <a:t>versi</a:t>
            </a:r>
            <a:r>
              <a:rPr lang="en-US" altLang="en-US" dirty="0"/>
              <a:t> TDES </a:t>
            </a:r>
            <a:r>
              <a:rPr lang="en-US" altLang="en-US" dirty="0" err="1"/>
              <a:t>dengan</a:t>
            </a:r>
            <a:r>
              <a:rPr lang="en-US" altLang="en-US" dirty="0"/>
              <a:t> mode EDE: </a:t>
            </a:r>
          </a:p>
          <a:p>
            <a:pPr eaLnBrk="1" hangingPunct="1">
              <a:buFontTx/>
              <a:buNone/>
            </a:pPr>
            <a:r>
              <a:rPr lang="en-US" altLang="en-US" dirty="0"/>
              <a:t>	- </a:t>
            </a:r>
            <a:r>
              <a:rPr lang="en-US" altLang="en-US" dirty="0" err="1"/>
              <a:t>Menggunakan</a:t>
            </a:r>
            <a:r>
              <a:rPr lang="en-US" altLang="en-US" dirty="0"/>
              <a:t> 2 </a:t>
            </a:r>
            <a:r>
              <a:rPr lang="en-US" altLang="en-US" dirty="0" err="1"/>
              <a:t>kunci</a:t>
            </a:r>
            <a:endParaRPr lang="en-US" altLang="en-US" dirty="0"/>
          </a:p>
          <a:p>
            <a:pPr eaLnBrk="1" hangingPunct="1">
              <a:buFontTx/>
              <a:buNone/>
            </a:pPr>
            <a:r>
              <a:rPr lang="en-US" altLang="en-US" dirty="0"/>
              <a:t>	- </a:t>
            </a:r>
            <a:r>
              <a:rPr lang="en-US" altLang="en-US" dirty="0" err="1"/>
              <a:t>Menggunaakn</a:t>
            </a:r>
            <a:r>
              <a:rPr lang="en-US" altLang="en-US" dirty="0"/>
              <a:t> 3 </a:t>
            </a:r>
            <a:r>
              <a:rPr lang="en-US" altLang="en-US" dirty="0" err="1"/>
              <a:t>kunci</a:t>
            </a:r>
            <a:endParaRPr lang="en-US" altLang="en-US" dirty="0"/>
          </a:p>
          <a:p>
            <a:pPr eaLnBrk="1" hangingPunct="1">
              <a:buFontTx/>
              <a:buNone/>
            </a:pPr>
            <a:endParaRPr lang="en-US" altLang="en-US" dirty="0"/>
          </a:p>
          <a:p>
            <a:r>
              <a:rPr lang="en-US" dirty="0" err="1"/>
              <a:t>Kenapa</a:t>
            </a:r>
            <a:r>
              <a:rPr lang="en-US" dirty="0"/>
              <a:t> EDE? </a:t>
            </a:r>
            <a:r>
              <a:rPr lang="en-US" dirty="0" err="1"/>
              <a:t>Supaya</a:t>
            </a:r>
            <a:r>
              <a:rPr lang="en-US" dirty="0"/>
              <a:t> </a:t>
            </a:r>
            <a:r>
              <a:rPr lang="en-US" dirty="0" err="1"/>
              <a:t>kompatibel</a:t>
            </a:r>
            <a:r>
              <a:rPr lang="en-US" dirty="0"/>
              <a:t> </a:t>
            </a:r>
            <a:r>
              <a:rPr lang="en-US" dirty="0" err="1"/>
              <a:t>dengan</a:t>
            </a:r>
            <a:r>
              <a:rPr lang="en-US" dirty="0"/>
              <a:t> single DES:</a:t>
            </a:r>
          </a:p>
          <a:p>
            <a:pPr eaLnBrk="1" hangingPunct="1">
              <a:buFontTx/>
              <a:buNone/>
            </a:pPr>
            <a:endParaRPr lang="en-US" altLang="en-US" dirty="0"/>
          </a:p>
          <a:p>
            <a:pPr eaLnBrk="1" hangingPunct="1">
              <a:buFontTx/>
              <a:buNone/>
            </a:pPr>
            <a:endParaRPr lang="en-US" altLang="en-US" dirty="0"/>
          </a:p>
        </p:txBody>
      </p:sp>
      <p:sp>
        <p:nvSpPr>
          <p:cNvPr id="57348" name="Slide Number Placeholder 3">
            <a:extLst>
              <a:ext uri="{FF2B5EF4-FFF2-40B4-BE49-F238E27FC236}">
                <a16:creationId xmlns:a16="http://schemas.microsoft.com/office/drawing/2014/main" id="{F70E92F8-0BCE-47E0-88BF-D7BDAE83E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FDB0F5-972F-4CB4-946D-15280BEFB412}" type="slidenum">
              <a:rPr lang="en-GB" altLang="en-US" sz="1400"/>
              <a:pPr>
                <a:spcBef>
                  <a:spcPct val="0"/>
                </a:spcBef>
                <a:buFontTx/>
                <a:buNone/>
              </a:pPr>
              <a:t>51</a:t>
            </a:fld>
            <a:endParaRPr lang="en-GB"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D6009A0D-4D58-4FF4-9071-526BDC67D2D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8371" name="Rectangle 2">
            <a:extLst>
              <a:ext uri="{FF2B5EF4-FFF2-40B4-BE49-F238E27FC236}">
                <a16:creationId xmlns:a16="http://schemas.microsoft.com/office/drawing/2014/main" id="{D2930479-848E-4BC6-94D3-2CC98B37C2B7}"/>
              </a:ext>
            </a:extLst>
          </p:cNvPr>
          <p:cNvSpPr>
            <a:spLocks noGrp="1" noChangeArrowheads="1"/>
          </p:cNvSpPr>
          <p:nvPr>
            <p:ph type="title"/>
          </p:nvPr>
        </p:nvSpPr>
        <p:spPr>
          <a:xfrm>
            <a:off x="914400" y="493712"/>
            <a:ext cx="7772400" cy="609600"/>
          </a:xfrm>
        </p:spPr>
        <p:txBody>
          <a:bodyPr>
            <a:normAutofit fontScale="90000"/>
          </a:bodyPr>
          <a:lstStyle/>
          <a:p>
            <a:pPr algn="l" eaLnBrk="1" hangingPunct="1"/>
            <a:r>
              <a:rPr lang="en-US" altLang="en-US" b="1" i="1" dirty="0"/>
              <a:t>Triple</a:t>
            </a:r>
            <a:r>
              <a:rPr lang="en-US" altLang="en-US" b="1" dirty="0"/>
              <a:t> DES</a:t>
            </a:r>
            <a:endParaRPr lang="en-GB" altLang="en-US" b="1" dirty="0"/>
          </a:p>
        </p:txBody>
      </p:sp>
      <p:sp>
        <p:nvSpPr>
          <p:cNvPr id="58372" name="Rectangle 3">
            <a:extLst>
              <a:ext uri="{FF2B5EF4-FFF2-40B4-BE49-F238E27FC236}">
                <a16:creationId xmlns:a16="http://schemas.microsoft.com/office/drawing/2014/main" id="{46DD22AC-22AC-4961-916F-85E9B7762668}"/>
              </a:ext>
            </a:extLst>
          </p:cNvPr>
          <p:cNvSpPr>
            <a:spLocks noGrp="1" noChangeArrowheads="1"/>
          </p:cNvSpPr>
          <p:nvPr>
            <p:ph type="body" idx="1"/>
          </p:nvPr>
        </p:nvSpPr>
        <p:spPr>
          <a:xfrm>
            <a:off x="1127760" y="1447800"/>
            <a:ext cx="8854440" cy="46482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2 </a:t>
            </a:r>
            <a:r>
              <a:rPr lang="en-US" altLang="en-US" b="1" u="sng" dirty="0" err="1"/>
              <a:t>kunci</a:t>
            </a:r>
            <a:r>
              <a:rPr lang="en-US" altLang="en-US" b="1" dirty="0"/>
              <a:t> (56 + 56 = 112 bit)</a:t>
            </a:r>
            <a:endParaRPr lang="en-GB" altLang="en-US" b="1" u="sng" dirty="0"/>
          </a:p>
        </p:txBody>
      </p:sp>
      <p:graphicFrame>
        <p:nvGraphicFramePr>
          <p:cNvPr id="58373" name="Object 4">
            <a:extLst>
              <a:ext uri="{FF2B5EF4-FFF2-40B4-BE49-F238E27FC236}">
                <a16:creationId xmlns:a16="http://schemas.microsoft.com/office/drawing/2014/main" id="{3AADFAB0-07DC-450E-A535-53272B22396B}"/>
              </a:ext>
            </a:extLst>
          </p:cNvPr>
          <p:cNvGraphicFramePr>
            <a:graphicFrameLocks noChangeAspect="1"/>
          </p:cNvGraphicFramePr>
          <p:nvPr/>
        </p:nvGraphicFramePr>
        <p:xfrm>
          <a:off x="2057400" y="2286952"/>
          <a:ext cx="6096000" cy="3773488"/>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8373" name="Object 4">
                        <a:extLst>
                          <a:ext uri="{FF2B5EF4-FFF2-40B4-BE49-F238E27FC236}">
                            <a16:creationId xmlns:a16="http://schemas.microsoft.com/office/drawing/2014/main" id="{3AADFAB0-07DC-450E-A535-53272B223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952"/>
                        <a:ext cx="60960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4" name="Slide Number Placeholder 5">
            <a:extLst>
              <a:ext uri="{FF2B5EF4-FFF2-40B4-BE49-F238E27FC236}">
                <a16:creationId xmlns:a16="http://schemas.microsoft.com/office/drawing/2014/main" id="{DCD829A3-E8D3-4E2F-A5E8-73AAD9BDA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919F83-560E-4D5B-97CE-896AFF820751}" type="slidenum">
              <a:rPr lang="en-GB" altLang="en-US" sz="1400"/>
              <a:pPr>
                <a:spcBef>
                  <a:spcPct val="0"/>
                </a:spcBef>
                <a:buFontTx/>
                <a:buNone/>
              </a:pPr>
              <a:t>52</a:t>
            </a:fld>
            <a:endParaRPr lang="en-GB"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a:extLst>
              <a:ext uri="{FF2B5EF4-FFF2-40B4-BE49-F238E27FC236}">
                <a16:creationId xmlns:a16="http://schemas.microsoft.com/office/drawing/2014/main" id="{CD953DF3-A992-407E-9864-AA998DB24F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59395" name="Rectangle 3">
            <a:extLst>
              <a:ext uri="{FF2B5EF4-FFF2-40B4-BE49-F238E27FC236}">
                <a16:creationId xmlns:a16="http://schemas.microsoft.com/office/drawing/2014/main" id="{9568129D-70A2-47F5-8EDE-FDA53F55973B}"/>
              </a:ext>
            </a:extLst>
          </p:cNvPr>
          <p:cNvSpPr>
            <a:spLocks noGrp="1" noChangeArrowheads="1"/>
          </p:cNvSpPr>
          <p:nvPr>
            <p:ph type="body" idx="1"/>
          </p:nvPr>
        </p:nvSpPr>
        <p:spPr>
          <a:xfrm>
            <a:off x="1168400" y="838200"/>
            <a:ext cx="8813800" cy="5638800"/>
          </a:xfrm>
        </p:spPr>
        <p:txBody>
          <a:bodyPr/>
          <a:lstStyle/>
          <a:p>
            <a:pPr eaLnBrk="1" hangingPunct="1">
              <a:buFontTx/>
              <a:buNone/>
            </a:pPr>
            <a:r>
              <a:rPr lang="en-US" altLang="en-US" b="1" i="1" u="sng" dirty="0"/>
              <a:t>Triple</a:t>
            </a:r>
            <a:r>
              <a:rPr lang="en-US" altLang="en-US" b="1" u="sng" dirty="0"/>
              <a:t> DES </a:t>
            </a:r>
            <a:r>
              <a:rPr lang="en-US" altLang="en-US" b="1" u="sng" dirty="0" err="1"/>
              <a:t>dengan</a:t>
            </a:r>
            <a:r>
              <a:rPr lang="en-US" altLang="en-US" b="1" u="sng" dirty="0"/>
              <a:t> 3 </a:t>
            </a:r>
            <a:r>
              <a:rPr lang="en-US" altLang="en-US" b="1" u="sng" dirty="0" err="1"/>
              <a:t>kunci</a:t>
            </a:r>
            <a:r>
              <a:rPr lang="en-US" altLang="en-US" b="1" dirty="0"/>
              <a:t>  (56 + 56 + 56 = 168)</a:t>
            </a:r>
            <a:endParaRPr lang="en-GB" altLang="en-US" b="1" u="sng" dirty="0"/>
          </a:p>
          <a:p>
            <a:pPr eaLnBrk="1" hangingPunct="1"/>
            <a:endParaRPr lang="en-GB" altLang="en-US" dirty="0"/>
          </a:p>
        </p:txBody>
      </p:sp>
      <p:graphicFrame>
        <p:nvGraphicFramePr>
          <p:cNvPr id="59396" name="Object 4">
            <a:extLst>
              <a:ext uri="{FF2B5EF4-FFF2-40B4-BE49-F238E27FC236}">
                <a16:creationId xmlns:a16="http://schemas.microsoft.com/office/drawing/2014/main" id="{2D6B6D1E-B91B-452A-B344-DD331543EAB4}"/>
              </a:ext>
            </a:extLst>
          </p:cNvPr>
          <p:cNvGraphicFramePr>
            <a:graphicFrameLocks noChangeAspect="1"/>
          </p:cNvGraphicFramePr>
          <p:nvPr>
            <p:extLst>
              <p:ext uri="{D42A27DB-BD31-4B8C-83A1-F6EECF244321}">
                <p14:modId xmlns:p14="http://schemas.microsoft.com/office/powerpoint/2010/main" val="1519023456"/>
              </p:ext>
            </p:extLst>
          </p:nvPr>
        </p:nvGraphicFramePr>
        <p:xfrm>
          <a:off x="767080" y="1635760"/>
          <a:ext cx="6934200" cy="4292600"/>
        </p:xfrm>
        <a:graphic>
          <a:graphicData uri="http://schemas.openxmlformats.org/presentationml/2006/ole">
            <mc:AlternateContent xmlns:mc="http://schemas.openxmlformats.org/markup-compatibility/2006">
              <mc:Choice xmlns:v="urn:schemas-microsoft-com:vml" Requires="v">
                <p:oleObj name="VISIO" r:id="rId2" imgW="5385054" imgH="3326892" progId="Visio.Drawing.5">
                  <p:embed/>
                </p:oleObj>
              </mc:Choice>
              <mc:Fallback>
                <p:oleObj name="VISIO" r:id="rId2" imgW="5385054" imgH="3326892" progId="Visio.Drawing.5">
                  <p:embed/>
                  <p:pic>
                    <p:nvPicPr>
                      <p:cNvPr id="59396" name="Object 4">
                        <a:extLst>
                          <a:ext uri="{FF2B5EF4-FFF2-40B4-BE49-F238E27FC236}">
                            <a16:creationId xmlns:a16="http://schemas.microsoft.com/office/drawing/2014/main" id="{2D6B6D1E-B91B-452A-B344-DD331543E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 y="1635760"/>
                        <a:ext cx="6934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Slide Number Placeholder 4">
            <a:extLst>
              <a:ext uri="{FF2B5EF4-FFF2-40B4-BE49-F238E27FC236}">
                <a16:creationId xmlns:a16="http://schemas.microsoft.com/office/drawing/2014/main" id="{E4F21034-50BC-4608-BF2B-1DDF94E3B9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6D0E69A-CFE9-4841-B52F-DF7151D38DC1}" type="slidenum">
              <a:rPr lang="en-GB" altLang="en-US" sz="1400"/>
              <a:pPr>
                <a:spcBef>
                  <a:spcPct val="0"/>
                </a:spcBef>
                <a:buFontTx/>
                <a:buNone/>
              </a:pPr>
              <a:t>53</a:t>
            </a:fld>
            <a:endParaRPr lang="en-GB" altLang="en-US" sz="1400"/>
          </a:p>
        </p:txBody>
      </p:sp>
      <p:pic>
        <p:nvPicPr>
          <p:cNvPr id="2" name="Picture 1">
            <a:extLst>
              <a:ext uri="{FF2B5EF4-FFF2-40B4-BE49-F238E27FC236}">
                <a16:creationId xmlns:a16="http://schemas.microsoft.com/office/drawing/2014/main" id="{7E1D2C0B-D94C-18BF-8BA1-227EDA8A6B2D}"/>
              </a:ext>
            </a:extLst>
          </p:cNvPr>
          <p:cNvPicPr>
            <a:picLocks noChangeAspect="1" noChangeArrowheads="1"/>
          </p:cNvPicPr>
          <p:nvPr/>
        </p:nvPicPr>
        <p:blipFill>
          <a:blip r:embed="rId4" cstate="print"/>
          <a:srcRect/>
          <a:stretch>
            <a:fillRect/>
          </a:stretch>
        </p:blipFill>
        <p:spPr bwMode="auto">
          <a:xfrm>
            <a:off x="8258810" y="2398711"/>
            <a:ext cx="3619500" cy="28003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453A41AB-6B46-4A56-B12C-AE8F6F576F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400"/>
              <a:t>Rinaldi Munir/Kriptografi/IF-ITB</a:t>
            </a:r>
          </a:p>
        </p:txBody>
      </p:sp>
      <p:sp>
        <p:nvSpPr>
          <p:cNvPr id="11267" name="Slide Number Placeholder 6">
            <a:extLst>
              <a:ext uri="{FF2B5EF4-FFF2-40B4-BE49-F238E27FC236}">
                <a16:creationId xmlns:a16="http://schemas.microsoft.com/office/drawing/2014/main" id="{EDD8D77F-3324-4718-A106-FB56D048D7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7FD41C-BC1E-4553-9B33-564A845764C7}" type="slidenum">
              <a:rPr lang="en-GB" altLang="en-US" sz="1400"/>
              <a:pPr>
                <a:spcBef>
                  <a:spcPct val="0"/>
                </a:spcBef>
                <a:buFontTx/>
                <a:buNone/>
              </a:pPr>
              <a:t>6</a:t>
            </a:fld>
            <a:endParaRPr lang="en-GB" altLang="en-US" sz="1400"/>
          </a:p>
        </p:txBody>
      </p:sp>
      <p:sp>
        <p:nvSpPr>
          <p:cNvPr id="11268" name="Rectangle 9">
            <a:extLst>
              <a:ext uri="{FF2B5EF4-FFF2-40B4-BE49-F238E27FC236}">
                <a16:creationId xmlns:a16="http://schemas.microsoft.com/office/drawing/2014/main" id="{489EB5B0-4210-43CB-BCC3-E90DB959EF2B}"/>
              </a:ext>
            </a:extLst>
          </p:cNvPr>
          <p:cNvSpPr>
            <a:spLocks noChangeArrowheads="1"/>
          </p:cNvSpPr>
          <p:nvPr/>
        </p:nvSpPr>
        <p:spPr bwMode="auto">
          <a:xfrm>
            <a:off x="4114801" y="706588"/>
            <a:ext cx="16392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1269" name="Picture 8">
            <a:extLst>
              <a:ext uri="{FF2B5EF4-FFF2-40B4-BE49-F238E27FC236}">
                <a16:creationId xmlns:a16="http://schemas.microsoft.com/office/drawing/2014/main" id="{8C8FDEE8-8769-468C-9F39-D95770B56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0" y="382024"/>
            <a:ext cx="5097994" cy="52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a:extLst>
              <a:ext uri="{FF2B5EF4-FFF2-40B4-BE49-F238E27FC236}">
                <a16:creationId xmlns:a16="http://schemas.microsoft.com/office/drawing/2014/main" id="{95EA6C84-9F4D-454D-8E09-0CEFD9109C1E}"/>
              </a:ext>
            </a:extLst>
          </p:cNvPr>
          <p:cNvSpPr>
            <a:spLocks noChangeArrowheads="1"/>
          </p:cNvSpPr>
          <p:nvPr/>
        </p:nvSpPr>
        <p:spPr bwMode="auto">
          <a:xfrm>
            <a:off x="2941582" y="583701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indent="-18288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a:cs typeface="Times New Roman" panose="02020603050405020304" pitchFamily="18" charset="0"/>
              </a:rPr>
              <a:t>Gambar 1 </a:t>
            </a:r>
            <a:r>
              <a:rPr lang="en-US" altLang="en-US" dirty="0" err="1">
                <a:cs typeface="Times New Roman" panose="02020603050405020304" pitchFamily="18" charset="0"/>
              </a:rPr>
              <a:t>Skema</a:t>
            </a:r>
            <a:r>
              <a:rPr lang="en-US" altLang="en-US" dirty="0">
                <a:cs typeface="Times New Roman" panose="02020603050405020304" pitchFamily="18" charset="0"/>
              </a:rPr>
              <a:t> global </a:t>
            </a:r>
            <a:r>
              <a:rPr lang="en-US" altLang="en-US" dirty="0" err="1">
                <a:cs typeface="Times New Roman" panose="02020603050405020304" pitchFamily="18" charset="0"/>
              </a:rPr>
              <a:t>algoritma</a:t>
            </a:r>
            <a:r>
              <a:rPr lang="en-US" altLang="en-US" dirty="0">
                <a:cs typeface="Times New Roman" panose="02020603050405020304" pitchFamily="18" charset="0"/>
              </a:rPr>
              <a:t> DES</a:t>
            </a:r>
            <a:endParaRPr lang="en-US" altLang="en-US" sz="2800" dirty="0">
              <a:cs typeface="Times New Roman" panose="02020603050405020304" pitchFamily="18" charset="0"/>
            </a:endParaRPr>
          </a:p>
        </p:txBody>
      </p:sp>
      <p:sp>
        <p:nvSpPr>
          <p:cNvPr id="2" name="Rectangle 1">
            <a:extLst>
              <a:ext uri="{FF2B5EF4-FFF2-40B4-BE49-F238E27FC236}">
                <a16:creationId xmlns:a16="http://schemas.microsoft.com/office/drawing/2014/main" id="{A01C1D23-65F2-FB42-1DA5-C643B2A670B7}"/>
              </a:ext>
            </a:extLst>
          </p:cNvPr>
          <p:cNvSpPr/>
          <p:nvPr/>
        </p:nvSpPr>
        <p:spPr>
          <a:xfrm>
            <a:off x="8860878" y="2592005"/>
            <a:ext cx="1273066" cy="8092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Key</a:t>
            </a:r>
          </a:p>
          <a:p>
            <a:pPr algn="ctr"/>
            <a:r>
              <a:rPr lang="en-US" i="1" dirty="0">
                <a:solidFill>
                  <a:schemeClr val="tx1"/>
                </a:solidFill>
                <a:latin typeface="Times New Roman" panose="02020603050405020304" pitchFamily="18" charset="0"/>
                <a:cs typeface="Times New Roman" panose="02020603050405020304" pitchFamily="18" charset="0"/>
              </a:rPr>
              <a:t>expansion</a:t>
            </a:r>
          </a:p>
        </p:txBody>
      </p:sp>
      <p:cxnSp>
        <p:nvCxnSpPr>
          <p:cNvPr id="4" name="Straight Arrow Connector 3">
            <a:extLst>
              <a:ext uri="{FF2B5EF4-FFF2-40B4-BE49-F238E27FC236}">
                <a16:creationId xmlns:a16="http://schemas.microsoft.com/office/drawing/2014/main" id="{8878788D-5260-368A-FCB5-B0FD84518A07}"/>
              </a:ext>
            </a:extLst>
          </p:cNvPr>
          <p:cNvCxnSpPr>
            <a:cxnSpLocks/>
          </p:cNvCxnSpPr>
          <p:nvPr/>
        </p:nvCxnSpPr>
        <p:spPr>
          <a:xfrm flipH="1">
            <a:off x="6881976" y="3009488"/>
            <a:ext cx="1946714"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36AE7A-2879-B8CA-29EE-8770B47B072D}"/>
              </a:ext>
            </a:extLst>
          </p:cNvPr>
          <p:cNvSpPr txBox="1"/>
          <p:nvPr/>
        </p:nvSpPr>
        <p:spPr>
          <a:xfrm>
            <a:off x="7046857" y="2609378"/>
            <a:ext cx="356188" cy="400110"/>
          </a:xfrm>
          <a:prstGeom prst="rect">
            <a:avLst/>
          </a:prstGeom>
          <a:noFill/>
        </p:spPr>
        <p:txBody>
          <a:bodyPr wrap="none" rtlCol="0">
            <a:spAutoFit/>
          </a:bodyPr>
          <a:lstStyle/>
          <a:p>
            <a:r>
              <a:rPr lang="en-US" sz="2000" i="1" dirty="0"/>
              <a:t>K</a:t>
            </a:r>
            <a:r>
              <a:rPr lang="en-US" sz="2000" i="1" baseline="-25000" dirty="0"/>
              <a:t>i</a:t>
            </a:r>
          </a:p>
        </p:txBody>
      </p:sp>
      <p:cxnSp>
        <p:nvCxnSpPr>
          <p:cNvPr id="10" name="Straight Arrow Connector 9">
            <a:extLst>
              <a:ext uri="{FF2B5EF4-FFF2-40B4-BE49-F238E27FC236}">
                <a16:creationId xmlns:a16="http://schemas.microsoft.com/office/drawing/2014/main" id="{8FA4DEE0-0D48-E429-FE5F-9F17B728A7AA}"/>
              </a:ext>
            </a:extLst>
          </p:cNvPr>
          <p:cNvCxnSpPr>
            <a:cxnSpLocks/>
          </p:cNvCxnSpPr>
          <p:nvPr/>
        </p:nvCxnSpPr>
        <p:spPr>
          <a:xfrm flipH="1">
            <a:off x="10133944" y="2996653"/>
            <a:ext cx="413188" cy="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3BE163-2EA5-CCF1-8F67-305AC2E6A1C4}"/>
              </a:ext>
            </a:extLst>
          </p:cNvPr>
          <p:cNvSpPr txBox="1"/>
          <p:nvPr/>
        </p:nvSpPr>
        <p:spPr>
          <a:xfrm>
            <a:off x="10570294" y="2796598"/>
            <a:ext cx="317716" cy="400110"/>
          </a:xfrm>
          <a:prstGeom prst="rect">
            <a:avLst/>
          </a:prstGeom>
          <a:noFill/>
        </p:spPr>
        <p:txBody>
          <a:bodyPr wrap="none" rtlCol="0">
            <a:spAutoFit/>
          </a:bodyPr>
          <a:lstStyle/>
          <a:p>
            <a:r>
              <a:rPr lang="en-US" sz="2000" i="1" dirty="0"/>
              <a:t>K</a:t>
            </a:r>
            <a:endParaRPr lang="en-US" sz="2000" i="1" baseline="-25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733F7AE-152E-7C4B-2F82-789E196B86D1}"/>
              </a:ext>
            </a:extLst>
          </p:cNvPr>
          <p:cNvSpPr/>
          <p:nvPr/>
        </p:nvSpPr>
        <p:spPr bwMode="auto">
          <a:xfrm>
            <a:off x="3411419" y="2887786"/>
            <a:ext cx="5040308" cy="2760784"/>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Enciphering </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by</a:t>
            </a: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16-round </a:t>
            </a:r>
            <a:r>
              <a:rPr lang="en-US" sz="2400" b="1" dirty="0" err="1"/>
              <a:t>Feistel</a:t>
            </a:r>
            <a:r>
              <a:rPr lang="en-US" sz="2400" b="1" dirty="0"/>
              <a:t> network</a:t>
            </a:r>
          </a:p>
        </p:txBody>
      </p:sp>
      <p:cxnSp>
        <p:nvCxnSpPr>
          <p:cNvPr id="3" name="Straight Arrow Connector 2">
            <a:extLst>
              <a:ext uri="{FF2B5EF4-FFF2-40B4-BE49-F238E27FC236}">
                <a16:creationId xmlns:a16="http://schemas.microsoft.com/office/drawing/2014/main" id="{E5938262-14E8-CD1A-B775-ED37B4E1DBA6}"/>
              </a:ext>
            </a:extLst>
          </p:cNvPr>
          <p:cNvCxnSpPr/>
          <p:nvPr/>
        </p:nvCxnSpPr>
        <p:spPr bwMode="auto">
          <a:xfrm>
            <a:off x="8451727" y="4026484"/>
            <a:ext cx="428516"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Arrow Connector 3">
            <a:extLst>
              <a:ext uri="{FF2B5EF4-FFF2-40B4-BE49-F238E27FC236}">
                <a16:creationId xmlns:a16="http://schemas.microsoft.com/office/drawing/2014/main" id="{D0CD93B3-476D-7A99-5E13-FA61578C8A07}"/>
              </a:ext>
            </a:extLst>
          </p:cNvPr>
          <p:cNvCxnSpPr/>
          <p:nvPr/>
        </p:nvCxnSpPr>
        <p:spPr bwMode="auto">
          <a:xfrm>
            <a:off x="2778075" y="3993529"/>
            <a:ext cx="633344"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86958E-EC0A-26FD-D52E-50F65AAA8A47}"/>
                  </a:ext>
                </a:extLst>
              </p:cNvPr>
              <p:cNvSpPr txBox="1"/>
              <p:nvPr/>
            </p:nvSpPr>
            <p:spPr>
              <a:xfrm>
                <a:off x="839218" y="2019340"/>
                <a:ext cx="3133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oMath>
                  </m:oMathPara>
                </a14:m>
                <a:endParaRPr lang="en-US" sz="2800" dirty="0"/>
              </a:p>
            </p:txBody>
          </p:sp>
        </mc:Choice>
        <mc:Fallback xmlns="">
          <p:sp>
            <p:nvSpPr>
              <p:cNvPr id="5" name="TextBox 4">
                <a:extLst>
                  <a:ext uri="{FF2B5EF4-FFF2-40B4-BE49-F238E27FC236}">
                    <a16:creationId xmlns:a16="http://schemas.microsoft.com/office/drawing/2014/main" id="{6A86958E-EC0A-26FD-D52E-50F65AAA8A47}"/>
                  </a:ext>
                </a:extLst>
              </p:cNvPr>
              <p:cNvSpPr txBox="1">
                <a:spLocks noRot="1" noChangeAspect="1" noMove="1" noResize="1" noEditPoints="1" noAdjustHandles="1" noChangeArrowheads="1" noChangeShapeType="1" noTextEdit="1"/>
              </p:cNvSpPr>
              <p:nvPr/>
            </p:nvSpPr>
            <p:spPr>
              <a:xfrm>
                <a:off x="839218" y="2019340"/>
                <a:ext cx="313355"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F1CBB-1892-B2EC-BEB1-D9A2A9EA40AA}"/>
                  </a:ext>
                </a:extLst>
              </p:cNvPr>
              <p:cNvSpPr txBox="1"/>
              <p:nvPr/>
            </p:nvSpPr>
            <p:spPr>
              <a:xfrm>
                <a:off x="10827682" y="2019340"/>
                <a:ext cx="3299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𝐶</m:t>
                      </m:r>
                    </m:oMath>
                  </m:oMathPara>
                </a14:m>
                <a:endParaRPr lang="en-US" sz="2800" dirty="0"/>
              </a:p>
            </p:txBody>
          </p:sp>
        </mc:Choice>
        <mc:Fallback xmlns="">
          <p:sp>
            <p:nvSpPr>
              <p:cNvPr id="6" name="TextBox 5">
                <a:extLst>
                  <a:ext uri="{FF2B5EF4-FFF2-40B4-BE49-F238E27FC236}">
                    <a16:creationId xmlns:a16="http://schemas.microsoft.com/office/drawing/2014/main" id="{D93F1CBB-1892-B2EC-BEB1-D9A2A9EA40AA}"/>
                  </a:ext>
                </a:extLst>
              </p:cNvPr>
              <p:cNvSpPr txBox="1">
                <a:spLocks noRot="1" noChangeAspect="1" noMove="1" noResize="1" noEditPoints="1" noAdjustHandles="1" noChangeArrowheads="1" noChangeShapeType="1" noTextEdit="1"/>
              </p:cNvSpPr>
              <p:nvPr/>
            </p:nvSpPr>
            <p:spPr>
              <a:xfrm>
                <a:off x="10827682" y="2019340"/>
                <a:ext cx="329962" cy="430887"/>
              </a:xfrm>
              <a:prstGeom prst="rect">
                <a:avLst/>
              </a:prstGeom>
              <a:blipFill>
                <a:blip r:embed="rId3"/>
                <a:stretch>
                  <a:fillRect/>
                </a:stretch>
              </a:blipFill>
            </p:spPr>
            <p:txBody>
              <a:bodyPr/>
              <a:lstStyle/>
              <a:p>
                <a:r>
                  <a:rPr lang="en-US">
                    <a:noFill/>
                  </a:rPr>
                  <a:t> </a:t>
                </a:r>
              </a:p>
            </p:txBody>
          </p:sp>
        </mc:Fallback>
      </mc:AlternateContent>
      <p:sp>
        <p:nvSpPr>
          <p:cNvPr id="7" name="Trapezoid 6">
            <a:extLst>
              <a:ext uri="{FF2B5EF4-FFF2-40B4-BE49-F238E27FC236}">
                <a16:creationId xmlns:a16="http://schemas.microsoft.com/office/drawing/2014/main" id="{E19AEF3B-0F43-16BB-C198-5082BC738018}"/>
              </a:ext>
            </a:extLst>
          </p:cNvPr>
          <p:cNvSpPr/>
          <p:nvPr/>
        </p:nvSpPr>
        <p:spPr bwMode="auto">
          <a:xfrm>
            <a:off x="3763106" y="1367299"/>
            <a:ext cx="4379182" cy="696728"/>
          </a:xfrm>
          <a:prstGeom prst="trapezoid">
            <a:avLst>
              <a:gd name="adj" fmla="val 141393"/>
            </a:avLst>
          </a:prstGeom>
          <a:solidFill>
            <a:srgbClr val="FEE9E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t>Key expansion</a:t>
            </a:r>
          </a:p>
        </p:txBody>
      </p:sp>
      <mc:AlternateContent xmlns:mc="http://schemas.openxmlformats.org/markup-compatibility/2006" xmlns:a14="http://schemas.microsoft.com/office/drawing/2010/main">
        <mc:Choice Requires="a14">
          <p:sp>
            <p:nvSpPr>
              <p:cNvPr id="8" name="Rounded Rectangle 35">
                <a:extLst>
                  <a:ext uri="{FF2B5EF4-FFF2-40B4-BE49-F238E27FC236}">
                    <a16:creationId xmlns:a16="http://schemas.microsoft.com/office/drawing/2014/main" id="{9AE1A4C5-7B22-1079-3C76-0C8B0BAB8631}"/>
                  </a:ext>
                </a:extLst>
              </p:cNvPr>
              <p:cNvSpPr/>
              <p:nvPr/>
            </p:nvSpPr>
            <p:spPr bwMode="auto">
              <a:xfrm>
                <a:off x="3976455"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m:t>
                          </m:r>
                        </m:sub>
                      </m:sSub>
                    </m:oMath>
                  </m:oMathPara>
                </a14:m>
                <a:endParaRPr lang="en-US" sz="2400" dirty="0"/>
              </a:p>
            </p:txBody>
          </p:sp>
        </mc:Choice>
        <mc:Fallback xmlns="">
          <p:sp>
            <p:nvSpPr>
              <p:cNvPr id="8" name="Rounded Rectangle 35">
                <a:extLst>
                  <a:ext uri="{FF2B5EF4-FFF2-40B4-BE49-F238E27FC236}">
                    <a16:creationId xmlns:a16="http://schemas.microsoft.com/office/drawing/2014/main" id="{9AE1A4C5-7B22-1079-3C76-0C8B0BAB8631}"/>
                  </a:ext>
                </a:extLst>
              </p:cNvPr>
              <p:cNvSpPr>
                <a:spLocks noRot="1" noChangeAspect="1" noMove="1" noResize="1" noEditPoints="1" noAdjustHandles="1" noChangeArrowheads="1" noChangeShapeType="1" noTextEdit="1"/>
              </p:cNvSpPr>
              <p:nvPr/>
            </p:nvSpPr>
            <p:spPr bwMode="auto">
              <a:xfrm>
                <a:off x="3976455" y="2081447"/>
                <a:ext cx="644475" cy="507568"/>
              </a:xfrm>
              <a:prstGeom prst="roundRect">
                <a:avLst/>
              </a:prstGeom>
              <a:blipFill>
                <a:blip r:embed="rId4"/>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49">
                <a:extLst>
                  <a:ext uri="{FF2B5EF4-FFF2-40B4-BE49-F238E27FC236}">
                    <a16:creationId xmlns:a16="http://schemas.microsoft.com/office/drawing/2014/main" id="{C36070DE-E13E-1866-C405-0682E738C45B}"/>
                  </a:ext>
                </a:extLst>
              </p:cNvPr>
              <p:cNvSpPr/>
              <p:nvPr/>
            </p:nvSpPr>
            <p:spPr bwMode="auto">
              <a:xfrm>
                <a:off x="7326788" y="2081447"/>
                <a:ext cx="644475" cy="507568"/>
              </a:xfrm>
              <a:prstGeom prst="roundRect">
                <a:avLst/>
              </a:prstGeom>
              <a:solidFill>
                <a:srgbClr val="FCB4A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400" b="0" i="1" smtClean="0">
                          <a:latin typeface="Cambria Math" panose="02040503050406030204" pitchFamily="18" charset="0"/>
                        </a:rPr>
                        <m:t> </m:t>
                      </m:r>
                      <m:sSub>
                        <m:sSubPr>
                          <m:ctrlPr>
                            <a:rPr lang="nb-NO" sz="2400" b="0" i="1" smtClean="0">
                              <a:latin typeface="Cambria Math" panose="02040503050406030204" pitchFamily="18" charset="0"/>
                            </a:rPr>
                          </m:ctrlPr>
                        </m:sSubPr>
                        <m:e>
                          <m:r>
                            <a:rPr lang="nb-NO" sz="2400" b="0" i="1" smtClean="0">
                              <a:latin typeface="Cambria Math" panose="02040503050406030204" pitchFamily="18" charset="0"/>
                            </a:rPr>
                            <m:t>𝐾</m:t>
                          </m:r>
                        </m:e>
                        <m:sub>
                          <m:r>
                            <a:rPr lang="nb-NO" sz="2400" b="0" i="1" smtClean="0">
                              <a:latin typeface="Cambria Math" panose="02040503050406030204" pitchFamily="18" charset="0"/>
                            </a:rPr>
                            <m:t>16</m:t>
                          </m:r>
                        </m:sub>
                      </m:sSub>
                    </m:oMath>
                  </m:oMathPara>
                </a14:m>
                <a:endParaRPr lang="en-US" sz="2400" dirty="0"/>
              </a:p>
            </p:txBody>
          </p:sp>
        </mc:Choice>
        <mc:Fallback xmlns="">
          <p:sp>
            <p:nvSpPr>
              <p:cNvPr id="9" name="Rounded Rectangle 49">
                <a:extLst>
                  <a:ext uri="{FF2B5EF4-FFF2-40B4-BE49-F238E27FC236}">
                    <a16:creationId xmlns:a16="http://schemas.microsoft.com/office/drawing/2014/main" id="{C36070DE-E13E-1866-C405-0682E738C45B}"/>
                  </a:ext>
                </a:extLst>
              </p:cNvPr>
              <p:cNvSpPr>
                <a:spLocks noRot="1" noChangeAspect="1" noMove="1" noResize="1" noEditPoints="1" noAdjustHandles="1" noChangeArrowheads="1" noChangeShapeType="1" noTextEdit="1"/>
              </p:cNvSpPr>
              <p:nvPr/>
            </p:nvSpPr>
            <p:spPr bwMode="auto">
              <a:xfrm>
                <a:off x="7326788" y="2081447"/>
                <a:ext cx="644475" cy="507568"/>
              </a:xfrm>
              <a:prstGeom prst="roundRect">
                <a:avLst/>
              </a:prstGeom>
              <a:blipFill>
                <a:blip r:embed="rId5"/>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CB6DB97-A6FC-E301-A20D-57D6D65BB9BF}"/>
              </a:ext>
            </a:extLst>
          </p:cNvPr>
          <p:cNvCxnSpPr>
            <a:endCxn id="7" idx="0"/>
          </p:cNvCxnSpPr>
          <p:nvPr/>
        </p:nvCxnSpPr>
        <p:spPr bwMode="auto">
          <a:xfrm>
            <a:off x="5952697" y="893082"/>
            <a:ext cx="0" cy="474217"/>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Flowchart: Connector 10">
                <a:extLst>
                  <a:ext uri="{FF2B5EF4-FFF2-40B4-BE49-F238E27FC236}">
                    <a16:creationId xmlns:a16="http://schemas.microsoft.com/office/drawing/2014/main" id="{7881E660-7C7A-2DD1-2466-E9CDD035359D}"/>
                  </a:ext>
                </a:extLst>
              </p:cNvPr>
              <p:cNvSpPr/>
              <p:nvPr/>
            </p:nvSpPr>
            <p:spPr bwMode="auto">
              <a:xfrm>
                <a:off x="2063747" y="3507292"/>
                <a:ext cx="99027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𝐼𝑃</m:t>
                      </m:r>
                    </m:oMath>
                  </m:oMathPara>
                </a14:m>
                <a:endParaRPr lang="en-US" sz="2400" dirty="0"/>
              </a:p>
            </p:txBody>
          </p:sp>
        </mc:Choice>
        <mc:Fallback xmlns="">
          <p:sp>
            <p:nvSpPr>
              <p:cNvPr id="11" name="Flowchart: Connector 10">
                <a:extLst>
                  <a:ext uri="{FF2B5EF4-FFF2-40B4-BE49-F238E27FC236}">
                    <a16:creationId xmlns:a16="http://schemas.microsoft.com/office/drawing/2014/main" id="{7881E660-7C7A-2DD1-2466-E9CDD035359D}"/>
                  </a:ext>
                </a:extLst>
              </p:cNvPr>
              <p:cNvSpPr>
                <a:spLocks noRot="1" noChangeAspect="1" noMove="1" noResize="1" noEditPoints="1" noAdjustHandles="1" noChangeArrowheads="1" noChangeShapeType="1" noTextEdit="1"/>
              </p:cNvSpPr>
              <p:nvPr/>
            </p:nvSpPr>
            <p:spPr bwMode="auto">
              <a:xfrm>
                <a:off x="2063747" y="3507292"/>
                <a:ext cx="990274" cy="972474"/>
              </a:xfrm>
              <a:prstGeom prst="flowChartConnector">
                <a:avLst/>
              </a:prstGeom>
              <a:blipFill>
                <a:blip r:embed="rId6"/>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Flowchart: Connector 11">
                <a:extLst>
                  <a:ext uri="{FF2B5EF4-FFF2-40B4-BE49-F238E27FC236}">
                    <a16:creationId xmlns:a16="http://schemas.microsoft.com/office/drawing/2014/main" id="{2B9BC5B2-31B5-ABEE-B5C1-48E3817C7DD9}"/>
                  </a:ext>
                </a:extLst>
              </p:cNvPr>
              <p:cNvSpPr/>
              <p:nvPr/>
            </p:nvSpPr>
            <p:spPr bwMode="auto">
              <a:xfrm>
                <a:off x="8915826" y="3507292"/>
                <a:ext cx="1027044" cy="972474"/>
              </a:xfrm>
              <a:prstGeom prst="flowChartConnector">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nb-NO" sz="2800" b="0" i="1" smtClean="0">
                          <a:latin typeface="Cambria Math" panose="02040503050406030204" pitchFamily="18" charset="0"/>
                        </a:rPr>
                        <m:t>  </m:t>
                      </m:r>
                      <m:r>
                        <a:rPr lang="nb-NO" sz="2800" b="0" i="1" smtClean="0">
                          <a:latin typeface="Cambria Math" panose="02040503050406030204" pitchFamily="18" charset="0"/>
                        </a:rPr>
                        <m:t>𝐼</m:t>
                      </m:r>
                      <m:sSup>
                        <m:sSupPr>
                          <m:ctrlPr>
                            <a:rPr lang="nb-NO" sz="2800" b="0" i="1" smtClean="0">
                              <a:latin typeface="Cambria Math" panose="02040503050406030204" pitchFamily="18" charset="0"/>
                            </a:rPr>
                          </m:ctrlPr>
                        </m:sSupPr>
                        <m:e>
                          <m:r>
                            <a:rPr lang="nb-NO" sz="2800" b="0" i="1" smtClean="0">
                              <a:latin typeface="Cambria Math" panose="02040503050406030204" pitchFamily="18" charset="0"/>
                            </a:rPr>
                            <m:t>𝑃</m:t>
                          </m:r>
                        </m:e>
                        <m:sup>
                          <m:r>
                            <a:rPr lang="nb-NO" sz="2800" b="0" i="1" smtClean="0">
                              <a:latin typeface="Cambria Math" panose="02040503050406030204" pitchFamily="18" charset="0"/>
                            </a:rPr>
                            <m:t>−1</m:t>
                          </m:r>
                        </m:sup>
                      </m:sSup>
                    </m:oMath>
                  </m:oMathPara>
                </a14:m>
                <a:endParaRPr lang="en-US" sz="2400" dirty="0"/>
              </a:p>
            </p:txBody>
          </p:sp>
        </mc:Choice>
        <mc:Fallback xmlns="">
          <p:sp>
            <p:nvSpPr>
              <p:cNvPr id="12" name="Flowchart: Connector 11">
                <a:extLst>
                  <a:ext uri="{FF2B5EF4-FFF2-40B4-BE49-F238E27FC236}">
                    <a16:creationId xmlns:a16="http://schemas.microsoft.com/office/drawing/2014/main" id="{2B9BC5B2-31B5-ABEE-B5C1-48E3817C7DD9}"/>
                  </a:ext>
                </a:extLst>
              </p:cNvPr>
              <p:cNvSpPr>
                <a:spLocks noRot="1" noChangeAspect="1" noMove="1" noResize="1" noEditPoints="1" noAdjustHandles="1" noChangeArrowheads="1" noChangeShapeType="1" noTextEdit="1"/>
              </p:cNvSpPr>
              <p:nvPr/>
            </p:nvSpPr>
            <p:spPr bwMode="auto">
              <a:xfrm>
                <a:off x="8915826" y="3507292"/>
                <a:ext cx="1027044" cy="972474"/>
              </a:xfrm>
              <a:prstGeom prst="flowChartConnector">
                <a:avLst/>
              </a:prstGeom>
              <a:blipFill>
                <a:blip r:embed="rId7"/>
                <a:stretch>
                  <a:fillRect/>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3" name="Rounded Rectangle 39">
            <a:extLst>
              <a:ext uri="{FF2B5EF4-FFF2-40B4-BE49-F238E27FC236}">
                <a16:creationId xmlns:a16="http://schemas.microsoft.com/office/drawing/2014/main" id="{E08DC885-6164-9D5E-EF41-5E031201F7BF}"/>
              </a:ext>
            </a:extLst>
          </p:cNvPr>
          <p:cNvSpPr/>
          <p:nvPr/>
        </p:nvSpPr>
        <p:spPr bwMode="auto">
          <a:xfrm>
            <a:off x="726525"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sp>
        <p:nvSpPr>
          <p:cNvPr id="14" name="Rounded Rectangle 40">
            <a:extLst>
              <a:ext uri="{FF2B5EF4-FFF2-40B4-BE49-F238E27FC236}">
                <a16:creationId xmlns:a16="http://schemas.microsoft.com/office/drawing/2014/main" id="{8FBB3526-D923-FC1B-631D-449EB7FB968C}"/>
              </a:ext>
            </a:extLst>
          </p:cNvPr>
          <p:cNvSpPr/>
          <p:nvPr/>
        </p:nvSpPr>
        <p:spPr bwMode="auto">
          <a:xfrm>
            <a:off x="10659069" y="2613137"/>
            <a:ext cx="680579" cy="2760784"/>
          </a:xfrm>
          <a:prstGeom prst="roundRect">
            <a:avLst/>
          </a:prstGeom>
          <a:solidFill>
            <a:schemeClr val="accent3">
              <a:lumMod val="95000"/>
            </a:schemeClr>
          </a:solidFill>
          <a:ln w="28575" cap="flat" cmpd="sng" algn="ctr">
            <a:solidFill>
              <a:schemeClr val="tx1"/>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t>64 bits </a:t>
            </a:r>
          </a:p>
        </p:txBody>
      </p:sp>
      <p:cxnSp>
        <p:nvCxnSpPr>
          <p:cNvPr id="15" name="Straight Arrow Connector 14">
            <a:extLst>
              <a:ext uri="{FF2B5EF4-FFF2-40B4-BE49-F238E27FC236}">
                <a16:creationId xmlns:a16="http://schemas.microsoft.com/office/drawing/2014/main" id="{5283F464-E298-FE4D-B543-470312CDBBFE}"/>
              </a:ext>
            </a:extLst>
          </p:cNvPr>
          <p:cNvCxnSpPr>
            <a:stCxn id="12" idx="6"/>
            <a:endCxn id="14" idx="1"/>
          </p:cNvCxnSpPr>
          <p:nvPr/>
        </p:nvCxnSpPr>
        <p:spPr bwMode="auto">
          <a:xfrm>
            <a:off x="9942870" y="3993529"/>
            <a:ext cx="716199"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BAD94F9F-4738-26FE-4BC4-436A0A2BBECC}"/>
              </a:ext>
            </a:extLst>
          </p:cNvPr>
          <p:cNvCxnSpPr>
            <a:stCxn id="13" idx="3"/>
            <a:endCxn id="11" idx="2"/>
          </p:cNvCxnSpPr>
          <p:nvPr/>
        </p:nvCxnSpPr>
        <p:spPr bwMode="auto">
          <a:xfrm>
            <a:off x="1407104" y="3993529"/>
            <a:ext cx="656643"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7B40F4B3-573D-2569-7F17-434C9A4C5676}"/>
              </a:ext>
            </a:extLst>
          </p:cNvPr>
          <p:cNvCxnSpPr>
            <a:stCxn id="8" idx="2"/>
          </p:cNvCxnSpPr>
          <p:nvPr/>
        </p:nvCxnSpPr>
        <p:spPr bwMode="auto">
          <a:xfrm>
            <a:off x="4298693" y="2589015"/>
            <a:ext cx="322237" cy="1241711"/>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7D85CFE-2DCD-FBA5-E8D6-7D9DB1F59D1F}"/>
              </a:ext>
            </a:extLst>
          </p:cNvPr>
          <p:cNvCxnSpPr>
            <a:stCxn id="9" idx="2"/>
          </p:cNvCxnSpPr>
          <p:nvPr/>
        </p:nvCxnSpPr>
        <p:spPr bwMode="auto">
          <a:xfrm flipH="1">
            <a:off x="7445243" y="2589015"/>
            <a:ext cx="203783" cy="1404514"/>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DE6BCE4B-D129-DCDC-4EAC-8F37081B4950}"/>
              </a:ext>
            </a:extLst>
          </p:cNvPr>
          <p:cNvSpPr txBox="1"/>
          <p:nvPr/>
        </p:nvSpPr>
        <p:spPr>
          <a:xfrm>
            <a:off x="5643707" y="3209870"/>
            <a:ext cx="1624128" cy="707886"/>
          </a:xfrm>
          <a:prstGeom prst="rect">
            <a:avLst/>
          </a:prstGeom>
          <a:noFill/>
        </p:spPr>
        <p:txBody>
          <a:bodyPr wrap="square" rtlCol="0">
            <a:spAutoFit/>
          </a:bodyPr>
          <a:lstStyle/>
          <a:p>
            <a:r>
              <a:rPr lang="en-US" sz="4000" b="1" dirty="0"/>
              <a:t>…</a:t>
            </a:r>
          </a:p>
        </p:txBody>
      </p:sp>
      <p:sp>
        <p:nvSpPr>
          <p:cNvPr id="21" name="TextBox 20">
            <a:extLst>
              <a:ext uri="{FF2B5EF4-FFF2-40B4-BE49-F238E27FC236}">
                <a16:creationId xmlns:a16="http://schemas.microsoft.com/office/drawing/2014/main" id="{68DA10B0-7BC0-5FA8-FD31-C46E574B1FEF}"/>
              </a:ext>
            </a:extLst>
          </p:cNvPr>
          <p:cNvSpPr txBox="1"/>
          <p:nvPr/>
        </p:nvSpPr>
        <p:spPr>
          <a:xfrm>
            <a:off x="5608204" y="1918343"/>
            <a:ext cx="1624128" cy="707886"/>
          </a:xfrm>
          <a:prstGeom prst="rect">
            <a:avLst/>
          </a:prstGeom>
          <a:noFill/>
        </p:spPr>
        <p:txBody>
          <a:bodyPr wrap="square" rtlCol="0">
            <a:spAutoFit/>
          </a:bodyPr>
          <a:lstStyle/>
          <a:p>
            <a:r>
              <a:rPr lang="en-US" sz="4000" b="1" dirty="0"/>
              <a:t>…</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A304655-C47F-C1B9-1FC6-6ECC8771109E}"/>
                  </a:ext>
                </a:extLst>
              </p:cNvPr>
              <p:cNvSpPr txBox="1"/>
              <p:nvPr/>
            </p:nvSpPr>
            <p:spPr>
              <a:xfrm>
                <a:off x="5724978" y="429470"/>
                <a:ext cx="413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b-NO" sz="3200" b="0" i="1" smtClean="0">
                          <a:solidFill>
                            <a:schemeClr val="tx1"/>
                          </a:solidFill>
                          <a:latin typeface="Cambria Math" panose="02040503050406030204" pitchFamily="18" charset="0"/>
                        </a:rPr>
                        <m:t>𝐾</m:t>
                      </m:r>
                    </m:oMath>
                  </m:oMathPara>
                </a14:m>
                <a:endParaRPr lang="en-US" sz="3200" dirty="0">
                  <a:solidFill>
                    <a:schemeClr val="tx1"/>
                  </a:solidFill>
                </a:endParaRPr>
              </a:p>
            </p:txBody>
          </p:sp>
        </mc:Choice>
        <mc:Fallback xmlns="">
          <p:sp>
            <p:nvSpPr>
              <p:cNvPr id="22" name="TextBox 21">
                <a:extLst>
                  <a:ext uri="{FF2B5EF4-FFF2-40B4-BE49-F238E27FC236}">
                    <a16:creationId xmlns:a16="http://schemas.microsoft.com/office/drawing/2014/main" id="{0A304655-C47F-C1B9-1FC6-6ECC8771109E}"/>
                  </a:ext>
                </a:extLst>
              </p:cNvPr>
              <p:cNvSpPr txBox="1">
                <a:spLocks noRot="1" noChangeAspect="1" noMove="1" noResize="1" noEditPoints="1" noAdjustHandles="1" noChangeArrowheads="1" noChangeShapeType="1" noTextEdit="1"/>
              </p:cNvSpPr>
              <p:nvPr/>
            </p:nvSpPr>
            <p:spPr>
              <a:xfrm>
                <a:off x="5724978" y="429470"/>
                <a:ext cx="413190" cy="49244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708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EE47CE6D-AB4B-44AD-845F-FFB48011DE25}"/>
              </a:ext>
            </a:extLst>
          </p:cNvPr>
          <p:cNvSpPr>
            <a:spLocks noGrp="1" noChangeArrowheads="1"/>
          </p:cNvSpPr>
          <p:nvPr>
            <p:ph type="body" idx="1"/>
          </p:nvPr>
        </p:nvSpPr>
        <p:spPr>
          <a:xfrm>
            <a:off x="3118314" y="5962408"/>
            <a:ext cx="2827808" cy="759067"/>
          </a:xfrm>
        </p:spPr>
        <p:txBody>
          <a:bodyPr>
            <a:normAutofit fontScale="40000" lnSpcReduction="20000"/>
          </a:bodyPr>
          <a:lstStyle/>
          <a:p>
            <a:pPr eaLnBrk="1" hangingPunct="1">
              <a:buFontTx/>
              <a:buNone/>
            </a:pPr>
            <a:r>
              <a:rPr lang="en-US" altLang="en-US" sz="5500" b="1" dirty="0">
                <a:cs typeface="Times New Roman" panose="02020603050405020304" pitchFamily="18" charset="0"/>
              </a:rPr>
              <a:t>Gambar</a:t>
            </a:r>
            <a:r>
              <a:rPr lang="en-US" altLang="en-US" sz="5500" dirty="0">
                <a:cs typeface="Times New Roman" panose="02020603050405020304" pitchFamily="18" charset="0"/>
              </a:rPr>
              <a:t> 2.  </a:t>
            </a:r>
            <a:r>
              <a:rPr lang="en-US" altLang="en-US" sz="5500" dirty="0" err="1">
                <a:cs typeface="Times New Roman" panose="02020603050405020304" pitchFamily="18" charset="0"/>
              </a:rPr>
              <a:t>Algoritma</a:t>
            </a:r>
            <a:r>
              <a:rPr lang="en-US" altLang="en-US" sz="5500" dirty="0">
                <a:cs typeface="Times New Roman" panose="02020603050405020304" pitchFamily="18" charset="0"/>
              </a:rPr>
              <a:t> </a:t>
            </a:r>
          </a:p>
          <a:p>
            <a:pPr eaLnBrk="1" hangingPunct="1">
              <a:buFontTx/>
              <a:buNone/>
            </a:pPr>
            <a:r>
              <a:rPr lang="en-US" altLang="en-US" sz="5500" dirty="0" err="1">
                <a:cs typeface="Times New Roman" panose="02020603050405020304" pitchFamily="18" charset="0"/>
              </a:rPr>
              <a:t>Enkripsi</a:t>
            </a:r>
            <a:r>
              <a:rPr lang="en-US" altLang="en-US" sz="5500" dirty="0">
                <a:cs typeface="Times New Roman" panose="02020603050405020304" pitchFamily="18" charset="0"/>
              </a:rPr>
              <a:t>  </a:t>
            </a:r>
            <a:r>
              <a:rPr lang="en-US" altLang="en-US" sz="5500" dirty="0" err="1">
                <a:cs typeface="Times New Roman" panose="02020603050405020304" pitchFamily="18" charset="0"/>
              </a:rPr>
              <a:t>dengan</a:t>
            </a:r>
            <a:r>
              <a:rPr lang="en-US" altLang="en-US" sz="5500" dirty="0">
                <a:cs typeface="Times New Roman" panose="02020603050405020304" pitchFamily="18" charset="0"/>
              </a:rPr>
              <a:t> DES</a:t>
            </a:r>
            <a:endParaRPr lang="en-GB" altLang="en-US" sz="2000" dirty="0"/>
          </a:p>
        </p:txBody>
      </p:sp>
      <p:sp>
        <p:nvSpPr>
          <p:cNvPr id="12292" name="Slide Number Placeholder 5">
            <a:extLst>
              <a:ext uri="{FF2B5EF4-FFF2-40B4-BE49-F238E27FC236}">
                <a16:creationId xmlns:a16="http://schemas.microsoft.com/office/drawing/2014/main" id="{31F5B4F2-1884-4D2D-BD6F-A347591230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6A28FE-367E-4713-82FE-38ACA2829838}" type="slidenum">
              <a:rPr lang="en-GB" altLang="en-US" sz="1400"/>
              <a:pPr>
                <a:spcBef>
                  <a:spcPct val="0"/>
                </a:spcBef>
                <a:buFontTx/>
                <a:buNone/>
              </a:pPr>
              <a:t>8</a:t>
            </a:fld>
            <a:endParaRPr lang="en-GB" altLang="en-US" sz="1400"/>
          </a:p>
        </p:txBody>
      </p:sp>
      <p:sp>
        <p:nvSpPr>
          <p:cNvPr id="12293" name="Rectangle 8">
            <a:extLst>
              <a:ext uri="{FF2B5EF4-FFF2-40B4-BE49-F238E27FC236}">
                <a16:creationId xmlns:a16="http://schemas.microsoft.com/office/drawing/2014/main" id="{2D05D5F8-A621-4E09-8A20-F72A6FCA8C0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4" name="Picture 7">
            <a:extLst>
              <a:ext uri="{FF2B5EF4-FFF2-40B4-BE49-F238E27FC236}">
                <a16:creationId xmlns:a16="http://schemas.microsoft.com/office/drawing/2014/main" id="{96992BFF-2985-4B26-AB82-52A4B4A5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874" y="329520"/>
            <a:ext cx="4455160" cy="66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D8A74B-EA65-4775-A92A-8D03D7B3A1AC}"/>
              </a:ext>
            </a:extLst>
          </p:cNvPr>
          <p:cNvSpPr/>
          <p:nvPr/>
        </p:nvSpPr>
        <p:spPr>
          <a:xfrm>
            <a:off x="5998254" y="725214"/>
            <a:ext cx="4978400" cy="5813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1BF06685-40B5-432C-AE31-C2C912069ECA}"/>
              </a:ext>
            </a:extLst>
          </p:cNvPr>
          <p:cNvSpPr/>
          <p:nvPr/>
        </p:nvSpPr>
        <p:spPr>
          <a:xfrm>
            <a:off x="5284390" y="3763530"/>
            <a:ext cx="6096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F684DE-E770-DB65-07C4-BB29E0B6E409}"/>
              </a:ext>
            </a:extLst>
          </p:cNvPr>
          <p:cNvPicPr>
            <a:picLocks noChangeAspect="1"/>
          </p:cNvPicPr>
          <p:nvPr/>
        </p:nvPicPr>
        <p:blipFill>
          <a:blip r:embed="rId3"/>
          <a:stretch>
            <a:fillRect/>
          </a:stretch>
        </p:blipFill>
        <p:spPr>
          <a:xfrm>
            <a:off x="417873" y="2451892"/>
            <a:ext cx="4604897" cy="3055529"/>
          </a:xfrm>
          <a:prstGeom prst="rect">
            <a:avLst/>
          </a:prstGeom>
        </p:spPr>
      </p:pic>
      <p:sp>
        <p:nvSpPr>
          <p:cNvPr id="6" name="TextBox 5">
            <a:extLst>
              <a:ext uri="{FF2B5EF4-FFF2-40B4-BE49-F238E27FC236}">
                <a16:creationId xmlns:a16="http://schemas.microsoft.com/office/drawing/2014/main" id="{601874E8-CC68-D3F2-33D7-4921C31D7B9B}"/>
              </a:ext>
            </a:extLst>
          </p:cNvPr>
          <p:cNvSpPr txBox="1"/>
          <p:nvPr/>
        </p:nvSpPr>
        <p:spPr>
          <a:xfrm>
            <a:off x="10547360" y="809296"/>
            <a:ext cx="335348" cy="461665"/>
          </a:xfrm>
          <a:prstGeom prst="rect">
            <a:avLst/>
          </a:prstGeom>
          <a:noFill/>
        </p:spPr>
        <p:txBody>
          <a:bodyPr wrap="none" rtlCol="0">
            <a:spAutoFit/>
          </a:bodyPr>
          <a:lstStyle/>
          <a:p>
            <a:r>
              <a:rPr lang="en-US" sz="2400" b="1" dirty="0"/>
              <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F43E-4657-137A-346C-E37B926968E2}"/>
              </a:ext>
            </a:extLst>
          </p:cNvPr>
          <p:cNvPicPr>
            <a:picLocks noChangeAspect="1"/>
          </p:cNvPicPr>
          <p:nvPr/>
        </p:nvPicPr>
        <p:blipFill>
          <a:blip r:embed="rId2"/>
          <a:stretch>
            <a:fillRect/>
          </a:stretch>
        </p:blipFill>
        <p:spPr>
          <a:xfrm>
            <a:off x="3594075" y="362607"/>
            <a:ext cx="4711521" cy="6495393"/>
          </a:xfrm>
          <a:prstGeom prst="rect">
            <a:avLst/>
          </a:prstGeom>
        </p:spPr>
      </p:pic>
      <p:sp>
        <p:nvSpPr>
          <p:cNvPr id="4" name="TextBox 3">
            <a:extLst>
              <a:ext uri="{FF2B5EF4-FFF2-40B4-BE49-F238E27FC236}">
                <a16:creationId xmlns:a16="http://schemas.microsoft.com/office/drawing/2014/main" id="{5A11E11F-0797-3E91-A8DF-0628BDB69AF8}"/>
              </a:ext>
            </a:extLst>
          </p:cNvPr>
          <p:cNvSpPr txBox="1"/>
          <p:nvPr/>
        </p:nvSpPr>
        <p:spPr>
          <a:xfrm>
            <a:off x="325120" y="6310727"/>
            <a:ext cx="3535199" cy="369332"/>
          </a:xfrm>
          <a:prstGeom prst="rect">
            <a:avLst/>
          </a:prstGeom>
          <a:noFill/>
        </p:spPr>
        <p:txBody>
          <a:bodyPr wrap="none" rtlCol="0">
            <a:spAutoFit/>
          </a:bodyPr>
          <a:lstStyle/>
          <a:p>
            <a:r>
              <a:rPr lang="en-US" dirty="0" err="1">
                <a:solidFill>
                  <a:srgbClr val="FF0000"/>
                </a:solidFill>
              </a:rPr>
              <a:t>Sumber</a:t>
            </a:r>
            <a:r>
              <a:rPr lang="en-US" dirty="0">
                <a:solidFill>
                  <a:srgbClr val="FF0000"/>
                </a:solidFill>
              </a:rPr>
              <a:t> </a:t>
            </a:r>
            <a:r>
              <a:rPr lang="en-US" dirty="0" err="1">
                <a:solidFill>
                  <a:srgbClr val="FF0000"/>
                </a:solidFill>
              </a:rPr>
              <a:t>asli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dokumen</a:t>
            </a:r>
            <a:r>
              <a:rPr lang="en-US" dirty="0">
                <a:solidFill>
                  <a:srgbClr val="FF0000"/>
                </a:solidFill>
              </a:rPr>
              <a:t> FIPS-PUB</a:t>
            </a:r>
          </a:p>
        </p:txBody>
      </p:sp>
    </p:spTree>
    <p:extLst>
      <p:ext uri="{BB962C8B-B14F-4D97-AF65-F5344CB8AC3E}">
        <p14:creationId xmlns:p14="http://schemas.microsoft.com/office/powerpoint/2010/main" val="59066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3149</Words>
  <Application>Microsoft Office PowerPoint</Application>
  <PresentationFormat>Widescreen</PresentationFormat>
  <Paragraphs>399</Paragraphs>
  <Slides>53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66" baseType="lpstr">
      <vt:lpstr>Arial</vt:lpstr>
      <vt:lpstr>Calibri</vt:lpstr>
      <vt:lpstr>Calibri Light</vt:lpstr>
      <vt:lpstr>Cambria Math</vt:lpstr>
      <vt:lpstr>Courier New</vt:lpstr>
      <vt:lpstr>Times</vt:lpstr>
      <vt:lpstr>Times New Roman</vt:lpstr>
      <vt:lpstr>Verdana</vt:lpstr>
      <vt:lpstr>Wingdings</vt:lpstr>
      <vt:lpstr>Office Theme</vt:lpstr>
      <vt:lpstr>Visio.Drawing.5</vt:lpstr>
      <vt:lpstr>Document</vt:lpstr>
      <vt:lpstr>VISIO</vt:lpstr>
      <vt:lpstr>Review Beberapa Block Cipher (Bagian 1: DES dan Triple DES)</vt:lpstr>
      <vt:lpstr>Data Encryption Standard  (DES)</vt:lpstr>
      <vt:lpstr>Sejarah DES</vt:lpstr>
      <vt:lpstr>PowerPoint Presentation</vt:lpstr>
      <vt:lpstr>PowerPoint Presentation</vt:lpstr>
      <vt:lpstr>PowerPoint Presentation</vt:lpstr>
      <vt:lpstr>PowerPoint Presentation</vt:lpstr>
      <vt:lpstr>PowerPoint Presentation</vt:lpstr>
      <vt:lpstr>PowerPoint Presentation</vt:lpstr>
      <vt:lpstr>Pembangkitan Kunci Internal (key expansion)</vt:lpstr>
      <vt:lpstr>PowerPoint Presentation</vt:lpstr>
      <vt:lpstr>PowerPoint Presentation</vt:lpstr>
      <vt:lpstr>PowerPoint Presentation</vt:lpstr>
      <vt:lpstr>PowerPoint Presentation</vt:lpstr>
      <vt:lpstr>PowerPoint Presentation</vt:lpstr>
      <vt:lpstr>PowerPoint Presentation</vt:lpstr>
      <vt:lpstr>Permutasi Awal</vt:lpstr>
      <vt:lpstr>Enciphering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 Permutasi (IP-1)</vt:lpstr>
      <vt:lpstr>PowerPoint Presentation</vt:lpstr>
      <vt:lpstr>PowerPoint Presentation</vt:lpstr>
      <vt:lpstr>PowerPoint Presentation</vt:lpstr>
      <vt:lpstr>Dekripsi</vt:lpstr>
      <vt:lpstr>PowerPoint Presentation</vt:lpstr>
      <vt:lpstr>Efek longsoran (avalanche effect)</vt:lpstr>
      <vt:lpstr>PowerPoint Presentation</vt:lpstr>
      <vt:lpstr>PowerPoint Presentation</vt:lpstr>
      <vt:lpstr>Mode DES</vt:lpstr>
      <vt:lpstr>Kunci-kunci lemah DES</vt:lpstr>
      <vt:lpstr>Implementasi DES</vt:lpstr>
      <vt:lpstr>Keamanan DES</vt:lpstr>
      <vt:lpstr>PowerPoint Presentation</vt:lpstr>
      <vt:lpstr>PowerPoint Presentation</vt:lpstr>
      <vt:lpstr>PowerPoint Presentation</vt:lpstr>
      <vt:lpstr>PowerPoint Presentation</vt:lpstr>
      <vt:lpstr>PowerPoint Presentation</vt:lpstr>
      <vt:lpstr>PowerPoint Presentation</vt:lpstr>
      <vt:lpstr>Triple DES</vt:lpstr>
      <vt:lpstr>DES Berganda</vt:lpstr>
      <vt:lpstr>Double DES</vt:lpstr>
      <vt:lpstr>PowerPoint Presentation</vt:lpstr>
      <vt:lpstr>PowerPoint Presentation</vt:lpstr>
      <vt:lpstr>Triple DES (TDES)</vt:lpstr>
      <vt:lpstr>PowerPoint Presentation</vt:lpstr>
      <vt:lpstr>Triple 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Beberapa Block Cipher dan Stream Cipher </dc:title>
  <dc:creator>Rinaldi Munir</dc:creator>
  <cp:lastModifiedBy>rinaldi</cp:lastModifiedBy>
  <cp:revision>37</cp:revision>
  <dcterms:created xsi:type="dcterms:W3CDTF">2020-09-30T03:32:34Z</dcterms:created>
  <dcterms:modified xsi:type="dcterms:W3CDTF">2023-02-13T07:43:55Z</dcterms:modified>
</cp:coreProperties>
</file>