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361" r:id="rId5"/>
    <p:sldId id="366" r:id="rId6"/>
    <p:sldId id="260" r:id="rId7"/>
    <p:sldId id="262" r:id="rId8"/>
    <p:sldId id="264" r:id="rId9"/>
    <p:sldId id="266" r:id="rId10"/>
    <p:sldId id="267" r:id="rId11"/>
    <p:sldId id="269" r:id="rId12"/>
    <p:sldId id="363" r:id="rId13"/>
    <p:sldId id="362" r:id="rId14"/>
    <p:sldId id="364" r:id="rId15"/>
    <p:sldId id="274" r:id="rId16"/>
    <p:sldId id="275" r:id="rId17"/>
    <p:sldId id="365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29" autoAdjust="0"/>
    <p:restoredTop sz="94660"/>
  </p:normalViewPr>
  <p:slideViewPr>
    <p:cSldViewPr snapToGrid="0">
      <p:cViewPr varScale="1">
        <p:scale>
          <a:sx n="63" d="100"/>
          <a:sy n="63" d="100"/>
        </p:scale>
        <p:origin x="74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DBB10B-F61A-4E67-8B82-F902E6D530D7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FC1E3D-09F6-4EE5-8912-1AEEAB8CC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220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AD5F5D82-2F7F-4EA0-ACE9-AA11C7C201C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5C08EE78-D643-44AF-883F-690FB76F1C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BDBAF9CF-3C27-4EB7-9CC8-FE75A2FB726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03B3CDA0-D419-4C73-94EE-D93D865A542F}" type="slidenum">
              <a:rPr lang="en-GB" altLang="en-US" sz="1200">
                <a:latin typeface="Arial" panose="020B0604020202020204" pitchFamily="34" charset="0"/>
              </a:rPr>
              <a:pPr/>
              <a:t>1</a:t>
            </a:fld>
            <a:endParaRPr lang="en-GB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30C54-B88F-4689-BA35-824D192102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88AA8B-B42E-4128-9FEC-DCD06ED837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58D328-2DB9-405F-A5B9-0ADF6F741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4E012-D7EA-4326-8537-87A7DA04B6F1}" type="datetime1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7D0C88-1BDB-4CF2-A690-14FC6D9A6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D9FFBF-55DF-4F99-9AA2-5744D7EF7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57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6B9A6-7C5A-474B-B137-C2E3F1014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2CADAF-8547-48E5-9F75-E83979D5D6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7A2EEC-B9BF-45EF-9971-9C7BC7CE9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6006B-AE92-48A8-8CC2-21616AE4CD80}" type="datetime1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B9AD96-B2B6-4764-A55F-30F115860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5EBEAA-C999-49AC-85F3-5E5FA94F4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515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E85B6D-B692-4B13-989A-2B8B8C2331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65B3C3-5DD8-4A7D-8496-33068EF93C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162D0D-D6B8-4B7E-93FB-16EB023C6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3A333-6E5C-4E71-A032-6E9E3EB86F21}" type="datetime1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AB0715-4905-4D4C-BC45-82F3A28C8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083672-7F0E-4D9A-A70F-FD88D6BEB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970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63E94-B3E2-4D1B-A940-F1530D88E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52754C-AC9F-4C7C-AA2E-B212A93F4B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E04FD8-1ECF-4413-88A6-8E5924FCE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63280-321E-44F2-9B22-079FFE0D4DF5}" type="datetime1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740667-2389-4AD5-96B4-7CB70DE55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050E02-51AF-4E8A-B28E-E2CF72D59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395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1D716-5C23-45DB-96F8-1DB245EC4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343E56-0793-48AC-9F4C-D9D2A0D4A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08C6DC-F9DF-42A2-A0BF-8FA6FFF4B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E6096-090C-489F-A2D1-2FC0A856D29A}" type="datetime1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63C625-FEAA-493C-8622-C0BAA7532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F4F737-24A5-4E38-A57A-6FE452FBA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55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144DB-B969-46EA-BAD1-E18867398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AF3C1A-E7E5-4D51-81BE-47D96E80E5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5A4032-FADE-4A44-84B3-31921131DC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8BF69E-F74D-4D3E-B07D-FDBC24CDD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AF602-9787-4C07-9D93-F56D787A7751}" type="datetime1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0B31BC-635F-45AE-85D7-07A42F873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M/IF4020 Kriptografi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D31C52-FBB3-41F3-83F2-0BA758AF0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354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D9071-5997-45D8-BE59-74171E93D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927AB4-14C4-459A-8648-D69AB669FD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605CBF-6259-480C-9F6D-4F88CA4917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3B9E9E-17B0-4A8E-8D3D-E3C8C9F4C9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457D1E-8096-4725-86A2-1E75F5D0A4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9FEFFE-265D-4A95-AD5B-08C586E99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EBB67-D158-42AE-94D7-6F510BCE6117}" type="datetime1">
              <a:rPr lang="en-US" smtClean="0"/>
              <a:t>2/7/2023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D5912D-6806-42F0-BA42-14DD30317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M/IF4020 Kriptografi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74D653-B562-4876-A47A-8163B0AF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870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AF6E2-142D-4F63-BF66-48E28FFCF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079595-2EC4-4075-8B7B-1AF1515C2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2AC78-C63F-4E86-B312-4AE63D494F41}" type="datetime1">
              <a:rPr lang="en-US" smtClean="0"/>
              <a:t>2/7/2023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C522A9-68D6-4184-BAE6-D8835AEDB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87CFBD-7388-4585-A2CF-3057A6E32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713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C90024-FF14-4208-9B1B-48493F926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EC7EB-0190-4A98-8552-61661E66BA95}" type="datetime1">
              <a:rPr lang="en-US" smtClean="0"/>
              <a:t>2/7/2023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A87AB6-F775-47DD-B26F-04A2C5381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M/IF4020 Kriptografi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0EE1E-843D-4586-B6DD-7C8275A98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348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6B9AA-9EE9-403F-91F2-46838446C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7ED04-F337-4553-9C0A-68F268412B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412269-5050-44E2-B837-165F88C130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4CE49E-DE10-4BC3-8265-22D6D96AC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94376-35FF-4EE8-A6EA-A50405801643}" type="datetime1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266CB0-2F5E-4968-9FE6-697AA5CCC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M/IF4020 Kriptografi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8983AC-895D-4964-AE08-D36680AD5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736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7B777-65F7-4CAF-83D2-2E2854FFC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4A3652-AC42-47E8-94DA-E22E3E0A58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201B59-2D2B-4C79-B8F7-1A33EC8B90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11ED73-59E4-4C76-839E-61B631576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0B855-9220-4E83-8724-2FDF9B63AFFA}" type="datetime1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445F7D-266A-48A6-9571-AF20E5726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M/IF4020 Kriptografi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A190F1-1268-4D0A-89F4-0B057A78D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058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4F3DC5-8F4B-4F66-BA96-3C90B0F71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AD3620-827F-49C0-A8D3-CBC0421EC4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9549B9-6C80-4BAE-AF8A-F1B331B765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ED16F-9BAE-4B1D-A6F5-0DA7C06ACEB5}" type="datetime1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F19390-C98C-47C2-890B-109C77C607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Rinaldi M/IF4020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02A538-42F0-4112-8212-8534D0A127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892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71">
            <a:extLst>
              <a:ext uri="{FF2B5EF4-FFF2-40B4-BE49-F238E27FC236}">
                <a16:creationId xmlns:a16="http://schemas.microsoft.com/office/drawing/2014/main" id="{64169A1B-0068-4A13-8FC1-F7C6009D16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CA52BAF-79FF-490E-8593-4422967CF4FE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BC614DA9-0422-48CE-BA22-25DF1A34F1B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303462" y="941401"/>
            <a:ext cx="7678738" cy="186547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Kriptografi</a:t>
            </a:r>
            <a:r>
              <a:rPr lang="en-US" altLang="en-US" b="1" dirty="0">
                <a:solidFill>
                  <a:srgbClr val="FF0000"/>
                </a:solidFill>
                <a:cs typeface="Times New Roman" panose="02020603050405020304" pitchFamily="18" charset="0"/>
              </a:rPr>
              <a:t> Modern</a:t>
            </a:r>
            <a:br>
              <a:rPr lang="en-US" altLang="en-US" b="1" dirty="0">
                <a:solidFill>
                  <a:srgbClr val="FF0000"/>
                </a:solidFill>
                <a:cs typeface="Times New Roman" panose="02020603050405020304" pitchFamily="18" charset="0"/>
              </a:rPr>
            </a:br>
            <a:endParaRPr lang="en-GB" altLang="en-US" sz="3600" dirty="0">
              <a:cs typeface="Times New Roman" panose="02020603050405020304" pitchFamily="18" charset="0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F4E8F6AD-BFC4-4B79-B33D-4D2C33722A79}"/>
              </a:ext>
            </a:extLst>
          </p:cNvPr>
          <p:cNvSpPr txBox="1">
            <a:spLocks/>
          </p:cNvSpPr>
          <p:nvPr/>
        </p:nvSpPr>
        <p:spPr bwMode="auto">
          <a:xfrm>
            <a:off x="1768951" y="4432299"/>
            <a:ext cx="7924800" cy="210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62500" lnSpcReduction="20000"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defRPr/>
            </a:pPr>
            <a:r>
              <a:rPr lang="en-US" sz="4000" b="1" kern="0" dirty="0"/>
              <a:t>Oleh:  Rinaldi Munir</a:t>
            </a:r>
          </a:p>
          <a:p>
            <a:pPr algn="ctr">
              <a:defRPr/>
            </a:pPr>
            <a:endParaRPr lang="en-US" kern="0" dirty="0"/>
          </a:p>
          <a:p>
            <a:pPr algn="ctr">
              <a:defRPr/>
            </a:pPr>
            <a:r>
              <a:rPr lang="en-US" kern="0" dirty="0"/>
              <a:t>Program </a:t>
            </a:r>
            <a:r>
              <a:rPr lang="en-US" kern="0" dirty="0" err="1"/>
              <a:t>Studi</a:t>
            </a:r>
            <a:r>
              <a:rPr lang="en-US" kern="0" dirty="0"/>
              <a:t> Teknik </a:t>
            </a:r>
            <a:r>
              <a:rPr lang="en-US" kern="0" dirty="0" err="1"/>
              <a:t>Informatika</a:t>
            </a:r>
            <a:endParaRPr lang="en-US" kern="0" dirty="0"/>
          </a:p>
          <a:p>
            <a:pPr algn="ctr">
              <a:defRPr/>
            </a:pPr>
            <a:r>
              <a:rPr lang="en-US" kern="0" dirty="0" err="1"/>
              <a:t>Sekolah</a:t>
            </a:r>
            <a:r>
              <a:rPr lang="en-US" kern="0" dirty="0"/>
              <a:t> Teknik </a:t>
            </a:r>
            <a:r>
              <a:rPr lang="en-US" kern="0" dirty="0" err="1"/>
              <a:t>Elektro</a:t>
            </a:r>
            <a:r>
              <a:rPr lang="en-US" kern="0" dirty="0"/>
              <a:t> dan </a:t>
            </a:r>
            <a:r>
              <a:rPr lang="en-US" kern="0" dirty="0" err="1"/>
              <a:t>Informatika</a:t>
            </a:r>
            <a:endParaRPr lang="en-US" kern="0" dirty="0"/>
          </a:p>
          <a:p>
            <a:pPr algn="ctr">
              <a:defRPr/>
            </a:pPr>
            <a:r>
              <a:rPr lang="en-US" kern="0" dirty="0" err="1"/>
              <a:t>Institut</a:t>
            </a:r>
            <a:r>
              <a:rPr lang="en-US" kern="0" dirty="0"/>
              <a:t> </a:t>
            </a:r>
            <a:r>
              <a:rPr lang="en-US" kern="0" dirty="0" err="1"/>
              <a:t>Teknologi</a:t>
            </a:r>
            <a:r>
              <a:rPr lang="en-US" kern="0" dirty="0"/>
              <a:t> Bandung</a:t>
            </a:r>
          </a:p>
          <a:p>
            <a:pPr algn="ctr">
              <a:defRPr/>
            </a:pPr>
            <a:r>
              <a:rPr lang="en-US" kern="0" dirty="0"/>
              <a:t>2023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479707-15AE-4537-A16E-1AFB8B2C8BE4}"/>
              </a:ext>
            </a:extLst>
          </p:cNvPr>
          <p:cNvSpPr txBox="1"/>
          <p:nvPr/>
        </p:nvSpPr>
        <p:spPr>
          <a:xfrm flipH="1">
            <a:off x="4296569" y="649457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IF4020 </a:t>
            </a:r>
            <a:r>
              <a:rPr lang="en-US" sz="2800" b="1" dirty="0" err="1"/>
              <a:t>Kriptografi</a:t>
            </a:r>
            <a:endParaRPr lang="en-US" sz="2800" b="1" dirty="0"/>
          </a:p>
        </p:txBody>
      </p:sp>
      <p:pic>
        <p:nvPicPr>
          <p:cNvPr id="9" name="Picture 2" descr="Download Logo ITB - Direktorat Sistem dan Teknologi Informasi Institut  Teknologi Bandung">
            <a:extLst>
              <a:ext uri="{FF2B5EF4-FFF2-40B4-BE49-F238E27FC236}">
                <a16:creationId xmlns:a16="http://schemas.microsoft.com/office/drawing/2014/main" id="{AA159C2D-67C2-4580-954E-A15AA7D50C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6240" y="2415450"/>
            <a:ext cx="1590222" cy="1590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4">
            <a:extLst>
              <a:ext uri="{FF2B5EF4-FFF2-40B4-BE49-F238E27FC236}">
                <a16:creationId xmlns:a16="http://schemas.microsoft.com/office/drawing/2014/main" id="{E3ACA0A9-ED5F-4AA3-908D-760230D9F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16387" name="Slide Number Placeholder 5">
            <a:extLst>
              <a:ext uri="{FF2B5EF4-FFF2-40B4-BE49-F238E27FC236}">
                <a16:creationId xmlns:a16="http://schemas.microsoft.com/office/drawing/2014/main" id="{57DCE40C-6F61-4476-AD67-7D400B4E7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DF81218-F65C-4D0D-93C0-02D0F4314846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16388" name="Rectangle 2">
            <a:extLst>
              <a:ext uri="{FF2B5EF4-FFF2-40B4-BE49-F238E27FC236}">
                <a16:creationId xmlns:a16="http://schemas.microsoft.com/office/drawing/2014/main" id="{D2069C7D-9904-4796-A447-2E5F729B7E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25539" y="715965"/>
            <a:ext cx="8162925" cy="762000"/>
          </a:xfrm>
        </p:spPr>
        <p:txBody>
          <a:bodyPr/>
          <a:lstStyle/>
          <a:p>
            <a:pPr eaLnBrk="1" hangingPunct="1"/>
            <a:r>
              <a:rPr lang="en-US" altLang="en-US" b="1" dirty="0" err="1"/>
              <a:t>Operasi</a:t>
            </a:r>
            <a:r>
              <a:rPr lang="en-US" altLang="en-US" b="1" dirty="0"/>
              <a:t> XOR </a:t>
            </a:r>
            <a:r>
              <a:rPr lang="en-US" altLang="en-US" b="1" i="1" dirty="0"/>
              <a:t>Bitwise</a:t>
            </a:r>
            <a:endParaRPr lang="en-GB" altLang="en-US" b="1" i="1" dirty="0"/>
          </a:p>
        </p:txBody>
      </p:sp>
      <p:graphicFrame>
        <p:nvGraphicFramePr>
          <p:cNvPr id="16389" name="Object 4">
            <a:extLst>
              <a:ext uri="{FF2B5EF4-FFF2-40B4-BE49-F238E27FC236}">
                <a16:creationId xmlns:a16="http://schemas.microsoft.com/office/drawing/2014/main" id="{F758A10B-29A7-42BB-9B11-3BD599F46264}"/>
              </a:ext>
            </a:extLst>
          </p:cNvPr>
          <p:cNvGraphicFramePr>
            <a:graphicFrameLocks noGrp="1" noChangeAspect="1"/>
          </p:cNvGraphicFramePr>
          <p:nvPr>
            <p:ph type="body" idx="1"/>
            <p:extLst>
              <p:ext uri="{D42A27DB-BD31-4B8C-83A1-F6EECF244321}">
                <p14:modId xmlns:p14="http://schemas.microsoft.com/office/powerpoint/2010/main" val="4213100277"/>
              </p:ext>
            </p:extLst>
          </p:nvPr>
        </p:nvGraphicFramePr>
        <p:xfrm>
          <a:off x="1256984" y="1818641"/>
          <a:ext cx="8598216" cy="41216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486400" imgH="2630424" progId="Word.Document.8">
                  <p:embed/>
                </p:oleObj>
              </mc:Choice>
              <mc:Fallback>
                <p:oleObj name="Document" r:id="rId2" imgW="5486400" imgH="2630424" progId="Word.Document.8">
                  <p:embed/>
                  <p:pic>
                    <p:nvPicPr>
                      <p:cNvPr id="16389" name="Object 4">
                        <a:extLst>
                          <a:ext uri="{FF2B5EF4-FFF2-40B4-BE49-F238E27FC236}">
                            <a16:creationId xmlns:a16="http://schemas.microsoft.com/office/drawing/2014/main" id="{F758A10B-29A7-42BB-9B11-3BD599F4626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6984" y="1818641"/>
                        <a:ext cx="8598216" cy="41216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56A8B81A-DA61-416D-A5C0-81FD2A939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39AC47A-604C-4C3F-9058-90EAA789138A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17412" name="Rectangle 1026">
            <a:extLst>
              <a:ext uri="{FF2B5EF4-FFF2-40B4-BE49-F238E27FC236}">
                <a16:creationId xmlns:a16="http://schemas.microsoft.com/office/drawing/2014/main" id="{ABE69D7D-8C74-481F-B389-37396F4E13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42659" y="773907"/>
            <a:ext cx="8162925" cy="641350"/>
          </a:xfrm>
        </p:spPr>
        <p:txBody>
          <a:bodyPr/>
          <a:lstStyle/>
          <a:p>
            <a:pPr eaLnBrk="1" hangingPunct="1"/>
            <a:r>
              <a:rPr lang="en-US" altLang="en-US" sz="3600" b="1" i="1" dirty="0"/>
              <a:t>Cipher</a:t>
            </a:r>
            <a:r>
              <a:rPr lang="en-US" altLang="en-US" sz="3600" b="1" dirty="0"/>
              <a:t> </a:t>
            </a:r>
            <a:r>
              <a:rPr lang="en-US" altLang="en-US" sz="3600" b="1" dirty="0" err="1"/>
              <a:t>Sederhana</a:t>
            </a:r>
            <a:r>
              <a:rPr lang="en-US" altLang="en-US" sz="3600" b="1" dirty="0"/>
              <a:t> </a:t>
            </a:r>
            <a:r>
              <a:rPr lang="en-US" altLang="en-US" sz="3600" b="1" dirty="0" err="1"/>
              <a:t>dengan</a:t>
            </a:r>
            <a:r>
              <a:rPr lang="en-US" altLang="en-US" sz="3600" b="1" dirty="0"/>
              <a:t> </a:t>
            </a:r>
            <a:r>
              <a:rPr lang="en-US" altLang="en-US" sz="3600" b="1" dirty="0" err="1"/>
              <a:t>operasi</a:t>
            </a:r>
            <a:r>
              <a:rPr lang="en-US" altLang="en-US" sz="3600" b="1" dirty="0"/>
              <a:t> XOR</a:t>
            </a:r>
            <a:endParaRPr lang="en-GB" altLang="en-US" sz="3600" b="1" dirty="0"/>
          </a:p>
        </p:txBody>
      </p:sp>
      <p:sp>
        <p:nvSpPr>
          <p:cNvPr id="17413" name="Rectangle 1027">
            <a:extLst>
              <a:ext uri="{FF2B5EF4-FFF2-40B4-BE49-F238E27FC236}">
                <a16:creationId xmlns:a16="http://schemas.microsoft.com/office/drawing/2014/main" id="{B3E327C7-37EB-40E6-A141-D373E2C06E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Sama </a:t>
            </a:r>
            <a:r>
              <a:rPr lang="en-US" altLang="en-US" dirty="0" err="1">
                <a:solidFill>
                  <a:srgbClr val="000000"/>
                </a:solidFill>
              </a:rPr>
              <a:t>seperti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i="1" dirty="0" err="1">
                <a:solidFill>
                  <a:srgbClr val="000000"/>
                </a:solidFill>
              </a:rPr>
              <a:t>Vigenere</a:t>
            </a:r>
            <a:r>
              <a:rPr lang="en-US" altLang="en-US" i="1" dirty="0">
                <a:solidFill>
                  <a:srgbClr val="000000"/>
                </a:solidFill>
              </a:rPr>
              <a:t> Cipher</a:t>
            </a:r>
            <a:r>
              <a:rPr lang="en-US" altLang="en-US" dirty="0">
                <a:solidFill>
                  <a:srgbClr val="000000"/>
                </a:solidFill>
              </a:rPr>
              <a:t>, </a:t>
            </a:r>
            <a:r>
              <a:rPr lang="en-US" altLang="en-US" dirty="0" err="1">
                <a:solidFill>
                  <a:srgbClr val="000000"/>
                </a:solidFill>
              </a:rPr>
              <a:t>tetapi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dalam</a:t>
            </a:r>
            <a:r>
              <a:rPr lang="en-US" altLang="en-US" dirty="0">
                <a:solidFill>
                  <a:srgbClr val="000000"/>
                </a:solidFill>
              </a:rPr>
              <a:t> mode bit</a:t>
            </a:r>
          </a:p>
          <a:p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Setiap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bit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di-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XOR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-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setiap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bit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  <a:endParaRPr lang="en-GB" altLang="en-US" dirty="0">
              <a:solidFill>
                <a:srgbClr val="000000"/>
              </a:solidFill>
            </a:endParaRPr>
          </a:p>
          <a:p>
            <a:pPr marL="0" indent="0" eaLnBrk="1" hangingPunct="1">
              <a:buNone/>
            </a:pPr>
            <a:r>
              <a:rPr lang="en-US" altLang="en-US" dirty="0">
                <a:solidFill>
                  <a:srgbClr val="000000"/>
                </a:solidFill>
              </a:rPr>
              <a:t>	</a:t>
            </a:r>
            <a:r>
              <a:rPr lang="en-US" altLang="en-US" dirty="0" err="1">
                <a:solidFill>
                  <a:srgbClr val="FF0000"/>
                </a:solidFill>
              </a:rPr>
              <a:t>Enkripsi</a:t>
            </a:r>
            <a:r>
              <a:rPr lang="en-US" altLang="en-US" dirty="0">
                <a:solidFill>
                  <a:srgbClr val="FF0000"/>
                </a:solidFill>
              </a:rPr>
              <a:t>: </a:t>
            </a:r>
            <a:r>
              <a:rPr lang="en-US" altLang="en-US" i="1" dirty="0">
                <a:solidFill>
                  <a:srgbClr val="FF0000"/>
                </a:solidFill>
                <a:cs typeface="Times New Roman" panose="02020603050405020304" pitchFamily="18" charset="0"/>
              </a:rPr>
              <a:t>C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=  </a:t>
            </a:r>
            <a:r>
              <a:rPr lang="en-US" altLang="en-US" i="1" dirty="0">
                <a:solidFill>
                  <a:srgbClr val="FF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FF0000"/>
                </a:solidFill>
                <a:cs typeface="Times New Roman" panose="02020603050405020304" pitchFamily="18" charset="0"/>
              </a:rPr>
              <a:t>K</a:t>
            </a:r>
            <a:r>
              <a:rPr lang="en-GB" altLang="en-US" dirty="0">
                <a:solidFill>
                  <a:srgbClr val="FF0000"/>
                </a:solidFill>
              </a:rPr>
              <a:t> </a:t>
            </a:r>
            <a:endParaRPr lang="en-US" altLang="en-US" dirty="0">
              <a:solidFill>
                <a:srgbClr val="FF0000"/>
              </a:solidFill>
            </a:endParaRPr>
          </a:p>
          <a:p>
            <a:pPr marL="0" indent="0" eaLnBrk="1" hangingPunct="1">
              <a:buNone/>
            </a:pPr>
            <a:r>
              <a:rPr lang="en-US" altLang="en-US" dirty="0">
                <a:solidFill>
                  <a:srgbClr val="FF0000"/>
                </a:solidFill>
              </a:rPr>
              <a:t>	</a:t>
            </a:r>
            <a:r>
              <a:rPr lang="en-US" altLang="en-US" dirty="0" err="1">
                <a:solidFill>
                  <a:srgbClr val="FF0000"/>
                </a:solidFill>
              </a:rPr>
              <a:t>Dekripsi</a:t>
            </a:r>
            <a:r>
              <a:rPr lang="en-US" altLang="en-US" dirty="0">
                <a:solidFill>
                  <a:srgbClr val="FF0000"/>
                </a:solidFill>
              </a:rPr>
              <a:t>: </a:t>
            </a:r>
            <a:r>
              <a:rPr lang="en-US" altLang="en-US" i="1" dirty="0">
                <a:solidFill>
                  <a:srgbClr val="FF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solidFill>
                  <a:srgbClr val="FF0000"/>
                </a:solidFill>
                <a:cs typeface="Times New Roman" panose="02020603050405020304" pitchFamily="18" charset="0"/>
              </a:rPr>
              <a:t>C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FF0000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		</a:t>
            </a:r>
            <a:r>
              <a:rPr lang="en-GB" altLang="en-US" dirty="0">
                <a:solidFill>
                  <a:srgbClr val="FF0000"/>
                </a:solidFill>
              </a:rPr>
              <a:t> </a:t>
            </a:r>
            <a:endParaRPr lang="en-US" altLang="en-US" dirty="0">
              <a:solidFill>
                <a:srgbClr val="FF000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dirty="0"/>
          </a:p>
        </p:txBody>
      </p:sp>
      <p:graphicFrame>
        <p:nvGraphicFramePr>
          <p:cNvPr id="17414" name="Object 1024">
            <a:extLst>
              <a:ext uri="{FF2B5EF4-FFF2-40B4-BE49-F238E27FC236}">
                <a16:creationId xmlns:a16="http://schemas.microsoft.com/office/drawing/2014/main" id="{1BF0FCA2-FA99-44C8-8FA6-C262A958324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5263110"/>
              </p:ext>
            </p:extLst>
          </p:nvPr>
        </p:nvGraphicFramePr>
        <p:xfrm>
          <a:off x="587059" y="4201318"/>
          <a:ext cx="8382000" cy="2386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486400" imgH="1562100" progId="Word.Document.8">
                  <p:embed/>
                </p:oleObj>
              </mc:Choice>
              <mc:Fallback>
                <p:oleObj name="Document" r:id="rId2" imgW="5486400" imgH="1562100" progId="Word.Document.8">
                  <p:embed/>
                  <p:pic>
                    <p:nvPicPr>
                      <p:cNvPr id="17414" name="Object 1024">
                        <a:extLst>
                          <a:ext uri="{FF2B5EF4-FFF2-40B4-BE49-F238E27FC236}">
                            <a16:creationId xmlns:a16="http://schemas.microsoft.com/office/drawing/2014/main" id="{1BF0FCA2-FA99-44C8-8FA6-C262A958324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059" y="4201318"/>
                        <a:ext cx="8382000" cy="2386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D588ADB-80C1-4B42-AC85-375BE23E6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M/IF4020 Kriptografi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C44FC9-C5AF-46DF-AE22-E32DBB2C3A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4880"/>
            <a:ext cx="10515600" cy="5232083"/>
          </a:xfrm>
        </p:spPr>
        <p:txBody>
          <a:bodyPr/>
          <a:lstStyle/>
          <a:p>
            <a:r>
              <a:rPr lang="en-US" dirty="0"/>
              <a:t>Jika </a:t>
            </a:r>
            <a:r>
              <a:rPr lang="en-US" dirty="0" err="1"/>
              <a:t>panjang</a:t>
            </a:r>
            <a:r>
              <a:rPr lang="en-US" dirty="0"/>
              <a:t> bit-bit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pendek</a:t>
            </a:r>
            <a:r>
              <a:rPr lang="en-US" dirty="0"/>
              <a:t> </a:t>
            </a:r>
            <a:r>
              <a:rPr lang="en-US" dirty="0" err="1"/>
              <a:t>daripada</a:t>
            </a:r>
            <a:r>
              <a:rPr lang="en-US" dirty="0"/>
              <a:t> </a:t>
            </a:r>
            <a:r>
              <a:rPr lang="en-US" dirty="0" err="1"/>
              <a:t>panjang</a:t>
            </a:r>
            <a:r>
              <a:rPr lang="en-US" dirty="0"/>
              <a:t> bit-bit </a:t>
            </a:r>
            <a:r>
              <a:rPr lang="en-US" dirty="0" err="1"/>
              <a:t>pesan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bit-bit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diulang</a:t>
            </a:r>
            <a:r>
              <a:rPr lang="en-US" dirty="0"/>
              <a:t> </a:t>
            </a:r>
            <a:r>
              <a:rPr lang="en-US" dirty="0" err="1"/>
              <a:t>penggunaannya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periodik</a:t>
            </a:r>
            <a:r>
              <a:rPr lang="en-US" dirty="0"/>
              <a:t> (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halnya</a:t>
            </a:r>
            <a:r>
              <a:rPr lang="en-US" dirty="0"/>
              <a:t> pada </a:t>
            </a:r>
            <a:r>
              <a:rPr lang="en-US" dirty="0" err="1"/>
              <a:t>Vigenere</a:t>
            </a:r>
            <a:r>
              <a:rPr lang="en-US" dirty="0"/>
              <a:t> Cipher)</a:t>
            </a:r>
          </a:p>
          <a:p>
            <a:endParaRPr lang="en-US" dirty="0"/>
          </a:p>
          <a:p>
            <a:r>
              <a:rPr lang="en-US" dirty="0" err="1"/>
              <a:t>Contoh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Plainteks</a:t>
            </a:r>
            <a:r>
              <a:rPr lang="en-US" dirty="0"/>
              <a:t>   : 10010010101110101010001110001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Kunci</a:t>
            </a:r>
            <a:r>
              <a:rPr lang="en-US" dirty="0"/>
              <a:t>	        : </a:t>
            </a:r>
            <a:r>
              <a:rPr lang="en-US" dirty="0">
                <a:solidFill>
                  <a:srgbClr val="FF0000"/>
                </a:solidFill>
              </a:rPr>
              <a:t>110110</a:t>
            </a:r>
            <a:r>
              <a:rPr lang="en-US" dirty="0">
                <a:solidFill>
                  <a:srgbClr val="00B0F0"/>
                </a:solidFill>
              </a:rPr>
              <a:t>110110</a:t>
            </a:r>
            <a:r>
              <a:rPr lang="en-US" dirty="0">
                <a:solidFill>
                  <a:srgbClr val="7030A0"/>
                </a:solidFill>
              </a:rPr>
              <a:t>110110</a:t>
            </a:r>
            <a:r>
              <a:rPr lang="en-US" dirty="0">
                <a:solidFill>
                  <a:srgbClr val="00B050"/>
                </a:solidFill>
              </a:rPr>
              <a:t>110110</a:t>
            </a:r>
            <a:r>
              <a:rPr lang="en-US" dirty="0"/>
              <a:t>11011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Cipherteks</a:t>
            </a:r>
            <a:r>
              <a:rPr lang="en-US" dirty="0"/>
              <a:t>: 01001001110101110001010101010 	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8EBED6A-2ACF-4421-A0BB-A5699FDAF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M/IF4020 Kriptografi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B7C73B-EB70-40B3-866D-0618586DD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6851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lide Number Placeholder 2">
            <a:extLst>
              <a:ext uri="{FF2B5EF4-FFF2-40B4-BE49-F238E27FC236}">
                <a16:creationId xmlns:a16="http://schemas.microsoft.com/office/drawing/2014/main" id="{11CA6F17-CD16-4A7A-82EC-36853801F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F5B4451D-1D06-4F88-8E02-5BA39D9B62F7}" type="slidenum">
              <a:rPr lang="en-US" altLang="en-US" sz="1400"/>
              <a:pPr/>
              <a:t>13</a:t>
            </a:fld>
            <a:endParaRPr lang="en-US" altLang="en-US" sz="1400"/>
          </a:p>
        </p:txBody>
      </p:sp>
      <p:pic>
        <p:nvPicPr>
          <p:cNvPr id="19460" name="Picture 3">
            <a:extLst>
              <a:ext uri="{FF2B5EF4-FFF2-40B4-BE49-F238E27FC236}">
                <a16:creationId xmlns:a16="http://schemas.microsoft.com/office/drawing/2014/main" id="{2787DAF5-55E7-4E3F-B609-5D57A6F077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3639" y="136525"/>
            <a:ext cx="6987132" cy="672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78F6F55-23F9-44A6-B083-D0A6C0CEF9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8560" y="522605"/>
            <a:ext cx="9571831" cy="3850323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4AB679-6A0F-497B-B5BE-886FBF2AC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M/IF4020 Kriptografi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E88F83-79EB-42CA-92CC-E83A12B8F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14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F5BF02-E934-8BAA-E7BF-2C8B751F2CDF}"/>
              </a:ext>
            </a:extLst>
          </p:cNvPr>
          <p:cNvSpPr txBox="1"/>
          <p:nvPr/>
        </p:nvSpPr>
        <p:spPr>
          <a:xfrm>
            <a:off x="1178560" y="5067489"/>
            <a:ext cx="974344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Cipher </a:t>
            </a:r>
            <a:r>
              <a:rPr lang="en-US" sz="2400" dirty="0" err="1"/>
              <a:t>sederhana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XOR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aman</a:t>
            </a:r>
            <a:r>
              <a:rPr lang="en-US" sz="2400" dirty="0"/>
              <a:t>,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mudah</a:t>
            </a:r>
            <a:r>
              <a:rPr lang="en-US" sz="2400" dirty="0"/>
              <a:t> </a:t>
            </a:r>
            <a:r>
              <a:rPr lang="en-US" sz="2400" dirty="0" err="1"/>
              <a:t>dikriptanalisis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metode</a:t>
            </a:r>
            <a:r>
              <a:rPr lang="en-US" sz="2400" dirty="0"/>
              <a:t> yang </a:t>
            </a:r>
            <a:r>
              <a:rPr lang="en-US" sz="2400" dirty="0" err="1"/>
              <a:t>sama</a:t>
            </a:r>
            <a:r>
              <a:rPr lang="en-US" sz="2400" dirty="0"/>
              <a:t> </a:t>
            </a:r>
            <a:r>
              <a:rPr lang="en-US" sz="2400" dirty="0" err="1"/>
              <a:t>seperti</a:t>
            </a:r>
            <a:r>
              <a:rPr lang="en-US" sz="2400" dirty="0"/>
              <a:t> </a:t>
            </a:r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en-US" sz="2400" dirty="0" err="1"/>
              <a:t>Kasiski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086044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4">
            <a:extLst>
              <a:ext uri="{FF2B5EF4-FFF2-40B4-BE49-F238E27FC236}">
                <a16:creationId xmlns:a16="http://schemas.microsoft.com/office/drawing/2014/main" id="{CCE74F87-ABBC-4DC5-BB93-16303DF2F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20483" name="Slide Number Placeholder 5">
            <a:extLst>
              <a:ext uri="{FF2B5EF4-FFF2-40B4-BE49-F238E27FC236}">
                <a16:creationId xmlns:a16="http://schemas.microsoft.com/office/drawing/2014/main" id="{05FB22BE-173B-4935-AFA2-2D55DE051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09F4406-01C4-4D0E-9A32-3C25853B9772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400"/>
          </a:p>
        </p:txBody>
      </p:sp>
      <p:graphicFrame>
        <p:nvGraphicFramePr>
          <p:cNvPr id="20484" name="Object 4">
            <a:extLst>
              <a:ext uri="{FF2B5EF4-FFF2-40B4-BE49-F238E27FC236}">
                <a16:creationId xmlns:a16="http://schemas.microsoft.com/office/drawing/2014/main" id="{DF91A0A3-FA6D-42C6-B628-AAFBDC73DB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489858"/>
              </p:ext>
            </p:extLst>
          </p:nvPr>
        </p:nvGraphicFramePr>
        <p:xfrm>
          <a:off x="1228184" y="1553686"/>
          <a:ext cx="10171336" cy="34551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911596" imgH="2374392" progId="Word.Document.8">
                  <p:embed/>
                </p:oleObj>
              </mc:Choice>
              <mc:Fallback>
                <p:oleObj name="Document" r:id="rId2" imgW="5911596" imgH="2374392" progId="Word.Document.8">
                  <p:embed/>
                  <p:pic>
                    <p:nvPicPr>
                      <p:cNvPr id="20484" name="Object 4">
                        <a:extLst>
                          <a:ext uri="{FF2B5EF4-FFF2-40B4-BE49-F238E27FC236}">
                            <a16:creationId xmlns:a16="http://schemas.microsoft.com/office/drawing/2014/main" id="{DF91A0A3-FA6D-42C6-B628-AAFBDC73DB6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8184" y="1553686"/>
                        <a:ext cx="10171336" cy="34551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33F3C649-5025-3EC4-0D97-D5828490F16A}"/>
              </a:ext>
            </a:extLst>
          </p:cNvPr>
          <p:cNvSpPr txBox="1"/>
          <p:nvPr/>
        </p:nvSpPr>
        <p:spPr>
          <a:xfrm>
            <a:off x="2737731" y="5008880"/>
            <a:ext cx="13008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Plainteks</a:t>
            </a:r>
            <a:endParaRPr 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AD02D50-03E0-9777-5F05-AFC3AB6F05AF}"/>
              </a:ext>
            </a:extLst>
          </p:cNvPr>
          <p:cNvSpPr txBox="1"/>
          <p:nvPr/>
        </p:nvSpPr>
        <p:spPr>
          <a:xfrm>
            <a:off x="7502965" y="4990117"/>
            <a:ext cx="18295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Cipherteks</a:t>
            </a:r>
            <a:r>
              <a:rPr lang="en-US" sz="2400" dirty="0"/>
              <a:t> *)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F5460AF-5C19-8B35-E969-122A7CC69925}"/>
              </a:ext>
            </a:extLst>
          </p:cNvPr>
          <p:cNvSpPr txBox="1"/>
          <p:nvPr/>
        </p:nvSpPr>
        <p:spPr>
          <a:xfrm>
            <a:off x="1152771" y="630356"/>
            <a:ext cx="60751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Hasil </a:t>
            </a:r>
            <a:r>
              <a:rPr lang="en-US" sz="2400" i="1" dirty="0"/>
              <a:t>running</a:t>
            </a:r>
            <a:r>
              <a:rPr lang="en-US" sz="2400" dirty="0"/>
              <a:t> program cipher XOR </a:t>
            </a:r>
            <a:r>
              <a:rPr lang="en-US" sz="2400" dirty="0" err="1"/>
              <a:t>sederhana</a:t>
            </a:r>
            <a:r>
              <a:rPr lang="en-US" sz="2400" dirty="0"/>
              <a:t>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0B74B2D-900D-B09E-7DAB-ED0C5722B8BF}"/>
              </a:ext>
            </a:extLst>
          </p:cNvPr>
          <p:cNvSpPr txBox="1"/>
          <p:nvPr/>
        </p:nvSpPr>
        <p:spPr>
          <a:xfrm>
            <a:off x="1228184" y="5858312"/>
            <a:ext cx="6598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*)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 ASCII </a:t>
            </a:r>
            <a:r>
              <a:rPr lang="en-US" i="1" dirty="0"/>
              <a:t>unprintable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dicetak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4">
            <a:extLst>
              <a:ext uri="{FF2B5EF4-FFF2-40B4-BE49-F238E27FC236}">
                <a16:creationId xmlns:a16="http://schemas.microsoft.com/office/drawing/2014/main" id="{5C8EE70A-A861-436A-A4C4-E102E8CA2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21507" name="Slide Number Placeholder 5">
            <a:extLst>
              <a:ext uri="{FF2B5EF4-FFF2-40B4-BE49-F238E27FC236}">
                <a16:creationId xmlns:a16="http://schemas.microsoft.com/office/drawing/2014/main" id="{F1A322EF-500B-464C-A731-D1EB889AB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65DFB65-1BAE-4466-B8E4-AE6E0826A87C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GB" altLang="en-US" sz="1400"/>
          </a:p>
        </p:txBody>
      </p:sp>
      <p:sp>
        <p:nvSpPr>
          <p:cNvPr id="21508" name="Rectangle 2">
            <a:extLst>
              <a:ext uri="{FF2B5EF4-FFF2-40B4-BE49-F238E27FC236}">
                <a16:creationId xmlns:a16="http://schemas.microsoft.com/office/drawing/2014/main" id="{82FCDD31-2803-44C6-BEC9-DA7A0C9733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512128"/>
            <a:ext cx="7772400" cy="104616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b="1" dirty="0" err="1"/>
              <a:t>Kategori</a:t>
            </a:r>
            <a:r>
              <a:rPr lang="en-US" altLang="en-US" sz="4000" b="1" dirty="0"/>
              <a:t> </a:t>
            </a:r>
            <a:r>
              <a:rPr lang="en-US" altLang="en-US" sz="4000" b="1" i="1" dirty="0"/>
              <a:t>cipher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berbasis</a:t>
            </a:r>
            <a:r>
              <a:rPr lang="en-US" altLang="en-US" sz="4000" b="1" dirty="0"/>
              <a:t> bit</a:t>
            </a:r>
            <a:endParaRPr lang="en-GB" altLang="en-US" sz="4000" b="1" dirty="0"/>
          </a:p>
        </p:txBody>
      </p:sp>
      <p:sp>
        <p:nvSpPr>
          <p:cNvPr id="21509" name="Rectangle 3">
            <a:extLst>
              <a:ext uri="{FF2B5EF4-FFF2-40B4-BE49-F238E27FC236}">
                <a16:creationId xmlns:a16="http://schemas.microsoft.com/office/drawing/2014/main" id="{7581FDC8-901D-4A53-8F50-E00C18B35D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altLang="en-US" i="1" dirty="0"/>
              <a:t>Cipher</a:t>
            </a:r>
            <a:r>
              <a:rPr lang="en-US" altLang="en-US" dirty="0"/>
              <a:t> </a:t>
            </a:r>
            <a:r>
              <a:rPr lang="en-US" altLang="en-US" dirty="0" err="1"/>
              <a:t>Alir</a:t>
            </a:r>
            <a:r>
              <a:rPr lang="en-US" altLang="en-US" dirty="0"/>
              <a:t> (</a:t>
            </a:r>
            <a:r>
              <a:rPr lang="en-US" altLang="en-US" i="1" dirty="0"/>
              <a:t>Stream Cipher</a:t>
            </a:r>
            <a:r>
              <a:rPr lang="en-US" altLang="en-US" dirty="0"/>
              <a:t>)</a:t>
            </a:r>
          </a:p>
          <a:p>
            <a:pPr marL="609600" indent="-609600">
              <a:buNone/>
            </a:pPr>
            <a:r>
              <a:rPr lang="en-US" altLang="en-US" dirty="0"/>
              <a:t>	</a:t>
            </a:r>
            <a:r>
              <a:rPr lang="en-US" altLang="en-US" sz="2400" dirty="0"/>
              <a:t>- </a:t>
            </a:r>
            <a:r>
              <a:rPr lang="en-US" altLang="en-US" sz="2400" dirty="0" err="1"/>
              <a:t>beroperasi</a:t>
            </a:r>
            <a:r>
              <a:rPr lang="en-US" altLang="en-US" sz="2400" dirty="0"/>
              <a:t> pada bit </a:t>
            </a:r>
            <a:r>
              <a:rPr lang="en-US" altLang="en-US" sz="2400" dirty="0" err="1"/>
              <a:t>tunggal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atau</a:t>
            </a:r>
            <a:r>
              <a:rPr lang="en-US" altLang="en-US" sz="2400" dirty="0"/>
              <a:t> </a:t>
            </a:r>
            <a:r>
              <a:rPr lang="en-US" altLang="en-US" sz="2400" i="1" dirty="0"/>
              <a:t>byte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tunggal</a:t>
            </a:r>
            <a:endParaRPr lang="en-US" altLang="en-US" sz="2400" dirty="0"/>
          </a:p>
          <a:p>
            <a:pPr marL="609600" indent="-609600">
              <a:buNone/>
            </a:pPr>
            <a:r>
              <a:rPr lang="en-US" altLang="en-US" sz="2400" dirty="0"/>
              <a:t>	- </a:t>
            </a:r>
            <a:r>
              <a:rPr lang="en-US" altLang="en-US" sz="2400" dirty="0" err="1"/>
              <a:t>enkripsi</a:t>
            </a:r>
            <a:r>
              <a:rPr lang="en-US" altLang="en-US" sz="2400" dirty="0"/>
              <a:t>/</a:t>
            </a:r>
            <a:r>
              <a:rPr lang="en-US" altLang="en-US" sz="2400" dirty="0" err="1"/>
              <a:t>dekripsi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pesan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secara</a:t>
            </a:r>
            <a:r>
              <a:rPr lang="en-US" altLang="en-US" sz="2400" dirty="0"/>
              <a:t> bit per bit </a:t>
            </a:r>
            <a:r>
              <a:rPr lang="en-US" altLang="en-US" sz="2400" dirty="0" err="1"/>
              <a:t>atau</a:t>
            </a:r>
            <a:r>
              <a:rPr lang="en-US" altLang="en-US" sz="2400" dirty="0"/>
              <a:t> </a:t>
            </a:r>
            <a:r>
              <a:rPr lang="en-US" altLang="en-US" sz="2400" i="1" dirty="0"/>
              <a:t>byte</a:t>
            </a:r>
            <a:r>
              <a:rPr lang="en-US" altLang="en-US" sz="2400" dirty="0"/>
              <a:t> per </a:t>
            </a:r>
            <a:r>
              <a:rPr lang="en-US" altLang="en-US" sz="2400" i="1" dirty="0"/>
              <a:t>byte</a:t>
            </a:r>
          </a:p>
          <a:p>
            <a:pPr marL="609600" indent="-609600">
              <a:buNone/>
            </a:pPr>
            <a:endParaRPr lang="en-US" altLang="en-US" dirty="0"/>
          </a:p>
          <a:p>
            <a:pPr marL="609600" indent="-609600">
              <a:buFontTx/>
              <a:buAutoNum type="arabicPeriod" startAt="2"/>
            </a:pPr>
            <a:r>
              <a:rPr lang="en-US" altLang="en-US" i="1" dirty="0"/>
              <a:t>Cipher</a:t>
            </a:r>
            <a:r>
              <a:rPr lang="en-US" altLang="en-US" dirty="0"/>
              <a:t> Blok (</a:t>
            </a:r>
            <a:r>
              <a:rPr lang="en-US" altLang="en-US" i="1" dirty="0"/>
              <a:t>Block Cipher</a:t>
            </a:r>
            <a:r>
              <a:rPr lang="en-US" altLang="en-US" dirty="0"/>
              <a:t>)</a:t>
            </a:r>
          </a:p>
          <a:p>
            <a:pPr marL="609600" indent="-609600">
              <a:buNone/>
            </a:pPr>
            <a:r>
              <a:rPr lang="en-US" altLang="en-US" dirty="0"/>
              <a:t>	</a:t>
            </a:r>
            <a:r>
              <a:rPr lang="en-US" altLang="en-US" sz="2400" dirty="0"/>
              <a:t>- </a:t>
            </a:r>
            <a:r>
              <a:rPr lang="en-US" altLang="en-US" sz="2400" dirty="0" err="1"/>
              <a:t>beroperasi</a:t>
            </a:r>
            <a:r>
              <a:rPr lang="en-US" altLang="en-US" sz="2400" dirty="0"/>
              <a:t> pada </a:t>
            </a:r>
            <a:r>
              <a:rPr lang="en-US" altLang="en-US" sz="2400" dirty="0" err="1"/>
              <a:t>blok</a:t>
            </a:r>
            <a:r>
              <a:rPr lang="en-US" altLang="en-US" sz="2400" dirty="0"/>
              <a:t> bit </a:t>
            </a:r>
            <a:r>
              <a:rPr lang="en-US" altLang="en-US" sz="2400" dirty="0" err="1"/>
              <a:t>atau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blok</a:t>
            </a:r>
            <a:r>
              <a:rPr lang="en-US" altLang="en-US" sz="2400" dirty="0"/>
              <a:t> </a:t>
            </a:r>
            <a:r>
              <a:rPr lang="en-US" altLang="en-US" sz="2400" i="1" dirty="0"/>
              <a:t>byte</a:t>
            </a:r>
          </a:p>
          <a:p>
            <a:pPr marL="609600" indent="-609600">
              <a:buNone/>
            </a:pPr>
            <a:r>
              <a:rPr lang="en-US" altLang="en-US" sz="2400" dirty="0"/>
              <a:t>     	  (</a:t>
            </a:r>
            <a:r>
              <a:rPr lang="en-US" altLang="en-US" sz="2400" dirty="0" err="1"/>
              <a:t>contoh</a:t>
            </a:r>
            <a:r>
              <a:rPr lang="en-US" altLang="en-US" sz="2400" dirty="0"/>
              <a:t>: 64-bit/</a:t>
            </a:r>
            <a:r>
              <a:rPr lang="en-US" altLang="en-US" sz="2400" dirty="0" err="1"/>
              <a:t>blok</a:t>
            </a:r>
            <a:r>
              <a:rPr lang="en-US" altLang="en-US" sz="2400" dirty="0"/>
              <a:t> = 8 </a:t>
            </a:r>
            <a:r>
              <a:rPr lang="en-US" altLang="en-US" sz="2400" dirty="0" err="1"/>
              <a:t>karakter</a:t>
            </a:r>
            <a:r>
              <a:rPr lang="en-US" altLang="en-US" sz="2400" dirty="0"/>
              <a:t>/</a:t>
            </a:r>
            <a:r>
              <a:rPr lang="en-US" altLang="en-US" sz="2400" dirty="0" err="1"/>
              <a:t>blok</a:t>
            </a:r>
            <a:r>
              <a:rPr lang="en-US" altLang="en-US" sz="2400" dirty="0"/>
              <a:t>)</a:t>
            </a:r>
          </a:p>
          <a:p>
            <a:pPr marL="609600" indent="-609600">
              <a:buNone/>
            </a:pPr>
            <a:r>
              <a:rPr lang="en-US" altLang="en-US" sz="2400" dirty="0"/>
              <a:t>	- </a:t>
            </a:r>
            <a:r>
              <a:rPr lang="en-US" altLang="en-US" sz="2400" dirty="0" err="1"/>
              <a:t>enkripsi</a:t>
            </a:r>
            <a:r>
              <a:rPr lang="en-US" altLang="en-US" sz="2400" dirty="0"/>
              <a:t>/</a:t>
            </a:r>
            <a:r>
              <a:rPr lang="en-US" altLang="en-US" sz="2400" dirty="0" err="1"/>
              <a:t>dekripsi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pesan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secara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blok</a:t>
            </a:r>
            <a:r>
              <a:rPr lang="en-US" altLang="en-US" sz="2400" dirty="0"/>
              <a:t> per </a:t>
            </a:r>
            <a:r>
              <a:rPr lang="en-US" altLang="en-US" sz="2400" dirty="0" err="1"/>
              <a:t>blok</a:t>
            </a:r>
            <a:r>
              <a:rPr lang="en-US" altLang="en-US" sz="2400" dirty="0"/>
              <a:t> bit </a:t>
            </a:r>
            <a:r>
              <a:rPr lang="en-US" altLang="en-US" sz="2400" dirty="0" err="1"/>
              <a:t>atau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blok</a:t>
            </a:r>
            <a:r>
              <a:rPr lang="en-US" altLang="en-US" sz="2400" dirty="0"/>
              <a:t> per </a:t>
            </a:r>
            <a:r>
              <a:rPr lang="en-US" altLang="en-US" sz="2400" dirty="0" err="1"/>
              <a:t>blok</a:t>
            </a:r>
            <a:r>
              <a:rPr lang="en-US" altLang="en-US" sz="2400" dirty="0"/>
              <a:t> byte</a:t>
            </a:r>
          </a:p>
          <a:p>
            <a:pPr marL="609600" indent="-609600">
              <a:buNone/>
            </a:pPr>
            <a:endParaRPr lang="en-GB" altLang="en-US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B8A4D09-C2E2-1F21-8DF7-1343DCA9B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M/IF4020 Kriptografi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79B0AC2-540E-E77D-E6E2-646AF8B6A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17</a:t>
            </a:fld>
            <a:endParaRPr lang="en-US"/>
          </a:p>
        </p:txBody>
      </p:sp>
      <p:grpSp>
        <p:nvGrpSpPr>
          <p:cNvPr id="4" name="Group 54">
            <a:extLst>
              <a:ext uri="{FF2B5EF4-FFF2-40B4-BE49-F238E27FC236}">
                <a16:creationId xmlns:a16="http://schemas.microsoft.com/office/drawing/2014/main" id="{39C2287E-C270-85B8-53A4-DBFDE5A05B12}"/>
              </a:ext>
            </a:extLst>
          </p:cNvPr>
          <p:cNvGrpSpPr>
            <a:grpSpLocks/>
          </p:cNvGrpSpPr>
          <p:nvPr/>
        </p:nvGrpSpPr>
        <p:grpSpPr bwMode="auto">
          <a:xfrm>
            <a:off x="6009323" y="1207135"/>
            <a:ext cx="1800225" cy="463550"/>
            <a:chOff x="3107" y="754"/>
            <a:chExt cx="1134" cy="292"/>
          </a:xfrm>
        </p:grpSpPr>
        <p:sp>
          <p:nvSpPr>
            <p:cNvPr id="5" name="AutoShape 21">
              <a:extLst>
                <a:ext uri="{FF2B5EF4-FFF2-40B4-BE49-F238E27FC236}">
                  <a16:creationId xmlns:a16="http://schemas.microsoft.com/office/drawing/2014/main" id="{6CE98F75-1B82-DEAE-2A7C-1B5ABA6A1A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7" y="774"/>
              <a:ext cx="1134" cy="272"/>
            </a:xfrm>
            <a:prstGeom prst="flowChartTerminator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en-US"/>
            </a:p>
          </p:txBody>
        </p:sp>
        <p:sp>
          <p:nvSpPr>
            <p:cNvPr id="6" name="Text Box 29">
              <a:extLst>
                <a:ext uri="{FF2B5EF4-FFF2-40B4-BE49-F238E27FC236}">
                  <a16:creationId xmlns:a16="http://schemas.microsoft.com/office/drawing/2014/main" id="{56504400-71CE-E3B7-C61C-C37AC4F8E1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3" y="754"/>
              <a:ext cx="59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en-US" sz="2000"/>
            </a:p>
          </p:txBody>
        </p:sp>
        <p:sp>
          <p:nvSpPr>
            <p:cNvPr id="7" name="Text Box 30">
              <a:extLst>
                <a:ext uri="{FF2B5EF4-FFF2-40B4-BE49-F238E27FC236}">
                  <a16:creationId xmlns:a16="http://schemas.microsoft.com/office/drawing/2014/main" id="{BAEE8B50-A24F-F9C0-DFDF-A78B78F550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52" y="819"/>
              <a:ext cx="108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de-DE" altLang="en-US"/>
                <a:t>Cryptology</a:t>
              </a:r>
            </a:p>
          </p:txBody>
        </p:sp>
      </p:grpSp>
      <p:grpSp>
        <p:nvGrpSpPr>
          <p:cNvPr id="8" name="Group 62">
            <a:extLst>
              <a:ext uri="{FF2B5EF4-FFF2-40B4-BE49-F238E27FC236}">
                <a16:creationId xmlns:a16="http://schemas.microsoft.com/office/drawing/2014/main" id="{522F57C4-2276-0E08-9368-175CF9970E59}"/>
              </a:ext>
            </a:extLst>
          </p:cNvPr>
          <p:cNvGrpSpPr>
            <a:grpSpLocks/>
          </p:cNvGrpSpPr>
          <p:nvPr/>
        </p:nvGrpSpPr>
        <p:grpSpPr bwMode="auto">
          <a:xfrm>
            <a:off x="4209098" y="1670685"/>
            <a:ext cx="5329237" cy="1079500"/>
            <a:chOff x="1973" y="1046"/>
            <a:chExt cx="3357" cy="680"/>
          </a:xfrm>
        </p:grpSpPr>
        <p:grpSp>
          <p:nvGrpSpPr>
            <p:cNvPr id="9" name="Group 55">
              <a:extLst>
                <a:ext uri="{FF2B5EF4-FFF2-40B4-BE49-F238E27FC236}">
                  <a16:creationId xmlns:a16="http://schemas.microsoft.com/office/drawing/2014/main" id="{AFD3A0F4-3277-1881-9CCE-044A1D0C6B9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73" y="1454"/>
              <a:ext cx="1134" cy="272"/>
              <a:chOff x="1973" y="1454"/>
              <a:chExt cx="1134" cy="272"/>
            </a:xfrm>
          </p:grpSpPr>
          <p:sp>
            <p:nvSpPr>
              <p:cNvPr id="17" name="AutoShape 23">
                <a:extLst>
                  <a:ext uri="{FF2B5EF4-FFF2-40B4-BE49-F238E27FC236}">
                    <a16:creationId xmlns:a16="http://schemas.microsoft.com/office/drawing/2014/main" id="{13C8CE08-4AF0-0EAE-79C7-4EE3C70D7C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73" y="1454"/>
                <a:ext cx="1134" cy="272"/>
              </a:xfrm>
              <a:prstGeom prst="flowChartTerminator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en-US"/>
              </a:p>
            </p:txBody>
          </p:sp>
          <p:sp>
            <p:nvSpPr>
              <p:cNvPr id="18" name="Text Box 31">
                <a:extLst>
                  <a:ext uri="{FF2B5EF4-FFF2-40B4-BE49-F238E27FC236}">
                    <a16:creationId xmlns:a16="http://schemas.microsoft.com/office/drawing/2014/main" id="{631727A2-E08C-E495-B3B8-C287BE8C90F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18" y="1499"/>
                <a:ext cx="1089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de-DE" altLang="en-US"/>
                  <a:t>Cryptography</a:t>
                </a:r>
              </a:p>
            </p:txBody>
          </p:sp>
        </p:grpSp>
        <p:grpSp>
          <p:nvGrpSpPr>
            <p:cNvPr id="10" name="Group 56">
              <a:extLst>
                <a:ext uri="{FF2B5EF4-FFF2-40B4-BE49-F238E27FC236}">
                  <a16:creationId xmlns:a16="http://schemas.microsoft.com/office/drawing/2014/main" id="{5BFBCF86-26E9-60CA-A2E6-AE5587A5D90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96" y="1454"/>
              <a:ext cx="1134" cy="272"/>
              <a:chOff x="4196" y="1454"/>
              <a:chExt cx="1134" cy="272"/>
            </a:xfrm>
          </p:grpSpPr>
          <p:sp>
            <p:nvSpPr>
              <p:cNvPr id="15" name="AutoShape 22">
                <a:extLst>
                  <a:ext uri="{FF2B5EF4-FFF2-40B4-BE49-F238E27FC236}">
                    <a16:creationId xmlns:a16="http://schemas.microsoft.com/office/drawing/2014/main" id="{D31E00F4-F456-9303-0AAF-E72AA84C59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96" y="1454"/>
                <a:ext cx="1134" cy="272"/>
              </a:xfrm>
              <a:prstGeom prst="flowChartTerminator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en-US"/>
              </a:p>
            </p:txBody>
          </p:sp>
          <p:sp>
            <p:nvSpPr>
              <p:cNvPr id="16" name="Text Box 32">
                <a:extLst>
                  <a:ext uri="{FF2B5EF4-FFF2-40B4-BE49-F238E27FC236}">
                    <a16:creationId xmlns:a16="http://schemas.microsoft.com/office/drawing/2014/main" id="{54B30E47-B6A2-F0BB-7772-BCF28FF36DE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41" y="1499"/>
                <a:ext cx="1089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de-DE" altLang="en-US"/>
                  <a:t>Cryptanalysis</a:t>
                </a:r>
              </a:p>
            </p:txBody>
          </p:sp>
        </p:grpSp>
        <p:sp>
          <p:nvSpPr>
            <p:cNvPr id="11" name="Line 40">
              <a:extLst>
                <a:ext uri="{FF2B5EF4-FFF2-40B4-BE49-F238E27FC236}">
                  <a16:creationId xmlns:a16="http://schemas.microsoft.com/office/drawing/2014/main" id="{B42CEB00-88EB-7C14-0413-3F71CFD323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51" y="1046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2" name="Line 41">
              <a:extLst>
                <a:ext uri="{FF2B5EF4-FFF2-40B4-BE49-F238E27FC236}">
                  <a16:creationId xmlns:a16="http://schemas.microsoft.com/office/drawing/2014/main" id="{72F49F1D-2756-A00F-E637-D642AC58E9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7" y="1227"/>
              <a:ext cx="22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3" name="Line 42">
              <a:extLst>
                <a:ext uri="{FF2B5EF4-FFF2-40B4-BE49-F238E27FC236}">
                  <a16:creationId xmlns:a16="http://schemas.microsoft.com/office/drawing/2014/main" id="{63A7FA91-A3B6-FF72-5240-07FE260B14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7" y="1227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4" name="Line 43">
              <a:extLst>
                <a:ext uri="{FF2B5EF4-FFF2-40B4-BE49-F238E27FC236}">
                  <a16:creationId xmlns:a16="http://schemas.microsoft.com/office/drawing/2014/main" id="{A6D19181-F657-C8B6-9142-7D0B5BDA4E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85" y="1227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19" name="Group 63">
            <a:extLst>
              <a:ext uri="{FF2B5EF4-FFF2-40B4-BE49-F238E27FC236}">
                <a16:creationId xmlns:a16="http://schemas.microsoft.com/office/drawing/2014/main" id="{881F6806-3B85-C1FB-D800-9020E2641047}"/>
              </a:ext>
            </a:extLst>
          </p:cNvPr>
          <p:cNvGrpSpPr>
            <a:grpSpLocks/>
          </p:cNvGrpSpPr>
          <p:nvPr/>
        </p:nvGrpSpPr>
        <p:grpSpPr bwMode="auto">
          <a:xfrm>
            <a:off x="1904048" y="2750185"/>
            <a:ext cx="6408737" cy="1225550"/>
            <a:chOff x="521" y="1726"/>
            <a:chExt cx="4037" cy="772"/>
          </a:xfrm>
        </p:grpSpPr>
        <p:grpSp>
          <p:nvGrpSpPr>
            <p:cNvPr id="20" name="Group 57">
              <a:extLst>
                <a:ext uri="{FF2B5EF4-FFF2-40B4-BE49-F238E27FC236}">
                  <a16:creationId xmlns:a16="http://schemas.microsoft.com/office/drawing/2014/main" id="{A17A314C-866C-F270-936D-40E06679BED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1" y="2226"/>
              <a:ext cx="1135" cy="272"/>
              <a:chOff x="521" y="2226"/>
              <a:chExt cx="1135" cy="272"/>
            </a:xfrm>
          </p:grpSpPr>
          <p:sp>
            <p:nvSpPr>
              <p:cNvPr id="32" name="AutoShape 26">
                <a:extLst>
                  <a:ext uri="{FF2B5EF4-FFF2-40B4-BE49-F238E27FC236}">
                    <a16:creationId xmlns:a16="http://schemas.microsoft.com/office/drawing/2014/main" id="{A8386B3A-B8D7-A560-6FCA-53AD0D182C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1" y="2226"/>
                <a:ext cx="1134" cy="272"/>
              </a:xfrm>
              <a:prstGeom prst="flowChartTerminator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en-US"/>
              </a:p>
            </p:txBody>
          </p:sp>
          <p:sp>
            <p:nvSpPr>
              <p:cNvPr id="33" name="Text Box 33">
                <a:extLst>
                  <a:ext uri="{FF2B5EF4-FFF2-40B4-BE49-F238E27FC236}">
                    <a16:creationId xmlns:a16="http://schemas.microsoft.com/office/drawing/2014/main" id="{4AB694E2-90A5-42E5-0BEB-7C88379B77A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67" y="2271"/>
                <a:ext cx="1089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de-DE" altLang="en-US" sz="1400" b="1"/>
                  <a:t>Symmetric Ciphers</a:t>
                </a:r>
              </a:p>
            </p:txBody>
          </p:sp>
        </p:grpSp>
        <p:grpSp>
          <p:nvGrpSpPr>
            <p:cNvPr id="21" name="Group 58">
              <a:extLst>
                <a:ext uri="{FF2B5EF4-FFF2-40B4-BE49-F238E27FC236}">
                  <a16:creationId xmlns:a16="http://schemas.microsoft.com/office/drawing/2014/main" id="{36B09EDA-B586-8E93-C99E-8AA0ADB51D5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73" y="2226"/>
              <a:ext cx="1134" cy="272"/>
              <a:chOff x="1973" y="2226"/>
              <a:chExt cx="1134" cy="272"/>
            </a:xfrm>
          </p:grpSpPr>
          <p:sp>
            <p:nvSpPr>
              <p:cNvPr id="30" name="AutoShape 25">
                <a:extLst>
                  <a:ext uri="{FF2B5EF4-FFF2-40B4-BE49-F238E27FC236}">
                    <a16:creationId xmlns:a16="http://schemas.microsoft.com/office/drawing/2014/main" id="{6954E90E-803D-0055-0F50-C7835E327E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73" y="2226"/>
                <a:ext cx="1134" cy="272"/>
              </a:xfrm>
              <a:prstGeom prst="flowChartTerminator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en-US"/>
              </a:p>
            </p:txBody>
          </p:sp>
          <p:sp>
            <p:nvSpPr>
              <p:cNvPr id="31" name="Text Box 34">
                <a:extLst>
                  <a:ext uri="{FF2B5EF4-FFF2-40B4-BE49-F238E27FC236}">
                    <a16:creationId xmlns:a16="http://schemas.microsoft.com/office/drawing/2014/main" id="{82794EDD-15E6-162B-DF3D-6F00F2A572D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73" y="2271"/>
                <a:ext cx="1089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de-DE" altLang="en-US" sz="1400" b="1"/>
                  <a:t>Asymmetric Ciphers</a:t>
                </a:r>
              </a:p>
            </p:txBody>
          </p:sp>
        </p:grpSp>
        <p:grpSp>
          <p:nvGrpSpPr>
            <p:cNvPr id="22" name="Group 59">
              <a:extLst>
                <a:ext uri="{FF2B5EF4-FFF2-40B4-BE49-F238E27FC236}">
                  <a16:creationId xmlns:a16="http://schemas.microsoft.com/office/drawing/2014/main" id="{143B90D5-B511-D7AA-56D5-50F5234ADA4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24" y="2225"/>
              <a:ext cx="1134" cy="272"/>
              <a:chOff x="3424" y="2225"/>
              <a:chExt cx="1134" cy="272"/>
            </a:xfrm>
          </p:grpSpPr>
          <p:sp>
            <p:nvSpPr>
              <p:cNvPr id="28" name="AutoShape 24">
                <a:extLst>
                  <a:ext uri="{FF2B5EF4-FFF2-40B4-BE49-F238E27FC236}">
                    <a16:creationId xmlns:a16="http://schemas.microsoft.com/office/drawing/2014/main" id="{530BBF3D-15C5-E2BD-B658-9198011DB1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4" y="2225"/>
                <a:ext cx="1134" cy="272"/>
              </a:xfrm>
              <a:prstGeom prst="flowChartTerminator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en-US"/>
              </a:p>
            </p:txBody>
          </p:sp>
          <p:sp>
            <p:nvSpPr>
              <p:cNvPr id="29" name="Text Box 35">
                <a:extLst>
                  <a:ext uri="{FF2B5EF4-FFF2-40B4-BE49-F238E27FC236}">
                    <a16:creationId xmlns:a16="http://schemas.microsoft.com/office/drawing/2014/main" id="{74CBBE4B-3F66-0F89-F79D-71C3ADCC83F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24" y="2270"/>
                <a:ext cx="1089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de-DE" altLang="en-US" sz="1400" b="1"/>
                  <a:t>Protocols </a:t>
                </a:r>
              </a:p>
            </p:txBody>
          </p:sp>
        </p:grpSp>
        <p:sp>
          <p:nvSpPr>
            <p:cNvPr id="23" name="Line 44">
              <a:extLst>
                <a:ext uri="{FF2B5EF4-FFF2-40B4-BE49-F238E27FC236}">
                  <a16:creationId xmlns:a16="http://schemas.microsoft.com/office/drawing/2014/main" id="{80C51589-F842-B591-ABC5-46A50A122C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7" y="1726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4" name="Line 46">
              <a:extLst>
                <a:ext uri="{FF2B5EF4-FFF2-40B4-BE49-F238E27FC236}">
                  <a16:creationId xmlns:a16="http://schemas.microsoft.com/office/drawing/2014/main" id="{1E515A37-3112-D257-C672-38005E7839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11" y="1953"/>
              <a:ext cx="285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5" name="Line 47">
              <a:extLst>
                <a:ext uri="{FF2B5EF4-FFF2-40B4-BE49-F238E27FC236}">
                  <a16:creationId xmlns:a16="http://schemas.microsoft.com/office/drawing/2014/main" id="{340EBB40-F9F5-7864-9B4D-E5999E7600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9" y="1953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6" name="Line 48">
              <a:extLst>
                <a:ext uri="{FF2B5EF4-FFF2-40B4-BE49-F238E27FC236}">
                  <a16:creationId xmlns:a16="http://schemas.microsoft.com/office/drawing/2014/main" id="{1E55A77B-3670-9992-D6A4-F140F39295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7" y="1953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7" name="Line 49">
              <a:extLst>
                <a:ext uri="{FF2B5EF4-FFF2-40B4-BE49-F238E27FC236}">
                  <a16:creationId xmlns:a16="http://schemas.microsoft.com/office/drawing/2014/main" id="{0DB4DC12-685B-2710-E566-89914CECF2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11" y="1953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34" name="Group 64">
            <a:extLst>
              <a:ext uri="{FF2B5EF4-FFF2-40B4-BE49-F238E27FC236}">
                <a16:creationId xmlns:a16="http://schemas.microsoft.com/office/drawing/2014/main" id="{135D1157-EAE7-895B-E7FB-E0FCB6AC8553}"/>
              </a:ext>
            </a:extLst>
          </p:cNvPr>
          <p:cNvGrpSpPr>
            <a:grpSpLocks/>
          </p:cNvGrpSpPr>
          <p:nvPr/>
        </p:nvGrpSpPr>
        <p:grpSpPr bwMode="auto">
          <a:xfrm>
            <a:off x="1329373" y="3974148"/>
            <a:ext cx="4103687" cy="1225550"/>
            <a:chOff x="159" y="2497"/>
            <a:chExt cx="2585" cy="772"/>
          </a:xfrm>
        </p:grpSpPr>
        <p:grpSp>
          <p:nvGrpSpPr>
            <p:cNvPr id="35" name="Group 60">
              <a:extLst>
                <a:ext uri="{FF2B5EF4-FFF2-40B4-BE49-F238E27FC236}">
                  <a16:creationId xmlns:a16="http://schemas.microsoft.com/office/drawing/2014/main" id="{D1930169-EECD-D77A-4BFF-373141D9DC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9" y="2997"/>
              <a:ext cx="1134" cy="272"/>
              <a:chOff x="159" y="2997"/>
              <a:chExt cx="1134" cy="272"/>
            </a:xfrm>
          </p:grpSpPr>
          <p:sp>
            <p:nvSpPr>
              <p:cNvPr id="43" name="AutoShape 28">
                <a:extLst>
                  <a:ext uri="{FF2B5EF4-FFF2-40B4-BE49-F238E27FC236}">
                    <a16:creationId xmlns:a16="http://schemas.microsoft.com/office/drawing/2014/main" id="{CC4F77C0-86F6-8ABB-F87F-C0B2823D49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9" y="2997"/>
                <a:ext cx="1134" cy="272"/>
              </a:xfrm>
              <a:prstGeom prst="flowChartTerminator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en-US"/>
              </a:p>
            </p:txBody>
          </p:sp>
          <p:sp>
            <p:nvSpPr>
              <p:cNvPr id="44" name="Text Box 36">
                <a:extLst>
                  <a:ext uri="{FF2B5EF4-FFF2-40B4-BE49-F238E27FC236}">
                    <a16:creationId xmlns:a16="http://schemas.microsoft.com/office/drawing/2014/main" id="{896F4841-266E-8F98-DD23-C1162D75D9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4" y="3042"/>
                <a:ext cx="1089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de-DE" altLang="en-US" sz="1400" b="1"/>
                  <a:t>Block Ciphers</a:t>
                </a:r>
              </a:p>
            </p:txBody>
          </p:sp>
        </p:grpSp>
        <p:grpSp>
          <p:nvGrpSpPr>
            <p:cNvPr id="36" name="Group 61">
              <a:extLst>
                <a:ext uri="{FF2B5EF4-FFF2-40B4-BE49-F238E27FC236}">
                  <a16:creationId xmlns:a16="http://schemas.microsoft.com/office/drawing/2014/main" id="{6DDC62CC-FEA4-4672-C858-30EDFEFE27B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10" y="2997"/>
              <a:ext cx="1134" cy="272"/>
              <a:chOff x="1610" y="2997"/>
              <a:chExt cx="1134" cy="272"/>
            </a:xfrm>
          </p:grpSpPr>
          <p:sp>
            <p:nvSpPr>
              <p:cNvPr id="41" name="AutoShape 27">
                <a:extLst>
                  <a:ext uri="{FF2B5EF4-FFF2-40B4-BE49-F238E27FC236}">
                    <a16:creationId xmlns:a16="http://schemas.microsoft.com/office/drawing/2014/main" id="{D7F0781F-6694-184E-4C9E-8F1FB87A55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10" y="2997"/>
                <a:ext cx="1134" cy="272"/>
              </a:xfrm>
              <a:prstGeom prst="flowChartTerminator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en-US"/>
              </a:p>
            </p:txBody>
          </p:sp>
          <p:sp>
            <p:nvSpPr>
              <p:cNvPr id="42" name="Text Box 37">
                <a:extLst>
                  <a:ext uri="{FF2B5EF4-FFF2-40B4-BE49-F238E27FC236}">
                    <a16:creationId xmlns:a16="http://schemas.microsoft.com/office/drawing/2014/main" id="{87AA8713-4D62-B731-52F4-5782FD87E3C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20" y="3042"/>
                <a:ext cx="1089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de-DE" altLang="en-US" b="1"/>
                  <a:t>Stream Ciphers</a:t>
                </a:r>
              </a:p>
            </p:txBody>
          </p:sp>
        </p:grpSp>
        <p:sp>
          <p:nvSpPr>
            <p:cNvPr id="37" name="Line 45">
              <a:extLst>
                <a:ext uri="{FF2B5EF4-FFF2-40B4-BE49-F238E27FC236}">
                  <a16:creationId xmlns:a16="http://schemas.microsoft.com/office/drawing/2014/main" id="{B613CE67-06D6-7A19-9A72-0F01F7AD11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11" y="2497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8" name="Line 51">
              <a:extLst>
                <a:ext uri="{FF2B5EF4-FFF2-40B4-BE49-F238E27FC236}">
                  <a16:creationId xmlns:a16="http://schemas.microsoft.com/office/drawing/2014/main" id="{AFBFB675-1AD4-F0D3-EC88-5C4DFA0DCF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3" y="2724"/>
              <a:ext cx="149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9" name="Line 52">
              <a:extLst>
                <a:ext uri="{FF2B5EF4-FFF2-40B4-BE49-F238E27FC236}">
                  <a16:creationId xmlns:a16="http://schemas.microsoft.com/office/drawing/2014/main" id="{98CDFC14-A4DA-6505-67BC-09B5FCC8F1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3" y="2724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0" name="Line 53">
              <a:extLst>
                <a:ext uri="{FF2B5EF4-FFF2-40B4-BE49-F238E27FC236}">
                  <a16:creationId xmlns:a16="http://schemas.microsoft.com/office/drawing/2014/main" id="{884E5B31-1ED4-05A1-8343-52B2195785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0" y="2724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15295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4">
            <a:extLst>
              <a:ext uri="{FF2B5EF4-FFF2-40B4-BE49-F238E27FC236}">
                <a16:creationId xmlns:a16="http://schemas.microsoft.com/office/drawing/2014/main" id="{6129607B-ED95-44EE-A73A-57A9798EC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7171" name="Slide Number Placeholder 5">
            <a:extLst>
              <a:ext uri="{FF2B5EF4-FFF2-40B4-BE49-F238E27FC236}">
                <a16:creationId xmlns:a16="http://schemas.microsoft.com/office/drawing/2014/main" id="{BE7B465E-1FD1-47B9-B8C2-8D657EDBA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6D1F91B-B214-4568-9E65-1DF19B71DDB2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7172" name="Rectangle 2">
            <a:extLst>
              <a:ext uri="{FF2B5EF4-FFF2-40B4-BE49-F238E27FC236}">
                <a16:creationId xmlns:a16="http://schemas.microsoft.com/office/drawing/2014/main" id="{ACD02A84-52E1-48DF-8656-07DF04F256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83299" y="681037"/>
            <a:ext cx="8162925" cy="762000"/>
          </a:xfrm>
        </p:spPr>
        <p:txBody>
          <a:bodyPr/>
          <a:lstStyle/>
          <a:p>
            <a:pPr eaLnBrk="1" hangingPunct="1"/>
            <a:r>
              <a:rPr lang="en-US" altLang="en-US" b="1" dirty="0" err="1"/>
              <a:t>Pendahuluan</a:t>
            </a:r>
            <a:endParaRPr lang="en-GB" altLang="en-US" b="1" dirty="0"/>
          </a:p>
        </p:txBody>
      </p:sp>
      <p:sp>
        <p:nvSpPr>
          <p:cNvPr id="7173" name="Rectangle 3">
            <a:extLst>
              <a:ext uri="{FF2B5EF4-FFF2-40B4-BE49-F238E27FC236}">
                <a16:creationId xmlns:a16="http://schemas.microsoft.com/office/drawing/2014/main" id="{D2227CE6-980E-4315-9882-0363B021E8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825625"/>
            <a:ext cx="10805160" cy="4351338"/>
          </a:xfrm>
        </p:spPr>
        <p:txBody>
          <a:bodyPr>
            <a:normAutofit fontScale="85000" lnSpcReduction="20000"/>
          </a:bodyPr>
          <a:lstStyle/>
          <a:p>
            <a:pPr marL="609600" indent="-609600"/>
            <a:r>
              <a:rPr lang="en-US" altLang="en-US" dirty="0" err="1">
                <a:solidFill>
                  <a:srgbClr val="000000"/>
                </a:solidFill>
              </a:rPr>
              <a:t>Kriptografi</a:t>
            </a:r>
            <a:r>
              <a:rPr lang="en-US" altLang="en-US" dirty="0">
                <a:solidFill>
                  <a:srgbClr val="000000"/>
                </a:solidFill>
              </a:rPr>
              <a:t> modern </a:t>
            </a:r>
            <a:r>
              <a:rPr lang="en-US" altLang="en-US" dirty="0" err="1">
                <a:solidFill>
                  <a:srgbClr val="000000"/>
                </a:solidFill>
              </a:rPr>
              <a:t>adalah</a:t>
            </a:r>
            <a:r>
              <a:rPr lang="en-US" altLang="en-US" dirty="0">
                <a:solidFill>
                  <a:srgbClr val="000000"/>
                </a:solidFill>
              </a:rPr>
              <a:t> era </a:t>
            </a:r>
            <a:r>
              <a:rPr lang="en-US" altLang="en-US" dirty="0" err="1">
                <a:solidFill>
                  <a:srgbClr val="000000"/>
                </a:solidFill>
              </a:rPr>
              <a:t>kriptografi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setelah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penemuan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komputer</a:t>
            </a:r>
            <a:r>
              <a:rPr lang="en-US" altLang="en-US" dirty="0">
                <a:solidFill>
                  <a:srgbClr val="000000"/>
                </a:solidFill>
              </a:rPr>
              <a:t> digital.</a:t>
            </a:r>
          </a:p>
          <a:p>
            <a:pPr marL="609600" indent="-609600"/>
            <a:endParaRPr lang="en-US" altLang="en-US" dirty="0">
              <a:solidFill>
                <a:srgbClr val="000000"/>
              </a:solidFill>
            </a:endParaRPr>
          </a:p>
          <a:p>
            <a:pPr marL="609600" indent="-609600"/>
            <a:r>
              <a:rPr lang="en-US" altLang="en-US" dirty="0" err="1">
                <a:solidFill>
                  <a:srgbClr val="000000"/>
                </a:solidFill>
              </a:rPr>
              <a:t>Perkembangan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teknologi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komputer</a:t>
            </a:r>
            <a:r>
              <a:rPr lang="en-US" altLang="en-US" dirty="0">
                <a:solidFill>
                  <a:srgbClr val="000000"/>
                </a:solidFill>
              </a:rPr>
              <a:t> digital </a:t>
            </a:r>
            <a:r>
              <a:rPr lang="en-US" altLang="en-US" dirty="0" err="1">
                <a:solidFill>
                  <a:srgbClr val="000000"/>
                </a:solidFill>
              </a:rPr>
              <a:t>membuat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ilmu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kriptografi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berkembang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dengan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pesat</a:t>
            </a:r>
            <a:r>
              <a:rPr lang="en-US" altLang="en-US" dirty="0">
                <a:solidFill>
                  <a:srgbClr val="000000"/>
                </a:solidFill>
              </a:rPr>
              <a:t>.</a:t>
            </a:r>
          </a:p>
          <a:p>
            <a:pPr marL="609600" indent="-609600"/>
            <a:endParaRPr lang="en-US" altLang="en-US" dirty="0">
              <a:solidFill>
                <a:srgbClr val="000000"/>
              </a:solidFill>
            </a:endParaRPr>
          </a:p>
          <a:p>
            <a:pPr marL="609600" indent="-609600"/>
            <a:r>
              <a:rPr lang="en-US" altLang="en-US" dirty="0" err="1">
                <a:solidFill>
                  <a:srgbClr val="000000"/>
                </a:solidFill>
              </a:rPr>
              <a:t>Komputer</a:t>
            </a:r>
            <a:r>
              <a:rPr lang="en-US" altLang="en-US" dirty="0">
                <a:solidFill>
                  <a:srgbClr val="000000"/>
                </a:solidFill>
              </a:rPr>
              <a:t> digital </a:t>
            </a:r>
            <a:r>
              <a:rPr lang="en-US" altLang="en-US" dirty="0" err="1">
                <a:solidFill>
                  <a:srgbClr val="000000"/>
                </a:solidFill>
              </a:rPr>
              <a:t>merepresentasikan</a:t>
            </a:r>
            <a:r>
              <a:rPr lang="en-US" altLang="en-US" dirty="0">
                <a:solidFill>
                  <a:srgbClr val="000000"/>
                </a:solidFill>
              </a:rPr>
              <a:t> data dan </a:t>
            </a:r>
            <a:r>
              <a:rPr lang="en-US" altLang="en-US" dirty="0" err="1">
                <a:solidFill>
                  <a:srgbClr val="000000"/>
                </a:solidFill>
              </a:rPr>
              <a:t>informasi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dalam</a:t>
            </a:r>
            <a:r>
              <a:rPr lang="en-US" altLang="en-US" dirty="0">
                <a:solidFill>
                  <a:srgbClr val="000000"/>
                </a:solidFill>
              </a:rPr>
              <a:t> biner.</a:t>
            </a:r>
            <a:endParaRPr lang="en-GB" altLang="en-US" dirty="0">
              <a:solidFill>
                <a:srgbClr val="000000"/>
              </a:solidFill>
            </a:endParaRPr>
          </a:p>
          <a:p>
            <a:pPr marL="609600" indent="-609600"/>
            <a:endParaRPr lang="en-US" altLang="en-US" dirty="0">
              <a:solidFill>
                <a:srgbClr val="000000"/>
              </a:solidFill>
            </a:endParaRPr>
          </a:p>
          <a:p>
            <a:pPr marL="609600" indent="-609600"/>
            <a:r>
              <a:rPr lang="en-US" altLang="en-US" dirty="0" err="1">
                <a:solidFill>
                  <a:srgbClr val="000000"/>
                </a:solidFill>
              </a:rPr>
              <a:t>Algoritma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kriptografi</a:t>
            </a:r>
            <a:r>
              <a:rPr lang="en-US" altLang="en-US" dirty="0">
                <a:solidFill>
                  <a:srgbClr val="000000"/>
                </a:solidFill>
              </a:rPr>
              <a:t> modern </a:t>
            </a:r>
            <a:r>
              <a:rPr lang="en-US" altLang="en-US" dirty="0" err="1">
                <a:solidFill>
                  <a:srgbClr val="000000"/>
                </a:solidFill>
              </a:rPr>
              <a:t>beroperasi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dalam</a:t>
            </a:r>
            <a:r>
              <a:rPr lang="en-US" altLang="en-US" dirty="0">
                <a:solidFill>
                  <a:srgbClr val="000000"/>
                </a:solidFill>
              </a:rPr>
              <a:t> mode bit </a:t>
            </a:r>
            <a:r>
              <a:rPr lang="en-US" altLang="en-US" dirty="0" err="1">
                <a:solidFill>
                  <a:srgbClr val="000000"/>
                </a:solidFill>
              </a:rPr>
              <a:t>atau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i="1" dirty="0">
                <a:solidFill>
                  <a:srgbClr val="000000"/>
                </a:solidFill>
              </a:rPr>
              <a:t>byte</a:t>
            </a:r>
            <a:r>
              <a:rPr lang="en-US" altLang="en-US" dirty="0">
                <a:solidFill>
                  <a:srgbClr val="000000"/>
                </a:solidFill>
              </a:rPr>
              <a:t> (</a:t>
            </a:r>
            <a:r>
              <a:rPr lang="en-US" altLang="en-US" dirty="0" err="1">
                <a:solidFill>
                  <a:srgbClr val="000000"/>
                </a:solidFill>
              </a:rPr>
              <a:t>bandingkan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dengan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algoritma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kriptografi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klasik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beroperasi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dalam</a:t>
            </a:r>
            <a:r>
              <a:rPr lang="en-US" altLang="en-US" dirty="0">
                <a:solidFill>
                  <a:srgbClr val="000000"/>
                </a:solidFill>
              </a:rPr>
              <a:t> mode </a:t>
            </a:r>
            <a:r>
              <a:rPr lang="en-US" altLang="en-US" dirty="0" err="1">
                <a:solidFill>
                  <a:srgbClr val="000000"/>
                </a:solidFill>
              </a:rPr>
              <a:t>karakter</a:t>
            </a:r>
            <a:r>
              <a:rPr lang="en-US" altLang="en-US" dirty="0">
                <a:solidFill>
                  <a:srgbClr val="000000"/>
                </a:solidFill>
              </a:rPr>
              <a:t>)</a:t>
            </a:r>
          </a:p>
          <a:p>
            <a:pPr marL="609600" indent="-609600">
              <a:buNone/>
            </a:pPr>
            <a:endParaRPr lang="en-US" altLang="en-US" dirty="0">
              <a:solidFill>
                <a:srgbClr val="000000"/>
              </a:solidFill>
            </a:endParaRPr>
          </a:p>
          <a:p>
            <a:pPr marL="609600" indent="-609600">
              <a:buNone/>
            </a:pPr>
            <a:r>
              <a:rPr lang="en-US" altLang="en-US" dirty="0">
                <a:solidFill>
                  <a:srgbClr val="000000"/>
                </a:solidFill>
              </a:rPr>
              <a:t>	</a:t>
            </a:r>
            <a:r>
              <a:rPr lang="en-US" altLang="en-US" dirty="0">
                <a:solidFill>
                  <a:srgbClr val="000000"/>
                </a:solidFill>
                <a:sym typeface="Wingdings" panose="05000000000000000000" pitchFamily="2" charset="2"/>
              </a:rPr>
              <a:t>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kunci</a:t>
            </a:r>
            <a:r>
              <a:rPr lang="en-US" altLang="en-US" dirty="0">
                <a:solidFill>
                  <a:srgbClr val="000000"/>
                </a:solidFill>
              </a:rPr>
              <a:t>, </a:t>
            </a:r>
            <a:r>
              <a:rPr lang="en-US" altLang="en-US" dirty="0" err="1">
                <a:solidFill>
                  <a:srgbClr val="000000"/>
                </a:solidFill>
              </a:rPr>
              <a:t>plainteks</a:t>
            </a:r>
            <a:r>
              <a:rPr lang="en-US" altLang="en-US" dirty="0">
                <a:solidFill>
                  <a:srgbClr val="000000"/>
                </a:solidFill>
              </a:rPr>
              <a:t>, </a:t>
            </a:r>
            <a:r>
              <a:rPr lang="en-US" altLang="en-US" dirty="0" err="1">
                <a:solidFill>
                  <a:srgbClr val="000000"/>
                </a:solidFill>
              </a:rPr>
              <a:t>cipherteks</a:t>
            </a:r>
            <a:r>
              <a:rPr lang="en-US" altLang="en-US" dirty="0">
                <a:solidFill>
                  <a:srgbClr val="000000"/>
                </a:solidFill>
              </a:rPr>
              <a:t>,  </a:t>
            </a:r>
            <a:r>
              <a:rPr lang="en-US" altLang="en-US" dirty="0" err="1">
                <a:solidFill>
                  <a:srgbClr val="000000"/>
                </a:solidFill>
              </a:rPr>
              <a:t>diproses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dalam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rangkaian</a:t>
            </a:r>
            <a:r>
              <a:rPr lang="en-US" altLang="en-US" dirty="0">
                <a:solidFill>
                  <a:srgbClr val="000000"/>
                </a:solidFill>
              </a:rPr>
              <a:t> bit/byte</a:t>
            </a:r>
          </a:p>
          <a:p>
            <a:pPr marL="609600" indent="-609600">
              <a:buNone/>
            </a:pPr>
            <a:r>
              <a:rPr lang="en-US" altLang="en-US" dirty="0">
                <a:solidFill>
                  <a:srgbClr val="000000"/>
                </a:solidFill>
              </a:rPr>
              <a:t>	</a:t>
            </a:r>
            <a:r>
              <a:rPr lang="en-US" altLang="en-US" dirty="0">
                <a:solidFill>
                  <a:srgbClr val="000000"/>
                </a:solidFill>
                <a:sym typeface="Wingdings" panose="05000000000000000000" pitchFamily="2" charset="2"/>
              </a:rPr>
              <a:t> </a:t>
            </a:r>
            <a:r>
              <a:rPr lang="en-US" altLang="en-US" dirty="0" err="1">
                <a:solidFill>
                  <a:srgbClr val="000000"/>
                </a:solidFill>
                <a:sym typeface="Wingdings" panose="05000000000000000000" pitchFamily="2" charset="2"/>
              </a:rPr>
              <a:t>operasi</a:t>
            </a:r>
            <a:r>
              <a:rPr lang="en-US" altLang="en-US" dirty="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sym typeface="Wingdings" panose="05000000000000000000" pitchFamily="2" charset="2"/>
              </a:rPr>
              <a:t>xor</a:t>
            </a:r>
            <a:r>
              <a:rPr lang="en-US" altLang="en-US" dirty="0">
                <a:solidFill>
                  <a:srgbClr val="000000"/>
                </a:solidFill>
                <a:sym typeface="Wingdings" panose="05000000000000000000" pitchFamily="2" charset="2"/>
              </a:rPr>
              <a:t> paling </a:t>
            </a:r>
            <a:r>
              <a:rPr lang="en-US" altLang="en-US" dirty="0" err="1">
                <a:solidFill>
                  <a:srgbClr val="000000"/>
                </a:solidFill>
                <a:sym typeface="Wingdings" panose="05000000000000000000" pitchFamily="2" charset="2"/>
              </a:rPr>
              <a:t>banyak</a:t>
            </a:r>
            <a:r>
              <a:rPr lang="en-US" altLang="en-US" dirty="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sym typeface="Wingdings" panose="05000000000000000000" pitchFamily="2" charset="2"/>
              </a:rPr>
              <a:t>digunakan</a:t>
            </a:r>
            <a:r>
              <a:rPr lang="en-US" altLang="en-US" dirty="0">
                <a:solidFill>
                  <a:srgbClr val="000000"/>
                </a:solidFill>
                <a:sym typeface="Wingdings" panose="05000000000000000000" pitchFamily="2" charset="2"/>
              </a:rPr>
              <a:t> di </a:t>
            </a:r>
            <a:r>
              <a:rPr lang="en-US" altLang="en-US" dirty="0" err="1">
                <a:solidFill>
                  <a:srgbClr val="000000"/>
                </a:solidFill>
                <a:sym typeface="Wingdings" panose="05000000000000000000" pitchFamily="2" charset="2"/>
              </a:rPr>
              <a:t>dalam</a:t>
            </a:r>
            <a:r>
              <a:rPr lang="en-US" altLang="en-US" dirty="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sym typeface="Wingdings" panose="05000000000000000000" pitchFamily="2" charset="2"/>
              </a:rPr>
              <a:t>algoritmanya</a:t>
            </a:r>
            <a:endParaRPr lang="en-US" altLang="en-US" dirty="0">
              <a:solidFill>
                <a:srgbClr val="000000"/>
              </a:solidFill>
            </a:endParaRPr>
          </a:p>
          <a:p>
            <a:pPr marL="609600" indent="-609600">
              <a:buNone/>
            </a:pPr>
            <a:endParaRPr lang="en-US" altLang="en-US" dirty="0">
              <a:solidFill>
                <a:srgbClr val="000000"/>
              </a:solidFill>
            </a:endParaRPr>
          </a:p>
          <a:p>
            <a:pPr marL="609600" indent="-609600">
              <a:buNone/>
            </a:pPr>
            <a:endParaRPr lang="en-GB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2">
            <a:extLst>
              <a:ext uri="{FF2B5EF4-FFF2-40B4-BE49-F238E27FC236}">
                <a16:creationId xmlns:a16="http://schemas.microsoft.com/office/drawing/2014/main" id="{E494DF91-0095-4931-8498-484999457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8195" name="Slide Number Placeholder 3">
            <a:extLst>
              <a:ext uri="{FF2B5EF4-FFF2-40B4-BE49-F238E27FC236}">
                <a16:creationId xmlns:a16="http://schemas.microsoft.com/office/drawing/2014/main" id="{F7AFA9B4-9CC1-492E-BB8E-DF66F7534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6EF2A0D-277D-457C-A502-40EEFC6F183A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538ADF5C-1272-4048-9A25-DFE46E0FFFEF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036320" y="1104900"/>
            <a:ext cx="10180320" cy="508254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dirty="0" err="1">
                <a:solidFill>
                  <a:srgbClr val="000000"/>
                </a:solidFill>
              </a:rPr>
              <a:t>Meskipun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disebut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kriptografi</a:t>
            </a:r>
            <a:r>
              <a:rPr lang="en-US" altLang="en-US" dirty="0">
                <a:solidFill>
                  <a:srgbClr val="000000"/>
                </a:solidFill>
              </a:rPr>
              <a:t> modern, </a:t>
            </a:r>
            <a:r>
              <a:rPr lang="en-US" altLang="en-US" dirty="0" err="1">
                <a:solidFill>
                  <a:srgbClr val="000000"/>
                </a:solidFill>
              </a:rPr>
              <a:t>namun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algoritmanya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tetap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menggunakan</a:t>
            </a:r>
            <a:r>
              <a:rPr lang="en-US" altLang="en-US" dirty="0">
                <a:solidFill>
                  <a:srgbClr val="000000"/>
                </a:solidFill>
              </a:rPr>
              <a:t> dua </a:t>
            </a:r>
            <a:r>
              <a:rPr lang="en-US" altLang="en-US" dirty="0" err="1">
                <a:solidFill>
                  <a:srgbClr val="000000"/>
                </a:solidFill>
              </a:rPr>
              <a:t>teknik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dasar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dasar</a:t>
            </a:r>
            <a:r>
              <a:rPr lang="en-US" altLang="en-US" dirty="0">
                <a:solidFill>
                  <a:srgbClr val="000000"/>
                </a:solidFill>
              </a:rPr>
              <a:t>  di </a:t>
            </a:r>
            <a:r>
              <a:rPr lang="en-US" altLang="en-US" dirty="0" err="1">
                <a:solidFill>
                  <a:srgbClr val="000000"/>
                </a:solidFill>
              </a:rPr>
              <a:t>dalam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kriptografi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klasik</a:t>
            </a:r>
            <a:r>
              <a:rPr lang="en-US" altLang="en-US" dirty="0">
                <a:solidFill>
                  <a:srgbClr val="000000"/>
                </a:solidFill>
              </a:rPr>
              <a:t>: </a:t>
            </a:r>
            <a:r>
              <a:rPr lang="en-US" altLang="en-US" b="1" dirty="0" err="1">
                <a:solidFill>
                  <a:srgbClr val="000000"/>
                </a:solidFill>
              </a:rPr>
              <a:t>teknik</a:t>
            </a:r>
            <a:r>
              <a:rPr lang="en-US" altLang="en-US" b="1" dirty="0">
                <a:solidFill>
                  <a:srgbClr val="000000"/>
                </a:solidFill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</a:rPr>
              <a:t>substitusi</a:t>
            </a:r>
            <a:r>
              <a:rPr lang="en-US" altLang="en-US" b="1" dirty="0">
                <a:solidFill>
                  <a:srgbClr val="000000"/>
                </a:solidFill>
              </a:rPr>
              <a:t> </a:t>
            </a:r>
            <a:r>
              <a:rPr lang="en-US" altLang="en-US" dirty="0">
                <a:solidFill>
                  <a:srgbClr val="000000"/>
                </a:solidFill>
              </a:rPr>
              <a:t>dan </a:t>
            </a:r>
            <a:r>
              <a:rPr lang="en-US" altLang="en-US" b="1" dirty="0" err="1">
                <a:solidFill>
                  <a:srgbClr val="000000"/>
                </a:solidFill>
              </a:rPr>
              <a:t>teknik</a:t>
            </a:r>
            <a:r>
              <a:rPr lang="en-US" altLang="en-US" b="1" dirty="0">
                <a:solidFill>
                  <a:srgbClr val="000000"/>
                </a:solidFill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</a:rPr>
              <a:t>transposisi</a:t>
            </a:r>
            <a:r>
              <a:rPr lang="en-US" altLang="en-US" dirty="0">
                <a:solidFill>
                  <a:srgbClr val="000000"/>
                </a:solidFill>
              </a:rPr>
              <a:t>, </a:t>
            </a:r>
          </a:p>
          <a:p>
            <a:pPr eaLnBrk="1" hangingPunct="1"/>
            <a:endParaRPr lang="en-US" altLang="en-US" dirty="0">
              <a:solidFill>
                <a:srgbClr val="000000"/>
              </a:solidFill>
            </a:endParaRPr>
          </a:p>
          <a:p>
            <a:pPr eaLnBrk="1" hangingPunct="1"/>
            <a:r>
              <a:rPr lang="en-US" altLang="en-US" dirty="0" err="1">
                <a:solidFill>
                  <a:srgbClr val="000000"/>
                </a:solidFill>
              </a:rPr>
              <a:t>tetapi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operasinya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dibuat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lebih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kompleks</a:t>
            </a:r>
            <a:r>
              <a:rPr lang="en-US" altLang="en-US" dirty="0">
                <a:solidFill>
                  <a:srgbClr val="000000"/>
                </a:solidFill>
              </a:rPr>
              <a:t>, </a:t>
            </a:r>
            <a:r>
              <a:rPr lang="en-US" altLang="en-US" dirty="0" err="1">
                <a:solidFill>
                  <a:srgbClr val="000000"/>
                </a:solidFill>
              </a:rPr>
              <a:t>tidak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sesederhana</a:t>
            </a:r>
            <a:r>
              <a:rPr lang="en-US" altLang="en-US" dirty="0">
                <a:solidFill>
                  <a:srgbClr val="000000"/>
                </a:solidFill>
              </a:rPr>
              <a:t> cipher </a:t>
            </a:r>
            <a:r>
              <a:rPr lang="en-US" altLang="en-US" dirty="0" err="1">
                <a:solidFill>
                  <a:srgbClr val="000000"/>
                </a:solidFill>
              </a:rPr>
              <a:t>klasik</a:t>
            </a:r>
            <a:r>
              <a:rPr lang="en-US" altLang="en-US" dirty="0">
                <a:solidFill>
                  <a:srgbClr val="000000"/>
                </a:solidFill>
              </a:rPr>
              <a:t>.</a:t>
            </a:r>
          </a:p>
          <a:p>
            <a:pPr marL="0" indent="0" eaLnBrk="1" hangingPunct="1">
              <a:buNone/>
            </a:pPr>
            <a:r>
              <a:rPr lang="en-US" altLang="en-US" dirty="0">
                <a:solidFill>
                  <a:srgbClr val="000000"/>
                </a:solidFill>
              </a:rPr>
              <a:t>   </a:t>
            </a:r>
            <a:r>
              <a:rPr lang="en-US" altLang="en-US" dirty="0" err="1">
                <a:solidFill>
                  <a:srgbClr val="000000"/>
                </a:solidFill>
              </a:rPr>
              <a:t>Tujuannya</a:t>
            </a:r>
            <a:r>
              <a:rPr lang="en-US" altLang="en-US" dirty="0">
                <a:solidFill>
                  <a:srgbClr val="000000"/>
                </a:solidFill>
              </a:rPr>
              <a:t>: agar </a:t>
            </a:r>
            <a:r>
              <a:rPr lang="en-US" altLang="en-US" i="1" dirty="0">
                <a:solidFill>
                  <a:srgbClr val="000000"/>
                </a:solidFill>
              </a:rPr>
              <a:t>cipher</a:t>
            </a:r>
            <a:r>
              <a:rPr lang="en-US" altLang="en-US" dirty="0">
                <a:solidFill>
                  <a:srgbClr val="000000"/>
                </a:solidFill>
              </a:rPr>
              <a:t> modern </a:t>
            </a:r>
            <a:r>
              <a:rPr lang="en-US" altLang="en-US" dirty="0" err="1">
                <a:solidFill>
                  <a:srgbClr val="000000"/>
                </a:solidFill>
              </a:rPr>
              <a:t>lebih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sulit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dikriptanalisis</a:t>
            </a:r>
            <a:endParaRPr lang="en-US" altLang="en-US" dirty="0">
              <a:solidFill>
                <a:srgbClr val="000000"/>
              </a:solidFill>
            </a:endParaRPr>
          </a:p>
          <a:p>
            <a:r>
              <a:rPr lang="en-US" altLang="en-US" dirty="0" err="1">
                <a:solidFill>
                  <a:srgbClr val="000000"/>
                </a:solidFill>
              </a:rPr>
              <a:t>Selain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kedua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teknik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dasar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tersebut</a:t>
            </a:r>
            <a:r>
              <a:rPr lang="en-US" altLang="en-US" dirty="0">
                <a:solidFill>
                  <a:srgbClr val="000000"/>
                </a:solidFill>
              </a:rPr>
              <a:t>, juga </a:t>
            </a:r>
            <a:r>
              <a:rPr lang="en-US" altLang="en-US" dirty="0" err="1">
                <a:solidFill>
                  <a:srgbClr val="000000"/>
                </a:solidFill>
              </a:rPr>
              <a:t>digunakan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teknik</a:t>
            </a:r>
            <a:r>
              <a:rPr lang="en-US" altLang="en-US" dirty="0">
                <a:solidFill>
                  <a:srgbClr val="000000"/>
                </a:solidFill>
              </a:rPr>
              <a:t> lain </a:t>
            </a:r>
            <a:r>
              <a:rPr lang="en-US" altLang="en-US" dirty="0" err="1">
                <a:solidFill>
                  <a:srgbClr val="000000"/>
                </a:solidFill>
              </a:rPr>
              <a:t>seperti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rotasi</a:t>
            </a:r>
            <a:r>
              <a:rPr lang="en-US" altLang="en-US" dirty="0">
                <a:solidFill>
                  <a:srgbClr val="000000"/>
                </a:solidFill>
              </a:rPr>
              <a:t>, </a:t>
            </a:r>
            <a:r>
              <a:rPr lang="en-US" altLang="en-US" dirty="0" err="1">
                <a:solidFill>
                  <a:srgbClr val="000000"/>
                </a:solidFill>
              </a:rPr>
              <a:t>kompresi</a:t>
            </a:r>
            <a:r>
              <a:rPr lang="en-US" altLang="en-US" dirty="0">
                <a:solidFill>
                  <a:srgbClr val="000000"/>
                </a:solidFill>
              </a:rPr>
              <a:t>, </a:t>
            </a:r>
            <a:r>
              <a:rPr lang="en-US" altLang="en-US" dirty="0" err="1">
                <a:solidFill>
                  <a:srgbClr val="000000"/>
                </a:solidFill>
              </a:rPr>
              <a:t>ekspansi</a:t>
            </a:r>
            <a:r>
              <a:rPr lang="en-US" altLang="en-US" dirty="0">
                <a:solidFill>
                  <a:srgbClr val="000000"/>
                </a:solidFill>
              </a:rPr>
              <a:t>, </a:t>
            </a:r>
            <a:r>
              <a:rPr lang="en-US" altLang="en-US" dirty="0" err="1">
                <a:solidFill>
                  <a:srgbClr val="000000"/>
                </a:solidFill>
              </a:rPr>
              <a:t>penjumlahan</a:t>
            </a:r>
            <a:r>
              <a:rPr lang="en-US" altLang="en-US" dirty="0">
                <a:solidFill>
                  <a:srgbClr val="000000"/>
                </a:solidFill>
              </a:rPr>
              <a:t> modulo, dan lain-lain.</a:t>
            </a:r>
          </a:p>
          <a:p>
            <a:endParaRPr lang="en-US" altLang="en-US" dirty="0">
              <a:solidFill>
                <a:srgbClr val="000000"/>
              </a:solidFill>
            </a:endParaRPr>
          </a:p>
          <a:p>
            <a:r>
              <a:rPr lang="en-US" altLang="en-US" dirty="0" err="1">
                <a:solidFill>
                  <a:srgbClr val="000000"/>
                </a:solidFill>
              </a:rPr>
              <a:t>Kriptografi</a:t>
            </a:r>
            <a:r>
              <a:rPr lang="en-US" altLang="en-US" dirty="0">
                <a:solidFill>
                  <a:srgbClr val="000000"/>
                </a:solidFill>
              </a:rPr>
              <a:t> modern </a:t>
            </a:r>
            <a:r>
              <a:rPr lang="en-US" altLang="en-US" dirty="0" err="1">
                <a:solidFill>
                  <a:srgbClr val="000000"/>
                </a:solidFill>
              </a:rPr>
              <a:t>melahirkan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konsep-konsep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baru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seperti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algoritma</a:t>
            </a:r>
            <a:r>
              <a:rPr lang="en-US" altLang="en-US" dirty="0">
                <a:solidFill>
                  <a:srgbClr val="000000"/>
                </a:solidFill>
              </a:rPr>
              <a:t>  </a:t>
            </a:r>
            <a:r>
              <a:rPr lang="en-US" altLang="en-US" dirty="0" err="1">
                <a:solidFill>
                  <a:srgbClr val="000000"/>
                </a:solidFill>
              </a:rPr>
              <a:t>kriptografi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kunci-publik</a:t>
            </a:r>
            <a:r>
              <a:rPr lang="en-US" altLang="en-US" dirty="0">
                <a:solidFill>
                  <a:srgbClr val="000000"/>
                </a:solidFill>
              </a:rPr>
              <a:t>, </a:t>
            </a:r>
            <a:r>
              <a:rPr lang="en-US" altLang="en-US" dirty="0" err="1">
                <a:solidFill>
                  <a:srgbClr val="000000"/>
                </a:solidFill>
              </a:rPr>
              <a:t>fungsi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i="1" dirty="0">
                <a:solidFill>
                  <a:srgbClr val="000000"/>
                </a:solidFill>
              </a:rPr>
              <a:t>hash</a:t>
            </a:r>
            <a:r>
              <a:rPr lang="en-US" altLang="en-US" dirty="0">
                <a:solidFill>
                  <a:srgbClr val="000000"/>
                </a:solidFill>
              </a:rPr>
              <a:t>, </a:t>
            </a:r>
            <a:r>
              <a:rPr lang="en-US" altLang="en-US" dirty="0" err="1">
                <a:solidFill>
                  <a:srgbClr val="000000"/>
                </a:solidFill>
              </a:rPr>
              <a:t>protokol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kriptografi</a:t>
            </a:r>
            <a:r>
              <a:rPr lang="en-US" altLang="en-US" dirty="0">
                <a:solidFill>
                  <a:srgbClr val="000000"/>
                </a:solidFill>
              </a:rPr>
              <a:t>, </a:t>
            </a:r>
            <a:r>
              <a:rPr lang="en-US" altLang="en-US" dirty="0" err="1">
                <a:solidFill>
                  <a:srgbClr val="000000"/>
                </a:solidFill>
              </a:rPr>
              <a:t>tanda-tangan</a:t>
            </a:r>
            <a:r>
              <a:rPr lang="en-US" altLang="en-US" dirty="0">
                <a:solidFill>
                  <a:srgbClr val="000000"/>
                </a:solidFill>
              </a:rPr>
              <a:t> digital, </a:t>
            </a:r>
            <a:r>
              <a:rPr lang="en-US" altLang="en-US" dirty="0" err="1">
                <a:solidFill>
                  <a:srgbClr val="000000"/>
                </a:solidFill>
              </a:rPr>
              <a:t>pembangkit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bilangan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acak</a:t>
            </a:r>
            <a:r>
              <a:rPr lang="en-US" altLang="en-US" dirty="0">
                <a:solidFill>
                  <a:srgbClr val="000000"/>
                </a:solidFill>
              </a:rPr>
              <a:t>, </a:t>
            </a:r>
            <a:r>
              <a:rPr lang="en-US" altLang="en-US" dirty="0" err="1">
                <a:solidFill>
                  <a:srgbClr val="000000"/>
                </a:solidFill>
              </a:rPr>
              <a:t>skema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pembagian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kunci</a:t>
            </a:r>
            <a:r>
              <a:rPr lang="en-US" altLang="en-US" dirty="0">
                <a:solidFill>
                  <a:srgbClr val="000000"/>
                </a:solidFill>
              </a:rPr>
              <a:t>, </a:t>
            </a:r>
            <a:r>
              <a:rPr lang="en-US" altLang="en-US" dirty="0" err="1">
                <a:solidFill>
                  <a:srgbClr val="000000"/>
                </a:solidFill>
              </a:rPr>
              <a:t>dsb</a:t>
            </a:r>
            <a:r>
              <a:rPr lang="en-US" altLang="en-US" dirty="0">
                <a:solidFill>
                  <a:srgbClr val="000000"/>
                </a:solidFill>
              </a:rPr>
              <a:t>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4">
            <a:extLst>
              <a:ext uri="{FF2B5EF4-FFF2-40B4-BE49-F238E27FC236}">
                <a16:creationId xmlns:a16="http://schemas.microsoft.com/office/drawing/2014/main" id="{45347F2E-6193-4949-9516-5AC084101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9219" name="Slide Number Placeholder 5">
            <a:extLst>
              <a:ext uri="{FF2B5EF4-FFF2-40B4-BE49-F238E27FC236}">
                <a16:creationId xmlns:a16="http://schemas.microsoft.com/office/drawing/2014/main" id="{A67BD5E9-E840-4E18-8301-A28E1E6B4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E72F321-9E6F-4BF1-8D2F-EDBDB255EC31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0C956A19-55DB-47D3-94F3-0FC04104C9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18019" y="314324"/>
            <a:ext cx="8162925" cy="641350"/>
          </a:xfrm>
        </p:spPr>
        <p:txBody>
          <a:bodyPr/>
          <a:lstStyle/>
          <a:p>
            <a:pPr algn="ctr" eaLnBrk="1" hangingPunct="1"/>
            <a:r>
              <a:rPr lang="en-US" altLang="en-US" sz="3600" b="1" dirty="0"/>
              <a:t>Diagram Blok </a:t>
            </a:r>
            <a:r>
              <a:rPr lang="en-US" altLang="en-US" sz="3600" b="1" dirty="0" err="1"/>
              <a:t>Kriptografi</a:t>
            </a:r>
            <a:r>
              <a:rPr lang="en-US" altLang="en-US" sz="3600" b="1" dirty="0"/>
              <a:t> Modern</a:t>
            </a:r>
            <a:endParaRPr lang="en-GB" altLang="en-US" sz="3600" b="1" dirty="0"/>
          </a:p>
        </p:txBody>
      </p:sp>
      <p:graphicFrame>
        <p:nvGraphicFramePr>
          <p:cNvPr id="9221" name="Object 4">
            <a:extLst>
              <a:ext uri="{FF2B5EF4-FFF2-40B4-BE49-F238E27FC236}">
                <a16:creationId xmlns:a16="http://schemas.microsoft.com/office/drawing/2014/main" id="{005486BE-39F9-4B03-B637-998A90D53B9E}"/>
              </a:ext>
            </a:extLst>
          </p:cNvPr>
          <p:cNvGraphicFramePr>
            <a:graphicFrameLocks noGrp="1" noChangeAspect="1"/>
          </p:cNvGraphicFramePr>
          <p:nvPr>
            <p:ph type="body" idx="1"/>
            <p:extLst>
              <p:ext uri="{D42A27DB-BD31-4B8C-83A1-F6EECF244321}">
                <p14:modId xmlns:p14="http://schemas.microsoft.com/office/powerpoint/2010/main" val="3179122400"/>
              </p:ext>
            </p:extLst>
          </p:nvPr>
        </p:nvGraphicFramePr>
        <p:xfrm>
          <a:off x="2209800" y="1144587"/>
          <a:ext cx="7772400" cy="502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6467856" imgH="4171188" progId="Visio.Drawing.5">
                  <p:embed/>
                </p:oleObj>
              </mc:Choice>
              <mc:Fallback>
                <p:oleObj name="VISIO" r:id="rId2" imgW="6467856" imgH="4171188" progId="Visio.Drawing.5">
                  <p:embed/>
                  <p:pic>
                    <p:nvPicPr>
                      <p:cNvPr id="9221" name="Object 4">
                        <a:extLst>
                          <a:ext uri="{FF2B5EF4-FFF2-40B4-BE49-F238E27FC236}">
                            <a16:creationId xmlns:a16="http://schemas.microsoft.com/office/drawing/2014/main" id="{005486BE-39F9-4B03-B637-998A90D53B9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144587"/>
                        <a:ext cx="7772400" cy="5022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5">
            <a:extLst>
              <a:ext uri="{FF2B5EF4-FFF2-40B4-BE49-F238E27FC236}">
                <a16:creationId xmlns:a16="http://schemas.microsoft.com/office/drawing/2014/main" id="{945AC865-CA17-43AA-ABC2-6FEDF9838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2C5D97E-72E2-41F6-8DD6-DED18797EBE9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3B1CCBDC-6002-4312-87AA-D77B44CCB3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9778" y="416877"/>
            <a:ext cx="8162925" cy="762000"/>
          </a:xfrm>
        </p:spPr>
        <p:txBody>
          <a:bodyPr/>
          <a:lstStyle/>
          <a:p>
            <a:pPr eaLnBrk="1" hangingPunct="1"/>
            <a:r>
              <a:rPr lang="en-US" altLang="en-US" b="1" dirty="0">
                <a:cs typeface="Times New Roman" panose="02020603050405020304" pitchFamily="18" charset="0"/>
              </a:rPr>
              <a:t>Bit, Byte, dan Kode </a:t>
            </a:r>
            <a:r>
              <a:rPr lang="en-US" altLang="en-US" b="1" dirty="0" err="1">
                <a:cs typeface="Times New Roman" panose="02020603050405020304" pitchFamily="18" charset="0"/>
              </a:rPr>
              <a:t>Heksadesimal</a:t>
            </a:r>
            <a:r>
              <a:rPr lang="en-GB" altLang="en-US" b="1" dirty="0"/>
              <a:t> </a:t>
            </a:r>
          </a:p>
        </p:txBody>
      </p:sp>
      <p:sp>
        <p:nvSpPr>
          <p:cNvPr id="10245" name="Rectangle 3">
            <a:extLst>
              <a:ext uri="{FF2B5EF4-FFF2-40B4-BE49-F238E27FC236}">
                <a16:creationId xmlns:a16="http://schemas.microsoft.com/office/drawing/2014/main" id="{CA2216C6-F530-4403-9EB6-F162E6DD12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9778" y="1307465"/>
            <a:ext cx="11269662" cy="5048886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2000" dirty="0" err="1">
                <a:solidFill>
                  <a:srgbClr val="000000"/>
                </a:solidFill>
              </a:rPr>
              <a:t>Pesan</a:t>
            </a:r>
            <a:r>
              <a:rPr lang="en-US" altLang="en-US" sz="2000" dirty="0">
                <a:solidFill>
                  <a:srgbClr val="000000"/>
                </a:solidFill>
              </a:rPr>
              <a:t> di </a:t>
            </a:r>
            <a:r>
              <a:rPr lang="en-US" altLang="en-US" sz="2000" dirty="0" err="1">
                <a:solidFill>
                  <a:srgbClr val="000000"/>
                </a:solidFill>
              </a:rPr>
              <a:t>dalam</a:t>
            </a:r>
            <a:r>
              <a:rPr lang="en-US" altLang="en-US" sz="2000" dirty="0">
                <a:solidFill>
                  <a:srgbClr val="000000"/>
                </a:solidFill>
              </a:rPr>
              <a:t> </a:t>
            </a:r>
            <a:r>
              <a:rPr lang="en-US" altLang="en-US" sz="2000" i="1" dirty="0">
                <a:solidFill>
                  <a:srgbClr val="000000"/>
                </a:solidFill>
              </a:rPr>
              <a:t>cipher</a:t>
            </a:r>
            <a:r>
              <a:rPr lang="en-US" altLang="en-US" sz="2000" dirty="0">
                <a:solidFill>
                  <a:srgbClr val="000000"/>
                </a:solidFill>
              </a:rPr>
              <a:t> modern </a:t>
            </a:r>
            <a:r>
              <a:rPr lang="en-US" altLang="en-US" sz="2000" dirty="0" err="1">
                <a:solidFill>
                  <a:srgbClr val="000000"/>
                </a:solidFill>
              </a:rPr>
              <a:t>dienkripsi</a:t>
            </a:r>
            <a:r>
              <a:rPr lang="en-US" altLang="en-US" sz="2000" dirty="0">
                <a:solidFill>
                  <a:srgbClr val="000000"/>
                </a:solidFill>
              </a:rPr>
              <a:t> bit-per-bit </a:t>
            </a:r>
            <a:r>
              <a:rPr lang="en-US" altLang="en-US" sz="2000" dirty="0" err="1">
                <a:solidFill>
                  <a:srgbClr val="000000"/>
                </a:solidFill>
              </a:rPr>
              <a:t>atau</a:t>
            </a:r>
            <a:r>
              <a:rPr lang="en-US" altLang="en-US" sz="2000" dirty="0">
                <a:solidFill>
                  <a:srgbClr val="000000"/>
                </a:solidFill>
              </a:rPr>
              <a:t> byte-per-byte, </a:t>
            </a:r>
            <a:r>
              <a:rPr lang="en-US" altLang="en-US" sz="2000" dirty="0" err="1">
                <a:solidFill>
                  <a:srgbClr val="000000"/>
                </a:solidFill>
              </a:rPr>
              <a:t>atau</a:t>
            </a:r>
            <a:r>
              <a:rPr lang="en-US" altLang="en-US" sz="2000" dirty="0">
                <a:solidFill>
                  <a:srgbClr val="000000"/>
                </a:solidFill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</a:rPr>
              <a:t>dalam</a:t>
            </a:r>
            <a:r>
              <a:rPr lang="en-US" altLang="en-US" sz="2000" dirty="0">
                <a:solidFill>
                  <a:srgbClr val="000000"/>
                </a:solidFill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</a:rPr>
              <a:t>kelompok</a:t>
            </a:r>
            <a:r>
              <a:rPr lang="en-US" altLang="en-US" sz="2000" dirty="0">
                <a:solidFill>
                  <a:srgbClr val="000000"/>
                </a:solidFill>
              </a:rPr>
              <a:t> bit (byte). </a:t>
            </a:r>
          </a:p>
          <a:p>
            <a:pPr marL="0" indent="0" eaLnBrk="1" hangingPunct="1">
              <a:buNone/>
            </a:pPr>
            <a:r>
              <a:rPr lang="en-US" altLang="en-US" sz="2000" dirty="0">
                <a:solidFill>
                  <a:srgbClr val="000000"/>
                </a:solidFill>
              </a:rPr>
              <a:t>       1 byte = 8 bit</a:t>
            </a:r>
          </a:p>
          <a:p>
            <a:pPr eaLnBrk="1" hangingPunct="1"/>
            <a:endParaRPr lang="en-US" altLang="en-US" sz="2000" dirty="0">
              <a:solidFill>
                <a:srgbClr val="000000"/>
              </a:solidFill>
            </a:endParaRPr>
          </a:p>
          <a:p>
            <a:pPr eaLnBrk="1" hangingPunct="1"/>
            <a:r>
              <a:rPr lang="en-US" altLang="en-US" sz="2000" dirty="0">
                <a:solidFill>
                  <a:srgbClr val="000000"/>
                </a:solidFill>
              </a:rPr>
              <a:t>Pada </a:t>
            </a:r>
            <a:r>
              <a:rPr lang="en-US" altLang="en-US" sz="2000" dirty="0" err="1">
                <a:solidFill>
                  <a:srgbClr val="000000"/>
                </a:solidFill>
              </a:rPr>
              <a:t>beberapa</a:t>
            </a:r>
            <a:r>
              <a:rPr lang="en-US" altLang="en-US" sz="2000" dirty="0">
                <a:solidFill>
                  <a:srgbClr val="000000"/>
                </a:solidFill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</a:rPr>
              <a:t>algoritma</a:t>
            </a:r>
            <a:r>
              <a:rPr lang="en-US" altLang="en-US" sz="2000" dirty="0">
                <a:solidFill>
                  <a:srgbClr val="000000"/>
                </a:solidFill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</a:rPr>
              <a:t>kriptografi</a:t>
            </a:r>
            <a:r>
              <a:rPr lang="en-US" altLang="en-US" sz="2000" dirty="0">
                <a:solidFill>
                  <a:srgbClr val="000000"/>
                </a:solidFill>
              </a:rPr>
              <a:t>, </a:t>
            </a:r>
            <a:r>
              <a:rPr lang="en-US" altLang="en-US" sz="2000" dirty="0" err="1">
                <a:solidFill>
                  <a:srgbClr val="000000"/>
                </a:solidFill>
              </a:rPr>
              <a:t>pesan</a:t>
            </a:r>
            <a:r>
              <a:rPr lang="en-US" altLang="en-US" sz="2000" dirty="0">
                <a:solidFill>
                  <a:srgbClr val="000000"/>
                </a:solidFill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</a:rPr>
              <a:t>direpresentasikan</a:t>
            </a:r>
            <a:r>
              <a:rPr lang="en-US" altLang="en-US" sz="2000" dirty="0">
                <a:solidFill>
                  <a:srgbClr val="000000"/>
                </a:solidFill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</a:rPr>
              <a:t>dalam</a:t>
            </a:r>
            <a:r>
              <a:rPr lang="en-US" altLang="en-US" sz="2000" dirty="0">
                <a:solidFill>
                  <a:srgbClr val="000000"/>
                </a:solidFill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</a:rPr>
              <a:t>kode</a:t>
            </a:r>
            <a:r>
              <a:rPr lang="en-US" altLang="en-US" sz="2000" dirty="0">
                <a:solidFill>
                  <a:srgbClr val="000000"/>
                </a:solidFill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</a:rPr>
              <a:t>heksadesimal</a:t>
            </a:r>
            <a:r>
              <a:rPr lang="en-US" altLang="en-US" sz="2000" dirty="0">
                <a:solidFill>
                  <a:srgbClr val="000000"/>
                </a:solidFill>
              </a:rPr>
              <a:t> (Hex). </a:t>
            </a:r>
          </a:p>
          <a:p>
            <a:pPr marL="0" indent="0" eaLnBrk="1" hangingPunct="1">
              <a:buNone/>
            </a:pPr>
            <a:r>
              <a:rPr lang="en-US" altLang="en-US" sz="2000" dirty="0">
                <a:solidFill>
                  <a:srgbClr val="000000"/>
                </a:solidFill>
              </a:rPr>
              <a:t>      1 </a:t>
            </a:r>
            <a:r>
              <a:rPr lang="en-US" altLang="en-US" sz="2000" dirty="0" err="1">
                <a:solidFill>
                  <a:srgbClr val="000000"/>
                </a:solidFill>
              </a:rPr>
              <a:t>kode</a:t>
            </a:r>
            <a:r>
              <a:rPr lang="en-US" altLang="en-US" sz="2000" dirty="0">
                <a:solidFill>
                  <a:srgbClr val="000000"/>
                </a:solidFill>
              </a:rPr>
              <a:t> hex = 4 bit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cs typeface="Courier New" panose="02070309020205020404" pitchFamily="49" charset="0"/>
              </a:rPr>
              <a:t>		0000 = 0  	0001 = 1	 	0010 = 2		0011 = 3</a:t>
            </a:r>
            <a:endParaRPr lang="en-US" altLang="en-US" sz="20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cs typeface="Courier New" panose="02070309020205020404" pitchFamily="49" charset="0"/>
              </a:rPr>
              <a:t>		0100 = 4  	0101 = 5	 	0110 = 6		0111 = 7</a:t>
            </a:r>
            <a:endParaRPr lang="en-US" altLang="en-US" sz="20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cs typeface="Courier New" panose="02070309020205020404" pitchFamily="49" charset="0"/>
              </a:rPr>
              <a:t>		1000 = 8  </a:t>
            </a:r>
            <a:r>
              <a:rPr lang="en-US" altLang="en-US" sz="2000">
                <a:solidFill>
                  <a:srgbClr val="000000"/>
                </a:solidFill>
                <a:cs typeface="Courier New" panose="02070309020205020404" pitchFamily="49" charset="0"/>
              </a:rPr>
              <a:t>	1001 </a:t>
            </a:r>
            <a:r>
              <a:rPr lang="en-US" altLang="en-US" sz="2000" dirty="0">
                <a:solidFill>
                  <a:srgbClr val="000000"/>
                </a:solidFill>
                <a:cs typeface="Courier New" panose="02070309020205020404" pitchFamily="49" charset="0"/>
              </a:rPr>
              <a:t>= 9	 	1010 = A		1011 = B</a:t>
            </a:r>
            <a:endParaRPr lang="en-US" altLang="en-US" sz="20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cs typeface="Courier New" panose="02070309020205020404" pitchFamily="49" charset="0"/>
              </a:rPr>
              <a:t>		1100 = C  	1101 = D	 	1110 = E		1111 = F</a:t>
            </a:r>
            <a:endParaRPr lang="en-US" altLang="en-US" sz="20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000" dirty="0">
              <a:solidFill>
                <a:srgbClr val="000000"/>
              </a:solidFill>
            </a:endParaRPr>
          </a:p>
          <a:p>
            <a:pPr eaLnBrk="1" hangingPunct="1"/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Contoh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Pesan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FF0000"/>
                </a:solidFill>
                <a:cs typeface="Courier New" panose="02070309020205020404" pitchFamily="49" charset="0"/>
              </a:rPr>
              <a:t>100111010110</a:t>
            </a:r>
            <a:r>
              <a:rPr lang="en-US" altLang="en-US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kode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Hex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cara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membagi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pesan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menjadi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blok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4-bit: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 	</a:t>
            </a:r>
            <a:r>
              <a:rPr lang="en-US" altLang="en-US" sz="2000" dirty="0">
                <a:solidFill>
                  <a:srgbClr val="000000"/>
                </a:solidFill>
                <a:cs typeface="Courier New" panose="02070309020205020404" pitchFamily="49" charset="0"/>
              </a:rPr>
              <a:t>	</a:t>
            </a:r>
            <a:r>
              <a:rPr lang="en-US" altLang="en-US" sz="2000" dirty="0">
                <a:solidFill>
                  <a:srgbClr val="FF0000"/>
                </a:solidFill>
                <a:cs typeface="Courier New" panose="02070309020205020404" pitchFamily="49" charset="0"/>
              </a:rPr>
              <a:t>1001  1101  0110  = 9D6</a:t>
            </a:r>
            <a:endParaRPr lang="en-GB" altLang="en-US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4">
            <a:extLst>
              <a:ext uri="{FF2B5EF4-FFF2-40B4-BE49-F238E27FC236}">
                <a16:creationId xmlns:a16="http://schemas.microsoft.com/office/drawing/2014/main" id="{44378275-E912-41C6-A0A2-6D595DCCF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10243" name="Slide Number Placeholder 5">
            <a:extLst>
              <a:ext uri="{FF2B5EF4-FFF2-40B4-BE49-F238E27FC236}">
                <a16:creationId xmlns:a16="http://schemas.microsoft.com/office/drawing/2014/main" id="{945AC865-CA17-43AA-ABC2-6FEDF9838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2C5D97E-72E2-41F6-8DD6-DED18797EBE9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10245" name="Rectangle 3">
            <a:extLst>
              <a:ext uri="{FF2B5EF4-FFF2-40B4-BE49-F238E27FC236}">
                <a16:creationId xmlns:a16="http://schemas.microsoft.com/office/drawing/2014/main" id="{CA2216C6-F530-4403-9EB6-F162E6DD12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9480" y="1063625"/>
            <a:ext cx="10515600" cy="4351338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Jika </a:t>
            </a:r>
            <a:r>
              <a:rPr lang="en-US" altLang="en-US" dirty="0" err="1">
                <a:solidFill>
                  <a:srgbClr val="000000"/>
                </a:solidFill>
              </a:rPr>
              <a:t>pesan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diproses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dalam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kelompok</a:t>
            </a:r>
            <a:r>
              <a:rPr lang="en-US" altLang="en-US" dirty="0">
                <a:solidFill>
                  <a:srgbClr val="000000"/>
                </a:solidFill>
              </a:rPr>
              <a:t> bit, </a:t>
            </a:r>
            <a:r>
              <a:rPr lang="en-US" altLang="en-US" dirty="0" err="1">
                <a:solidFill>
                  <a:srgbClr val="000000"/>
                </a:solidFill>
              </a:rPr>
              <a:t>maka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rangkaian</a:t>
            </a:r>
            <a:r>
              <a:rPr lang="en-US" altLang="en-US" dirty="0">
                <a:solidFill>
                  <a:srgbClr val="000000"/>
                </a:solidFill>
              </a:rPr>
              <a:t> bit </a:t>
            </a:r>
            <a:r>
              <a:rPr lang="en-US" altLang="en-US" dirty="0" err="1">
                <a:solidFill>
                  <a:srgbClr val="000000"/>
                </a:solidFill>
              </a:rPr>
              <a:t>pesan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dibagi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menjadi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blok-blok</a:t>
            </a:r>
            <a:r>
              <a:rPr lang="en-US" altLang="en-US" dirty="0">
                <a:solidFill>
                  <a:srgbClr val="000000"/>
                </a:solidFill>
              </a:rPr>
              <a:t> bit </a:t>
            </a:r>
            <a:r>
              <a:rPr lang="en-US" altLang="en-US" dirty="0" err="1">
                <a:solidFill>
                  <a:srgbClr val="000000"/>
                </a:solidFill>
              </a:rPr>
              <a:t>berukuran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sama</a:t>
            </a:r>
            <a:r>
              <a:rPr lang="en-US" altLang="en-US" dirty="0">
                <a:solidFill>
                  <a:srgbClr val="000000"/>
                </a:solidFill>
              </a:rPr>
              <a:t>.</a:t>
            </a:r>
          </a:p>
          <a:p>
            <a:pPr eaLnBrk="1" hangingPunct="1"/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Contoh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100111010110001011100001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Bila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dibagi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menjadi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8-bit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 		</a:t>
            </a:r>
            <a:r>
              <a:rPr lang="en-US" alt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10011101  01100010 11100001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atau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kode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heksadesimal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menjadi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 		</a:t>
            </a:r>
            <a:r>
              <a:rPr lang="en-US" alt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9E	62	E1</a:t>
            </a:r>
            <a:endParaRPr lang="en-US" altLang="en-US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4">
            <a:extLst>
              <a:ext uri="{FF2B5EF4-FFF2-40B4-BE49-F238E27FC236}">
                <a16:creationId xmlns:a16="http://schemas.microsoft.com/office/drawing/2014/main" id="{75A59A6A-0ECE-4EF6-8AAF-E5ABD9081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12291" name="Slide Number Placeholder 5">
            <a:extLst>
              <a:ext uri="{FF2B5EF4-FFF2-40B4-BE49-F238E27FC236}">
                <a16:creationId xmlns:a16="http://schemas.microsoft.com/office/drawing/2014/main" id="{2146D0E2-2509-4F82-977B-9AFCDE4B3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EB178D2-CF7E-429E-8AA5-BE201E730FB6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D8243C6B-43A3-4469-99F0-63C11A577C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952500"/>
            <a:ext cx="10474960" cy="495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i="1" dirty="0">
                <a:solidFill>
                  <a:srgbClr val="000000"/>
                </a:solidFill>
              </a:rPr>
              <a:t>Padding bits</a:t>
            </a:r>
            <a:r>
              <a:rPr lang="en-US" dirty="0">
                <a:solidFill>
                  <a:srgbClr val="000000"/>
                </a:solidFill>
              </a:rPr>
              <a:t>: bit-bit </a:t>
            </a:r>
            <a:r>
              <a:rPr lang="en-US" dirty="0" err="1">
                <a:solidFill>
                  <a:srgbClr val="000000"/>
                </a:solidFill>
              </a:rPr>
              <a:t>tambahan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jika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ukuran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blok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terakhir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tidak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mencukupi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panjang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blok</a:t>
            </a:r>
            <a:endParaRPr lang="en-US" dirty="0">
              <a:solidFill>
                <a:srgbClr val="000000"/>
              </a:solidFill>
            </a:endParaRPr>
          </a:p>
          <a:p>
            <a:pPr eaLnBrk="1" hangingPunct="1">
              <a:defRPr/>
            </a:pPr>
            <a:endParaRPr lang="en-US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Contoh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: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Plainteks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100111010110</a:t>
            </a:r>
            <a:r>
              <a:rPr 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	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Bila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dibagi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menjadi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blok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5-bit: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10011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10101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000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10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i="1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i="1" dirty="0">
                <a:solidFill>
                  <a:srgbClr val="000000"/>
                </a:solidFill>
                <a:cs typeface="Times New Roman" pitchFamily="18" charset="0"/>
              </a:rPr>
              <a:t>  Padding bits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mengakibatkan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ukuran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cipherteks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sedikit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lebih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besar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daripada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ukuran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plainteks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semula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.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4">
            <a:extLst>
              <a:ext uri="{FF2B5EF4-FFF2-40B4-BE49-F238E27FC236}">
                <a16:creationId xmlns:a16="http://schemas.microsoft.com/office/drawing/2014/main" id="{D8CF0C29-C614-4A8C-802B-5CBC6C973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14339" name="Slide Number Placeholder 5">
            <a:extLst>
              <a:ext uri="{FF2B5EF4-FFF2-40B4-BE49-F238E27FC236}">
                <a16:creationId xmlns:a16="http://schemas.microsoft.com/office/drawing/2014/main" id="{FC4A3132-A2F9-4111-8600-B4AA70DB0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98540D1-7510-42BE-9238-718D36D7105C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14340" name="Rectangle 2">
            <a:extLst>
              <a:ext uri="{FF2B5EF4-FFF2-40B4-BE49-F238E27FC236}">
                <a16:creationId xmlns:a16="http://schemas.microsoft.com/office/drawing/2014/main" id="{C9757549-72C8-43F4-BC9C-383EFADD7F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70280" y="654050"/>
            <a:ext cx="5943600" cy="762000"/>
          </a:xfrm>
        </p:spPr>
        <p:txBody>
          <a:bodyPr/>
          <a:lstStyle/>
          <a:p>
            <a:pPr eaLnBrk="1" hangingPunct="1"/>
            <a:r>
              <a:rPr lang="en-US" altLang="en-US" b="1" dirty="0" err="1"/>
              <a:t>Operasi</a:t>
            </a:r>
            <a:r>
              <a:rPr lang="en-US" altLang="en-US" b="1" dirty="0"/>
              <a:t> </a:t>
            </a:r>
            <a:r>
              <a:rPr lang="en-US" altLang="en-US" b="1" i="1" dirty="0"/>
              <a:t>XOR</a:t>
            </a:r>
            <a:endParaRPr lang="en-GB" altLang="en-US" b="1" i="1" dirty="0"/>
          </a:p>
        </p:txBody>
      </p:sp>
      <p:sp>
        <p:nvSpPr>
          <p:cNvPr id="14341" name="Rectangle 3">
            <a:extLst>
              <a:ext uri="{FF2B5EF4-FFF2-40B4-BE49-F238E27FC236}">
                <a16:creationId xmlns:a16="http://schemas.microsoft.com/office/drawing/2014/main" id="{A80766BB-5275-42FB-9BBF-774440646B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240" y="1640840"/>
            <a:ext cx="8884920" cy="481076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2400" dirty="0"/>
              <a:t>Paling </a:t>
            </a:r>
            <a:r>
              <a:rPr lang="en-US" altLang="en-US" sz="2400" dirty="0" err="1"/>
              <a:t>banyak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digunakan</a:t>
            </a:r>
            <a:r>
              <a:rPr lang="en-US" altLang="en-US" sz="2400" dirty="0"/>
              <a:t> di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</a:t>
            </a:r>
            <a:r>
              <a:rPr lang="en-US" altLang="en-US" sz="2400" i="1" dirty="0"/>
              <a:t>cipher</a:t>
            </a:r>
            <a:r>
              <a:rPr lang="en-US" altLang="en-US" sz="2400" dirty="0"/>
              <a:t> modern</a:t>
            </a:r>
          </a:p>
          <a:p>
            <a:pPr eaLnBrk="1" hangingPunct="1"/>
            <a:r>
              <a:rPr lang="en-US" altLang="en-US" sz="2400" dirty="0" err="1"/>
              <a:t>Notasi</a:t>
            </a:r>
            <a:r>
              <a:rPr lang="en-US" altLang="en-US" sz="2400" dirty="0"/>
              <a:t>: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GB" altLang="en-US" sz="2400" dirty="0"/>
              <a:t> </a:t>
            </a:r>
            <a:endParaRPr lang="en-US" altLang="en-US" sz="2400" dirty="0"/>
          </a:p>
          <a:p>
            <a:pPr eaLnBrk="1" hangingPunct="1"/>
            <a:r>
              <a:rPr lang="en-US" altLang="en-US" sz="2400" dirty="0" err="1"/>
              <a:t>Operasi</a:t>
            </a:r>
            <a:r>
              <a:rPr lang="en-US" altLang="en-US" sz="2400" dirty="0"/>
              <a:t>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	0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sz="2400" dirty="0">
                <a:cs typeface="Times New Roman" panose="02020603050405020304" pitchFamily="18" charset="0"/>
              </a:rPr>
              <a:t> 0 = 0		0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sz="2400" dirty="0">
                <a:cs typeface="Times New Roman" panose="02020603050405020304" pitchFamily="18" charset="0"/>
              </a:rPr>
              <a:t> 1 = 1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	1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sz="2400" dirty="0">
                <a:cs typeface="Times New Roman" panose="02020603050405020304" pitchFamily="18" charset="0"/>
              </a:rPr>
              <a:t> 0 = 1		1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sz="2400" dirty="0">
                <a:cs typeface="Times New Roman" panose="02020603050405020304" pitchFamily="18" charset="0"/>
              </a:rPr>
              <a:t> 1 = 0</a:t>
            </a:r>
          </a:p>
          <a:p>
            <a:pPr eaLnBrk="1" hangingPunct="1"/>
            <a:r>
              <a:rPr lang="en-US" altLang="en-US" sz="2400" dirty="0" err="1">
                <a:cs typeface="Times New Roman" panose="02020603050405020304" pitchFamily="18" charset="0"/>
              </a:rPr>
              <a:t>Operasi</a:t>
            </a:r>
            <a:r>
              <a:rPr lang="en-US" altLang="en-US" sz="2400" dirty="0">
                <a:cs typeface="Times New Roman" panose="02020603050405020304" pitchFamily="18" charset="0"/>
              </a:rPr>
              <a:t> XOR = </a:t>
            </a:r>
            <a:r>
              <a:rPr lang="en-US" altLang="en-US" sz="2400" dirty="0" err="1">
                <a:cs typeface="Times New Roman" panose="02020603050405020304" pitchFamily="18" charset="0"/>
              </a:rPr>
              <a:t>penjumlahan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cs typeface="Times New Roman" panose="02020603050405020304" pitchFamily="18" charset="0"/>
              </a:rPr>
              <a:t> modulus 2: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 	0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sz="2400" dirty="0">
                <a:cs typeface="Times New Roman" panose="02020603050405020304" pitchFamily="18" charset="0"/>
              </a:rPr>
              <a:t> 0 = 0  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 </a:t>
            </a:r>
            <a:r>
              <a:rPr lang="en-US" altLang="en-US" sz="2400" dirty="0">
                <a:cs typeface="Times New Roman" panose="02020603050405020304" pitchFamily="18" charset="0"/>
              </a:rPr>
              <a:t> 0 + 0 (mod 2) = 0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 	0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sz="2400" dirty="0">
                <a:cs typeface="Times New Roman" panose="02020603050405020304" pitchFamily="18" charset="0"/>
              </a:rPr>
              <a:t> 1 = 1  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</a:t>
            </a:r>
            <a:r>
              <a:rPr lang="en-US" altLang="en-US" sz="2400" dirty="0">
                <a:cs typeface="Times New Roman" panose="02020603050405020304" pitchFamily="18" charset="0"/>
              </a:rPr>
              <a:t>  0 + 1 (mod 2) = 1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 	1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sz="2400" dirty="0">
                <a:cs typeface="Times New Roman" panose="02020603050405020304" pitchFamily="18" charset="0"/>
              </a:rPr>
              <a:t> 0 = 1  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  1</a:t>
            </a:r>
            <a:r>
              <a:rPr lang="en-US" altLang="en-US" sz="2400" dirty="0">
                <a:cs typeface="Times New Roman" panose="02020603050405020304" pitchFamily="18" charset="0"/>
              </a:rPr>
              <a:t> + 0 (mod 2) = 1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 	1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sz="2400" dirty="0">
                <a:cs typeface="Times New Roman" panose="02020603050405020304" pitchFamily="18" charset="0"/>
              </a:rPr>
              <a:t> 1 = 0  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  </a:t>
            </a:r>
            <a:r>
              <a:rPr lang="en-US" altLang="en-US" sz="2400" dirty="0">
                <a:cs typeface="Times New Roman" panose="02020603050405020304" pitchFamily="18" charset="0"/>
              </a:rPr>
              <a:t>1 + 1 (mod 2) = 0</a:t>
            </a:r>
            <a:endParaRPr lang="en-GB" altLang="en-US" sz="24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>
            <a:extLst>
              <a:ext uri="{FF2B5EF4-FFF2-40B4-BE49-F238E27FC236}">
                <a16:creationId xmlns:a16="http://schemas.microsoft.com/office/drawing/2014/main" id="{0DAA4605-1160-444A-A6E6-330D0C983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5BC65778-0D08-460C-B2B3-2C00A2909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C5ECF15-CB83-4183-90F0-860ABFF0B231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D2686094-CBB1-427A-B402-891E09CF29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985520"/>
            <a:ext cx="10515600" cy="5191443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Sifat-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sifat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operasi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XOR: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 	(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)  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 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= 0				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(ii) 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b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b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(iii)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b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c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) = (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b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) 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c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Contoh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  (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)  1  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1 = 0</a:t>
            </a:r>
          </a:p>
          <a:p>
            <a:pPr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  (ii) 1  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0 = 0  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1 = 1</a:t>
            </a:r>
          </a:p>
          <a:p>
            <a:pPr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  (iii) 1 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(0 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1) = (1 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0) 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1 = 0	 </a:t>
            </a:r>
          </a:p>
          <a:p>
            <a:pPr>
              <a:buNone/>
            </a:pP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>
              <a:buNone/>
            </a:pP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/>
            <a:endParaRPr lang="en-GB" altLang="en-US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2234</TotalTime>
  <Words>969</Words>
  <Application>Microsoft Office PowerPoint</Application>
  <PresentationFormat>Widescreen</PresentationFormat>
  <Paragraphs>143</Paragraphs>
  <Slides>17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Arial</vt:lpstr>
      <vt:lpstr>Calibri</vt:lpstr>
      <vt:lpstr>Calibri Light</vt:lpstr>
      <vt:lpstr>Courier New</vt:lpstr>
      <vt:lpstr>Times New Roman</vt:lpstr>
      <vt:lpstr>Verdana</vt:lpstr>
      <vt:lpstr>Wingdings</vt:lpstr>
      <vt:lpstr>Office Theme</vt:lpstr>
      <vt:lpstr>VISIO</vt:lpstr>
      <vt:lpstr>Document</vt:lpstr>
      <vt:lpstr>Kriptografi Modern </vt:lpstr>
      <vt:lpstr>Pendahuluan</vt:lpstr>
      <vt:lpstr>PowerPoint Presentation</vt:lpstr>
      <vt:lpstr>Diagram Blok Kriptografi Modern</vt:lpstr>
      <vt:lpstr>Bit, Byte, dan Kode Heksadesimal </vt:lpstr>
      <vt:lpstr>PowerPoint Presentation</vt:lpstr>
      <vt:lpstr>PowerPoint Presentation</vt:lpstr>
      <vt:lpstr>Operasi XOR</vt:lpstr>
      <vt:lpstr>PowerPoint Presentation</vt:lpstr>
      <vt:lpstr>Operasi XOR Bitwise</vt:lpstr>
      <vt:lpstr>Cipher Sederhana dengan operasi XOR</vt:lpstr>
      <vt:lpstr>PowerPoint Presentation</vt:lpstr>
      <vt:lpstr>PowerPoint Presentation</vt:lpstr>
      <vt:lpstr>PowerPoint Presentation</vt:lpstr>
      <vt:lpstr>PowerPoint Presentation</vt:lpstr>
      <vt:lpstr>Kategori cipher berbasis bit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Rinaldi Munir</dc:creator>
  <cp:lastModifiedBy>rinaldi</cp:lastModifiedBy>
  <cp:revision>33</cp:revision>
  <dcterms:created xsi:type="dcterms:W3CDTF">2020-09-22T04:12:11Z</dcterms:created>
  <dcterms:modified xsi:type="dcterms:W3CDTF">2023-02-07T08:20:24Z</dcterms:modified>
</cp:coreProperties>
</file>