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361" r:id="rId5"/>
    <p:sldId id="366" r:id="rId6"/>
    <p:sldId id="260" r:id="rId7"/>
    <p:sldId id="262" r:id="rId8"/>
    <p:sldId id="264" r:id="rId9"/>
    <p:sldId id="266" r:id="rId10"/>
    <p:sldId id="267" r:id="rId11"/>
    <p:sldId id="269" r:id="rId12"/>
    <p:sldId id="363" r:id="rId13"/>
    <p:sldId id="362" r:id="rId14"/>
    <p:sldId id="364" r:id="rId15"/>
    <p:sldId id="274" r:id="rId16"/>
    <p:sldId id="275" r:id="rId17"/>
    <p:sldId id="3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BB10B-F61A-4E67-8B82-F902E6D530D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C1E3D-09F6-4EE5-8912-1AEEAB8CC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30C54-B88F-4689-BA35-824D19210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8AA8B-B42E-4128-9FEC-DCD06ED83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8D328-2DB9-405F-A5B9-0ADF6F74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E012-D7EA-4326-8537-87A7DA04B6F1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D0C88-1BDB-4CF2-A690-14FC6D9A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9FFBF-55DF-4F99-9AA2-5744D7EF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B9A6-7C5A-474B-B137-C2E3F101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CADAF-8547-48E5-9F75-E83979D5D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A2EEC-B9BF-45EF-9971-9C7BC7CE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006B-AE92-48A8-8CC2-21616AE4CD80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9AD96-B2B6-4764-A55F-30F11586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EBEAA-C999-49AC-85F3-5E5FA94F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1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85B6D-B692-4B13-989A-2B8B8C233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5B3C3-5DD8-4A7D-8496-33068EF93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62D0D-D6B8-4B7E-93FB-16EB023C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A333-6E5C-4E71-A032-6E9E3EB86F21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0715-4905-4D4C-BC45-82F3A28C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83672-7F0E-4D9A-A70F-FD88D6BE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7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3E94-B3E2-4D1B-A940-F1530D88E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2754C-AC9F-4C7C-AA2E-B212A93F4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04FD8-1ECF-4413-88A6-8E5924FCE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3280-321E-44F2-9B22-079FFE0D4DF5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40667-2389-4AD5-96B4-7CB70DE5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50E02-51AF-4E8A-B28E-E2CF72D59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9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D716-5C23-45DB-96F8-1DB245EC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43E56-0793-48AC-9F4C-D9D2A0D4A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8C6DC-F9DF-42A2-A0BF-8FA6FFF4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6096-090C-489F-A2D1-2FC0A856D29A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3C625-FEAA-493C-8622-C0BAA7532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4F737-24A5-4E38-A57A-6FE452FBA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44DB-B969-46EA-BAD1-E1886739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F3C1A-E7E5-4D51-81BE-47D96E80E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A4032-FADE-4A44-84B3-31921131D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BF69E-F74D-4D3E-B07D-FDBC24CD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F602-9787-4C07-9D93-F56D787A7751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B31BC-635F-45AE-85D7-07A42F87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31C52-FBB3-41F3-83F2-0BA758AF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5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9071-5997-45D8-BE59-74171E93D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27AB4-14C4-459A-8648-D69AB669F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05CBF-6259-480C-9F6D-4F88CA491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B9E9E-17B0-4A8E-8D3D-E3C8C9F4C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57D1E-8096-4725-86A2-1E75F5D0A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FEFFE-265D-4A95-AD5B-08C586E9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BB67-D158-42AE-94D7-6F510BCE6117}" type="datetime1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5912D-6806-42F0-BA42-14DD3031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4D653-B562-4876-A47A-8163B0AF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7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F6E2-142D-4F63-BF66-48E28FFC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079595-2EC4-4075-8B7B-1AF1515C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AC78-C63F-4E86-B312-4AE63D494F41}" type="datetime1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522A9-68D6-4184-BAE6-D8835AED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7CFBD-7388-4585-A2CF-3057A6E3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1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90024-FF14-4208-9B1B-48493F92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C7EB-0190-4A98-8552-61661E66BA95}" type="datetime1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87AB6-F775-47DD-B26F-04A2C5381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0EE1E-843D-4586-B6DD-7C8275A9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4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B9AA-9EE9-403F-91F2-46838446C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7ED04-F337-4553-9C0A-68F268412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12269-5050-44E2-B837-165F88C13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CE49E-DE10-4BC3-8265-22D6D96AC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4376-35FF-4EE8-A6EA-A50405801643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6CB0-2F5E-4968-9FE6-697AA5CC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983AC-895D-4964-AE08-D36680AD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3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B777-65F7-4CAF-83D2-2E2854FFC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4A3652-AC42-47E8-94DA-E22E3E0A5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01B59-2D2B-4C79-B8F7-1A33EC8B9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1ED73-59E4-4C76-839E-61B63157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B855-9220-4E83-8724-2FDF9B63AFFA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45F7D-266A-48A6-9571-AF20E572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190F1-1268-4D0A-89F4-0B057A78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5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4F3DC5-8F4B-4F66-BA96-3C90B0F71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D3620-827F-49C0-A8D3-CBC0421EC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549B9-6C80-4BAE-AF8A-F1B331B76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D16F-9BAE-4B1D-A6F5-0DA7C06ACEB5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19390-C98C-47C2-890B-109C77C60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2A538-42F0-4112-8212-8534D0A12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DC3C-67AC-40D6-A404-EE822D16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9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03462" y="941401"/>
            <a:ext cx="7678738" cy="186547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Modern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768951" y="4432299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4000" b="1" kern="0" dirty="0"/>
              <a:t>Oleh:  Rinaldi Munir</a:t>
            </a:r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Teknik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Institut</a:t>
            </a:r>
            <a:r>
              <a:rPr lang="en-US" kern="0" dirty="0"/>
              <a:t> </a:t>
            </a:r>
            <a:r>
              <a:rPr lang="en-US" kern="0" dirty="0" err="1"/>
              <a:t>Teknologi</a:t>
            </a:r>
            <a:r>
              <a:rPr lang="en-US" kern="0" dirty="0"/>
              <a:t> Bandung</a:t>
            </a:r>
          </a:p>
          <a:p>
            <a:pPr algn="ctr">
              <a:defRPr/>
            </a:pPr>
            <a:r>
              <a:rPr lang="en-US" kern="0" dirty="0"/>
              <a:t>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479707-15AE-4537-A16E-1AFB8B2C8BE4}"/>
              </a:ext>
            </a:extLst>
          </p:cNvPr>
          <p:cNvSpPr txBox="1"/>
          <p:nvPr/>
        </p:nvSpPr>
        <p:spPr>
          <a:xfrm flipH="1">
            <a:off x="4296569" y="649457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IF4020 </a:t>
            </a:r>
            <a:r>
              <a:rPr lang="en-US" sz="2800" b="1" dirty="0" err="1"/>
              <a:t>Kriptografi</a:t>
            </a:r>
            <a:endParaRPr lang="en-US" sz="2800" b="1" dirty="0"/>
          </a:p>
        </p:txBody>
      </p:sp>
      <p:pic>
        <p:nvPicPr>
          <p:cNvPr id="9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AA159C2D-67C2-4580-954E-A15AA7D50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240" y="2415450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E3ACA0A9-ED5F-4AA3-908D-760230D9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57DCE40C-6F61-4476-AD67-7D400B4E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F81218-F65C-4D0D-93C0-02D0F431484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D2069C7D-9904-4796-A447-2E5F729B7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5539" y="715965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Operasi</a:t>
            </a:r>
            <a:r>
              <a:rPr lang="en-US" altLang="en-US" b="1" dirty="0"/>
              <a:t> XOR </a:t>
            </a:r>
            <a:r>
              <a:rPr lang="en-US" altLang="en-US" b="1" i="1" dirty="0"/>
              <a:t>Bitwise</a:t>
            </a:r>
            <a:endParaRPr lang="en-GB" altLang="en-US" b="1" i="1" dirty="0"/>
          </a:p>
        </p:txBody>
      </p:sp>
      <p:graphicFrame>
        <p:nvGraphicFramePr>
          <p:cNvPr id="16389" name="Object 4">
            <a:extLst>
              <a:ext uri="{FF2B5EF4-FFF2-40B4-BE49-F238E27FC236}">
                <a16:creationId xmlns:a16="http://schemas.microsoft.com/office/drawing/2014/main" id="{F758A10B-29A7-42BB-9B11-3BD599F46264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4213100277"/>
              </p:ext>
            </p:extLst>
          </p:nvPr>
        </p:nvGraphicFramePr>
        <p:xfrm>
          <a:off x="1256984" y="1818641"/>
          <a:ext cx="8598216" cy="412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2630424" progId="Word.Document.8">
                  <p:embed/>
                </p:oleObj>
              </mc:Choice>
              <mc:Fallback>
                <p:oleObj name="Document" r:id="rId2" imgW="5486400" imgH="2630424" progId="Word.Document.8">
                  <p:embed/>
                  <p:pic>
                    <p:nvPicPr>
                      <p:cNvPr id="16389" name="Object 4">
                        <a:extLst>
                          <a:ext uri="{FF2B5EF4-FFF2-40B4-BE49-F238E27FC236}">
                            <a16:creationId xmlns:a16="http://schemas.microsoft.com/office/drawing/2014/main" id="{F758A10B-29A7-42BB-9B11-3BD599F462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984" y="1818641"/>
                        <a:ext cx="8598216" cy="4121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56A8B81A-DA61-416D-A5C0-81FD2A93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9AC47A-604C-4C3F-9058-90EAA789138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7412" name="Rectangle 1026">
            <a:extLst>
              <a:ext uri="{FF2B5EF4-FFF2-40B4-BE49-F238E27FC236}">
                <a16:creationId xmlns:a16="http://schemas.microsoft.com/office/drawing/2014/main" id="{ABE69D7D-8C74-481F-B389-37396F4E1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2659" y="773907"/>
            <a:ext cx="8162925" cy="641350"/>
          </a:xfrm>
        </p:spPr>
        <p:txBody>
          <a:bodyPr/>
          <a:lstStyle/>
          <a:p>
            <a:pPr eaLnBrk="1" hangingPunct="1"/>
            <a:r>
              <a:rPr lang="en-US" altLang="en-US" sz="3600" b="1" i="1" dirty="0"/>
              <a:t>Cipher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Sederhana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dengan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operasi</a:t>
            </a:r>
            <a:r>
              <a:rPr lang="en-US" altLang="en-US" sz="3600" b="1" dirty="0"/>
              <a:t> XOR</a:t>
            </a:r>
            <a:endParaRPr lang="en-GB" altLang="en-US" sz="3600" b="1" dirty="0"/>
          </a:p>
        </p:txBody>
      </p:sp>
      <p:sp>
        <p:nvSpPr>
          <p:cNvPr id="17413" name="Rectangle 1027">
            <a:extLst>
              <a:ext uri="{FF2B5EF4-FFF2-40B4-BE49-F238E27FC236}">
                <a16:creationId xmlns:a16="http://schemas.microsoft.com/office/drawing/2014/main" id="{B3E327C7-37EB-40E6-A141-D373E2C06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Sama </a:t>
            </a:r>
            <a:r>
              <a:rPr lang="en-US" altLang="en-US" dirty="0" err="1">
                <a:solidFill>
                  <a:srgbClr val="000000"/>
                </a:solidFill>
              </a:rPr>
              <a:t>seperti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 err="1">
                <a:solidFill>
                  <a:srgbClr val="000000"/>
                </a:solidFill>
              </a:rPr>
              <a:t>Vigenere</a:t>
            </a:r>
            <a:r>
              <a:rPr lang="en-US" altLang="en-US" i="1" dirty="0">
                <a:solidFill>
                  <a:srgbClr val="000000"/>
                </a:solidFill>
              </a:rPr>
              <a:t> Cipher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tetapi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mode bit</a:t>
            </a:r>
          </a:p>
          <a:p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di-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GB" altLang="en-US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 err="1">
                <a:solidFill>
                  <a:srgbClr val="FF0000"/>
                </a:solidFill>
              </a:rPr>
              <a:t>Enkripsi</a:t>
            </a:r>
            <a:r>
              <a:rPr lang="en-US" altLang="en-US" dirty="0">
                <a:solidFill>
                  <a:srgbClr val="FF0000"/>
                </a:solidFill>
              </a:rPr>
              <a:t>: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FF0000"/>
                </a:solidFill>
              </a:rPr>
              <a:t>	</a:t>
            </a:r>
            <a:r>
              <a:rPr lang="en-US" altLang="en-US" dirty="0" err="1">
                <a:solidFill>
                  <a:srgbClr val="FF0000"/>
                </a:solidFill>
              </a:rPr>
              <a:t>Dekripsi</a:t>
            </a:r>
            <a:r>
              <a:rPr lang="en-US" altLang="en-US" dirty="0">
                <a:solidFill>
                  <a:srgbClr val="FF0000"/>
                </a:solidFill>
              </a:rPr>
              <a:t>: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		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graphicFrame>
        <p:nvGraphicFramePr>
          <p:cNvPr id="17414" name="Object 1024">
            <a:extLst>
              <a:ext uri="{FF2B5EF4-FFF2-40B4-BE49-F238E27FC236}">
                <a16:creationId xmlns:a16="http://schemas.microsoft.com/office/drawing/2014/main" id="{1BF0FCA2-FA99-44C8-8FA6-C262A95832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263110"/>
              </p:ext>
            </p:extLst>
          </p:nvPr>
        </p:nvGraphicFramePr>
        <p:xfrm>
          <a:off x="587059" y="4201318"/>
          <a:ext cx="8382000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1562100" progId="Word.Document.8">
                  <p:embed/>
                </p:oleObj>
              </mc:Choice>
              <mc:Fallback>
                <p:oleObj name="Document" r:id="rId2" imgW="5486400" imgH="1562100" progId="Word.Document.8">
                  <p:embed/>
                  <p:pic>
                    <p:nvPicPr>
                      <p:cNvPr id="17414" name="Object 1024">
                        <a:extLst>
                          <a:ext uri="{FF2B5EF4-FFF2-40B4-BE49-F238E27FC236}">
                            <a16:creationId xmlns:a16="http://schemas.microsoft.com/office/drawing/2014/main" id="{1BF0FCA2-FA99-44C8-8FA6-C262A95832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9" y="4201318"/>
                        <a:ext cx="8382000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588ADB-80C1-4B42-AC85-375BE23E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44FC9-C5AF-46DF-AE22-E32DBB2C3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880"/>
            <a:ext cx="10515600" cy="5232083"/>
          </a:xfrm>
        </p:spPr>
        <p:txBody>
          <a:bodyPr/>
          <a:lstStyle/>
          <a:p>
            <a:r>
              <a:rPr lang="en-US" dirty="0"/>
              <a:t>Jika </a:t>
            </a:r>
            <a:r>
              <a:rPr lang="en-US" dirty="0" err="1"/>
              <a:t>panjang</a:t>
            </a:r>
            <a:r>
              <a:rPr lang="en-US" dirty="0"/>
              <a:t> bit-bit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bit-bit </a:t>
            </a:r>
            <a:r>
              <a:rPr lang="en-US" dirty="0" err="1"/>
              <a:t>pesan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bit-bit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diulang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periodik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pada </a:t>
            </a:r>
            <a:r>
              <a:rPr lang="en-US" dirty="0" err="1"/>
              <a:t>Vigenere</a:t>
            </a:r>
            <a:r>
              <a:rPr lang="en-US" dirty="0"/>
              <a:t> Cipher)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Plainteks</a:t>
            </a:r>
            <a:r>
              <a:rPr lang="en-US" dirty="0"/>
              <a:t>   : 10010010101110101010001110001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	        : </a:t>
            </a:r>
            <a:r>
              <a:rPr lang="en-US" dirty="0">
                <a:solidFill>
                  <a:srgbClr val="FF0000"/>
                </a:solidFill>
              </a:rPr>
              <a:t>110110</a:t>
            </a:r>
            <a:r>
              <a:rPr lang="en-US" dirty="0">
                <a:solidFill>
                  <a:srgbClr val="00B0F0"/>
                </a:solidFill>
              </a:rPr>
              <a:t>110110</a:t>
            </a:r>
            <a:r>
              <a:rPr lang="en-US" dirty="0">
                <a:solidFill>
                  <a:srgbClr val="7030A0"/>
                </a:solidFill>
              </a:rPr>
              <a:t>110110</a:t>
            </a:r>
            <a:r>
              <a:rPr lang="en-US" dirty="0">
                <a:solidFill>
                  <a:srgbClr val="00B050"/>
                </a:solidFill>
              </a:rPr>
              <a:t>110110</a:t>
            </a:r>
            <a:r>
              <a:rPr lang="en-US" dirty="0"/>
              <a:t>11011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Cipherteks</a:t>
            </a:r>
            <a:r>
              <a:rPr lang="en-US" dirty="0"/>
              <a:t>: 01001001110101110001010101010 	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EBED6A-2ACF-4421-A0BB-A5699FDA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7C73B-EB70-40B3-866D-0618586D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85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2">
            <a:extLst>
              <a:ext uri="{FF2B5EF4-FFF2-40B4-BE49-F238E27FC236}">
                <a16:creationId xmlns:a16="http://schemas.microsoft.com/office/drawing/2014/main" id="{11CA6F17-CD16-4A7A-82EC-36853801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5B4451D-1D06-4F88-8E02-5BA39D9B62F7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pic>
        <p:nvPicPr>
          <p:cNvPr id="19460" name="Picture 3">
            <a:extLst>
              <a:ext uri="{FF2B5EF4-FFF2-40B4-BE49-F238E27FC236}">
                <a16:creationId xmlns:a16="http://schemas.microsoft.com/office/drawing/2014/main" id="{2787DAF5-55E7-4E3F-B609-5D57A6F07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39" y="136525"/>
            <a:ext cx="6987132" cy="672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8F6F55-23F9-44A6-B083-D0A6C0CEF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560" y="522605"/>
            <a:ext cx="9571831" cy="385032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AB679-6A0F-497B-B5BE-886FBF2A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88F83-79EB-42CA-92CC-E83A12B8F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F5BF02-E934-8BAA-E7BF-2C8B751F2CDF}"/>
              </a:ext>
            </a:extLst>
          </p:cNvPr>
          <p:cNvSpPr txBox="1"/>
          <p:nvPr/>
        </p:nvSpPr>
        <p:spPr>
          <a:xfrm>
            <a:off x="1178560" y="5067489"/>
            <a:ext cx="97434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Cipher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XOR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aman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dikriptanalisis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Kasiski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8604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CCE74F87-ABBC-4DC5-BB93-16303DF2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05FB22BE-173B-4935-AFA2-2D55DE05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9F4406-01C4-4D0E-9A32-3C25853B977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DF91A0A3-FA6D-42C6-B628-AAFBDC73DB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89858"/>
              </p:ext>
            </p:extLst>
          </p:nvPr>
        </p:nvGraphicFramePr>
        <p:xfrm>
          <a:off x="1228184" y="1553686"/>
          <a:ext cx="10171336" cy="3455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11596" imgH="2374392" progId="Word.Document.8">
                  <p:embed/>
                </p:oleObj>
              </mc:Choice>
              <mc:Fallback>
                <p:oleObj name="Document" r:id="rId2" imgW="5911596" imgH="2374392" progId="Word.Document.8">
                  <p:embed/>
                  <p:pic>
                    <p:nvPicPr>
                      <p:cNvPr id="20484" name="Object 4">
                        <a:extLst>
                          <a:ext uri="{FF2B5EF4-FFF2-40B4-BE49-F238E27FC236}">
                            <a16:creationId xmlns:a16="http://schemas.microsoft.com/office/drawing/2014/main" id="{DF91A0A3-FA6D-42C6-B628-AAFBDC73DB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184" y="1553686"/>
                        <a:ext cx="10171336" cy="3455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3F3C649-5025-3EC4-0D97-D5828490F16A}"/>
              </a:ext>
            </a:extLst>
          </p:cNvPr>
          <p:cNvSpPr txBox="1"/>
          <p:nvPr/>
        </p:nvSpPr>
        <p:spPr>
          <a:xfrm>
            <a:off x="2737731" y="5008880"/>
            <a:ext cx="1300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Plainteks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D02D50-03E0-9777-5F05-AFC3AB6F05AF}"/>
              </a:ext>
            </a:extLst>
          </p:cNvPr>
          <p:cNvSpPr txBox="1"/>
          <p:nvPr/>
        </p:nvSpPr>
        <p:spPr>
          <a:xfrm>
            <a:off x="7502965" y="4990117"/>
            <a:ext cx="1829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Cipherteks</a:t>
            </a:r>
            <a:r>
              <a:rPr lang="en-US" sz="2400" dirty="0"/>
              <a:t> *)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5460AF-5C19-8B35-E969-122A7CC69925}"/>
              </a:ext>
            </a:extLst>
          </p:cNvPr>
          <p:cNvSpPr txBox="1"/>
          <p:nvPr/>
        </p:nvSpPr>
        <p:spPr>
          <a:xfrm>
            <a:off x="1152771" y="630356"/>
            <a:ext cx="6075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Hasil </a:t>
            </a:r>
            <a:r>
              <a:rPr lang="en-US" sz="2400" i="1" dirty="0"/>
              <a:t>running</a:t>
            </a:r>
            <a:r>
              <a:rPr lang="en-US" sz="2400" dirty="0"/>
              <a:t> program cipher XOR </a:t>
            </a:r>
            <a:r>
              <a:rPr lang="en-US" sz="2400" dirty="0" err="1"/>
              <a:t>sederhana</a:t>
            </a:r>
            <a:r>
              <a:rPr lang="en-US" sz="2400" dirty="0"/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B74B2D-900D-B09E-7DAB-ED0C5722B8BF}"/>
              </a:ext>
            </a:extLst>
          </p:cNvPr>
          <p:cNvSpPr txBox="1"/>
          <p:nvPr/>
        </p:nvSpPr>
        <p:spPr>
          <a:xfrm>
            <a:off x="1228184" y="5858312"/>
            <a:ext cx="659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*)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ASCII </a:t>
            </a:r>
            <a:r>
              <a:rPr lang="en-US" i="1" dirty="0"/>
              <a:t>unprintable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dicetak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5C8EE70A-A861-436A-A4C4-E102E8CA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M/IF4020 Kriptografi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F1A322EF-500B-464C-A731-D1EB889AB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5DFB65-1BAE-4466-B8E4-AE6E0826A87C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82FCDD31-2803-44C6-BEC9-DA7A0C9733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12128"/>
            <a:ext cx="7772400" cy="10461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err="1"/>
              <a:t>Kategori</a:t>
            </a:r>
            <a:r>
              <a:rPr lang="en-US" altLang="en-US" sz="4000" b="1" dirty="0"/>
              <a:t> </a:t>
            </a:r>
            <a:r>
              <a:rPr lang="en-US" altLang="en-US" sz="4000" b="1" i="1" dirty="0"/>
              <a:t>cipher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berbasis</a:t>
            </a:r>
            <a:r>
              <a:rPr lang="en-US" altLang="en-US" sz="4000" b="1" dirty="0"/>
              <a:t> bit</a:t>
            </a:r>
            <a:endParaRPr lang="en-GB" altLang="en-US" sz="4000" b="1" dirty="0"/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7581FDC8-901D-4A53-8F50-E00C18B35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i="1" dirty="0"/>
              <a:t>Cipher</a:t>
            </a:r>
            <a:r>
              <a:rPr lang="en-US" altLang="en-US" dirty="0"/>
              <a:t> </a:t>
            </a:r>
            <a:r>
              <a:rPr lang="en-US" altLang="en-US" dirty="0" err="1"/>
              <a:t>Alir</a:t>
            </a:r>
            <a:r>
              <a:rPr lang="en-US" altLang="en-US" dirty="0"/>
              <a:t> (</a:t>
            </a:r>
            <a:r>
              <a:rPr lang="en-US" altLang="en-US" i="1" dirty="0"/>
              <a:t>Stream Cipher</a:t>
            </a:r>
            <a:r>
              <a:rPr lang="en-US" altLang="en-US" dirty="0"/>
              <a:t>)</a:t>
            </a: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sz="2400" dirty="0"/>
              <a:t>- </a:t>
            </a:r>
            <a:r>
              <a:rPr lang="en-US" altLang="en-US" sz="2400" dirty="0" err="1"/>
              <a:t>beroperasi</a:t>
            </a:r>
            <a:r>
              <a:rPr lang="en-US" altLang="en-US" sz="2400" dirty="0"/>
              <a:t> pada bit </a:t>
            </a:r>
            <a:r>
              <a:rPr lang="en-US" altLang="en-US" sz="2400" dirty="0" err="1"/>
              <a:t>tunggal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i="1" dirty="0"/>
              <a:t>byte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tunggal</a:t>
            </a:r>
            <a:endParaRPr lang="en-US" altLang="en-US" sz="2400" dirty="0"/>
          </a:p>
          <a:p>
            <a:pPr marL="609600" indent="-609600"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enkripsi</a:t>
            </a:r>
            <a:r>
              <a:rPr lang="en-US" altLang="en-US" sz="2400" dirty="0"/>
              <a:t>/</a:t>
            </a:r>
            <a:r>
              <a:rPr lang="en-US" altLang="en-US" sz="2400" dirty="0" err="1"/>
              <a:t>dekripsi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bit per bit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i="1" dirty="0"/>
              <a:t>byte</a:t>
            </a:r>
            <a:r>
              <a:rPr lang="en-US" altLang="en-US" sz="2400" dirty="0"/>
              <a:t> per </a:t>
            </a:r>
            <a:r>
              <a:rPr lang="en-US" altLang="en-US" sz="2400" i="1" dirty="0"/>
              <a:t>byte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FontTx/>
              <a:buAutoNum type="arabicPeriod" startAt="2"/>
            </a:pPr>
            <a:r>
              <a:rPr lang="en-US" altLang="en-US" i="1" dirty="0"/>
              <a:t>Cipher</a:t>
            </a:r>
            <a:r>
              <a:rPr lang="en-US" altLang="en-US" dirty="0"/>
              <a:t> Blok (</a:t>
            </a:r>
            <a:r>
              <a:rPr lang="en-US" altLang="en-US" i="1" dirty="0"/>
              <a:t>Block Cipher</a:t>
            </a:r>
            <a:r>
              <a:rPr lang="en-US" altLang="en-US" dirty="0"/>
              <a:t>)</a:t>
            </a: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sz="2400" dirty="0"/>
              <a:t>- </a:t>
            </a:r>
            <a:r>
              <a:rPr lang="en-US" altLang="en-US" sz="2400" dirty="0" err="1"/>
              <a:t>beroperasi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bit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</a:t>
            </a:r>
            <a:r>
              <a:rPr lang="en-US" altLang="en-US" sz="2400" i="1" dirty="0"/>
              <a:t>byte</a:t>
            </a:r>
          </a:p>
          <a:p>
            <a:pPr marL="609600" indent="-609600">
              <a:buNone/>
            </a:pPr>
            <a:r>
              <a:rPr lang="en-US" altLang="en-US" sz="2400" dirty="0"/>
              <a:t>     	  (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: 64-bit/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= 8 </a:t>
            </a:r>
            <a:r>
              <a:rPr lang="en-US" altLang="en-US" sz="2400" dirty="0" err="1"/>
              <a:t>karakter</a:t>
            </a:r>
            <a:r>
              <a:rPr lang="en-US" altLang="en-US" sz="2400" dirty="0"/>
              <a:t>/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)</a:t>
            </a:r>
          </a:p>
          <a:p>
            <a:pPr marL="609600" indent="-609600"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enkripsi</a:t>
            </a:r>
            <a:r>
              <a:rPr lang="en-US" altLang="en-US" sz="2400" dirty="0"/>
              <a:t>/</a:t>
            </a:r>
            <a:r>
              <a:rPr lang="en-US" altLang="en-US" sz="2400" dirty="0" err="1"/>
              <a:t>dekripsi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per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bit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per </a:t>
            </a:r>
            <a:r>
              <a:rPr lang="en-US" altLang="en-US" sz="2400" dirty="0" err="1"/>
              <a:t>blok</a:t>
            </a:r>
            <a:r>
              <a:rPr lang="en-US" altLang="en-US" sz="2400" dirty="0"/>
              <a:t> byte</a:t>
            </a:r>
          </a:p>
          <a:p>
            <a:pPr marL="609600" indent="-609600">
              <a:buNone/>
            </a:pPr>
            <a:endParaRPr lang="en-GB" alt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8A4D09-C2E2-1F21-8DF7-1343DCA9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9B0AC2-540E-E77D-E6E2-646AF8B6A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DC3C-67AC-40D6-A404-EE822D1669EC}" type="slidenum">
              <a:rPr lang="en-US" smtClean="0"/>
              <a:t>17</a:t>
            </a:fld>
            <a:endParaRPr lang="en-US"/>
          </a:p>
        </p:txBody>
      </p:sp>
      <p:grpSp>
        <p:nvGrpSpPr>
          <p:cNvPr id="4" name="Group 54">
            <a:extLst>
              <a:ext uri="{FF2B5EF4-FFF2-40B4-BE49-F238E27FC236}">
                <a16:creationId xmlns:a16="http://schemas.microsoft.com/office/drawing/2014/main" id="{39C2287E-C270-85B8-53A4-DBFDE5A05B12}"/>
              </a:ext>
            </a:extLst>
          </p:cNvPr>
          <p:cNvGrpSpPr>
            <a:grpSpLocks/>
          </p:cNvGrpSpPr>
          <p:nvPr/>
        </p:nvGrpSpPr>
        <p:grpSpPr bwMode="auto">
          <a:xfrm>
            <a:off x="6009323" y="1207135"/>
            <a:ext cx="1800225" cy="463550"/>
            <a:chOff x="3107" y="754"/>
            <a:chExt cx="1134" cy="292"/>
          </a:xfrm>
        </p:grpSpPr>
        <p:sp>
          <p:nvSpPr>
            <p:cNvPr id="5" name="AutoShape 21">
              <a:extLst>
                <a:ext uri="{FF2B5EF4-FFF2-40B4-BE49-F238E27FC236}">
                  <a16:creationId xmlns:a16="http://schemas.microsoft.com/office/drawing/2014/main" id="{6CE98F75-1B82-DEAE-2A7C-1B5ABA6A1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774"/>
              <a:ext cx="1134" cy="272"/>
            </a:xfrm>
            <a:prstGeom prst="flowChartTerminator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en-US"/>
            </a:p>
          </p:txBody>
        </p:sp>
        <p:sp>
          <p:nvSpPr>
            <p:cNvPr id="6" name="Text Box 29">
              <a:extLst>
                <a:ext uri="{FF2B5EF4-FFF2-40B4-BE49-F238E27FC236}">
                  <a16:creationId xmlns:a16="http://schemas.microsoft.com/office/drawing/2014/main" id="{56504400-71CE-E3B7-C61C-C37AC4F8E1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3" y="754"/>
              <a:ext cx="5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en-US" sz="2000"/>
            </a:p>
          </p:txBody>
        </p:sp>
        <p:sp>
          <p:nvSpPr>
            <p:cNvPr id="7" name="Text Box 30">
              <a:extLst>
                <a:ext uri="{FF2B5EF4-FFF2-40B4-BE49-F238E27FC236}">
                  <a16:creationId xmlns:a16="http://schemas.microsoft.com/office/drawing/2014/main" id="{BAEE8B50-A24F-F9C0-DFDF-A78B78F55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2" y="819"/>
              <a:ext cx="108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de-DE" altLang="en-US"/>
                <a:t>Cryptology</a:t>
              </a:r>
            </a:p>
          </p:txBody>
        </p:sp>
      </p:grpSp>
      <p:grpSp>
        <p:nvGrpSpPr>
          <p:cNvPr id="8" name="Group 62">
            <a:extLst>
              <a:ext uri="{FF2B5EF4-FFF2-40B4-BE49-F238E27FC236}">
                <a16:creationId xmlns:a16="http://schemas.microsoft.com/office/drawing/2014/main" id="{522F57C4-2276-0E08-9368-175CF9970E59}"/>
              </a:ext>
            </a:extLst>
          </p:cNvPr>
          <p:cNvGrpSpPr>
            <a:grpSpLocks/>
          </p:cNvGrpSpPr>
          <p:nvPr/>
        </p:nvGrpSpPr>
        <p:grpSpPr bwMode="auto">
          <a:xfrm>
            <a:off x="4209098" y="1670685"/>
            <a:ext cx="5329237" cy="1079500"/>
            <a:chOff x="1973" y="1046"/>
            <a:chExt cx="3357" cy="680"/>
          </a:xfrm>
        </p:grpSpPr>
        <p:grpSp>
          <p:nvGrpSpPr>
            <p:cNvPr id="9" name="Group 55">
              <a:extLst>
                <a:ext uri="{FF2B5EF4-FFF2-40B4-BE49-F238E27FC236}">
                  <a16:creationId xmlns:a16="http://schemas.microsoft.com/office/drawing/2014/main" id="{AFD3A0F4-3277-1881-9CCE-044A1D0C6B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3" y="1454"/>
              <a:ext cx="1134" cy="272"/>
              <a:chOff x="1973" y="1454"/>
              <a:chExt cx="1134" cy="272"/>
            </a:xfrm>
          </p:grpSpPr>
          <p:sp>
            <p:nvSpPr>
              <p:cNvPr id="17" name="AutoShape 23">
                <a:extLst>
                  <a:ext uri="{FF2B5EF4-FFF2-40B4-BE49-F238E27FC236}">
                    <a16:creationId xmlns:a16="http://schemas.microsoft.com/office/drawing/2014/main" id="{13C8CE08-4AF0-0EAE-79C7-4EE3C70D7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3" y="1454"/>
                <a:ext cx="1134" cy="272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en-US"/>
              </a:p>
            </p:txBody>
          </p:sp>
          <p:sp>
            <p:nvSpPr>
              <p:cNvPr id="18" name="Text Box 31">
                <a:extLst>
                  <a:ext uri="{FF2B5EF4-FFF2-40B4-BE49-F238E27FC236}">
                    <a16:creationId xmlns:a16="http://schemas.microsoft.com/office/drawing/2014/main" id="{631727A2-E08C-E495-B3B8-C287BE8C90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8" y="1499"/>
                <a:ext cx="108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de-DE" altLang="en-US"/>
                  <a:t>Cryptography</a:t>
                </a:r>
              </a:p>
            </p:txBody>
          </p:sp>
        </p:grpSp>
        <p:grpSp>
          <p:nvGrpSpPr>
            <p:cNvPr id="10" name="Group 56">
              <a:extLst>
                <a:ext uri="{FF2B5EF4-FFF2-40B4-BE49-F238E27FC236}">
                  <a16:creationId xmlns:a16="http://schemas.microsoft.com/office/drawing/2014/main" id="{5BFBCF86-26E9-60CA-A2E6-AE5587A5D9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6" y="1454"/>
              <a:ext cx="1134" cy="272"/>
              <a:chOff x="4196" y="1454"/>
              <a:chExt cx="1134" cy="272"/>
            </a:xfrm>
          </p:grpSpPr>
          <p:sp>
            <p:nvSpPr>
              <p:cNvPr id="15" name="AutoShape 22">
                <a:extLst>
                  <a:ext uri="{FF2B5EF4-FFF2-40B4-BE49-F238E27FC236}">
                    <a16:creationId xmlns:a16="http://schemas.microsoft.com/office/drawing/2014/main" id="{D31E00F4-F456-9303-0AAF-E72AA84C59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6" y="1454"/>
                <a:ext cx="1134" cy="272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en-US"/>
              </a:p>
            </p:txBody>
          </p:sp>
          <p:sp>
            <p:nvSpPr>
              <p:cNvPr id="16" name="Text Box 32">
                <a:extLst>
                  <a:ext uri="{FF2B5EF4-FFF2-40B4-BE49-F238E27FC236}">
                    <a16:creationId xmlns:a16="http://schemas.microsoft.com/office/drawing/2014/main" id="{54B30E47-B6A2-F0BB-7772-BCF28FF36D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41" y="1499"/>
                <a:ext cx="108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de-DE" altLang="en-US"/>
                  <a:t>Cryptanalysis</a:t>
                </a:r>
              </a:p>
            </p:txBody>
          </p:sp>
        </p:grpSp>
        <p:sp>
          <p:nvSpPr>
            <p:cNvPr id="11" name="Line 40">
              <a:extLst>
                <a:ext uri="{FF2B5EF4-FFF2-40B4-BE49-F238E27FC236}">
                  <a16:creationId xmlns:a16="http://schemas.microsoft.com/office/drawing/2014/main" id="{B42CEB00-88EB-7C14-0413-3F71CFD32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1" y="1046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Line 41">
              <a:extLst>
                <a:ext uri="{FF2B5EF4-FFF2-40B4-BE49-F238E27FC236}">
                  <a16:creationId xmlns:a16="http://schemas.microsoft.com/office/drawing/2014/main" id="{72F49F1D-2756-A00F-E637-D642AC58E9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1227"/>
              <a:ext cx="2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Line 42">
              <a:extLst>
                <a:ext uri="{FF2B5EF4-FFF2-40B4-BE49-F238E27FC236}">
                  <a16:creationId xmlns:a16="http://schemas.microsoft.com/office/drawing/2014/main" id="{63A7FA91-A3B6-FF72-5240-07FE260B14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122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Line 43">
              <a:extLst>
                <a:ext uri="{FF2B5EF4-FFF2-40B4-BE49-F238E27FC236}">
                  <a16:creationId xmlns:a16="http://schemas.microsoft.com/office/drawing/2014/main" id="{A6D19181-F657-C8B6-9142-7D0B5BDA4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5" y="122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9" name="Group 63">
            <a:extLst>
              <a:ext uri="{FF2B5EF4-FFF2-40B4-BE49-F238E27FC236}">
                <a16:creationId xmlns:a16="http://schemas.microsoft.com/office/drawing/2014/main" id="{881F6806-3B85-C1FB-D800-9020E2641047}"/>
              </a:ext>
            </a:extLst>
          </p:cNvPr>
          <p:cNvGrpSpPr>
            <a:grpSpLocks/>
          </p:cNvGrpSpPr>
          <p:nvPr/>
        </p:nvGrpSpPr>
        <p:grpSpPr bwMode="auto">
          <a:xfrm>
            <a:off x="1904048" y="2750185"/>
            <a:ext cx="6408737" cy="1225550"/>
            <a:chOff x="521" y="1726"/>
            <a:chExt cx="4037" cy="772"/>
          </a:xfrm>
        </p:grpSpPr>
        <p:grpSp>
          <p:nvGrpSpPr>
            <p:cNvPr id="20" name="Group 57">
              <a:extLst>
                <a:ext uri="{FF2B5EF4-FFF2-40B4-BE49-F238E27FC236}">
                  <a16:creationId xmlns:a16="http://schemas.microsoft.com/office/drawing/2014/main" id="{A17A314C-866C-F270-936D-40E06679BE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" y="2226"/>
              <a:ext cx="1135" cy="272"/>
              <a:chOff x="521" y="2226"/>
              <a:chExt cx="1135" cy="272"/>
            </a:xfrm>
          </p:grpSpPr>
          <p:sp>
            <p:nvSpPr>
              <p:cNvPr id="32" name="AutoShape 26">
                <a:extLst>
                  <a:ext uri="{FF2B5EF4-FFF2-40B4-BE49-F238E27FC236}">
                    <a16:creationId xmlns:a16="http://schemas.microsoft.com/office/drawing/2014/main" id="{A8386B3A-B8D7-A560-6FCA-53AD0D182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2226"/>
                <a:ext cx="1134" cy="272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en-US"/>
              </a:p>
            </p:txBody>
          </p:sp>
          <p:sp>
            <p:nvSpPr>
              <p:cNvPr id="33" name="Text Box 33">
                <a:extLst>
                  <a:ext uri="{FF2B5EF4-FFF2-40B4-BE49-F238E27FC236}">
                    <a16:creationId xmlns:a16="http://schemas.microsoft.com/office/drawing/2014/main" id="{4AB694E2-90A5-42E5-0BEB-7C88379B77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7" y="2271"/>
                <a:ext cx="1089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de-DE" altLang="en-US" sz="1400" b="1"/>
                  <a:t>Symmetric Ciphers</a:t>
                </a:r>
              </a:p>
            </p:txBody>
          </p:sp>
        </p:grpSp>
        <p:grpSp>
          <p:nvGrpSpPr>
            <p:cNvPr id="21" name="Group 58">
              <a:extLst>
                <a:ext uri="{FF2B5EF4-FFF2-40B4-BE49-F238E27FC236}">
                  <a16:creationId xmlns:a16="http://schemas.microsoft.com/office/drawing/2014/main" id="{36B09EDA-B586-8E93-C99E-8AA0ADB51D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3" y="2226"/>
              <a:ext cx="1134" cy="272"/>
              <a:chOff x="1973" y="2226"/>
              <a:chExt cx="1134" cy="272"/>
            </a:xfrm>
          </p:grpSpPr>
          <p:sp>
            <p:nvSpPr>
              <p:cNvPr id="30" name="AutoShape 25">
                <a:extLst>
                  <a:ext uri="{FF2B5EF4-FFF2-40B4-BE49-F238E27FC236}">
                    <a16:creationId xmlns:a16="http://schemas.microsoft.com/office/drawing/2014/main" id="{6954E90E-803D-0055-0F50-C7835E327E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3" y="2226"/>
                <a:ext cx="1134" cy="272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en-US"/>
              </a:p>
            </p:txBody>
          </p:sp>
          <p:sp>
            <p:nvSpPr>
              <p:cNvPr id="31" name="Text Box 34">
                <a:extLst>
                  <a:ext uri="{FF2B5EF4-FFF2-40B4-BE49-F238E27FC236}">
                    <a16:creationId xmlns:a16="http://schemas.microsoft.com/office/drawing/2014/main" id="{82794EDD-15E6-162B-DF3D-6F00F2A572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3" y="2271"/>
                <a:ext cx="1089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de-DE" altLang="en-US" sz="1400" b="1"/>
                  <a:t>Asymmetric Ciphers</a:t>
                </a:r>
              </a:p>
            </p:txBody>
          </p:sp>
        </p:grpSp>
        <p:grpSp>
          <p:nvGrpSpPr>
            <p:cNvPr id="22" name="Group 59">
              <a:extLst>
                <a:ext uri="{FF2B5EF4-FFF2-40B4-BE49-F238E27FC236}">
                  <a16:creationId xmlns:a16="http://schemas.microsoft.com/office/drawing/2014/main" id="{143B90D5-B511-D7AA-56D5-50F5234ADA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2225"/>
              <a:ext cx="1134" cy="272"/>
              <a:chOff x="3424" y="2225"/>
              <a:chExt cx="1134" cy="272"/>
            </a:xfrm>
          </p:grpSpPr>
          <p:sp>
            <p:nvSpPr>
              <p:cNvPr id="28" name="AutoShape 24">
                <a:extLst>
                  <a:ext uri="{FF2B5EF4-FFF2-40B4-BE49-F238E27FC236}">
                    <a16:creationId xmlns:a16="http://schemas.microsoft.com/office/drawing/2014/main" id="{530BBF3D-15C5-E2BD-B658-9198011DB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2225"/>
                <a:ext cx="1134" cy="272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en-US"/>
              </a:p>
            </p:txBody>
          </p:sp>
          <p:sp>
            <p:nvSpPr>
              <p:cNvPr id="29" name="Text Box 35">
                <a:extLst>
                  <a:ext uri="{FF2B5EF4-FFF2-40B4-BE49-F238E27FC236}">
                    <a16:creationId xmlns:a16="http://schemas.microsoft.com/office/drawing/2014/main" id="{74CBBE4B-3F66-0F89-F79D-71C3ADCC83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4" y="2270"/>
                <a:ext cx="1089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de-DE" altLang="en-US" sz="1400" b="1"/>
                  <a:t>Protocols </a:t>
                </a:r>
              </a:p>
            </p:txBody>
          </p:sp>
        </p:grpSp>
        <p:sp>
          <p:nvSpPr>
            <p:cNvPr id="23" name="Line 44">
              <a:extLst>
                <a:ext uri="{FF2B5EF4-FFF2-40B4-BE49-F238E27FC236}">
                  <a16:creationId xmlns:a16="http://schemas.microsoft.com/office/drawing/2014/main" id="{80C51589-F842-B591-ABC5-46A50A122C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172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Line 46">
              <a:extLst>
                <a:ext uri="{FF2B5EF4-FFF2-40B4-BE49-F238E27FC236}">
                  <a16:creationId xmlns:a16="http://schemas.microsoft.com/office/drawing/2014/main" id="{1E515A37-3112-D257-C672-38005E7839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1953"/>
              <a:ext cx="28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Line 47">
              <a:extLst>
                <a:ext uri="{FF2B5EF4-FFF2-40B4-BE49-F238E27FC236}">
                  <a16:creationId xmlns:a16="http://schemas.microsoft.com/office/drawing/2014/main" id="{340EBB40-F9F5-7864-9B4D-E5999E7600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9" y="1953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Line 48">
              <a:extLst>
                <a:ext uri="{FF2B5EF4-FFF2-40B4-BE49-F238E27FC236}">
                  <a16:creationId xmlns:a16="http://schemas.microsoft.com/office/drawing/2014/main" id="{1E55A77B-3670-9992-D6A4-F140F39295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1953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7" name="Line 49">
              <a:extLst>
                <a:ext uri="{FF2B5EF4-FFF2-40B4-BE49-F238E27FC236}">
                  <a16:creationId xmlns:a16="http://schemas.microsoft.com/office/drawing/2014/main" id="{0DB4DC12-685B-2710-E566-89914CECF2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1953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34" name="Group 64">
            <a:extLst>
              <a:ext uri="{FF2B5EF4-FFF2-40B4-BE49-F238E27FC236}">
                <a16:creationId xmlns:a16="http://schemas.microsoft.com/office/drawing/2014/main" id="{135D1157-EAE7-895B-E7FB-E0FCB6AC8553}"/>
              </a:ext>
            </a:extLst>
          </p:cNvPr>
          <p:cNvGrpSpPr>
            <a:grpSpLocks/>
          </p:cNvGrpSpPr>
          <p:nvPr/>
        </p:nvGrpSpPr>
        <p:grpSpPr bwMode="auto">
          <a:xfrm>
            <a:off x="1329373" y="3974148"/>
            <a:ext cx="4103687" cy="1225550"/>
            <a:chOff x="159" y="2497"/>
            <a:chExt cx="2585" cy="772"/>
          </a:xfrm>
        </p:grpSpPr>
        <p:grpSp>
          <p:nvGrpSpPr>
            <p:cNvPr id="35" name="Group 60">
              <a:extLst>
                <a:ext uri="{FF2B5EF4-FFF2-40B4-BE49-F238E27FC236}">
                  <a16:creationId xmlns:a16="http://schemas.microsoft.com/office/drawing/2014/main" id="{D1930169-EECD-D77A-4BFF-373141D9DC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9" y="2997"/>
              <a:ext cx="1134" cy="272"/>
              <a:chOff x="159" y="2997"/>
              <a:chExt cx="1134" cy="272"/>
            </a:xfrm>
          </p:grpSpPr>
          <p:sp>
            <p:nvSpPr>
              <p:cNvPr id="43" name="AutoShape 28">
                <a:extLst>
                  <a:ext uri="{FF2B5EF4-FFF2-40B4-BE49-F238E27FC236}">
                    <a16:creationId xmlns:a16="http://schemas.microsoft.com/office/drawing/2014/main" id="{CC4F77C0-86F6-8ABB-F87F-C0B2823D4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" y="2997"/>
                <a:ext cx="1134" cy="272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en-US"/>
              </a:p>
            </p:txBody>
          </p:sp>
          <p:sp>
            <p:nvSpPr>
              <p:cNvPr id="44" name="Text Box 36">
                <a:extLst>
                  <a:ext uri="{FF2B5EF4-FFF2-40B4-BE49-F238E27FC236}">
                    <a16:creationId xmlns:a16="http://schemas.microsoft.com/office/drawing/2014/main" id="{896F4841-266E-8F98-DD23-C1162D75D9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" y="3042"/>
                <a:ext cx="1089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de-DE" altLang="en-US" sz="1400" b="1"/>
                  <a:t>Block Ciphers</a:t>
                </a:r>
              </a:p>
            </p:txBody>
          </p:sp>
        </p:grpSp>
        <p:grpSp>
          <p:nvGrpSpPr>
            <p:cNvPr id="36" name="Group 61">
              <a:extLst>
                <a:ext uri="{FF2B5EF4-FFF2-40B4-BE49-F238E27FC236}">
                  <a16:creationId xmlns:a16="http://schemas.microsoft.com/office/drawing/2014/main" id="{6DDC62CC-FEA4-4672-C858-30EDFEFE27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0" y="2997"/>
              <a:ext cx="1134" cy="272"/>
              <a:chOff x="1610" y="2997"/>
              <a:chExt cx="1134" cy="272"/>
            </a:xfrm>
          </p:grpSpPr>
          <p:sp>
            <p:nvSpPr>
              <p:cNvPr id="41" name="AutoShape 27">
                <a:extLst>
                  <a:ext uri="{FF2B5EF4-FFF2-40B4-BE49-F238E27FC236}">
                    <a16:creationId xmlns:a16="http://schemas.microsoft.com/office/drawing/2014/main" id="{D7F0781F-6694-184E-4C9E-8F1FB87A55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0" y="2997"/>
                <a:ext cx="1134" cy="272"/>
              </a:xfrm>
              <a:prstGeom prst="flowChartTerminator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en-US"/>
              </a:p>
            </p:txBody>
          </p:sp>
          <p:sp>
            <p:nvSpPr>
              <p:cNvPr id="42" name="Text Box 37">
                <a:extLst>
                  <a:ext uri="{FF2B5EF4-FFF2-40B4-BE49-F238E27FC236}">
                    <a16:creationId xmlns:a16="http://schemas.microsoft.com/office/drawing/2014/main" id="{87AA8713-4D62-B731-52F4-5782FD87E3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20" y="3042"/>
                <a:ext cx="108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de-DE" altLang="en-US" b="1"/>
                  <a:t>Stream Ciphers</a:t>
                </a:r>
              </a:p>
            </p:txBody>
          </p:sp>
        </p:grpSp>
        <p:sp>
          <p:nvSpPr>
            <p:cNvPr id="37" name="Line 45">
              <a:extLst>
                <a:ext uri="{FF2B5EF4-FFF2-40B4-BE49-F238E27FC236}">
                  <a16:creationId xmlns:a16="http://schemas.microsoft.com/office/drawing/2014/main" id="{B613CE67-06D6-7A19-9A72-0F01F7AD11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249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" name="Line 51">
              <a:extLst>
                <a:ext uri="{FF2B5EF4-FFF2-40B4-BE49-F238E27FC236}">
                  <a16:creationId xmlns:a16="http://schemas.microsoft.com/office/drawing/2014/main" id="{AFBFB675-1AD4-F0D3-EC88-5C4DFA0DCF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3" y="2724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9" name="Line 52">
              <a:extLst>
                <a:ext uri="{FF2B5EF4-FFF2-40B4-BE49-F238E27FC236}">
                  <a16:creationId xmlns:a16="http://schemas.microsoft.com/office/drawing/2014/main" id="{98CDFC14-A4DA-6505-67BC-09B5FCC8F1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3" y="272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" name="Line 53">
              <a:extLst>
                <a:ext uri="{FF2B5EF4-FFF2-40B4-BE49-F238E27FC236}">
                  <a16:creationId xmlns:a16="http://schemas.microsoft.com/office/drawing/2014/main" id="{884E5B31-1ED4-05A1-8343-52B2195785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72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529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6129607B-ED95-44EE-A73A-57A9798EC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BE7B465E-1FD1-47B9-B8C2-8D657EDB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D1F91B-B214-4568-9E65-1DF19B71DDB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ACD02A84-52E1-48DF-8656-07DF04F25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3299" y="681037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D2227CE6-980E-4315-9882-0363B021E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805160" cy="4351338"/>
          </a:xfrm>
        </p:spPr>
        <p:txBody>
          <a:bodyPr>
            <a:normAutofit fontScale="85000" lnSpcReduction="20000"/>
          </a:bodyPr>
          <a:lstStyle/>
          <a:p>
            <a:pPr marL="609600" indent="-609600"/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modern </a:t>
            </a:r>
            <a:r>
              <a:rPr lang="en-US" altLang="en-US" dirty="0" err="1">
                <a:solidFill>
                  <a:srgbClr val="000000"/>
                </a:solidFill>
              </a:rPr>
              <a:t>adalah</a:t>
            </a:r>
            <a:r>
              <a:rPr lang="en-US" altLang="en-US" dirty="0">
                <a:solidFill>
                  <a:srgbClr val="000000"/>
                </a:solidFill>
              </a:rPr>
              <a:t> era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setelah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penemuan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komputer</a:t>
            </a:r>
            <a:r>
              <a:rPr lang="en-US" altLang="en-US" dirty="0">
                <a:solidFill>
                  <a:srgbClr val="000000"/>
                </a:solidFill>
              </a:rPr>
              <a:t> digital.</a:t>
            </a:r>
          </a:p>
          <a:p>
            <a:pPr marL="609600" indent="-609600"/>
            <a:endParaRPr lang="en-US" altLang="en-US" dirty="0">
              <a:solidFill>
                <a:srgbClr val="000000"/>
              </a:solidFill>
            </a:endParaRPr>
          </a:p>
          <a:p>
            <a:pPr marL="609600" indent="-609600"/>
            <a:r>
              <a:rPr lang="en-US" altLang="en-US" dirty="0" err="1">
                <a:solidFill>
                  <a:srgbClr val="000000"/>
                </a:solidFill>
              </a:rPr>
              <a:t>Perkembangan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teknologi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komputer</a:t>
            </a:r>
            <a:r>
              <a:rPr lang="en-US" altLang="en-US" dirty="0">
                <a:solidFill>
                  <a:srgbClr val="000000"/>
                </a:solidFill>
              </a:rPr>
              <a:t> digital </a:t>
            </a:r>
            <a:r>
              <a:rPr lang="en-US" altLang="en-US" dirty="0" err="1">
                <a:solidFill>
                  <a:srgbClr val="000000"/>
                </a:solidFill>
              </a:rPr>
              <a:t>membuat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ilmu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berkembang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dengan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pesat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marL="609600" indent="-609600"/>
            <a:endParaRPr lang="en-US" altLang="en-US" dirty="0">
              <a:solidFill>
                <a:srgbClr val="000000"/>
              </a:solidFill>
            </a:endParaRPr>
          </a:p>
          <a:p>
            <a:pPr marL="609600" indent="-609600"/>
            <a:r>
              <a:rPr lang="en-US" altLang="en-US" dirty="0" err="1">
                <a:solidFill>
                  <a:srgbClr val="000000"/>
                </a:solidFill>
              </a:rPr>
              <a:t>Komputer</a:t>
            </a:r>
            <a:r>
              <a:rPr lang="en-US" altLang="en-US" dirty="0">
                <a:solidFill>
                  <a:srgbClr val="000000"/>
                </a:solidFill>
              </a:rPr>
              <a:t> digital </a:t>
            </a:r>
            <a:r>
              <a:rPr lang="en-US" altLang="en-US" dirty="0" err="1">
                <a:solidFill>
                  <a:srgbClr val="000000"/>
                </a:solidFill>
              </a:rPr>
              <a:t>merepresentasikan</a:t>
            </a:r>
            <a:r>
              <a:rPr lang="en-US" altLang="en-US" dirty="0">
                <a:solidFill>
                  <a:srgbClr val="000000"/>
                </a:solidFill>
              </a:rPr>
              <a:t> data dan </a:t>
            </a:r>
            <a:r>
              <a:rPr lang="en-US" altLang="en-US" dirty="0" err="1">
                <a:solidFill>
                  <a:srgbClr val="000000"/>
                </a:solidFill>
              </a:rPr>
              <a:t>informasi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biner.</a:t>
            </a:r>
            <a:endParaRPr lang="en-GB" altLang="en-US" dirty="0">
              <a:solidFill>
                <a:srgbClr val="000000"/>
              </a:solidFill>
            </a:endParaRPr>
          </a:p>
          <a:p>
            <a:pPr marL="609600" indent="-609600"/>
            <a:endParaRPr lang="en-US" altLang="en-US" dirty="0">
              <a:solidFill>
                <a:srgbClr val="000000"/>
              </a:solidFill>
            </a:endParaRPr>
          </a:p>
          <a:p>
            <a:pPr marL="609600" indent="-609600"/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modern </a:t>
            </a:r>
            <a:r>
              <a:rPr lang="en-US" altLang="en-US" dirty="0" err="1">
                <a:solidFill>
                  <a:srgbClr val="000000"/>
                </a:solidFill>
              </a:rPr>
              <a:t>beroperasi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mode bit </a:t>
            </a:r>
            <a:r>
              <a:rPr lang="en-US" altLang="en-US" dirty="0" err="1">
                <a:solidFill>
                  <a:srgbClr val="000000"/>
                </a:solidFill>
              </a:rPr>
              <a:t>atau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byte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 err="1">
                <a:solidFill>
                  <a:srgbClr val="000000"/>
                </a:solidFill>
              </a:rPr>
              <a:t>bandingkan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dengan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klasik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beroperasi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mode </a:t>
            </a:r>
            <a:r>
              <a:rPr lang="en-US" altLang="en-US" dirty="0" err="1">
                <a:solidFill>
                  <a:srgbClr val="000000"/>
                </a:solidFill>
              </a:rPr>
              <a:t>karakter</a:t>
            </a:r>
            <a:r>
              <a:rPr lang="en-US" altLang="en-US" dirty="0">
                <a:solidFill>
                  <a:srgbClr val="000000"/>
                </a:solidFill>
              </a:rPr>
              <a:t>)</a:t>
            </a:r>
          </a:p>
          <a:p>
            <a:pPr marL="609600" indent="-60960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kunci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plainteks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cipherteks</a:t>
            </a:r>
            <a:r>
              <a:rPr lang="en-US" altLang="en-US" dirty="0">
                <a:solidFill>
                  <a:srgbClr val="000000"/>
                </a:solidFill>
              </a:rPr>
              <a:t>,  </a:t>
            </a:r>
            <a:r>
              <a:rPr lang="en-US" altLang="en-US" dirty="0" err="1">
                <a:solidFill>
                  <a:srgbClr val="000000"/>
                </a:solidFill>
              </a:rPr>
              <a:t>diproses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rangkaian</a:t>
            </a:r>
            <a:r>
              <a:rPr lang="en-US" altLang="en-US" dirty="0">
                <a:solidFill>
                  <a:srgbClr val="000000"/>
                </a:solidFill>
              </a:rPr>
              <a:t> bit/byte</a:t>
            </a:r>
          </a:p>
          <a:p>
            <a:pPr marL="609600" indent="-609600"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operasi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sym typeface="Wingdings" panose="05000000000000000000" pitchFamily="2" charset="2"/>
              </a:rPr>
              <a:t>xor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paling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banyak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digunakan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sym typeface="Wingdings" panose="05000000000000000000" pitchFamily="2" charset="2"/>
              </a:rPr>
              <a:t>algoritmanya</a:t>
            </a: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pPr marL="609600" indent="-60960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>
            <a:extLst>
              <a:ext uri="{FF2B5EF4-FFF2-40B4-BE49-F238E27FC236}">
                <a16:creationId xmlns:a16="http://schemas.microsoft.com/office/drawing/2014/main" id="{E494DF91-0095-4931-8498-484999457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F7AFA9B4-9CC1-492E-BB8E-DF66F7534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EF2A0D-277D-457C-A502-40EEFC6F183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38ADF5C-1272-4048-9A25-DFE46E0FFFE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6320" y="1104900"/>
            <a:ext cx="10180320" cy="508254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Meskipun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disebut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modern, </a:t>
            </a:r>
            <a:r>
              <a:rPr lang="en-US" altLang="en-US" dirty="0" err="1">
                <a:solidFill>
                  <a:srgbClr val="000000"/>
                </a:solidFill>
              </a:rPr>
              <a:t>namun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algoritmanya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tetap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menggunakan</a:t>
            </a:r>
            <a:r>
              <a:rPr lang="en-US" altLang="en-US" dirty="0">
                <a:solidFill>
                  <a:srgbClr val="000000"/>
                </a:solidFill>
              </a:rPr>
              <a:t> dua </a:t>
            </a:r>
            <a:r>
              <a:rPr lang="en-US" altLang="en-US" dirty="0" err="1">
                <a:solidFill>
                  <a:srgbClr val="000000"/>
                </a:solidFill>
              </a:rPr>
              <a:t>teknik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dasar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dasar</a:t>
            </a:r>
            <a:r>
              <a:rPr lang="en-US" altLang="en-US" dirty="0">
                <a:solidFill>
                  <a:srgbClr val="000000"/>
                </a:solidFill>
              </a:rPr>
              <a:t>  di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klasik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b="1" dirty="0" err="1">
                <a:solidFill>
                  <a:srgbClr val="000000"/>
                </a:solidFill>
              </a:rPr>
              <a:t>teknik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substitusi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dan </a:t>
            </a:r>
            <a:r>
              <a:rPr lang="en-US" altLang="en-US" b="1" dirty="0" err="1">
                <a:solidFill>
                  <a:srgbClr val="000000"/>
                </a:solidFill>
              </a:rPr>
              <a:t>teknik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transposisi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tetapi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operasinya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dibuat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lebih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kompleks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tidak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sesederhana</a:t>
            </a:r>
            <a:r>
              <a:rPr lang="en-US" altLang="en-US" dirty="0">
                <a:solidFill>
                  <a:srgbClr val="000000"/>
                </a:solidFill>
              </a:rPr>
              <a:t> cipher </a:t>
            </a:r>
            <a:r>
              <a:rPr lang="en-US" altLang="en-US" dirty="0" err="1">
                <a:solidFill>
                  <a:srgbClr val="000000"/>
                </a:solidFill>
              </a:rPr>
              <a:t>klasik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0000"/>
                </a:solidFill>
              </a:rPr>
              <a:t>   </a:t>
            </a:r>
            <a:r>
              <a:rPr lang="en-US" altLang="en-US" dirty="0" err="1">
                <a:solidFill>
                  <a:srgbClr val="000000"/>
                </a:solidFill>
              </a:rPr>
              <a:t>Tujuannya</a:t>
            </a:r>
            <a:r>
              <a:rPr lang="en-US" altLang="en-US" dirty="0">
                <a:solidFill>
                  <a:srgbClr val="000000"/>
                </a:solidFill>
              </a:rPr>
              <a:t>: agar </a:t>
            </a:r>
            <a:r>
              <a:rPr lang="en-US" altLang="en-US" i="1" dirty="0">
                <a:solidFill>
                  <a:srgbClr val="000000"/>
                </a:solidFill>
              </a:rPr>
              <a:t>cipher</a:t>
            </a:r>
            <a:r>
              <a:rPr lang="en-US" altLang="en-US" dirty="0">
                <a:solidFill>
                  <a:srgbClr val="000000"/>
                </a:solidFill>
              </a:rPr>
              <a:t> modern </a:t>
            </a:r>
            <a:r>
              <a:rPr lang="en-US" altLang="en-US" dirty="0" err="1">
                <a:solidFill>
                  <a:srgbClr val="000000"/>
                </a:solidFill>
              </a:rPr>
              <a:t>lebih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sulit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dikriptanalisis</a:t>
            </a:r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 err="1">
                <a:solidFill>
                  <a:srgbClr val="000000"/>
                </a:solidFill>
              </a:rPr>
              <a:t>Selain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kedua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teknik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dasar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tersebut</a:t>
            </a:r>
            <a:r>
              <a:rPr lang="en-US" altLang="en-US" dirty="0">
                <a:solidFill>
                  <a:srgbClr val="000000"/>
                </a:solidFill>
              </a:rPr>
              <a:t>, juga </a:t>
            </a:r>
            <a:r>
              <a:rPr lang="en-US" altLang="en-US" dirty="0" err="1">
                <a:solidFill>
                  <a:srgbClr val="000000"/>
                </a:solidFill>
              </a:rPr>
              <a:t>digunakan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teknik</a:t>
            </a:r>
            <a:r>
              <a:rPr lang="en-US" altLang="en-US" dirty="0">
                <a:solidFill>
                  <a:srgbClr val="000000"/>
                </a:solidFill>
              </a:rPr>
              <a:t> lain </a:t>
            </a:r>
            <a:r>
              <a:rPr lang="en-US" altLang="en-US" dirty="0" err="1">
                <a:solidFill>
                  <a:srgbClr val="000000"/>
                </a:solidFill>
              </a:rPr>
              <a:t>seperti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rotasi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kompresi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ekspansi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penjumlahan</a:t>
            </a:r>
            <a:r>
              <a:rPr lang="en-US" altLang="en-US" dirty="0">
                <a:solidFill>
                  <a:srgbClr val="000000"/>
                </a:solidFill>
              </a:rPr>
              <a:t> modulo, dan lain-lain.</a:t>
            </a:r>
          </a:p>
          <a:p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modern </a:t>
            </a:r>
            <a:r>
              <a:rPr lang="en-US" altLang="en-US" dirty="0" err="1">
                <a:solidFill>
                  <a:srgbClr val="000000"/>
                </a:solidFill>
              </a:rPr>
              <a:t>melahirkan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konsep-konsep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baru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seperti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algoritma</a:t>
            </a:r>
            <a:r>
              <a:rPr lang="en-US" altLang="en-US" dirty="0">
                <a:solidFill>
                  <a:srgbClr val="000000"/>
                </a:solidFill>
              </a:rPr>
              <a:t> 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kunci-publik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fungsi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i="1" dirty="0">
                <a:solidFill>
                  <a:srgbClr val="000000"/>
                </a:solidFill>
              </a:rPr>
              <a:t>hash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protokol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tanda-tangan</a:t>
            </a:r>
            <a:r>
              <a:rPr lang="en-US" altLang="en-US" dirty="0">
                <a:solidFill>
                  <a:srgbClr val="000000"/>
                </a:solidFill>
              </a:rPr>
              <a:t> digital, </a:t>
            </a:r>
            <a:r>
              <a:rPr lang="en-US" altLang="en-US" dirty="0" err="1">
                <a:solidFill>
                  <a:srgbClr val="000000"/>
                </a:solidFill>
              </a:rPr>
              <a:t>pembangkit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bilangan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acak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skema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pembagian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kunci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dsb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45347F2E-6193-4949-9516-5AC08410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A67BD5E9-E840-4E18-8301-A28E1E6B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72F321-9E6F-4BF1-8D2F-EDBDB255EC3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0C956A19-55DB-47D3-94F3-0FC04104C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8019" y="314324"/>
            <a:ext cx="8162925" cy="641350"/>
          </a:xfrm>
        </p:spPr>
        <p:txBody>
          <a:bodyPr/>
          <a:lstStyle/>
          <a:p>
            <a:pPr algn="ctr" eaLnBrk="1" hangingPunct="1"/>
            <a:r>
              <a:rPr lang="en-US" altLang="en-US" sz="3600" b="1" dirty="0"/>
              <a:t>Diagram Blok </a:t>
            </a:r>
            <a:r>
              <a:rPr lang="en-US" altLang="en-US" sz="3600" b="1" dirty="0" err="1"/>
              <a:t>Kriptografi</a:t>
            </a:r>
            <a:r>
              <a:rPr lang="en-US" altLang="en-US" sz="3600" b="1" dirty="0"/>
              <a:t> Modern</a:t>
            </a:r>
            <a:endParaRPr lang="en-GB" altLang="en-US" sz="3600" b="1" dirty="0"/>
          </a:p>
        </p:txBody>
      </p:sp>
      <p:graphicFrame>
        <p:nvGraphicFramePr>
          <p:cNvPr id="9221" name="Object 4">
            <a:extLst>
              <a:ext uri="{FF2B5EF4-FFF2-40B4-BE49-F238E27FC236}">
                <a16:creationId xmlns:a16="http://schemas.microsoft.com/office/drawing/2014/main" id="{005486BE-39F9-4B03-B637-998A90D53B9E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179122400"/>
              </p:ext>
            </p:extLst>
          </p:nvPr>
        </p:nvGraphicFramePr>
        <p:xfrm>
          <a:off x="2209800" y="1144587"/>
          <a:ext cx="7772400" cy="502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467856" imgH="4171188" progId="Visio.Drawing.5">
                  <p:embed/>
                </p:oleObj>
              </mc:Choice>
              <mc:Fallback>
                <p:oleObj name="VISIO" r:id="rId2" imgW="6467856" imgH="4171188" progId="Visio.Drawing.5">
                  <p:embed/>
                  <p:pic>
                    <p:nvPicPr>
                      <p:cNvPr id="9221" name="Object 4">
                        <a:extLst>
                          <a:ext uri="{FF2B5EF4-FFF2-40B4-BE49-F238E27FC236}">
                            <a16:creationId xmlns:a16="http://schemas.microsoft.com/office/drawing/2014/main" id="{005486BE-39F9-4B03-B637-998A90D53B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4587"/>
                        <a:ext cx="7772400" cy="502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945AC865-CA17-43AA-ABC2-6FEDF9838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C5D97E-72E2-41F6-8DD6-DED18797EBE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3B1CCBDC-6002-4312-87AA-D77B44CCB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9778" y="416877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cs typeface="Times New Roman" panose="02020603050405020304" pitchFamily="18" charset="0"/>
              </a:rPr>
              <a:t>Bit, Byte, dan Kode </a:t>
            </a:r>
            <a:r>
              <a:rPr lang="en-US" altLang="en-US" b="1" dirty="0" err="1">
                <a:cs typeface="Times New Roman" panose="02020603050405020304" pitchFamily="18" charset="0"/>
              </a:rPr>
              <a:t>Heksadesimal</a:t>
            </a:r>
            <a:r>
              <a:rPr lang="en-GB" altLang="en-US" b="1" dirty="0"/>
              <a:t> 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A2216C6-F530-4403-9EB6-F162E6DD1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9778" y="1307465"/>
            <a:ext cx="11269662" cy="5048886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000" dirty="0" err="1">
                <a:solidFill>
                  <a:srgbClr val="000000"/>
                </a:solidFill>
              </a:rPr>
              <a:t>Pesan</a:t>
            </a:r>
            <a:r>
              <a:rPr lang="en-US" altLang="en-US" sz="2000" dirty="0">
                <a:solidFill>
                  <a:srgbClr val="000000"/>
                </a:solidFill>
              </a:rPr>
              <a:t> di </a:t>
            </a:r>
            <a:r>
              <a:rPr lang="en-US" altLang="en-US" sz="2000" dirty="0" err="1">
                <a:solidFill>
                  <a:srgbClr val="000000"/>
                </a:solidFill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i="1" dirty="0">
                <a:solidFill>
                  <a:srgbClr val="000000"/>
                </a:solidFill>
              </a:rPr>
              <a:t>cipher</a:t>
            </a:r>
            <a:r>
              <a:rPr lang="en-US" altLang="en-US" sz="2000" dirty="0">
                <a:solidFill>
                  <a:srgbClr val="000000"/>
                </a:solidFill>
              </a:rPr>
              <a:t> modern </a:t>
            </a:r>
            <a:r>
              <a:rPr lang="en-US" altLang="en-US" sz="2000" dirty="0" err="1">
                <a:solidFill>
                  <a:srgbClr val="000000"/>
                </a:solidFill>
              </a:rPr>
              <a:t>dienkripsi</a:t>
            </a:r>
            <a:r>
              <a:rPr lang="en-US" altLang="en-US" sz="2000" dirty="0">
                <a:solidFill>
                  <a:srgbClr val="000000"/>
                </a:solidFill>
              </a:rPr>
              <a:t> bit-per-bit </a:t>
            </a:r>
            <a:r>
              <a:rPr lang="en-US" altLang="en-US" sz="2000" dirty="0" err="1">
                <a:solidFill>
                  <a:srgbClr val="000000"/>
                </a:solidFill>
              </a:rPr>
              <a:t>atau</a:t>
            </a:r>
            <a:r>
              <a:rPr lang="en-US" altLang="en-US" sz="2000" dirty="0">
                <a:solidFill>
                  <a:srgbClr val="000000"/>
                </a:solidFill>
              </a:rPr>
              <a:t> byte-per-byte, </a:t>
            </a:r>
            <a:r>
              <a:rPr lang="en-US" altLang="en-US" sz="2000" dirty="0" err="1">
                <a:solidFill>
                  <a:srgbClr val="000000"/>
                </a:solidFill>
              </a:rPr>
              <a:t>atau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kelompok</a:t>
            </a:r>
            <a:r>
              <a:rPr lang="en-US" altLang="en-US" sz="2000" dirty="0">
                <a:solidFill>
                  <a:srgbClr val="000000"/>
                </a:solidFill>
              </a:rPr>
              <a:t> bit (byte). 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       1 byte = 8 bit</a:t>
            </a:r>
          </a:p>
          <a:p>
            <a:pPr eaLnBrk="1" hangingPunct="1"/>
            <a:endParaRPr lang="en-US" altLang="en-US" sz="20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rgbClr val="000000"/>
                </a:solidFill>
              </a:rPr>
              <a:t>Pada </a:t>
            </a:r>
            <a:r>
              <a:rPr lang="en-US" altLang="en-US" sz="2000" dirty="0" err="1">
                <a:solidFill>
                  <a:srgbClr val="000000"/>
                </a:solidFill>
              </a:rPr>
              <a:t>beberapa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algoritma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kriptografi</a:t>
            </a:r>
            <a:r>
              <a:rPr lang="en-US" altLang="en-US" sz="2000" dirty="0">
                <a:solidFill>
                  <a:srgbClr val="000000"/>
                </a:solidFill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</a:rPr>
              <a:t>pesan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direpresentasikan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kode</a:t>
            </a:r>
            <a:r>
              <a:rPr lang="en-US" altLang="en-US" sz="2000" dirty="0">
                <a:solidFill>
                  <a:srgbClr val="000000"/>
                </a:solidFill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</a:rPr>
              <a:t>heksadesimal</a:t>
            </a:r>
            <a:r>
              <a:rPr lang="en-US" altLang="en-US" sz="2000" dirty="0">
                <a:solidFill>
                  <a:srgbClr val="000000"/>
                </a:solidFill>
              </a:rPr>
              <a:t> (Hex). 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      1 </a:t>
            </a:r>
            <a:r>
              <a:rPr lang="en-US" altLang="en-US" sz="2000" dirty="0" err="1">
                <a:solidFill>
                  <a:srgbClr val="000000"/>
                </a:solidFill>
              </a:rPr>
              <a:t>kode</a:t>
            </a:r>
            <a:r>
              <a:rPr lang="en-US" altLang="en-US" sz="2000" dirty="0">
                <a:solidFill>
                  <a:srgbClr val="000000"/>
                </a:solidFill>
              </a:rPr>
              <a:t> hex = 4 bit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cs typeface="Courier New" panose="02070309020205020404" pitchFamily="49" charset="0"/>
              </a:rPr>
              <a:t>		0000 = 0  	0001 = 1	 	0010 = 2		0011 = 3</a:t>
            </a: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cs typeface="Courier New" panose="02070309020205020404" pitchFamily="49" charset="0"/>
              </a:rPr>
              <a:t>		0100 = 4  	0101 = 5	 	0110 = 6		0111 = 7</a:t>
            </a: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cs typeface="Courier New" panose="02070309020205020404" pitchFamily="49" charset="0"/>
              </a:rPr>
              <a:t>		1000 = 8  </a:t>
            </a:r>
            <a:r>
              <a:rPr lang="en-US" altLang="en-US" sz="2000">
                <a:solidFill>
                  <a:srgbClr val="000000"/>
                </a:solidFill>
                <a:cs typeface="Courier New" panose="02070309020205020404" pitchFamily="49" charset="0"/>
              </a:rPr>
              <a:t>	1001 </a:t>
            </a:r>
            <a:r>
              <a:rPr lang="en-US" altLang="en-US" sz="2000" dirty="0">
                <a:solidFill>
                  <a:srgbClr val="000000"/>
                </a:solidFill>
                <a:cs typeface="Courier New" panose="02070309020205020404" pitchFamily="49" charset="0"/>
              </a:rPr>
              <a:t>= 9	 	1010 = A		1011 = B</a:t>
            </a: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cs typeface="Courier New" panose="02070309020205020404" pitchFamily="49" charset="0"/>
              </a:rPr>
              <a:t>		1100 = C  	1101 = D	 	1110 = E		1111 = F</a:t>
            </a: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100111010110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kode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Hex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cara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membagi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4-bit: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r>
              <a:rPr lang="en-US" altLang="en-US" sz="2000" dirty="0">
                <a:solidFill>
                  <a:srgbClr val="000000"/>
                </a:solidFill>
                <a:cs typeface="Courier New" panose="02070309020205020404" pitchFamily="49" charset="0"/>
              </a:rPr>
              <a:t>	</a:t>
            </a:r>
            <a:r>
              <a:rPr lang="en-US" alt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1001  1101  0110  = 9D6</a:t>
            </a:r>
            <a:endParaRPr lang="en-GB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44378275-E912-41C6-A0A2-6D595DCC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945AC865-CA17-43AA-ABC2-6FEDF9838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C5D97E-72E2-41F6-8DD6-DED18797EBE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A2216C6-F530-4403-9EB6-F162E6DD1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9480" y="1063625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Jika </a:t>
            </a:r>
            <a:r>
              <a:rPr lang="en-US" altLang="en-US" dirty="0" err="1">
                <a:solidFill>
                  <a:srgbClr val="000000"/>
                </a:solidFill>
              </a:rPr>
              <a:t>pesan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diproses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kelompok</a:t>
            </a:r>
            <a:r>
              <a:rPr lang="en-US" altLang="en-US" dirty="0">
                <a:solidFill>
                  <a:srgbClr val="000000"/>
                </a:solidFill>
              </a:rPr>
              <a:t> bit, </a:t>
            </a:r>
            <a:r>
              <a:rPr lang="en-US" altLang="en-US" dirty="0" err="1">
                <a:solidFill>
                  <a:srgbClr val="000000"/>
                </a:solidFill>
              </a:rPr>
              <a:t>maka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rangkaian</a:t>
            </a:r>
            <a:r>
              <a:rPr lang="en-US" altLang="en-US" dirty="0">
                <a:solidFill>
                  <a:srgbClr val="000000"/>
                </a:solidFill>
              </a:rPr>
              <a:t> bit </a:t>
            </a:r>
            <a:r>
              <a:rPr lang="en-US" altLang="en-US" dirty="0" err="1">
                <a:solidFill>
                  <a:srgbClr val="000000"/>
                </a:solidFill>
              </a:rPr>
              <a:t>pesan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dibagi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menjadi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blok-blok</a:t>
            </a:r>
            <a:r>
              <a:rPr lang="en-US" altLang="en-US" dirty="0">
                <a:solidFill>
                  <a:srgbClr val="000000"/>
                </a:solidFill>
              </a:rPr>
              <a:t> bit </a:t>
            </a:r>
            <a:r>
              <a:rPr lang="en-US" altLang="en-US" dirty="0" err="1">
                <a:solidFill>
                  <a:srgbClr val="000000"/>
                </a:solidFill>
              </a:rPr>
              <a:t>berukuran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sama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100111010110001011100001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Bila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8-bit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10011101  01100010 11100001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kode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heksadesimal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	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9E	62	E1</a:t>
            </a:r>
            <a:endParaRPr lang="en-US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75A59A6A-0ECE-4EF6-8AAF-E5ABD908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2146D0E2-2509-4F82-977B-9AFCDE4B3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B178D2-CF7E-429E-8AA5-BE201E730FB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8243C6B-43A3-4469-99F0-63C11A577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952500"/>
            <a:ext cx="10474960" cy="495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i="1" dirty="0">
                <a:solidFill>
                  <a:srgbClr val="000000"/>
                </a:solidFill>
              </a:rPr>
              <a:t>Padding bits</a:t>
            </a:r>
            <a:r>
              <a:rPr lang="en-US" dirty="0">
                <a:solidFill>
                  <a:srgbClr val="000000"/>
                </a:solidFill>
              </a:rPr>
              <a:t>: bit-bit </a:t>
            </a:r>
            <a:r>
              <a:rPr lang="en-US" dirty="0" err="1">
                <a:solidFill>
                  <a:srgbClr val="000000"/>
                </a:solidFill>
              </a:rPr>
              <a:t>tambahan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jika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ukuran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blok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terakhir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tidak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mencukupi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panjang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blok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100111010110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Bila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dibagi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menjadi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blok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5-bit: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10011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10101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i="1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  Padding bits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mengakibatkan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ukuran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sedikit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lebih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besar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daripada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ukuran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semula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D8CF0C29-C614-4A8C-802B-5CBC6C97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FC4A3132-A2F9-4111-8600-B4AA70DB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8540D1-7510-42BE-9238-718D36D7105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C9757549-72C8-43F4-BC9C-383EFADD7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0280" y="654050"/>
            <a:ext cx="5943600" cy="762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Operasi</a:t>
            </a:r>
            <a:r>
              <a:rPr lang="en-US" altLang="en-US" b="1" dirty="0"/>
              <a:t> </a:t>
            </a:r>
            <a:r>
              <a:rPr lang="en-US" altLang="en-US" b="1" i="1" dirty="0"/>
              <a:t>XOR</a:t>
            </a:r>
            <a:endParaRPr lang="en-GB" altLang="en-US" b="1" i="1" dirty="0"/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A80766BB-5275-42FB-9BBF-774440646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240" y="1640840"/>
            <a:ext cx="8884920" cy="481076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/>
              <a:t>Paling </a:t>
            </a:r>
            <a:r>
              <a:rPr lang="en-US" altLang="en-US" sz="2400" dirty="0" err="1"/>
              <a:t>banyak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i="1" dirty="0"/>
              <a:t>cipher</a:t>
            </a:r>
            <a:r>
              <a:rPr lang="en-US" altLang="en-US" sz="2400" dirty="0"/>
              <a:t> modern</a:t>
            </a:r>
          </a:p>
          <a:p>
            <a:pPr eaLnBrk="1" hangingPunct="1"/>
            <a:r>
              <a:rPr lang="en-US" altLang="en-US" sz="2400" dirty="0" err="1"/>
              <a:t>Notasi</a:t>
            </a:r>
            <a:r>
              <a:rPr lang="en-US" altLang="en-US" sz="2400" dirty="0"/>
              <a:t>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GB" altLang="en-US" sz="2400" dirty="0"/>
              <a:t> </a:t>
            </a:r>
            <a:endParaRPr lang="en-US" altLang="en-US" sz="2400" dirty="0"/>
          </a:p>
          <a:p>
            <a:pPr eaLnBrk="1" hangingPunct="1"/>
            <a:r>
              <a:rPr lang="en-US" altLang="en-US" sz="2400" dirty="0" err="1"/>
              <a:t>Operasi</a:t>
            </a:r>
            <a:r>
              <a:rPr lang="en-US" altLang="en-US" sz="2400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0	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1	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0</a:t>
            </a: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Operasi</a:t>
            </a:r>
            <a:r>
              <a:rPr lang="en-US" altLang="en-US" sz="2400" dirty="0">
                <a:cs typeface="Times New Roman" panose="02020603050405020304" pitchFamily="18" charset="0"/>
              </a:rPr>
              <a:t> XOR = </a:t>
            </a:r>
            <a:r>
              <a:rPr lang="en-US" altLang="en-US" sz="2400" dirty="0" err="1">
                <a:cs typeface="Times New Roman" panose="02020603050405020304" pitchFamily="18" charset="0"/>
              </a:rPr>
              <a:t>penjumlahan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modulus 2: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0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en-US" altLang="en-US" sz="2400" dirty="0">
                <a:cs typeface="Times New Roman" panose="02020603050405020304" pitchFamily="18" charset="0"/>
              </a:rPr>
              <a:t> 0 + 0 (mod 2) =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1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altLang="en-US" sz="2400" dirty="0">
                <a:cs typeface="Times New Roman" panose="02020603050405020304" pitchFamily="18" charset="0"/>
              </a:rPr>
              <a:t>  0 + 1 (mod 2)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0 = 1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  1</a:t>
            </a:r>
            <a:r>
              <a:rPr lang="en-US" altLang="en-US" sz="2400" dirty="0">
                <a:cs typeface="Times New Roman" panose="02020603050405020304" pitchFamily="18" charset="0"/>
              </a:rPr>
              <a:t> + 0 (mod 2) =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1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dirty="0">
                <a:cs typeface="Times New Roman" panose="02020603050405020304" pitchFamily="18" charset="0"/>
              </a:rPr>
              <a:t> 1 = 0  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  </a:t>
            </a:r>
            <a:r>
              <a:rPr lang="en-US" altLang="en-US" sz="2400" dirty="0">
                <a:cs typeface="Times New Roman" panose="02020603050405020304" pitchFamily="18" charset="0"/>
              </a:rPr>
              <a:t>1 + 1 (mod 2) = 0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0DAA4605-1160-444A-A6E6-330D0C98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Rinaldi M/IF4020 Kriptografi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5BC65778-0D08-460C-B2B3-2C00A2909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5ECF15-CB83-4183-90F0-860ABFF0B23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D2686094-CBB1-427A-B402-891E09CF2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985520"/>
            <a:ext cx="10515600" cy="519144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Sifat-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sifat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operasi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XOR: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 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0				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(ii) 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(iii)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 1 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1 = 0</a:t>
            </a:r>
          </a:p>
          <a:p>
            <a:pPr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(ii) 1 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0 = 0 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1 = 1</a:t>
            </a:r>
          </a:p>
          <a:p>
            <a:pPr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(iii) 1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(0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1) = (1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0) 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1 = 0	 </a:t>
            </a:r>
          </a:p>
          <a:p>
            <a:pPr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GB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2234</TotalTime>
  <Words>969</Words>
  <Application>Microsoft Office PowerPoint</Application>
  <PresentationFormat>Widescreen</PresentationFormat>
  <Paragraphs>143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Office Theme</vt:lpstr>
      <vt:lpstr>VISIO</vt:lpstr>
      <vt:lpstr>Document</vt:lpstr>
      <vt:lpstr>Kriptografi Modern </vt:lpstr>
      <vt:lpstr>Pendahuluan</vt:lpstr>
      <vt:lpstr>PowerPoint Presentation</vt:lpstr>
      <vt:lpstr>Diagram Blok Kriptografi Modern</vt:lpstr>
      <vt:lpstr>Bit, Byte, dan Kode Heksadesimal </vt:lpstr>
      <vt:lpstr>PowerPoint Presentation</vt:lpstr>
      <vt:lpstr>PowerPoint Presentation</vt:lpstr>
      <vt:lpstr>Operasi XOR</vt:lpstr>
      <vt:lpstr>PowerPoint Presentation</vt:lpstr>
      <vt:lpstr>Operasi XOR Bitwise</vt:lpstr>
      <vt:lpstr>Cipher Sederhana dengan operasi XOR</vt:lpstr>
      <vt:lpstr>PowerPoint Presentation</vt:lpstr>
      <vt:lpstr>PowerPoint Presentation</vt:lpstr>
      <vt:lpstr>PowerPoint Presentation</vt:lpstr>
      <vt:lpstr>PowerPoint Presentation</vt:lpstr>
      <vt:lpstr>Kategori cipher berbasis bit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rinaldi</cp:lastModifiedBy>
  <cp:revision>33</cp:revision>
  <dcterms:created xsi:type="dcterms:W3CDTF">2020-09-22T04:12:11Z</dcterms:created>
  <dcterms:modified xsi:type="dcterms:W3CDTF">2023-02-07T08:20:24Z</dcterms:modified>
</cp:coreProperties>
</file>