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492" r:id="rId2"/>
    <p:sldId id="406" r:id="rId3"/>
    <p:sldId id="407" r:id="rId4"/>
    <p:sldId id="408" r:id="rId5"/>
    <p:sldId id="355" r:id="rId6"/>
    <p:sldId id="360" r:id="rId7"/>
    <p:sldId id="402" r:id="rId8"/>
    <p:sldId id="351" r:id="rId9"/>
    <p:sldId id="403" r:id="rId10"/>
    <p:sldId id="353" r:id="rId11"/>
    <p:sldId id="413" r:id="rId12"/>
    <p:sldId id="368" r:id="rId13"/>
    <p:sldId id="414" r:id="rId14"/>
    <p:sldId id="409" r:id="rId15"/>
    <p:sldId id="410" r:id="rId16"/>
    <p:sldId id="384" r:id="rId17"/>
    <p:sldId id="411" r:id="rId18"/>
    <p:sldId id="392" r:id="rId19"/>
    <p:sldId id="370" r:id="rId20"/>
    <p:sldId id="390" r:id="rId21"/>
    <p:sldId id="401" r:id="rId22"/>
    <p:sldId id="371" r:id="rId23"/>
    <p:sldId id="412" r:id="rId24"/>
    <p:sldId id="415" r:id="rId25"/>
    <p:sldId id="372" r:id="rId26"/>
    <p:sldId id="397" r:id="rId27"/>
    <p:sldId id="365" r:id="rId28"/>
    <p:sldId id="494" r:id="rId29"/>
    <p:sldId id="367" r:id="rId30"/>
    <p:sldId id="459" r:id="rId31"/>
    <p:sldId id="460" r:id="rId32"/>
    <p:sldId id="461" r:id="rId33"/>
    <p:sldId id="404" r:id="rId34"/>
    <p:sldId id="375" r:id="rId35"/>
    <p:sldId id="493" r:id="rId36"/>
    <p:sldId id="271" r:id="rId37"/>
    <p:sldId id="391" r:id="rId38"/>
    <p:sldId id="399" r:id="rId39"/>
    <p:sldId id="416" r:id="rId40"/>
    <p:sldId id="440" r:id="rId41"/>
    <p:sldId id="453" r:id="rId42"/>
    <p:sldId id="454" r:id="rId43"/>
    <p:sldId id="455" r:id="rId44"/>
    <p:sldId id="422" r:id="rId45"/>
    <p:sldId id="503" r:id="rId46"/>
    <p:sldId id="426" r:id="rId47"/>
    <p:sldId id="427" r:id="rId48"/>
    <p:sldId id="428" r:id="rId49"/>
    <p:sldId id="429" r:id="rId50"/>
    <p:sldId id="430" r:id="rId51"/>
    <p:sldId id="431" r:id="rId52"/>
    <p:sldId id="432" r:id="rId53"/>
    <p:sldId id="433" r:id="rId54"/>
    <p:sldId id="434" r:id="rId55"/>
    <p:sldId id="435" r:id="rId56"/>
    <p:sldId id="436" r:id="rId57"/>
    <p:sldId id="437" r:id="rId58"/>
    <p:sldId id="438" r:id="rId59"/>
    <p:sldId id="439" r:id="rId60"/>
    <p:sldId id="458" r:id="rId61"/>
    <p:sldId id="495" r:id="rId62"/>
    <p:sldId id="496" r:id="rId63"/>
    <p:sldId id="497" r:id="rId64"/>
    <p:sldId id="512" r:id="rId65"/>
    <p:sldId id="498" r:id="rId66"/>
    <p:sldId id="500" r:id="rId67"/>
    <p:sldId id="501" r:id="rId68"/>
    <p:sldId id="502" r:id="rId69"/>
    <p:sldId id="504" r:id="rId70"/>
    <p:sldId id="507" r:id="rId71"/>
    <p:sldId id="505" r:id="rId72"/>
    <p:sldId id="508" r:id="rId73"/>
    <p:sldId id="509" r:id="rId74"/>
    <p:sldId id="510" r:id="rId75"/>
    <p:sldId id="511" r:id="rId76"/>
    <p:sldId id="420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0B227-AA13-4923-ADA0-7205AA21D5FD}" type="datetimeFigureOut">
              <a:rPr lang="en-US" smtClean="0"/>
              <a:t>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C0C8D-F984-48A0-94B4-C55EB318D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69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DDA346F-8516-42F8-9CC8-7FB90316BEE6}" type="slidenum">
              <a:rPr lang="en-GB" altLang="en-US" sz="1200"/>
              <a:pPr/>
              <a:t>1</a:t>
            </a:fld>
            <a:endParaRPr lang="en-GB" altLang="en-US" sz="1200"/>
          </a:p>
        </p:txBody>
      </p:sp>
    </p:spTree>
    <p:extLst>
      <p:ext uri="{BB962C8B-B14F-4D97-AF65-F5344CB8AC3E}">
        <p14:creationId xmlns:p14="http://schemas.microsoft.com/office/powerpoint/2010/main" val="1765836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>
            <a:extLst>
              <a:ext uri="{FF2B5EF4-FFF2-40B4-BE49-F238E27FC236}">
                <a16:creationId xmlns:a16="http://schemas.microsoft.com/office/drawing/2014/main" id="{421C4247-5BDD-42FE-8960-D9FA5D03B0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C3EBAB3-6F86-4C5F-B2FC-4B51393461F8}" type="slidenum">
              <a:rPr lang="en-US" altLang="ko-KR">
                <a:latin typeface="Arial" panose="020B0604020202020204" pitchFamily="34" charset="0"/>
              </a:rPr>
              <a:pPr/>
              <a:t>7</a:t>
            </a:fld>
            <a:endParaRPr lang="en-US" altLang="ko-KR">
              <a:latin typeface="Arial" panose="020B0604020202020204" pitchFamily="34" charset="0"/>
            </a:endParaRP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1DEC0638-714F-45B2-8346-BB2C255E8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9888" y="688975"/>
            <a:ext cx="6118225" cy="3441700"/>
          </a:xfrm>
          <a:ln/>
        </p:spPr>
      </p:sp>
      <p:sp>
        <p:nvSpPr>
          <p:cNvPr id="15364" name="Rectangle 3">
            <a:extLst>
              <a:ext uri="{FF2B5EF4-FFF2-40B4-BE49-F238E27FC236}">
                <a16:creationId xmlns:a16="http://schemas.microsoft.com/office/drawing/2014/main" id="{0343E418-0BDB-45B3-9D3F-C395D19682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altLang="en-US"/>
          </a:p>
        </p:txBody>
      </p:sp>
      <p:sp>
        <p:nvSpPr>
          <p:cNvPr id="15365" name="Footer Placeholder 1">
            <a:extLst>
              <a:ext uri="{FF2B5EF4-FFF2-40B4-BE49-F238E27FC236}">
                <a16:creationId xmlns:a16="http://schemas.microsoft.com/office/drawing/2014/main" id="{9CE3E5BC-9529-42E5-95FB-6D2B576AF8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 defTabSz="925513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defTabSz="925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latin typeface="Arial" panose="020B0604020202020204" pitchFamily="34" charset="0"/>
              </a:rPr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94968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591BA-3130-4C0C-95E5-FE019AA6F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DC0D7A-3100-4388-AF3E-3C54C76EE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82FC9-980F-45C0-B96D-082745025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F84A6E-596A-41D2-B96A-5F6F701C565D}" type="datetime1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F6CEE-3DF4-4468-B757-2BC7DC405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3C328F-BE10-483C-BC06-A605FA94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12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4FAC9-B27B-48F9-B1B0-EDAFC8847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0A333C-320E-4572-B623-E2FB60C37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5A855-ED7B-4A19-91C0-DDA6AB85A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80870-7B21-4448-97E9-5B355BBEE4F6}" type="datetime1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A4FBB-277D-4370-AA7B-90194AD9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E8E9-5337-47BB-9688-0C6AF5232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4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7E3B-CB80-4827-90EB-6DFA97345F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B2D99-B8A0-4433-8244-4F6EF1BD6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C9E096-9603-477F-A93B-B1538B0C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A7AF-AEDF-4092-9D93-2F564F4A98F0}" type="datetime1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26E7F-D31B-47B6-BE12-C6AA5C495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17B08E-B968-4A50-B7A9-7A7F909DC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154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AE32DB-8D2C-4390-8F89-B4789813D0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4B6C6-745C-4298-9C9E-DBB4041E4862}" type="datetime1">
              <a:rPr lang="en-US" altLang="en-US" smtClean="0"/>
              <a:t>1/30/2023</a:t>
            </a:fld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294C0B3-73E0-41A6-B38A-6A58609410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4084A693-D253-448E-BEEA-1E3F3AF99C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CDBB2A-A732-43CF-931A-9A0AA058BED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8646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9C2B3-4F6B-4CF2-9B39-B40B8570F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996D-D561-4998-B90B-E263834A4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62706-156F-4A1A-9A34-DF82FDB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70D51-40FE-444A-97CB-E6B4B5A498CF}" type="datetime1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DFDA9-4943-47E7-9DE0-4D479E10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20A5C-17FD-406F-A2DC-CACFE49D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B8A4-2269-4635-99E5-E90B602A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83D1ED-89AD-4694-A66F-C06E9EF376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9076B-82AA-4AE7-905E-DEF5D500F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48371A-648E-4315-818E-EA0A599ED07E}" type="datetime1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FE26E-3AA8-4AC9-AA79-3AD25F59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9F719-23A6-401C-BE4B-B30245E12E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7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85C18-95FE-4378-80D3-04F9976CD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53D49-219D-4E79-AD37-9D04EB6D9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D82904-FDA0-4369-87A0-8044CF75B8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F9DDC-9F82-4972-A24D-6C8B82242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92FFB-7E8D-4EED-8FFC-BC9EEB9B1160}" type="datetime1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64F43A-5D50-4C6C-AF4D-D9F958C61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14EB2-0AE3-4018-B247-5A93ED5D7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27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8D28C-6546-48B1-A521-01CBACCE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BE6E39-95E7-47EA-8B4B-A84096D95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915568-CD99-4A7D-90EB-80802206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1D3DDC-0C6A-44C1-AC9D-1C003ECD50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289BC-EE5D-4408-A75D-85FD583C72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BB6BE7-E60A-482C-A492-6CF32F0A5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2AA54-81B9-4181-AF27-7D79C1DE215A}" type="datetime1">
              <a:rPr lang="en-US" smtClean="0"/>
              <a:t>1/30/2023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2BF33F-AE0B-4F3F-A769-0B55FE8C8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7841B9-10BA-4684-8875-653403B1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87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C16ED-DE68-4E6A-864E-5002BD2A8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C8742E-E749-4900-9242-108725EDE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AA90A-E251-478E-B9AF-E8A8E460F7B7}" type="datetime1">
              <a:rPr lang="en-US" smtClean="0"/>
              <a:t>1/30/2023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AD2B4F-3B8E-4AA1-AC1E-08714FA32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AE4069-3818-43C2-AD4E-9D103FB96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77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E0BD84-2F42-401B-B804-3C618B6C0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472F6-D412-433B-B039-F4A94D77305A}" type="datetime1">
              <a:rPr lang="en-US" smtClean="0"/>
              <a:t>1/30/2023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CD40CE-F57E-4E20-BF76-FF1D0563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0D9E2-2015-483A-9F33-048EA852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18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5594A-098E-48A3-BA13-3396320FE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552-A8E7-4CEF-8FFB-0EFA7E416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4435D6-8B14-434C-85F6-B8D1AE75FC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20B06B-ABB8-40B9-85F2-D5A611D34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95B0DC-609F-4F1B-A5A2-A6C32F9A4FA8}" type="datetime1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D24FB-F6A2-4868-8850-9E89B2BB9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7ABD1D-717B-4900-9C25-CEB3046E6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0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A18D3-F874-4943-B4E2-1B78B2FA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7DA99F-AC8A-4572-A473-C1303E212F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DCFF12-6425-4144-A82F-5D4C23159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6F6D4-9F4B-4E84-A8EE-68F1FAD1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CA156-7B6E-45A4-8561-70F370831A17}" type="datetime1">
              <a:rPr lang="en-US" smtClean="0"/>
              <a:t>1/30/2023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0B0676-E4C1-4279-80BC-0FE5A3C09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A96EA-25F2-46B5-8198-92F543C2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063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12F5F-51C3-40B3-A2DB-8EF61ECE2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01A07-9C10-43FB-9CA0-A438E42567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F374C7-7A88-4EBA-A13C-CC68A5FD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02B668-9E6C-487B-B3C4-14A920498683}" type="datetime1">
              <a:rPr lang="en-US" smtClean="0"/>
              <a:t>1/30/2023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AD9C0-36DB-488B-9284-03E55A4C3F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Rinaldi Munir/IF4020 Kriptografi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0ED5D-674F-41B3-9659-EE885AB5D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FEFC4-4CB4-4A0A-9F6E-39A4B6B4B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hyperlink" Target="https://medium.com/swlh/lsb-image-steganography-using-python-2bbbee2c69a2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4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A50021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rgbClr val="666699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6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67276A6-A886-4E9D-B727-5D2CEFC3861C}" type="slidenum">
              <a:rPr lang="en-GB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</a:t>
            </a:fld>
            <a:endParaRPr lang="en-GB" altLang="en-US" sz="1400">
              <a:solidFill>
                <a:schemeClr val="tx2"/>
              </a:solidFill>
            </a:endParaRPr>
          </a:p>
        </p:txBody>
      </p:sp>
      <p:sp>
        <p:nvSpPr>
          <p:cNvPr id="410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62760" y="876300"/>
            <a:ext cx="7772400" cy="1447800"/>
          </a:xfrm>
        </p:spPr>
        <p:txBody>
          <a:bodyPr>
            <a:normAutofit fontScale="90000"/>
          </a:bodyPr>
          <a:lstStyle/>
          <a:p>
            <a:pPr algn="ctr" eaLnBrk="1" hangingPunct="1"/>
            <a:b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08 -</a:t>
            </a:r>
            <a:r>
              <a:rPr lang="en-US" altLang="en-US" b="1" dirty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Steganografi</a:t>
            </a:r>
            <a:r>
              <a:rPr lang="en-US" altLang="en-US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GB" altLang="en-US" sz="3200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9D5FDA-7505-4FF0-A4F4-2672E93C6FC9}"/>
              </a:ext>
            </a:extLst>
          </p:cNvPr>
          <p:cNvSpPr txBox="1"/>
          <p:nvPr/>
        </p:nvSpPr>
        <p:spPr>
          <a:xfrm flipH="1">
            <a:off x="2542540" y="572434"/>
            <a:ext cx="6212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IF4020  </a:t>
            </a:r>
            <a:r>
              <a:rPr lang="en-US" sz="24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</a:rPr>
              <a:t>Kriptografi</a:t>
            </a:r>
            <a:endParaRPr lang="en-US" sz="2400" b="1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763ED1BD-B5F5-480E-8A6F-B9F346BA00E2}"/>
              </a:ext>
            </a:extLst>
          </p:cNvPr>
          <p:cNvSpPr txBox="1">
            <a:spLocks/>
          </p:cNvSpPr>
          <p:nvPr/>
        </p:nvSpPr>
        <p:spPr bwMode="auto">
          <a:xfrm>
            <a:off x="1762760" y="4486787"/>
            <a:ext cx="7924800" cy="210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70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anose="05000000000000000000" pitchFamily="2" charset="2"/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US" sz="3400" b="1" kern="0" dirty="0"/>
              <a:t>Oleh:  Rinaldi Munir</a:t>
            </a:r>
          </a:p>
          <a:p>
            <a:pPr algn="ctr">
              <a:defRPr/>
            </a:pPr>
            <a:endParaRPr lang="en-US" sz="3400" kern="0" dirty="0"/>
          </a:p>
          <a:p>
            <a:pPr algn="ctr">
              <a:defRPr/>
            </a:pPr>
            <a:r>
              <a:rPr lang="en-US" sz="3100" kern="0" dirty="0"/>
              <a:t>Program </a:t>
            </a:r>
            <a:r>
              <a:rPr lang="en-US" sz="3100" kern="0" dirty="0" err="1"/>
              <a:t>Studi</a:t>
            </a:r>
            <a:r>
              <a:rPr lang="en-US" sz="3100" kern="0" dirty="0"/>
              <a:t> Teknik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Sekolah</a:t>
            </a:r>
            <a:r>
              <a:rPr lang="en-US" sz="3100" kern="0" dirty="0"/>
              <a:t> Teknik </a:t>
            </a:r>
            <a:r>
              <a:rPr lang="en-US" sz="3100" kern="0" dirty="0" err="1"/>
              <a:t>Elektro</a:t>
            </a:r>
            <a:r>
              <a:rPr lang="en-US" sz="3100" kern="0" dirty="0"/>
              <a:t> dan </a:t>
            </a:r>
            <a:r>
              <a:rPr lang="en-US" sz="3100" kern="0" dirty="0" err="1"/>
              <a:t>Informatika</a:t>
            </a:r>
            <a:r>
              <a:rPr lang="en-US" sz="3100" kern="0" dirty="0"/>
              <a:t> </a:t>
            </a:r>
          </a:p>
          <a:p>
            <a:pPr algn="ctr">
              <a:defRPr/>
            </a:pPr>
            <a:r>
              <a:rPr lang="en-US" sz="3100" kern="0" dirty="0" err="1"/>
              <a:t>InstitutTeknologi</a:t>
            </a:r>
            <a:r>
              <a:rPr lang="en-US" sz="3100" kern="0" dirty="0"/>
              <a:t> Bandung</a:t>
            </a:r>
          </a:p>
          <a:p>
            <a:pPr algn="ctr">
              <a:defRPr/>
            </a:pPr>
            <a:r>
              <a:rPr lang="en-US" sz="3100" kern="0" dirty="0"/>
              <a:t>2023</a:t>
            </a:r>
          </a:p>
          <a:p>
            <a:pPr algn="ctr">
              <a:defRPr/>
            </a:pPr>
            <a:endParaRPr lang="en-US" kern="0" dirty="0"/>
          </a:p>
        </p:txBody>
      </p:sp>
      <p:pic>
        <p:nvPicPr>
          <p:cNvPr id="2" name="Picture 2" descr="Download Logo ITB - Direktorat Sistem dan Teknologi Informasi Institut  Teknologi Bandung">
            <a:extLst>
              <a:ext uri="{FF2B5EF4-FFF2-40B4-BE49-F238E27FC236}">
                <a16:creationId xmlns:a16="http://schemas.microsoft.com/office/drawing/2014/main" id="{9AFE0FEC-67EE-D261-D2AA-C0E8DCB7B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3849" y="2691819"/>
            <a:ext cx="1590222" cy="1590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0CF67-14F3-503C-A15D-0662B196CD23}"/>
              </a:ext>
            </a:extLst>
          </p:cNvPr>
          <p:cNvSpPr txBox="1"/>
          <p:nvPr/>
        </p:nvSpPr>
        <p:spPr>
          <a:xfrm>
            <a:off x="6817360" y="2371213"/>
            <a:ext cx="1645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(Bagian 1)</a:t>
            </a:r>
          </a:p>
        </p:txBody>
      </p:sp>
    </p:spTree>
    <p:extLst>
      <p:ext uri="{BB962C8B-B14F-4D97-AF65-F5344CB8AC3E}">
        <p14:creationId xmlns:p14="http://schemas.microsoft.com/office/powerpoint/2010/main" val="203674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5"/>
    </mc:Choice>
    <mc:Fallback xmlns="">
      <p:transition spd="slow" advTm="3915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id="{9EA77EC2-CB45-4B91-8D86-9476BC8D3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D6A3136-1F08-4F2C-9F36-3DE5C26EA165}" type="slidenum">
              <a:rPr lang="en-US" altLang="en-US">
                <a:latin typeface="Arial" panose="020B0604020202020204" pitchFamily="34" charset="0"/>
              </a:rPr>
              <a:pPr/>
              <a:t>10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1267" name="Rectangle 26">
            <a:extLst>
              <a:ext uri="{FF2B5EF4-FFF2-40B4-BE49-F238E27FC236}">
                <a16:creationId xmlns:a16="http://schemas.microsoft.com/office/drawing/2014/main" id="{25715CA4-F6F2-4278-8134-E975FB545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>
              <a:latin typeface="Times New Roman" panose="02020603050405020304" pitchFamily="18" charset="0"/>
            </a:endParaRPr>
          </a:p>
        </p:txBody>
      </p:sp>
      <p:pic>
        <p:nvPicPr>
          <p:cNvPr id="11279" name="Picture 15" descr="PH02829J">
            <a:extLst>
              <a:ext uri="{FF2B5EF4-FFF2-40B4-BE49-F238E27FC236}">
                <a16:creationId xmlns:a16="http://schemas.microsoft.com/office/drawing/2014/main" id="{20DC2AD5-AA28-42EB-86AB-67E213600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152" y="1500189"/>
            <a:ext cx="5235778" cy="401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8" name="Text Box 14">
            <a:extLst>
              <a:ext uri="{FF2B5EF4-FFF2-40B4-BE49-F238E27FC236}">
                <a16:creationId xmlns:a16="http://schemas.microsoft.com/office/drawing/2014/main" id="{197A6325-8C88-4492-9102-4F71E0E3E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2070" y="3167858"/>
            <a:ext cx="3816350" cy="5238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b="1">
                <a:solidFill>
                  <a:srgbClr val="C00000"/>
                </a:solidFill>
              </a:rPr>
              <a:t>T3knolo911nf0rmas1</a:t>
            </a:r>
            <a:endParaRPr lang="en-US" altLang="en-US" sz="2800" b="1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4A3A4A-3EA2-4F64-932E-82EDC652B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00CECC-C6F8-FCB1-99D8-C2A2CBD5609B}"/>
              </a:ext>
            </a:extLst>
          </p:cNvPr>
          <p:cNvSpPr txBox="1"/>
          <p:nvPr/>
        </p:nvSpPr>
        <p:spPr>
          <a:xfrm>
            <a:off x="990600" y="658977"/>
            <a:ext cx="10363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dirty="0" err="1"/>
              <a:t>Steganografi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eksistensi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keberadaannya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diketahui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26784266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1503E-6 L 0.20451 0.0048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8" dur="10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8" grpId="0" animBg="1"/>
      <p:bldP spid="1127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833B5C09-C24E-4EC0-AC75-A8BCF139F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latin typeface="+mn-lt"/>
              </a:rPr>
              <a:t>Sejarah </a:t>
            </a:r>
            <a:r>
              <a:rPr lang="en-US" altLang="en-US" b="1" dirty="0" err="1">
                <a:latin typeface="+mn-lt"/>
              </a:rPr>
              <a:t>Steganografi</a:t>
            </a:r>
            <a:endParaRPr lang="en-US" altLang="en-US" b="1" dirty="0">
              <a:latin typeface="+mn-lt"/>
            </a:endParaRPr>
          </a:p>
        </p:txBody>
      </p:sp>
      <p:sp>
        <p:nvSpPr>
          <p:cNvPr id="19459" name="Content Placeholder 2">
            <a:extLst>
              <a:ext uri="{FF2B5EF4-FFF2-40B4-BE49-F238E27FC236}">
                <a16:creationId xmlns:a16="http://schemas.microsoft.com/office/drawing/2014/main" id="{485DA009-7C3B-403B-8D1C-E72BF7AB7D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55960" cy="4351338"/>
          </a:xfrm>
        </p:spPr>
        <p:txBody>
          <a:bodyPr>
            <a:normAutofit/>
          </a:bodyPr>
          <a:lstStyle/>
          <a:p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setua</a:t>
            </a:r>
            <a:r>
              <a:rPr lang="en-US" altLang="en-US" dirty="0"/>
              <a:t> </a:t>
            </a:r>
            <a:r>
              <a:rPr lang="en-US" altLang="en-US" dirty="0" err="1"/>
              <a:t>usia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dan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berjalan</a:t>
            </a:r>
            <a:r>
              <a:rPr lang="en-US" altLang="en-US" dirty="0"/>
              <a:t> </a:t>
            </a:r>
            <a:r>
              <a:rPr lang="en-US" altLang="en-US" dirty="0" err="1"/>
              <a:t>bersamaan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Periode</a:t>
            </a:r>
            <a:r>
              <a:rPr lang="en-US" altLang="en-US" dirty="0"/>
              <a:t> </a:t>
            </a:r>
            <a:r>
              <a:rPr lang="en-US" altLang="en-US" dirty="0" err="1"/>
              <a:t>sejarah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dibagi</a:t>
            </a:r>
            <a:r>
              <a:rPr lang="en-US" altLang="en-US" dirty="0"/>
              <a:t> </a:t>
            </a:r>
            <a:r>
              <a:rPr lang="en-US" altLang="en-US" dirty="0" err="1"/>
              <a:t>menjadi</a:t>
            </a:r>
            <a:r>
              <a:rPr lang="en-US" altLang="en-US" dirty="0"/>
              <a:t>: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1.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(</a:t>
            </a:r>
            <a:r>
              <a:rPr lang="en-US" altLang="en-US" i="1" dirty="0"/>
              <a:t>ancient steganography</a:t>
            </a:r>
            <a:r>
              <a:rPr lang="en-US" altLang="en-US" dirty="0"/>
              <a:t>)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2.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renaisans</a:t>
            </a:r>
            <a:r>
              <a:rPr lang="en-US" altLang="en-US" dirty="0"/>
              <a:t> (</a:t>
            </a:r>
            <a:r>
              <a:rPr lang="en-US" altLang="en-US" i="1" dirty="0"/>
              <a:t>renaissance steganography</a:t>
            </a:r>
            <a:r>
              <a:rPr lang="en-US" altLang="en-US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3. </a:t>
            </a:r>
            <a:r>
              <a:rPr lang="en-US" altLang="en-US" dirty="0" err="1"/>
              <a:t>Steganografi</a:t>
            </a:r>
            <a:r>
              <a:rPr lang="en-US" altLang="en-US" dirty="0"/>
              <a:t> zaman </a:t>
            </a:r>
            <a:r>
              <a:rPr lang="en-US" altLang="en-US" dirty="0" err="1"/>
              <a:t>perang</a:t>
            </a:r>
            <a:r>
              <a:rPr lang="en-US" altLang="en-US" dirty="0"/>
              <a:t> dunia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4. </a:t>
            </a:r>
            <a:r>
              <a:rPr lang="en-US" altLang="en-US" dirty="0" err="1"/>
              <a:t>Steganografi</a:t>
            </a:r>
            <a:r>
              <a:rPr lang="en-US" altLang="en-US" dirty="0"/>
              <a:t> modern</a:t>
            </a:r>
          </a:p>
          <a:p>
            <a:endParaRPr lang="en-US" altLang="en-US" dirty="0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694F5B6A-E195-481C-8E7C-6D1DACACE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7A8FCD-7AF0-4C6F-B558-F8A19DDC47AA}" type="slidenum">
              <a:rPr lang="en-US" altLang="en-US">
                <a:latin typeface="Arial" panose="020B0604020202020204" pitchFamily="34" charset="0"/>
              </a:rPr>
              <a:pPr/>
              <a:t>11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36C1B4-DBB9-436C-90E3-C1B0D92DC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353003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5">
            <a:extLst>
              <a:ext uri="{FF2B5EF4-FFF2-40B4-BE49-F238E27FC236}">
                <a16:creationId xmlns:a16="http://schemas.microsoft.com/office/drawing/2014/main" id="{A8DCCD9A-0DA3-49CB-B492-5EB61FD44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2C7A084-680B-431D-A602-574C831B3F57}" type="slidenum">
              <a:rPr lang="en-US" altLang="en-US">
                <a:latin typeface="Arial" panose="020B0604020202020204" pitchFamily="34" charset="0"/>
              </a:rPr>
              <a:pPr/>
              <a:t>12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6D4FB9B-C398-4D3C-9C58-17BB3A9BE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8820" y="274638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Ancient Steganography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3993AEA5-9693-40F3-A74F-3988E85AC5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0720" y="1357313"/>
            <a:ext cx="10586720" cy="47736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 b="1" dirty="0" err="1"/>
              <a:t>Steganografi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dengan</a:t>
            </a:r>
            <a:r>
              <a:rPr lang="en-US" altLang="en-US" sz="2400" b="1" dirty="0"/>
              <a:t> media </a:t>
            </a:r>
            <a:r>
              <a:rPr lang="en-US" altLang="en-US" sz="2400" b="1" dirty="0" err="1"/>
              <a:t>kepala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budak</a:t>
            </a:r>
            <a:r>
              <a:rPr lang="en-US" altLang="en-US" sz="2400" b="1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Ditulis</a:t>
            </a:r>
            <a:r>
              <a:rPr lang="en-US" altLang="en-US" sz="2400" dirty="0"/>
              <a:t> oleh 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 (485 – 525 BC), </a:t>
            </a:r>
            <a:r>
              <a:rPr lang="en-US" altLang="en-US" sz="2400" dirty="0" err="1"/>
              <a:t>sejarawan</a:t>
            </a:r>
            <a:r>
              <a:rPr lang="en-US" altLang="en-US" sz="2400" dirty="0"/>
              <a:t> Yunani pada </a:t>
            </a:r>
            <a:r>
              <a:rPr lang="en-US" altLang="en-US" sz="2400" dirty="0" err="1"/>
              <a:t>tahun</a:t>
            </a:r>
            <a:r>
              <a:rPr lang="en-US" altLang="en-US" sz="2400" dirty="0"/>
              <a:t> 440 BC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dirty="0"/>
              <a:t>: </a:t>
            </a:r>
            <a:r>
              <a:rPr lang="en-US" altLang="en-US" sz="2400" i="1" dirty="0"/>
              <a:t>Histories of </a:t>
            </a:r>
            <a:r>
              <a:rPr lang="en-US" altLang="en-US" sz="2400" i="1" dirty="0" err="1"/>
              <a:t>Herodatus</a:t>
            </a:r>
            <a:r>
              <a:rPr lang="en-US" altLang="en-US" sz="2400" dirty="0"/>
              <a:t>). </a:t>
            </a:r>
            <a:r>
              <a:rPr lang="en-US" altLang="en-US" sz="2400" dirty="0" err="1"/>
              <a:t>Kisah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antara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kerajaan</a:t>
            </a:r>
            <a:r>
              <a:rPr lang="en-US" altLang="en-US" sz="2400" dirty="0"/>
              <a:t> Persia dan </a:t>
            </a:r>
            <a:r>
              <a:rPr lang="en-US" altLang="en-US" sz="2400" dirty="0" err="1"/>
              <a:t>rakyat</a:t>
            </a:r>
            <a:r>
              <a:rPr lang="en-US" altLang="en-US" sz="2400" dirty="0"/>
              <a:t> Yunani.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Herodatus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b="1" dirty="0" err="1"/>
              <a:t>Histaiaeus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mengirim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kepada</a:t>
            </a:r>
            <a:r>
              <a:rPr lang="en-US" altLang="en-US" sz="2400" dirty="0"/>
              <a:t> </a:t>
            </a:r>
            <a:r>
              <a:rPr lang="en-US" altLang="en-US" sz="2400" b="1" dirty="0"/>
              <a:t>Aristagoras of Miletus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melawan</a:t>
            </a:r>
            <a:r>
              <a:rPr lang="en-US" altLang="en-US" sz="2400" dirty="0"/>
              <a:t> Persia</a:t>
            </a:r>
            <a:r>
              <a:rPr lang="en-US" altLang="en-US" sz="2400" b="1" dirty="0"/>
              <a:t>. </a:t>
            </a:r>
            <a:r>
              <a:rPr lang="en-US" altLang="en-US" sz="2400" dirty="0" err="1"/>
              <a:t>Caranya</a:t>
            </a:r>
            <a:r>
              <a:rPr lang="en-US" altLang="en-US" sz="2400" b="1" dirty="0"/>
              <a:t>: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beberapa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dibotaki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ditulisi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tato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rambut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dibiarkan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tumbuh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dikirim</a:t>
            </a:r>
            <a:r>
              <a:rPr lang="en-US" altLang="en-US" sz="2400" dirty="0"/>
              <a:t>. Di </a:t>
            </a:r>
            <a:r>
              <a:rPr lang="en-US" altLang="en-US" sz="2400" dirty="0" err="1"/>
              <a:t>tempat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penerima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kepala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digunduli</a:t>
            </a:r>
            <a:r>
              <a:rPr lang="en-US" altLang="en-US" sz="2400" dirty="0"/>
              <a:t> agar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bisa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dibaca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pic>
        <p:nvPicPr>
          <p:cNvPr id="20485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9AB0EF48-A158-45B8-A923-8141485B9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5489" y="4841874"/>
            <a:ext cx="2357437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8" descr="https://encrypted-tbn2.gstatic.com/images?q=tbn:ANd9GcQvNGTiK3_y5zUt9a8tWVzM8RtNN-xxUHkpRUOGqWqB4KXx2XNp">
            <a:extLst>
              <a:ext uri="{FF2B5EF4-FFF2-40B4-BE49-F238E27FC236}">
                <a16:creationId xmlns:a16="http://schemas.microsoft.com/office/drawing/2014/main" id="{CB3DE046-E958-41AA-9BB6-2F66023BF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443" y="4797424"/>
            <a:ext cx="2205038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" descr="http://media.oregonlive.com/news-network/photo/10522443-large.jpg">
            <a:extLst>
              <a:ext uri="{FF2B5EF4-FFF2-40B4-BE49-F238E27FC236}">
                <a16:creationId xmlns:a16="http://schemas.microsoft.com/office/drawing/2014/main" id="{328482E7-1346-44B0-8BF9-FBD80E861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81" y="4789804"/>
            <a:ext cx="200025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488" name="Straight Arrow Connector 10">
            <a:extLst>
              <a:ext uri="{FF2B5EF4-FFF2-40B4-BE49-F238E27FC236}">
                <a16:creationId xmlns:a16="http://schemas.microsoft.com/office/drawing/2014/main" id="{014CE0A0-A0E5-4F41-B1CD-D522380B002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490720" y="5527357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489" name="Straight Arrow Connector 11">
            <a:extLst>
              <a:ext uri="{FF2B5EF4-FFF2-40B4-BE49-F238E27FC236}">
                <a16:creationId xmlns:a16="http://schemas.microsoft.com/office/drawing/2014/main" id="{12B5CA30-55DB-4557-95E7-277687753C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597137" y="5499100"/>
            <a:ext cx="500063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0490" name="Picture 6">
            <a:extLst>
              <a:ext uri="{FF2B5EF4-FFF2-40B4-BE49-F238E27FC236}">
                <a16:creationId xmlns:a16="http://schemas.microsoft.com/office/drawing/2014/main" id="{0F7A631A-18A7-475F-B025-7C785ACCF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365" y="176213"/>
            <a:ext cx="120015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1" name="TextBox 10">
            <a:extLst>
              <a:ext uri="{FF2B5EF4-FFF2-40B4-BE49-F238E27FC236}">
                <a16:creationId xmlns:a16="http://schemas.microsoft.com/office/drawing/2014/main" id="{560ECF35-C40D-4129-87D2-BA3FE4A02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2153" y="949325"/>
            <a:ext cx="10652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 err="1"/>
              <a:t>Herodatus</a:t>
            </a:r>
            <a:endParaRPr lang="en-US" altLang="en-US" sz="1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3DFACA-6043-4319-8DCE-A9A82294E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99D54480-BF57-439C-B211-4F03BD870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560" y="785813"/>
            <a:ext cx="10525760" cy="5345112"/>
          </a:xfrm>
        </p:spPr>
        <p:txBody>
          <a:bodyPr>
            <a:normAutofit/>
          </a:bodyPr>
          <a:lstStyle/>
          <a:p>
            <a:r>
              <a:rPr lang="en-US" altLang="en-US" sz="2400" b="1" dirty="0" err="1"/>
              <a:t>Penggunaan</a:t>
            </a:r>
            <a:r>
              <a:rPr lang="en-US" altLang="en-US" sz="2400" b="1" dirty="0"/>
              <a:t> </a:t>
            </a:r>
            <a:r>
              <a:rPr lang="en-US" altLang="en-US" sz="2400" b="1" i="1" dirty="0"/>
              <a:t>tablet wax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Orang-orang Yunani </a:t>
            </a:r>
            <a:r>
              <a:rPr lang="en-US" altLang="en-US" sz="2400" dirty="0" err="1"/>
              <a:t>kuno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atas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ditutup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(</a:t>
            </a:r>
            <a:r>
              <a:rPr lang="en-US" altLang="en-US" sz="2400" i="1" dirty="0"/>
              <a:t>wax</a:t>
            </a:r>
            <a:r>
              <a:rPr lang="en-US" altLang="en-US" sz="2400" dirty="0"/>
              <a:t>).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bukunya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Heradatus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menceritakan</a:t>
            </a:r>
            <a:r>
              <a:rPr lang="en-US" altLang="en-US" sz="2400" dirty="0"/>
              <a:t> </a:t>
            </a:r>
            <a:r>
              <a:rPr lang="id-ID" altLang="en-US" sz="2400" dirty="0"/>
              <a:t>Demaratus mengirim peringatan tentang serangan yang akan datang ke Yunani dengan menulis langsung pada </a:t>
            </a:r>
            <a:r>
              <a:rPr lang="en-US" altLang="en-US" sz="2400" dirty="0"/>
              <a:t>tablet </a:t>
            </a:r>
            <a:r>
              <a:rPr lang="en-US" altLang="en-US" sz="2400" dirty="0" err="1"/>
              <a:t>kayu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kemudian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dilapisi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lilin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lebah</a:t>
            </a:r>
            <a:r>
              <a:rPr lang="en-US" altLang="en-US" sz="2400" dirty="0"/>
              <a:t>.  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1D9EB992-7E5D-47E2-BC25-6C28FE50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5999D77-2E78-4F1D-9BDF-50E8B5A5C5A0}" type="slidenum">
              <a:rPr lang="en-US" altLang="en-US">
                <a:latin typeface="Arial" panose="020B0604020202020204" pitchFamily="34" charset="0"/>
              </a:rPr>
              <a:pPr/>
              <a:t>13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1508" name="Picture 2" descr="http://upload.wikimedia.org/wikipedia/commons/thumb/9/9a/Wachstafel_rem.jpg/1024px-Wachstafel_rem.jpg">
            <a:extLst>
              <a:ext uri="{FF2B5EF4-FFF2-40B4-BE49-F238E27FC236}">
                <a16:creationId xmlns:a16="http://schemas.microsoft.com/office/drawing/2014/main" id="{18006E53-05A8-458D-9BC8-D329A682C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188" y="3614737"/>
            <a:ext cx="4976812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62D06D-CA09-41D7-8314-FBA3C68B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>
            <a:extLst>
              <a:ext uri="{FF2B5EF4-FFF2-40B4-BE49-F238E27FC236}">
                <a16:creationId xmlns:a16="http://schemas.microsoft.com/office/drawing/2014/main" id="{77D73C04-D873-41C1-B52E-9D7A1168F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905000"/>
            <a:ext cx="914400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3200" b="1">
              <a:latin typeface="Times New Roman" panose="02020603050405020304" pitchFamily="18" charset="0"/>
            </a:endParaRP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2260E47F-680F-46E1-96F1-4F26CB004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2334" y="2287992"/>
            <a:ext cx="736998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id-ID" altLang="en-US" sz="2800" dirty="0"/>
              <a:t>Pliny the Elder menjelaskan </a:t>
            </a:r>
            <a:r>
              <a:rPr lang="en-US" altLang="en-US" sz="2800" dirty="0" err="1"/>
              <a:t>penggunaan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dari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getah</a:t>
            </a:r>
            <a:r>
              <a:rPr lang="en-US" altLang="en-US" sz="2800" dirty="0"/>
              <a:t> </a:t>
            </a:r>
            <a:r>
              <a:rPr lang="id-ID" altLang="en-US" sz="2800" dirty="0"/>
              <a:t>tanaman </a:t>
            </a:r>
            <a:r>
              <a:rPr lang="id-ID" altLang="en-US" sz="2800" i="1" dirty="0"/>
              <a:t>thithymallus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Jika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dituliskan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maka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tulisan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dengan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tinta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tersebut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tidak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kelihatan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tetapi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bila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kertas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dipanaskan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berubah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menjadi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gelap</a:t>
            </a:r>
            <a:r>
              <a:rPr lang="en-US" altLang="en-US" sz="2800" dirty="0"/>
              <a:t>/</a:t>
            </a:r>
            <a:r>
              <a:rPr lang="en-US" altLang="en-US" sz="2800" dirty="0" err="1"/>
              <a:t>coklat</a:t>
            </a:r>
            <a:endParaRPr lang="en-US" altLang="en-US" sz="2800" dirty="0"/>
          </a:p>
        </p:txBody>
      </p:sp>
      <p:sp>
        <p:nvSpPr>
          <p:cNvPr id="22532" name="Rectangle 7">
            <a:extLst>
              <a:ext uri="{FF2B5EF4-FFF2-40B4-BE49-F238E27FC236}">
                <a16:creationId xmlns:a16="http://schemas.microsoft.com/office/drawing/2014/main" id="{BB4ADD75-5B57-438C-B63F-58E02596F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5126831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Pliny the Elder. </a:t>
            </a:r>
          </a:p>
          <a:p>
            <a:pPr algn="ctr"/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</a:rPr>
              <a:t>AD 23 - 79</a:t>
            </a:r>
            <a:r>
              <a:rPr lang="en-US" altLang="en-US" dirty="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2533" name="Picture 8">
            <a:extLst>
              <a:ext uri="{FF2B5EF4-FFF2-40B4-BE49-F238E27FC236}">
                <a16:creationId xmlns:a16="http://schemas.microsoft.com/office/drawing/2014/main" id="{862EDDB2-5E73-48F5-9F68-808CFE90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593" y="1905000"/>
            <a:ext cx="1862807" cy="3109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079B8C-0EAE-4F22-94D5-0EFD66394DE7}"/>
              </a:ext>
            </a:extLst>
          </p:cNvPr>
          <p:cNvSpPr txBox="1"/>
          <p:nvPr/>
        </p:nvSpPr>
        <p:spPr>
          <a:xfrm>
            <a:off x="1069024" y="778574"/>
            <a:ext cx="6896888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tinta</a:t>
            </a:r>
            <a:r>
              <a:rPr lang="en-US" sz="2800" b="1" dirty="0"/>
              <a:t> </a:t>
            </a:r>
            <a:r>
              <a:rPr lang="en-US" sz="2800" b="1" dirty="0" err="1"/>
              <a:t>tak-tampak</a:t>
            </a:r>
            <a:r>
              <a:rPr lang="en-US" sz="2800" b="1" dirty="0"/>
              <a:t> (</a:t>
            </a:r>
            <a:r>
              <a:rPr lang="en-US" sz="2800" b="1" i="1" dirty="0"/>
              <a:t>invisible ink</a:t>
            </a:r>
            <a:r>
              <a:rPr lang="en-US" sz="2800" b="1" dirty="0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86286A-5AA6-4C5D-8BF4-1052AE284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22538" name="Slide Number Placeholder 2">
            <a:extLst>
              <a:ext uri="{FF2B5EF4-FFF2-40B4-BE49-F238E27FC236}">
                <a16:creationId xmlns:a16="http://schemas.microsoft.com/office/drawing/2014/main" id="{B36D56F6-96D5-4C5F-AEB3-07703FA5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C1E4C08-545E-4CD4-9B1F-A484CA1186E1}" type="slidenum">
              <a:rPr lang="en-US" altLang="en-US">
                <a:latin typeface="Arial" panose="020B0604020202020204" pitchFamily="34" charset="0"/>
              </a:rPr>
              <a:pPr/>
              <a:t>14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5B51ACD4-40FD-4C02-818E-0A58BD2C1E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6480" y="1643063"/>
            <a:ext cx="7426960" cy="4786312"/>
          </a:xfrm>
        </p:spPr>
        <p:txBody>
          <a:bodyPr>
            <a:noAutofit/>
          </a:bodyPr>
          <a:lstStyle/>
          <a:p>
            <a:r>
              <a:rPr lang="en-US" altLang="en-US" dirty="0"/>
              <a:t>Orang </a:t>
            </a:r>
            <a:r>
              <a:rPr lang="en-US" altLang="en-US" dirty="0" err="1"/>
              <a:t>Cina</a:t>
            </a:r>
            <a:r>
              <a:rPr lang="en-US" altLang="en-US" dirty="0"/>
              <a:t> </a:t>
            </a:r>
            <a:r>
              <a:rPr lang="en-US" altLang="en-US" dirty="0" err="1"/>
              <a:t>kuno</a:t>
            </a:r>
            <a:r>
              <a:rPr lang="en-US" altLang="en-US" dirty="0"/>
              <a:t> </a:t>
            </a:r>
            <a:r>
              <a:rPr lang="id-ID" altLang="en-US" dirty="0"/>
              <a:t>menulis catatan pada potongan-potongan kecil sutra yang kemudian </a:t>
            </a:r>
            <a:r>
              <a:rPr lang="en-US" altLang="en-US" dirty="0" err="1"/>
              <a:t>digumpalkan</a:t>
            </a:r>
            <a:r>
              <a:rPr lang="en-US" altLang="en-US" dirty="0"/>
              <a:t> </a:t>
            </a:r>
            <a:r>
              <a:rPr lang="id-ID" altLang="en-US" dirty="0"/>
              <a:t>menjadi bola kecil dan dilapisi lilin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Selanjutnya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tersebut</a:t>
            </a:r>
            <a:r>
              <a:rPr lang="en-US" altLang="en-US" dirty="0"/>
              <a:t> </a:t>
            </a:r>
            <a:r>
              <a:rPr lang="en-US" altLang="en-US" dirty="0" err="1"/>
              <a:t>ditelan</a:t>
            </a:r>
            <a:r>
              <a:rPr lang="en-US" altLang="en-US" dirty="0"/>
              <a:t> oleh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setelah</a:t>
            </a:r>
            <a:r>
              <a:rPr lang="en-US" altLang="en-US" dirty="0"/>
              <a:t> bola </a:t>
            </a:r>
            <a:r>
              <a:rPr lang="en-US" altLang="en-US" dirty="0" err="1"/>
              <a:t>kecil</a:t>
            </a:r>
            <a:r>
              <a:rPr lang="en-US" altLang="en-US" dirty="0"/>
              <a:t> </a:t>
            </a:r>
            <a:r>
              <a:rPr lang="en-US" altLang="en-US" dirty="0" err="1"/>
              <a:t>dikeluarkan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perut</a:t>
            </a:r>
            <a:r>
              <a:rPr lang="en-US" altLang="en-US" dirty="0"/>
              <a:t> </a:t>
            </a:r>
            <a:r>
              <a:rPr lang="en-US" altLang="en-US" dirty="0" err="1"/>
              <a:t>si</a:t>
            </a:r>
            <a:r>
              <a:rPr lang="en-US" altLang="en-US" dirty="0"/>
              <a:t> </a:t>
            </a:r>
            <a:r>
              <a:rPr lang="en-US" altLang="en-US" dirty="0" err="1"/>
              <a:t>pembawa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BAB.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BE14E561-7B5C-470B-941C-934257C9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EAA8D39-8D63-405D-BA39-DDA1A6C6ED13}" type="slidenum">
              <a:rPr lang="en-US" altLang="en-US">
                <a:latin typeface="Arial" panose="020B0604020202020204" pitchFamily="34" charset="0"/>
              </a:rPr>
              <a:pPr/>
              <a:t>15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3556" name="Picture 11">
            <a:extLst>
              <a:ext uri="{FF2B5EF4-FFF2-40B4-BE49-F238E27FC236}">
                <a16:creationId xmlns:a16="http://schemas.microsoft.com/office/drawing/2014/main" id="{DB32E6BD-3C0D-48EB-99A5-38D6350F7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2407286"/>
            <a:ext cx="22145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DEC20-508C-4A2E-9901-1E579D9F05F7}"/>
              </a:ext>
            </a:extLst>
          </p:cNvPr>
          <p:cNvSpPr txBox="1"/>
          <p:nvPr/>
        </p:nvSpPr>
        <p:spPr>
          <a:xfrm>
            <a:off x="1046480" y="624831"/>
            <a:ext cx="508440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2400" dirty="0">
                <a:latin typeface="+mj-lt"/>
              </a:rPr>
              <a:t>  </a:t>
            </a:r>
            <a:r>
              <a:rPr lang="en-US" sz="2800" b="1" dirty="0" err="1"/>
              <a:t>Penggunaan</a:t>
            </a:r>
            <a:r>
              <a:rPr lang="en-US" sz="2800" b="1" dirty="0"/>
              <a:t> </a:t>
            </a:r>
            <a:r>
              <a:rPr lang="en-US" sz="2800" b="1" dirty="0" err="1"/>
              <a:t>kain</a:t>
            </a:r>
            <a:r>
              <a:rPr lang="en-US" sz="2800" b="1" dirty="0"/>
              <a:t> sutra </a:t>
            </a:r>
            <a:r>
              <a:rPr lang="en-US" sz="2800" b="1" dirty="0" err="1"/>
              <a:t>dan</a:t>
            </a:r>
            <a:r>
              <a:rPr lang="en-US" sz="2800" b="1" dirty="0"/>
              <a:t> </a:t>
            </a:r>
            <a:r>
              <a:rPr lang="en-US" sz="2800" b="1" dirty="0" err="1"/>
              <a:t>lilin</a:t>
            </a:r>
            <a:endParaRPr lang="en-US" sz="28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5A5E6A-E979-4FDD-A5C4-56DA3DE71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>
            <a:extLst>
              <a:ext uri="{FF2B5EF4-FFF2-40B4-BE49-F238E27FC236}">
                <a16:creationId xmlns:a16="http://schemas.microsoft.com/office/drawing/2014/main" id="{8C00FC6B-C7B6-4C69-9AEC-094A31508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482B3112-40C4-44B2-AC3C-B5096169B0F7}" type="slidenum">
              <a:rPr lang="en-US" altLang="en-US">
                <a:latin typeface="Arial" panose="020B0604020202020204" pitchFamily="34" charset="0"/>
              </a:rPr>
              <a:pPr/>
              <a:t>16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10" descr="schola-steganographica">
            <a:extLst>
              <a:ext uri="{FF2B5EF4-FFF2-40B4-BE49-F238E27FC236}">
                <a16:creationId xmlns:a16="http://schemas.microsoft.com/office/drawing/2014/main" id="{9F7B0761-02AC-402D-950F-D497FF44E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54" y="2666949"/>
            <a:ext cx="4365007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>
            <a:extLst>
              <a:ext uri="{FF2B5EF4-FFF2-40B4-BE49-F238E27FC236}">
                <a16:creationId xmlns:a16="http://schemas.microsoft.com/office/drawing/2014/main" id="{F74FCA31-A96B-4A1D-B508-F2D52678C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6" y="1268253"/>
            <a:ext cx="2200279" cy="3027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04FC9D-E7E0-49F7-BD81-9D1B0F2E6A1D}"/>
              </a:ext>
            </a:extLst>
          </p:cNvPr>
          <p:cNvSpPr/>
          <p:nvPr/>
        </p:nvSpPr>
        <p:spPr>
          <a:xfrm>
            <a:off x="3409791" y="1133193"/>
            <a:ext cx="76295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Tahun</a:t>
            </a:r>
            <a:r>
              <a:rPr lang="en-US" sz="2400" dirty="0"/>
              <a:t> 1499, Johannes </a:t>
            </a:r>
            <a:r>
              <a:rPr lang="en-US" sz="2400" dirty="0" err="1"/>
              <a:t>Trithemius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b="1" dirty="0" err="1"/>
              <a:t>Steganographia</a:t>
            </a:r>
            <a:r>
              <a:rPr lang="en-US" sz="2400" dirty="0"/>
              <a:t>, yang </a:t>
            </a:r>
            <a:r>
              <a:rPr lang="en-US" sz="2400" dirty="0" err="1"/>
              <a:t>menceritakan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</a:t>
            </a:r>
            <a:r>
              <a:rPr lang="en-US" sz="2400" dirty="0" err="1"/>
              <a:t>berbasis</a:t>
            </a:r>
            <a:r>
              <a:rPr lang="en-US" sz="2400" dirty="0"/>
              <a:t> </a:t>
            </a:r>
            <a:r>
              <a:rPr lang="en-US" sz="2400" dirty="0" err="1"/>
              <a:t>karakter</a:t>
            </a:r>
            <a:endParaRPr lang="en-US" sz="2400" dirty="0"/>
          </a:p>
        </p:txBody>
      </p:sp>
      <p:sp>
        <p:nvSpPr>
          <p:cNvPr id="24582" name="Rectangle 5">
            <a:extLst>
              <a:ext uri="{FF2B5EF4-FFF2-40B4-BE49-F238E27FC236}">
                <a16:creationId xmlns:a16="http://schemas.microsoft.com/office/drawing/2014/main" id="{FAEBDE28-F45E-42CF-8C81-B9A048F60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9051" y="4295304"/>
            <a:ext cx="1643062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Johannes </a:t>
            </a:r>
          </a:p>
          <a:p>
            <a:pPr algn="ctr"/>
            <a:r>
              <a:rPr lang="en-US" altLang="en-US" dirty="0" err="1">
                <a:latin typeface="Times New Roman" panose="02020603050405020304" pitchFamily="18" charset="0"/>
              </a:rPr>
              <a:t>Trithemius</a:t>
            </a:r>
            <a:endParaRPr lang="en-US" altLang="en-US" b="1" dirty="0">
              <a:latin typeface="Times New Roman" panose="02020603050405020304" pitchFamily="18" charset="0"/>
            </a:endParaRPr>
          </a:p>
          <a:p>
            <a:pPr algn="ctr"/>
            <a:r>
              <a:rPr lang="en-US" altLang="en-US" dirty="0">
                <a:latin typeface="Times New Roman" panose="02020603050405020304" pitchFamily="18" charset="0"/>
              </a:rPr>
              <a:t>(1404-1472 )</a:t>
            </a:r>
          </a:p>
        </p:txBody>
      </p:sp>
      <p:pic>
        <p:nvPicPr>
          <p:cNvPr id="24583" name="Picture 8">
            <a:extLst>
              <a:ext uri="{FF2B5EF4-FFF2-40B4-BE49-F238E27FC236}">
                <a16:creationId xmlns:a16="http://schemas.microsoft.com/office/drawing/2014/main" id="{6F062464-8CAB-4CDC-A77B-90D619F81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835" y="2666949"/>
            <a:ext cx="2116686" cy="2909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72610A-5350-489D-88B6-EE789A137118}"/>
              </a:ext>
            </a:extLst>
          </p:cNvPr>
          <p:cNvSpPr txBox="1"/>
          <p:nvPr/>
        </p:nvSpPr>
        <p:spPr>
          <a:xfrm>
            <a:off x="884236" y="5786438"/>
            <a:ext cx="99666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/>
              <a:t>Selanjutnya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1518 </a:t>
            </a:r>
            <a:r>
              <a:rPr lang="en-US" sz="2400" dirty="0" err="1"/>
              <a:t>dia</a:t>
            </a:r>
            <a:r>
              <a:rPr lang="en-US" sz="2400" dirty="0"/>
              <a:t> </a:t>
            </a:r>
            <a:r>
              <a:rPr lang="en-US" sz="2400" dirty="0" err="1"/>
              <a:t>menulis</a:t>
            </a:r>
            <a:r>
              <a:rPr lang="en-US" sz="2400" dirty="0"/>
              <a:t> </a:t>
            </a:r>
            <a:r>
              <a:rPr lang="en-US" sz="2400" dirty="0" err="1"/>
              <a:t>buku</a:t>
            </a:r>
            <a:r>
              <a:rPr lang="en-US" sz="2400" dirty="0"/>
              <a:t> </a:t>
            </a:r>
            <a:r>
              <a:rPr lang="en-US" sz="2400" dirty="0" err="1"/>
              <a:t>tentang</a:t>
            </a:r>
            <a:r>
              <a:rPr lang="en-US" sz="2400" dirty="0"/>
              <a:t> </a:t>
            </a:r>
            <a:r>
              <a:rPr lang="en-US" sz="2400" dirty="0" err="1"/>
              <a:t>steganografi</a:t>
            </a:r>
            <a:r>
              <a:rPr lang="en-US" sz="2400" dirty="0"/>
              <a:t> dan </a:t>
            </a:r>
            <a:r>
              <a:rPr lang="en-US" sz="2400" dirty="0" err="1"/>
              <a:t>kriptografi</a:t>
            </a:r>
            <a:r>
              <a:rPr lang="en-US" sz="2400" dirty="0"/>
              <a:t>, </a:t>
            </a:r>
          </a:p>
          <a:p>
            <a:pPr>
              <a:defRPr/>
            </a:pPr>
            <a:r>
              <a:rPr lang="en-US" sz="2400" dirty="0" err="1"/>
              <a:t>berjudul</a:t>
            </a:r>
            <a:r>
              <a:rPr lang="en-US" sz="2400" dirty="0"/>
              <a:t> </a:t>
            </a:r>
            <a:r>
              <a:rPr lang="en-US" sz="2400" b="1" dirty="0" err="1"/>
              <a:t>Polygraphiae</a:t>
            </a:r>
            <a:r>
              <a:rPr lang="en-US" sz="2400" dirty="0"/>
              <a:t>.</a:t>
            </a:r>
          </a:p>
        </p:txBody>
      </p:sp>
      <p:sp>
        <p:nvSpPr>
          <p:cNvPr id="24585" name="Rectangle 2">
            <a:extLst>
              <a:ext uri="{FF2B5EF4-FFF2-40B4-BE49-F238E27FC236}">
                <a16:creationId xmlns:a16="http://schemas.microsoft.com/office/drawing/2014/main" id="{F19FE947-A7A3-45EC-98BC-F3D473A0E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1" y="192087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b="1" i="1" dirty="0"/>
              <a:t>Renaissance Steganography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4E4D10A-0E54-4342-AA1F-9141E9C56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>
            <a:extLst>
              <a:ext uri="{FF2B5EF4-FFF2-40B4-BE49-F238E27FC236}">
                <a16:creationId xmlns:a16="http://schemas.microsoft.com/office/drawing/2014/main" id="{40BDB67C-FC3D-4CAF-8029-53BA13F6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2DF597F-55B3-4268-A631-5D4CBAC1CDDD}" type="slidenum">
              <a:rPr lang="en-US" altLang="en-US">
                <a:latin typeface="Arial" panose="020B0604020202020204" pitchFamily="34" charset="0"/>
              </a:rPr>
              <a:pPr/>
              <a:t>17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25603" name="Picture 8">
            <a:extLst>
              <a:ext uri="{FF2B5EF4-FFF2-40B4-BE49-F238E27FC236}">
                <a16:creationId xmlns:a16="http://schemas.microsoft.com/office/drawing/2014/main" id="{16549CF6-D39B-4C6C-AF26-540C86D64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641350"/>
            <a:ext cx="3390900" cy="3689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>
            <a:extLst>
              <a:ext uri="{FF2B5EF4-FFF2-40B4-BE49-F238E27FC236}">
                <a16:creationId xmlns:a16="http://schemas.microsoft.com/office/drawing/2014/main" id="{8510C60B-FFB0-4123-AD24-1E3AF18729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693" y="4480243"/>
            <a:ext cx="2743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Giovanni Battista Porta</a:t>
            </a:r>
          </a:p>
          <a:p>
            <a:pPr algn="ctr"/>
            <a:r>
              <a:rPr lang="en-US" altLang="en-US" sz="2000" dirty="0">
                <a:latin typeface="Times New Roman" panose="02020603050405020304" pitchFamily="18" charset="0"/>
              </a:rPr>
              <a:t>(1535-1615 )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C89D62-6CDF-4DE3-B809-F6A9343E185D}"/>
              </a:ext>
            </a:extLst>
          </p:cNvPr>
          <p:cNvSpPr/>
          <p:nvPr/>
        </p:nvSpPr>
        <p:spPr>
          <a:xfrm>
            <a:off x="4874896" y="575013"/>
            <a:ext cx="636206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d-ID" sz="2400" dirty="0"/>
              <a:t>Giovanni Battista Porta menggambarkan </a:t>
            </a:r>
            <a:r>
              <a:rPr lang="en-US" sz="2400" dirty="0" err="1"/>
              <a:t>cara</a:t>
            </a:r>
            <a:r>
              <a:rPr lang="en-US" sz="2400" dirty="0"/>
              <a:t> </a:t>
            </a:r>
            <a:r>
              <a:rPr lang="id-ID" sz="2400" dirty="0"/>
              <a:t>menyembunyikan pesan di dalam telur rebus</a:t>
            </a:r>
            <a:r>
              <a:rPr lang="en-US" sz="2400" dirty="0"/>
              <a:t>.</a:t>
            </a:r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Caranya</a:t>
            </a:r>
            <a:r>
              <a:rPr lang="en-US" sz="2400" dirty="0"/>
              <a:t>,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ditulis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en-US" sz="2400" dirty="0" err="1"/>
              <a:t>dibuat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ti</a:t>
            </a:r>
            <a:r>
              <a:rPr lang="id-ID" sz="2400" dirty="0"/>
              <a:t>nta khusus yang dibuat dengan satu ons tawas dan setengah liter cuka. </a:t>
            </a:r>
            <a:endParaRPr lang="en-US" sz="2400" dirty="0"/>
          </a:p>
          <a:p>
            <a:pPr>
              <a:defRPr/>
            </a:pPr>
            <a:endParaRPr lang="en-US" sz="2400" dirty="0"/>
          </a:p>
          <a:p>
            <a:pPr>
              <a:defRPr/>
            </a:pPr>
            <a:r>
              <a:rPr lang="en-US" sz="2400" dirty="0" err="1"/>
              <a:t>Prinsipnya</a:t>
            </a:r>
            <a:r>
              <a:rPr lang="en-US" sz="2400" dirty="0"/>
              <a:t> </a:t>
            </a:r>
            <a:r>
              <a:rPr lang="en-US" sz="2400" dirty="0" err="1"/>
              <a:t>penyembunyiannya</a:t>
            </a:r>
            <a:r>
              <a:rPr lang="en-US" sz="2400" dirty="0"/>
              <a:t> </a:t>
            </a:r>
            <a:r>
              <a:rPr lang="en-US" sz="2400" dirty="0" err="1"/>
              <a:t>adalah</a:t>
            </a:r>
            <a:r>
              <a:rPr lang="en-US" sz="2400" dirty="0"/>
              <a:t> </a:t>
            </a:r>
            <a:r>
              <a:rPr lang="en-US" sz="2400" dirty="0" err="1"/>
              <a:t>tinta</a:t>
            </a:r>
            <a:r>
              <a:rPr lang="en-US" sz="2400" dirty="0"/>
              <a:t>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akan</a:t>
            </a:r>
            <a:r>
              <a:rPr lang="en-US" sz="2400" dirty="0"/>
              <a:t> </a:t>
            </a:r>
            <a:r>
              <a:rPr lang="id-ID" sz="2400" dirty="0"/>
              <a:t>menembus </a:t>
            </a:r>
            <a:r>
              <a:rPr lang="en-US" sz="2400" dirty="0" err="1"/>
              <a:t>kulit</a:t>
            </a:r>
            <a:r>
              <a:rPr lang="en-US" sz="2400" dirty="0"/>
              <a:t> </a:t>
            </a:r>
            <a:r>
              <a:rPr lang="en-US" sz="2400" dirty="0" err="1"/>
              <a:t>telur</a:t>
            </a:r>
            <a:r>
              <a:rPr lang="en-US" sz="2400" dirty="0"/>
              <a:t> yang </a:t>
            </a:r>
            <a:r>
              <a:rPr lang="id-ID" sz="2400" dirty="0"/>
              <a:t>berpori, tanpa meninggalkan jejak yang terlihat</a:t>
            </a:r>
            <a:r>
              <a:rPr lang="en-US" sz="2400" dirty="0"/>
              <a:t>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03EBD2-A7F1-4F22-A795-F0B4F83E6E12}"/>
              </a:ext>
            </a:extLst>
          </p:cNvPr>
          <p:cNvSpPr/>
          <p:nvPr/>
        </p:nvSpPr>
        <p:spPr>
          <a:xfrm>
            <a:off x="1119347" y="5337790"/>
            <a:ext cx="9953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dirty="0" err="1">
                <a:latin typeface="+mj-lt"/>
              </a:rPr>
              <a:t>Tulisan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dari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tinta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akan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membekas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pada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permukaan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isi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r>
              <a:rPr lang="en-US" sz="2400" dirty="0">
                <a:latin typeface="+mj-lt"/>
              </a:rPr>
              <a:t> yang </a:t>
            </a:r>
            <a:r>
              <a:rPr lang="en-US" sz="2400" dirty="0" err="1">
                <a:latin typeface="+mj-lt"/>
              </a:rPr>
              <a:t>telah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mengeras</a:t>
            </a:r>
            <a:r>
              <a:rPr lang="en-US" sz="2400" dirty="0">
                <a:latin typeface="+mj-lt"/>
              </a:rPr>
              <a:t> (</a:t>
            </a:r>
            <a:r>
              <a:rPr lang="en-US" sz="2400" dirty="0" err="1">
                <a:latin typeface="+mj-lt"/>
              </a:rPr>
              <a:t>karena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sudah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direbus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sebelumnya</a:t>
            </a:r>
            <a:r>
              <a:rPr lang="en-US" sz="2400" dirty="0">
                <a:latin typeface="+mj-lt"/>
              </a:rPr>
              <a:t>). </a:t>
            </a:r>
            <a:r>
              <a:rPr lang="en-US" sz="2400" dirty="0" err="1">
                <a:latin typeface="+mj-lt"/>
              </a:rPr>
              <a:t>Pesan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dibaca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dengan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membuang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kulit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telur</a:t>
            </a:r>
            <a:endParaRPr lang="en-US" sz="2400" dirty="0"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9552C3-9597-4248-8DEE-6B36FAC4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B785533C-696D-4827-8E0F-0E7EA2BBD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28689"/>
            <a:ext cx="10561320" cy="5202237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 err="1"/>
              <a:t>Penggunaan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(</a:t>
            </a:r>
            <a:r>
              <a:rPr lang="en-US" altLang="en-US" sz="2400" i="1" dirty="0"/>
              <a:t>invisible ink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spionase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Pada </a:t>
            </a:r>
            <a:r>
              <a:rPr lang="en-US" altLang="en-US" sz="2400" dirty="0" err="1"/>
              <a:t>Perang</a:t>
            </a:r>
            <a:r>
              <a:rPr lang="en-US" altLang="en-US" sz="2400" dirty="0"/>
              <a:t> Dunia II,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 </a:t>
            </a:r>
            <a:r>
              <a:rPr lang="en-US" altLang="en-US" sz="2400" dirty="0" err="1"/>
              <a:t>menulis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rahasia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terbuat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campuran</a:t>
            </a:r>
            <a:r>
              <a:rPr lang="en-US" altLang="en-US" sz="2400" dirty="0"/>
              <a:t> susu, sari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cuka</a:t>
            </a:r>
            <a:r>
              <a:rPr lang="en-US" altLang="en-US" sz="2400" dirty="0"/>
              <a:t>, dan urine.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 Cara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Kertas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dipanaskan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sehingga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tulisan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tinta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tak-tampak</a:t>
            </a: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       </a:t>
            </a:r>
            <a:r>
              <a:rPr lang="en-US" altLang="en-US" sz="2400" dirty="0" err="1"/>
              <a:t>tersebut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menghitam</a:t>
            </a:r>
            <a:r>
              <a:rPr lang="en-US" altLang="en-US" sz="2400" dirty="0"/>
              <a:t>.</a:t>
            </a:r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69DB8C24-B7DE-4200-8F83-184509B7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88B04CC-3C86-4E88-B669-EC4C4C4B25E1}" type="slidenum">
              <a:rPr lang="en-US" altLang="en-US">
                <a:latin typeface="Arial" panose="020B0604020202020204" pitchFamily="34" charset="0"/>
              </a:rPr>
              <a:pPr/>
              <a:t>18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" name="Picture 2" descr="C:\Users\Lily\Desktop\eeis_03_img0933.jpg">
            <a:extLst>
              <a:ext uri="{FF2B5EF4-FFF2-40B4-BE49-F238E27FC236}">
                <a16:creationId xmlns:a16="http://schemas.microsoft.com/office/drawing/2014/main" id="{9E22EAC4-0940-4416-A567-3F862C909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3" y="3429000"/>
            <a:ext cx="34067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>
            <a:extLst>
              <a:ext uri="{FF2B5EF4-FFF2-40B4-BE49-F238E27FC236}">
                <a16:creationId xmlns:a16="http://schemas.microsoft.com/office/drawing/2014/main" id="{CCCC638E-F565-416C-8D85-7801B49A3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9520" y="3840980"/>
            <a:ext cx="6746240" cy="1697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400" dirty="0" err="1">
                <a:latin typeface="+mn-lt"/>
              </a:rPr>
              <a:t>Seorang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FBI sedan </a:t>
            </a:r>
            <a:r>
              <a:rPr lang="en-US" altLang="en-US" sz="2400" dirty="0" err="1">
                <a:latin typeface="+mn-lt"/>
              </a:rPr>
              <a:t>menggunakan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sinar</a:t>
            </a:r>
            <a:r>
              <a:rPr lang="en-US" altLang="en-US" sz="2400" dirty="0">
                <a:latin typeface="+mn-lt"/>
              </a:rPr>
              <a:t> ultraviolet </a:t>
            </a:r>
            <a:r>
              <a:rPr lang="en-US" altLang="en-US" sz="2400" dirty="0" err="1">
                <a:latin typeface="+mn-lt"/>
              </a:rPr>
              <a:t>untuk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membaca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tulisan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tersembunyi</a:t>
            </a:r>
            <a:r>
              <a:rPr lang="en-US" altLang="en-US" sz="2400" dirty="0">
                <a:latin typeface="+mn-lt"/>
              </a:rPr>
              <a:t> pada </a:t>
            </a:r>
            <a:r>
              <a:rPr lang="en-US" altLang="en-US" sz="2400" dirty="0" err="1">
                <a:latin typeface="+mn-lt"/>
              </a:rPr>
              <a:t>kertas</a:t>
            </a:r>
            <a:r>
              <a:rPr lang="en-US" altLang="en-US" sz="2400" dirty="0">
                <a:latin typeface="+mn-lt"/>
              </a:rPr>
              <a:t> yang </a:t>
            </a:r>
            <a:r>
              <a:rPr lang="en-US" altLang="en-US" sz="2400" dirty="0" err="1">
                <a:latin typeface="+mn-lt"/>
              </a:rPr>
              <a:t>dicurigai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agen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spionase</a:t>
            </a:r>
            <a:r>
              <a:rPr lang="en-US" altLang="en-US" sz="2400" dirty="0">
                <a:latin typeface="+mn-lt"/>
              </a:rPr>
              <a:t>.</a:t>
            </a:r>
          </a:p>
        </p:txBody>
      </p:sp>
      <p:sp>
        <p:nvSpPr>
          <p:cNvPr id="26630" name="Rectangle 2">
            <a:extLst>
              <a:ext uri="{FF2B5EF4-FFF2-40B4-BE49-F238E27FC236}">
                <a16:creationId xmlns:a16="http://schemas.microsoft.com/office/drawing/2014/main" id="{A1A37587-04CF-4F48-8D9B-B3C30A3A3F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92480" y="120650"/>
            <a:ext cx="7543800" cy="6635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b="1" i="1" dirty="0">
                <a:latin typeface="+mn-lt"/>
              </a:rPr>
              <a:t>World War Steganography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D0531-8D0E-488E-8D9E-127348A1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C3A498FF-3320-4FE0-9BAD-2C8142468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747712"/>
            <a:ext cx="10129520" cy="5480367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dalam</a:t>
            </a:r>
            <a:r>
              <a:rPr lang="en-US" altLang="en-US" b="1" dirty="0"/>
              <a:t> </a:t>
            </a:r>
            <a:r>
              <a:rPr lang="en-US" altLang="en-US" b="1" dirty="0" err="1"/>
              <a:t>Perang</a:t>
            </a:r>
            <a:r>
              <a:rPr lang="en-US" altLang="en-US" b="1" dirty="0"/>
              <a:t> Dunia II: </a:t>
            </a:r>
            <a:r>
              <a:rPr lang="en-US" altLang="en-US" b="1" i="1" dirty="0"/>
              <a:t>Null Cipher</a:t>
            </a:r>
          </a:p>
          <a:p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 </a:t>
            </a:r>
            <a:r>
              <a:rPr lang="en-US" altLang="en-US" dirty="0" err="1"/>
              <a:t>dikirim</a:t>
            </a:r>
            <a:r>
              <a:rPr lang="en-US" altLang="en-US" dirty="0"/>
              <a:t> oleh </a:t>
            </a:r>
            <a:r>
              <a:rPr lang="en-US" altLang="en-US" dirty="0" err="1"/>
              <a:t>Kedubes</a:t>
            </a:r>
            <a:r>
              <a:rPr lang="en-US" altLang="en-US" dirty="0"/>
              <a:t> </a:t>
            </a:r>
            <a:r>
              <a:rPr lang="en-US" altLang="en-US" dirty="0" err="1"/>
              <a:t>Jerman</a:t>
            </a:r>
            <a:r>
              <a:rPr lang="en-US" altLang="en-US" dirty="0"/>
              <a:t> pada PD II: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A</a:t>
            </a:r>
            <a:r>
              <a:rPr lang="en-US" altLang="en-US" sz="2800" i="1" dirty="0">
                <a:solidFill>
                  <a:srgbClr val="FF0000"/>
                </a:solidFill>
              </a:rPr>
              <a:t>p</a:t>
            </a:r>
            <a:r>
              <a:rPr lang="en-US" altLang="en-US" sz="2800" i="1" dirty="0"/>
              <a:t>parently n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utral's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otest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 t</a:t>
            </a:r>
            <a:r>
              <a:rPr lang="en-US" altLang="en-US" sz="2800" i="1" dirty="0">
                <a:solidFill>
                  <a:srgbClr val="FF0000"/>
                </a:solidFill>
              </a:rPr>
              <a:t>h</a:t>
            </a:r>
            <a:r>
              <a:rPr lang="en-US" altLang="en-US" sz="2800" i="1" dirty="0"/>
              <a:t>oroughly d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scounted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i</a:t>
            </a:r>
            <a:r>
              <a:rPr lang="en-US" altLang="en-US" sz="2800" i="1" dirty="0">
                <a:solidFill>
                  <a:srgbClr val="FF0000"/>
                </a:solidFill>
              </a:rPr>
              <a:t>g</a:t>
            </a:r>
            <a:r>
              <a:rPr lang="en-US" altLang="en-US" sz="2800" i="1" dirty="0"/>
              <a:t>nored. </a:t>
            </a:r>
            <a:r>
              <a:rPr lang="en-US" altLang="en-US" sz="2800" i="1" dirty="0" err="1"/>
              <a:t>I</a:t>
            </a:r>
            <a:r>
              <a:rPr lang="en-US" altLang="en-US" sz="2800" i="1" dirty="0" err="1">
                <a:solidFill>
                  <a:srgbClr val="FF0000"/>
                </a:solidFill>
              </a:rPr>
              <a:t>s</a:t>
            </a:r>
            <a:r>
              <a:rPr lang="en-US" altLang="en-US" sz="2800" i="1" dirty="0" err="1"/>
              <a:t>man</a:t>
            </a:r>
            <a:r>
              <a:rPr lang="en-US" altLang="en-US" sz="2800" i="1" dirty="0"/>
              <a:t> h</a:t>
            </a:r>
            <a:r>
              <a:rPr lang="en-US" altLang="en-US" sz="2800" i="1" dirty="0">
                <a:solidFill>
                  <a:srgbClr val="FF0000"/>
                </a:solidFill>
              </a:rPr>
              <a:t>a</a:t>
            </a:r>
            <a:r>
              <a:rPr lang="en-US" altLang="en-US" sz="2800" i="1" dirty="0"/>
              <a:t>rd h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t. B</a:t>
            </a:r>
            <a:r>
              <a:rPr lang="en-US" altLang="en-US" sz="2800" i="1" dirty="0">
                <a:solidFill>
                  <a:srgbClr val="FF0000"/>
                </a:solidFill>
              </a:rPr>
              <a:t>l</a:t>
            </a:r>
            <a:r>
              <a:rPr lang="en-US" altLang="en-US" sz="2800" i="1" dirty="0"/>
              <a:t>ockade i</a:t>
            </a:r>
            <a:r>
              <a:rPr lang="en-US" altLang="en-US" sz="2800" i="1" dirty="0">
                <a:solidFill>
                  <a:srgbClr val="FF0000"/>
                </a:solidFill>
              </a:rPr>
              <a:t>s</a:t>
            </a:r>
            <a:r>
              <a:rPr lang="en-US" altLang="en-US" sz="2800" i="1" dirty="0"/>
              <a:t>sue a</a:t>
            </a:r>
            <a:r>
              <a:rPr lang="en-US" altLang="en-US" sz="2800" i="1" dirty="0">
                <a:solidFill>
                  <a:srgbClr val="FF0000"/>
                </a:solidFill>
              </a:rPr>
              <a:t>f</a:t>
            </a:r>
            <a:r>
              <a:rPr lang="en-US" altLang="en-US" sz="2800" i="1" dirty="0"/>
              <a:t>fects p</a:t>
            </a:r>
            <a:r>
              <a:rPr lang="en-US" altLang="en-US" sz="2800" i="1" dirty="0">
                <a:solidFill>
                  <a:srgbClr val="FF0000"/>
                </a:solidFill>
              </a:rPr>
              <a:t>r</a:t>
            </a:r>
            <a:r>
              <a:rPr lang="en-US" altLang="en-US" sz="2800" i="1" dirty="0"/>
              <a:t>etext f</a:t>
            </a:r>
            <a:r>
              <a:rPr lang="en-US" altLang="en-US" sz="2800" i="1" dirty="0">
                <a:solidFill>
                  <a:srgbClr val="FF0000"/>
                </a:solidFill>
              </a:rPr>
              <a:t>o</a:t>
            </a:r>
            <a:r>
              <a:rPr lang="en-US" altLang="en-US" sz="2800" i="1" dirty="0"/>
              <a:t>r e</a:t>
            </a:r>
            <a:r>
              <a:rPr lang="en-US" altLang="en-US" sz="2800" i="1" dirty="0">
                <a:solidFill>
                  <a:srgbClr val="FF0000"/>
                </a:solidFill>
              </a:rPr>
              <a:t>m</a:t>
            </a:r>
            <a:r>
              <a:rPr lang="en-US" altLang="en-US" sz="2800" i="1" dirty="0"/>
              <a:t>bargo o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 b</a:t>
            </a:r>
            <a:r>
              <a:rPr lang="en-US" altLang="en-US" sz="2800" i="1" dirty="0">
                <a:solidFill>
                  <a:srgbClr val="FF0000"/>
                </a:solidFill>
              </a:rPr>
              <a:t>y-</a:t>
            </a:r>
            <a:r>
              <a:rPr lang="en-US" altLang="en-US" sz="2800" i="1" dirty="0"/>
              <a:t>products, e</a:t>
            </a:r>
            <a:r>
              <a:rPr lang="en-US" altLang="en-US" sz="2800" i="1" dirty="0">
                <a:solidFill>
                  <a:srgbClr val="FF0000"/>
                </a:solidFill>
              </a:rPr>
              <a:t>j</a:t>
            </a:r>
            <a:r>
              <a:rPr lang="en-US" altLang="en-US" sz="2800" i="1" dirty="0"/>
              <a:t>ecting </a:t>
            </a:r>
            <a:r>
              <a:rPr lang="en-US" altLang="en-US" sz="2800" i="1" dirty="0" err="1"/>
              <a:t>s</a:t>
            </a:r>
            <a:r>
              <a:rPr lang="en-US" altLang="en-US" sz="2800" i="1" dirty="0" err="1">
                <a:solidFill>
                  <a:srgbClr val="FF0000"/>
                </a:solidFill>
              </a:rPr>
              <a:t>u</a:t>
            </a:r>
            <a:r>
              <a:rPr lang="en-US" altLang="en-US" sz="2800" i="1" dirty="0" err="1"/>
              <a:t>ets</a:t>
            </a:r>
            <a:r>
              <a:rPr lang="en-US" altLang="en-US" sz="2800" i="1" dirty="0"/>
              <a:t> a</a:t>
            </a:r>
            <a:r>
              <a:rPr lang="en-US" altLang="en-US" sz="2800" i="1" dirty="0">
                <a:solidFill>
                  <a:srgbClr val="FF0000"/>
                </a:solidFill>
              </a:rPr>
              <a:t>n</a:t>
            </a:r>
            <a:r>
              <a:rPr lang="en-US" altLang="en-US" sz="2800" i="1" dirty="0"/>
              <a:t>d v</a:t>
            </a:r>
            <a:r>
              <a:rPr lang="en-US" altLang="en-US" sz="2800" i="1" dirty="0">
                <a:solidFill>
                  <a:srgbClr val="FF0000"/>
                </a:solidFill>
              </a:rPr>
              <a:t>e</a:t>
            </a:r>
            <a:r>
              <a:rPr lang="en-US" altLang="en-US" sz="2800" i="1" dirty="0"/>
              <a:t>getable o</a:t>
            </a:r>
            <a:r>
              <a:rPr lang="en-US" altLang="en-US" sz="2800" i="1" dirty="0">
                <a:solidFill>
                  <a:srgbClr val="FF0000"/>
                </a:solidFill>
              </a:rPr>
              <a:t>i</a:t>
            </a:r>
            <a:r>
              <a:rPr lang="en-US" altLang="en-US" sz="2800" i="1" dirty="0"/>
              <a:t>ls. </a:t>
            </a:r>
          </a:p>
          <a:p>
            <a:pPr marL="342900" lvl="1" indent="-342900">
              <a:buClr>
                <a:schemeClr val="tx2"/>
              </a:buClr>
              <a:buNone/>
            </a:pPr>
            <a:endParaRPr lang="en-US" altLang="en-US" sz="2800" i="1" dirty="0"/>
          </a:p>
          <a:p>
            <a:pPr marL="342900" lvl="1" indent="-342900">
              <a:buClr>
                <a:schemeClr val="tx2"/>
              </a:buClr>
              <a:buNone/>
            </a:pPr>
            <a:r>
              <a:rPr lang="en-US" altLang="en-US" sz="2800" i="1" dirty="0"/>
              <a:t>	</a:t>
            </a:r>
            <a:r>
              <a:rPr lang="en-US" altLang="en-US" sz="2800" dirty="0" err="1"/>
              <a:t>Ambil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huruf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kedua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setiap</a:t>
            </a:r>
            <a:r>
              <a:rPr lang="en-US" altLang="en-US" sz="2800" dirty="0"/>
              <a:t> kata, </a:t>
            </a:r>
            <a:r>
              <a:rPr lang="en-US" altLang="en-US" sz="2800" dirty="0" err="1"/>
              <a:t>diperoleh</a:t>
            </a:r>
            <a:r>
              <a:rPr lang="en-US" altLang="en-US" sz="2800" dirty="0"/>
              <a:t> </a:t>
            </a:r>
            <a:r>
              <a:rPr lang="en-US" altLang="en-US" sz="2800" dirty="0" err="1"/>
              <a:t>pesan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berikut</a:t>
            </a:r>
            <a:r>
              <a:rPr lang="en-US" altLang="en-US" sz="2800" dirty="0"/>
              <a:t>: </a:t>
            </a:r>
            <a:r>
              <a:rPr lang="en-US" altLang="en-US" sz="2800" i="1" dirty="0">
                <a:solidFill>
                  <a:srgbClr val="FF0000"/>
                </a:solidFill>
              </a:rPr>
              <a:t>Pershing sails from NY June 1</a:t>
            </a:r>
            <a:r>
              <a:rPr lang="en-US" altLang="en-US" sz="2800" i="1" dirty="0"/>
              <a:t>.</a:t>
            </a:r>
            <a:r>
              <a:rPr lang="en-US" altLang="en-US" sz="2800" dirty="0"/>
              <a:t> 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FE19DFC4-55AF-4DFF-AF5E-95BB128D9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668FA72-0008-4D44-A35E-BA0366D00CAE}" type="slidenum">
              <a:rPr lang="en-US" altLang="en-US">
                <a:latin typeface="Arial" panose="020B0604020202020204" pitchFamily="34" charset="0"/>
              </a:rPr>
              <a:pPr/>
              <a:t>19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506A3DD-A9F9-4E18-A1C9-26EB590C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5">
            <a:extLst>
              <a:ext uri="{FF2B5EF4-FFF2-40B4-BE49-F238E27FC236}">
                <a16:creationId xmlns:a16="http://schemas.microsoft.com/office/drawing/2014/main" id="{95125053-E7A3-4F03-B9D0-36EC8420A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1A3AC2F-8FF0-4B9F-826A-DAB2861B0ABC}" type="slidenum">
              <a:rPr lang="en-US" altLang="en-US">
                <a:latin typeface="Arial" panose="020B0604020202020204" pitchFamily="34" charset="0"/>
              </a:rPr>
              <a:pPr/>
              <a:t>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74A8CE8-E723-48DC-A6B4-DCE0B7721A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i="1" dirty="0"/>
              <a:t>The Prisoner’s Problem</a:t>
            </a:r>
            <a:r>
              <a:rPr lang="en-US" altLang="en-US" b="1" dirty="0"/>
              <a:t> </a:t>
            </a:r>
          </a:p>
        </p:txBody>
      </p:sp>
      <p:sp>
        <p:nvSpPr>
          <p:cNvPr id="34820" name="Rectangle 6">
            <a:extLst>
              <a:ext uri="{FF2B5EF4-FFF2-40B4-BE49-F238E27FC236}">
                <a16:creationId xmlns:a16="http://schemas.microsoft.com/office/drawing/2014/main" id="{7A6269BC-CA56-418F-A1FC-795E2DF70A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9813" y="6357939"/>
            <a:ext cx="75438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/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Pesan rahasia: “</a:t>
            </a:r>
            <a:r>
              <a:rPr lang="en-US" altLang="en-US" sz="2200" b="1">
                <a:solidFill>
                  <a:srgbClr val="FF0000"/>
                </a:solidFill>
                <a:latin typeface="Arial" panose="020B0604020202020204" pitchFamily="34" charset="0"/>
              </a:rPr>
              <a:t>malam ini kita kabur</a:t>
            </a:r>
            <a:r>
              <a:rPr lang="en-US" altLang="en-US" sz="2200" b="1">
                <a:solidFill>
                  <a:schemeClr val="tx2"/>
                </a:solidFill>
                <a:latin typeface="Arial" panose="020B0604020202020204" pitchFamily="34" charset="0"/>
              </a:rPr>
              <a:t>” </a:t>
            </a:r>
          </a:p>
        </p:txBody>
      </p:sp>
      <p:graphicFrame>
        <p:nvGraphicFramePr>
          <p:cNvPr id="34821" name="Object 8">
            <a:extLst>
              <a:ext uri="{FF2B5EF4-FFF2-40B4-BE49-F238E27FC236}">
                <a16:creationId xmlns:a16="http://schemas.microsoft.com/office/drawing/2014/main" id="{0EA47298-85D9-48FF-9E97-4F743ADA967E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2887980" y="2722176"/>
          <a:ext cx="5295900" cy="357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310759" imgH="3898011" progId="Visio.Drawing.11">
                  <p:embed/>
                </p:oleObj>
              </mc:Choice>
              <mc:Fallback>
                <p:oleObj name="Visio" r:id="rId2" imgW="5310759" imgH="3898011" progId="Visio.Drawing.11">
                  <p:embed/>
                  <p:pic>
                    <p:nvPicPr>
                      <p:cNvPr id="34821" name="Object 8">
                        <a:extLst>
                          <a:ext uri="{FF2B5EF4-FFF2-40B4-BE49-F238E27FC236}">
                            <a16:creationId xmlns:a16="http://schemas.microsoft.com/office/drawing/2014/main" id="{0EA47298-85D9-48FF-9E97-4F743ADA967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7980" y="2722176"/>
                        <a:ext cx="5295900" cy="3571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CC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DD3AF81-E6B1-44A1-8FB9-5C4F4C949EE9}"/>
              </a:ext>
            </a:extLst>
          </p:cNvPr>
          <p:cNvSpPr/>
          <p:nvPr/>
        </p:nvSpPr>
        <p:spPr>
          <a:xfrm>
            <a:off x="967106" y="1459549"/>
            <a:ext cx="107168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   </a:t>
            </a:r>
            <a:r>
              <a:rPr lang="en-US" sz="2400" dirty="0" err="1"/>
              <a:t>Diperkenalkan</a:t>
            </a:r>
            <a:r>
              <a:rPr lang="en-US" sz="2400" dirty="0"/>
              <a:t> oleh Simmons – 1983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   </a:t>
            </a:r>
            <a:r>
              <a:rPr lang="en-US" sz="2400" dirty="0" err="1"/>
              <a:t>Dilakukan</a:t>
            </a:r>
            <a:r>
              <a:rPr lang="en-US" sz="2400" dirty="0"/>
              <a:t>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konteks</a:t>
            </a:r>
            <a:r>
              <a:rPr lang="en-US" sz="2400" dirty="0"/>
              <a:t> </a:t>
            </a:r>
            <a:r>
              <a:rPr lang="en-US" sz="2400" i="1" dirty="0"/>
              <a:t>USA – USSR nuclear non-proliferation treaty </a:t>
            </a:r>
          </a:p>
          <a:p>
            <a:pPr>
              <a:defRPr/>
            </a:pPr>
            <a:r>
              <a:rPr lang="en-US" sz="2400" i="1" dirty="0"/>
              <a:t>     compliance checking</a:t>
            </a:r>
          </a:p>
        </p:txBody>
      </p:sp>
    </p:spTree>
    <p:extLst>
      <p:ext uri="{BB962C8B-B14F-4D97-AF65-F5344CB8AC3E}">
        <p14:creationId xmlns:p14="http://schemas.microsoft.com/office/powerpoint/2010/main" val="3905421128"/>
      </p:ext>
    </p:extLst>
  </p:cSld>
  <p:clrMapOvr>
    <a:masterClrMapping/>
  </p:clrMapOvr>
  <p:transition spd="med" advClick="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>
            <a:extLst>
              <a:ext uri="{FF2B5EF4-FFF2-40B4-BE49-F238E27FC236}">
                <a16:creationId xmlns:a16="http://schemas.microsoft.com/office/drawing/2014/main" id="{C8742C71-BC95-4721-ADEA-0358B0E6A1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016000"/>
            <a:ext cx="9337040" cy="1373188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Contoh</a:t>
            </a:r>
            <a:r>
              <a:rPr lang="en-US" altLang="en-US" dirty="0"/>
              <a:t> </a:t>
            </a:r>
            <a:r>
              <a:rPr lang="en-US" altLang="en-US" i="1" dirty="0"/>
              <a:t>Null Cipher </a:t>
            </a:r>
            <a:r>
              <a:rPr lang="en-US" altLang="en-US" dirty="0" err="1"/>
              <a:t>lainnya</a:t>
            </a:r>
            <a:r>
              <a:rPr lang="en-US" altLang="en-US" dirty="0"/>
              <a:t>:</a:t>
            </a:r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28675" name="Text Box 4">
            <a:extLst>
              <a:ext uri="{FF2B5EF4-FFF2-40B4-BE49-F238E27FC236}">
                <a16:creationId xmlns:a16="http://schemas.microsoft.com/office/drawing/2014/main" id="{95B6F1E1-B307-4897-B2D3-D75A221FD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7281" y="2000250"/>
            <a:ext cx="876744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B</a:t>
            </a:r>
            <a:r>
              <a:rPr lang="en-US" altLang="en-US" sz="2800" dirty="0">
                <a:latin typeface="Verdana" panose="020B0604030504040204" pitchFamily="34" charset="0"/>
              </a:rPr>
              <a:t>ig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umble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i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N</a:t>
            </a:r>
            <a:r>
              <a:rPr lang="en-US" altLang="en-US" sz="2800" dirty="0">
                <a:latin typeface="Verdana" panose="020B0604030504040204" pitchFamily="34" charset="0"/>
              </a:rPr>
              <a:t>ew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G</a:t>
            </a:r>
            <a:r>
              <a:rPr lang="en-US" altLang="en-US" sz="2800" dirty="0">
                <a:latin typeface="Verdana" panose="020B0604030504040204" pitchFamily="34" charset="0"/>
              </a:rPr>
              <a:t>uinea.</a:t>
            </a:r>
          </a:p>
          <a:p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T</a:t>
            </a:r>
            <a:r>
              <a:rPr lang="en-US" altLang="en-US" sz="2800" dirty="0">
                <a:latin typeface="Verdana" panose="020B0604030504040204" pitchFamily="34" charset="0"/>
              </a:rPr>
              <a:t>he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w</a:t>
            </a:r>
            <a:r>
              <a:rPr lang="en-US" altLang="en-US" sz="2800" dirty="0">
                <a:latin typeface="Verdana" panose="020B0604030504040204" pitchFamily="34" charset="0"/>
              </a:rPr>
              <a:t>ar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n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c</a:t>
            </a:r>
            <a:r>
              <a:rPr lang="en-US" altLang="en-US" sz="2800" dirty="0">
                <a:latin typeface="Verdana" panose="020B0604030504040204" pitchFamily="34" charset="0"/>
              </a:rPr>
              <a:t>elebrity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a</a:t>
            </a:r>
            <a:r>
              <a:rPr lang="en-US" altLang="en-US" sz="2800" dirty="0">
                <a:latin typeface="Verdana" panose="020B0604030504040204" pitchFamily="34" charset="0"/>
              </a:rPr>
              <a:t>cts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hould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nd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s</a:t>
            </a:r>
            <a:r>
              <a:rPr lang="en-US" altLang="en-US" sz="2800" dirty="0">
                <a:latin typeface="Verdana" panose="020B0604030504040204" pitchFamily="34" charset="0"/>
              </a:rPr>
              <a:t>oon.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O</a:t>
            </a:r>
            <a:r>
              <a:rPr lang="en-US" altLang="en-US" sz="2800" dirty="0">
                <a:latin typeface="Verdana" panose="020B0604030504040204" pitchFamily="34" charset="0"/>
              </a:rPr>
              <a:t>ver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f</a:t>
            </a:r>
            <a:r>
              <a:rPr lang="en-US" altLang="en-US" sz="2800" dirty="0">
                <a:latin typeface="Verdana" panose="020B0604030504040204" pitchFamily="34" charset="0"/>
              </a:rPr>
              <a:t>our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d</a:t>
            </a:r>
            <a:r>
              <a:rPr lang="en-US" altLang="en-US" sz="2800" dirty="0">
                <a:latin typeface="Verdana" panose="020B0604030504040204" pitchFamily="34" charset="0"/>
              </a:rPr>
              <a:t>ie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cstatic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e</a:t>
            </a:r>
            <a:r>
              <a:rPr lang="en-US" altLang="en-US" sz="2800" dirty="0">
                <a:latin typeface="Verdana" panose="020B0604030504040204" pitchFamily="34" charset="0"/>
              </a:rPr>
              <a:t>lephants </a:t>
            </a:r>
            <a:r>
              <a:rPr lang="en-US" altLang="en-US" sz="2800" dirty="0">
                <a:solidFill>
                  <a:schemeClr val="accent1"/>
                </a:solidFill>
                <a:latin typeface="Verdana" panose="020B0604030504040204" pitchFamily="34" charset="0"/>
              </a:rPr>
              <a:t>r</a:t>
            </a:r>
            <a:r>
              <a:rPr lang="en-US" altLang="en-US" sz="2800" dirty="0">
                <a:latin typeface="Verdana" panose="020B0604030504040204" pitchFamily="34" charset="0"/>
              </a:rPr>
              <a:t>eplicated.</a:t>
            </a:r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19E26398-B9E8-424A-B25B-D9B41589C3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9041" y="3754180"/>
            <a:ext cx="4514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>
                <a:solidFill>
                  <a:srgbClr val="FF0000"/>
                </a:solidFill>
                <a:latin typeface="Verdana" panose="020B0604030504040204" pitchFamily="34" charset="0"/>
              </a:rPr>
              <a:t>Bring two cases of deer.</a:t>
            </a:r>
          </a:p>
        </p:txBody>
      </p:sp>
      <p:sp>
        <p:nvSpPr>
          <p:cNvPr id="28677" name="Line 6">
            <a:extLst>
              <a:ext uri="{FF2B5EF4-FFF2-40B4-BE49-F238E27FC236}">
                <a16:creationId xmlns:a16="http://schemas.microsoft.com/office/drawing/2014/main" id="{B4D98341-B8EC-4C8A-824D-C3138721B24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45565" y="3509010"/>
            <a:ext cx="4495800" cy="0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non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47E86FD-D8DB-4E7A-9410-F092728E3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28679" name="Slide Number Placeholder 2">
            <a:extLst>
              <a:ext uri="{FF2B5EF4-FFF2-40B4-BE49-F238E27FC236}">
                <a16:creationId xmlns:a16="http://schemas.microsoft.com/office/drawing/2014/main" id="{61580963-5320-4D51-A861-7BA07B5EB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7141F-F8BB-4E60-9E00-4E89E53865BC}" type="slidenum">
              <a:rPr lang="en-US" altLang="en-US">
                <a:latin typeface="Arial" panose="020B0604020202020204" pitchFamily="34" charset="0"/>
              </a:rPr>
              <a:pPr/>
              <a:t>20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7A32D672-2EB8-4037-BFE9-AF197DE77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40" y="1369379"/>
            <a:ext cx="9946640" cy="4344987"/>
          </a:xfrm>
        </p:spPr>
        <p:txBody>
          <a:bodyPr/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i="1" dirty="0"/>
              <a:t>Fishing freshwater bends and saltwater coasts rewards anyone feeling stressed. Resourceful anglers usually find masterful leapers fun and admit swordfish rank overwhelming </a:t>
            </a:r>
            <a:r>
              <a:rPr lang="en-US" altLang="en-US" i="1" dirty="0" err="1"/>
              <a:t>anyday</a:t>
            </a:r>
            <a:r>
              <a:rPr lang="en-US" altLang="en-US" i="1" dirty="0"/>
              <a:t>. </a:t>
            </a:r>
          </a:p>
          <a:p>
            <a:pPr>
              <a:lnSpc>
                <a:spcPct val="80000"/>
              </a:lnSpc>
            </a:pPr>
            <a:endParaRPr lang="en-US" altLang="en-US" sz="32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mengambil</a:t>
            </a:r>
            <a:r>
              <a:rPr lang="en-US" altLang="en-US" dirty="0"/>
              <a:t> </a:t>
            </a:r>
            <a:r>
              <a:rPr lang="en-US" altLang="en-US" dirty="0" err="1"/>
              <a:t>huruf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pada </a:t>
            </a:r>
            <a:r>
              <a:rPr lang="en-US" altLang="en-US" dirty="0" err="1"/>
              <a:t>setiap</a:t>
            </a:r>
            <a:r>
              <a:rPr lang="en-US" altLang="en-US" dirty="0"/>
              <a:t> kata </a:t>
            </a:r>
            <a:r>
              <a:rPr lang="en-US" altLang="en-US" dirty="0" err="1"/>
              <a:t>diperoleh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berikut</a:t>
            </a:r>
            <a:r>
              <a:rPr lang="en-US" altLang="en-US" dirty="0"/>
              <a:t>: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 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	</a:t>
            </a:r>
            <a:r>
              <a:rPr lang="en-US" altLang="en-US" i="1" dirty="0">
                <a:solidFill>
                  <a:srgbClr val="FF0000"/>
                </a:solidFill>
              </a:rPr>
              <a:t>Send Lawyers, Guns, and Money. </a:t>
            </a:r>
          </a:p>
          <a:p>
            <a:endParaRPr lang="en-US" altLang="en-US" dirty="0"/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85BAD510-7225-4B16-A5B7-625B2CB90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469EAEB-2913-409B-B17C-EC5E9777230D}" type="slidenum">
              <a:rPr lang="en-US" altLang="en-US">
                <a:latin typeface="Arial" panose="020B0604020202020204" pitchFamily="34" charset="0"/>
              </a:rPr>
              <a:pPr/>
              <a:t>21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740FD8-77B1-4144-AAFB-E7C150BB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5">
            <a:extLst>
              <a:ext uri="{FF2B5EF4-FFF2-40B4-BE49-F238E27FC236}">
                <a16:creationId xmlns:a16="http://schemas.microsoft.com/office/drawing/2014/main" id="{DABBC576-F4B0-4826-AC90-C08FA39B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8412B4B-9250-4995-93FD-EB04B11E7820}" type="slidenum">
              <a:rPr lang="en-US" altLang="en-US">
                <a:latin typeface="Arial" panose="020B0604020202020204" pitchFamily="34" charset="0"/>
              </a:rPr>
              <a:pPr/>
              <a:t>22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FDB3C63-180A-4334-A5BB-CE219BA79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76960" y="828674"/>
            <a:ext cx="10546080" cy="49879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Steganografi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film </a:t>
            </a:r>
            <a:r>
              <a:rPr lang="en-US" altLang="en-US" i="1" dirty="0"/>
              <a:t>Mercury Rising</a:t>
            </a:r>
            <a:r>
              <a:rPr lang="en-US" altLang="en-US" dirty="0"/>
              <a:t> dan </a:t>
            </a:r>
            <a:r>
              <a:rPr lang="en-US" altLang="en-US" i="1" dirty="0"/>
              <a:t>Beautiful Mind</a:t>
            </a:r>
          </a:p>
          <a:p>
            <a:pPr eaLnBrk="1" hangingPunct="1"/>
            <a:endParaRPr lang="en-US" altLang="en-US" sz="2400" dirty="0"/>
          </a:p>
        </p:txBody>
      </p:sp>
      <p:pic>
        <p:nvPicPr>
          <p:cNvPr id="30724" name="Picture 2" descr="http://3.bp.blogspot.com/_z7lIc1pf3m0/TNHukEDwAGI/AAAAAAAAABk/4ICvUS5GbOA/s1600/a-beautiful-mind-2001.jpg">
            <a:extLst>
              <a:ext uri="{FF2B5EF4-FFF2-40B4-BE49-F238E27FC236}">
                <a16:creationId xmlns:a16="http://schemas.microsoft.com/office/drawing/2014/main" id="{6E8FA44D-BCC5-4003-877F-5CCB24365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890" y="1911034"/>
            <a:ext cx="3917950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4" descr="http://oneguyrambling.com/wp-content/uploads/2012/10/1085184.jpg">
            <a:extLst>
              <a:ext uri="{FF2B5EF4-FFF2-40B4-BE49-F238E27FC236}">
                <a16:creationId xmlns:a16="http://schemas.microsoft.com/office/drawing/2014/main" id="{1935F4EC-747C-4866-AB9A-16E406EE9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54" y="1911034"/>
            <a:ext cx="2751537" cy="3917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8FD081D-45E0-42F8-8BD3-C237286D5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EF8A003F-ED32-40DF-9CE1-C44B11B4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C4BBB25-3F42-499A-9007-AF75EF6671BC}" type="slidenum">
              <a:rPr lang="en-US" altLang="en-US">
                <a:latin typeface="Arial" panose="020B0604020202020204" pitchFamily="34" charset="0"/>
              </a:rPr>
              <a:pPr/>
              <a:t>23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5B41528B-1441-4998-AD93-AAC88271F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93" y="428626"/>
            <a:ext cx="49149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D7C695BA-499A-40C1-9BC1-96973ABC6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368" y="3619501"/>
            <a:ext cx="507206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EFDD2E-3CA3-4528-B3DD-0C7F94389D54}"/>
              </a:ext>
            </a:extLst>
          </p:cNvPr>
          <p:cNvSpPr txBox="1"/>
          <p:nvPr/>
        </p:nvSpPr>
        <p:spPr>
          <a:xfrm>
            <a:off x="1952625" y="3929063"/>
            <a:ext cx="2977931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 err="1"/>
              <a:t>Beberapa</a:t>
            </a:r>
            <a:r>
              <a:rPr lang="en-US" sz="2400" dirty="0"/>
              <a:t> </a:t>
            </a:r>
            <a:r>
              <a:rPr lang="en-US" sz="2400" dirty="0" err="1"/>
              <a:t>adegan</a:t>
            </a:r>
            <a:r>
              <a:rPr lang="en-US" sz="2400" dirty="0"/>
              <a:t> film </a:t>
            </a:r>
          </a:p>
          <a:p>
            <a:pPr>
              <a:defRPr/>
            </a:pPr>
            <a:r>
              <a:rPr lang="en-US" sz="2400" i="1" dirty="0"/>
              <a:t>Beautiful Mind </a:t>
            </a:r>
            <a:r>
              <a:rPr lang="en-US" sz="2400" dirty="0"/>
              <a:t>yang </a:t>
            </a:r>
          </a:p>
          <a:p>
            <a:pPr>
              <a:defRPr/>
            </a:pPr>
            <a:r>
              <a:rPr lang="en-US" sz="2400" dirty="0" err="1"/>
              <a:t>memperlihatkan</a:t>
            </a:r>
            <a:r>
              <a:rPr lang="en-US" sz="2400" dirty="0"/>
              <a:t> </a:t>
            </a:r>
          </a:p>
          <a:p>
            <a:pPr>
              <a:defRPr/>
            </a:pPr>
            <a:r>
              <a:rPr lang="en-US" sz="2400" dirty="0" err="1"/>
              <a:t>steganografi</a:t>
            </a:r>
            <a:endParaRPr lang="en-US" sz="24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234F3C1-16AD-4B9D-9357-BCD1DBA4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0096396A-0C41-4678-A299-DF181942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dan </a:t>
            </a:r>
            <a:r>
              <a:rPr lang="en-US" altLang="en-US" b="1" dirty="0" err="1"/>
              <a:t>Terorisme</a:t>
            </a:r>
            <a:endParaRPr lang="en-US" altLang="en-US" b="1" dirty="0"/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7547A248-00C0-406F-B6AB-2A37FE4FD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3840"/>
            <a:ext cx="10515600" cy="4663123"/>
          </a:xfrm>
        </p:spPr>
        <p:txBody>
          <a:bodyPr/>
          <a:lstStyle/>
          <a:p>
            <a:r>
              <a:rPr lang="en-US" altLang="en-US" dirty="0" err="1"/>
              <a:t>Ilmu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mendadak</a:t>
            </a:r>
            <a:r>
              <a:rPr lang="en-US" altLang="en-US" dirty="0"/>
              <a:t> naik </a:t>
            </a:r>
            <a:r>
              <a:rPr lang="en-US" altLang="en-US" dirty="0" err="1"/>
              <a:t>daun</a:t>
            </a:r>
            <a:r>
              <a:rPr lang="en-US" altLang="en-US" dirty="0"/>
              <a:t> </a:t>
            </a:r>
            <a:r>
              <a:rPr lang="en-US" altLang="en-US" dirty="0" err="1"/>
              <a:t>ketika</a:t>
            </a:r>
            <a:r>
              <a:rPr lang="en-US" altLang="en-US" dirty="0"/>
              <a:t> </a:t>
            </a:r>
            <a:r>
              <a:rPr lang="en-US" altLang="en-US" dirty="0" err="1"/>
              <a:t>pasca</a:t>
            </a:r>
            <a:r>
              <a:rPr lang="en-US" altLang="en-US" dirty="0"/>
              <a:t> 11 September 2001 </a:t>
            </a:r>
            <a:r>
              <a:rPr lang="en-US" altLang="en-US" dirty="0" err="1"/>
              <a:t>pihak</a:t>
            </a:r>
            <a:r>
              <a:rPr lang="en-US" altLang="en-US" dirty="0"/>
              <a:t> FBI </a:t>
            </a:r>
            <a:r>
              <a:rPr lang="en-US" altLang="en-US" dirty="0" err="1"/>
              <a:t>menuding</a:t>
            </a:r>
            <a:r>
              <a:rPr lang="en-US" altLang="en-US" dirty="0"/>
              <a:t> </a:t>
            </a:r>
            <a:r>
              <a:rPr lang="en-US" altLang="en-US" i="1" dirty="0"/>
              <a:t>Al-</a:t>
            </a:r>
            <a:r>
              <a:rPr lang="en-US" altLang="en-US" i="1" dirty="0" err="1"/>
              <a:t>Qaidah</a:t>
            </a:r>
            <a:r>
              <a:rPr lang="en-US" altLang="en-US" i="1" dirty="0"/>
              <a:t> </a:t>
            </a:r>
            <a:r>
              <a:rPr lang="en-US" altLang="en-US" dirty="0" err="1"/>
              <a:t>menggunakan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menyisipkan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melalui</a:t>
            </a:r>
            <a:r>
              <a:rPr lang="en-US" altLang="en-US" dirty="0"/>
              <a:t> video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gambar</a:t>
            </a:r>
            <a:r>
              <a:rPr lang="en-US" altLang="en-US" dirty="0"/>
              <a:t> yang </a:t>
            </a:r>
            <a:r>
              <a:rPr lang="en-US" altLang="en-US" dirty="0" err="1"/>
              <a:t>mereka</a:t>
            </a:r>
            <a:r>
              <a:rPr lang="en-US" altLang="en-US" dirty="0"/>
              <a:t> </a:t>
            </a:r>
            <a:r>
              <a:rPr lang="en-US" altLang="en-US" dirty="0" err="1"/>
              <a:t>rilis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teratur</a:t>
            </a:r>
            <a:r>
              <a:rPr lang="en-US" altLang="en-US" dirty="0"/>
              <a:t> di Internet.</a:t>
            </a:r>
          </a:p>
          <a:p>
            <a:endParaRPr lang="en-US" altLang="en-US" sz="2400" dirty="0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98ED61F3-437E-4A96-9186-585F2D1D7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CBD2AB9-0883-4B35-805F-43ECC26BD1F6}" type="slidenum">
              <a:rPr lang="en-US" altLang="en-US">
                <a:latin typeface="Arial" panose="020B0604020202020204" pitchFamily="34" charset="0"/>
              </a:rPr>
              <a:pPr/>
              <a:t>24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33797" name="Picture 2" descr="http://cacm.acm.org/system/assets/0000/7845/5312.arstechnica.steganography_image.large.jpg?1341312420&amp;1336059258">
            <a:extLst>
              <a:ext uri="{FF2B5EF4-FFF2-40B4-BE49-F238E27FC236}">
                <a16:creationId xmlns:a16="http://schemas.microsoft.com/office/drawing/2014/main" id="{90ED9345-52E6-4199-89FA-033B67F43B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581" y="3429000"/>
            <a:ext cx="271462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 descr="http://p3.storage.canalblog.com/31/30/830430/61947902.jpg">
            <a:extLst>
              <a:ext uri="{FF2B5EF4-FFF2-40B4-BE49-F238E27FC236}">
                <a16:creationId xmlns:a16="http://schemas.microsoft.com/office/drawing/2014/main" id="{56520443-05EE-4EAF-85A9-8304B9A02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889" y="3429000"/>
            <a:ext cx="33162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DBD29B-033C-4FDA-9EEE-D91013D7A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>
            <a:extLst>
              <a:ext uri="{FF2B5EF4-FFF2-40B4-BE49-F238E27FC236}">
                <a16:creationId xmlns:a16="http://schemas.microsoft.com/office/drawing/2014/main" id="{9740967E-7FBA-4734-8437-25ADA7CE6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163513"/>
            <a:ext cx="7543800" cy="949325"/>
          </a:xfrm>
        </p:spPr>
        <p:txBody>
          <a:bodyPr/>
          <a:lstStyle/>
          <a:p>
            <a:r>
              <a:rPr lang="en-US" altLang="en-US" b="1" dirty="0" err="1"/>
              <a:t>Steganografi</a:t>
            </a:r>
            <a:r>
              <a:rPr lang="en-US" altLang="en-US" b="1" dirty="0"/>
              <a:t> Digital</a:t>
            </a:r>
          </a:p>
        </p:txBody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573B697E-9F3B-4B4E-9D2C-D6C2405995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5360" y="1285875"/>
            <a:ext cx="10515600" cy="4845050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Steganografi</a:t>
            </a:r>
            <a:r>
              <a:rPr lang="en-US" altLang="en-US" sz="2400" dirty="0"/>
              <a:t> digital: </a:t>
            </a:r>
            <a:r>
              <a:rPr lang="en-US" altLang="en-US" sz="2400" dirty="0" err="1"/>
              <a:t>penyembunyian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digital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</a:t>
            </a:r>
            <a:r>
              <a:rPr lang="en-US" altLang="en-US" sz="2400" dirty="0" err="1"/>
              <a:t>lainnya</a:t>
            </a:r>
            <a:r>
              <a:rPr lang="en-US" altLang="en-US" sz="2400" dirty="0"/>
              <a:t>. </a:t>
            </a:r>
          </a:p>
          <a:p>
            <a:r>
              <a:rPr lang="en-US" altLang="en-US" sz="2400" i="1" dirty="0"/>
              <a:t>Carrier file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dokumen</a:t>
            </a:r>
            <a:r>
              <a:rPr lang="en-US" altLang="en-US" sz="2400" dirty="0"/>
              <a:t> digital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sebagai</a:t>
            </a:r>
            <a:r>
              <a:rPr lang="en-US" altLang="en-US" sz="2400" dirty="0"/>
              <a:t> media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3EA8B448-F0F3-4CA3-A50B-C813D721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97E2A70-4CA9-4E40-9F1B-713EA2CBB442}" type="slidenum">
              <a:rPr lang="en-US" altLang="en-US">
                <a:latin typeface="Arial" panose="020B0604020202020204" pitchFamily="34" charset="0"/>
              </a:rPr>
              <a:pPr/>
              <a:t>25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1BC03F7-1E30-430D-9E89-276AC3A2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9378" y="2841626"/>
            <a:ext cx="42608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1. </a:t>
            </a:r>
            <a:r>
              <a:rPr lang="en-US" sz="2400" kern="0" dirty="0" err="1"/>
              <a:t>Teks</a:t>
            </a: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   “</a:t>
            </a:r>
            <a:r>
              <a:rPr lang="en-US" sz="2400" kern="0" dirty="0">
                <a:solidFill>
                  <a:srgbClr val="FF0000"/>
                </a:solidFill>
              </a:rPr>
              <a:t>Kita </a:t>
            </a:r>
            <a:r>
              <a:rPr lang="en-US" sz="2400" kern="0" dirty="0" err="1">
                <a:solidFill>
                  <a:srgbClr val="FF0000"/>
                </a:solidFill>
              </a:rPr>
              <a:t>semua</a:t>
            </a:r>
            <a:r>
              <a:rPr lang="en-US" sz="2400" kern="0" dirty="0">
                <a:solidFill>
                  <a:srgbClr val="FF0000"/>
                </a:solidFill>
              </a:rPr>
              <a:t> </a:t>
            </a:r>
            <a:r>
              <a:rPr lang="en-US" sz="2400" kern="0" dirty="0" err="1">
                <a:solidFill>
                  <a:srgbClr val="FF0000"/>
                </a:solidFill>
              </a:rPr>
              <a:t>bersaudara</a:t>
            </a:r>
            <a:r>
              <a:rPr lang="en-US" sz="2400" kern="0" dirty="0"/>
              <a:t>”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4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400" kern="0" dirty="0"/>
              <a:t>2. Audio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2600" kern="0" dirty="0"/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endParaRPr lang="en-US" sz="2600" kern="0" dirty="0"/>
          </a:p>
        </p:txBody>
      </p:sp>
      <p:pic>
        <p:nvPicPr>
          <p:cNvPr id="37894" name="Picture 5">
            <a:extLst>
              <a:ext uri="{FF2B5EF4-FFF2-40B4-BE49-F238E27FC236}">
                <a16:creationId xmlns:a16="http://schemas.microsoft.com/office/drawing/2014/main" id="{FE08CA49-8D0D-4924-931F-B95DDA9E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98" y="5426869"/>
            <a:ext cx="3455988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7">
            <a:extLst>
              <a:ext uri="{FF2B5EF4-FFF2-40B4-BE49-F238E27FC236}">
                <a16:creationId xmlns:a16="http://schemas.microsoft.com/office/drawing/2014/main" id="{435195E0-AF01-45CA-BB35-7041AF906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7940" y="2874962"/>
            <a:ext cx="3683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3. Gambar (</a:t>
            </a:r>
            <a:r>
              <a:rPr lang="en-US" altLang="en-US" sz="2400" i="1" dirty="0">
                <a:latin typeface="Arial" panose="020B0604020202020204" pitchFamily="34" charset="0"/>
              </a:rPr>
              <a:t>image</a:t>
            </a:r>
            <a:r>
              <a:rPr lang="en-US" altLang="en-US" sz="2400" dirty="0">
                <a:latin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4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400" dirty="0">
                <a:latin typeface="Arial" panose="020B0604020202020204" pitchFamily="34" charset="0"/>
              </a:rPr>
              <a:t>4. Video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en-US" sz="2600" dirty="0">
                <a:latin typeface="Arial" panose="020B0604020202020204" pitchFamily="34" charset="0"/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None/>
            </a:pPr>
            <a:endParaRPr lang="en-US" altLang="en-US" sz="2600" dirty="0">
              <a:latin typeface="Arial" panose="020B0604020202020204" pitchFamily="34" charset="0"/>
            </a:endParaRPr>
          </a:p>
        </p:txBody>
      </p:sp>
      <p:pic>
        <p:nvPicPr>
          <p:cNvPr id="37896" name="Picture 8" descr="peppers512warna">
            <a:extLst>
              <a:ext uri="{FF2B5EF4-FFF2-40B4-BE49-F238E27FC236}">
                <a16:creationId xmlns:a16="http://schemas.microsoft.com/office/drawing/2014/main" id="{C3B0BDD8-2896-4631-A556-0D5E04F07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6" y="3414872"/>
            <a:ext cx="1203325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0">
            <a:extLst>
              <a:ext uri="{FF2B5EF4-FFF2-40B4-BE49-F238E27FC236}">
                <a16:creationId xmlns:a16="http://schemas.microsoft.com/office/drawing/2014/main" id="{5C465669-B874-4656-BC42-9A5D44ED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013" y="5237082"/>
            <a:ext cx="271462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Rectangle 9">
            <a:extLst>
              <a:ext uri="{FF2B5EF4-FFF2-40B4-BE49-F238E27FC236}">
                <a16:creationId xmlns:a16="http://schemas.microsoft.com/office/drawing/2014/main" id="{3A7DC578-9FAE-4E79-819E-8066EEA0F1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3414872"/>
            <a:ext cx="12858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bmp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jpeg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gif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png</a:t>
            </a:r>
            <a:endParaRPr lang="en-US" altLang="en-US" dirty="0">
              <a:solidFill>
                <a:srgbClr val="0000FF"/>
              </a:solidFill>
            </a:endParaRPr>
          </a:p>
        </p:txBody>
      </p:sp>
      <p:sp>
        <p:nvSpPr>
          <p:cNvPr id="37899" name="Rectangle 10">
            <a:extLst>
              <a:ext uri="{FF2B5EF4-FFF2-40B4-BE49-F238E27FC236}">
                <a16:creationId xmlns:a16="http://schemas.microsoft.com/office/drawing/2014/main" id="{674DB8AA-525A-4DC3-BB29-B4A6BB72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0392" y="6131005"/>
            <a:ext cx="1714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wav</a:t>
            </a:r>
          </a:p>
          <a:p>
            <a:pPr marL="0" lvl="1"/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- mp3</a:t>
            </a:r>
          </a:p>
        </p:txBody>
      </p:sp>
      <p:sp>
        <p:nvSpPr>
          <p:cNvPr id="37900" name="Rectangle 11">
            <a:extLst>
              <a:ext uri="{FF2B5EF4-FFF2-40B4-BE49-F238E27FC236}">
                <a16:creationId xmlns:a16="http://schemas.microsoft.com/office/drawing/2014/main" id="{B7A0F2B5-DFC0-42B8-8BC5-EB8D4EA24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6898" y="3790950"/>
            <a:ext cx="10001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Txt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doc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html</a:t>
            </a:r>
          </a:p>
        </p:txBody>
      </p:sp>
      <p:sp>
        <p:nvSpPr>
          <p:cNvPr id="37901" name="Rectangle 12">
            <a:extLst>
              <a:ext uri="{FF2B5EF4-FFF2-40B4-BE49-F238E27FC236}">
                <a16:creationId xmlns:a16="http://schemas.microsoft.com/office/drawing/2014/main" id="{4B289A09-8CD0-4938-B21A-9E3A3F17E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159" y="5380037"/>
            <a:ext cx="10715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mpeg</a:t>
            </a: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</a:t>
            </a:r>
            <a:r>
              <a:rPr lang="en-US" altLang="en-US" dirty="0" err="1">
                <a:solidFill>
                  <a:srgbClr val="0000FF"/>
                </a:solidFill>
                <a:latin typeface="Tahoma" panose="020B0604030504040204" pitchFamily="34" charset="0"/>
              </a:rPr>
              <a:t>avi</a:t>
            </a:r>
            <a:endParaRPr lang="en-US" altLang="en-US" dirty="0">
              <a:solidFill>
                <a:srgbClr val="0000FF"/>
              </a:solidFill>
              <a:latin typeface="Tahoma" panose="020B0604030504040204" pitchFamily="34" charset="0"/>
            </a:endParaRPr>
          </a:p>
          <a:p>
            <a:pPr marL="0" lvl="1">
              <a:buFontTx/>
              <a:buChar char="-"/>
            </a:pPr>
            <a:r>
              <a:rPr lang="en-US" altLang="en-US" dirty="0">
                <a:solidFill>
                  <a:srgbClr val="0000FF"/>
                </a:solidFill>
                <a:latin typeface="Tahoma" panose="020B0604030504040204" pitchFamily="34" charset="0"/>
              </a:rPr>
              <a:t> mp4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CF9D747-915C-43FC-BE35-A6162102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>
            <a:extLst>
              <a:ext uri="{FF2B5EF4-FFF2-40B4-BE49-F238E27FC236}">
                <a16:creationId xmlns:a16="http://schemas.microsoft.com/office/drawing/2014/main" id="{3823500D-2276-415E-B94C-7A4B28A63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81200" y="6248400"/>
            <a:ext cx="2133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l"/>
            <a:fld id="{EC5C154B-4B52-4A29-B703-E3E0A06D87C9}" type="slidenum">
              <a:rPr lang="en-US" altLang="en-US">
                <a:latin typeface="Arial" panose="020B0604020202020204" pitchFamily="34" charset="0"/>
              </a:rPr>
              <a:pPr algn="l"/>
              <a:t>26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38915" name="Object 2">
            <a:extLst>
              <a:ext uri="{FF2B5EF4-FFF2-40B4-BE49-F238E27FC236}">
                <a16:creationId xmlns:a16="http://schemas.microsoft.com/office/drawing/2014/main" id="{3CA625C4-4A6C-44B4-AB0D-6D3336A573D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4670007"/>
              </p:ext>
            </p:extLst>
          </p:nvPr>
        </p:nvGraphicFramePr>
        <p:xfrm>
          <a:off x="1666240" y="873124"/>
          <a:ext cx="8576183" cy="49587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5567038" imgH="3222461" progId="Visio.Drawing.6">
                  <p:embed/>
                </p:oleObj>
              </mc:Choice>
              <mc:Fallback>
                <p:oleObj name="VISIO" r:id="rId2" imgW="5567038" imgH="3222461" progId="Visio.Drawing.6">
                  <p:embed/>
                  <p:pic>
                    <p:nvPicPr>
                      <p:cNvPr id="38915" name="Object 2">
                        <a:extLst>
                          <a:ext uri="{FF2B5EF4-FFF2-40B4-BE49-F238E27FC236}">
                            <a16:creationId xmlns:a16="http://schemas.microsoft.com/office/drawing/2014/main" id="{3CA625C4-4A6C-44B4-AB0D-6D3336A573D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240" y="873124"/>
                        <a:ext cx="8576183" cy="49587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8598F96-8CFA-4FFB-83DF-1BF7CA597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5">
            <a:extLst>
              <a:ext uri="{FF2B5EF4-FFF2-40B4-BE49-F238E27FC236}">
                <a16:creationId xmlns:a16="http://schemas.microsoft.com/office/drawing/2014/main" id="{CEE82407-D456-4D94-A305-0309DD47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FD43D65E-46AC-49E7-A87D-E2FE33914B79}" type="slidenum">
              <a:rPr lang="en-US" altLang="en-US">
                <a:latin typeface="Arial" panose="020B0604020202020204" pitchFamily="34" charset="0"/>
              </a:rPr>
              <a:pPr/>
              <a:t>27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8C00942A-F953-412E-A588-4913B2B871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 err="1"/>
              <a:t>Terminologi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5ABE5B0A-A94A-4339-BB95-A5B4115329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4720" y="1526223"/>
            <a:ext cx="10759440" cy="4411662"/>
          </a:xfrm>
        </p:spPr>
        <p:txBody>
          <a:bodyPr>
            <a:noAutofit/>
          </a:bodyPr>
          <a:lstStyle/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/>
            </a:pPr>
            <a:r>
              <a:rPr lang="en-US" altLang="en-US" sz="2400" i="1" dirty="0"/>
              <a:t>Embedded message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hiddentext</a:t>
            </a:r>
            <a:r>
              <a:rPr lang="en-US" altLang="en-US" sz="2400" i="1" dirty="0"/>
              <a:t>) </a:t>
            </a:r>
            <a:r>
              <a:rPr lang="en-US" altLang="en-US" sz="2400" i="1" u="sng" dirty="0" err="1"/>
              <a:t>atau</a:t>
            </a:r>
            <a:r>
              <a:rPr lang="en-US" altLang="en-US" sz="2400" i="1" dirty="0"/>
              <a:t> secret message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/>
              <a:t>Cover-object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covertext</a:t>
            </a:r>
            <a:r>
              <a:rPr lang="en-US" altLang="en-US" sz="2400" i="1" dirty="0"/>
              <a:t>):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2400" dirty="0"/>
              <a:t>	</a:t>
            </a:r>
            <a:r>
              <a:rPr lang="en-US" altLang="en-US" sz="2000" dirty="0" err="1"/>
              <a:t>Bisa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berupa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teks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gambar</a:t>
            </a:r>
            <a:r>
              <a:rPr lang="en-US" altLang="en-US" sz="2000" dirty="0"/>
              <a:t>, audio, video, </a:t>
            </a:r>
            <a:r>
              <a:rPr lang="en-US" altLang="en-US" sz="2000" dirty="0" err="1"/>
              <a:t>dll</a:t>
            </a:r>
            <a:endParaRPr lang="en-US" altLang="en-US" sz="20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-object</a:t>
            </a:r>
            <a:r>
              <a:rPr lang="en-US" altLang="en-US" sz="2400" dirty="0"/>
              <a:t> (</a:t>
            </a:r>
            <a:r>
              <a:rPr lang="en-US" altLang="en-US" sz="2400" i="1" dirty="0" err="1"/>
              <a:t>stegotext</a:t>
            </a:r>
            <a:r>
              <a:rPr lang="en-US" altLang="en-US" sz="2400" i="1" dirty="0"/>
              <a:t>): 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 yang </a:t>
            </a:r>
            <a:r>
              <a:rPr lang="en-US" altLang="en-US" sz="2400" dirty="0" err="1"/>
              <a:t>sudah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.</a:t>
            </a:r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endParaRPr lang="en-US" altLang="en-US" sz="2400" i="1" dirty="0"/>
          </a:p>
          <a:p>
            <a:pPr marL="571500" indent="-571500">
              <a:lnSpc>
                <a:spcPct val="80000"/>
              </a:lnSpc>
              <a:buFont typeface="Wingdings" panose="05000000000000000000" pitchFamily="2" charset="2"/>
              <a:buAutoNum type="arabicPeriod" startAt="2"/>
            </a:pP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menyisipan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dan </a:t>
            </a:r>
            <a:r>
              <a:rPr lang="en-US" altLang="en-US" sz="2400" dirty="0" err="1"/>
              <a:t>mengekstraksi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stegotext</a:t>
            </a:r>
            <a:r>
              <a:rPr lang="en-US" altLang="en-US" sz="2400" dirty="0"/>
              <a:t>.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8C9E95-9ADE-4A12-8F3A-A40850C4E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Number Placeholder 5">
            <a:extLst>
              <a:ext uri="{FF2B5EF4-FFF2-40B4-BE49-F238E27FC236}">
                <a16:creationId xmlns:a16="http://schemas.microsoft.com/office/drawing/2014/main" id="{681D6BEA-C00E-4042-86BC-2A251DFCF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5649BBD-633E-44E5-BCD4-5B10740035F8}" type="slidenum">
              <a:rPr lang="en-US" altLang="en-US">
                <a:latin typeface="Arial" panose="020B0604020202020204" pitchFamily="34" charset="0"/>
              </a:rPr>
              <a:pPr/>
              <a:t>28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70AA896E-12E3-4D87-8F0D-EFF6B79F3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b="1" dirty="0"/>
              <a:t>Diagram Proses </a:t>
            </a:r>
            <a:r>
              <a:rPr lang="en-GB" altLang="en-US" b="1" dirty="0" err="1"/>
              <a:t>Steganografi</a:t>
            </a:r>
            <a:endParaRPr lang="en-GB" altLang="en-US" b="1" dirty="0"/>
          </a:p>
        </p:txBody>
      </p:sp>
      <p:graphicFrame>
        <p:nvGraphicFramePr>
          <p:cNvPr id="47108" name="Object 3">
            <a:extLst>
              <a:ext uri="{FF2B5EF4-FFF2-40B4-BE49-F238E27FC236}">
                <a16:creationId xmlns:a16="http://schemas.microsoft.com/office/drawing/2014/main" id="{18D02AEB-DFDF-4866-9260-42875AB9AB20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809751" y="2143126"/>
          <a:ext cx="8653463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2" imgW="6625971" imgH="2138553" progId="Visio.Drawing.11">
                  <p:embed/>
                </p:oleObj>
              </mc:Choice>
              <mc:Fallback>
                <p:oleObj name="Visio" r:id="rId2" imgW="6625971" imgH="2138553" progId="Visio.Drawing.11">
                  <p:embed/>
                  <p:pic>
                    <p:nvPicPr>
                      <p:cNvPr id="47108" name="Object 3">
                        <a:extLst>
                          <a:ext uri="{FF2B5EF4-FFF2-40B4-BE49-F238E27FC236}">
                            <a16:creationId xmlns:a16="http://schemas.microsoft.com/office/drawing/2014/main" id="{18D02AEB-DFDF-4866-9260-42875AB9AB2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9751" y="2143126"/>
                        <a:ext cx="8653463" cy="2792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09" name="TextBox 4">
            <a:extLst>
              <a:ext uri="{FF2B5EF4-FFF2-40B4-BE49-F238E27FC236}">
                <a16:creationId xmlns:a16="http://schemas.microsoft.com/office/drawing/2014/main" id="{C75500ED-E78C-4D76-9D88-9A876B527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5750" y="3643314"/>
            <a:ext cx="9858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(encoder)</a:t>
            </a:r>
          </a:p>
        </p:txBody>
      </p:sp>
      <p:sp>
        <p:nvSpPr>
          <p:cNvPr id="47110" name="TextBox 6">
            <a:extLst>
              <a:ext uri="{FF2B5EF4-FFF2-40B4-BE49-F238E27FC236}">
                <a16:creationId xmlns:a16="http://schemas.microsoft.com/office/drawing/2014/main" id="{5CAECF5C-9C77-4789-8011-C54174A07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1875" y="3643314"/>
            <a:ext cx="9969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(decoder)</a:t>
            </a:r>
          </a:p>
        </p:txBody>
      </p:sp>
      <p:sp>
        <p:nvSpPr>
          <p:cNvPr id="47111" name="TextBox 8">
            <a:extLst>
              <a:ext uri="{FF2B5EF4-FFF2-40B4-BE49-F238E27FC236}">
                <a16:creationId xmlns:a16="http://schemas.microsoft.com/office/drawing/2014/main" id="{1784521D-BEB5-49E2-BD23-7623DA6BD9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3786189"/>
            <a:ext cx="16144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sp>
        <p:nvSpPr>
          <p:cNvPr id="47112" name="TextBox 9">
            <a:extLst>
              <a:ext uri="{FF2B5EF4-FFF2-40B4-BE49-F238E27FC236}">
                <a16:creationId xmlns:a16="http://schemas.microsoft.com/office/drawing/2014/main" id="{EFBF0344-B4BC-4D83-A2CF-B8FB91A5E8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53514" y="3786189"/>
            <a:ext cx="16144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(secret message)</a:t>
            </a:r>
          </a:p>
        </p:txBody>
      </p:sp>
      <p:cxnSp>
        <p:nvCxnSpPr>
          <p:cNvPr id="47113" name="Straight Arrow Connector 11">
            <a:extLst>
              <a:ext uri="{FF2B5EF4-FFF2-40B4-BE49-F238E27FC236}">
                <a16:creationId xmlns:a16="http://schemas.microsoft.com/office/drawing/2014/main" id="{F849263D-FED5-4388-AA0B-E0207960EB6B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5703889" y="4322764"/>
            <a:ext cx="1214437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7114" name="TextBox 12">
            <a:extLst>
              <a:ext uri="{FF2B5EF4-FFF2-40B4-BE49-F238E27FC236}">
                <a16:creationId xmlns:a16="http://schemas.microsoft.com/office/drawing/2014/main" id="{C26853D3-66DF-4CC9-9AE8-2C4D44A78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5072064"/>
            <a:ext cx="1011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 dirty="0"/>
              <a:t>adversary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35F9648-FF2F-42A8-BB95-59BED1240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4233004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Number Placeholder 5">
            <a:extLst>
              <a:ext uri="{FF2B5EF4-FFF2-40B4-BE49-F238E27FC236}">
                <a16:creationId xmlns:a16="http://schemas.microsoft.com/office/drawing/2014/main" id="{09738776-A570-4CC6-BE8C-93CC23F5E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ADF6D4-193E-4D01-8A96-E09E1F0C522B}" type="slidenum">
              <a:rPr lang="en-US" altLang="en-US">
                <a:latin typeface="Arial" panose="020B0604020202020204" pitchFamily="34" charset="0"/>
              </a:rPr>
              <a:pPr/>
              <a:t>29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9156" name="Picture 3">
            <a:extLst>
              <a:ext uri="{FF2B5EF4-FFF2-40B4-BE49-F238E27FC236}">
                <a16:creationId xmlns:a16="http://schemas.microsoft.com/office/drawing/2014/main" id="{9FA4A60B-01E5-489F-B03D-625BCA0057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6760" y="1253331"/>
            <a:ext cx="10515600" cy="435133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4BD1CE-9F66-4734-8CBE-EDAE4A548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404418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Number Placeholder 5">
            <a:extLst>
              <a:ext uri="{FF2B5EF4-FFF2-40B4-BE49-F238E27FC236}">
                <a16:creationId xmlns:a16="http://schemas.microsoft.com/office/drawing/2014/main" id="{3DB50243-DAC9-4508-BABC-16E69E95E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7F0B22E-E843-451E-BB3D-135F462B3E38}" type="slidenum">
              <a:rPr lang="en-US" altLang="en-US">
                <a:latin typeface="Arial" panose="020B0604020202020204" pitchFamily="34" charset="0"/>
              </a:rPr>
              <a:pPr/>
              <a:t>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F73C9419-089C-4F0B-AE28-B4B538E127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56640" y="645479"/>
            <a:ext cx="10109200" cy="5710871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Bagaimana</a:t>
            </a:r>
            <a:r>
              <a:rPr lang="en-US" altLang="en-US" dirty="0"/>
              <a:t> </a:t>
            </a:r>
            <a:r>
              <a:rPr lang="en-US" altLang="en-US" dirty="0" err="1"/>
              <a:t>cara</a:t>
            </a:r>
            <a:r>
              <a:rPr lang="en-US" altLang="en-US" dirty="0"/>
              <a:t> Bob </a:t>
            </a:r>
            <a:r>
              <a:rPr lang="en-US" altLang="en-US" dirty="0" err="1"/>
              <a:t>mengirim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kepada</a:t>
            </a:r>
            <a:r>
              <a:rPr lang="en-US" altLang="en-US" dirty="0"/>
              <a:t> Alice </a:t>
            </a:r>
            <a:r>
              <a:rPr lang="en-US" altLang="en-US" dirty="0" err="1"/>
              <a:t>tanpa</a:t>
            </a:r>
            <a:r>
              <a:rPr lang="en-US" altLang="en-US" dirty="0"/>
              <a:t> </a:t>
            </a:r>
            <a:r>
              <a:rPr lang="en-US" altLang="en-US" dirty="0" err="1"/>
              <a:t>diketahui</a:t>
            </a:r>
            <a:r>
              <a:rPr lang="en-US" altLang="en-US" dirty="0"/>
              <a:t> oleh Wendy?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/>
              <a:t>Alternatif</a:t>
            </a:r>
            <a:r>
              <a:rPr lang="en-US" altLang="en-US" dirty="0"/>
              <a:t> 1: </a:t>
            </a:r>
            <a:r>
              <a:rPr lang="en-US" altLang="en-US" dirty="0" err="1"/>
              <a:t>mengenkripsinya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	   </a:t>
            </a:r>
            <a:r>
              <a:rPr lang="en-US" altLang="en-US" dirty="0">
                <a:solidFill>
                  <a:srgbClr val="FF0000"/>
                </a:solidFill>
              </a:rPr>
              <a:t>xjT#9uvmY!rc$7yt59hth@#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pasti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233618B-C8C5-4132-B44D-BA7231117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308752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62" name="Object 3">
            <a:extLst>
              <a:ext uri="{FF2B5EF4-FFF2-40B4-BE49-F238E27FC236}">
                <a16:creationId xmlns:a16="http://schemas.microsoft.com/office/drawing/2014/main" id="{D921D4F2-EDE8-4F43-8E45-8D72D4D815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0342380"/>
              </p:ext>
            </p:extLst>
          </p:nvPr>
        </p:nvGraphicFramePr>
        <p:xfrm>
          <a:off x="1593999" y="978852"/>
          <a:ext cx="9004001" cy="4578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84026" imgH="3041810" progId="Word.Document.8">
                  <p:embed/>
                </p:oleObj>
              </mc:Choice>
              <mc:Fallback>
                <p:oleObj name="Document" r:id="rId2" imgW="5984026" imgH="3041810" progId="Word.Document.8">
                  <p:embed/>
                  <p:pic>
                    <p:nvPicPr>
                      <p:cNvPr id="40962" name="Object 3">
                        <a:extLst>
                          <a:ext uri="{FF2B5EF4-FFF2-40B4-BE49-F238E27FC236}">
                            <a16:creationId xmlns:a16="http://schemas.microsoft.com/office/drawing/2014/main" id="{D921D4F2-EDE8-4F43-8E45-8D72D4D815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999" y="978852"/>
                        <a:ext cx="9004001" cy="45786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3" name="Slide Number Placeholder 4">
            <a:extLst>
              <a:ext uri="{FF2B5EF4-FFF2-40B4-BE49-F238E27FC236}">
                <a16:creationId xmlns:a16="http://schemas.microsoft.com/office/drawing/2014/main" id="{2F192C1A-E8DC-469C-A428-6D10195CA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7875EF-6518-4BE2-BEBC-556107E66E58}" type="slidenum">
              <a:rPr lang="en-US" altLang="en-US">
                <a:latin typeface="Arial" panose="020B0604020202020204" pitchFamily="34" charset="0"/>
              </a:rPr>
              <a:pPr/>
              <a:t>30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5436E8-1429-4634-B050-3FB766A60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Number Placeholder 1">
            <a:extLst>
              <a:ext uri="{FF2B5EF4-FFF2-40B4-BE49-F238E27FC236}">
                <a16:creationId xmlns:a16="http://schemas.microsoft.com/office/drawing/2014/main" id="{1F662D2B-C452-4E55-A507-AB492277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9FC3760-A601-4CA2-B459-E403FF2BF4F0}" type="slidenum">
              <a:rPr lang="en-US" altLang="en-US">
                <a:latin typeface="Arial" panose="020B0604020202020204" pitchFamily="34" charset="0"/>
              </a:rPr>
              <a:pPr/>
              <a:t>31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C5780609-2273-4E2A-B0D6-B9F1CD814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4" y="836614"/>
            <a:ext cx="37433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023B1AD8-E942-4F60-AB76-608001FA8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988" y="836614"/>
            <a:ext cx="374491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Box 5">
            <a:extLst>
              <a:ext uri="{FF2B5EF4-FFF2-40B4-BE49-F238E27FC236}">
                <a16:creationId xmlns:a16="http://schemas.microsoft.com/office/drawing/2014/main" id="{A78424FE-7983-48D7-BD44-5C0D6C048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260351"/>
            <a:ext cx="1655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GIF image</a:t>
            </a:r>
          </a:p>
        </p:txBody>
      </p:sp>
      <p:sp>
        <p:nvSpPr>
          <p:cNvPr id="41990" name="TextBox 6">
            <a:extLst>
              <a:ext uri="{FF2B5EF4-FFF2-40B4-BE49-F238E27FC236}">
                <a16:creationId xmlns:a16="http://schemas.microsoft.com/office/drawing/2014/main" id="{544D399D-9573-46A9-9FFF-781D843F5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78200" y="3667125"/>
            <a:ext cx="14747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1991" name="TextBox 7">
            <a:extLst>
              <a:ext uri="{FF2B5EF4-FFF2-40B4-BE49-F238E27FC236}">
                <a16:creationId xmlns:a16="http://schemas.microsoft.com/office/drawing/2014/main" id="{2F34AD6B-6EF6-4A84-A03B-14758CED6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1764" y="3678239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pic>
        <p:nvPicPr>
          <p:cNvPr id="41992" name="Picture 1">
            <a:extLst>
              <a:ext uri="{FF2B5EF4-FFF2-40B4-BE49-F238E27FC236}">
                <a16:creationId xmlns:a16="http://schemas.microsoft.com/office/drawing/2014/main" id="{60BD47EB-0887-4A46-A05F-9DF0EB627B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176713"/>
            <a:ext cx="3505200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3" name="TextBox 8">
            <a:extLst>
              <a:ext uri="{FF2B5EF4-FFF2-40B4-BE49-F238E27FC236}">
                <a16:creationId xmlns:a16="http://schemas.microsoft.com/office/drawing/2014/main" id="{562CBE45-428F-4FB6-8D3C-53D171CB7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6477000"/>
            <a:ext cx="2273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Embedded message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B247B54-A187-461E-9F43-21AD972B5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1">
            <a:extLst>
              <a:ext uri="{FF2B5EF4-FFF2-40B4-BE49-F238E27FC236}">
                <a16:creationId xmlns:a16="http://schemas.microsoft.com/office/drawing/2014/main" id="{8AD2D680-9F94-4A99-B571-946BAB73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D797C9F-4ACC-4625-A0EE-DF1B58F18983}" type="slidenum">
              <a:rPr lang="en-US" altLang="en-US">
                <a:latin typeface="Arial" panose="020B0604020202020204" pitchFamily="34" charset="0"/>
              </a:rPr>
              <a:pPr/>
              <a:t>32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3011" name="Picture 2">
            <a:extLst>
              <a:ext uri="{FF2B5EF4-FFF2-40B4-BE49-F238E27FC236}">
                <a16:creationId xmlns:a16="http://schemas.microsoft.com/office/drawing/2014/main" id="{B7F18194-CD16-4CAA-88E4-091B69FE6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620713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3">
            <a:extLst>
              <a:ext uri="{FF2B5EF4-FFF2-40B4-BE49-F238E27FC236}">
                <a16:creationId xmlns:a16="http://schemas.microsoft.com/office/drawing/2014/main" id="{AEEE2AC5-B55E-4AC9-9279-59A902A3A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3638550"/>
            <a:ext cx="47625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4">
            <a:extLst>
              <a:ext uri="{FF2B5EF4-FFF2-40B4-BE49-F238E27FC236}">
                <a16:creationId xmlns:a16="http://schemas.microsoft.com/office/drawing/2014/main" id="{F0DD0BC2-EFB5-4F93-A88C-DE5262DE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5239" y="3249614"/>
            <a:ext cx="14763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Cover image</a:t>
            </a:r>
          </a:p>
        </p:txBody>
      </p:sp>
      <p:sp>
        <p:nvSpPr>
          <p:cNvPr id="43014" name="TextBox 5">
            <a:extLst>
              <a:ext uri="{FF2B5EF4-FFF2-40B4-BE49-F238E27FC236}">
                <a16:creationId xmlns:a16="http://schemas.microsoft.com/office/drawing/2014/main" id="{34F33A94-A237-4465-9CF3-44C044094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9913" y="6267450"/>
            <a:ext cx="1530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Stego-image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E9DC12-AE0E-4D4F-8E65-46CA194B6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>
            <a:extLst>
              <a:ext uri="{FF2B5EF4-FFF2-40B4-BE49-F238E27FC236}">
                <a16:creationId xmlns:a16="http://schemas.microsoft.com/office/drawing/2014/main" id="{8D234915-07AC-49FC-AE77-52F057D4A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B443E1E-01AD-442E-8694-E199E5CC792A}" type="slidenum">
              <a:rPr lang="en-US" altLang="en-US">
                <a:latin typeface="Arial" panose="020B0604020202020204" pitchFamily="34" charset="0"/>
              </a:rPr>
              <a:pPr/>
              <a:t>33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4035" name="Picture 18">
            <a:extLst>
              <a:ext uri="{FF2B5EF4-FFF2-40B4-BE49-F238E27FC236}">
                <a16:creationId xmlns:a16="http://schemas.microsoft.com/office/drawing/2014/main" id="{505FBDA0-8218-4C25-BF9C-46217686D4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020764"/>
            <a:ext cx="61928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D37234A-356A-4C4C-BC12-09DB3ABE7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34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4620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Cover 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19685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Embedded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0B23B8-B5BA-4CEA-A12C-93832069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>
            <a:extLst>
              <a:ext uri="{FF2B5EF4-FFF2-40B4-BE49-F238E27FC236}">
                <a16:creationId xmlns:a16="http://schemas.microsoft.com/office/drawing/2014/main" id="{109DDBD7-1DC2-43E4-A9E8-12465ED41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A82CCF5-BA6E-4387-9124-82FD20979CF2}" type="slidenum">
              <a:rPr lang="en-US" altLang="en-US">
                <a:latin typeface="Arial" panose="020B0604020202020204" pitchFamily="34" charset="0"/>
              </a:rPr>
              <a:pPr/>
              <a:t>35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643CC81B-2191-4490-871F-F97991FF73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260351"/>
            <a:ext cx="487680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5">
            <a:extLst>
              <a:ext uri="{FF2B5EF4-FFF2-40B4-BE49-F238E27FC236}">
                <a16:creationId xmlns:a16="http://schemas.microsoft.com/office/drawing/2014/main" id="{10E7E185-908C-4A62-8A6A-199BCE18C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3644900"/>
            <a:ext cx="37973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6">
            <a:extLst>
              <a:ext uri="{FF2B5EF4-FFF2-40B4-BE49-F238E27FC236}">
                <a16:creationId xmlns:a16="http://schemas.microsoft.com/office/drawing/2014/main" id="{17997A0A-40CB-4A1C-85F8-8A05FC832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0059" y="3627437"/>
            <a:ext cx="15311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 err="1"/>
              <a:t>Stego</a:t>
            </a:r>
            <a:r>
              <a:rPr lang="en-US" altLang="en-US" dirty="0"/>
              <a:t>-image</a:t>
            </a:r>
          </a:p>
        </p:txBody>
      </p:sp>
      <p:sp>
        <p:nvSpPr>
          <p:cNvPr id="45062" name="Text Box 7">
            <a:extLst>
              <a:ext uri="{FF2B5EF4-FFF2-40B4-BE49-F238E27FC236}">
                <a16:creationId xmlns:a16="http://schemas.microsoft.com/office/drawing/2014/main" id="{FA12765A-7800-4539-8FC1-4A1324D3E4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0" y="4900930"/>
            <a:ext cx="204254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Extracted 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0B23B8-B5BA-4CEA-A12C-93832069D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592089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5">
            <a:extLst>
              <a:ext uri="{FF2B5EF4-FFF2-40B4-BE49-F238E27FC236}">
                <a16:creationId xmlns:a16="http://schemas.microsoft.com/office/drawing/2014/main" id="{5A0A59D9-1862-4F58-983A-68E91633F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51D8C73-94E3-4C35-9D70-0AACAAEBF3C5}" type="slidenum">
              <a:rPr lang="en-US" altLang="en-US">
                <a:latin typeface="Arial" panose="020B0604020202020204" pitchFamily="34" charset="0"/>
              </a:rPr>
              <a:pPr/>
              <a:t>36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DEDDE601-00DA-4D69-9E25-3AB1ACE24C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2160" y="223839"/>
            <a:ext cx="7543800" cy="1020762"/>
          </a:xfrm>
        </p:spPr>
        <p:txBody>
          <a:bodyPr/>
          <a:lstStyle/>
          <a:p>
            <a:pPr eaLnBrk="1" hangingPunct="1"/>
            <a:r>
              <a:rPr lang="en-US" altLang="en-US" sz="3400" b="1" dirty="0" err="1">
                <a:latin typeface="+mn-lt"/>
              </a:rPr>
              <a:t>Kriteria</a:t>
            </a:r>
            <a:r>
              <a:rPr lang="en-US" altLang="en-US" sz="3400" b="1" dirty="0">
                <a:latin typeface="+mn-lt"/>
              </a:rPr>
              <a:t> </a:t>
            </a:r>
            <a:r>
              <a:rPr lang="en-US" altLang="en-US" sz="3400" b="1" dirty="0" err="1">
                <a:latin typeface="+mn-lt"/>
              </a:rPr>
              <a:t>Steganografi</a:t>
            </a:r>
            <a:r>
              <a:rPr lang="en-US" altLang="en-US" sz="3400" b="1" dirty="0">
                <a:latin typeface="+mn-lt"/>
              </a:rPr>
              <a:t> yang </a:t>
            </a:r>
            <a:r>
              <a:rPr lang="en-US" altLang="en-US" sz="3400" b="1" dirty="0" err="1">
                <a:latin typeface="+mn-lt"/>
              </a:rPr>
              <a:t>Bagus</a:t>
            </a:r>
            <a:endParaRPr lang="en-US" altLang="en-US" sz="3400" b="1" dirty="0">
              <a:latin typeface="+mn-lt"/>
            </a:endParaRPr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30A7F2D-543C-4D18-A33C-DB48B43BFE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73760" y="1357312"/>
            <a:ext cx="10480040" cy="4999037"/>
          </a:xfrm>
        </p:spPr>
        <p:txBody>
          <a:bodyPr>
            <a:normAutofit fontScale="55000" lnSpcReduction="20000"/>
          </a:bodyPr>
          <a:lstStyle/>
          <a:p>
            <a:pPr marL="396875" indent="-396875">
              <a:lnSpc>
                <a:spcPct val="80000"/>
              </a:lnSpc>
              <a:buFont typeface="+mj-lt"/>
              <a:buAutoNum type="arabicPeriod"/>
            </a:pPr>
            <a:r>
              <a:rPr lang="en-US" altLang="zh-TW" sz="4500" i="1" dirty="0">
                <a:solidFill>
                  <a:srgbClr val="FF0000"/>
                </a:solidFill>
                <a:ea typeface="新細明體" panose="02020500000000000000" pitchFamily="18" charset="-120"/>
              </a:rPr>
              <a:t>Imperceptible</a:t>
            </a:r>
            <a:r>
              <a:rPr lang="en-US" altLang="en-US" sz="4500" i="1" dirty="0">
                <a:solidFill>
                  <a:srgbClr val="FF0000"/>
                </a:solidFill>
              </a:rPr>
              <a:t> </a:t>
            </a:r>
            <a:r>
              <a:rPr lang="en-US" altLang="en-US" sz="4500" dirty="0">
                <a:solidFill>
                  <a:srgbClr val="FF0000"/>
                </a:solidFill>
              </a:rPr>
              <a:t>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</a:t>
            </a:r>
            <a:r>
              <a:rPr lang="en-US" altLang="en-US" sz="4500" dirty="0" err="1"/>
              <a:t>Keberadaan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dirty="0"/>
              <a:t>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dipersepsi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visual </a:t>
            </a:r>
            <a:r>
              <a:rPr lang="en-US" altLang="en-US" sz="4500" dirty="0" err="1"/>
              <a:t>atau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secara</a:t>
            </a:r>
            <a:r>
              <a:rPr lang="en-US" altLang="en-US" sz="4500" dirty="0"/>
              <a:t> audial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2.   Fidelity</a:t>
            </a:r>
            <a:r>
              <a:rPr lang="en-US" altLang="en-US" sz="4500" dirty="0">
                <a:solidFill>
                  <a:srgbClr val="FF0000"/>
                </a:solidFill>
              </a:rPr>
              <a:t>.</a:t>
            </a:r>
          </a:p>
          <a:p>
            <a:pPr marL="346075" indent="-3460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Kualitas</a:t>
            </a:r>
            <a:r>
              <a:rPr lang="en-US" altLang="en-US" sz="4500" dirty="0"/>
              <a:t> </a:t>
            </a:r>
            <a:r>
              <a:rPr lang="en-US" altLang="en-US" sz="4500" i="1" dirty="0"/>
              <a:t>cover-object</a:t>
            </a:r>
            <a:r>
              <a:rPr lang="en-US" altLang="en-US" sz="4500" dirty="0"/>
              <a:t>  </a:t>
            </a:r>
            <a:r>
              <a:rPr lang="en-US" altLang="en-US" sz="4500" dirty="0" err="1"/>
              <a:t>tidak</a:t>
            </a:r>
            <a:r>
              <a:rPr lang="en-US" altLang="en-US" sz="4500" dirty="0"/>
              <a:t> </a:t>
            </a:r>
            <a:r>
              <a:rPr lang="en-US" altLang="en-US" sz="4500" dirty="0" err="1"/>
              <a:t>jauh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berubah</a:t>
            </a:r>
            <a:r>
              <a:rPr lang="en-US" altLang="en-US" sz="4500" dirty="0"/>
              <a:t> </a:t>
            </a:r>
            <a:r>
              <a:rPr lang="en-US" altLang="en-US" sz="4500" dirty="0" err="1"/>
              <a:t>akibat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penyisipan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rahasia</a:t>
            </a:r>
            <a:r>
              <a:rPr lang="en-US" altLang="en-US" sz="4500" i="1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i="1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i="1" dirty="0">
                <a:solidFill>
                  <a:srgbClr val="FF0000"/>
                </a:solidFill>
              </a:rPr>
              <a:t>3.    Recovery</a:t>
            </a:r>
            <a:r>
              <a:rPr lang="en-US" altLang="en-US" sz="4500" dirty="0">
                <a:solidFill>
                  <a:srgbClr val="FF0000"/>
                </a:solidFill>
              </a:rPr>
              <a:t>. </a:t>
            </a:r>
          </a:p>
          <a:p>
            <a:pPr marL="396875" indent="-396875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harus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diekstraksi</a:t>
            </a:r>
            <a:r>
              <a:rPr lang="en-US" altLang="en-US" sz="4500" dirty="0"/>
              <a:t> </a:t>
            </a:r>
            <a:r>
              <a:rPr lang="en-US" altLang="en-US" sz="4500" dirty="0" err="1"/>
              <a:t>kembali</a:t>
            </a:r>
            <a:r>
              <a:rPr lang="en-US" altLang="en-US" sz="4500" dirty="0"/>
              <a:t>. </a:t>
            </a:r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>
                <a:solidFill>
                  <a:srgbClr val="FF0000"/>
                </a:solidFill>
              </a:rPr>
              <a:t>4.    </a:t>
            </a:r>
            <a:r>
              <a:rPr lang="en-US" altLang="en-US" sz="4500" i="1" dirty="0">
                <a:solidFill>
                  <a:srgbClr val="FF0000"/>
                </a:solidFill>
              </a:rPr>
              <a:t>Capacity </a:t>
            </a:r>
          </a:p>
          <a:p>
            <a:pPr marL="457200" indent="-457200">
              <a:lnSpc>
                <a:spcPct val="80000"/>
              </a:lnSpc>
              <a:buNone/>
            </a:pPr>
            <a:r>
              <a:rPr lang="en-US" altLang="en-US" sz="4500" dirty="0"/>
              <a:t>	 </a:t>
            </a:r>
            <a:r>
              <a:rPr lang="en-US" altLang="en-US" sz="4500" dirty="0" err="1"/>
              <a:t>Ukuran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pesan</a:t>
            </a:r>
            <a:r>
              <a:rPr lang="en-US" altLang="en-US" sz="4500" dirty="0"/>
              <a:t> yang </a:t>
            </a:r>
            <a:r>
              <a:rPr lang="en-US" altLang="en-US" sz="4500" dirty="0" err="1"/>
              <a:t>disembunyikan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sedapat</a:t>
            </a:r>
            <a:r>
              <a:rPr lang="en-US" altLang="en-US" sz="4500" dirty="0"/>
              <a:t> </a:t>
            </a:r>
            <a:r>
              <a:rPr lang="en-US" altLang="en-US" sz="4500" dirty="0" err="1"/>
              <a:t>mungkin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besar</a:t>
            </a: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endParaRPr lang="en-US" altLang="en-US" sz="4500" dirty="0"/>
          </a:p>
          <a:p>
            <a:pPr marL="571500" indent="-571500">
              <a:lnSpc>
                <a:spcPct val="80000"/>
              </a:lnSpc>
              <a:buNone/>
            </a:pPr>
            <a:r>
              <a:rPr lang="en-US" altLang="en-US" sz="4500" dirty="0" err="1"/>
              <a:t>Catatan</a:t>
            </a:r>
            <a:r>
              <a:rPr lang="en-US" altLang="en-US" sz="4500" dirty="0"/>
              <a:t>: </a:t>
            </a:r>
            <a:r>
              <a:rPr lang="en-US" altLang="en-US" sz="4500" i="1" dirty="0" err="1"/>
              <a:t>Robustnes</a:t>
            </a:r>
            <a:r>
              <a:rPr lang="en-US" altLang="en-US" sz="4500" i="1" dirty="0"/>
              <a:t> </a:t>
            </a:r>
            <a:r>
              <a:rPr lang="en-US" altLang="en-US" sz="4500" dirty="0" err="1"/>
              <a:t>bukan</a:t>
            </a:r>
            <a:r>
              <a:rPr lang="en-US" altLang="en-US" sz="4500" dirty="0"/>
              <a:t> </a:t>
            </a:r>
            <a:r>
              <a:rPr lang="en-US" altLang="en-US" sz="4500" dirty="0" err="1"/>
              <a:t>isu</a:t>
            </a:r>
            <a:r>
              <a:rPr lang="en-US" altLang="en-US" sz="4500" dirty="0"/>
              <a:t> </a:t>
            </a:r>
            <a:r>
              <a:rPr lang="en-US" altLang="en-US" sz="4500" dirty="0" err="1"/>
              <a:t>penting</a:t>
            </a:r>
            <a:r>
              <a:rPr lang="en-US" altLang="en-US" sz="4500" dirty="0"/>
              <a:t> di </a:t>
            </a:r>
            <a:r>
              <a:rPr lang="en-US" altLang="en-US" sz="4500" dirty="0" err="1"/>
              <a:t>dalam</a:t>
            </a:r>
            <a:r>
              <a:rPr lang="en-US" altLang="en-US" sz="4500" dirty="0"/>
              <a:t> </a:t>
            </a:r>
            <a:r>
              <a:rPr lang="en-US" altLang="en-US" sz="4500" dirty="0" err="1"/>
              <a:t>steganografi</a:t>
            </a:r>
            <a:endParaRPr lang="en-US" altLang="en-US" sz="45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9D94C72-B5BD-4CF0-A619-F0535DF30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>
            <a:extLst>
              <a:ext uri="{FF2B5EF4-FFF2-40B4-BE49-F238E27FC236}">
                <a16:creationId xmlns:a16="http://schemas.microsoft.com/office/drawing/2014/main" id="{84653FD0-E554-40CF-AF6E-B5ED95FD2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 dirty="0" err="1"/>
              <a:t>Kombinasi</a:t>
            </a:r>
            <a:r>
              <a:rPr lang="en-US" altLang="en-US" sz="3600" b="1" dirty="0"/>
              <a:t> </a:t>
            </a:r>
            <a:r>
              <a:rPr lang="en-US" altLang="en-US" sz="3600" b="1" dirty="0" err="1"/>
              <a:t>Kriptografi</a:t>
            </a:r>
            <a:r>
              <a:rPr lang="en-US" altLang="en-US" sz="3600" b="1" dirty="0"/>
              <a:t> dan </a:t>
            </a:r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CD2D0A9D-7D48-4C7D-98BD-3F1D83E0A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3696"/>
            <a:ext cx="10515600" cy="4351338"/>
          </a:xfrm>
        </p:spPr>
        <p:txBody>
          <a:bodyPr>
            <a:noAutofit/>
          </a:bodyPr>
          <a:lstStyle/>
          <a:p>
            <a:r>
              <a:rPr lang="en-US" altLang="en-US" dirty="0" err="1"/>
              <a:t>Steganografi</a:t>
            </a:r>
            <a:r>
              <a:rPr lang="en-US" altLang="en-US" dirty="0"/>
              <a:t> </a:t>
            </a:r>
            <a:r>
              <a:rPr lang="en-US" altLang="en-US" dirty="0" err="1"/>
              <a:t>bukan</a:t>
            </a:r>
            <a:r>
              <a:rPr lang="en-US" altLang="en-US" dirty="0"/>
              <a:t> </a:t>
            </a:r>
            <a:r>
              <a:rPr lang="en-US" altLang="en-US" dirty="0" err="1"/>
              <a:t>pengganti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tetapi</a:t>
            </a:r>
            <a:r>
              <a:rPr lang="en-US" altLang="en-US" dirty="0"/>
              <a:t> </a:t>
            </a:r>
            <a:r>
              <a:rPr lang="en-US" altLang="en-US" dirty="0" err="1"/>
              <a:t>keduanya</a:t>
            </a:r>
            <a:r>
              <a:rPr lang="en-US" altLang="en-US" dirty="0"/>
              <a:t> </a:t>
            </a:r>
            <a:r>
              <a:rPr lang="en-US" altLang="en-US" dirty="0" err="1"/>
              <a:t>saling</a:t>
            </a:r>
            <a:r>
              <a:rPr lang="en-US" altLang="en-US" dirty="0"/>
              <a:t> </a:t>
            </a:r>
            <a:r>
              <a:rPr lang="en-US" altLang="en-US" dirty="0" err="1"/>
              <a:t>melengkapi</a:t>
            </a:r>
            <a:r>
              <a:rPr lang="en-US" altLang="en-US" dirty="0"/>
              <a:t>.</a:t>
            </a:r>
          </a:p>
          <a:p>
            <a:endParaRPr lang="en-US" altLang="en-US" dirty="0"/>
          </a:p>
          <a:p>
            <a:r>
              <a:rPr lang="en-US" altLang="en-US" dirty="0" err="1"/>
              <a:t>Keamanan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rahasia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ditingkatkan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menggabungkan</a:t>
            </a:r>
            <a:r>
              <a:rPr lang="en-US" altLang="en-US" dirty="0"/>
              <a:t> </a:t>
            </a:r>
            <a:r>
              <a:rPr lang="en-US" altLang="en-US" dirty="0" err="1"/>
              <a:t>kriptografi</a:t>
            </a:r>
            <a:r>
              <a:rPr lang="en-US" altLang="en-US" dirty="0"/>
              <a:t> dan </a:t>
            </a:r>
            <a:r>
              <a:rPr lang="en-US" altLang="en-US" dirty="0" err="1"/>
              <a:t>steganografi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Mula-mula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dienkripsi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algoritma</a:t>
            </a:r>
            <a:r>
              <a:rPr lang="en-US" altLang="en-US" dirty="0"/>
              <a:t> I </a:t>
            </a:r>
            <a:r>
              <a:rPr lang="en-US" altLang="en-US" dirty="0" err="1"/>
              <a:t>kriptografi</a:t>
            </a:r>
            <a:r>
              <a:rPr lang="en-US" altLang="en-US" dirty="0"/>
              <a:t>, </a:t>
            </a:r>
            <a:r>
              <a:rPr lang="en-US" altLang="en-US" dirty="0" err="1"/>
              <a:t>selanjutnya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terenkripsi</a:t>
            </a:r>
            <a:r>
              <a:rPr lang="en-US" altLang="en-US" dirty="0"/>
              <a:t> </a:t>
            </a:r>
            <a:r>
              <a:rPr lang="en-US" altLang="en-US" dirty="0" err="1"/>
              <a:t>disembunyikan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media lain (</a:t>
            </a:r>
            <a:r>
              <a:rPr lang="en-US" altLang="en-US" dirty="0" err="1"/>
              <a:t>citra</a:t>
            </a:r>
            <a:r>
              <a:rPr lang="en-US" altLang="en-US" dirty="0"/>
              <a:t>, video, audio, </a:t>
            </a:r>
            <a:r>
              <a:rPr lang="en-US" altLang="en-US" dirty="0" err="1"/>
              <a:t>dll</a:t>
            </a:r>
            <a:r>
              <a:rPr lang="en-US" altLang="en-US" dirty="0"/>
              <a:t>).</a:t>
            </a:r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B5573451-E818-4188-9F4C-2738258B5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39D9F1-1431-49F5-AA54-E03AC51E78CC}" type="slidenum">
              <a:rPr lang="en-US" altLang="en-US">
                <a:latin typeface="Arial" panose="020B0604020202020204" pitchFamily="34" charset="0"/>
              </a:rPr>
              <a:pPr/>
              <a:t>37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75945D0-7BA8-4DF9-9D86-BE1AC3742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5F0151FF-8162-40A7-9627-3DAAB04DF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6781" y="1247577"/>
            <a:ext cx="6489380" cy="45593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3200" i="1" dirty="0"/>
              <a:t>	</a:t>
            </a:r>
            <a:r>
              <a:rPr lang="en-US" altLang="en-US" sz="2400" i="1" dirty="0"/>
              <a:t>Steganography has its place in security. It is not intended to replace cryptography but supplement it. Hiding a message with steganography methods reduces the chance of a message being detected. However, if that message is also encrypted, if discovered, it must also be cracked (yet another layer of protection).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i="1" dirty="0"/>
              <a:t>	</a:t>
            </a:r>
            <a:r>
              <a:rPr lang="en-US" altLang="en-US" sz="2400" dirty="0"/>
              <a:t>(David Kahn, </a:t>
            </a:r>
            <a:r>
              <a:rPr lang="en-US" altLang="en-US" sz="2400" dirty="0" err="1"/>
              <a:t>penulis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buku</a:t>
            </a:r>
            <a:r>
              <a:rPr lang="en-US" altLang="en-US" sz="2400" i="1" dirty="0"/>
              <a:t> The Codebreakers - The Story of Secret Writing</a:t>
            </a:r>
            <a:r>
              <a:rPr lang="en-US" altLang="en-US" sz="2400" dirty="0"/>
              <a:t> )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sp>
        <p:nvSpPr>
          <p:cNvPr id="52227" name="Slide Number Placeholder 3">
            <a:extLst>
              <a:ext uri="{FF2B5EF4-FFF2-40B4-BE49-F238E27FC236}">
                <a16:creationId xmlns:a16="http://schemas.microsoft.com/office/drawing/2014/main" id="{897973FC-9CC9-4A31-A2F9-98431E027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80DEA7F-1039-4504-839C-D412D50A0A15}" type="slidenum">
              <a:rPr lang="en-US" altLang="en-US">
                <a:latin typeface="Arial" panose="020B0604020202020204" pitchFamily="34" charset="0"/>
              </a:rPr>
              <a:pPr/>
              <a:t>38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52228" name="Picture 2" descr="David Kahn 2009.jpg">
            <a:extLst>
              <a:ext uri="{FF2B5EF4-FFF2-40B4-BE49-F238E27FC236}">
                <a16:creationId xmlns:a16="http://schemas.microsoft.com/office/drawing/2014/main" id="{1827B5A0-5C32-4C9B-9322-8E02955E1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679" y="1057592"/>
            <a:ext cx="3405821" cy="453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84C24D-5C90-479F-BFFD-F21A2B41F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47C751C5-FB6B-4164-A382-DB6160C63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/>
              <a:t>Ranah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endParaRPr lang="en-US" alt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685B9-60BE-48DF-ADAC-427741D7C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54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 altLang="zh-TW" sz="2400" dirty="0" err="1">
                <a:ea typeface="新細明體" pitchFamily="18" charset="-120"/>
              </a:rPr>
              <a:t>Berdasarkan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operasinya</a:t>
            </a:r>
            <a:r>
              <a:rPr lang="en-US" altLang="zh-TW" sz="2400" dirty="0">
                <a:ea typeface="新細明體" pitchFamily="18" charset="-120"/>
              </a:rPr>
              <a:t>, </a:t>
            </a:r>
            <a:r>
              <a:rPr lang="en-US" altLang="zh-TW" sz="2400" dirty="0" err="1">
                <a:ea typeface="新細明體" pitchFamily="18" charset="-120"/>
              </a:rPr>
              <a:t>metode-metode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steganografi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dapat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dibagi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menjadi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dua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kelompok</a:t>
            </a:r>
            <a:r>
              <a:rPr lang="en-US" altLang="zh-TW" sz="2400" dirty="0">
                <a:ea typeface="新細明體" pitchFamily="18" charset="-12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Spatial (time) domain</a:t>
            </a:r>
            <a:r>
              <a:rPr lang="en-US" altLang="zh-TW" sz="2400" dirty="0">
                <a:solidFill>
                  <a:srgbClr val="FF0000"/>
                </a:solidFill>
                <a:ea typeface="新細明體" pitchFamily="18" charset="-120"/>
              </a:rPr>
              <a:t> 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langsung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cover-object </a:t>
            </a:r>
            <a:r>
              <a:rPr lang="en-US" altLang="zh-TW" sz="2400" dirty="0">
                <a:ea typeface="新細明體" pitchFamily="18" charset="-120"/>
              </a:rPr>
              <a:t>(</a:t>
            </a:r>
            <a:r>
              <a:rPr lang="en-US" altLang="zh-TW" sz="2400" dirty="0" err="1">
                <a:ea typeface="新細明體" pitchFamily="18" charset="-120"/>
              </a:rPr>
              <a:t>nilai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byte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merepresentasikan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intensitas</a:t>
            </a:r>
            <a:r>
              <a:rPr lang="en-US" altLang="zh-TW" sz="2400" dirty="0">
                <a:ea typeface="新細明體" pitchFamily="18" charset="-120"/>
              </a:rPr>
              <a:t>/</a:t>
            </a:r>
            <a:r>
              <a:rPr lang="en-US" altLang="zh-TW" sz="2400" dirty="0" err="1">
                <a:ea typeface="新細明體" pitchFamily="18" charset="-120"/>
              </a:rPr>
              <a:t>warna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pixel </a:t>
            </a:r>
            <a:r>
              <a:rPr lang="en-US" altLang="zh-TW" sz="2400" dirty="0" err="1">
                <a:ea typeface="新細明體" pitchFamily="18" charset="-120"/>
              </a:rPr>
              <a:t>atau</a:t>
            </a:r>
            <a:r>
              <a:rPr lang="en-US" altLang="zh-TW" sz="2400" i="1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amplitudo</a:t>
            </a:r>
            <a:r>
              <a:rPr lang="en-US" altLang="zh-TW" sz="2400" dirty="0">
                <a:ea typeface="新細明體" pitchFamily="18" charset="-120"/>
              </a:rPr>
              <a:t>)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LSB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US" altLang="zh-TW" sz="2400" dirty="0">
              <a:ea typeface="新細明體" pitchFamily="18" charset="-12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zh-TW" sz="2400" i="1" dirty="0" err="1">
                <a:solidFill>
                  <a:srgbClr val="FF0000"/>
                </a:solidFill>
                <a:ea typeface="新細明體" pitchFamily="18" charset="-120"/>
              </a:rPr>
              <a:t>Tranform</a:t>
            </a:r>
            <a:r>
              <a:rPr lang="en-US" altLang="zh-TW" sz="2400" i="1" dirty="0">
                <a:solidFill>
                  <a:srgbClr val="FF0000"/>
                </a:solidFill>
                <a:ea typeface="新細明體" pitchFamily="18" charset="-120"/>
              </a:rPr>
              <a:t> domain methods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    </a:t>
            </a:r>
            <a:r>
              <a:rPr lang="en-US" altLang="zh-TW" sz="2400" dirty="0" err="1">
                <a:ea typeface="新細明體" pitchFamily="18" charset="-120"/>
              </a:rPr>
              <a:t>Memodifikasi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sinyal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dalam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transform (</a:t>
            </a:r>
            <a:r>
              <a:rPr lang="en-US" altLang="zh-TW" sz="2400" dirty="0" err="1">
                <a:ea typeface="新細明體" pitchFamily="18" charset="-120"/>
              </a:rPr>
              <a:t>hasil</a:t>
            </a:r>
            <a:r>
              <a:rPr lang="en-US" altLang="zh-TW" sz="2400" dirty="0">
                <a:ea typeface="新細明體" pitchFamily="18" charset="-120"/>
              </a:rPr>
              <a:t>  </a:t>
            </a:r>
            <a:r>
              <a:rPr lang="en-US" altLang="zh-TW" sz="2400" dirty="0" err="1">
                <a:ea typeface="新細明體" pitchFamily="18" charset="-120"/>
              </a:rPr>
              <a:t>transformasi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dari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spasial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ke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lain (</a:t>
            </a:r>
            <a:r>
              <a:rPr lang="en-US" altLang="zh-TW" sz="2400" dirty="0" err="1">
                <a:ea typeface="新細明體" pitchFamily="18" charset="-120"/>
              </a:rPr>
              <a:t>misalnya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ranah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dirty="0" err="1">
                <a:ea typeface="新細明體" pitchFamily="18" charset="-120"/>
              </a:rPr>
              <a:t>frekuensi</a:t>
            </a:r>
            <a:r>
              <a:rPr lang="en-US" altLang="zh-TW" sz="2400" dirty="0">
                <a:ea typeface="新細明體" pitchFamily="18" charset="-120"/>
              </a:rPr>
              <a:t>).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zh-TW" sz="2400" dirty="0">
                <a:ea typeface="新細明體" pitchFamily="18" charset="-120"/>
              </a:rPr>
              <a:t>	</a:t>
            </a:r>
            <a:r>
              <a:rPr lang="en-US" altLang="zh-TW" sz="2400" dirty="0" err="1">
                <a:ea typeface="新細明體" pitchFamily="18" charset="-120"/>
              </a:rPr>
              <a:t>Contoh</a:t>
            </a:r>
            <a:r>
              <a:rPr lang="en-US" altLang="zh-TW" sz="2400" dirty="0">
                <a:ea typeface="新細明體" pitchFamily="18" charset="-120"/>
              </a:rPr>
              <a:t>: </a:t>
            </a:r>
            <a:r>
              <a:rPr lang="en-US" altLang="zh-TW" sz="2400" dirty="0" err="1">
                <a:ea typeface="新細明體" pitchFamily="18" charset="-120"/>
              </a:rPr>
              <a:t>Metode</a:t>
            </a:r>
            <a:r>
              <a:rPr lang="en-US" altLang="zh-TW" sz="2400" dirty="0">
                <a:ea typeface="新細明體" pitchFamily="18" charset="-120"/>
              </a:rPr>
              <a:t> </a:t>
            </a:r>
            <a:r>
              <a:rPr lang="en-US" altLang="zh-TW" sz="2400" i="1" dirty="0">
                <a:ea typeface="新細明體" pitchFamily="18" charset="-120"/>
              </a:rPr>
              <a:t>Spread Spectrum</a:t>
            </a:r>
          </a:p>
          <a:p>
            <a:pPr>
              <a:defRPr/>
            </a:pPr>
            <a:endParaRPr lang="en-US" sz="2400" dirty="0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1C027153-8960-4EDF-AA1E-7998473BC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A34EB12-EEC0-4141-832E-E6D98668412D}" type="slidenum">
              <a:rPr lang="en-US" altLang="en-US">
                <a:latin typeface="Arial" panose="020B0604020202020204" pitchFamily="34" charset="0"/>
              </a:rPr>
              <a:pPr/>
              <a:t>39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DFA275-1C00-4425-AB25-B4EA32C0B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Number Placeholder 5">
            <a:extLst>
              <a:ext uri="{FF2B5EF4-FFF2-40B4-BE49-F238E27FC236}">
                <a16:creationId xmlns:a16="http://schemas.microsoft.com/office/drawing/2014/main" id="{703CEBCD-7A79-4D12-8CA9-89CCDC073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BD6CA99-30DE-4300-98D7-908AEF6F6664}" type="slidenum">
              <a:rPr lang="en-US" altLang="en-US">
                <a:latin typeface="Arial" panose="020B0604020202020204" pitchFamily="34" charset="0"/>
              </a:rPr>
              <a:pPr/>
              <a:t>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2B8AFD5C-3877-464F-BBB8-23A29A73C2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860424"/>
            <a:ext cx="10515600" cy="5042535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Alternatif</a:t>
            </a:r>
            <a:r>
              <a:rPr lang="en-US" altLang="en-US" dirty="0"/>
              <a:t> 2: </a:t>
            </a:r>
            <a:r>
              <a:rPr lang="en-US" altLang="en-US" dirty="0" err="1"/>
              <a:t>menyembunyikannya</a:t>
            </a:r>
            <a:r>
              <a:rPr lang="en-US" altLang="en-US" dirty="0"/>
              <a:t> di </a:t>
            </a:r>
            <a:r>
              <a:rPr lang="en-US" altLang="en-US" dirty="0" err="1"/>
              <a:t>dalam</a:t>
            </a:r>
            <a:r>
              <a:rPr lang="en-US" altLang="en-US" dirty="0"/>
              <a:t> </a:t>
            </a:r>
            <a:r>
              <a:rPr lang="en-US" altLang="en-US" dirty="0" err="1"/>
              <a:t>tulisan</a:t>
            </a:r>
            <a:r>
              <a:rPr lang="en-US" altLang="en-US" dirty="0"/>
              <a:t> lain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asihkah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da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l</a:t>
            </a:r>
            <a:r>
              <a:rPr lang="en-US" altLang="en-US" dirty="0" err="1">
                <a:solidFill>
                  <a:srgbClr val="FF0000"/>
                </a:solidFill>
              </a:rPr>
              <a:t>ara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pabila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m</a:t>
            </a:r>
            <a:r>
              <a:rPr lang="en-US" altLang="en-US" dirty="0" err="1">
                <a:solidFill>
                  <a:srgbClr val="FF0000"/>
                </a:solidFill>
              </a:rPr>
              <a:t>emoriku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ngat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n</a:t>
            </a:r>
            <a:r>
              <a:rPr lang="en-US" altLang="en-US" dirty="0" err="1">
                <a:solidFill>
                  <a:srgbClr val="FF0000"/>
                </a:solidFill>
              </a:rPr>
              <a:t>estapa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tu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ita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i</a:t>
            </a:r>
            <a:r>
              <a:rPr lang="en-US" altLang="en-US" dirty="0" err="1">
                <a:solidFill>
                  <a:srgbClr val="FF0000"/>
                </a:solidFill>
              </a:rPr>
              <a:t>ngin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t</a:t>
            </a:r>
            <a:r>
              <a:rPr lang="en-US" altLang="en-US" dirty="0" err="1">
                <a:solidFill>
                  <a:srgbClr val="FF0000"/>
                </a:solidFill>
              </a:rPr>
              <a:t>etap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badikan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k</a:t>
            </a:r>
            <a:r>
              <a:rPr lang="en-US" altLang="en-US" dirty="0" err="1">
                <a:solidFill>
                  <a:srgbClr val="FF0000"/>
                </a:solidFill>
              </a:rPr>
              <a:t>isah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a</a:t>
            </a:r>
            <a:r>
              <a:rPr lang="en-US" altLang="en-US" dirty="0" err="1">
                <a:solidFill>
                  <a:srgbClr val="FF0000"/>
                </a:solidFill>
              </a:rPr>
              <a:t>smara</a:t>
            </a:r>
            <a:r>
              <a:rPr lang="en-US" altLang="en-US" dirty="0">
                <a:solidFill>
                  <a:srgbClr val="FF0000"/>
                </a:solidFill>
              </a:rPr>
              <a:t>. </a:t>
            </a:r>
            <a:r>
              <a:rPr lang="en-US" altLang="en-US" dirty="0" err="1">
                <a:solidFill>
                  <a:srgbClr val="0000FF"/>
                </a:solidFill>
              </a:rPr>
              <a:t>b</a:t>
            </a:r>
            <a:r>
              <a:rPr lang="en-US" altLang="en-US" dirty="0" err="1">
                <a:solidFill>
                  <a:srgbClr val="FF0000"/>
                </a:solidFill>
              </a:rPr>
              <a:t>ersamamu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u</a:t>
            </a:r>
            <a:r>
              <a:rPr lang="en-US" altLang="en-US" dirty="0" err="1">
                <a:solidFill>
                  <a:srgbClr val="FF0000"/>
                </a:solidFill>
              </a:rPr>
              <a:t>siaku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 err="1">
                <a:solidFill>
                  <a:srgbClr val="0000FF"/>
                </a:solidFill>
              </a:rPr>
              <a:t>r</a:t>
            </a:r>
            <a:r>
              <a:rPr lang="en-US" altLang="en-US" dirty="0" err="1">
                <a:solidFill>
                  <a:srgbClr val="FF0000"/>
                </a:solidFill>
              </a:rPr>
              <a:t>enta</a:t>
            </a:r>
            <a:r>
              <a:rPr lang="en-US" altLang="en-US" dirty="0">
                <a:solidFill>
                  <a:srgbClr val="FF0000"/>
                </a:solidFill>
              </a:rPr>
              <a:t>.   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dirty="0">
                <a:solidFill>
                  <a:srgbClr val="FF0000"/>
                </a:solidFill>
              </a:rPr>
              <a:t>	</a:t>
            </a:r>
            <a:r>
              <a:rPr lang="en-US" altLang="en-US" i="1" dirty="0"/>
              <a:t>Wendy </a:t>
            </a:r>
            <a:r>
              <a:rPr lang="en-US" altLang="en-US" i="1" dirty="0" err="1"/>
              <a:t>tidak</a:t>
            </a:r>
            <a:r>
              <a:rPr lang="en-US" altLang="en-US" i="1" dirty="0"/>
              <a:t> </a:t>
            </a:r>
            <a:r>
              <a:rPr lang="en-US" altLang="en-US" i="1" dirty="0" err="1"/>
              <a:t>akan</a:t>
            </a:r>
            <a:r>
              <a:rPr lang="en-US" altLang="en-US" i="1" dirty="0"/>
              <a:t> </a:t>
            </a:r>
            <a:r>
              <a:rPr lang="en-US" altLang="en-US" i="1" dirty="0" err="1"/>
              <a:t>curiga</a:t>
            </a:r>
            <a:r>
              <a:rPr lang="en-US" altLang="en-US" i="1" dirty="0"/>
              <a:t>!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i="1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i="1" dirty="0"/>
              <a:t>  Information hiding</a:t>
            </a:r>
            <a:r>
              <a:rPr lang="en-US" altLang="en-US" dirty="0"/>
              <a:t> </a:t>
            </a:r>
            <a:r>
              <a:rPr lang="en-US" altLang="en-US" dirty="0" err="1"/>
              <a:t>dengan</a:t>
            </a:r>
            <a:r>
              <a:rPr lang="en-US" altLang="en-US" dirty="0"/>
              <a:t> </a:t>
            </a:r>
            <a:r>
              <a:rPr lang="en-US" altLang="en-US" dirty="0" err="1"/>
              <a:t>steganografi</a:t>
            </a:r>
            <a:r>
              <a:rPr lang="en-US" altLang="en-US" dirty="0"/>
              <a:t>!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DC6FB12-DF74-4D4F-B73F-B05B39125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247327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43E3F7F5-764A-4DF8-AF35-D2164851339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876233" y="2812098"/>
            <a:ext cx="6838950" cy="1071562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Metode</a:t>
            </a:r>
            <a:r>
              <a:rPr lang="en-US" altLang="en-US" b="1" dirty="0"/>
              <a:t> LSB</a:t>
            </a:r>
            <a:endParaRPr lang="en-US" altLang="en-US" b="1" i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EC0AC3E-AF41-48E0-8606-B75ABB24F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62B811-5767-4946-9E63-AB6B6F70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5B73DD29-5BA8-440B-9674-2F4EE6BF6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520" y="183357"/>
            <a:ext cx="7543800" cy="87788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>
                <a:latin typeface="+mn-lt"/>
              </a:rPr>
              <a:t>Citra Digital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EC5768F0-2B89-45E5-A2A9-B3C5C13012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6960" y="1142999"/>
            <a:ext cx="10276840" cy="5578475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en-US" altLang="en-US" sz="2400" dirty="0"/>
              <a:t>Citra </a:t>
            </a:r>
            <a:r>
              <a:rPr lang="en-US" altLang="en-US" sz="2400" dirty="0" err="1"/>
              <a:t>terdiri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pixel. </a:t>
            </a:r>
            <a:r>
              <a:rPr lang="en-US" altLang="en-US" sz="2400" dirty="0"/>
              <a:t>Citra 1200 x 1500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memiliki</a:t>
            </a:r>
            <a:r>
              <a:rPr lang="en-US" altLang="en-US" sz="2400" dirty="0"/>
              <a:t> 1200 x 1500 pixel = 1.800.000 pixel</a:t>
            </a:r>
            <a:endParaRPr lang="en-US" altLang="en-US" sz="2400" i="1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panjangnya</a:t>
            </a:r>
            <a:r>
              <a:rPr lang="en-US" altLang="en-US" sz="2400" dirty="0"/>
              <a:t> </a:t>
            </a:r>
            <a:r>
              <a:rPr lang="en-US" altLang="en-US" sz="2400" i="1" dirty="0"/>
              <a:t>n</a:t>
            </a:r>
            <a:r>
              <a:rPr lang="en-US" altLang="en-US" sz="2400" dirty="0"/>
              <a:t>-bit. 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000" dirty="0"/>
              <a:t>Citra </a:t>
            </a:r>
            <a:r>
              <a:rPr lang="en-US" altLang="en-US" sz="2000" dirty="0" err="1"/>
              <a:t>biner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1 bit/pixel</a:t>
            </a:r>
            <a:endParaRPr lang="en-US" altLang="en-US" sz="20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/>
              <a:t>	Citra </a:t>
            </a:r>
            <a:r>
              <a:rPr lang="en-US" altLang="en-US" sz="2000" i="1" dirty="0"/>
              <a:t>grayscale</a:t>
            </a:r>
            <a:r>
              <a:rPr lang="en-US" altLang="en-US" sz="2000" dirty="0"/>
              <a:t> </a:t>
            </a:r>
            <a:r>
              <a:rPr lang="en-US" altLang="en-US" sz="2000" dirty="0">
                <a:sym typeface="Wingdings" panose="05000000000000000000" pitchFamily="2" charset="2"/>
              </a:rPr>
              <a:t> 8 bit/pixel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000" dirty="0">
                <a:sym typeface="Wingdings" panose="05000000000000000000" pitchFamily="2" charset="2"/>
              </a:rPr>
              <a:t>	Citra </a:t>
            </a:r>
            <a:r>
              <a:rPr lang="en-US" altLang="en-US" sz="2000" i="1" dirty="0">
                <a:sym typeface="Wingdings" panose="05000000000000000000" pitchFamily="2" charset="2"/>
              </a:rPr>
              <a:t>true color </a:t>
            </a:r>
            <a:r>
              <a:rPr lang="en-US" altLang="en-US" sz="2000" dirty="0">
                <a:sym typeface="Wingdings" panose="05000000000000000000" pitchFamily="2" charset="2"/>
              </a:rPr>
              <a:t> 24 bit/pixel</a:t>
            </a:r>
            <a:endParaRPr lang="en-US" altLang="en-US" sz="2000" dirty="0"/>
          </a:p>
        </p:txBody>
      </p:sp>
      <p:sp>
        <p:nvSpPr>
          <p:cNvPr id="62468" name="Slide Number Placeholder 4">
            <a:extLst>
              <a:ext uri="{FF2B5EF4-FFF2-40B4-BE49-F238E27FC236}">
                <a16:creationId xmlns:a16="http://schemas.microsoft.com/office/drawing/2014/main" id="{79004EBF-80B9-4DC5-89C4-7DF9C86F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4A87B9D-34FB-49DC-B013-3C44CE63A80D}" type="slidenum">
              <a:rPr lang="en-US" altLang="en-US">
                <a:latin typeface="Arial" panose="020B0604020202020204" pitchFamily="34" charset="0"/>
              </a:rPr>
              <a:pPr/>
              <a:t>41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2469" name="Picture 2">
            <a:extLst>
              <a:ext uri="{FF2B5EF4-FFF2-40B4-BE49-F238E27FC236}">
                <a16:creationId xmlns:a16="http://schemas.microsoft.com/office/drawing/2014/main" id="{EB68AD45-86C9-4411-ADC5-2DEDFA776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2" y="1873091"/>
            <a:ext cx="2928937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3">
            <a:extLst>
              <a:ext uri="{FF2B5EF4-FFF2-40B4-BE49-F238E27FC236}">
                <a16:creationId xmlns:a16="http://schemas.microsoft.com/office/drawing/2014/main" id="{45F4EAC9-CC84-4259-98EA-C3BB9061C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658" y="190881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1" name="TextBox 7">
            <a:extLst>
              <a:ext uri="{FF2B5EF4-FFF2-40B4-BE49-F238E27FC236}">
                <a16:creationId xmlns:a16="http://schemas.microsoft.com/office/drawing/2014/main" id="{790C69AC-CC6F-4F2D-B863-E88B5A9FBF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6179" y="2948940"/>
            <a:ext cx="696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/>
              <a:t>pixel</a:t>
            </a:r>
          </a:p>
        </p:txBody>
      </p:sp>
      <p:cxnSp>
        <p:nvCxnSpPr>
          <p:cNvPr id="62472" name="Straight Arrow Connector 9">
            <a:extLst>
              <a:ext uri="{FF2B5EF4-FFF2-40B4-BE49-F238E27FC236}">
                <a16:creationId xmlns:a16="http://schemas.microsoft.com/office/drawing/2014/main" id="{43300D18-D264-485A-BE2A-FF4D243D122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24147" y="2835434"/>
            <a:ext cx="428625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7330B80-DC74-4D7E-B67B-805A639FA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>
            <a:extLst>
              <a:ext uri="{FF2B5EF4-FFF2-40B4-BE49-F238E27FC236}">
                <a16:creationId xmlns:a16="http://schemas.microsoft.com/office/drawing/2014/main" id="{B07DC919-2518-4829-8105-DC81C2DE7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3D3CAB-BCF6-483E-A019-606F7A1542F5}" type="slidenum">
              <a:rPr lang="en-US" altLang="en-US">
                <a:latin typeface="Arial" panose="020B0604020202020204" pitchFamily="34" charset="0"/>
              </a:rPr>
              <a:pPr/>
              <a:t>42</a:t>
            </a:fld>
            <a:endParaRPr lang="en-US" altLang="en-US">
              <a:latin typeface="Arial" panose="020B0604020202020204" pitchFamily="34" charset="0"/>
            </a:endParaRPr>
          </a:p>
        </p:txBody>
      </p:sp>
      <p:graphicFrame>
        <p:nvGraphicFramePr>
          <p:cNvPr id="63491" name="Object 2">
            <a:extLst>
              <a:ext uri="{FF2B5EF4-FFF2-40B4-BE49-F238E27FC236}">
                <a16:creationId xmlns:a16="http://schemas.microsoft.com/office/drawing/2014/main" id="{191B2622-57C0-4BE0-8F59-C59A129FDE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6221709"/>
              </p:ext>
            </p:extLst>
          </p:nvPr>
        </p:nvGraphicFramePr>
        <p:xfrm>
          <a:off x="7922261" y="1727201"/>
          <a:ext cx="2500313" cy="2500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3250794" imgH="3250794" progId="">
                  <p:embed/>
                </p:oleObj>
              </mc:Choice>
              <mc:Fallback>
                <p:oleObj r:id="rId2" imgW="3250794" imgH="3250794" progId="">
                  <p:embed/>
                  <p:pic>
                    <p:nvPicPr>
                      <p:cNvPr id="63491" name="Object 2">
                        <a:extLst>
                          <a:ext uri="{FF2B5EF4-FFF2-40B4-BE49-F238E27FC236}">
                            <a16:creationId xmlns:a16="http://schemas.microsoft.com/office/drawing/2014/main" id="{191B2622-57C0-4BE0-8F59-C59A129FDE7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261" y="1727201"/>
                        <a:ext cx="2500313" cy="2500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3492" name="Picture 3">
            <a:extLst>
              <a:ext uri="{FF2B5EF4-FFF2-40B4-BE49-F238E27FC236}">
                <a16:creationId xmlns:a16="http://schemas.microsoft.com/office/drawing/2014/main" id="{182FBDE5-AA97-44C9-A776-84410578D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882" y="1727201"/>
            <a:ext cx="2571750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Picture 5" descr="http://informatika.stei.itb.ac.id/~rinaldi.munir/Koleksi/Citra%20Uji/Lena512warna.bmp">
            <a:extLst>
              <a:ext uri="{FF2B5EF4-FFF2-40B4-BE49-F238E27FC236}">
                <a16:creationId xmlns:a16="http://schemas.microsoft.com/office/drawing/2014/main" id="{F1FC9F29-B130-47E9-AA33-64B5C251A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948" y="1727201"/>
            <a:ext cx="2500312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Box 7">
            <a:extLst>
              <a:ext uri="{FF2B5EF4-FFF2-40B4-BE49-F238E27FC236}">
                <a16:creationId xmlns:a16="http://schemas.microsoft.com/office/drawing/2014/main" id="{59E42A90-0110-440C-B3DA-9F579AB13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2620" y="4611689"/>
            <a:ext cx="1982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True color image</a:t>
            </a:r>
          </a:p>
          <a:p>
            <a:pPr algn="ctr"/>
            <a:r>
              <a:rPr lang="en-US" altLang="en-US"/>
              <a:t> (24-bit)</a:t>
            </a:r>
          </a:p>
        </p:txBody>
      </p:sp>
      <p:sp>
        <p:nvSpPr>
          <p:cNvPr id="63495" name="TextBox 8">
            <a:extLst>
              <a:ext uri="{FF2B5EF4-FFF2-40B4-BE49-F238E27FC236}">
                <a16:creationId xmlns:a16="http://schemas.microsoft.com/office/drawing/2014/main" id="{57B7F621-47C7-420C-9459-C6B6FFE6C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542" y="4462146"/>
            <a:ext cx="1909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Grayscale image</a:t>
            </a:r>
          </a:p>
          <a:p>
            <a:pPr algn="ctr"/>
            <a:r>
              <a:rPr lang="en-US" altLang="en-US"/>
              <a:t>(8-bit)</a:t>
            </a:r>
          </a:p>
        </p:txBody>
      </p:sp>
      <p:sp>
        <p:nvSpPr>
          <p:cNvPr id="63496" name="TextBox 9">
            <a:extLst>
              <a:ext uri="{FF2B5EF4-FFF2-40B4-BE49-F238E27FC236}">
                <a16:creationId xmlns:a16="http://schemas.microsoft.com/office/drawing/2014/main" id="{45524DFD-D4AD-4A7E-A914-2FB013FDB3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4469291"/>
            <a:ext cx="16033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/>
              <a:t>Bimary image</a:t>
            </a:r>
          </a:p>
          <a:p>
            <a:pPr algn="ctr"/>
            <a:r>
              <a:rPr lang="en-US" altLang="en-US"/>
              <a:t>(1-bit)</a:t>
            </a:r>
          </a:p>
        </p:txBody>
      </p:sp>
      <p:sp>
        <p:nvSpPr>
          <p:cNvPr id="63497" name="TextBox 10">
            <a:extLst>
              <a:ext uri="{FF2B5EF4-FFF2-40B4-BE49-F238E27FC236}">
                <a16:creationId xmlns:a16="http://schemas.microsoft.com/office/drawing/2014/main" id="{732EFD28-F045-431C-AE63-423BFCD4D6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69" y="819151"/>
            <a:ext cx="2090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800" dirty="0"/>
              <a:t>Citra Lenna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9D907C-548C-4128-B83A-B0A259D12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4">
            <a:extLst>
              <a:ext uri="{FF2B5EF4-FFF2-40B4-BE49-F238E27FC236}">
                <a16:creationId xmlns:a16="http://schemas.microsoft.com/office/drawing/2014/main" id="{F95EC436-E4AF-42B8-82B0-D7954CF0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C27A4D8-5849-4E49-B62E-A5CB0B254C09}" type="slidenum">
              <a:rPr lang="en-US" altLang="en-US">
                <a:latin typeface="Arial" panose="020B0604020202020204" pitchFamily="34" charset="0"/>
              </a:rPr>
              <a:pPr/>
              <a:t>43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64515" name="Picture 2">
            <a:extLst>
              <a:ext uri="{FF2B5EF4-FFF2-40B4-BE49-F238E27FC236}">
                <a16:creationId xmlns:a16="http://schemas.microsoft.com/office/drawing/2014/main" id="{2A73F401-4DDF-4142-94F5-1A1F70656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595" y="1991361"/>
            <a:ext cx="4312125" cy="431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Box 8">
            <a:extLst>
              <a:ext uri="{FF2B5EF4-FFF2-40B4-BE49-F238E27FC236}">
                <a16:creationId xmlns:a16="http://schemas.microsoft.com/office/drawing/2014/main" id="{04E79FCD-884E-458B-A575-7E06C835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2286000"/>
            <a:ext cx="41889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solidFill>
                  <a:srgbClr val="FF0000"/>
                </a:solidFill>
              </a:rPr>
              <a:t>10010011</a:t>
            </a:r>
            <a:r>
              <a:rPr lang="en-US" altLang="en-US" sz="2400" dirty="0">
                <a:solidFill>
                  <a:srgbClr val="00FF00"/>
                </a:solidFill>
              </a:rPr>
              <a:t>10010100</a:t>
            </a:r>
            <a:r>
              <a:rPr lang="en-US" altLang="en-US" sz="2400" dirty="0">
                <a:solidFill>
                  <a:srgbClr val="0033CC"/>
                </a:solidFill>
              </a:rPr>
              <a:t>10001010</a:t>
            </a:r>
          </a:p>
        </p:txBody>
      </p:sp>
      <p:sp>
        <p:nvSpPr>
          <p:cNvPr id="64517" name="TextBox 9">
            <a:extLst>
              <a:ext uri="{FF2B5EF4-FFF2-40B4-BE49-F238E27FC236}">
                <a16:creationId xmlns:a16="http://schemas.microsoft.com/office/drawing/2014/main" id="{965D5EDA-6936-4C3F-B322-C472A3CB2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9700" y="745173"/>
            <a:ext cx="76441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Pada </a:t>
            </a:r>
            <a:r>
              <a:rPr lang="en-US" altLang="en-US" sz="2400" dirty="0" err="1">
                <a:latin typeface="+mn-lt"/>
              </a:rPr>
              <a:t>citra</a:t>
            </a:r>
            <a:r>
              <a:rPr lang="en-US" altLang="en-US" sz="2400" dirty="0">
                <a:latin typeface="+mn-lt"/>
              </a:rPr>
              <a:t> 24-bit (</a:t>
            </a:r>
            <a:r>
              <a:rPr lang="en-US" altLang="en-US" sz="2400" i="1" dirty="0">
                <a:latin typeface="+mn-lt"/>
              </a:rPr>
              <a:t>real image</a:t>
            </a:r>
            <a:r>
              <a:rPr lang="en-US" altLang="en-US" sz="2400" dirty="0">
                <a:latin typeface="+mn-lt"/>
              </a:rPr>
              <a:t>), 1 pixel = 24 bit, </a:t>
            </a:r>
          </a:p>
          <a:p>
            <a:r>
              <a:rPr lang="en-US" altLang="en-US" sz="2400" dirty="0" err="1">
                <a:latin typeface="+mn-lt"/>
              </a:rPr>
              <a:t>terdiri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dari</a:t>
            </a:r>
            <a:r>
              <a:rPr lang="en-US" altLang="en-US" sz="2400" dirty="0">
                <a:latin typeface="+mn-lt"/>
              </a:rPr>
              <a:t> </a:t>
            </a:r>
            <a:r>
              <a:rPr lang="en-US" altLang="en-US" sz="2400" dirty="0" err="1">
                <a:latin typeface="+mn-lt"/>
              </a:rPr>
              <a:t>komponen</a:t>
            </a:r>
            <a:r>
              <a:rPr lang="en-US" altLang="en-US" sz="2400" dirty="0">
                <a:latin typeface="+mn-lt"/>
              </a:rPr>
              <a:t> RGB (Red-Green-Blue)</a:t>
            </a:r>
          </a:p>
        </p:txBody>
      </p:sp>
      <p:cxnSp>
        <p:nvCxnSpPr>
          <p:cNvPr id="64518" name="Straight Arrow Connector 15">
            <a:extLst>
              <a:ext uri="{FF2B5EF4-FFF2-40B4-BE49-F238E27FC236}">
                <a16:creationId xmlns:a16="http://schemas.microsoft.com/office/drawing/2014/main" id="{50195558-5875-42B4-B8C4-388237484BA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427188" y="2491582"/>
            <a:ext cx="1500188" cy="3873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19" name="TextBox 16">
            <a:extLst>
              <a:ext uri="{FF2B5EF4-FFF2-40B4-BE49-F238E27FC236}">
                <a16:creationId xmlns:a16="http://schemas.microsoft.com/office/drawing/2014/main" id="{4B2D72D8-1163-4CD2-8F2E-42EE4E1E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2714625"/>
            <a:ext cx="328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FF0000"/>
                </a:solidFill>
              </a:rPr>
              <a:t>R</a:t>
            </a:r>
          </a:p>
        </p:txBody>
      </p:sp>
      <p:sp>
        <p:nvSpPr>
          <p:cNvPr id="64520" name="TextBox 17">
            <a:extLst>
              <a:ext uri="{FF2B5EF4-FFF2-40B4-BE49-F238E27FC236}">
                <a16:creationId xmlns:a16="http://schemas.microsoft.com/office/drawing/2014/main" id="{030B853C-2452-4873-B944-EF2BD0AC9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238" y="2731145"/>
            <a:ext cx="341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FF00"/>
                </a:solidFill>
              </a:rPr>
              <a:t>G</a:t>
            </a:r>
          </a:p>
        </p:txBody>
      </p:sp>
      <p:sp>
        <p:nvSpPr>
          <p:cNvPr id="64521" name="TextBox 18">
            <a:extLst>
              <a:ext uri="{FF2B5EF4-FFF2-40B4-BE49-F238E27FC236}">
                <a16:creationId xmlns:a16="http://schemas.microsoft.com/office/drawing/2014/main" id="{EED8FCF5-FE74-4F18-AA40-55CB4ACF7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0645" y="2712730"/>
            <a:ext cx="330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6137D1-1BEB-4A9E-B0DF-0106109DE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ontent Placeholder 2">
            <a:extLst>
              <a:ext uri="{FF2B5EF4-FFF2-40B4-BE49-F238E27FC236}">
                <a16:creationId xmlns:a16="http://schemas.microsoft.com/office/drawing/2014/main" id="{9BF6E52B-3F7E-4AE8-AD8A-FC55049B3F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4273" y="1439863"/>
            <a:ext cx="10054590" cy="4916487"/>
          </a:xfrm>
        </p:spPr>
        <p:txBody>
          <a:bodyPr/>
          <a:lstStyle/>
          <a:p>
            <a:r>
              <a:rPr lang="en-US" altLang="en-US" sz="2400" dirty="0"/>
              <a:t>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bit-</a:t>
            </a:r>
            <a:r>
              <a:rPr lang="en-US" altLang="en-US" sz="2400" dirty="0" err="1"/>
              <a:t>bitnya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tersusun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kiri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kanan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urutan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kurang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least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) </a:t>
            </a:r>
            <a:r>
              <a:rPr lang="en-US" altLang="en-US" sz="2400" dirty="0" err="1"/>
              <a:t>hingga</a:t>
            </a:r>
            <a:r>
              <a:rPr lang="en-US" altLang="en-US" sz="2400" dirty="0"/>
              <a:t> bit-bit yang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(</a:t>
            </a:r>
            <a:r>
              <a:rPr lang="en-US" altLang="en-US" sz="2400" i="1" dirty="0"/>
              <a:t>most significant bits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).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Susunan</a:t>
            </a:r>
            <a:r>
              <a:rPr lang="en-US" altLang="en-US" sz="2400" dirty="0"/>
              <a:t> bit pada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7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6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5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4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3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2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1</a:t>
            </a:r>
            <a:r>
              <a:rPr lang="en-US" altLang="en-US" sz="2400" i="1" dirty="0"/>
              <a:t>b</a:t>
            </a:r>
            <a:r>
              <a:rPr lang="en-US" altLang="en-US" sz="2400" baseline="-25000" dirty="0"/>
              <a:t>0</a:t>
            </a:r>
            <a:r>
              <a:rPr lang="en-US" altLang="en-US" sz="2400" dirty="0"/>
              <a:t>.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400" dirty="0"/>
              <a:t>	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	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/>
              <a:t>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endParaRPr lang="en-US" altLang="en-US" sz="2400" dirty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altLang="en-US" sz="2400" dirty="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  </a:t>
            </a:r>
            <a:r>
              <a:rPr lang="en-US" altLang="en-US" sz="2400" i="1" dirty="0"/>
              <a:t>MSB</a:t>
            </a:r>
            <a:r>
              <a:rPr lang="en-US" altLang="en-US" sz="2400" dirty="0"/>
              <a:t>		       </a:t>
            </a:r>
            <a:r>
              <a:rPr lang="en-US" altLang="en-US" sz="2400" i="1" dirty="0"/>
              <a:t>LSB</a:t>
            </a:r>
            <a:endParaRPr lang="en-US" altLang="en-US" sz="2400" dirty="0"/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</p:txBody>
      </p:sp>
      <p:sp>
        <p:nvSpPr>
          <p:cNvPr id="66563" name="Slide Number Placeholder 3">
            <a:extLst>
              <a:ext uri="{FF2B5EF4-FFF2-40B4-BE49-F238E27FC236}">
                <a16:creationId xmlns:a16="http://schemas.microsoft.com/office/drawing/2014/main" id="{98C0C85C-DB02-41AC-AA8B-F037C5193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EED51FEA-944F-4740-A2B1-A93F4EBA67EF}" type="slidenum">
              <a:rPr lang="en-US" altLang="en-US">
                <a:latin typeface="Arial" panose="020B0604020202020204" pitchFamily="34" charset="0"/>
              </a:rPr>
              <a:pPr/>
              <a:t>44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66564" name="Line 7">
            <a:extLst>
              <a:ext uri="{FF2B5EF4-FFF2-40B4-BE49-F238E27FC236}">
                <a16:creationId xmlns:a16="http://schemas.microsoft.com/office/drawing/2014/main" id="{94C08F67-12FD-4BF6-90FC-A4B0266AA95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39999" y="4329193"/>
            <a:ext cx="568960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5" name="Line 8">
            <a:extLst>
              <a:ext uri="{FF2B5EF4-FFF2-40B4-BE49-F238E27FC236}">
                <a16:creationId xmlns:a16="http://schemas.microsoft.com/office/drawing/2014/main" id="{D4CF3E19-C01A-4393-BA58-610A72717A2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0372" y="4329193"/>
            <a:ext cx="428625" cy="91852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6" name="TextBox 8">
            <a:extLst>
              <a:ext uri="{FF2B5EF4-FFF2-40B4-BE49-F238E27FC236}">
                <a16:creationId xmlns:a16="http://schemas.microsoft.com/office/drawing/2014/main" id="{9A0D6463-107E-4812-9F45-9F8E03CC7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0410" y="4517191"/>
            <a:ext cx="3458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>
                <a:latin typeface="+mn-lt"/>
              </a:rPr>
              <a:t>LSB = </a:t>
            </a:r>
            <a:r>
              <a:rPr lang="en-US" altLang="en-US" sz="2400" i="1" dirty="0">
                <a:latin typeface="+mn-lt"/>
              </a:rPr>
              <a:t>Least Significant Bit</a:t>
            </a:r>
          </a:p>
          <a:p>
            <a:r>
              <a:rPr lang="en-US" altLang="en-US" sz="2400" dirty="0">
                <a:latin typeface="+mn-lt"/>
              </a:rPr>
              <a:t>MSB = </a:t>
            </a:r>
            <a:r>
              <a:rPr lang="en-US" altLang="en-US" sz="2400" i="1" dirty="0">
                <a:latin typeface="+mn-lt"/>
              </a:rPr>
              <a:t>Most Significant Bit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45B7A3B-D75B-4468-9DC3-7C271D369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8E0200-7F2B-A6E6-FC5D-CB6C2CA32A98}"/>
              </a:ext>
            </a:extLst>
          </p:cNvPr>
          <p:cNvSpPr txBox="1"/>
          <p:nvPr/>
        </p:nvSpPr>
        <p:spPr>
          <a:xfrm>
            <a:off x="1162050" y="5817612"/>
            <a:ext cx="1039579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Nilai </a:t>
            </a:r>
            <a:r>
              <a:rPr lang="en-US" sz="2200" dirty="0" err="1"/>
              <a:t>dalam</a:t>
            </a:r>
            <a:r>
              <a:rPr lang="en-US" sz="2200" dirty="0"/>
              <a:t> </a:t>
            </a:r>
            <a:r>
              <a:rPr lang="en-US" sz="2200" dirty="0" err="1"/>
              <a:t>desimal</a:t>
            </a:r>
            <a:r>
              <a:rPr lang="en-US" sz="2200" dirty="0"/>
              <a:t> = 1 x 2</a:t>
            </a:r>
            <a:r>
              <a:rPr lang="en-US" sz="2200" baseline="30000" dirty="0"/>
              <a:t>7</a:t>
            </a:r>
            <a:r>
              <a:rPr lang="en-US" sz="2200" dirty="0"/>
              <a:t> + 1 x 2</a:t>
            </a:r>
            <a:r>
              <a:rPr lang="en-US" sz="2200" baseline="30000" dirty="0"/>
              <a:t>6 </a:t>
            </a:r>
            <a:r>
              <a:rPr lang="en-US" sz="2200" dirty="0"/>
              <a:t>+ 0 x 2</a:t>
            </a:r>
            <a:r>
              <a:rPr lang="en-US" sz="2200" baseline="30000" dirty="0"/>
              <a:t>5</a:t>
            </a:r>
            <a:r>
              <a:rPr lang="en-US" sz="2200" dirty="0"/>
              <a:t> + 1 x 2</a:t>
            </a:r>
            <a:r>
              <a:rPr lang="en-US" sz="2200" baseline="30000" dirty="0"/>
              <a:t>4</a:t>
            </a:r>
            <a:r>
              <a:rPr lang="en-US" sz="2200" dirty="0"/>
              <a:t> + 0 x 2</a:t>
            </a:r>
            <a:r>
              <a:rPr lang="en-US" sz="2200" baseline="30000" dirty="0"/>
              <a:t>3</a:t>
            </a:r>
            <a:r>
              <a:rPr lang="en-US" sz="2200" dirty="0"/>
              <a:t> + 0 x 2</a:t>
            </a:r>
            <a:r>
              <a:rPr lang="en-US" sz="2200" baseline="30000" dirty="0"/>
              <a:t>2</a:t>
            </a:r>
            <a:r>
              <a:rPr lang="en-US" sz="2200" dirty="0"/>
              <a:t> + 0 x 2</a:t>
            </a:r>
            <a:r>
              <a:rPr lang="en-US" sz="2200" baseline="30000" dirty="0"/>
              <a:t>1 </a:t>
            </a:r>
            <a:r>
              <a:rPr lang="en-US" sz="2200" dirty="0"/>
              <a:t>+ 1 x 2</a:t>
            </a:r>
            <a:r>
              <a:rPr lang="en-US" sz="2200" baseline="30000" dirty="0"/>
              <a:t>0</a:t>
            </a:r>
            <a:r>
              <a:rPr lang="en-US" sz="2200" dirty="0"/>
              <a:t>  = 209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62828F-2ED6-AE8B-232A-044D1C48E6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27932" y="159039"/>
            <a:ext cx="100584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i="1" dirty="0" err="1">
                <a:latin typeface="+mn-lt"/>
              </a:rPr>
              <a:t>Metode</a:t>
            </a:r>
            <a:r>
              <a:rPr lang="en-US" altLang="en-US" sz="4000" b="1" i="1" dirty="0">
                <a:latin typeface="+mn-lt"/>
              </a:rPr>
              <a:t> LSB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04DD4191-F629-451C-B993-9B46D842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2480" y="900113"/>
            <a:ext cx="10749280" cy="4773612"/>
          </a:xfrm>
        </p:spPr>
        <p:txBody>
          <a:bodyPr>
            <a:normAutofit/>
          </a:bodyPr>
          <a:lstStyle/>
          <a:p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bit LSB </a:t>
            </a:r>
            <a:r>
              <a:rPr lang="en-US" altLang="en-US" sz="2400" dirty="0" err="1"/>
              <a:t>tidak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persepsi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keseluruhan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Sebab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mengubah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tinggi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atau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rendah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nilai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sebelumnya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   </a:t>
            </a:r>
            <a:r>
              <a:rPr lang="en-US" altLang="en-US" sz="2400" dirty="0" err="1"/>
              <a:t>Contoh</a:t>
            </a:r>
            <a:r>
              <a:rPr lang="en-US" altLang="en-US" sz="2400" dirty="0"/>
              <a:t>: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</a:t>
            </a:r>
            <a:r>
              <a:rPr lang="en-US" altLang="en-US" sz="2400" dirty="0">
                <a:sym typeface="Wingdings" panose="05000000000000000000" pitchFamily="2" charset="2"/>
              </a:rPr>
              <a:t></a:t>
            </a:r>
            <a:r>
              <a:rPr lang="en-US" alt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endParaRPr lang="en-US" altLang="en-US" sz="2400" dirty="0"/>
          </a:p>
          <a:p>
            <a:pPr marL="0" indent="0">
              <a:buNone/>
            </a:pPr>
            <a:r>
              <a:rPr lang="en-US" altLang="en-US" sz="2400" dirty="0"/>
              <a:t>	           (209)	             (208)</a:t>
            </a:r>
          </a:p>
          <a:p>
            <a:endParaRPr lang="en-US" altLang="en-US" sz="2400" dirty="0"/>
          </a:p>
          <a:p>
            <a:pPr marL="111125" indent="-111125">
              <a:buNone/>
            </a:pPr>
            <a:r>
              <a:rPr lang="en-US" altLang="en-US" sz="2400" dirty="0"/>
              <a:t>  Jika 1101000</a:t>
            </a:r>
            <a:r>
              <a:rPr lang="en-US" altLang="en-US" sz="2400" u="sng" dirty="0">
                <a:solidFill>
                  <a:srgbClr val="FF0000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1101000</a:t>
            </a:r>
            <a:r>
              <a:rPr lang="en-US" altLang="en-US" sz="2400" u="sng" dirty="0">
                <a:solidFill>
                  <a:srgbClr val="FF0000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</a:t>
            </a:r>
            <a:r>
              <a:rPr lang="en-US" altLang="en-US" sz="2400" dirty="0"/>
              <a:t>juga </a:t>
            </a:r>
            <a:r>
              <a:rPr lang="en-US" altLang="en-US" sz="2400" dirty="0" err="1"/>
              <a:t>menyatakan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warna</a:t>
            </a:r>
            <a:r>
              <a:rPr lang="en-US" altLang="en-US" sz="2400" dirty="0"/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merah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berubah</a:t>
            </a:r>
            <a:r>
              <a:rPr lang="en-US" altLang="en-US" sz="2400" dirty="0"/>
              <a:t> sangat-sangat </a:t>
            </a:r>
            <a:r>
              <a:rPr lang="en-US" altLang="en-US" sz="2400" dirty="0" err="1"/>
              <a:t>sedikit</a:t>
            </a:r>
            <a:r>
              <a:rPr lang="en-US" altLang="en-US" sz="2400" dirty="0"/>
              <a:t>  </a:t>
            </a:r>
            <a:r>
              <a:rPr lang="en-US" altLang="en-US" sz="2400" dirty="0">
                <a:sym typeface="Wingdings" panose="05000000000000000000" pitchFamily="2" charset="2"/>
              </a:rPr>
              <a:t> </a:t>
            </a:r>
            <a:r>
              <a:rPr lang="en-US" altLang="en-US" sz="2400" dirty="0" err="1">
                <a:sym typeface="Wingdings" panose="05000000000000000000" pitchFamily="2" charset="2"/>
              </a:rPr>
              <a:t>tidakbisa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dibedakan</a:t>
            </a:r>
            <a:r>
              <a:rPr lang="en-US" altLang="en-US" sz="2400" dirty="0">
                <a:sym typeface="Wingdings" panose="05000000000000000000" pitchFamily="2" charset="2"/>
              </a:rPr>
              <a:t> oleh </a:t>
            </a:r>
            <a:r>
              <a:rPr lang="en-US" altLang="en-US" sz="2400" dirty="0" err="1">
                <a:sym typeface="Wingdings" panose="05000000000000000000" pitchFamily="2" charset="2"/>
              </a:rPr>
              <a:t>mata</a:t>
            </a:r>
            <a:r>
              <a:rPr lang="en-US" altLang="en-US" sz="2400" dirty="0">
                <a:sym typeface="Wingdings" panose="05000000000000000000" pitchFamily="2" charset="2"/>
              </a:rPr>
              <a:t> </a:t>
            </a:r>
            <a:r>
              <a:rPr lang="en-US" altLang="en-US" sz="2400" dirty="0" err="1">
                <a:sym typeface="Wingdings" panose="05000000000000000000" pitchFamily="2" charset="2"/>
              </a:rPr>
              <a:t>manusia</a:t>
            </a:r>
            <a:endParaRPr lang="en-US" altLang="en-US" sz="2400" dirty="0"/>
          </a:p>
          <a:p>
            <a:endParaRPr lang="en-US" altLang="en-US" dirty="0"/>
          </a:p>
        </p:txBody>
      </p:sp>
      <p:sp>
        <p:nvSpPr>
          <p:cNvPr id="68611" name="Slide Number Placeholder 3">
            <a:extLst>
              <a:ext uri="{FF2B5EF4-FFF2-40B4-BE49-F238E27FC236}">
                <a16:creationId xmlns:a16="http://schemas.microsoft.com/office/drawing/2014/main" id="{2840B0AB-2D03-40D3-B389-3AD24FE25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8C71F13D-EA0E-41D5-A4EE-C96A52DA6E90}" type="slidenum">
              <a:rPr lang="en-US" altLang="en-US">
                <a:latin typeface="Arial" panose="020B0604020202020204" pitchFamily="34" charset="0"/>
              </a:rPr>
              <a:pPr/>
              <a:t>45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B7847FA-6186-49F0-BAD1-5FF5E69F3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40583915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4">
            <a:extLst>
              <a:ext uri="{FF2B5EF4-FFF2-40B4-BE49-F238E27FC236}">
                <a16:creationId xmlns:a16="http://schemas.microsoft.com/office/drawing/2014/main" id="{F2DD1579-DF2C-4EF6-80F7-5EA07998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C77710-5326-4AE6-B4FC-AE74AB7A5AE9}" type="slidenum">
              <a:rPr lang="en-US" altLang="en-US">
                <a:latin typeface="Arial" panose="020B0604020202020204" pitchFamily="34" charset="0"/>
              </a:rPr>
              <a:pPr/>
              <a:t>46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0659" name="TextBox 5">
            <a:extLst>
              <a:ext uri="{FF2B5EF4-FFF2-40B4-BE49-F238E27FC236}">
                <a16:creationId xmlns:a16="http://schemas.microsoft.com/office/drawing/2014/main" id="{F2BD3F16-D0FE-443C-B6D2-E1C2A9028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0063"/>
            <a:ext cx="8128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u="sng" dirty="0" err="1"/>
              <a:t>semua</a:t>
            </a:r>
            <a:r>
              <a:rPr lang="en-US" altLang="en-US" sz="2400" dirty="0"/>
              <a:t> bit LSB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dibalikkan</a:t>
            </a:r>
            <a:endParaRPr lang="en-US" altLang="en-US" sz="2400" dirty="0"/>
          </a:p>
          <a:p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0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1;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semula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0</a:t>
            </a:r>
          </a:p>
        </p:txBody>
      </p:sp>
      <p:pic>
        <p:nvPicPr>
          <p:cNvPr id="70660" name="Picture 6" descr="yacht.JPG">
            <a:extLst>
              <a:ext uri="{FF2B5EF4-FFF2-40B4-BE49-F238E27FC236}">
                <a16:creationId xmlns:a16="http://schemas.microsoft.com/office/drawing/2014/main" id="{AF1AB4A7-719F-40F8-B150-D95F9C078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1714501"/>
            <a:ext cx="3929062" cy="392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7" descr="yacht-hasil.jpg">
            <a:extLst>
              <a:ext uri="{FF2B5EF4-FFF2-40B4-BE49-F238E27FC236}">
                <a16:creationId xmlns:a16="http://schemas.microsoft.com/office/drawing/2014/main" id="{CB798964-6D69-49AF-97A9-2BFA7176A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714500"/>
            <a:ext cx="3938588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62" name="TextBox 8">
            <a:extLst>
              <a:ext uri="{FF2B5EF4-FFF2-40B4-BE49-F238E27FC236}">
                <a16:creationId xmlns:a16="http://schemas.microsoft.com/office/drawing/2014/main" id="{12A33630-25ED-443D-B07B-6D3DE0B9E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0663" name="TextBox 9">
            <a:extLst>
              <a:ext uri="{FF2B5EF4-FFF2-40B4-BE49-F238E27FC236}">
                <a16:creationId xmlns:a16="http://schemas.microsoft.com/office/drawing/2014/main" id="{7382B4F7-5CB6-4DCA-8A9C-593338E35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0664" name="TextBox 10">
            <a:extLst>
              <a:ext uri="{FF2B5EF4-FFF2-40B4-BE49-F238E27FC236}">
                <a16:creationId xmlns:a16="http://schemas.microsoft.com/office/drawing/2014/main" id="{3BE6729B-9C07-453C-BA7A-F4FEECF59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2334" y="612870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8608F7-A024-6703-8F95-E10AF95BB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Number Placeholder 4">
            <a:extLst>
              <a:ext uri="{FF2B5EF4-FFF2-40B4-BE49-F238E27FC236}">
                <a16:creationId xmlns:a16="http://schemas.microsoft.com/office/drawing/2014/main" id="{1DDA65E3-F060-4BB7-8FB9-426D0FBC4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C4B7395-456A-4493-A364-6C124D807153}" type="slidenum">
              <a:rPr lang="en-US" altLang="en-US">
                <a:latin typeface="Arial" panose="020B0604020202020204" pitchFamily="34" charset="0"/>
              </a:rPr>
              <a:pPr/>
              <a:t>47</a:t>
            </a:fld>
            <a:endParaRPr lang="en-US" altLang="en-US">
              <a:latin typeface="Arial" panose="020B0604020202020204" pitchFamily="34" charset="0"/>
            </a:endParaRPr>
          </a:p>
        </p:txBody>
      </p:sp>
      <p:pic>
        <p:nvPicPr>
          <p:cNvPr id="71683" name="Picture 5" descr="sate.JPG">
            <a:extLst>
              <a:ext uri="{FF2B5EF4-FFF2-40B4-BE49-F238E27FC236}">
                <a16:creationId xmlns:a16="http://schemas.microsoft.com/office/drawing/2014/main" id="{62D493A1-15A8-4F56-B138-CBA5F080B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571625"/>
            <a:ext cx="4002088" cy="40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6" descr="sate-hasil.jpg">
            <a:extLst>
              <a:ext uri="{FF2B5EF4-FFF2-40B4-BE49-F238E27FC236}">
                <a16:creationId xmlns:a16="http://schemas.microsoft.com/office/drawing/2014/main" id="{4D808140-1810-483A-86CE-E29D218DD3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1571625"/>
            <a:ext cx="40005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5" name="TextBox 7">
            <a:extLst>
              <a:ext uri="{FF2B5EF4-FFF2-40B4-BE49-F238E27FC236}">
                <a16:creationId xmlns:a16="http://schemas.microsoft.com/office/drawing/2014/main" id="{DBB169E6-D46E-4462-94F9-306BE7EB5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938" y="5715000"/>
            <a:ext cx="1096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Sebelum</a:t>
            </a:r>
          </a:p>
        </p:txBody>
      </p:sp>
      <p:sp>
        <p:nvSpPr>
          <p:cNvPr id="71686" name="TextBox 8">
            <a:extLst>
              <a:ext uri="{FF2B5EF4-FFF2-40B4-BE49-F238E27FC236}">
                <a16:creationId xmlns:a16="http://schemas.microsoft.com/office/drawing/2014/main" id="{3DCB36D2-38A9-4BCE-BFB0-C8EC92D4F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938" y="5715000"/>
            <a:ext cx="109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Sesudah</a:t>
            </a:r>
          </a:p>
        </p:txBody>
      </p:sp>
      <p:sp>
        <p:nvSpPr>
          <p:cNvPr id="71687" name="TextBox 9">
            <a:extLst>
              <a:ext uri="{FF2B5EF4-FFF2-40B4-BE49-F238E27FC236}">
                <a16:creationId xmlns:a16="http://schemas.microsoft.com/office/drawing/2014/main" id="{15CFB500-2B3E-4F4B-B052-A84CC6D42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1" y="500063"/>
            <a:ext cx="80565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/>
              <a:t>Misalkan </a:t>
            </a:r>
            <a:r>
              <a:rPr lang="en-US" altLang="en-US" sz="2400" u="sng"/>
              <a:t>semua</a:t>
            </a:r>
            <a:r>
              <a:rPr lang="en-US" altLang="en-US" sz="2400"/>
              <a:t> bit LSB pada citra </a:t>
            </a:r>
            <a:r>
              <a:rPr lang="en-US" altLang="en-US" sz="2400" i="1"/>
              <a:t>grayscale</a:t>
            </a:r>
            <a:r>
              <a:rPr lang="en-US" altLang="en-US" sz="2400"/>
              <a:t> dibalikkan</a:t>
            </a:r>
          </a:p>
          <a:p>
            <a:r>
              <a:rPr lang="en-US" altLang="en-US" sz="2400"/>
              <a:t>Dari semula 0 menjadi 1; dari semula 1 menjadi 0</a:t>
            </a:r>
          </a:p>
        </p:txBody>
      </p:sp>
      <p:sp>
        <p:nvSpPr>
          <p:cNvPr id="71688" name="TextBox 10">
            <a:extLst>
              <a:ext uri="{FF2B5EF4-FFF2-40B4-BE49-F238E27FC236}">
                <a16:creationId xmlns:a16="http://schemas.microsoft.com/office/drawing/2014/main" id="{008631AD-FBB9-4444-B455-B78ADB93E7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6" y="5929313"/>
            <a:ext cx="46682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</a:rPr>
              <a:t>Adakah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terlihat</a:t>
            </a:r>
            <a:r>
              <a:rPr lang="en-US" altLang="en-US" sz="2400" dirty="0">
                <a:solidFill>
                  <a:srgbClr val="FF0000"/>
                </a:solidFill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</a:rPr>
              <a:t>perbedaaanya</a:t>
            </a:r>
            <a:r>
              <a:rPr lang="en-US" altLang="en-US" sz="24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683DCA-4F0B-41E6-85E2-017452370B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67250" y="6400800"/>
            <a:ext cx="394335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  <a:endParaRPr lang="en-US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848BFA7D-3FB1-4091-968A-81473D74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02AD7DB5-0D79-435A-8017-55DA0DFBEF21}" type="slidenum">
              <a:rPr lang="en-US" altLang="en-US">
                <a:latin typeface="Arial" panose="020B0604020202020204" pitchFamily="34" charset="0"/>
              </a:rPr>
              <a:pPr/>
              <a:t>48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2F8E395B-F1DC-4D2D-BB8C-3E0969ECB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95350" y="336550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1:</a:t>
            </a:r>
          </a:p>
        </p:txBody>
      </p:sp>
      <p:sp>
        <p:nvSpPr>
          <p:cNvPr id="72708" name="Rectangle 3">
            <a:extLst>
              <a:ext uri="{FF2B5EF4-FFF2-40B4-BE49-F238E27FC236}">
                <a16:creationId xmlns:a16="http://schemas.microsoft.com/office/drawing/2014/main" id="{7BE6CFD1-C3EE-4CD0-BEA5-06256DCA643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65200" y="1285875"/>
            <a:ext cx="10099040" cy="45593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Tinjau</a:t>
            </a:r>
            <a:r>
              <a:rPr lang="en-US" altLang="en-US" sz="2400" dirty="0"/>
              <a:t> 1 </a:t>
            </a:r>
            <a:r>
              <a:rPr lang="en-US" altLang="en-US" sz="2400" dirty="0" err="1"/>
              <a:t>buah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dari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24-bit (3 x 8 bit):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		10000010	  01111011	01110101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	</a:t>
            </a:r>
            <a:r>
              <a:rPr lang="en-US" altLang="en-US" sz="2000" dirty="0"/>
              <a:t>                   (130)	                        (123)	     (117)	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Bit bit-bit </a:t>
            </a:r>
            <a:r>
              <a:rPr lang="en-US" altLang="en-US" sz="2400" i="1" dirty="0"/>
              <a:t>embedded message</a:t>
            </a:r>
            <a:r>
              <a:rPr lang="en-US" altLang="en-US" sz="2400" dirty="0"/>
              <a:t>:  </a:t>
            </a:r>
            <a:r>
              <a:rPr lang="en-US" altLang="en-US" sz="2400" dirty="0">
                <a:solidFill>
                  <a:srgbClr val="0000FF"/>
                </a:solidFill>
              </a:rPr>
              <a:t>101</a:t>
            </a:r>
            <a:r>
              <a:rPr lang="en-US" altLang="en-US" sz="2400" dirty="0"/>
              <a:t>  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i="1" dirty="0"/>
              <a:t>Embed</a:t>
            </a:r>
            <a:r>
              <a:rPr lang="en-US" altLang="en-US" sz="2400" dirty="0"/>
              <a:t>:     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1010001</a:t>
            </a:r>
            <a:r>
              <a:rPr lang="en-US" altLang="en-US" sz="2400" dirty="0">
                <a:solidFill>
                  <a:srgbClr val="0000FF"/>
                </a:solidFill>
              </a:rPr>
              <a:t>0	</a:t>
            </a:r>
            <a:r>
              <a:rPr lang="en-US" altLang="en-US" sz="2400" dirty="0">
                <a:solidFill>
                  <a:srgbClr val="FF0000"/>
                </a:solidFill>
              </a:rPr>
              <a:t>1110001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endParaRPr lang="en-US" altLang="en-US" sz="2400" dirty="0">
              <a:solidFill>
                <a:srgbClr val="0000FF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0000FF"/>
                </a:solidFill>
              </a:rPr>
              <a:t>	</a:t>
            </a:r>
            <a:endParaRPr lang="en-US" altLang="en-US" sz="2400" dirty="0"/>
          </a:p>
        </p:txBody>
      </p:sp>
      <p:cxnSp>
        <p:nvCxnSpPr>
          <p:cNvPr id="72709" name="Straight Arrow Connector 7">
            <a:extLst>
              <a:ext uri="{FF2B5EF4-FFF2-40B4-BE49-F238E27FC236}">
                <a16:creationId xmlns:a16="http://schemas.microsoft.com/office/drawing/2014/main" id="{9777C453-B415-4945-8222-52DC3C7FB3BE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3765550" y="2896713"/>
            <a:ext cx="1428750" cy="5000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0" name="Straight Arrow Connector 9">
            <a:extLst>
              <a:ext uri="{FF2B5EF4-FFF2-40B4-BE49-F238E27FC236}">
                <a16:creationId xmlns:a16="http://schemas.microsoft.com/office/drawing/2014/main" id="{A36650A1-508C-4606-BFB9-694965B136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28934" y="2875600"/>
            <a:ext cx="382589" cy="51133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2711" name="Straight Arrow Connector 11">
            <a:extLst>
              <a:ext uri="{FF2B5EF4-FFF2-40B4-BE49-F238E27FC236}">
                <a16:creationId xmlns:a16="http://schemas.microsoft.com/office/drawing/2014/main" id="{A0CA1411-BE07-4D57-91D5-416CD7DA287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74045" y="2848613"/>
            <a:ext cx="1942305" cy="538319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72712" name="Picture 8">
            <a:extLst>
              <a:ext uri="{FF2B5EF4-FFF2-40B4-BE49-F238E27FC236}">
                <a16:creationId xmlns:a16="http://schemas.microsoft.com/office/drawing/2014/main" id="{8474FD87-015F-4A43-8BFB-27AED7BCB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447" y="3816350"/>
            <a:ext cx="792956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16">
            <a:extLst>
              <a:ext uri="{FF2B5EF4-FFF2-40B4-BE49-F238E27FC236}">
                <a16:creationId xmlns:a16="http://schemas.microsoft.com/office/drawing/2014/main" id="{096BC0D8-423F-4699-A06C-56FBB8264C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9697" y="5603081"/>
            <a:ext cx="8485504" cy="75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Original: </a:t>
            </a:r>
            <a:r>
              <a:rPr lang="en-US" altLang="en-US" dirty="0" err="1"/>
              <a:t>misalkan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 [130, 123, 117] </a:t>
            </a:r>
            <a:r>
              <a:rPr lang="en-US" altLang="en-US" dirty="0" err="1"/>
              <a:t>berwarna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 err="1"/>
              <a:t>Stego</a:t>
            </a:r>
            <a:r>
              <a:rPr lang="en-US" altLang="en-US" dirty="0"/>
              <a:t>-image: </a:t>
            </a:r>
            <a:r>
              <a:rPr lang="en-US" altLang="en-US" i="1" dirty="0"/>
              <a:t>pixel</a:t>
            </a:r>
            <a:r>
              <a:rPr lang="en-US" altLang="en-US" dirty="0"/>
              <a:t>  [131, 122, 117] </a:t>
            </a:r>
            <a:r>
              <a:rPr lang="en-US" altLang="en-US" dirty="0" err="1"/>
              <a:t>tetap</a:t>
            </a:r>
            <a:r>
              <a:rPr lang="en-US" altLang="en-US" dirty="0"/>
              <a:t> “</a:t>
            </a:r>
            <a:r>
              <a:rPr lang="en-US" altLang="en-US" dirty="0" err="1"/>
              <a:t>ungu</a:t>
            </a:r>
            <a:r>
              <a:rPr lang="en-US" altLang="en-US" dirty="0"/>
              <a:t>” </a:t>
            </a:r>
            <a:r>
              <a:rPr lang="en-US" altLang="en-US" dirty="0" err="1"/>
              <a:t>tapi</a:t>
            </a:r>
            <a:r>
              <a:rPr lang="en-US" altLang="en-US" dirty="0"/>
              <a:t> </a:t>
            </a:r>
            <a:r>
              <a:rPr lang="en-US" altLang="en-US" dirty="0" err="1"/>
              <a:t>berubah</a:t>
            </a:r>
            <a:r>
              <a:rPr lang="en-US" altLang="en-US" dirty="0"/>
              <a:t>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sedikit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dirty="0"/>
              <a:t>Mata </a:t>
            </a:r>
            <a:r>
              <a:rPr lang="en-US" altLang="en-US" dirty="0" err="1"/>
              <a:t>manusia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membedakan</a:t>
            </a:r>
            <a:r>
              <a:rPr lang="en-US" altLang="en-US" dirty="0"/>
              <a:t> </a:t>
            </a:r>
            <a:r>
              <a:rPr lang="en-US" altLang="en-US" dirty="0" err="1"/>
              <a:t>perubahan</a:t>
            </a:r>
            <a:r>
              <a:rPr lang="en-US" altLang="en-US" dirty="0"/>
              <a:t> </a:t>
            </a:r>
            <a:r>
              <a:rPr lang="en-US" altLang="en-US" dirty="0" err="1"/>
              <a:t>warna</a:t>
            </a:r>
            <a:r>
              <a:rPr lang="en-US" altLang="en-US" dirty="0"/>
              <a:t> yang </a:t>
            </a:r>
            <a:r>
              <a:rPr lang="en-US" altLang="en-US" dirty="0" err="1"/>
              <a:t>sangat</a:t>
            </a:r>
            <a:r>
              <a:rPr lang="en-US" altLang="en-US" dirty="0"/>
              <a:t> </a:t>
            </a:r>
            <a:r>
              <a:rPr lang="en-US" altLang="en-US" dirty="0" err="1"/>
              <a:t>kecil</a:t>
            </a:r>
            <a:r>
              <a:rPr lang="en-US" altLang="en-US" dirty="0"/>
              <a:t>. </a:t>
            </a:r>
          </a:p>
        </p:txBody>
      </p:sp>
      <p:sp>
        <p:nvSpPr>
          <p:cNvPr id="72714" name="TextBox 19">
            <a:extLst>
              <a:ext uri="{FF2B5EF4-FFF2-40B4-BE49-F238E27FC236}">
                <a16:creationId xmlns:a16="http://schemas.microsoft.com/office/drawing/2014/main" id="{E275A190-15FA-4700-B6BA-BA1EF35BA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14" y="5072064"/>
            <a:ext cx="12588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Stego-image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306C956-7150-42CD-99E4-6DD04B65E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00148" y="6437315"/>
            <a:ext cx="4222750" cy="4572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  <a:endParaRPr lang="en-US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3">
            <a:extLst>
              <a:ext uri="{FF2B5EF4-FFF2-40B4-BE49-F238E27FC236}">
                <a16:creationId xmlns:a16="http://schemas.microsoft.com/office/drawing/2014/main" id="{67CD3404-987D-4FB0-BF75-2F4A519E4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757CB24-015A-4E24-B7AC-8A5323791D6C}" type="slidenum">
              <a:rPr lang="en-US" altLang="en-US">
                <a:latin typeface="Arial" panose="020B0604020202020204" pitchFamily="34" charset="0"/>
              </a:rPr>
              <a:pPr/>
              <a:t>49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305" name="Text Box 17">
            <a:extLst>
              <a:ext uri="{FF2B5EF4-FFF2-40B4-BE49-F238E27FC236}">
                <a16:creationId xmlns:a16="http://schemas.microsoft.com/office/drawing/2014/main" id="{6617207D-E5CC-4BA5-9780-398E03D2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1132" y="2239963"/>
            <a:ext cx="3457575" cy="92392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dirty="0">
                <a:latin typeface="Arial" panose="020B0604020202020204" pitchFamily="34" charset="0"/>
              </a:rPr>
              <a:t>PESAN RAHASIA :</a:t>
            </a:r>
          </a:p>
          <a:p>
            <a:r>
              <a:rPr lang="en-US" altLang="en-US" b="1" dirty="0">
                <a:latin typeface="Arial" panose="020B0604020202020204" pitchFamily="34" charset="0"/>
              </a:rPr>
              <a:t>KETEMUAN Di STASIUN KA MALAM JAM 13.00</a:t>
            </a: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31E25075-6024-4AEE-9135-BB33A23A1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167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97B4158C-27C1-4F72-9DA8-8160453826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F139F365-064A-4257-9A08-B4061291B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1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2" name="Text Box 11">
            <a:extLst>
              <a:ext uri="{FF2B5EF4-FFF2-40B4-BE49-F238E27FC236}">
                <a16:creationId xmlns:a16="http://schemas.microsoft.com/office/drawing/2014/main" id="{19ED02B6-671C-487F-9B7D-0273858D4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4063" y="2540000"/>
            <a:ext cx="12239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3" name="Text Box 12">
            <a:extLst>
              <a:ext uri="{FF2B5EF4-FFF2-40B4-BE49-F238E27FC236}">
                <a16:creationId xmlns:a16="http://schemas.microsoft.com/office/drawing/2014/main" id="{D97D4A48-8F75-48A9-844B-858D70990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6" y="2540000"/>
            <a:ext cx="1223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14" name="Text Box 13">
            <a:extLst>
              <a:ext uri="{FF2B5EF4-FFF2-40B4-BE49-F238E27FC236}">
                <a16:creationId xmlns:a16="http://schemas.microsoft.com/office/drawing/2014/main" id="{9D922AC7-3B34-4A95-BE87-0D783A74F1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0675" y="4065588"/>
            <a:ext cx="187325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0011001</a:t>
            </a:r>
            <a:r>
              <a:rPr lang="en-US" altLang="en-US" sz="2400" b="1" u="sng">
                <a:latin typeface="Arial" panose="020B0604020202020204" pitchFamily="34" charset="0"/>
              </a:rPr>
              <a:t>0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1010001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1110001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latin typeface="Arial" panose="020B0604020202020204" pitchFamily="34" charset="0"/>
              </a:rPr>
              <a:t>0110111</a:t>
            </a:r>
            <a:r>
              <a:rPr lang="en-US" altLang="en-US" sz="2400" b="1" u="sng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73738" name="Text Box 24">
            <a:extLst>
              <a:ext uri="{FF2B5EF4-FFF2-40B4-BE49-F238E27FC236}">
                <a16:creationId xmlns:a16="http://schemas.microsoft.com/office/drawing/2014/main" id="{4D2DAC1C-D08D-4104-BEE4-E79CCBF06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8025" y="5699760"/>
            <a:ext cx="52562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dirty="0" err="1">
                <a:latin typeface="Arial" panose="020B0604020202020204" pitchFamily="34" charset="0"/>
              </a:rPr>
              <a:t>Sumber</a:t>
            </a:r>
            <a:r>
              <a:rPr lang="en-US" altLang="en-US" sz="1400" dirty="0">
                <a:latin typeface="Arial" panose="020B0604020202020204" pitchFamily="34" charset="0"/>
              </a:rPr>
              <a:t>: TA </a:t>
            </a:r>
            <a:r>
              <a:rPr lang="en-US" altLang="en-US" sz="1400" dirty="0" err="1">
                <a:latin typeface="Arial" panose="020B0604020202020204" pitchFamily="34" charset="0"/>
              </a:rPr>
              <a:t>Yulie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Anneria</a:t>
            </a:r>
            <a:r>
              <a:rPr lang="en-US" altLang="en-US" sz="1400" dirty="0">
                <a:latin typeface="Arial" panose="020B0604020202020204" pitchFamily="34" charset="0"/>
              </a:rPr>
              <a:t> </a:t>
            </a:r>
            <a:r>
              <a:rPr lang="en-US" altLang="en-US" sz="1400" dirty="0" err="1">
                <a:latin typeface="Arial" panose="020B0604020202020204" pitchFamily="34" charset="0"/>
              </a:rPr>
              <a:t>Sinaga</a:t>
            </a:r>
            <a:r>
              <a:rPr lang="en-US" altLang="en-US" sz="1400" dirty="0">
                <a:latin typeface="Arial" panose="020B0604020202020204" pitchFamily="34" charset="0"/>
              </a:rPr>
              <a:t> 13504085</a:t>
            </a:r>
          </a:p>
        </p:txBody>
      </p:sp>
      <p:pic>
        <p:nvPicPr>
          <p:cNvPr id="12304" name="Picture 16" descr="PH02829J">
            <a:extLst>
              <a:ext uri="{FF2B5EF4-FFF2-40B4-BE49-F238E27FC236}">
                <a16:creationId xmlns:a16="http://schemas.microsoft.com/office/drawing/2014/main" id="{0348BF2E-495C-45DE-BD9E-4CCE9B0543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14" y="2643188"/>
            <a:ext cx="3673475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20" name="Content Placeholder 2">
            <a:extLst>
              <a:ext uri="{FF2B5EF4-FFF2-40B4-BE49-F238E27FC236}">
                <a16:creationId xmlns:a16="http://schemas.microsoft.com/office/drawing/2014/main" id="{A46A55E6-0BFC-4A3F-BB08-960CB3DFC6AE}"/>
              </a:ext>
            </a:extLst>
          </p:cNvPr>
          <p:cNvSpPr>
            <a:spLocks/>
          </p:cNvSpPr>
          <p:nvPr/>
        </p:nvSpPr>
        <p:spPr bwMode="auto">
          <a:xfrm>
            <a:off x="1076960" y="642939"/>
            <a:ext cx="1058672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69900" indent="-4699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en-US" sz="2300" dirty="0" err="1">
                <a:latin typeface="Arial" panose="020B0604020202020204" pitchFamily="34" charset="0"/>
              </a:rPr>
              <a:t>Pergeseran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sebesar</a:t>
            </a:r>
            <a:r>
              <a:rPr lang="en-US" altLang="en-US" sz="2300" dirty="0">
                <a:latin typeface="Arial" panose="020B0604020202020204" pitchFamily="34" charset="0"/>
              </a:rPr>
              <a:t> 1 </a:t>
            </a:r>
            <a:r>
              <a:rPr lang="en-US" altLang="en-US" sz="2300" dirty="0" err="1">
                <a:latin typeface="Arial" panose="020B0604020202020204" pitchFamily="34" charset="0"/>
              </a:rPr>
              <a:t>dari</a:t>
            </a:r>
            <a:r>
              <a:rPr lang="en-US" altLang="en-US" sz="2300" dirty="0">
                <a:latin typeface="Arial" panose="020B0604020202020204" pitchFamily="34" charset="0"/>
              </a:rPr>
              <a:t> 256 </a:t>
            </a:r>
            <a:r>
              <a:rPr lang="en-US" altLang="en-US" sz="2300" dirty="0" err="1">
                <a:latin typeface="Arial" panose="020B0604020202020204" pitchFamily="34" charset="0"/>
              </a:rPr>
              <a:t>warna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tidak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dapat</a:t>
            </a:r>
            <a:r>
              <a:rPr lang="en-US" altLang="en-US" sz="2300" dirty="0">
                <a:latin typeface="Arial" panose="020B0604020202020204" pitchFamily="34" charset="0"/>
              </a:rPr>
              <a:t> </a:t>
            </a:r>
            <a:r>
              <a:rPr lang="en-US" altLang="en-US" sz="2300" dirty="0" err="1">
                <a:latin typeface="Arial" panose="020B0604020202020204" pitchFamily="34" charset="0"/>
              </a:rPr>
              <a:t>dilihat</a:t>
            </a:r>
            <a:r>
              <a:rPr lang="en-US" altLang="en-US" sz="2300" dirty="0">
                <a:latin typeface="Arial" panose="020B0604020202020204" pitchFamily="34" charset="0"/>
              </a:rPr>
              <a:t> oleh </a:t>
            </a:r>
            <a:r>
              <a:rPr lang="en-US" altLang="en-US" sz="2300" dirty="0" err="1">
                <a:latin typeface="Arial" panose="020B0604020202020204" pitchFamily="34" charset="0"/>
              </a:rPr>
              <a:t>manusia</a:t>
            </a:r>
            <a:endParaRPr lang="en-US" altLang="en-US" sz="2300" dirty="0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BF90390-0464-403D-B9ED-19520B31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0.0104 L -0.15764 -0.1521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82" y="-709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06358E-6 L -0.15364 0.11352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2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91" y="56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104 L 0.09862 0.30589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31" y="147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1063 L 0.06702 0.46335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1" y="2263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0.00879 L 0.11424 0.22381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1163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185 L 0.08282 0.38127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1896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764 -0.15214 L -0.15764 0.18081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64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19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05" grpId="0" animBg="1"/>
      <p:bldP spid="12305" grpId="1" animBg="1"/>
      <p:bldP spid="12305" grpId="2" animBg="1"/>
      <p:bldP spid="12305" grpId="3" animBg="1"/>
      <p:bldP spid="9" grpId="0"/>
      <p:bldP spid="9" grpId="1"/>
      <p:bldP spid="9" grpId="2"/>
      <p:bldP spid="10" grpId="0"/>
      <p:bldP spid="10" grpId="1"/>
      <p:bldP spid="11" grpId="0"/>
      <p:bldP spid="11" grpId="1"/>
      <p:bldP spid="11" grpId="2"/>
      <p:bldP spid="12" grpId="0"/>
      <p:bldP spid="12" grpId="1"/>
      <p:bldP spid="12" grpId="2"/>
      <p:bldP spid="13" grpId="0"/>
      <p:bldP spid="13" grpId="1"/>
      <p:bldP spid="13" grpId="2"/>
      <p:bldP spid="14" grpId="0"/>
      <p:bldP spid="1198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>
            <a:extLst>
              <a:ext uri="{FF2B5EF4-FFF2-40B4-BE49-F238E27FC236}">
                <a16:creationId xmlns:a16="http://schemas.microsoft.com/office/drawing/2014/main" id="{53F2C636-7490-4A81-8BEF-3C91AD8A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AE29D91-8B43-4E86-8287-068E92610E86}" type="slidenum">
              <a:rPr lang="en-US" altLang="en-US">
                <a:latin typeface="Arial" panose="020B0604020202020204" pitchFamily="34" charset="0"/>
              </a:rPr>
              <a:pPr/>
              <a:t>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654E952F-E758-4F51-864C-8600AB9816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407988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b="1" dirty="0" err="1"/>
              <a:t>Apa</a:t>
            </a:r>
            <a:r>
              <a:rPr lang="en-US" altLang="en-US" b="1" dirty="0"/>
              <a:t> </a:t>
            </a:r>
            <a:r>
              <a:rPr lang="en-US" altLang="en-US" b="1" dirty="0" err="1"/>
              <a:t>Steganografi</a:t>
            </a:r>
            <a:r>
              <a:rPr lang="en-US" altLang="en-US" b="1" dirty="0"/>
              <a:t> </a:t>
            </a:r>
            <a:r>
              <a:rPr lang="en-US" altLang="en-US" b="1" dirty="0" err="1"/>
              <a:t>itu</a:t>
            </a:r>
            <a:r>
              <a:rPr lang="en-US" altLang="en-US" b="1" dirty="0"/>
              <a:t>?</a:t>
            </a:r>
          </a:p>
        </p:txBody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DC449210-0692-42D6-B4B5-56F78607EA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357313"/>
            <a:ext cx="10210800" cy="4857750"/>
          </a:xfrm>
        </p:spPr>
        <p:txBody>
          <a:bodyPr/>
          <a:lstStyle/>
          <a:p>
            <a:pPr eaLnBrk="1" hangingPunct="1"/>
            <a:r>
              <a:rPr lang="en-US" altLang="en-US" sz="2600" dirty="0"/>
              <a:t>Dari Bahasa Yunani: </a:t>
            </a:r>
            <a:r>
              <a:rPr lang="en-US" altLang="en-US" sz="2600" i="1" dirty="0" err="1"/>
              <a:t>steganos</a:t>
            </a:r>
            <a:r>
              <a:rPr lang="en-US" altLang="en-US" sz="2600" dirty="0"/>
              <a:t> + </a:t>
            </a:r>
            <a:r>
              <a:rPr lang="en-US" altLang="en-US" sz="2600" i="1" dirty="0" err="1"/>
              <a:t>graphien</a:t>
            </a:r>
            <a:endParaRPr lang="en-US" altLang="en-US" sz="2600" i="1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steganos</a:t>
            </a:r>
            <a:r>
              <a:rPr lang="en-US" altLang="en-US" sz="2600" dirty="0"/>
              <a:t>”  (</a:t>
            </a:r>
            <a:r>
              <a:rPr lang="el-GR" altLang="en-US" i="1" dirty="0"/>
              <a:t>στεγανός</a:t>
            </a:r>
            <a:r>
              <a:rPr lang="en-US" altLang="en-US" sz="2600" dirty="0"/>
              <a:t>):  </a:t>
            </a:r>
            <a:r>
              <a:rPr lang="en-US" altLang="en-US" sz="2600" dirty="0" err="1"/>
              <a:t>tersembunyi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	“</a:t>
            </a:r>
            <a:r>
              <a:rPr lang="en-US" altLang="en-US" sz="2600" dirty="0" err="1">
                <a:solidFill>
                  <a:srgbClr val="FF0000"/>
                </a:solidFill>
              </a:rPr>
              <a:t>graphien</a:t>
            </a:r>
            <a:r>
              <a:rPr lang="en-US" altLang="en-US" sz="2600" dirty="0"/>
              <a:t>”  (</a:t>
            </a:r>
            <a:r>
              <a:rPr lang="el-GR" altLang="en-US" i="1" dirty="0"/>
              <a:t>γραφία</a:t>
            </a:r>
            <a:r>
              <a:rPr lang="en-US" altLang="en-US" dirty="0"/>
              <a:t>)</a:t>
            </a:r>
            <a:r>
              <a:rPr lang="en-US" altLang="en-US" sz="2600" dirty="0"/>
              <a:t>    : </a:t>
            </a:r>
            <a:r>
              <a:rPr lang="en-US" altLang="en-US" sz="2600" dirty="0" err="1"/>
              <a:t>tulisan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 </a:t>
            </a:r>
            <a:r>
              <a:rPr lang="en-US" altLang="en-US" sz="2600" dirty="0" err="1"/>
              <a:t>tulisan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tersembunyi</a:t>
            </a:r>
            <a:r>
              <a:rPr lang="en-US" altLang="en-US" sz="2600" dirty="0"/>
              <a:t> (</a:t>
            </a:r>
            <a:r>
              <a:rPr lang="en-US" altLang="en-US" sz="2600" i="1" dirty="0"/>
              <a:t>covered writing</a:t>
            </a:r>
            <a:r>
              <a:rPr lang="en-US" altLang="en-US" sz="2600" dirty="0"/>
              <a:t>)</a:t>
            </a:r>
            <a:endParaRPr lang="en-US" altLang="en-US" sz="2600" i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sz="2600" b="1" i="1" dirty="0"/>
              <a:t>Steganography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ilmu</a:t>
            </a:r>
            <a:r>
              <a:rPr lang="en-US" altLang="en-US" sz="2600" dirty="0"/>
              <a:t> dan </a:t>
            </a:r>
            <a:r>
              <a:rPr lang="en-US" altLang="en-US" sz="2600" dirty="0" err="1"/>
              <a:t>seni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menyembunyikan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rahasia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dengan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suatu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sedemikian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sehingga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seorang</a:t>
            </a:r>
            <a:r>
              <a:rPr lang="en-US" altLang="en-US" sz="2600" dirty="0"/>
              <a:t> pun yang </a:t>
            </a:r>
            <a:r>
              <a:rPr lang="en-US" altLang="en-US" sz="2600" dirty="0" err="1"/>
              <a:t>mencurigai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keberadaan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tersebut</a:t>
            </a:r>
            <a:r>
              <a:rPr lang="en-US" altLang="en-US" sz="2600" dirty="0"/>
              <a:t>.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dirty="0"/>
              <a:t>   </a:t>
            </a:r>
            <a:r>
              <a:rPr lang="en-US" altLang="en-US" sz="2600" dirty="0" err="1"/>
              <a:t>Tujuan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steganografi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tidak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terdeteksi</a:t>
            </a:r>
            <a:r>
              <a:rPr lang="en-US" altLang="en-US" sz="2600" dirty="0"/>
              <a:t>  </a:t>
            </a:r>
            <a:r>
              <a:rPr lang="en-US" altLang="en-US" sz="2600" dirty="0" err="1"/>
              <a:t>keberadaannya</a:t>
            </a:r>
            <a:endParaRPr lang="en-US" altLang="en-US" sz="26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FD8C3DE-AAF6-4EB4-BC73-B931D4C48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40504680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383C1DDB-5EAB-4286-96CF-AB297C67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D02557D6-58C0-46D4-B965-E19365BF34A2}" type="slidenum">
              <a:rPr lang="en-US" altLang="en-US">
                <a:latin typeface="Arial" panose="020B0604020202020204" pitchFamily="34" charset="0"/>
              </a:rPr>
              <a:pPr/>
              <a:t>50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EDAE5EDC-9B97-4545-B6E2-4F21873B8F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1449389"/>
            <a:ext cx="10515600" cy="4727574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10 bit,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digunakan</a:t>
            </a:r>
            <a:r>
              <a:rPr lang="en-US" altLang="en-US" sz="2400" dirty="0"/>
              <a:t> = 10 </a:t>
            </a:r>
            <a:r>
              <a:rPr lang="en-US" altLang="en-US" sz="2400" i="1" dirty="0"/>
              <a:t>byte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Contoh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susunan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panjang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00110011  10100010   11100010    10101011  00100110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10010110  11001001   11111001    10001000  10100011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 err="1"/>
              <a:t>Pesan</a:t>
            </a:r>
            <a:r>
              <a:rPr lang="en-US" altLang="en-US" sz="2400" dirty="0"/>
              <a:t>: 1110010111</a:t>
            </a:r>
          </a:p>
          <a:p>
            <a:pPr eaLnBrk="1" hangingPunct="1"/>
            <a:endParaRPr lang="en-US" altLang="en-US" sz="2400" dirty="0"/>
          </a:p>
          <a:p>
            <a:pPr eaLnBrk="1" hangingPunct="1"/>
            <a:r>
              <a:rPr lang="en-US" altLang="en-US" sz="2400" dirty="0"/>
              <a:t>Hasil </a:t>
            </a:r>
            <a:r>
              <a:rPr lang="en-US" altLang="en-US" sz="2400" dirty="0" err="1"/>
              <a:t>penyisipan</a:t>
            </a:r>
            <a:r>
              <a:rPr lang="en-US" altLang="en-US" sz="2400" dirty="0"/>
              <a:t> pada bit </a:t>
            </a:r>
            <a:r>
              <a:rPr lang="en-US" altLang="en-US" sz="2400" i="1" dirty="0"/>
              <a:t>LSB</a:t>
            </a:r>
            <a:r>
              <a:rPr lang="en-US" altLang="en-US" sz="2400" dirty="0"/>
              <a:t>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000" dirty="0">
                <a:solidFill>
                  <a:srgbClr val="FF0000"/>
                </a:solidFill>
              </a:rPr>
              <a:t>	</a:t>
            </a: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F1911115-8820-4928-AAE7-E45854C67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500064"/>
            <a:ext cx="7543800" cy="949325"/>
          </a:xfrm>
        </p:spPr>
        <p:txBody>
          <a:bodyPr/>
          <a:lstStyle/>
          <a:p>
            <a:pPr eaLnBrk="1" hangingPunct="1"/>
            <a:r>
              <a:rPr lang="en-US" altLang="en-US" dirty="0" err="1"/>
              <a:t>Contoh</a:t>
            </a:r>
            <a:r>
              <a:rPr lang="en-US" altLang="en-US" dirty="0"/>
              <a:t> 2: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7D195E-E383-4E83-B78D-D6EA2A4D0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>
            <a:extLst>
              <a:ext uri="{FF2B5EF4-FFF2-40B4-BE49-F238E27FC236}">
                <a16:creationId xmlns:a16="http://schemas.microsoft.com/office/drawing/2014/main" id="{383D1D32-CB1A-4DBE-BD7B-547519667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720" y="371077"/>
            <a:ext cx="7543800" cy="1071563"/>
          </a:xfrm>
        </p:spPr>
        <p:txBody>
          <a:bodyPr/>
          <a:lstStyle/>
          <a:p>
            <a:r>
              <a:rPr lang="en-US" altLang="en-US" sz="3200" dirty="0" err="1">
                <a:latin typeface="+mn-lt"/>
              </a:rPr>
              <a:t>Ekstraksi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Pesan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dirty="0" err="1">
                <a:latin typeface="+mn-lt"/>
              </a:rPr>
              <a:t>dari</a:t>
            </a:r>
            <a:r>
              <a:rPr lang="en-US" altLang="en-US" sz="3200" dirty="0">
                <a:latin typeface="+mn-lt"/>
              </a:rPr>
              <a:t> </a:t>
            </a:r>
            <a:r>
              <a:rPr lang="en-US" altLang="en-US" sz="3200" i="1" dirty="0" err="1">
                <a:latin typeface="+mn-lt"/>
              </a:rPr>
              <a:t>Stego</a:t>
            </a:r>
            <a:r>
              <a:rPr lang="en-US" altLang="en-US" sz="3200" i="1" dirty="0">
                <a:latin typeface="+mn-lt"/>
              </a:rPr>
              <a:t>-image</a:t>
            </a:r>
          </a:p>
        </p:txBody>
      </p:sp>
      <p:sp>
        <p:nvSpPr>
          <p:cNvPr id="75779" name="Content Placeholder 2">
            <a:extLst>
              <a:ext uri="{FF2B5EF4-FFF2-40B4-BE49-F238E27FC236}">
                <a16:creationId xmlns:a16="http://schemas.microsoft.com/office/drawing/2014/main" id="{30E565D9-746A-4906-9D92-9580A8E10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4720" y="1458515"/>
            <a:ext cx="10546080" cy="4702175"/>
          </a:xfrm>
        </p:spPr>
        <p:txBody>
          <a:bodyPr>
            <a:normAutofit/>
          </a:bodyPr>
          <a:lstStyle/>
          <a:p>
            <a:r>
              <a:rPr lang="en-US" altLang="en-US" sz="2400" dirty="0"/>
              <a:t>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harus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diekstraksi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Caranya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membaca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byte-byte</a:t>
            </a:r>
            <a:r>
              <a:rPr lang="en-US" altLang="en-US" sz="2400" dirty="0"/>
              <a:t> di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mengambil</a:t>
            </a:r>
            <a:r>
              <a:rPr lang="en-US" altLang="en-US" sz="2400" dirty="0"/>
              <a:t> bit LSB-</a:t>
            </a:r>
            <a:r>
              <a:rPr lang="en-US" altLang="en-US" sz="2400" dirty="0" err="1"/>
              <a:t>nya</a:t>
            </a:r>
            <a:r>
              <a:rPr lang="en-US" altLang="en-US" sz="2400" dirty="0"/>
              <a:t>, dan </a:t>
            </a:r>
            <a:r>
              <a:rPr lang="en-US" altLang="en-US" sz="2400" dirty="0" err="1"/>
              <a:t>merangkainya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kembali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Contoh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Misalkan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-object </a:t>
            </a:r>
            <a:r>
              <a:rPr lang="en-US" altLang="en-US" sz="2400" dirty="0" err="1"/>
              <a:t>adalah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sbb</a:t>
            </a: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/>
              <a:t>	 </a:t>
            </a:r>
            <a:r>
              <a:rPr lang="en-US" altLang="en-US" sz="2400" dirty="0">
                <a:solidFill>
                  <a:srgbClr val="FF0000"/>
                </a:solidFill>
              </a:rPr>
              <a:t>0011001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1110001</a:t>
            </a:r>
            <a:r>
              <a:rPr lang="en-US" altLang="en-US" sz="2400" dirty="0">
                <a:solidFill>
                  <a:srgbClr val="0000FF"/>
                </a:solidFill>
              </a:rPr>
              <a:t>1   </a:t>
            </a:r>
            <a:r>
              <a:rPr lang="en-US" altLang="en-US" sz="2400" dirty="0">
                <a:solidFill>
                  <a:srgbClr val="FF0000"/>
                </a:solidFill>
              </a:rPr>
              <a:t> 1010101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0010011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 1001011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1100100</a:t>
            </a:r>
            <a:r>
              <a:rPr lang="en-US" altLang="en-US" sz="2400" dirty="0">
                <a:solidFill>
                  <a:srgbClr val="0000FF"/>
                </a:solidFill>
              </a:rPr>
              <a:t>0</a:t>
            </a:r>
            <a:r>
              <a:rPr lang="en-US" altLang="en-US" sz="2400" dirty="0">
                <a:solidFill>
                  <a:srgbClr val="FF0000"/>
                </a:solidFill>
              </a:rPr>
              <a:t>   1111100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  1000100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  1010001</a:t>
            </a:r>
            <a:r>
              <a:rPr lang="en-US" altLang="en-US" sz="2400" dirty="0">
                <a:solidFill>
                  <a:srgbClr val="0000FF"/>
                </a:solidFill>
              </a:rPr>
              <a:t>1</a:t>
            </a: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400" dirty="0">
                <a:solidFill>
                  <a:srgbClr val="FF0000"/>
                </a:solidFill>
              </a:rPr>
              <a:t>	</a:t>
            </a:r>
            <a:r>
              <a:rPr lang="en-US" altLang="en-US" sz="2400" dirty="0" err="1"/>
              <a:t>Ekstrak</a:t>
            </a:r>
            <a:r>
              <a:rPr lang="en-US" altLang="en-US" sz="2400" dirty="0"/>
              <a:t> bit-bit LSB: 	</a:t>
            </a:r>
            <a:r>
              <a:rPr lang="en-US" altLang="en-US" sz="2400" dirty="0">
                <a:solidFill>
                  <a:srgbClr val="0000FF"/>
                </a:solidFill>
              </a:rPr>
              <a:t>1110010111</a:t>
            </a:r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50F11596-DA37-48D2-B833-27A072F31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834BE35-1D53-46BD-A0B9-877E724D76CA}" type="slidenum">
              <a:rPr lang="en-US" altLang="en-US">
                <a:latin typeface="Arial" panose="020B0604020202020204" pitchFamily="34" charset="0"/>
              </a:rPr>
              <a:pPr/>
              <a:t>51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D8262A-FEB1-4BCD-8A1F-FD46822EB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914A5926-8384-42EB-8E4B-A0ABE92DE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717F2FA4-71DD-45C3-AB67-DB9F363D59D5}" type="slidenum">
              <a:rPr lang="en-US" altLang="en-US">
                <a:latin typeface="Arial" panose="020B0604020202020204" pitchFamily="34" charset="0"/>
              </a:rPr>
              <a:pPr/>
              <a:t>52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16863382-9FB0-4AE4-B1F8-1DA0AFD025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65504" y="1339056"/>
            <a:ext cx="10281920" cy="4630738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bergantung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i="1" dirty="0"/>
              <a:t>cover-object</a:t>
            </a:r>
            <a:r>
              <a:rPr lang="en-US" altLang="en-US" sz="2400" dirty="0"/>
              <a:t>.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 err="1"/>
              <a:t>Misalkan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i="1" dirty="0"/>
              <a:t>grayscale</a:t>
            </a:r>
            <a:r>
              <a:rPr lang="en-US" altLang="en-US" sz="2400" dirty="0"/>
              <a:t> (1 </a:t>
            </a:r>
            <a:r>
              <a:rPr lang="en-US" altLang="en-US" sz="2400" i="1" dirty="0"/>
              <a:t>byte/pixel</a:t>
            </a:r>
            <a:r>
              <a:rPr lang="en-US" altLang="en-US" sz="2400" dirty="0"/>
              <a:t>) 256 x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: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=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byte =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byte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di LSB-</a:t>
            </a:r>
            <a:r>
              <a:rPr lang="en-US" altLang="en-US" sz="2400" dirty="0" err="1"/>
              <a:t>nya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65536 bit = 8192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= 8 KB</a:t>
            </a:r>
          </a:p>
          <a:p>
            <a:pPr eaLnBrk="1" hangingPunct="1">
              <a:lnSpc>
                <a:spcPct val="80000"/>
              </a:lnSpc>
            </a:pPr>
            <a:endParaRPr lang="en-US" altLang="en-US" sz="2400" dirty="0"/>
          </a:p>
          <a:p>
            <a:pPr eaLnBrk="1" hangingPunct="1">
              <a:lnSpc>
                <a:spcPct val="80000"/>
              </a:lnSpc>
            </a:pPr>
            <a:r>
              <a:rPr lang="en-US" altLang="en-US" sz="2400" dirty="0"/>
              <a:t>Pada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berwarna</a:t>
            </a:r>
            <a:r>
              <a:rPr lang="en-US" altLang="en-US" sz="2400" dirty="0"/>
              <a:t> 24-bit </a:t>
            </a:r>
            <a:r>
              <a:rPr lang="en-US" altLang="en-US" sz="2400" dirty="0" err="1"/>
              <a:t>berukuran</a:t>
            </a:r>
            <a:r>
              <a:rPr lang="en-US" altLang="en-US" sz="2400" dirty="0"/>
              <a:t> 256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256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:</a:t>
            </a:r>
            <a:endParaRPr lang="en-US" altLang="en-US" sz="2400" i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256 x 256 = 65536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pixel = 3 byte, </a:t>
            </a:r>
            <a:r>
              <a:rPr lang="en-US" altLang="en-US" sz="2400" dirty="0" err="1"/>
              <a:t>berarti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65536 </a:t>
            </a:r>
            <a:r>
              <a:rPr lang="en-US" altLang="en-US" sz="2400" dirty="0">
                <a:sym typeface="Symbol" panose="05050102010706020507" pitchFamily="18" charset="2"/>
              </a:rPr>
              <a:t></a:t>
            </a:r>
            <a:r>
              <a:rPr lang="en-US" altLang="en-US" sz="2400" dirty="0"/>
              <a:t> 3 = 196608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setiap</a:t>
            </a:r>
            <a:r>
              <a:rPr lang="en-US" altLang="en-US" sz="2400" dirty="0"/>
              <a:t>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1 bit </a:t>
            </a:r>
            <a:r>
              <a:rPr lang="en-US" altLang="en-US" sz="2400" dirty="0" err="1"/>
              <a:t>pesan</a:t>
            </a:r>
            <a:endParaRPr lang="en-US" altLang="en-US" sz="24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2400" dirty="0"/>
              <a:t>	- </a:t>
            </a:r>
            <a:r>
              <a:rPr lang="en-US" altLang="en-US" sz="2400" dirty="0" err="1"/>
              <a:t>jadi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ukuran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maksimal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= 196608 bit = 24576 byte = 24KB</a:t>
            </a:r>
            <a:endParaRPr lang="en-US" altLang="en-US" sz="2400" i="1" dirty="0"/>
          </a:p>
        </p:txBody>
      </p:sp>
      <p:sp>
        <p:nvSpPr>
          <p:cNvPr id="76804" name="Rectangle 2">
            <a:extLst>
              <a:ext uri="{FF2B5EF4-FFF2-40B4-BE49-F238E27FC236}">
                <a16:creationId xmlns:a16="http://schemas.microsoft.com/office/drawing/2014/main" id="{6238599C-ED39-41E0-8725-D27845A899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65504" y="512762"/>
            <a:ext cx="10584815" cy="64293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3600" dirty="0" err="1"/>
              <a:t>Menghitung</a:t>
            </a:r>
            <a:r>
              <a:rPr lang="en-US" altLang="en-US" sz="3600" dirty="0"/>
              <a:t> </a:t>
            </a:r>
            <a:r>
              <a:rPr lang="en-US" altLang="en-US" sz="3600" dirty="0" err="1"/>
              <a:t>Ukuran</a:t>
            </a:r>
            <a:r>
              <a:rPr lang="en-US" altLang="en-US" sz="3600" dirty="0"/>
              <a:t> </a:t>
            </a:r>
            <a:r>
              <a:rPr lang="en-US" altLang="en-US" sz="3600" dirty="0" err="1"/>
              <a:t>Pesan</a:t>
            </a:r>
            <a:r>
              <a:rPr lang="en-US" altLang="en-US" sz="3600" dirty="0"/>
              <a:t> yang </a:t>
            </a:r>
            <a:r>
              <a:rPr lang="en-US" altLang="en-US" sz="3600" dirty="0" err="1"/>
              <a:t>dapat</a:t>
            </a:r>
            <a:r>
              <a:rPr lang="en-US" altLang="en-US" sz="3600" dirty="0"/>
              <a:t> </a:t>
            </a:r>
            <a:r>
              <a:rPr lang="en-US" altLang="en-US" sz="3600" dirty="0" err="1"/>
              <a:t>Disembunyikan</a:t>
            </a:r>
            <a:endParaRPr lang="en-US" altLang="en-US" sz="360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6531AA-F724-4401-840A-9849CAB37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>
            <a:extLst>
              <a:ext uri="{FF2B5EF4-FFF2-40B4-BE49-F238E27FC236}">
                <a16:creationId xmlns:a16="http://schemas.microsoft.com/office/drawing/2014/main" id="{B69DEFDE-030B-4BFB-A76A-7392912A7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1" y="218442"/>
            <a:ext cx="7543800" cy="1020762"/>
          </a:xfrm>
        </p:spPr>
        <p:txBody>
          <a:bodyPr/>
          <a:lstStyle/>
          <a:p>
            <a:r>
              <a:rPr lang="en-US" altLang="en-US" dirty="0" err="1"/>
              <a:t>Beberapa</a:t>
            </a:r>
            <a:r>
              <a:rPr lang="en-US" altLang="en-US" dirty="0"/>
              <a:t> Varian </a:t>
            </a:r>
            <a:r>
              <a:rPr lang="en-US" altLang="en-US" dirty="0" err="1"/>
              <a:t>Metode</a:t>
            </a:r>
            <a:r>
              <a:rPr lang="en-US" altLang="en-US" dirty="0"/>
              <a:t> LSB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5E70B3-46C3-4250-A729-24919CD2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350" y="1214439"/>
            <a:ext cx="10148569" cy="4840287"/>
          </a:xfrm>
        </p:spPr>
        <p:txBody>
          <a:bodyPr/>
          <a:lstStyle/>
          <a:p>
            <a:pPr marL="514350" indent="-514350">
              <a:buNone/>
              <a:defRPr/>
            </a:pPr>
            <a:r>
              <a:rPr lang="en-US" b="1" dirty="0"/>
              <a:t>1.  </a:t>
            </a:r>
            <a:r>
              <a:rPr lang="en-US" b="1" i="1" dirty="0"/>
              <a:t>Sequential </a:t>
            </a:r>
          </a:p>
          <a:p>
            <a:pPr marL="290513" indent="-290513">
              <a:defRPr/>
            </a:pPr>
            <a:r>
              <a:rPr lang="en-US" sz="2400" dirty="0"/>
              <a:t>Bit-bit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disembunyikan</a:t>
            </a:r>
            <a:r>
              <a:rPr lang="en-US" sz="2400" dirty="0"/>
              <a:t> </a:t>
            </a:r>
            <a:r>
              <a:rPr lang="en-US" sz="2400" dirty="0" err="1"/>
              <a:t>secara</a:t>
            </a:r>
            <a:r>
              <a:rPr lang="en-US" sz="2400" dirty="0"/>
              <a:t> </a:t>
            </a:r>
            <a:r>
              <a:rPr lang="en-US" sz="2400" dirty="0" err="1"/>
              <a:t>sekuensial</a:t>
            </a:r>
            <a:r>
              <a:rPr lang="en-US" sz="2400" dirty="0"/>
              <a:t> </a:t>
            </a:r>
            <a:r>
              <a:rPr lang="en-US" sz="2400" dirty="0" err="1"/>
              <a:t>pada</a:t>
            </a:r>
            <a:r>
              <a:rPr lang="en-US" sz="2400" dirty="0"/>
              <a:t> </a:t>
            </a:r>
            <a:r>
              <a:rPr lang="en-US" sz="2400" i="1" dirty="0"/>
              <a:t>pixel-pixel </a:t>
            </a:r>
            <a:r>
              <a:rPr lang="en-US" sz="2400" dirty="0" err="1"/>
              <a:t>citra</a:t>
            </a:r>
            <a:r>
              <a:rPr lang="en-US" sz="2400" dirty="0"/>
              <a:t>. </a:t>
            </a:r>
          </a:p>
          <a:p>
            <a:pPr marL="346075" indent="-346075">
              <a:defRPr/>
            </a:pPr>
            <a:r>
              <a:rPr lang="en-US" sz="2400" dirty="0" err="1"/>
              <a:t>Misalkan</a:t>
            </a:r>
            <a:r>
              <a:rPr lang="en-US" sz="2400" dirty="0"/>
              <a:t> </a:t>
            </a:r>
            <a:r>
              <a:rPr lang="en-US" sz="2400" dirty="0" err="1"/>
              <a:t>ukuran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= 15 bit, </a:t>
            </a:r>
            <a:r>
              <a:rPr lang="en-US" sz="2400" dirty="0" err="1"/>
              <a:t>maka</a:t>
            </a:r>
            <a:r>
              <a:rPr lang="en-US" sz="2400" dirty="0"/>
              <a:t> </a:t>
            </a:r>
            <a:r>
              <a:rPr lang="en-US" sz="2400" dirty="0" err="1"/>
              <a:t>urutan</a:t>
            </a:r>
            <a:r>
              <a:rPr lang="en-US" sz="2400" dirty="0"/>
              <a:t> </a:t>
            </a:r>
            <a:r>
              <a:rPr lang="en-US" sz="2400" i="1" dirty="0"/>
              <a:t>pixel-pixel</a:t>
            </a:r>
            <a:r>
              <a:rPr lang="en-US" sz="2400" dirty="0"/>
              <a:t> yang </a:t>
            </a:r>
            <a:r>
              <a:rPr lang="en-US" sz="2400" dirty="0" err="1"/>
              <a:t>digunakan</a:t>
            </a:r>
            <a:r>
              <a:rPr lang="en-US" sz="2400" dirty="0"/>
              <a:t> </a:t>
            </a:r>
            <a:r>
              <a:rPr lang="en-US" sz="2400" dirty="0" err="1"/>
              <a:t>untuk</a:t>
            </a:r>
            <a:r>
              <a:rPr lang="en-US" sz="2400" dirty="0"/>
              <a:t> </a:t>
            </a:r>
            <a:r>
              <a:rPr lang="en-US" sz="2400" dirty="0" err="1"/>
              <a:t>penyembunyian</a:t>
            </a:r>
            <a:r>
              <a:rPr lang="en-US" sz="2400" dirty="0"/>
              <a:t> bit </a:t>
            </a:r>
            <a:r>
              <a:rPr lang="en-US" sz="2400" dirty="0" err="1"/>
              <a:t>adalah</a:t>
            </a:r>
            <a:r>
              <a:rPr lang="en-US" sz="2400" dirty="0"/>
              <a:t>:</a:t>
            </a:r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B39D4E6F-548D-419A-A104-A603876C3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A841F3C1-30DD-4A04-B440-1F76172F59CB}" type="slidenum">
              <a:rPr lang="en-US" altLang="en-US">
                <a:latin typeface="Arial" panose="020B0604020202020204" pitchFamily="34" charset="0"/>
              </a:rPr>
              <a:pPr/>
              <a:t>53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3225253-FE6A-468B-8EFF-78CE8BAED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70" name="Rectangle 4">
            <a:extLst>
              <a:ext uri="{FF2B5EF4-FFF2-40B4-BE49-F238E27FC236}">
                <a16:creationId xmlns:a16="http://schemas.microsoft.com/office/drawing/2014/main" id="{E9F5A238-2ED6-40F1-899A-2397824C0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71" name="Rectangle 5">
            <a:extLst>
              <a:ext uri="{FF2B5EF4-FFF2-40B4-BE49-F238E27FC236}">
                <a16:creationId xmlns:a16="http://schemas.microsoft.com/office/drawing/2014/main" id="{C0A6DF45-F597-40A0-909D-E0B68FF29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6</a:t>
            </a: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id="{EC887D18-D3BF-43FB-9FE4-077CF666F6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73" name="Rectangle 7">
            <a:extLst>
              <a:ext uri="{FF2B5EF4-FFF2-40B4-BE49-F238E27FC236}">
                <a16:creationId xmlns:a16="http://schemas.microsoft.com/office/drawing/2014/main" id="{8F68B13A-BFFF-4BF3-88DF-B8D45D172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74" name="Rectangle 8">
            <a:extLst>
              <a:ext uri="{FF2B5EF4-FFF2-40B4-BE49-F238E27FC236}">
                <a16:creationId xmlns:a16="http://schemas.microsoft.com/office/drawing/2014/main" id="{7F776F23-9C13-45EF-BEE1-5E8CEF2B7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75" name="Rectangle 9">
            <a:extLst>
              <a:ext uri="{FF2B5EF4-FFF2-40B4-BE49-F238E27FC236}">
                <a16:creationId xmlns:a16="http://schemas.microsoft.com/office/drawing/2014/main" id="{89B8A426-4BCB-4637-9D1A-C6F7A8CA9C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76" name="Rectangle 10">
            <a:extLst>
              <a:ext uri="{FF2B5EF4-FFF2-40B4-BE49-F238E27FC236}">
                <a16:creationId xmlns:a16="http://schemas.microsoft.com/office/drawing/2014/main" id="{6B27B683-94C2-49BB-A0D1-D0294CEBA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7</a:t>
            </a:r>
          </a:p>
        </p:txBody>
      </p:sp>
      <p:sp>
        <p:nvSpPr>
          <p:cNvPr id="77" name="Rectangle 11">
            <a:extLst>
              <a:ext uri="{FF2B5EF4-FFF2-40B4-BE49-F238E27FC236}">
                <a16:creationId xmlns:a16="http://schemas.microsoft.com/office/drawing/2014/main" id="{DFA93A42-A2B1-41B8-A43F-1A28FCE494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1972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78" name="Rectangle 20">
            <a:extLst>
              <a:ext uri="{FF2B5EF4-FFF2-40B4-BE49-F238E27FC236}">
                <a16:creationId xmlns:a16="http://schemas.microsoft.com/office/drawing/2014/main" id="{3CFAF85E-B191-4023-B82B-C3AC67661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79" name="Rectangle 21">
            <a:extLst>
              <a:ext uri="{FF2B5EF4-FFF2-40B4-BE49-F238E27FC236}">
                <a16:creationId xmlns:a16="http://schemas.microsoft.com/office/drawing/2014/main" id="{C6B6358D-6563-4B79-B5ED-F940780879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14</a:t>
            </a:r>
          </a:p>
        </p:txBody>
      </p:sp>
      <p:sp>
        <p:nvSpPr>
          <p:cNvPr id="80" name="Rectangle 22">
            <a:extLst>
              <a:ext uri="{FF2B5EF4-FFF2-40B4-BE49-F238E27FC236}">
                <a16:creationId xmlns:a16="http://schemas.microsoft.com/office/drawing/2014/main" id="{319E6B02-E1F4-48B9-B371-A6F7DF602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11</a:t>
            </a:r>
          </a:p>
        </p:txBody>
      </p:sp>
      <p:sp>
        <p:nvSpPr>
          <p:cNvPr id="81" name="Rectangle 23">
            <a:extLst>
              <a:ext uri="{FF2B5EF4-FFF2-40B4-BE49-F238E27FC236}">
                <a16:creationId xmlns:a16="http://schemas.microsoft.com/office/drawing/2014/main" id="{E671CAF8-AABC-41DB-8FAC-EA256FE92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12</a:t>
            </a:r>
          </a:p>
        </p:txBody>
      </p:sp>
      <p:sp>
        <p:nvSpPr>
          <p:cNvPr id="82" name="Rectangle 24">
            <a:extLst>
              <a:ext uri="{FF2B5EF4-FFF2-40B4-BE49-F238E27FC236}">
                <a16:creationId xmlns:a16="http://schemas.microsoft.com/office/drawing/2014/main" id="{4ABBB287-CBD7-4BB4-849A-E9324880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13</a:t>
            </a:r>
          </a:p>
        </p:txBody>
      </p:sp>
      <p:sp>
        <p:nvSpPr>
          <p:cNvPr id="83" name="Rectangle 25">
            <a:extLst>
              <a:ext uri="{FF2B5EF4-FFF2-40B4-BE49-F238E27FC236}">
                <a16:creationId xmlns:a16="http://schemas.microsoft.com/office/drawing/2014/main" id="{04BD4E1A-E09F-4DAF-81E5-75883290D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9</a:t>
            </a:r>
          </a:p>
        </p:txBody>
      </p:sp>
      <p:sp>
        <p:nvSpPr>
          <p:cNvPr id="84" name="Rectangle 26">
            <a:extLst>
              <a:ext uri="{FF2B5EF4-FFF2-40B4-BE49-F238E27FC236}">
                <a16:creationId xmlns:a16="http://schemas.microsoft.com/office/drawing/2014/main" id="{63569F25-CF13-4D61-9E10-FC01D8B157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15=</a:t>
            </a:r>
          </a:p>
        </p:txBody>
      </p:sp>
      <p:sp>
        <p:nvSpPr>
          <p:cNvPr id="85" name="Rectangle 27">
            <a:extLst>
              <a:ext uri="{FF2B5EF4-FFF2-40B4-BE49-F238E27FC236}">
                <a16:creationId xmlns:a16="http://schemas.microsoft.com/office/drawing/2014/main" id="{258AAA4A-EB35-489D-B4BC-DF0935174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5544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6" name="Rectangle 28">
            <a:extLst>
              <a:ext uri="{FF2B5EF4-FFF2-40B4-BE49-F238E27FC236}">
                <a16:creationId xmlns:a16="http://schemas.microsoft.com/office/drawing/2014/main" id="{787023B0-E11E-4024-B1E7-0AFFCDEF7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7" name="Rectangle 29">
            <a:extLst>
              <a:ext uri="{FF2B5EF4-FFF2-40B4-BE49-F238E27FC236}">
                <a16:creationId xmlns:a16="http://schemas.microsoft.com/office/drawing/2014/main" id="{9833773D-7380-4958-8461-54D081A3C9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8" name="Rectangle 30">
            <a:extLst>
              <a:ext uri="{FF2B5EF4-FFF2-40B4-BE49-F238E27FC236}">
                <a16:creationId xmlns:a16="http://schemas.microsoft.com/office/drawing/2014/main" id="{B0747127-95AD-42DE-89EC-B1DD29E1C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9" name="Rectangle 31">
            <a:extLst>
              <a:ext uri="{FF2B5EF4-FFF2-40B4-BE49-F238E27FC236}">
                <a16:creationId xmlns:a16="http://schemas.microsoft.com/office/drawing/2014/main" id="{8B38A6BD-4FD5-426A-86AE-E3BFA80C6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0" name="Rectangle 32">
            <a:extLst>
              <a:ext uri="{FF2B5EF4-FFF2-40B4-BE49-F238E27FC236}">
                <a16:creationId xmlns:a16="http://schemas.microsoft.com/office/drawing/2014/main" id="{B0D08102-A0D2-4F7E-A6E2-00C1654E7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1" name="Rectangle 33">
            <a:extLst>
              <a:ext uri="{FF2B5EF4-FFF2-40B4-BE49-F238E27FC236}">
                <a16:creationId xmlns:a16="http://schemas.microsoft.com/office/drawing/2014/main" id="{F3DFBFAA-B7C4-46F7-95A5-011FBA71E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2" name="Rectangle 34">
            <a:extLst>
              <a:ext uri="{FF2B5EF4-FFF2-40B4-BE49-F238E27FC236}">
                <a16:creationId xmlns:a16="http://schemas.microsoft.com/office/drawing/2014/main" id="{71A60D78-46B6-4676-BF21-77FA39F9FF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3" name="Rectangle 35">
            <a:extLst>
              <a:ext uri="{FF2B5EF4-FFF2-40B4-BE49-F238E27FC236}">
                <a16:creationId xmlns:a16="http://schemas.microsoft.com/office/drawing/2014/main" id="{D3052D5D-2192-4DF6-8B92-8D90455B6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39116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4" name="Rectangle 36">
            <a:extLst>
              <a:ext uri="{FF2B5EF4-FFF2-40B4-BE49-F238E27FC236}">
                <a16:creationId xmlns:a16="http://schemas.microsoft.com/office/drawing/2014/main" id="{8AA31B33-9694-4CB4-A4A1-204A3BE97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5" name="Rectangle 37">
            <a:extLst>
              <a:ext uri="{FF2B5EF4-FFF2-40B4-BE49-F238E27FC236}">
                <a16:creationId xmlns:a16="http://schemas.microsoft.com/office/drawing/2014/main" id="{4642FC72-1409-4856-B0EF-16DA73CE2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6" name="Rectangle 38">
            <a:extLst>
              <a:ext uri="{FF2B5EF4-FFF2-40B4-BE49-F238E27FC236}">
                <a16:creationId xmlns:a16="http://schemas.microsoft.com/office/drawing/2014/main" id="{6F2C16F8-2AAE-4B4D-BC5F-3EE5BF4C1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7" name="Rectangle 39">
            <a:extLst>
              <a:ext uri="{FF2B5EF4-FFF2-40B4-BE49-F238E27FC236}">
                <a16:creationId xmlns:a16="http://schemas.microsoft.com/office/drawing/2014/main" id="{158EFE3C-E0A9-4144-9EF1-C6A197C26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8" name="Rectangle 40">
            <a:extLst>
              <a:ext uri="{FF2B5EF4-FFF2-40B4-BE49-F238E27FC236}">
                <a16:creationId xmlns:a16="http://schemas.microsoft.com/office/drawing/2014/main" id="{F8E49141-6AC6-4BBB-B847-7E59B6436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99" name="Rectangle 41">
            <a:extLst>
              <a:ext uri="{FF2B5EF4-FFF2-40B4-BE49-F238E27FC236}">
                <a16:creationId xmlns:a16="http://schemas.microsoft.com/office/drawing/2014/main" id="{4570C1BE-70FD-4C78-8AB1-6C9083F3E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0" name="Rectangle 42">
            <a:extLst>
              <a:ext uri="{FF2B5EF4-FFF2-40B4-BE49-F238E27FC236}">
                <a16:creationId xmlns:a16="http://schemas.microsoft.com/office/drawing/2014/main" id="{2A40B813-BAB6-47E8-B814-6BE788601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1" name="Rectangle 43">
            <a:extLst>
              <a:ext uri="{FF2B5EF4-FFF2-40B4-BE49-F238E27FC236}">
                <a16:creationId xmlns:a16="http://schemas.microsoft.com/office/drawing/2014/main" id="{7AF5EF94-7C1D-4189-A6C2-86F6B842C2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2687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" name="Rectangle 60">
            <a:extLst>
              <a:ext uri="{FF2B5EF4-FFF2-40B4-BE49-F238E27FC236}">
                <a16:creationId xmlns:a16="http://schemas.microsoft.com/office/drawing/2014/main" id="{390E2EAF-F43E-4E5D-ABCC-50514B2AF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3" name="Rectangle 61">
            <a:extLst>
              <a:ext uri="{FF2B5EF4-FFF2-40B4-BE49-F238E27FC236}">
                <a16:creationId xmlns:a16="http://schemas.microsoft.com/office/drawing/2014/main" id="{C033F7A2-0343-4EF0-A6CF-94B9EF18A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4" name="Rectangle 62">
            <a:extLst>
              <a:ext uri="{FF2B5EF4-FFF2-40B4-BE49-F238E27FC236}">
                <a16:creationId xmlns:a16="http://schemas.microsoft.com/office/drawing/2014/main" id="{44D61002-AD5C-4871-8E6F-B36D0CBF4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5" name="Rectangle 63">
            <a:extLst>
              <a:ext uri="{FF2B5EF4-FFF2-40B4-BE49-F238E27FC236}">
                <a16:creationId xmlns:a16="http://schemas.microsoft.com/office/drawing/2014/main" id="{A72EC76D-3B99-4CC3-AD79-2F759925A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6" name="Rectangle 64">
            <a:extLst>
              <a:ext uri="{FF2B5EF4-FFF2-40B4-BE49-F238E27FC236}">
                <a16:creationId xmlns:a16="http://schemas.microsoft.com/office/drawing/2014/main" id="{5415DF35-EA53-49F7-8DAC-CF076CCDD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7" name="Rectangle 65">
            <a:extLst>
              <a:ext uri="{FF2B5EF4-FFF2-40B4-BE49-F238E27FC236}">
                <a16:creationId xmlns:a16="http://schemas.microsoft.com/office/drawing/2014/main" id="{79ED7686-AD49-4686-8016-6FFB3BDF4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8" name="Rectangle 66">
            <a:extLst>
              <a:ext uri="{FF2B5EF4-FFF2-40B4-BE49-F238E27FC236}">
                <a16:creationId xmlns:a16="http://schemas.microsoft.com/office/drawing/2014/main" id="{2F938600-B502-4F23-951C-0154EA46E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9" name="Rectangle 67">
            <a:extLst>
              <a:ext uri="{FF2B5EF4-FFF2-40B4-BE49-F238E27FC236}">
                <a16:creationId xmlns:a16="http://schemas.microsoft.com/office/drawing/2014/main" id="{34DD906F-6CA3-4195-9E28-4710A0401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6259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0" name="Rectangle 68">
            <a:extLst>
              <a:ext uri="{FF2B5EF4-FFF2-40B4-BE49-F238E27FC236}">
                <a16:creationId xmlns:a16="http://schemas.microsoft.com/office/drawing/2014/main" id="{55DE86A9-0FF9-4D7D-BA70-94CCCF2A6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1" name="Rectangle 69">
            <a:extLst>
              <a:ext uri="{FF2B5EF4-FFF2-40B4-BE49-F238E27FC236}">
                <a16:creationId xmlns:a16="http://schemas.microsoft.com/office/drawing/2014/main" id="{94F216E3-AF7F-4242-9B24-4DCDA3A36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2" name="Rectangle 70">
            <a:extLst>
              <a:ext uri="{FF2B5EF4-FFF2-40B4-BE49-F238E27FC236}">
                <a16:creationId xmlns:a16="http://schemas.microsoft.com/office/drawing/2014/main" id="{188F7DC0-AD94-432C-8A4B-D6B52C21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3" name="Rectangle 71">
            <a:extLst>
              <a:ext uri="{FF2B5EF4-FFF2-40B4-BE49-F238E27FC236}">
                <a16:creationId xmlns:a16="http://schemas.microsoft.com/office/drawing/2014/main" id="{A57DFC85-93C5-4FD1-843D-DAC3E02A9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4" name="Rectangle 72">
            <a:extLst>
              <a:ext uri="{FF2B5EF4-FFF2-40B4-BE49-F238E27FC236}">
                <a16:creationId xmlns:a16="http://schemas.microsoft.com/office/drawing/2014/main" id="{DA04089C-B1FA-4C06-85E6-1C6AC8AB0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5" name="Rectangle 73">
            <a:extLst>
              <a:ext uri="{FF2B5EF4-FFF2-40B4-BE49-F238E27FC236}">
                <a16:creationId xmlns:a16="http://schemas.microsoft.com/office/drawing/2014/main" id="{9E200E15-0E6A-4FA5-AC87-AB291C784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6" name="Rectangle 74">
            <a:extLst>
              <a:ext uri="{FF2B5EF4-FFF2-40B4-BE49-F238E27FC236}">
                <a16:creationId xmlns:a16="http://schemas.microsoft.com/office/drawing/2014/main" id="{6B76AA43-446C-4C0E-AFBB-DB46ABF66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7" name="Rectangle 75">
            <a:extLst>
              <a:ext uri="{FF2B5EF4-FFF2-40B4-BE49-F238E27FC236}">
                <a16:creationId xmlns:a16="http://schemas.microsoft.com/office/drawing/2014/main" id="{260B7D1C-3D86-495D-B251-1D36E9E847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49831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8" name="Rectangle 76">
            <a:extLst>
              <a:ext uri="{FF2B5EF4-FFF2-40B4-BE49-F238E27FC236}">
                <a16:creationId xmlns:a16="http://schemas.microsoft.com/office/drawing/2014/main" id="{AC54BBB5-0E58-4BAD-A648-EF85CE2F9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19" name="Rectangle 77">
            <a:extLst>
              <a:ext uri="{FF2B5EF4-FFF2-40B4-BE49-F238E27FC236}">
                <a16:creationId xmlns:a16="http://schemas.microsoft.com/office/drawing/2014/main" id="{B7531A08-848D-4134-8A59-FACB43F17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0" name="Rectangle 78">
            <a:extLst>
              <a:ext uri="{FF2B5EF4-FFF2-40B4-BE49-F238E27FC236}">
                <a16:creationId xmlns:a16="http://schemas.microsoft.com/office/drawing/2014/main" id="{82F6DC48-CBA4-49B5-99AD-7EEA8A7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1" name="Rectangle 79">
            <a:extLst>
              <a:ext uri="{FF2B5EF4-FFF2-40B4-BE49-F238E27FC236}">
                <a16:creationId xmlns:a16="http://schemas.microsoft.com/office/drawing/2014/main" id="{BEC430CE-5CF7-41AC-B1A9-B2AC64F46B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2" name="Rectangle 80">
            <a:extLst>
              <a:ext uri="{FF2B5EF4-FFF2-40B4-BE49-F238E27FC236}">
                <a16:creationId xmlns:a16="http://schemas.microsoft.com/office/drawing/2014/main" id="{4168D2F1-8570-441E-9CDE-801712A63F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3" name="Rectangle 81">
            <a:extLst>
              <a:ext uri="{FF2B5EF4-FFF2-40B4-BE49-F238E27FC236}">
                <a16:creationId xmlns:a16="http://schemas.microsoft.com/office/drawing/2014/main" id="{FFBCFD8E-2E6C-4801-B072-C8495193D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4" name="Rectangle 82">
            <a:extLst>
              <a:ext uri="{FF2B5EF4-FFF2-40B4-BE49-F238E27FC236}">
                <a16:creationId xmlns:a16="http://schemas.microsoft.com/office/drawing/2014/main" id="{828DF322-E98B-4FAB-B498-AF22F75497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5" name="Rectangle 83">
            <a:extLst>
              <a:ext uri="{FF2B5EF4-FFF2-40B4-BE49-F238E27FC236}">
                <a16:creationId xmlns:a16="http://schemas.microsoft.com/office/drawing/2014/main" id="{83FD47FA-61BB-4B87-95AB-1AC0A1400A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3403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6" name="Rectangle 84">
            <a:extLst>
              <a:ext uri="{FF2B5EF4-FFF2-40B4-BE49-F238E27FC236}">
                <a16:creationId xmlns:a16="http://schemas.microsoft.com/office/drawing/2014/main" id="{A309E92F-287D-44CF-9C09-71EBD71F4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9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7" name="Rectangle 85">
            <a:extLst>
              <a:ext uri="{FF2B5EF4-FFF2-40B4-BE49-F238E27FC236}">
                <a16:creationId xmlns:a16="http://schemas.microsoft.com/office/drawing/2014/main" id="{7874F580-16E8-45CC-AEFE-6E2B69FCDA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249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8" name="Rectangle 86">
            <a:extLst>
              <a:ext uri="{FF2B5EF4-FFF2-40B4-BE49-F238E27FC236}">
                <a16:creationId xmlns:a16="http://schemas.microsoft.com/office/drawing/2014/main" id="{41B568E4-E8AC-41D7-AFAA-C01850A1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6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29" name="Rectangle 87">
            <a:extLst>
              <a:ext uri="{FF2B5EF4-FFF2-40B4-BE49-F238E27FC236}">
                <a16:creationId xmlns:a16="http://schemas.microsoft.com/office/drawing/2014/main" id="{E0C6D206-A19E-4248-A76E-D3CDA18AA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152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0" name="Rectangle 88">
            <a:extLst>
              <a:ext uri="{FF2B5EF4-FFF2-40B4-BE49-F238E27FC236}">
                <a16:creationId xmlns:a16="http://schemas.microsoft.com/office/drawing/2014/main" id="{F6423F86-A236-44D2-9CA1-47EB35BA1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8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1" name="Rectangle 89">
            <a:extLst>
              <a:ext uri="{FF2B5EF4-FFF2-40B4-BE49-F238E27FC236}">
                <a16:creationId xmlns:a16="http://schemas.microsoft.com/office/drawing/2014/main" id="{F6CEDCD6-5CBA-4496-8065-CCA5C6CF01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936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2" name="Rectangle 90">
            <a:extLst>
              <a:ext uri="{FF2B5EF4-FFF2-40B4-BE49-F238E27FC236}">
                <a16:creationId xmlns:a16="http://schemas.microsoft.com/office/drawing/2014/main" id="{063ADD61-67BF-4A2E-8494-3B62E511A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1119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33" name="Rectangle 91">
            <a:extLst>
              <a:ext uri="{FF2B5EF4-FFF2-40B4-BE49-F238E27FC236}">
                <a16:creationId xmlns:a16="http://schemas.microsoft.com/office/drawing/2014/main" id="{5BEB9978-66D6-4027-A4E3-A15DF4191A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9744" y="56975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4E304CF3-F479-4E14-9044-52D2E9804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944" y="951231"/>
            <a:ext cx="10127616" cy="44164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sz="2400" b="1" dirty="0" err="1"/>
              <a:t>Ekstraksi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pesan</a:t>
            </a:r>
            <a:r>
              <a:rPr lang="en-US" altLang="en-US" sz="2400" b="1" dirty="0"/>
              <a:t> </a:t>
            </a:r>
            <a:r>
              <a:rPr lang="en-US" altLang="en-US" sz="2400" b="1" dirty="0" err="1"/>
              <a:t>dari</a:t>
            </a:r>
            <a:r>
              <a:rPr lang="en-US" altLang="en-US" sz="2400" b="1" dirty="0"/>
              <a:t> </a:t>
            </a:r>
            <a:r>
              <a:rPr lang="en-US" altLang="en-US" sz="2400" b="1" i="1" dirty="0" err="1"/>
              <a:t>Stego</a:t>
            </a:r>
            <a:r>
              <a:rPr lang="en-US" altLang="en-US" sz="2400" b="1" i="1" dirty="0"/>
              <a:t>-image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sz="2400" dirty="0"/>
          </a:p>
          <a:p>
            <a:r>
              <a:rPr lang="en-US" altLang="en-US" dirty="0"/>
              <a:t>Pada proses </a:t>
            </a:r>
            <a:r>
              <a:rPr lang="en-US" altLang="en-US" dirty="0" err="1"/>
              <a:t>ekstraksi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, </a:t>
            </a:r>
            <a:r>
              <a:rPr lang="en-US" altLang="en-US" i="1" dirty="0"/>
              <a:t>pixel-pixel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sekuensial</a:t>
            </a:r>
            <a:r>
              <a:rPr lang="en-US" altLang="en-US" dirty="0"/>
              <a:t> </a:t>
            </a:r>
            <a:r>
              <a:rPr lang="en-US" altLang="en-US" dirty="0" err="1"/>
              <a:t>mulai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</a:t>
            </a:r>
            <a:r>
              <a:rPr lang="en-US" altLang="en-US" dirty="0" err="1"/>
              <a:t>pertama</a:t>
            </a:r>
            <a:r>
              <a:rPr lang="en-US" altLang="en-US" dirty="0"/>
              <a:t> </a:t>
            </a:r>
            <a:r>
              <a:rPr lang="en-US" altLang="en-US" dirty="0" err="1"/>
              <a:t>sampai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 yang </a:t>
            </a:r>
            <a:r>
              <a:rPr lang="en-US" altLang="en-US" dirty="0" err="1"/>
              <a:t>menyimpan</a:t>
            </a:r>
            <a:r>
              <a:rPr lang="en-US" altLang="en-US" dirty="0"/>
              <a:t> 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terakhir</a:t>
            </a:r>
            <a:r>
              <a:rPr lang="en-US" altLang="en-US" dirty="0"/>
              <a:t> </a:t>
            </a:r>
          </a:p>
          <a:p>
            <a:endParaRPr lang="en-US" altLang="en-US" dirty="0"/>
          </a:p>
          <a:p>
            <a:r>
              <a:rPr lang="en-US" altLang="en-US" dirty="0" err="1"/>
              <a:t>Ambil</a:t>
            </a:r>
            <a:r>
              <a:rPr lang="en-US" altLang="en-US" dirty="0"/>
              <a:t> </a:t>
            </a:r>
            <a:r>
              <a:rPr lang="en-US" altLang="en-US" dirty="0" err="1"/>
              <a:t>setiap</a:t>
            </a:r>
            <a:r>
              <a:rPr lang="en-US" altLang="en-US" dirty="0"/>
              <a:t> </a:t>
            </a:r>
            <a:r>
              <a:rPr lang="en-US" altLang="en-US" i="1" dirty="0"/>
              <a:t>byte</a:t>
            </a:r>
            <a:r>
              <a:rPr lang="en-US" altLang="en-US" dirty="0"/>
              <a:t>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i="1" dirty="0"/>
              <a:t>pixel</a:t>
            </a:r>
            <a:r>
              <a:rPr lang="en-US" altLang="en-US" dirty="0"/>
              <a:t>, </a:t>
            </a:r>
            <a:r>
              <a:rPr lang="en-US" altLang="en-US" dirty="0" err="1"/>
              <a:t>ekstraksi</a:t>
            </a:r>
            <a:r>
              <a:rPr lang="en-US" altLang="en-US" dirty="0"/>
              <a:t> bit LSB-</a:t>
            </a:r>
            <a:r>
              <a:rPr lang="en-US" altLang="en-US" dirty="0" err="1"/>
              <a:t>nya</a:t>
            </a:r>
            <a:r>
              <a:rPr lang="en-US" altLang="en-US" dirty="0"/>
              <a:t>. </a:t>
            </a:r>
          </a:p>
          <a:p>
            <a:endParaRPr lang="en-US" altLang="en-US" dirty="0"/>
          </a:p>
          <a:p>
            <a:r>
              <a:rPr lang="en-US" altLang="en-US" dirty="0" err="1"/>
              <a:t>Rangkailah</a:t>
            </a:r>
            <a:r>
              <a:rPr lang="en-US" altLang="en-US" dirty="0"/>
              <a:t> bit-bit LSB </a:t>
            </a:r>
            <a:r>
              <a:rPr lang="en-US" altLang="en-US" dirty="0" err="1"/>
              <a:t>menjadi</a:t>
            </a:r>
            <a:r>
              <a:rPr lang="en-US" altLang="en-US" dirty="0"/>
              <a:t>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semula</a:t>
            </a:r>
            <a:r>
              <a:rPr lang="en-US" altLang="en-US" dirty="0"/>
              <a:t>.</a:t>
            </a:r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dirty="0"/>
          </a:p>
          <a:p>
            <a:endParaRPr lang="en-US" altLang="en-US" dirty="0"/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4C0977C5-650E-4225-8379-E4D0F577E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79436C8-8ABC-4B90-8CFB-B499B3F23BA2}" type="slidenum">
              <a:rPr lang="en-US" altLang="en-US">
                <a:latin typeface="Arial" panose="020B0604020202020204" pitchFamily="34" charset="0"/>
              </a:rPr>
              <a:pPr/>
              <a:t>54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9AB1638-36E4-4932-9B50-2B26145C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ontent Placeholder 2">
            <a:extLst>
              <a:ext uri="{FF2B5EF4-FFF2-40B4-BE49-F238E27FC236}">
                <a16:creationId xmlns:a16="http://schemas.microsoft.com/office/drawing/2014/main" id="{40EC3E8B-B36A-475B-BE5A-E3E9D7F586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7760" y="1000125"/>
            <a:ext cx="10058400" cy="513080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2. </a:t>
            </a:r>
            <a:r>
              <a:rPr lang="en-US" altLang="en-US" b="1" dirty="0" err="1"/>
              <a:t>Acak</a:t>
            </a:r>
            <a:r>
              <a:rPr lang="en-US" altLang="en-US" b="1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en-US" sz="2200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membuat</a:t>
            </a:r>
            <a:r>
              <a:rPr lang="en-US" altLang="en-US" dirty="0"/>
              <a:t> </a:t>
            </a:r>
            <a:r>
              <a:rPr lang="en-US" altLang="en-US" dirty="0" err="1"/>
              <a:t>penyembunyian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lebih</a:t>
            </a:r>
            <a:r>
              <a:rPr lang="en-US" altLang="en-US" dirty="0"/>
              <a:t> </a:t>
            </a:r>
            <a:r>
              <a:rPr lang="en-US" altLang="en-US" dirty="0" err="1"/>
              <a:t>aman</a:t>
            </a:r>
            <a:r>
              <a:rPr lang="en-US" altLang="en-US" dirty="0"/>
              <a:t>, bit-bit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disimpan</a:t>
            </a:r>
            <a:r>
              <a:rPr lang="en-US" altLang="en-US" dirty="0"/>
              <a:t> pada pixel-pixel yang </a:t>
            </a:r>
            <a:r>
              <a:rPr lang="en-US" altLang="en-US" dirty="0" err="1"/>
              <a:t>berurutan</a:t>
            </a:r>
            <a:r>
              <a:rPr lang="en-US" altLang="en-US" dirty="0"/>
              <a:t>, </a:t>
            </a:r>
            <a:r>
              <a:rPr lang="en-US" altLang="en-US" dirty="0" err="1"/>
              <a:t>namun</a:t>
            </a:r>
            <a:r>
              <a:rPr lang="en-US" altLang="en-US" dirty="0"/>
              <a:t> </a:t>
            </a:r>
            <a:r>
              <a:rPr lang="en-US" altLang="en-US" dirty="0" err="1"/>
              <a:t>dipilih</a:t>
            </a:r>
            <a:r>
              <a:rPr lang="en-US" altLang="en-US" dirty="0"/>
              <a:t> </a:t>
            </a:r>
            <a:r>
              <a:rPr lang="en-US" altLang="en-US" dirty="0" err="1"/>
              <a:t>secara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acak-semu</a:t>
            </a:r>
            <a:r>
              <a:rPr lang="en-US" altLang="en-US" dirty="0"/>
              <a:t> (</a:t>
            </a:r>
            <a:r>
              <a:rPr lang="en-US" altLang="en-US" i="1" dirty="0"/>
              <a:t>PRNG</a:t>
            </a:r>
            <a:r>
              <a:rPr lang="en-US" altLang="en-US" dirty="0"/>
              <a:t>: </a:t>
            </a:r>
            <a:r>
              <a:rPr lang="en-US" altLang="en-US" i="1" dirty="0"/>
              <a:t>pseudo-random number generator</a:t>
            </a:r>
            <a:r>
              <a:rPr lang="en-US" altLang="en-US" dirty="0"/>
              <a:t>) </a:t>
            </a:r>
            <a:r>
              <a:rPr lang="en-US" altLang="en-US" dirty="0" err="1"/>
              <a:t>digunakan</a:t>
            </a:r>
            <a:r>
              <a:rPr lang="en-US" altLang="en-US" dirty="0"/>
              <a:t>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membangkitkan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dirty="0" err="1"/>
              <a:t>Umpan</a:t>
            </a:r>
            <a:r>
              <a:rPr lang="en-US" altLang="en-US" dirty="0"/>
              <a:t> (</a:t>
            </a:r>
            <a:r>
              <a:rPr lang="en-US" altLang="en-US" i="1" dirty="0"/>
              <a:t>seed</a:t>
            </a:r>
            <a:r>
              <a:rPr lang="en-US" altLang="en-US" dirty="0"/>
              <a:t>)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pembangkit</a:t>
            </a:r>
            <a:r>
              <a:rPr lang="en-US" altLang="en-US" dirty="0"/>
              <a:t> </a:t>
            </a:r>
            <a:r>
              <a:rPr lang="en-US" altLang="en-US" dirty="0" err="1"/>
              <a:t>bilangan</a:t>
            </a:r>
            <a:r>
              <a:rPr lang="en-US" altLang="en-US" dirty="0"/>
              <a:t> </a:t>
            </a:r>
            <a:r>
              <a:rPr lang="en-US" altLang="en-US" dirty="0" err="1"/>
              <a:t>acak</a:t>
            </a:r>
            <a:r>
              <a:rPr lang="en-US" altLang="en-US" dirty="0"/>
              <a:t> </a:t>
            </a:r>
            <a:r>
              <a:rPr lang="en-US" altLang="en-US" dirty="0" err="1"/>
              <a:t>berlaku</a:t>
            </a:r>
            <a:r>
              <a:rPr lang="en-US" altLang="en-US" dirty="0"/>
              <a:t> </a:t>
            </a:r>
            <a:r>
              <a:rPr lang="en-US" altLang="en-US" dirty="0" err="1"/>
              <a:t>sebagai</a:t>
            </a:r>
            <a:r>
              <a:rPr lang="en-US" altLang="en-US" dirty="0"/>
              <a:t> </a:t>
            </a:r>
            <a:r>
              <a:rPr lang="en-US" altLang="en-US" dirty="0" err="1"/>
              <a:t>kunci</a:t>
            </a:r>
            <a:r>
              <a:rPr lang="en-US" altLang="en-US" dirty="0"/>
              <a:t> (</a:t>
            </a:r>
            <a:r>
              <a:rPr lang="en-US" altLang="en-US" i="1" dirty="0" err="1"/>
              <a:t>stego</a:t>
            </a:r>
            <a:r>
              <a:rPr lang="en-US" altLang="en-US" i="1" dirty="0"/>
              <a:t>-key</a:t>
            </a:r>
            <a:r>
              <a:rPr lang="en-US" altLang="en-US" dirty="0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 dirty="0"/>
          </a:p>
          <a:p>
            <a:pPr>
              <a:buFont typeface="Wingdings" panose="05000000000000000000" pitchFamily="2" charset="2"/>
              <a:buNone/>
            </a:pPr>
            <a:endParaRPr lang="en-US" altLang="en-US" sz="2200" b="1" dirty="0"/>
          </a:p>
        </p:txBody>
      </p:sp>
      <p:sp>
        <p:nvSpPr>
          <p:cNvPr id="79875" name="Slide Number Placeholder 3">
            <a:extLst>
              <a:ext uri="{FF2B5EF4-FFF2-40B4-BE49-F238E27FC236}">
                <a16:creationId xmlns:a16="http://schemas.microsoft.com/office/drawing/2014/main" id="{94A11571-0D2E-4407-A0EB-CB4750439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53C56268-AB2F-4631-9371-FD1BECFEEE72}" type="slidenum">
              <a:rPr lang="en-US" altLang="en-US">
                <a:latin typeface="Arial" panose="020B0604020202020204" pitchFamily="34" charset="0"/>
              </a:rPr>
              <a:pPr/>
              <a:t>55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736EA-B0F4-4DDB-B1D0-354DC7D87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ontent Placeholder 2">
            <a:extLst>
              <a:ext uri="{FF2B5EF4-FFF2-40B4-BE49-F238E27FC236}">
                <a16:creationId xmlns:a16="http://schemas.microsoft.com/office/drawing/2014/main" id="{C5A9DFFA-772D-4C58-AF33-202EF207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1064" y="1178720"/>
            <a:ext cx="10286999" cy="1428750"/>
          </a:xfrm>
        </p:spPr>
        <p:txBody>
          <a:bodyPr/>
          <a:lstStyle/>
          <a:p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terdapat</a:t>
            </a:r>
            <a:r>
              <a:rPr lang="en-US" altLang="en-US" sz="2400" dirty="0"/>
              <a:t> 64 </a:t>
            </a:r>
            <a:r>
              <a:rPr lang="en-US" altLang="en-US" sz="2400" i="1" dirty="0"/>
              <a:t>byte</a:t>
            </a:r>
            <a:r>
              <a:rPr lang="en-US" altLang="en-US" sz="2400" dirty="0"/>
              <a:t> dan 15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akan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.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seperti</a:t>
            </a:r>
            <a:r>
              <a:rPr lang="en-US" altLang="en-US" sz="2400" dirty="0"/>
              <a:t> pada </a:t>
            </a:r>
            <a:r>
              <a:rPr lang="en-US" altLang="en-US" sz="2400" dirty="0" err="1"/>
              <a:t>gambar</a:t>
            </a:r>
            <a:r>
              <a:rPr lang="en-US" altLang="en-US" sz="2400" dirty="0"/>
              <a:t> </a:t>
            </a:r>
            <a:r>
              <a:rPr lang="en-US" altLang="en-US" sz="2400" dirty="0" err="1"/>
              <a:t>berikut</a:t>
            </a:r>
            <a:r>
              <a:rPr lang="en-US" altLang="en-US" sz="2400" dirty="0"/>
              <a:t>. </a:t>
            </a:r>
          </a:p>
          <a:p>
            <a:endParaRPr lang="en-US" altLang="en-US" sz="2400" dirty="0"/>
          </a:p>
        </p:txBody>
      </p:sp>
      <p:sp>
        <p:nvSpPr>
          <p:cNvPr id="80899" name="Slide Number Placeholder 3">
            <a:extLst>
              <a:ext uri="{FF2B5EF4-FFF2-40B4-BE49-F238E27FC236}">
                <a16:creationId xmlns:a16="http://schemas.microsoft.com/office/drawing/2014/main" id="{A3EAE74F-2E7A-41D5-927E-93813416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60628AF9-73BC-469B-A36F-E8C84C19D3C7}" type="slidenum">
              <a:rPr lang="en-US" altLang="en-US">
                <a:latin typeface="Arial" panose="020B0604020202020204" pitchFamily="34" charset="0"/>
              </a:rPr>
              <a:pPr/>
              <a:t>56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0900" name="Rectangle 4">
            <a:extLst>
              <a:ext uri="{FF2B5EF4-FFF2-40B4-BE49-F238E27FC236}">
                <a16:creationId xmlns:a16="http://schemas.microsoft.com/office/drawing/2014/main" id="{E073746F-00E1-4453-9053-4BEEF2B6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id="{82FF35DA-41D4-42E0-B248-7B7BEA9FF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id="{05DB0BBE-6184-4382-98D3-8189C6F30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id="{2382E895-0C79-4F22-B727-E351BF31D9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4" name="Rectangle 8">
            <a:extLst>
              <a:ext uri="{FF2B5EF4-FFF2-40B4-BE49-F238E27FC236}">
                <a16:creationId xmlns:a16="http://schemas.microsoft.com/office/drawing/2014/main" id="{1F9BA4F7-E896-496C-84EE-B5433467BF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5</a:t>
            </a:r>
          </a:p>
        </p:txBody>
      </p:sp>
      <p:sp>
        <p:nvSpPr>
          <p:cNvPr id="80905" name="Rectangle 9">
            <a:extLst>
              <a:ext uri="{FF2B5EF4-FFF2-40B4-BE49-F238E27FC236}">
                <a16:creationId xmlns:a16="http://schemas.microsoft.com/office/drawing/2014/main" id="{60126D33-53C4-459F-B605-61421E336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06" name="Rectangle 10">
            <a:extLst>
              <a:ext uri="{FF2B5EF4-FFF2-40B4-BE49-F238E27FC236}">
                <a16:creationId xmlns:a16="http://schemas.microsoft.com/office/drawing/2014/main" id="{688D80D3-7129-40CC-9503-D3247989A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07" name="Rectangle 11">
            <a:extLst>
              <a:ext uri="{FF2B5EF4-FFF2-40B4-BE49-F238E27FC236}">
                <a16:creationId xmlns:a16="http://schemas.microsoft.com/office/drawing/2014/main" id="{4DDF6A5F-302E-4077-BF88-81A50AA9E7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278606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8</a:t>
            </a:r>
          </a:p>
        </p:txBody>
      </p:sp>
      <p:sp>
        <p:nvSpPr>
          <p:cNvPr id="80908" name="Rectangle 20">
            <a:extLst>
              <a:ext uri="{FF2B5EF4-FFF2-40B4-BE49-F238E27FC236}">
                <a16:creationId xmlns:a16="http://schemas.microsoft.com/office/drawing/2014/main" id="{EE368918-33A6-4F1D-8683-23ABF55B5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10</a:t>
            </a:r>
          </a:p>
        </p:txBody>
      </p:sp>
      <p:sp>
        <p:nvSpPr>
          <p:cNvPr id="80909" name="Rectangle 21">
            <a:extLst>
              <a:ext uri="{FF2B5EF4-FFF2-40B4-BE49-F238E27FC236}">
                <a16:creationId xmlns:a16="http://schemas.microsoft.com/office/drawing/2014/main" id="{BEC0BEC7-33EC-4E02-A9E5-922B677CF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0" name="Rectangle 22">
            <a:extLst>
              <a:ext uri="{FF2B5EF4-FFF2-40B4-BE49-F238E27FC236}">
                <a16:creationId xmlns:a16="http://schemas.microsoft.com/office/drawing/2014/main" id="{BD6E2D0B-FD47-446D-BEA2-CC26694E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1" name="Rectangle 23">
            <a:extLst>
              <a:ext uri="{FF2B5EF4-FFF2-40B4-BE49-F238E27FC236}">
                <a16:creationId xmlns:a16="http://schemas.microsoft.com/office/drawing/2014/main" id="{22A9AD7C-914F-497D-9A08-7AB6C5189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id-ID" altLang="en-US" sz="1400"/>
          </a:p>
        </p:txBody>
      </p:sp>
      <p:sp>
        <p:nvSpPr>
          <p:cNvPr id="80912" name="Rectangle 24">
            <a:extLst>
              <a:ext uri="{FF2B5EF4-FFF2-40B4-BE49-F238E27FC236}">
                <a16:creationId xmlns:a16="http://schemas.microsoft.com/office/drawing/2014/main" id="{6E93EC88-F228-42A9-82C4-976F287E98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3" name="Rectangle 25">
            <a:extLst>
              <a:ext uri="{FF2B5EF4-FFF2-40B4-BE49-F238E27FC236}">
                <a16:creationId xmlns:a16="http://schemas.microsoft.com/office/drawing/2014/main" id="{8EC35A58-EEE7-4870-A4DB-B6FB5EE91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4" name="Rectangle 26">
            <a:extLst>
              <a:ext uri="{FF2B5EF4-FFF2-40B4-BE49-F238E27FC236}">
                <a16:creationId xmlns:a16="http://schemas.microsoft.com/office/drawing/2014/main" id="{25D08572-B240-4697-B69A-4F4D60748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4</a:t>
            </a:r>
          </a:p>
        </p:txBody>
      </p:sp>
      <p:sp>
        <p:nvSpPr>
          <p:cNvPr id="80915" name="Rectangle 27">
            <a:extLst>
              <a:ext uri="{FF2B5EF4-FFF2-40B4-BE49-F238E27FC236}">
                <a16:creationId xmlns:a16="http://schemas.microsoft.com/office/drawing/2014/main" id="{D41A251E-EE79-479B-AD3D-AED66E381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14325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 sz="1400"/>
          </a:p>
        </p:txBody>
      </p:sp>
      <p:sp>
        <p:nvSpPr>
          <p:cNvPr id="80916" name="Rectangle 28">
            <a:extLst>
              <a:ext uri="{FF2B5EF4-FFF2-40B4-BE49-F238E27FC236}">
                <a16:creationId xmlns:a16="http://schemas.microsoft.com/office/drawing/2014/main" id="{B0DE1045-0B2E-4963-B998-0494D1D8D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7" name="Rectangle 29">
            <a:extLst>
              <a:ext uri="{FF2B5EF4-FFF2-40B4-BE49-F238E27FC236}">
                <a16:creationId xmlns:a16="http://schemas.microsoft.com/office/drawing/2014/main" id="{1EC89DC8-ABFE-43DC-99FE-220C24347B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2</a:t>
            </a:r>
          </a:p>
        </p:txBody>
      </p:sp>
      <p:sp>
        <p:nvSpPr>
          <p:cNvPr id="80918" name="Rectangle 30">
            <a:extLst>
              <a:ext uri="{FF2B5EF4-FFF2-40B4-BE49-F238E27FC236}">
                <a16:creationId xmlns:a16="http://schemas.microsoft.com/office/drawing/2014/main" id="{6875627A-5554-4BEF-9676-905B353D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19" name="Rectangle 31">
            <a:extLst>
              <a:ext uri="{FF2B5EF4-FFF2-40B4-BE49-F238E27FC236}">
                <a16:creationId xmlns:a16="http://schemas.microsoft.com/office/drawing/2014/main" id="{D6006716-95CA-4F6A-B4AA-E8A46A5E0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13</a:t>
            </a:r>
          </a:p>
        </p:txBody>
      </p:sp>
      <p:sp>
        <p:nvSpPr>
          <p:cNvPr id="80920" name="Rectangle 32">
            <a:extLst>
              <a:ext uri="{FF2B5EF4-FFF2-40B4-BE49-F238E27FC236}">
                <a16:creationId xmlns:a16="http://schemas.microsoft.com/office/drawing/2014/main" id="{BD58F847-5069-413C-BC4B-989B740A9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1" name="Rectangle 33">
            <a:extLst>
              <a:ext uri="{FF2B5EF4-FFF2-40B4-BE49-F238E27FC236}">
                <a16:creationId xmlns:a16="http://schemas.microsoft.com/office/drawing/2014/main" id="{42C764A3-76A9-49ED-B5BB-0463226EDE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2" name="Rectangle 34">
            <a:extLst>
              <a:ext uri="{FF2B5EF4-FFF2-40B4-BE49-F238E27FC236}">
                <a16:creationId xmlns:a16="http://schemas.microsoft.com/office/drawing/2014/main" id="{9664D7D7-1168-4006-A91D-7EE021C43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3" name="Rectangle 35">
            <a:extLst>
              <a:ext uri="{FF2B5EF4-FFF2-40B4-BE49-F238E27FC236}">
                <a16:creationId xmlns:a16="http://schemas.microsoft.com/office/drawing/2014/main" id="{C615448F-7428-44E4-BC49-98B716FA2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50043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4" name="Rectangle 36">
            <a:extLst>
              <a:ext uri="{FF2B5EF4-FFF2-40B4-BE49-F238E27FC236}">
                <a16:creationId xmlns:a16="http://schemas.microsoft.com/office/drawing/2014/main" id="{DD4F450F-C815-4077-BB21-46F08B018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5" name="Rectangle 37">
            <a:extLst>
              <a:ext uri="{FF2B5EF4-FFF2-40B4-BE49-F238E27FC236}">
                <a16:creationId xmlns:a16="http://schemas.microsoft.com/office/drawing/2014/main" id="{2690F9A0-3B01-45A3-88D9-DF287D5D78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6" name="Rectangle 38">
            <a:extLst>
              <a:ext uri="{FF2B5EF4-FFF2-40B4-BE49-F238E27FC236}">
                <a16:creationId xmlns:a16="http://schemas.microsoft.com/office/drawing/2014/main" id="{17ECF4F5-BD8B-4764-B01D-2E94DADFD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7" name="Rectangle 39">
            <a:extLst>
              <a:ext uri="{FF2B5EF4-FFF2-40B4-BE49-F238E27FC236}">
                <a16:creationId xmlns:a16="http://schemas.microsoft.com/office/drawing/2014/main" id="{D86E0CD6-7939-467A-872D-4017A91179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8" name="Rectangle 40">
            <a:extLst>
              <a:ext uri="{FF2B5EF4-FFF2-40B4-BE49-F238E27FC236}">
                <a16:creationId xmlns:a16="http://schemas.microsoft.com/office/drawing/2014/main" id="{7CE410B1-5C0C-4447-B2FB-A7E7318DB5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29" name="Rectangle 41">
            <a:extLst>
              <a:ext uri="{FF2B5EF4-FFF2-40B4-BE49-F238E27FC236}">
                <a16:creationId xmlns:a16="http://schemas.microsoft.com/office/drawing/2014/main" id="{D0A787E7-F94F-46EF-8828-1778D24A7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7</a:t>
            </a:r>
          </a:p>
        </p:txBody>
      </p:sp>
      <p:sp>
        <p:nvSpPr>
          <p:cNvPr id="80930" name="Rectangle 42">
            <a:extLst>
              <a:ext uri="{FF2B5EF4-FFF2-40B4-BE49-F238E27FC236}">
                <a16:creationId xmlns:a16="http://schemas.microsoft.com/office/drawing/2014/main" id="{C32EED49-2E8B-439F-92DE-13BD88AE43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1" name="Rectangle 43">
            <a:extLst>
              <a:ext uri="{FF2B5EF4-FFF2-40B4-BE49-F238E27FC236}">
                <a16:creationId xmlns:a16="http://schemas.microsoft.com/office/drawing/2014/main" id="{E144F2D4-83F2-4A1B-ADE2-386ED889F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385762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9</a:t>
            </a:r>
          </a:p>
        </p:txBody>
      </p:sp>
      <p:sp>
        <p:nvSpPr>
          <p:cNvPr id="80932" name="Rectangle 60">
            <a:extLst>
              <a:ext uri="{FF2B5EF4-FFF2-40B4-BE49-F238E27FC236}">
                <a16:creationId xmlns:a16="http://schemas.microsoft.com/office/drawing/2014/main" id="{41FE3523-4FEE-4F8C-8ADF-BA15B9E86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3" name="Rectangle 61">
            <a:extLst>
              <a:ext uri="{FF2B5EF4-FFF2-40B4-BE49-F238E27FC236}">
                <a16:creationId xmlns:a16="http://schemas.microsoft.com/office/drawing/2014/main" id="{C36BDBF7-3F3A-4CD4-A9AF-B8134ECFB9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/>
              <a:t>12</a:t>
            </a:r>
          </a:p>
        </p:txBody>
      </p:sp>
      <p:sp>
        <p:nvSpPr>
          <p:cNvPr id="80934" name="Rectangle 62">
            <a:extLst>
              <a:ext uri="{FF2B5EF4-FFF2-40B4-BE49-F238E27FC236}">
                <a16:creationId xmlns:a16="http://schemas.microsoft.com/office/drawing/2014/main" id="{7E681AD0-AE11-4ABF-9836-D29778872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</a:t>
            </a:r>
          </a:p>
        </p:txBody>
      </p:sp>
      <p:sp>
        <p:nvSpPr>
          <p:cNvPr id="80935" name="Rectangle 63">
            <a:extLst>
              <a:ext uri="{FF2B5EF4-FFF2-40B4-BE49-F238E27FC236}">
                <a16:creationId xmlns:a16="http://schemas.microsoft.com/office/drawing/2014/main" id="{5D0AA3ED-3DE0-48D7-B61A-0012BF9BDC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6" name="Rectangle 64">
            <a:extLst>
              <a:ext uri="{FF2B5EF4-FFF2-40B4-BE49-F238E27FC236}">
                <a16:creationId xmlns:a16="http://schemas.microsoft.com/office/drawing/2014/main" id="{F2C324E8-A9D1-4539-BB14-8E9C4F5A8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7" name="Rectangle 65">
            <a:extLst>
              <a:ext uri="{FF2B5EF4-FFF2-40B4-BE49-F238E27FC236}">
                <a16:creationId xmlns:a16="http://schemas.microsoft.com/office/drawing/2014/main" id="{46703FA5-891F-4F58-B6D7-831AEA4D5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8" name="Rectangle 66">
            <a:extLst>
              <a:ext uri="{FF2B5EF4-FFF2-40B4-BE49-F238E27FC236}">
                <a16:creationId xmlns:a16="http://schemas.microsoft.com/office/drawing/2014/main" id="{0671818B-85F7-45E3-B1BF-A3964FCFF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39" name="Rectangle 67">
            <a:extLst>
              <a:ext uri="{FF2B5EF4-FFF2-40B4-BE49-F238E27FC236}">
                <a16:creationId xmlns:a16="http://schemas.microsoft.com/office/drawing/2014/main" id="{003EFCA1-DA70-4629-80E6-3598BB270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214814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0" name="Rectangle 68">
            <a:extLst>
              <a:ext uri="{FF2B5EF4-FFF2-40B4-BE49-F238E27FC236}">
                <a16:creationId xmlns:a16="http://schemas.microsoft.com/office/drawing/2014/main" id="{90A64CC0-565B-4056-917B-A2CBBFBD1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1" name="Rectangle 69">
            <a:extLst>
              <a:ext uri="{FF2B5EF4-FFF2-40B4-BE49-F238E27FC236}">
                <a16:creationId xmlns:a16="http://schemas.microsoft.com/office/drawing/2014/main" id="{E88AA4EC-E33F-4867-BBF2-3BA930D8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2" name="Rectangle 70">
            <a:extLst>
              <a:ext uri="{FF2B5EF4-FFF2-40B4-BE49-F238E27FC236}">
                <a16:creationId xmlns:a16="http://schemas.microsoft.com/office/drawing/2014/main" id="{998DEA12-830D-45D7-A39F-678FD467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15</a:t>
            </a:r>
          </a:p>
        </p:txBody>
      </p:sp>
      <p:sp>
        <p:nvSpPr>
          <p:cNvPr id="80943" name="Rectangle 71">
            <a:extLst>
              <a:ext uri="{FF2B5EF4-FFF2-40B4-BE49-F238E27FC236}">
                <a16:creationId xmlns:a16="http://schemas.microsoft.com/office/drawing/2014/main" id="{72999C50-57B3-4EE1-8171-7132B7836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4" name="Rectangle 72">
            <a:extLst>
              <a:ext uri="{FF2B5EF4-FFF2-40B4-BE49-F238E27FC236}">
                <a16:creationId xmlns:a16="http://schemas.microsoft.com/office/drawing/2014/main" id="{BE944CBC-8C48-40E7-B14E-D9CF6ABFD2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5" name="Rectangle 73">
            <a:extLst>
              <a:ext uri="{FF2B5EF4-FFF2-40B4-BE49-F238E27FC236}">
                <a16:creationId xmlns:a16="http://schemas.microsoft.com/office/drawing/2014/main" id="{BC4827D2-A040-42E3-985E-F5B0F1AF3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6" name="Rectangle 74">
            <a:extLst>
              <a:ext uri="{FF2B5EF4-FFF2-40B4-BE49-F238E27FC236}">
                <a16:creationId xmlns:a16="http://schemas.microsoft.com/office/drawing/2014/main" id="{7CBD5A0B-E4F9-4926-8A2E-832603B09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7" name="Rectangle 75">
            <a:extLst>
              <a:ext uri="{FF2B5EF4-FFF2-40B4-BE49-F238E27FC236}">
                <a16:creationId xmlns:a16="http://schemas.microsoft.com/office/drawing/2014/main" id="{83C266C7-2B6E-4641-9728-074927F94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572000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8" name="Rectangle 76">
            <a:extLst>
              <a:ext uri="{FF2B5EF4-FFF2-40B4-BE49-F238E27FC236}">
                <a16:creationId xmlns:a16="http://schemas.microsoft.com/office/drawing/2014/main" id="{E2B095B9-3E96-409A-A981-35BB00E7A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49" name="Rectangle 77">
            <a:extLst>
              <a:ext uri="{FF2B5EF4-FFF2-40B4-BE49-F238E27FC236}">
                <a16:creationId xmlns:a16="http://schemas.microsoft.com/office/drawing/2014/main" id="{4F61F9C0-01E7-4791-8D15-8E9F48DAAA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0" name="Rectangle 78">
            <a:extLst>
              <a:ext uri="{FF2B5EF4-FFF2-40B4-BE49-F238E27FC236}">
                <a16:creationId xmlns:a16="http://schemas.microsoft.com/office/drawing/2014/main" id="{A9244676-FB41-49D2-BBBA-744047D1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1" name="Rectangle 79">
            <a:extLst>
              <a:ext uri="{FF2B5EF4-FFF2-40B4-BE49-F238E27FC236}">
                <a16:creationId xmlns:a16="http://schemas.microsoft.com/office/drawing/2014/main" id="{D0E13F91-44EF-4616-A236-0CCA0B58C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2" name="Rectangle 80">
            <a:extLst>
              <a:ext uri="{FF2B5EF4-FFF2-40B4-BE49-F238E27FC236}">
                <a16:creationId xmlns:a16="http://schemas.microsoft.com/office/drawing/2014/main" id="{25C49B20-7CDF-43F1-8710-195C145BB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3" name="Rectangle 81">
            <a:extLst>
              <a:ext uri="{FF2B5EF4-FFF2-40B4-BE49-F238E27FC236}">
                <a16:creationId xmlns:a16="http://schemas.microsoft.com/office/drawing/2014/main" id="{DE103F50-4697-4D9B-B40F-3145F0143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11</a:t>
            </a:r>
          </a:p>
        </p:txBody>
      </p:sp>
      <p:sp>
        <p:nvSpPr>
          <p:cNvPr id="80954" name="Rectangle 82">
            <a:extLst>
              <a:ext uri="{FF2B5EF4-FFF2-40B4-BE49-F238E27FC236}">
                <a16:creationId xmlns:a16="http://schemas.microsoft.com/office/drawing/2014/main" id="{BB1E7089-3845-4040-A11F-FE5FF9B2E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3</a:t>
            </a:r>
          </a:p>
        </p:txBody>
      </p:sp>
      <p:sp>
        <p:nvSpPr>
          <p:cNvPr id="80955" name="Rectangle 83">
            <a:extLst>
              <a:ext uri="{FF2B5EF4-FFF2-40B4-BE49-F238E27FC236}">
                <a16:creationId xmlns:a16="http://schemas.microsoft.com/office/drawing/2014/main" id="{3913E32E-3588-4C3B-9761-22956DFFC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4929189"/>
            <a:ext cx="428625" cy="357187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6" name="Rectangle 84">
            <a:extLst>
              <a:ext uri="{FF2B5EF4-FFF2-40B4-BE49-F238E27FC236}">
                <a16:creationId xmlns:a16="http://schemas.microsoft.com/office/drawing/2014/main" id="{46C10895-536F-4A03-AA4F-E3E67977B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00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7" name="Rectangle 85">
            <a:extLst>
              <a:ext uri="{FF2B5EF4-FFF2-40B4-BE49-F238E27FC236}">
                <a16:creationId xmlns:a16="http://schemas.microsoft.com/office/drawing/2014/main" id="{A6E2D666-A4F8-41C6-9F72-FB0DC3D432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456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8" name="Rectangle 86">
            <a:extLst>
              <a:ext uri="{FF2B5EF4-FFF2-40B4-BE49-F238E27FC236}">
                <a16:creationId xmlns:a16="http://schemas.microsoft.com/office/drawing/2014/main" id="{219190CD-30E9-4E29-8630-B3367644B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386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59" name="Rectangle 87">
            <a:extLst>
              <a:ext uri="{FF2B5EF4-FFF2-40B4-BE49-F238E27FC236}">
                <a16:creationId xmlns:a16="http://schemas.microsoft.com/office/drawing/2014/main" id="{B3DEC8AE-63DB-4EBC-A385-B472F46E6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73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6</a:t>
            </a:r>
          </a:p>
        </p:txBody>
      </p:sp>
      <p:sp>
        <p:nvSpPr>
          <p:cNvPr id="80960" name="Rectangle 88">
            <a:extLst>
              <a:ext uri="{FF2B5EF4-FFF2-40B4-BE49-F238E27FC236}">
                <a16:creationId xmlns:a16="http://schemas.microsoft.com/office/drawing/2014/main" id="{283BADC7-C939-4B19-91B5-F963AFFE34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59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1" name="Rectangle 89">
            <a:extLst>
              <a:ext uri="{FF2B5EF4-FFF2-40B4-BE49-F238E27FC236}">
                <a16:creationId xmlns:a16="http://schemas.microsoft.com/office/drawing/2014/main" id="{42B77B61-9818-4604-973D-080C44B40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143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2" name="Rectangle 90">
            <a:extLst>
              <a:ext uri="{FF2B5EF4-FFF2-40B4-BE49-F238E27FC236}">
                <a16:creationId xmlns:a16="http://schemas.microsoft.com/office/drawing/2014/main" id="{0966C474-6B6B-4D71-B2E1-DD72D0F97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3189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80963" name="Rectangle 91">
            <a:extLst>
              <a:ext uri="{FF2B5EF4-FFF2-40B4-BE49-F238E27FC236}">
                <a16:creationId xmlns:a16="http://schemas.microsoft.com/office/drawing/2014/main" id="{54FFE101-F803-4AA9-9D9B-A6898D51A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1814" y="5286375"/>
            <a:ext cx="428625" cy="357188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r>
              <a:rPr lang="en-US" altLang="en-US" sz="1400"/>
              <a:t>14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179A35-068A-4F4B-801A-B26349B51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5">
            <a:extLst>
              <a:ext uri="{FF2B5EF4-FFF2-40B4-BE49-F238E27FC236}">
                <a16:creationId xmlns:a16="http://schemas.microsoft.com/office/drawing/2014/main" id="{141560F6-6F8D-4E7A-84A4-D8780F6A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3AFC963-6D1D-4C2D-A54B-29A3CEDD328E}" type="slidenum">
              <a:rPr lang="en-US" altLang="en-US">
                <a:latin typeface="Arial" panose="020B0604020202020204" pitchFamily="34" charset="0"/>
              </a:rPr>
              <a:pPr/>
              <a:t>57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B0BAD1AC-2D29-48B1-89D2-06BA8A68C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8720" y="1010921"/>
            <a:ext cx="10165080" cy="4987925"/>
          </a:xfrm>
        </p:spPr>
        <p:txBody>
          <a:bodyPr>
            <a:normAutofit lnSpcReduction="10000"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2600" b="1" dirty="0" err="1"/>
              <a:t>Ekstraksi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pesan</a:t>
            </a:r>
            <a:r>
              <a:rPr lang="en-US" altLang="en-US" sz="2600" b="1" dirty="0"/>
              <a:t> </a:t>
            </a:r>
            <a:r>
              <a:rPr lang="en-US" altLang="en-US" sz="2600" b="1" dirty="0" err="1"/>
              <a:t>dari</a:t>
            </a:r>
            <a:r>
              <a:rPr lang="en-US" altLang="en-US" sz="2600" b="1" dirty="0"/>
              <a:t> </a:t>
            </a:r>
            <a:r>
              <a:rPr lang="en-US" altLang="en-US" sz="2600" b="1" i="1" dirty="0" err="1"/>
              <a:t>Stego</a:t>
            </a:r>
            <a:r>
              <a:rPr lang="en-US" altLang="en-US" sz="2600" b="1" i="1" dirty="0"/>
              <a:t>-image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600" b="1" i="1" dirty="0"/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Posisi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cs typeface="Times New Roman" panose="02020603050405020304" pitchFamily="18" charset="0"/>
              </a:rPr>
              <a:t>pixel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menyimpan</a:t>
            </a:r>
            <a:r>
              <a:rPr lang="en-US" altLang="en-US" dirty="0">
                <a:cs typeface="Times New Roman" panose="02020603050405020304" pitchFamily="18" charset="0"/>
              </a:rPr>
              <a:t> 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diketahui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dari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oleh </a:t>
            </a:r>
            <a:r>
              <a:rPr lang="en-US" altLang="en-US" i="1" dirty="0">
                <a:cs typeface="Times New Roman" panose="02020603050405020304" pitchFamily="18" charset="0"/>
              </a:rPr>
              <a:t>PRNG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Jika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digunakan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ekstraksi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kunci</a:t>
            </a:r>
            <a:r>
              <a:rPr lang="en-US" altLang="en-US" dirty="0">
                <a:cs typeface="Times New Roman" panose="02020603050405020304" pitchFamily="18" charset="0"/>
              </a:rPr>
              <a:t> pada </a:t>
            </a:r>
            <a:r>
              <a:rPr lang="en-US" altLang="en-US" dirty="0" err="1">
                <a:cs typeface="Times New Roman" panose="02020603050405020304" pitchFamily="18" charset="0"/>
              </a:rPr>
              <a:t>waktu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penyisipan</a:t>
            </a:r>
            <a:r>
              <a:rPr lang="en-US" altLang="en-US" dirty="0"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cs typeface="Times New Roman" panose="02020603050405020304" pitchFamily="18" charset="0"/>
              </a:rPr>
              <a:t>maka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bilangan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acak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dibangkitkan</a:t>
            </a:r>
            <a:r>
              <a:rPr lang="en-US" altLang="en-US" dirty="0">
                <a:cs typeface="Times New Roman" panose="02020603050405020304" pitchFamily="18" charset="0"/>
              </a:rPr>
              <a:t> juga </a:t>
            </a:r>
            <a:r>
              <a:rPr lang="en-US" altLang="en-US" dirty="0" err="1">
                <a:cs typeface="Times New Roman" panose="02020603050405020304" pitchFamily="18" charset="0"/>
              </a:rPr>
              <a:t>sama</a:t>
            </a:r>
            <a:r>
              <a:rPr lang="en-US" altLang="en-US" dirty="0">
                <a:cs typeface="Times New Roman" panose="02020603050405020304" pitchFamily="18" charset="0"/>
              </a:rPr>
              <a:t>. </a:t>
            </a:r>
          </a:p>
          <a:p>
            <a:pPr eaLnBrk="1" hangingPunct="1"/>
            <a:endParaRPr lang="en-US" altLang="en-US" dirty="0"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dirty="0" err="1">
                <a:cs typeface="Times New Roman" panose="02020603050405020304" pitchFamily="18" charset="0"/>
              </a:rPr>
              <a:t>Dengan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demikian</a:t>
            </a:r>
            <a:r>
              <a:rPr lang="en-US" altLang="en-US" dirty="0">
                <a:cs typeface="Times New Roman" panose="02020603050405020304" pitchFamily="18" charset="0"/>
              </a:rPr>
              <a:t>, bit-bit </a:t>
            </a:r>
            <a:r>
              <a:rPr lang="en-US" altLang="en-US" dirty="0" err="1">
                <a:cs typeface="Times New Roman" panose="02020603050405020304" pitchFamily="18" charset="0"/>
              </a:rPr>
              <a:t>pesan</a:t>
            </a:r>
            <a:r>
              <a:rPr lang="en-US" altLang="en-US" dirty="0">
                <a:cs typeface="Times New Roman" panose="02020603050405020304" pitchFamily="18" charset="0"/>
              </a:rPr>
              <a:t> yang </a:t>
            </a:r>
            <a:r>
              <a:rPr lang="en-US" altLang="en-US" dirty="0" err="1">
                <a:cs typeface="Times New Roman" panose="02020603050405020304" pitchFamily="18" charset="0"/>
              </a:rPr>
              <a:t>bertaburan</a:t>
            </a:r>
            <a:r>
              <a:rPr lang="en-US" altLang="en-US" dirty="0">
                <a:cs typeface="Times New Roman" panose="02020603050405020304" pitchFamily="18" charset="0"/>
              </a:rPr>
              <a:t> di </a:t>
            </a:r>
            <a:r>
              <a:rPr lang="en-US" altLang="en-US" dirty="0" err="1">
                <a:cs typeface="Times New Roman" panose="02020603050405020304" pitchFamily="18" charset="0"/>
              </a:rPr>
              <a:t>dalam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citra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dapat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dikumpulkan</a:t>
            </a:r>
            <a:r>
              <a:rPr lang="en-US" altLang="en-US" dirty="0"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cs typeface="Times New Roman" panose="02020603050405020304" pitchFamily="18" charset="0"/>
              </a:rPr>
              <a:t>kembali</a:t>
            </a:r>
            <a:r>
              <a:rPr lang="en-US" altLang="en-US" dirty="0">
                <a:cs typeface="Times New Roman" panose="02020603050405020304" pitchFamily="18" charset="0"/>
              </a:rPr>
              <a:t>.</a:t>
            </a:r>
            <a:endParaRPr lang="en-US" alt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9B28CE-4CDE-483C-AE2A-57337CF35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BF538F58-60F3-4D4D-A4C4-99FE4DE3E4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120" y="928689"/>
            <a:ext cx="10520680" cy="542766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3.  </a:t>
            </a:r>
            <a:r>
              <a:rPr lang="en-US" altLang="en-US" b="1" i="1" dirty="0"/>
              <a:t>m</a:t>
            </a:r>
            <a:r>
              <a:rPr lang="en-US" altLang="en-US" b="1" dirty="0"/>
              <a:t>-bit LSB </a:t>
            </a:r>
          </a:p>
          <a:p>
            <a:endParaRPr lang="en-US" altLang="en-US" sz="2600" dirty="0"/>
          </a:p>
          <a:p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meningkatkan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lebih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dari</a:t>
            </a:r>
            <a:r>
              <a:rPr lang="en-US" altLang="en-US" sz="2600" dirty="0"/>
              <a:t> 1 bit LSB </a:t>
            </a:r>
            <a:r>
              <a:rPr lang="en-US" altLang="en-US" sz="2600" dirty="0" err="1"/>
              <a:t>untuk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.</a:t>
            </a:r>
          </a:p>
          <a:p>
            <a:r>
              <a:rPr lang="en-US" altLang="en-US" sz="2600" dirty="0" err="1"/>
              <a:t>Susunan</a:t>
            </a:r>
            <a:r>
              <a:rPr lang="en-US" altLang="en-US" sz="2600" dirty="0"/>
              <a:t> bit pada </a:t>
            </a:r>
            <a:r>
              <a:rPr lang="en-US" altLang="en-US" sz="2600" dirty="0" err="1"/>
              <a:t>setiap</a:t>
            </a:r>
            <a:r>
              <a:rPr lang="en-US" altLang="en-US" sz="2600" dirty="0"/>
              <a:t> </a:t>
            </a:r>
            <a:r>
              <a:rPr lang="en-US" altLang="en-US" sz="2600" i="1" dirty="0"/>
              <a:t>byte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7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6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5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4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3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2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  <a:r>
              <a:rPr lang="en-US" altLang="en-US" sz="2600" dirty="0"/>
              <a:t>. </a:t>
            </a:r>
            <a:r>
              <a:rPr lang="en-US" altLang="en-US" sz="2600" dirty="0" err="1"/>
              <a:t>Jika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diambil</a:t>
            </a:r>
            <a:r>
              <a:rPr lang="en-US" altLang="en-US" sz="2600" dirty="0"/>
              <a:t> 2-bit LSB, </a:t>
            </a:r>
            <a:r>
              <a:rPr lang="en-US" altLang="en-US" sz="2600" dirty="0" err="1"/>
              <a:t>maka</a:t>
            </a:r>
            <a:r>
              <a:rPr lang="en-US" altLang="en-US" sz="2600" dirty="0"/>
              <a:t> bit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adalah</a:t>
            </a:r>
            <a:r>
              <a:rPr lang="en-US" altLang="en-US" sz="2600" dirty="0"/>
              <a:t>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1</a:t>
            </a:r>
            <a:r>
              <a:rPr lang="en-US" altLang="en-US" sz="2600" dirty="0"/>
              <a:t> dan bit </a:t>
            </a:r>
            <a:r>
              <a:rPr lang="en-US" altLang="en-US" sz="2600" i="1" dirty="0"/>
              <a:t>b</a:t>
            </a:r>
            <a:r>
              <a:rPr lang="en-US" altLang="en-US" sz="2600" baseline="-25000" dirty="0"/>
              <a:t>0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/>
              <a:t>	</a:t>
            </a:r>
            <a:r>
              <a:rPr lang="en-US" altLang="en-US" sz="2600" dirty="0" err="1"/>
              <a:t>Contoh</a:t>
            </a:r>
            <a:r>
              <a:rPr lang="en-US" altLang="en-US" sz="2600" dirty="0"/>
              <a:t>: 110100</a:t>
            </a:r>
            <a:r>
              <a:rPr lang="en-US" altLang="en-US" sz="2600" u="sng" dirty="0"/>
              <a:t>10 </a:t>
            </a:r>
            <a:r>
              <a:rPr lang="en-US" altLang="en-US" sz="2600" dirty="0">
                <a:sym typeface="Wingdings" panose="05000000000000000000" pitchFamily="2" charset="2"/>
              </a:rPr>
              <a:t> 2 bit LSB </a:t>
            </a:r>
            <a:r>
              <a:rPr lang="en-US" altLang="en-US" sz="2600" dirty="0" err="1">
                <a:sym typeface="Wingdings" panose="05000000000000000000" pitchFamily="2" charset="2"/>
              </a:rPr>
              <a:t>terakhir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dipakai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untuk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</a:p>
          <a:p>
            <a:pPr>
              <a:buFont typeface="Wingdings" panose="05000000000000000000" pitchFamily="2" charset="2"/>
              <a:buNone/>
            </a:pPr>
            <a:r>
              <a:rPr lang="en-US" altLang="en-US" sz="2600" dirty="0">
                <a:sym typeface="Wingdings" panose="05000000000000000000" pitchFamily="2" charset="2"/>
              </a:rPr>
              <a:t>				  </a:t>
            </a:r>
            <a:r>
              <a:rPr lang="en-US" altLang="en-US" sz="2600" dirty="0" err="1">
                <a:sym typeface="Wingdings" panose="05000000000000000000" pitchFamily="2" charset="2"/>
              </a:rPr>
              <a:t>menyembunyikian</a:t>
            </a:r>
            <a:r>
              <a:rPr lang="en-US" altLang="en-US" sz="2600" dirty="0"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ym typeface="Wingdings" panose="05000000000000000000" pitchFamily="2" charset="2"/>
              </a:rPr>
              <a:t>pesan</a:t>
            </a:r>
            <a:r>
              <a:rPr lang="en-US" altLang="en-US" sz="2600" dirty="0">
                <a:sym typeface="Wingdings" panose="05000000000000000000" pitchFamily="2" charset="2"/>
              </a:rPr>
              <a:t>.</a:t>
            </a:r>
            <a:endParaRPr lang="en-US" altLang="en-US" sz="2600" u="sng" dirty="0"/>
          </a:p>
          <a:p>
            <a:pPr eaLnBrk="1" hangingPunct="1">
              <a:lnSpc>
                <a:spcPct val="90000"/>
              </a:lnSpc>
            </a:pPr>
            <a:endParaRPr lang="en-US" altLang="en-US" sz="2600" i="1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i="1" dirty="0"/>
              <a:t>Trade-off</a:t>
            </a:r>
            <a:r>
              <a:rPr lang="en-US" altLang="en-US" sz="2600" dirty="0"/>
              <a:t>: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banyak</a:t>
            </a:r>
            <a:r>
              <a:rPr lang="en-US" altLang="en-US" sz="2600" dirty="0"/>
              <a:t> bit LSB yang </a:t>
            </a:r>
            <a:r>
              <a:rPr lang="en-US" altLang="en-US" sz="2600" dirty="0" err="1"/>
              <a:t>digunakan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besar</a:t>
            </a:r>
            <a:r>
              <a:rPr lang="en-US" altLang="en-US" sz="2600" dirty="0"/>
              <a:t> </a:t>
            </a:r>
            <a:r>
              <a:rPr lang="en-US" altLang="en-US" sz="2600" dirty="0" err="1"/>
              <a:t>ukuran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pesan</a:t>
            </a:r>
            <a:r>
              <a:rPr lang="en-US" altLang="en-US" sz="2600" dirty="0"/>
              <a:t> yang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, </a:t>
            </a:r>
            <a:r>
              <a:rPr lang="en-US" altLang="en-US" sz="2600" dirty="0" err="1"/>
              <a:t>tetapi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semakin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turun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kualitas</a:t>
            </a:r>
            <a:r>
              <a:rPr lang="en-US" altLang="en-US" sz="2600" dirty="0"/>
              <a:t> </a:t>
            </a:r>
            <a:r>
              <a:rPr lang="en-US" altLang="en-US" sz="2600" i="1" dirty="0" err="1"/>
              <a:t>stego</a:t>
            </a:r>
            <a:r>
              <a:rPr lang="en-US" altLang="en-US" sz="2600" i="1" dirty="0"/>
              <a:t>-image</a:t>
            </a:r>
            <a:r>
              <a:rPr lang="en-US" altLang="en-US" sz="2600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altLang="en-US" sz="2600" dirty="0"/>
          </a:p>
          <a:p>
            <a:pPr eaLnBrk="1" hangingPunct="1">
              <a:lnSpc>
                <a:spcPct val="90000"/>
              </a:lnSpc>
            </a:pPr>
            <a:r>
              <a:rPr lang="en-US" altLang="en-US" sz="2600" dirty="0" err="1"/>
              <a:t>Pesan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dapat</a:t>
            </a:r>
            <a:r>
              <a:rPr lang="en-US" altLang="en-US" sz="2600" dirty="0"/>
              <a:t> </a:t>
            </a:r>
            <a:r>
              <a:rPr lang="en-US" altLang="en-US" sz="2600" dirty="0" err="1"/>
              <a:t>disembunyikan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sekuensial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atau</a:t>
            </a:r>
            <a:r>
              <a:rPr lang="en-US" altLang="en-US" sz="2600" dirty="0"/>
              <a:t> </a:t>
            </a:r>
            <a:r>
              <a:rPr lang="en-US" altLang="en-US" sz="2600" dirty="0" err="1"/>
              <a:t>secara</a:t>
            </a:r>
            <a:r>
              <a:rPr lang="en-US" altLang="en-US" sz="2600" dirty="0"/>
              <a:t> </a:t>
            </a:r>
            <a:r>
              <a:rPr lang="en-US" altLang="en-US" sz="2600" dirty="0" err="1"/>
              <a:t>acak</a:t>
            </a:r>
            <a:r>
              <a:rPr lang="en-US" altLang="en-US" sz="2600" dirty="0"/>
              <a:t> pada </a:t>
            </a:r>
            <a:r>
              <a:rPr lang="en-US" altLang="en-US" sz="2600" i="1" dirty="0"/>
              <a:t>pixel-pixe</a:t>
            </a:r>
            <a:r>
              <a:rPr lang="en-US" altLang="en-US" sz="2600" dirty="0"/>
              <a:t>l di </a:t>
            </a:r>
            <a:r>
              <a:rPr lang="en-US" altLang="en-US" sz="2600" dirty="0" err="1"/>
              <a:t>dalam</a:t>
            </a:r>
            <a:r>
              <a:rPr lang="en-US" altLang="en-US" sz="2600" dirty="0"/>
              <a:t> </a:t>
            </a:r>
            <a:r>
              <a:rPr lang="en-US" altLang="en-US" sz="2600" dirty="0" err="1"/>
              <a:t>citra</a:t>
            </a:r>
            <a:r>
              <a:rPr lang="en-US" altLang="en-US" sz="2600" dirty="0"/>
              <a:t>. 				</a:t>
            </a:r>
            <a:endParaRPr lang="en-US" altLang="en-US" sz="2400" dirty="0"/>
          </a:p>
        </p:txBody>
      </p:sp>
      <p:sp>
        <p:nvSpPr>
          <p:cNvPr id="82947" name="Slide Number Placeholder 3">
            <a:extLst>
              <a:ext uri="{FF2B5EF4-FFF2-40B4-BE49-F238E27FC236}">
                <a16:creationId xmlns:a16="http://schemas.microsoft.com/office/drawing/2014/main" id="{2609C96B-3E1E-4090-A3A9-97C62CE22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B49A8730-69DE-4F07-BC0E-F2888A247DDD}" type="slidenum">
              <a:rPr lang="en-US" altLang="en-US">
                <a:latin typeface="Arial" panose="020B0604020202020204" pitchFamily="34" charset="0"/>
              </a:rPr>
              <a:pPr/>
              <a:t>58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B098A63-E9CF-46E6-A2D3-7B65787A0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Content Placeholder 2">
            <a:extLst>
              <a:ext uri="{FF2B5EF4-FFF2-40B4-BE49-F238E27FC236}">
                <a16:creationId xmlns:a16="http://schemas.microsoft.com/office/drawing/2014/main" id="{3917EFE6-497E-4C6B-BA19-C6B577D9A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786606"/>
            <a:ext cx="10388600" cy="5284787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4.  </a:t>
            </a:r>
            <a:r>
              <a:rPr lang="en-US" altLang="en-US" b="1" dirty="0" err="1"/>
              <a:t>Enkripsi</a:t>
            </a:r>
            <a:r>
              <a:rPr lang="en-US" altLang="en-US" b="1" dirty="0"/>
              <a:t>   </a:t>
            </a:r>
          </a:p>
          <a:p>
            <a:endParaRPr lang="en-US" altLang="en-US" sz="2200" dirty="0"/>
          </a:p>
          <a:p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dapat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dienkripsi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terlebih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dahulu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sebelum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disembunyikan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ke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citra</a:t>
            </a:r>
            <a:r>
              <a:rPr lang="en-US" altLang="en-US" sz="2400" dirty="0"/>
              <a:t>. </a:t>
            </a:r>
          </a:p>
          <a:p>
            <a:r>
              <a:rPr lang="en-US" altLang="en-US" sz="2400" dirty="0"/>
              <a:t>Teknik </a:t>
            </a:r>
            <a:r>
              <a:rPr lang="en-US" altLang="en-US" sz="2400" dirty="0" err="1"/>
              <a:t>enkripsi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sederhana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misalnya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meng</a:t>
            </a:r>
            <a:r>
              <a:rPr lang="en-US" altLang="en-US" sz="2400" dirty="0"/>
              <a:t>-XOR-</a:t>
            </a:r>
            <a:r>
              <a:rPr lang="en-US" altLang="en-US" sz="2400" dirty="0" err="1"/>
              <a:t>kan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.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sama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dengan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jumlah</a:t>
            </a:r>
            <a:r>
              <a:rPr lang="en-US" altLang="en-US" sz="2400" dirty="0"/>
              <a:t> bit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/>
              <a:t>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dibangkitkan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secara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menjadi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.</a:t>
            </a:r>
          </a:p>
          <a:p>
            <a:endParaRPr lang="en-US" altLang="en-US" sz="2400" dirty="0"/>
          </a:p>
          <a:p>
            <a:r>
              <a:rPr lang="en-US" altLang="en-US" sz="2400" dirty="0" err="1"/>
              <a:t>Jika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dipakai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teknik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acak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dalam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memilih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pixel-pixel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maka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ada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dua</a:t>
            </a:r>
            <a:r>
              <a:rPr lang="en-US" altLang="en-US" sz="2400" dirty="0"/>
              <a:t> </a:t>
            </a:r>
            <a:r>
              <a:rPr lang="en-US" altLang="en-US" sz="2400" i="1" dirty="0" err="1"/>
              <a:t>stego</a:t>
            </a:r>
            <a:r>
              <a:rPr lang="en-US" altLang="en-US" sz="2400" i="1" dirty="0"/>
              <a:t>-key</a:t>
            </a:r>
            <a:r>
              <a:rPr lang="en-US" altLang="en-US" sz="2400" dirty="0"/>
              <a:t>: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bit-bit </a:t>
            </a:r>
            <a:r>
              <a:rPr lang="en-US" altLang="en-US" sz="2400" dirty="0" err="1"/>
              <a:t>kunci</a:t>
            </a:r>
            <a:r>
              <a:rPr lang="en-US" altLang="en-US" sz="2400" dirty="0"/>
              <a:t>, </a:t>
            </a:r>
            <a:r>
              <a:rPr lang="en-US" altLang="en-US" sz="2400" dirty="0" err="1"/>
              <a:t>satu</a:t>
            </a:r>
            <a:r>
              <a:rPr lang="en-US" altLang="en-US" sz="2400" dirty="0"/>
              <a:t> </a:t>
            </a:r>
            <a:r>
              <a:rPr lang="en-US" altLang="en-US" sz="2400" dirty="0" err="1"/>
              <a:t>lagi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pembangkitan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posisi</a:t>
            </a:r>
            <a:r>
              <a:rPr lang="en-US" altLang="en-US" sz="2400" dirty="0"/>
              <a:t> </a:t>
            </a:r>
            <a:r>
              <a:rPr lang="en-US" altLang="en-US" sz="2400" i="1" dirty="0"/>
              <a:t>pixel</a:t>
            </a:r>
            <a:r>
              <a:rPr lang="en-US" altLang="en-US" sz="2400" dirty="0"/>
              <a:t> yang </a:t>
            </a:r>
            <a:r>
              <a:rPr lang="en-US" altLang="en-US" sz="2400" dirty="0" err="1"/>
              <a:t>dipilih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untuk</a:t>
            </a:r>
            <a:r>
              <a:rPr lang="en-US" altLang="en-US" sz="2400" dirty="0"/>
              <a:t> </a:t>
            </a:r>
            <a:r>
              <a:rPr lang="en-US" altLang="en-US" sz="2400" dirty="0" err="1"/>
              <a:t>menyembunyikan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pesan</a:t>
            </a:r>
            <a:r>
              <a:rPr lang="en-US" altLang="en-US" sz="2400" dirty="0"/>
              <a:t>. </a:t>
            </a: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70ABB9BB-272D-4267-98FB-247E73660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933C71A-D03B-4D25-8A7D-F071A46AEEC2}" type="slidenum">
              <a:rPr lang="en-US" altLang="en-US">
                <a:latin typeface="Arial" panose="020B0604020202020204" pitchFamily="34" charset="0"/>
              </a:rPr>
              <a:pPr/>
              <a:t>59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4F8A6BA-2E05-4A75-B825-64909C2CF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Content Placeholder 2">
            <a:extLst>
              <a:ext uri="{FF2B5EF4-FFF2-40B4-BE49-F238E27FC236}">
                <a16:creationId xmlns:a16="http://schemas.microsoft.com/office/drawing/2014/main" id="{B39A0E54-A079-4B75-B0CA-B27869310C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880" y="1214439"/>
            <a:ext cx="10281920" cy="4916487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sz="3200" b="1" dirty="0" err="1"/>
              <a:t>Perbedaan</a:t>
            </a:r>
            <a:r>
              <a:rPr lang="en-US" altLang="en-US" sz="3200" b="1" dirty="0"/>
              <a:t> </a:t>
            </a:r>
            <a:r>
              <a:rPr lang="en-US" altLang="en-US" sz="3200" b="1" dirty="0" err="1"/>
              <a:t>Kriptografi</a:t>
            </a:r>
            <a:r>
              <a:rPr lang="en-US" altLang="en-US" sz="3200" b="1" dirty="0"/>
              <a:t> dan </a:t>
            </a:r>
            <a:r>
              <a:rPr lang="en-US" altLang="en-US" sz="3200" b="1" dirty="0" err="1"/>
              <a:t>Steganografi</a:t>
            </a:r>
            <a:endParaRPr lang="en-US" altLang="en-US" sz="3200" b="1" dirty="0"/>
          </a:p>
          <a:p>
            <a:pPr eaLnBrk="1" hangingPunct="1"/>
            <a:endParaRPr lang="en-US" altLang="en-US" sz="2600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Kriptografi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makna</a:t>
            </a:r>
            <a:r>
              <a:rPr lang="en-US" altLang="en-US" dirty="0"/>
              <a:t> </a:t>
            </a:r>
            <a:r>
              <a:rPr lang="en-US" altLang="en-US" dirty="0" err="1"/>
              <a:t>atau</a:t>
            </a:r>
            <a:r>
              <a:rPr lang="en-US" altLang="en-US" dirty="0"/>
              <a:t> </a:t>
            </a:r>
            <a:r>
              <a:rPr lang="en-US" altLang="en-US" dirty="0" err="1"/>
              <a:t>isi</a:t>
            </a:r>
            <a:r>
              <a:rPr lang="en-US" altLang="en-US" dirty="0"/>
              <a:t> (</a:t>
            </a:r>
            <a:r>
              <a:rPr lang="en-US" altLang="en-US" i="1" dirty="0"/>
              <a:t>content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agar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tidak</a:t>
            </a:r>
            <a:r>
              <a:rPr lang="en-US" altLang="en-US" dirty="0"/>
              <a:t> </a:t>
            </a:r>
            <a:r>
              <a:rPr lang="en-US" altLang="en-US" dirty="0" err="1"/>
              <a:t>dapat</a:t>
            </a:r>
            <a:r>
              <a:rPr lang="en-US" altLang="en-US" dirty="0"/>
              <a:t> </a:t>
            </a:r>
            <a:r>
              <a:rPr lang="en-US" altLang="en-US" dirty="0" err="1"/>
              <a:t>dibaca</a:t>
            </a:r>
            <a:r>
              <a:rPr lang="en-US" altLang="en-US" dirty="0"/>
              <a:t> oleh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</a:t>
            </a:r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 err="1">
                <a:solidFill>
                  <a:srgbClr val="FF0000"/>
                </a:solidFill>
              </a:rPr>
              <a:t>Steganografi</a:t>
            </a:r>
            <a:r>
              <a:rPr lang="en-US" altLang="en-US" dirty="0"/>
              <a:t>: </a:t>
            </a:r>
            <a:r>
              <a:rPr lang="en-US" altLang="en-US" dirty="0" err="1"/>
              <a:t>menyembunyikan</a:t>
            </a:r>
            <a:r>
              <a:rPr lang="en-US" altLang="en-US" dirty="0"/>
              <a:t> </a:t>
            </a:r>
            <a:r>
              <a:rPr lang="en-US" altLang="en-US" b="1" i="1" dirty="0" err="1"/>
              <a:t>keberadaan</a:t>
            </a:r>
            <a:r>
              <a:rPr lang="en-US" altLang="en-US" dirty="0"/>
              <a:t> (</a:t>
            </a:r>
            <a:r>
              <a:rPr lang="en-US" altLang="en-US" i="1" dirty="0"/>
              <a:t>existence</a:t>
            </a:r>
            <a:r>
              <a:rPr lang="en-US" altLang="en-US" dirty="0"/>
              <a:t>) </a:t>
            </a:r>
            <a:r>
              <a:rPr lang="en-US" altLang="en-US" dirty="0" err="1"/>
              <a:t>pesan</a:t>
            </a: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en-US" dirty="0"/>
              <a:t>	</a:t>
            </a:r>
            <a:r>
              <a:rPr lang="en-US" altLang="en-US" dirty="0">
                <a:sym typeface="Wingdings" panose="05000000000000000000" pitchFamily="2" charset="2"/>
              </a:rPr>
              <a:t> </a:t>
            </a:r>
            <a:r>
              <a:rPr lang="en-US" altLang="en-US" dirty="0" err="1"/>
              <a:t>Tujuan</a:t>
            </a:r>
            <a:r>
              <a:rPr lang="en-US" altLang="en-US" dirty="0"/>
              <a:t>: </a:t>
            </a:r>
            <a:r>
              <a:rPr lang="en-US" altLang="en-US" dirty="0" err="1"/>
              <a:t>untuk</a:t>
            </a:r>
            <a:r>
              <a:rPr lang="en-US" altLang="en-US" dirty="0"/>
              <a:t> </a:t>
            </a:r>
            <a:r>
              <a:rPr lang="en-US" altLang="en-US" dirty="0" err="1"/>
              <a:t>menghindari</a:t>
            </a:r>
            <a:r>
              <a:rPr lang="en-US" altLang="en-US" dirty="0"/>
              <a:t> </a:t>
            </a:r>
            <a:r>
              <a:rPr lang="en-US" altLang="en-US" dirty="0" err="1"/>
              <a:t>kecurigaan</a:t>
            </a:r>
            <a:r>
              <a:rPr lang="en-US" altLang="en-US" dirty="0"/>
              <a:t> (</a:t>
            </a:r>
            <a:r>
              <a:rPr lang="en-US" altLang="en-US" i="1" dirty="0"/>
              <a:t>conspicuous</a:t>
            </a:r>
            <a:r>
              <a:rPr lang="en-US" altLang="en-US" dirty="0"/>
              <a:t>)  </a:t>
            </a:r>
            <a:r>
              <a:rPr lang="en-US" altLang="en-US" dirty="0" err="1"/>
              <a:t>dari</a:t>
            </a:r>
            <a:r>
              <a:rPr lang="en-US" altLang="en-US" dirty="0"/>
              <a:t> </a:t>
            </a:r>
            <a:r>
              <a:rPr lang="en-US" altLang="en-US" dirty="0" err="1"/>
              <a:t>pihak</a:t>
            </a:r>
            <a:r>
              <a:rPr lang="en-US" altLang="en-US" dirty="0"/>
              <a:t> </a:t>
            </a:r>
            <a:r>
              <a:rPr lang="en-US" altLang="en-US" dirty="0" err="1"/>
              <a:t>ketiga</a:t>
            </a:r>
            <a:r>
              <a:rPr lang="en-US" altLang="en-US" dirty="0"/>
              <a:t> (</a:t>
            </a:r>
            <a:r>
              <a:rPr lang="en-US" altLang="en-US" dirty="0" err="1"/>
              <a:t>lawan</a:t>
            </a:r>
            <a:r>
              <a:rPr lang="en-US" altLang="en-US" dirty="0"/>
              <a:t>)	</a:t>
            </a:r>
          </a:p>
          <a:p>
            <a:pPr eaLnBrk="1" hangingPunct="1"/>
            <a:endParaRPr lang="en-US" altLang="en-US" sz="2600" dirty="0"/>
          </a:p>
          <a:p>
            <a:endParaRPr lang="en-US" altLang="en-US" dirty="0"/>
          </a:p>
        </p:txBody>
      </p:sp>
      <p:sp>
        <p:nvSpPr>
          <p:cNvPr id="13315" name="Slide Number Placeholder 3">
            <a:extLst>
              <a:ext uri="{FF2B5EF4-FFF2-40B4-BE49-F238E27FC236}">
                <a16:creationId xmlns:a16="http://schemas.microsoft.com/office/drawing/2014/main" id="{1DBA546B-0294-4CC9-9C65-40B69378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CEDDFB3F-0C81-4F6B-9EC4-62850C94293E}" type="slidenum">
              <a:rPr lang="en-US" altLang="en-US">
                <a:latin typeface="Arial" panose="020B0604020202020204" pitchFamily="34" charset="0"/>
              </a:rPr>
              <a:pPr/>
              <a:t>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11E5F09-056F-4C2F-8DDB-471F2015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24308913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Number Placeholder 1">
            <a:extLst>
              <a:ext uri="{FF2B5EF4-FFF2-40B4-BE49-F238E27FC236}">
                <a16:creationId xmlns:a16="http://schemas.microsoft.com/office/drawing/2014/main" id="{FD6F301C-4479-4806-9E0F-B49C8DAF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E617E7B-F600-472D-8D2F-C507787FF9F1}" type="slidenum">
              <a:rPr lang="en-US" altLang="en-US">
                <a:latin typeface="Arial" panose="020B0604020202020204" pitchFamily="34" charset="0"/>
              </a:rPr>
              <a:pPr/>
              <a:t>60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87043" name="Rectangle 3">
            <a:extLst>
              <a:ext uri="{FF2B5EF4-FFF2-40B4-BE49-F238E27FC236}">
                <a16:creationId xmlns:a16="http://schemas.microsoft.com/office/drawing/2014/main" id="{DD78F6AE-2BC6-4479-9162-6827258EE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6532564"/>
            <a:ext cx="8640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400">
                <a:solidFill>
                  <a:srgbClr val="FF0000"/>
                </a:solidFill>
              </a:rPr>
              <a:t>http://thehackernews.com/2015/06/Stegosploit-malware.html</a:t>
            </a:r>
          </a:p>
        </p:txBody>
      </p:sp>
      <p:pic>
        <p:nvPicPr>
          <p:cNvPr id="87044" name="Picture 9">
            <a:extLst>
              <a:ext uri="{FF2B5EF4-FFF2-40B4-BE49-F238E27FC236}">
                <a16:creationId xmlns:a16="http://schemas.microsoft.com/office/drawing/2014/main" id="{9F7590D4-F9B9-4F2A-988E-8900CB0B8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1" y="46039"/>
            <a:ext cx="6099175" cy="606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5" name="TextBox 10">
            <a:extLst>
              <a:ext uri="{FF2B5EF4-FFF2-40B4-BE49-F238E27FC236}">
                <a16:creationId xmlns:a16="http://schemas.microsoft.com/office/drawing/2014/main" id="{CE2A1EAC-589D-43BE-B122-2E68684C2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0750" y="6113464"/>
            <a:ext cx="47005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1600" b="1"/>
              <a:t>Just look at the image and you are HACKED!</a:t>
            </a:r>
          </a:p>
        </p:txBody>
      </p:sp>
      <p:cxnSp>
        <p:nvCxnSpPr>
          <p:cNvPr id="87046" name="Straight Arrow Connector 3">
            <a:extLst>
              <a:ext uri="{FF2B5EF4-FFF2-40B4-BE49-F238E27FC236}">
                <a16:creationId xmlns:a16="http://schemas.microsoft.com/office/drawing/2014/main" id="{C3D3EC09-7C2D-4097-9C4E-D593195E0CDE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077200" y="3644901"/>
            <a:ext cx="827088" cy="6524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7047" name="Picture 6">
            <a:extLst>
              <a:ext uri="{FF2B5EF4-FFF2-40B4-BE49-F238E27FC236}">
                <a16:creationId xmlns:a16="http://schemas.microsoft.com/office/drawing/2014/main" id="{DDA3934A-8F74-47F9-9252-1F12F319A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51" y="4378326"/>
            <a:ext cx="1997075" cy="142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E5DC7F1-8675-43EF-B975-6FFDF4804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MATLAB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Kode program </a:t>
            </a:r>
            <a:r>
              <a:rPr lang="en-US" sz="2400" dirty="0" err="1"/>
              <a:t>Matlab</a:t>
            </a:r>
            <a:r>
              <a:rPr lang="en-US" sz="2400" dirty="0"/>
              <a:t>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0C620-993A-3A86-6CFC-FDB89CED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310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4FDC173-FBB1-A502-CB36-156929346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38942F-836F-13F1-76B2-76849BB54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5E1E8F-A2E8-7331-5B7A-0D22E028F458}"/>
              </a:ext>
            </a:extLst>
          </p:cNvPr>
          <p:cNvSpPr txBox="1"/>
          <p:nvPr/>
        </p:nvSpPr>
        <p:spPr>
          <a:xfrm>
            <a:off x="596900" y="783490"/>
            <a:ext cx="109982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LSB_sisip.m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di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1.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(RGB)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       2. Teks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keyboard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dirty="0">
                <a:solidFill>
                  <a:srgbClr val="228B22"/>
                </a:solidFill>
                <a:latin typeface="Courier New" panose="02070309020205020404" pitchFamily="49" charset="0"/>
              </a:rPr>
              <a:t>format BMP)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cover dan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cover: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cover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1);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size(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2);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tinggi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lebar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* 3;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total_byte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B4D480-7F81-A154-09AD-BCA4B8C5E611}"/>
              </a:ext>
            </a:extLst>
          </p:cNvPr>
          <p:cNvSpPr txBox="1"/>
          <p:nvPr/>
        </p:nvSpPr>
        <p:spPr>
          <a:xfrm>
            <a:off x="596900" y="272733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969233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9E6606-9D70-9783-0953-154A315D7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91D686-5A8F-9038-5B17-719CBF2DC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90DD0-4873-31F7-FB24-D5577ED9E73D}"/>
              </a:ext>
            </a:extLst>
          </p:cNvPr>
          <p:cNvSpPr txBox="1"/>
          <p:nvPr/>
        </p:nvSpPr>
        <p:spPr>
          <a:xfrm>
            <a:off x="421640" y="847725"/>
            <a:ext cx="11638280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pesan = input(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'Ketikkan pesan: 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fi-FI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fi-FI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Hitung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length(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%Konversi panjang pesan ke dalam biner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dec2bin(L, 30);</a:t>
            </a:r>
          </a:p>
          <a:p>
            <a:endParaRPr lang="en-US" sz="18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 = dec2bin(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8);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Gabungkan bit-bit panjang pesan dengan bit-bit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biner = [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biner];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length(biner);   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numerik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m &gt;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total_bit_embed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Ukuran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tidak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mencukup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penyembunyian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38513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1C1807-8C81-55A1-C153-1BFD89B0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A36CC4-9655-AA11-9ADB-5D7117C4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2A91B8-9FCC-7F1F-7195-69BDDE0C0DD7}"/>
              </a:ext>
            </a:extLst>
          </p:cNvPr>
          <p:cNvSpPr txBox="1"/>
          <p:nvPr/>
        </p:nvSpPr>
        <p:spPr>
          <a:xfrm>
            <a:off x="533400" y="289679"/>
            <a:ext cx="11384280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else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nb-NO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biner(:);        </a:t>
            </a:r>
            <a:r>
              <a:rPr lang="nb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Transpose vektor biner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biner = str2num(biner);  </a:t>
            </a:r>
            <a:r>
              <a:rPr lang="de-D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Ubah bit biner ke numerik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sv-S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sv-SE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Lakukan penyisipan bit-bit pesan ke dalam pixel-pixel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Penyisipan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it-IT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idx = 1; </a:t>
            </a:r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Mulai dari bit pertama pesan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size(coverImage,1)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size(coverImage,2)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bitset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(row, 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1, biner(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coverImage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Simpan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(bmp):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imwrite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figure;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Selesai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endParaRPr lang="en-US" sz="1600" b="0" i="0" u="none" strike="noStrike" baseline="0" dirty="0">
              <a:solidFill>
                <a:srgbClr val="000000"/>
              </a:solidFill>
              <a:latin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6942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86883E-25DF-0511-599B-23F590649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D133BF-4C83-009A-0991-AF895311F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9E470A-D05B-FBCF-4F91-286D396CE179}"/>
              </a:ext>
            </a:extLst>
          </p:cNvPr>
          <p:cNvSpPr txBox="1"/>
          <p:nvPr/>
        </p:nvSpPr>
        <p:spPr>
          <a:xfrm>
            <a:off x="671588" y="136525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74C24D-337F-FCFB-6A5D-36B7182DC973}"/>
              </a:ext>
            </a:extLst>
          </p:cNvPr>
          <p:cNvSpPr txBox="1"/>
          <p:nvPr/>
        </p:nvSpPr>
        <p:spPr>
          <a:xfrm>
            <a:off x="671588" y="712728"/>
            <a:ext cx="942745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LSB_sisip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cover: peppers.bmp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: 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  <a:p>
            <a:r>
              <a:rPr lang="en-US" sz="2000" dirty="0" err="1"/>
              <a:t>Penyisipan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stego</a:t>
            </a:r>
            <a:r>
              <a:rPr lang="en-US" sz="2000" dirty="0"/>
              <a:t> (bmp): output.bmp</a:t>
            </a:r>
          </a:p>
          <a:p>
            <a:r>
              <a:rPr lang="en-US" sz="2000" dirty="0" err="1"/>
              <a:t>Selesai</a:t>
            </a:r>
            <a:endParaRPr lang="en-US" sz="2000" dirty="0"/>
          </a:p>
          <a:p>
            <a:r>
              <a:rPr lang="en-US" sz="2000" dirty="0"/>
              <a:t>&gt;&gt;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19289B-869E-87A2-288E-F8F0D66C7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384" y="2870012"/>
            <a:ext cx="3737816" cy="3910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D15E0B-F5CA-7087-19CF-704BBE3D5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128" y="2831963"/>
            <a:ext cx="3810543" cy="39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898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AFB030-A23F-7F5C-EFE8-B0257BE62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5B260-A0A5-F501-46AF-5A2286B39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58078D-E660-E3DA-D387-61B5C376F05B}"/>
              </a:ext>
            </a:extLst>
          </p:cNvPr>
          <p:cNvSpPr txBox="1"/>
          <p:nvPr/>
        </p:nvSpPr>
        <p:spPr>
          <a:xfrm>
            <a:off x="629920" y="719832"/>
            <a:ext cx="10932160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n-NO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Nama file: LSB_ekstrak.m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dari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dengan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metode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modifikasi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LSB. Panjang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pesan (L) telah disimpan di dalam citra stegano.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Asumsi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jumlah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untuk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merepresentasikan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maksimal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30 bit.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Input: Citra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berwarna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Output: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(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teks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)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Diprogram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oleh Rinaldi Munir, @Informatika STEI-ITB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clear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all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Baca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stegano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input(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Ketikkan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nama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file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citra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's'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imread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imshow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namaFile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 title 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'Citra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stego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terlebih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dahulu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Diperlukan 30 byte = 10 pixel x 3 byte pada baris pertama citra stegano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1:10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(1,col,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E92BA-A554-CB9A-91A8-145FA7633F76}"/>
              </a:ext>
            </a:extLst>
          </p:cNvPr>
          <p:cNvSpPr txBox="1"/>
          <p:nvPr/>
        </p:nvSpPr>
        <p:spPr>
          <a:xfrm>
            <a:off x="731520" y="13652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9327938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ACFD9B-D308-6163-8DF5-8AD72568F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3A8255-7D6C-1DC7-9708-360FA873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A030F0-C27D-80C2-4913-CC6819EBB64B}"/>
              </a:ext>
            </a:extLst>
          </p:cNvPr>
          <p:cNvSpPr txBox="1"/>
          <p:nvPr/>
        </p:nvSpPr>
        <p:spPr>
          <a:xfrm>
            <a:off x="787400" y="348635"/>
            <a:ext cx="10906760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Konversi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L = 0;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1:30     </a:t>
            </a:r>
          </a:p>
          <a:p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L = L + double(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nL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fr-FR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fr-FR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))*(2^(30-idx)); 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dalam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biner,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it-IT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ikut dibaca kembali dari awal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m = L*8 + 30;  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panjang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harus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dibaca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....'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row = 1 : size(stegoImage,1)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col = 1 : size(stegoImage,2)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3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if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&lt;= m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bitget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stegoImage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row,col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), 1);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  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idx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+ 1;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</a:t>
            </a:r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 </a:t>
            </a:r>
          </a:p>
          <a:p>
            <a:endParaRPr lang="en-US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38984228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9387F5-A78B-90F0-4AF9-56964A508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04097E7-329C-202B-A946-3443EBE56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2486E5-83D3-842C-E49D-BAFBB0727670}"/>
              </a:ext>
            </a:extLst>
          </p:cNvPr>
          <p:cNvSpPr txBox="1"/>
          <p:nvPr/>
        </p:nvSpPr>
        <p:spPr>
          <a:xfrm>
            <a:off x="812800" y="382012"/>
            <a:ext cx="10353040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Ambil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hanya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bit-bit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(31:m);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Ubah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vektor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biner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ke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desimal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for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1 : L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bin(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,:) =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vektorBiner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((i-1)*8 + 1 : 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i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*8);</a:t>
            </a:r>
          </a:p>
          <a:p>
            <a:r>
              <a:rPr lang="de-DE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   dec(i) = bin2dec(num2str(bin(i,:)));</a:t>
            </a:r>
          </a:p>
          <a:p>
            <a:r>
              <a:rPr lang="en-US" sz="1600" b="0" i="0" u="none" strike="noStrike" baseline="0" dirty="0">
                <a:solidFill>
                  <a:srgbClr val="0000FF"/>
                </a:solidFill>
                <a:latin typeface="Courier New" panose="02070309020205020404" pitchFamily="49" charset="0"/>
              </a:rPr>
              <a:t>end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= char(dec);</a:t>
            </a:r>
          </a:p>
          <a:p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 </a:t>
            </a:r>
          </a:p>
          <a:p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%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Tampilkan</a:t>
            </a:r>
            <a:r>
              <a:rPr lang="en-US" sz="1600" b="0" i="0" u="none" strike="noStrike" baseline="0" dirty="0">
                <a:solidFill>
                  <a:srgbClr val="228B22"/>
                </a:solidFill>
                <a:latin typeface="Courier New" panose="02070309020205020404" pitchFamily="49" charset="0"/>
              </a:rPr>
              <a:t> </a:t>
            </a:r>
            <a:r>
              <a:rPr lang="en-US" sz="1600" b="0" i="0" u="none" strike="noStrike" baseline="0" dirty="0" err="1">
                <a:solidFill>
                  <a:srgbClr val="228B22"/>
                </a:solidFill>
                <a:latin typeface="Courier New" panose="02070309020205020404" pitchFamily="49" charset="0"/>
              </a:rPr>
              <a:t>pesan</a:t>
            </a:r>
            <a:endParaRPr lang="en-US" sz="1600" b="0" i="0" u="none" strike="noStrike" baseline="0" dirty="0">
              <a:solidFill>
                <a:srgbClr val="228B22"/>
              </a:solidFill>
              <a:latin typeface="Courier New" panose="02070309020205020404" pitchFamily="49" charset="0"/>
            </a:endParaRP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'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 yang </a:t>
            </a:r>
            <a:r>
              <a:rPr lang="en-US" sz="1600" b="0" i="0" u="none" strike="noStrike" baseline="0" dirty="0" err="1">
                <a:solidFill>
                  <a:srgbClr val="A020F0"/>
                </a:solidFill>
                <a:latin typeface="Courier New" panose="02070309020205020404" pitchFamily="49" charset="0"/>
              </a:rPr>
              <a:t>diekstraksi</a:t>
            </a:r>
            <a:r>
              <a:rPr lang="en-US" sz="1600" b="0" i="0" u="none" strike="noStrike" baseline="0" dirty="0">
                <a:solidFill>
                  <a:srgbClr val="A020F0"/>
                </a:solidFill>
                <a:latin typeface="Courier New" panose="02070309020205020404" pitchFamily="49" charset="0"/>
              </a:rPr>
              <a:t>:'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);</a:t>
            </a:r>
          </a:p>
          <a:p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disp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(</a:t>
            </a:r>
            <a:r>
              <a:rPr lang="en-US" sz="1600" b="0" i="0" u="none" strike="noStrike" baseline="0" dirty="0" err="1">
                <a:solidFill>
                  <a:srgbClr val="000000"/>
                </a:solidFill>
                <a:latin typeface="Courier New" panose="02070309020205020404" pitchFamily="49" charset="0"/>
              </a:rPr>
              <a:t>pesan</a:t>
            </a:r>
            <a:r>
              <a:rPr lang="en-US" sz="1600" b="0" i="0" u="none" strike="noStrike" baseline="0" dirty="0">
                <a:solidFill>
                  <a:srgbClr val="000000"/>
                </a:solidFill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750478-4C9B-902F-CAD4-0526F703D09E}"/>
              </a:ext>
            </a:extLst>
          </p:cNvPr>
          <p:cNvSpPr txBox="1"/>
          <p:nvPr/>
        </p:nvSpPr>
        <p:spPr>
          <a:xfrm>
            <a:off x="909320" y="4366736"/>
            <a:ext cx="74930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&gt;&gt; </a:t>
            </a:r>
            <a:r>
              <a:rPr lang="en-US" sz="2000" dirty="0" err="1"/>
              <a:t>LSB_ekstrak</a:t>
            </a:r>
            <a:endParaRPr lang="en-US" sz="2000" dirty="0"/>
          </a:p>
          <a:p>
            <a:r>
              <a:rPr lang="en-US" sz="2000" dirty="0" err="1"/>
              <a:t>Ketikkan</a:t>
            </a:r>
            <a:r>
              <a:rPr lang="en-US" sz="2000" dirty="0"/>
              <a:t> </a:t>
            </a:r>
            <a:r>
              <a:rPr lang="en-US" sz="2000" dirty="0" err="1"/>
              <a:t>nama</a:t>
            </a:r>
            <a:r>
              <a:rPr lang="en-US" sz="2000" dirty="0"/>
              <a:t> file </a:t>
            </a:r>
            <a:r>
              <a:rPr lang="en-US" sz="2000" dirty="0" err="1"/>
              <a:t>citra</a:t>
            </a:r>
            <a:r>
              <a:rPr lang="en-US" sz="2000" dirty="0"/>
              <a:t> </a:t>
            </a:r>
            <a:r>
              <a:rPr lang="en-US" sz="2000" dirty="0" err="1"/>
              <a:t>stegano</a:t>
            </a:r>
            <a:r>
              <a:rPr lang="en-US" sz="2000" dirty="0"/>
              <a:t>: output.bmp</a:t>
            </a:r>
          </a:p>
          <a:p>
            <a:r>
              <a:rPr lang="en-US" sz="2000" dirty="0" err="1"/>
              <a:t>Ekstraksi</a:t>
            </a:r>
            <a:r>
              <a:rPr lang="en-US" sz="2000" dirty="0"/>
              <a:t> </a:t>
            </a:r>
            <a:r>
              <a:rPr lang="en-US" sz="2000" dirty="0" err="1"/>
              <a:t>pesan</a:t>
            </a:r>
            <a:r>
              <a:rPr lang="en-US" sz="2000" dirty="0"/>
              <a:t>....</a:t>
            </a:r>
          </a:p>
          <a:p>
            <a:r>
              <a:rPr lang="en-US" sz="2000" dirty="0" err="1"/>
              <a:t>Pesan</a:t>
            </a:r>
            <a:r>
              <a:rPr lang="en-US" sz="2000" dirty="0"/>
              <a:t> yang </a:t>
            </a:r>
            <a:r>
              <a:rPr lang="en-US" sz="2000" dirty="0" err="1"/>
              <a:t>diekstraksi</a:t>
            </a:r>
            <a:r>
              <a:rPr lang="en-US" sz="2000" dirty="0"/>
              <a:t>:</a:t>
            </a:r>
          </a:p>
          <a:p>
            <a:r>
              <a:rPr lang="en-US" sz="2000" dirty="0"/>
              <a:t>Mari </a:t>
            </a:r>
            <a:r>
              <a:rPr lang="en-US" sz="2000" dirty="0" err="1"/>
              <a:t>kita</a:t>
            </a:r>
            <a:r>
              <a:rPr lang="en-US" sz="2000" dirty="0"/>
              <a:t> jaga negara </a:t>
            </a:r>
            <a:r>
              <a:rPr lang="en-US" sz="2000" dirty="0" err="1"/>
              <a:t>kesatuan</a:t>
            </a:r>
            <a:r>
              <a:rPr lang="en-US" sz="2000" dirty="0"/>
              <a:t> </a:t>
            </a:r>
            <a:r>
              <a:rPr lang="en-US" sz="2000" dirty="0" err="1"/>
              <a:t>Republik</a:t>
            </a:r>
            <a:r>
              <a:rPr lang="en-US" sz="2000" dirty="0"/>
              <a:t> Indonesia </a:t>
            </a:r>
            <a:r>
              <a:rPr lang="en-US" sz="2000" dirty="0" err="1"/>
              <a:t>tercinta</a:t>
            </a:r>
            <a:r>
              <a:rPr lang="en-US" sz="2000" dirty="0"/>
              <a:t>. </a:t>
            </a:r>
            <a:r>
              <a:rPr lang="en-US" sz="2000" dirty="0" err="1"/>
              <a:t>Oke</a:t>
            </a:r>
            <a:r>
              <a:rPr lang="en-US" sz="2000" dirty="0"/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AF750-00B0-CDD6-4865-12907005D5AF}"/>
              </a:ext>
            </a:extLst>
          </p:cNvPr>
          <p:cNvSpPr txBox="1"/>
          <p:nvPr/>
        </p:nvSpPr>
        <p:spPr>
          <a:xfrm>
            <a:off x="812800" y="3749873"/>
            <a:ext cx="2479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Running program: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C89D92-DA9E-C7B3-5BD0-FBF619D8C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601" y="243840"/>
            <a:ext cx="4845394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86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490B2-6ECC-55D6-D8C8-8409AFE06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</a:t>
            </a:r>
            <a:r>
              <a:rPr lang="en-US" dirty="0" err="1"/>
              <a:t>Steganografi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Python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574C-14FE-129E-07BF-EC1B4807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667251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Kode program Python </a:t>
            </a:r>
            <a:r>
              <a:rPr lang="en-US" sz="2400" dirty="0" err="1"/>
              <a:t>berikut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menyisipkan</a:t>
            </a:r>
            <a:r>
              <a:rPr lang="en-US" sz="2400" dirty="0"/>
              <a:t>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  <a:r>
              <a:rPr lang="en-US" sz="2400" dirty="0" err="1"/>
              <a:t>dengan</a:t>
            </a:r>
            <a:r>
              <a:rPr lang="en-US" sz="2400" dirty="0"/>
              <a:t> </a:t>
            </a:r>
            <a:r>
              <a:rPr lang="en-US" sz="2400" dirty="0" err="1"/>
              <a:t>metode</a:t>
            </a:r>
            <a:r>
              <a:rPr lang="en-US" sz="2400" dirty="0"/>
              <a:t> LSB.</a:t>
            </a:r>
          </a:p>
          <a:p>
            <a:pPr marL="0" indent="0">
              <a:buNone/>
            </a:pPr>
            <a:r>
              <a:rPr lang="en-US" sz="2400" b="1" dirty="0"/>
              <a:t>A. Program </a:t>
            </a:r>
            <a:r>
              <a:rPr lang="en-US" sz="2400" b="1" dirty="0" err="1"/>
              <a:t>penyisipan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r>
              <a:rPr lang="en-US" sz="2400" b="1" dirty="0"/>
              <a:t> </a:t>
            </a:r>
          </a:p>
          <a:p>
            <a:r>
              <a:rPr lang="en-US" sz="2400" dirty="0"/>
              <a:t>Input: </a:t>
            </a:r>
          </a:p>
          <a:p>
            <a:pPr marL="0" indent="0">
              <a:buNone/>
            </a:pPr>
            <a:r>
              <a:rPr lang="en-US" sz="2400" dirty="0"/>
              <a:t>   1.  Citra </a:t>
            </a:r>
            <a:r>
              <a:rPr lang="en-US" sz="2400" dirty="0" err="1"/>
              <a:t>berwarna</a:t>
            </a:r>
            <a:r>
              <a:rPr lang="en-US" sz="2400" dirty="0"/>
              <a:t> (RGB)</a:t>
            </a:r>
            <a:br>
              <a:rPr lang="en-US" sz="2400" dirty="0"/>
            </a:br>
            <a:r>
              <a:rPr lang="en-US" sz="2400" dirty="0"/>
              <a:t>   2.  </a:t>
            </a:r>
            <a:r>
              <a:rPr lang="en-US" sz="2400" dirty="0" err="1"/>
              <a:t>Pesan</a:t>
            </a:r>
            <a:r>
              <a:rPr lang="en-US" sz="2400" dirty="0"/>
              <a:t> (</a:t>
            </a:r>
            <a:r>
              <a:rPr lang="en-US" sz="2400" dirty="0" err="1"/>
              <a:t>diketik</a:t>
            </a:r>
            <a:r>
              <a:rPr lang="en-US" sz="2400" dirty="0"/>
              <a:t> </a:t>
            </a:r>
            <a:r>
              <a:rPr lang="en-US" sz="2400" dirty="0" err="1"/>
              <a:t>langsung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keyboard)</a:t>
            </a:r>
          </a:p>
          <a:p>
            <a:r>
              <a:rPr lang="en-US" sz="2400" dirty="0"/>
              <a:t>Output: </a:t>
            </a:r>
            <a:r>
              <a:rPr lang="en-US" sz="2400" dirty="0" err="1"/>
              <a:t>citra</a:t>
            </a:r>
            <a:r>
              <a:rPr lang="en-US" sz="2400" dirty="0"/>
              <a:t> </a:t>
            </a:r>
            <a:r>
              <a:rPr lang="en-US" sz="2400" dirty="0" err="1"/>
              <a:t>stego</a:t>
            </a:r>
            <a:r>
              <a:rPr lang="en-US" sz="2400" dirty="0"/>
              <a:t> (</a:t>
            </a:r>
            <a:r>
              <a:rPr lang="en-US" sz="2400" dirty="0" err="1"/>
              <a:t>stego</a:t>
            </a:r>
            <a:r>
              <a:rPr lang="en-US" sz="2400" dirty="0"/>
              <a:t> image)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b="1" dirty="0"/>
              <a:t>B. Program </a:t>
            </a:r>
            <a:r>
              <a:rPr lang="en-US" sz="2400" b="1" dirty="0" err="1"/>
              <a:t>ekstraksi</a:t>
            </a:r>
            <a:r>
              <a:rPr lang="en-US" sz="2400" b="1" dirty="0"/>
              <a:t> </a:t>
            </a:r>
            <a:r>
              <a:rPr lang="en-US" sz="2400" b="1" dirty="0" err="1"/>
              <a:t>pesan</a:t>
            </a:r>
            <a:endParaRPr lang="en-US" sz="2400" b="1" dirty="0"/>
          </a:p>
          <a:p>
            <a:r>
              <a:rPr lang="en-US" sz="2400" dirty="0"/>
              <a:t>Input:  Citra </a:t>
            </a:r>
            <a:r>
              <a:rPr lang="en-US" sz="2400" dirty="0" err="1"/>
              <a:t>stego</a:t>
            </a:r>
            <a:endParaRPr lang="en-US" sz="2400" dirty="0"/>
          </a:p>
          <a:p>
            <a:r>
              <a:rPr lang="en-US" sz="2400" dirty="0"/>
              <a:t>Output: </a:t>
            </a:r>
            <a:r>
              <a:rPr lang="en-US" sz="2400" dirty="0" err="1"/>
              <a:t>pesan</a:t>
            </a:r>
            <a:r>
              <a:rPr lang="en-US" sz="2400" dirty="0"/>
              <a:t> </a:t>
            </a:r>
          </a:p>
          <a:p>
            <a:endParaRPr lang="en-US" sz="2400" dirty="0"/>
          </a:p>
          <a:p>
            <a:r>
              <a:rPr lang="en-US" sz="2400" dirty="0"/>
              <a:t>Kode program Python </a:t>
            </a:r>
            <a:r>
              <a:rPr lang="en-US" sz="2400" dirty="0" err="1"/>
              <a:t>tersebut</a:t>
            </a:r>
            <a:r>
              <a:rPr lang="en-US" sz="2400" dirty="0"/>
              <a:t> </a:t>
            </a:r>
            <a:r>
              <a:rPr lang="en-US" sz="2400" dirty="0" err="1"/>
              <a:t>dimodifikasi</a:t>
            </a:r>
            <a:r>
              <a:rPr lang="en-US" sz="2400" dirty="0"/>
              <a:t> </a:t>
            </a:r>
            <a:r>
              <a:rPr lang="en-US" sz="2400" dirty="0" err="1"/>
              <a:t>dari</a:t>
            </a:r>
            <a:r>
              <a:rPr lang="en-US" sz="2400" dirty="0"/>
              <a:t> </a:t>
            </a:r>
            <a:r>
              <a:rPr lang="en-US" sz="2400" dirty="0" err="1"/>
              <a:t>sumber</a:t>
            </a:r>
            <a:r>
              <a:rPr lang="en-US" sz="2400" dirty="0"/>
              <a:t> </a:t>
            </a:r>
            <a:r>
              <a:rPr lang="en-US" sz="2400" dirty="0" err="1"/>
              <a:t>ini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r>
              <a:rPr lang="en-US" sz="2400" dirty="0"/>
              <a:t>    </a:t>
            </a:r>
            <a:r>
              <a:rPr lang="en-US" sz="2400" dirty="0">
                <a:hlinkClick r:id="rId2"/>
              </a:rPr>
              <a:t>https://medium.com/swlh/lsb-image-steganography-using-python-2bbbee2c69a2</a:t>
            </a:r>
            <a:r>
              <a:rPr lang="en-US" sz="2400" dirty="0"/>
              <a:t> </a:t>
            </a:r>
          </a:p>
          <a:p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D0C620-993A-3A86-6CFC-FDB89CED0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0706BA-E7AC-C8DC-3FC1-0D062A593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87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>
            <a:extLst>
              <a:ext uri="{FF2B5EF4-FFF2-40B4-BE49-F238E27FC236}">
                <a16:creationId xmlns:a16="http://schemas.microsoft.com/office/drawing/2014/main" id="{3131F70F-7F5D-4B87-BD9B-0E91442A43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924" y="3783039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Line 5">
            <a:extLst>
              <a:ext uri="{FF2B5EF4-FFF2-40B4-BE49-F238E27FC236}">
                <a16:creationId xmlns:a16="http://schemas.microsoft.com/office/drawing/2014/main" id="{D7FEB60E-96A6-4F6C-9A70-7A13ADB94B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13988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E1C6D353-9281-4EEC-AFC2-9868E0AB4BC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318795" y="1325419"/>
            <a:ext cx="100488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ko-KR" sz="4000" b="1" dirty="0">
                <a:solidFill>
                  <a:srgbClr val="FF0000"/>
                </a:solidFill>
                <a:ea typeface="Gulim" panose="020B0600000101010101" pitchFamily="34" charset="-127"/>
              </a:rPr>
              <a:t>???</a:t>
            </a:r>
          </a:p>
        </p:txBody>
      </p:sp>
      <p:sp>
        <p:nvSpPr>
          <p:cNvPr id="14341" name="Rectangle 7">
            <a:extLst>
              <a:ext uri="{FF2B5EF4-FFF2-40B4-BE49-F238E27FC236}">
                <a16:creationId xmlns:a16="http://schemas.microsoft.com/office/drawing/2014/main" id="{A5075B27-BD73-4038-B877-EA4160DA8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2482" y="3429000"/>
            <a:ext cx="23567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ko-KR" sz="2400" b="1" dirty="0">
                <a:solidFill>
                  <a:srgbClr val="5F5F5F"/>
                </a:solidFill>
                <a:ea typeface="Gulim" panose="020B0600000101010101" pitchFamily="34" charset="-127"/>
              </a:rPr>
              <a:t>@2*$#d(*%7*</a:t>
            </a:r>
          </a:p>
        </p:txBody>
      </p:sp>
      <p:pic>
        <p:nvPicPr>
          <p:cNvPr id="14342" name="Picture 8">
            <a:extLst>
              <a:ext uri="{FF2B5EF4-FFF2-40B4-BE49-F238E27FC236}">
                <a16:creationId xmlns:a16="http://schemas.microsoft.com/office/drawing/2014/main" id="{7BDD4ADD-2F07-450D-BC59-26DFA1041C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876" y="3600297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>
            <a:extLst>
              <a:ext uri="{FF2B5EF4-FFF2-40B4-BE49-F238E27FC236}">
                <a16:creationId xmlns:a16="http://schemas.microsoft.com/office/drawing/2014/main" id="{D639D158-9D9D-43C6-8895-1000F5A18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9" y="1947236"/>
            <a:ext cx="1411288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Box 9">
            <a:extLst>
              <a:ext uri="{FF2B5EF4-FFF2-40B4-BE49-F238E27FC236}">
                <a16:creationId xmlns:a16="http://schemas.microsoft.com/office/drawing/2014/main" id="{F89488E5-FB2C-4C36-AE0E-861363C0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2482" y="439687"/>
            <a:ext cx="2590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Kriptografi</a:t>
            </a:r>
            <a:endParaRPr lang="en-US" alt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2B964CC-C67F-4AF8-A111-7DAFD178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14346" name="Slide Number Placeholder 2">
            <a:extLst>
              <a:ext uri="{FF2B5EF4-FFF2-40B4-BE49-F238E27FC236}">
                <a16:creationId xmlns:a16="http://schemas.microsoft.com/office/drawing/2014/main" id="{F9BAE74C-9E00-4194-824B-45C3A1EFE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31802AE4-FF37-40C3-91E1-1F5426A71F39}" type="slidenum">
              <a:rPr lang="en-US" altLang="en-US">
                <a:latin typeface="Arial" panose="020B0604020202020204" pitchFamily="34" charset="0"/>
              </a:rPr>
              <a:pPr/>
              <a:t>7</a:t>
            </a:fld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BF5552-DA48-4DE6-9998-52EC4164D293}"/>
              </a:ext>
            </a:extLst>
          </p:cNvPr>
          <p:cNvSpPr/>
          <p:nvPr/>
        </p:nvSpPr>
        <p:spPr>
          <a:xfrm>
            <a:off x="1864995" y="5399245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dienkripsi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dengan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kriptografi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Cipherteks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keberadaannya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  <a:r>
              <a:rPr lang="en-US" dirty="0">
                <a:solidFill>
                  <a:srgbClr val="FF0000"/>
                </a:solidFill>
              </a:rPr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184708742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726825-F9D6-6BF6-6526-E6E41DD81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081B1-1EAC-DAB9-65EE-184C488B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70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AA76E-753E-6DB7-47BE-19067EC57DFE}"/>
              </a:ext>
            </a:extLst>
          </p:cNvPr>
          <p:cNvSpPr txBox="1"/>
          <p:nvPr/>
        </p:nvSpPr>
        <p:spPr>
          <a:xfrm>
            <a:off x="641131" y="493250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import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as np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from PIL import Image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BDD758-34E4-97B9-E639-2DD8568E5817}"/>
              </a:ext>
            </a:extLst>
          </p:cNvPr>
          <p:cNvSpPr txBox="1"/>
          <p:nvPr/>
        </p:nvSpPr>
        <p:spPr>
          <a:xfrm>
            <a:off x="641130" y="1381536"/>
            <a:ext cx="1071267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 Baca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sebuah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'r')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'RGB':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3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#jumlah pixel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  #tambahkan delimiter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menandai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akhir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#ubah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biner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''.join([format(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"08b")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periksa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apakah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menyisipkan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&gt;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print("ERROR: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Ukuran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mencukupi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untuk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penyembunyian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else: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A230B9-4180-AAE8-938B-E50D5447A6C2}"/>
              </a:ext>
            </a:extLst>
          </p:cNvPr>
          <p:cNvSpPr/>
          <p:nvPr/>
        </p:nvSpPr>
        <p:spPr>
          <a:xfrm>
            <a:off x="641129" y="378372"/>
            <a:ext cx="10786239" cy="761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18E447-EB0D-CDBD-E873-59E28B676AC7}"/>
              </a:ext>
            </a:extLst>
          </p:cNvPr>
          <p:cNvSpPr/>
          <p:nvPr/>
        </p:nvSpPr>
        <p:spPr>
          <a:xfrm>
            <a:off x="635872" y="1381536"/>
            <a:ext cx="10791497" cy="5262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648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DCC64-9D93-0409-3674-DAFE8AF92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B4C5D3-EE6D-3C9C-E998-8EC4AE20D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71</a:t>
            </a:fld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3FE569-9E18-636A-2851-20103F1A9343}"/>
              </a:ext>
            </a:extLst>
          </p:cNvPr>
          <p:cNvSpPr txBox="1"/>
          <p:nvPr/>
        </p:nvSpPr>
        <p:spPr>
          <a:xfrm>
            <a:off x="882869" y="804152"/>
            <a:ext cx="10731062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bit-bit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LSB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index=0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for q in range(0, 2):    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if index &lt;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jumlah_pixel_embed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 = int(bin(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[p][q])[2:9] +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pesan_biner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[index], 2)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index = index +  1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larik_pixel.reshape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tinggi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lebar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n)        </a:t>
            </a:r>
          </a:p>
          <a:p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Image.fromarray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larik_pixel.astype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('uint8'),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stego_image.save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berhasil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524C31D-1BE3-8F4B-082C-D169D350740E}"/>
              </a:ext>
            </a:extLst>
          </p:cNvPr>
          <p:cNvSpPr/>
          <p:nvPr/>
        </p:nvSpPr>
        <p:spPr>
          <a:xfrm>
            <a:off x="822434" y="729284"/>
            <a:ext cx="10791497" cy="351759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8837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222533-44B1-E061-B55E-CF87D901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144AC5-5489-EE99-48F7-EC9E67761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B46EC1-3187-74C0-51FD-71DA77CF9E66}"/>
              </a:ext>
            </a:extLst>
          </p:cNvPr>
          <p:cNvSpPr txBox="1"/>
          <p:nvPr/>
        </p:nvSpPr>
        <p:spPr>
          <a:xfrm>
            <a:off x="788276" y="820969"/>
            <a:ext cx="1061544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 Baca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pixel-pixel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(array)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Image.open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'r')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citra.show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np.array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(list(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citra.getdata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()))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citra.mode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'RGB':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n = 3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larik_pixel.size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//n     #jumlah pixel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#Ekstraksi bit-bit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daribit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LSB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byte pixel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for p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total_pixel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for q in range(0, 2):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+= (bin(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larik_pixel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[p][q])[2:][-1])  #ambil bit LSB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Kelompokkan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dari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simpan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sebagai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list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[i:i+8]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range(0,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), 8)]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C2A92AE-0999-45CE-1494-79C1BE764A3F}"/>
              </a:ext>
            </a:extLst>
          </p:cNvPr>
          <p:cNvSpPr/>
          <p:nvPr/>
        </p:nvSpPr>
        <p:spPr>
          <a:xfrm>
            <a:off x="822434" y="729284"/>
            <a:ext cx="10791497" cy="48079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9746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5D37A32-4379-7FC8-492A-8EA2F0693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EDFAEC-E7BB-836B-7CAD-3CA01D4EB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B1D972-F8DF-FEBB-2163-9F65D61ECAA7}"/>
              </a:ext>
            </a:extLst>
          </p:cNvPr>
          <p:cNvSpPr txBox="1"/>
          <p:nvPr/>
        </p:nvSpPr>
        <p:spPr>
          <a:xfrm>
            <a:off x="987972" y="641581"/>
            <a:ext cx="817704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 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Ubah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8-bit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setiap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karakter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""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for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in range(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len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)):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[-5:] ==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":   #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ketemu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delimiter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break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else:    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+ chr(int(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bit_pesan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], 2))      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if 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 in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:",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[:-5])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Tidak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ada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tersembunyi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di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818A55-5477-8B9F-4AF7-8900EED26925}"/>
              </a:ext>
            </a:extLst>
          </p:cNvPr>
          <p:cNvSpPr/>
          <p:nvPr/>
        </p:nvSpPr>
        <p:spPr>
          <a:xfrm>
            <a:off x="700251" y="507250"/>
            <a:ext cx="10791497" cy="33395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37457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4DBE84-1360-FB72-3532-0BBDF41D7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E57A22-23E7-BC1C-3640-E2DB79655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BE9747-6123-1F99-5113-C847AF25734F}"/>
              </a:ext>
            </a:extLst>
          </p:cNvPr>
          <p:cNvSpPr txBox="1"/>
          <p:nvPr/>
        </p:nvSpPr>
        <p:spPr>
          <a:xfrm>
            <a:off x="990600" y="346612"/>
            <a:ext cx="103632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def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ProgramSteganografi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():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print("--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Steganografi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pada Citra Digital --")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print("1: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print("2: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</a:t>
            </a:r>
          </a:p>
          <a:p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if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'1':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cover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cover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Ketikkan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yang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disisipkan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dalam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output 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image)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Penyisipan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EmbeddingPesan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(cover,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elif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== '2':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print("Masukkan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nama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citra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beserta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path-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nya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= input()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...") 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EkstraksiPesan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stego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)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else:       </a:t>
            </a:r>
          </a:p>
          <a:p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  print("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Pilihan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salah")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79E772-8A6E-2FFD-40B3-C8EBBEA1CE2B}"/>
              </a:ext>
            </a:extLst>
          </p:cNvPr>
          <p:cNvSpPr/>
          <p:nvPr/>
        </p:nvSpPr>
        <p:spPr>
          <a:xfrm>
            <a:off x="776451" y="346612"/>
            <a:ext cx="10791497" cy="560224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989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317BADF-9725-2802-26E2-8A41B6F8D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Rinaldi Munir/IF4020 Kriptografi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41B459-FBE3-BCC8-8428-706B3ED5D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FEFC4-4CB4-4A0A-9F6E-39A4B6B4BB86}" type="slidenum">
              <a:rPr lang="en-US" smtClean="0"/>
              <a:t>75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567F6-B8AF-4726-792F-6327BBBE7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52" y="401684"/>
            <a:ext cx="11708524" cy="605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958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itle 1">
            <a:extLst>
              <a:ext uri="{FF2B5EF4-FFF2-40B4-BE49-F238E27FC236}">
                <a16:creationId xmlns:a16="http://schemas.microsoft.com/office/drawing/2014/main" id="{F7775BC1-01FA-48EB-B3A9-6ADAA0B07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Referensi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46621-06E4-4415-A51A-0D740C048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9800" y="1520825"/>
            <a:ext cx="10515600" cy="4351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/>
              <a:t>Li, F., </a:t>
            </a:r>
            <a:r>
              <a:rPr lang="en-US" sz="2000" i="1" dirty="0"/>
              <a:t>The art and science of writing hidden messages: </a:t>
            </a:r>
            <a:r>
              <a:rPr lang="en-US" sz="2000" i="1" dirty="0" err="1"/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Khan, M. M. , </a:t>
            </a:r>
            <a:r>
              <a:rPr lang="en-US" sz="2000" i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Steganography</a:t>
            </a:r>
            <a:endParaRPr lang="en-US" sz="2000" i="1" dirty="0"/>
          </a:p>
          <a:p>
            <a:pPr>
              <a:defRPr/>
            </a:pPr>
            <a:r>
              <a:rPr lang="en-US" sz="2000" dirty="0" err="1"/>
              <a:t>Wohlgemuth</a:t>
            </a:r>
            <a:r>
              <a:rPr lang="en-US" sz="2000" dirty="0"/>
              <a:t>, S. (2002), IT-Security: Theory and Practice : </a:t>
            </a:r>
            <a:r>
              <a:rPr lang="en-US" sz="2000" i="1" dirty="0" err="1"/>
              <a:t>Steganography</a:t>
            </a:r>
            <a:r>
              <a:rPr lang="en-US" sz="2000" i="1" dirty="0"/>
              <a:t> and Watermarking, </a:t>
            </a:r>
            <a:r>
              <a:rPr lang="en-US" sz="2000" dirty="0"/>
              <a:t>University of  Freiburg, </a:t>
            </a:r>
            <a:r>
              <a:rPr lang="en-US" sz="2000" dirty="0" err="1"/>
              <a:t>Denmakr</a:t>
            </a:r>
            <a:r>
              <a:rPr lang="en-US" sz="2000" dirty="0"/>
              <a:t>, 2002.</a:t>
            </a:r>
            <a:endParaRPr lang="en-US" sz="2000" i="1" dirty="0"/>
          </a:p>
          <a:p>
            <a:pPr>
              <a:defRPr/>
            </a:pPr>
            <a:r>
              <a:rPr lang="en-US" sz="2000" i="1" dirty="0" err="1"/>
              <a:t>Tawalbeh</a:t>
            </a:r>
            <a:r>
              <a:rPr lang="en-US" sz="2000" i="1" dirty="0"/>
              <a:t>, L. </a:t>
            </a:r>
            <a:r>
              <a:rPr lang="en-US" sz="2000" dirty="0"/>
              <a:t>(2006), </a:t>
            </a:r>
            <a:r>
              <a:rPr lang="en-US" sz="2000" i="1" dirty="0"/>
              <a:t> Watermarking, </a:t>
            </a:r>
            <a:r>
              <a:rPr lang="en-US" sz="2000" dirty="0"/>
              <a:t>Information </a:t>
            </a:r>
            <a:r>
              <a:rPr lang="en-US" sz="2000"/>
              <a:t>System Security, AABFS-Jordan</a:t>
            </a:r>
            <a:r>
              <a:rPr lang="en-US" sz="2000" dirty="0"/>
              <a:t>.</a:t>
            </a:r>
          </a:p>
          <a:p>
            <a:pPr>
              <a:defRPr/>
            </a:pPr>
            <a:r>
              <a:rPr lang="id-ID" sz="2000" dirty="0"/>
              <a:t>Yuli Anneria Sinaga, </a:t>
            </a:r>
            <a:r>
              <a:rPr lang="id-ID" sz="2000" i="1" dirty="0"/>
              <a:t>Steganalisis dengan Metode C</a:t>
            </a:r>
            <a:r>
              <a:rPr lang="en-US" sz="2000" i="1" dirty="0"/>
              <a:t>hi-square </a:t>
            </a:r>
            <a:r>
              <a:rPr lang="en-US" sz="2000" i="1" dirty="0" err="1"/>
              <a:t>dan</a:t>
            </a:r>
            <a:r>
              <a:rPr lang="en-US" sz="2000" i="1" dirty="0"/>
              <a:t> RS-analysis</a:t>
            </a:r>
            <a:r>
              <a:rPr lang="id-ID" sz="2000" dirty="0"/>
              <a:t>, Tugas Akhir Informatika, IT</a:t>
            </a:r>
            <a:endParaRPr lang="en-US" altLang="ko-KR" sz="2000" dirty="0"/>
          </a:p>
          <a:p>
            <a:pPr>
              <a:defRPr/>
            </a:pPr>
            <a:r>
              <a:rPr lang="en-US" sz="2000" dirty="0">
                <a:solidFill>
                  <a:srgbClr val="010000"/>
                </a:solidFill>
              </a:rPr>
              <a:t> </a:t>
            </a:r>
            <a:endParaRPr lang="en-US" sz="2000" dirty="0"/>
          </a:p>
        </p:txBody>
      </p:sp>
      <p:sp>
        <p:nvSpPr>
          <p:cNvPr id="122884" name="Slide Number Placeholder 3">
            <a:extLst>
              <a:ext uri="{FF2B5EF4-FFF2-40B4-BE49-F238E27FC236}">
                <a16:creationId xmlns:a16="http://schemas.microsoft.com/office/drawing/2014/main" id="{184CDDB0-7D71-4FAB-BB73-805CCFF8A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B70A58D-EE4A-46A9-8ABD-CC8EB0C07D59}" type="slidenum">
              <a:rPr lang="en-US" altLang="en-US">
                <a:latin typeface="Arial" panose="020B0604020202020204" pitchFamily="34" charset="0"/>
              </a:rPr>
              <a:pPr/>
              <a:t>76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43449B7-A1C7-417A-B2CC-9ABDC6786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2F93DDEC-8A4B-4DD6-A443-84DA18952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0640" y="714375"/>
            <a:ext cx="10139680" cy="5416550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en-US" altLang="en-US" dirty="0" err="1"/>
              <a:t>Kriptografi</a:t>
            </a:r>
            <a:r>
              <a:rPr lang="en-US" altLang="en-US" dirty="0"/>
              <a:t> </a:t>
            </a:r>
            <a:r>
              <a:rPr lang="en-US" altLang="en-US" dirty="0" err="1"/>
              <a:t>mengenkripsi</a:t>
            </a:r>
            <a:r>
              <a:rPr lang="en-US" altLang="en-US" dirty="0"/>
              <a:t> </a:t>
            </a:r>
            <a:r>
              <a:rPr lang="en-US" altLang="en-US" dirty="0" err="1"/>
              <a:t>pesan</a:t>
            </a:r>
            <a:r>
              <a:rPr lang="en-US" altLang="en-US" dirty="0"/>
              <a:t> </a:t>
            </a:r>
            <a:r>
              <a:rPr lang="en-US" altLang="en-US" dirty="0" err="1"/>
              <a:t>sehingga</a:t>
            </a:r>
            <a:r>
              <a:rPr lang="en-US" altLang="en-US" dirty="0"/>
              <a:t> </a:t>
            </a:r>
            <a:r>
              <a:rPr lang="en-US" altLang="en-US" dirty="0" err="1"/>
              <a:t>maknanya</a:t>
            </a:r>
            <a:r>
              <a:rPr lang="en-US" altLang="en-US" dirty="0"/>
              <a:t> </a:t>
            </a:r>
            <a:r>
              <a:rPr lang="en-US" altLang="en-US" dirty="0" err="1"/>
              <a:t>tersamar</a:t>
            </a:r>
            <a:endParaRPr lang="en-US" altLang="en-US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endParaRPr lang="en-US" altLang="en-US" b="1" dirty="0"/>
          </a:p>
          <a:p>
            <a:pPr>
              <a:buFont typeface="Wingdings" panose="05000000000000000000" pitchFamily="2" charset="2"/>
              <a:buNone/>
            </a:pPr>
            <a:r>
              <a:rPr lang="en-US" altLang="en-US" b="1" dirty="0"/>
              <a:t>	</a:t>
            </a: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en-US" b="1" dirty="0"/>
          </a:p>
        </p:txBody>
      </p:sp>
      <p:sp>
        <p:nvSpPr>
          <p:cNvPr id="10243" name="Slide Number Placeholder 4">
            <a:extLst>
              <a:ext uri="{FF2B5EF4-FFF2-40B4-BE49-F238E27FC236}">
                <a16:creationId xmlns:a16="http://schemas.microsoft.com/office/drawing/2014/main" id="{777877D6-F7D6-4780-8D09-1A34E46CB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2FED36E4-35B2-4E7B-A37A-88EB0076533E}" type="slidenum">
              <a:rPr lang="en-US" altLang="en-US">
                <a:latin typeface="Arial" panose="020B0604020202020204" pitchFamily="34" charset="0"/>
              </a:rPr>
              <a:pPr/>
              <a:t>8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244" name="Rectangle 5">
            <a:extLst>
              <a:ext uri="{FF2B5EF4-FFF2-40B4-BE49-F238E27FC236}">
                <a16:creationId xmlns:a16="http://schemas.microsoft.com/office/drawing/2014/main" id="{8D694C0E-88D1-4F63-A081-DBBF94AA9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1" y="2357438"/>
            <a:ext cx="2771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 dirty="0">
                <a:solidFill>
                  <a:srgbClr val="C00000"/>
                </a:solidFill>
              </a:rPr>
              <a:t>T3knolo911nf0rmas1</a:t>
            </a:r>
            <a:endParaRPr lang="en-US" altLang="en-US" sz="2000" dirty="0"/>
          </a:p>
        </p:txBody>
      </p:sp>
      <p:sp>
        <p:nvSpPr>
          <p:cNvPr id="10245" name="Rectangle 6">
            <a:extLst>
              <a:ext uri="{FF2B5EF4-FFF2-40B4-BE49-F238E27FC236}">
                <a16:creationId xmlns:a16="http://schemas.microsoft.com/office/drawing/2014/main" id="{6DB393F0-7DEC-4F9A-873B-947B1723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5" y="2357438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46" name="Rectangle 9">
            <a:extLst>
              <a:ext uri="{FF2B5EF4-FFF2-40B4-BE49-F238E27FC236}">
                <a16:creationId xmlns:a16="http://schemas.microsoft.com/office/drawing/2014/main" id="{00AADEAB-0D0B-408A-8DF7-A3C3E6CA96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20716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Enkripsi</a:t>
            </a:r>
          </a:p>
        </p:txBody>
      </p:sp>
      <p:sp>
        <p:nvSpPr>
          <p:cNvPr id="10247" name="Right Arrow 12">
            <a:extLst>
              <a:ext uri="{FF2B5EF4-FFF2-40B4-BE49-F238E27FC236}">
                <a16:creationId xmlns:a16="http://schemas.microsoft.com/office/drawing/2014/main" id="{FDDA8752-A6CD-4C3A-BFF7-77A8AD190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5814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8" name="Right Arrow 13">
            <a:extLst>
              <a:ext uri="{FF2B5EF4-FFF2-40B4-BE49-F238E27FC236}">
                <a16:creationId xmlns:a16="http://schemas.microsoft.com/office/drawing/2014/main" id="{EE64D38F-7DE2-4C3D-A09B-90EF81E49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24288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49" name="Rectangle 15">
            <a:extLst>
              <a:ext uri="{FF2B5EF4-FFF2-40B4-BE49-F238E27FC236}">
                <a16:creationId xmlns:a16="http://schemas.microsoft.com/office/drawing/2014/main" id="{CCE070AC-83DF-4613-B358-576EBD2BE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3786188"/>
            <a:ext cx="1643062" cy="8572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/>
            <a:endParaRPr lang="en-US" altLang="en-US"/>
          </a:p>
          <a:p>
            <a:pPr algn="ctr"/>
            <a:r>
              <a:rPr lang="en-US" altLang="en-US" sz="2400"/>
              <a:t>Dekripsi</a:t>
            </a:r>
          </a:p>
        </p:txBody>
      </p:sp>
      <p:sp>
        <p:nvSpPr>
          <p:cNvPr id="10250" name="Rectangle 16">
            <a:extLst>
              <a:ext uri="{FF2B5EF4-FFF2-40B4-BE49-F238E27FC236}">
                <a16:creationId xmlns:a16="http://schemas.microsoft.com/office/drawing/2014/main" id="{001D3A6B-112C-4E66-B079-3E0F7846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4000500"/>
            <a:ext cx="2770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%j&amp;gt9*4$jd8)?hyt8</a:t>
            </a:r>
            <a:endParaRPr lang="en-US" altLang="en-US" sz="2000"/>
          </a:p>
        </p:txBody>
      </p:sp>
      <p:sp>
        <p:nvSpPr>
          <p:cNvPr id="10251" name="Right Arrow 17">
            <a:extLst>
              <a:ext uri="{FF2B5EF4-FFF2-40B4-BE49-F238E27FC236}">
                <a16:creationId xmlns:a16="http://schemas.microsoft.com/office/drawing/2014/main" id="{F7178C26-6202-4BFC-94EF-509EE43D58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7250" y="4071938"/>
            <a:ext cx="642938" cy="214312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2" name="Right Arrow 18">
            <a:extLst>
              <a:ext uri="{FF2B5EF4-FFF2-40B4-BE49-F238E27FC236}">
                <a16:creationId xmlns:a16="http://schemas.microsoft.com/office/drawing/2014/main" id="{47556E66-1B96-4E09-B82A-193F193E7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24689" y="4143376"/>
            <a:ext cx="642937" cy="21431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endParaRPr lang="id-ID" altLang="en-US"/>
          </a:p>
        </p:txBody>
      </p:sp>
      <p:sp>
        <p:nvSpPr>
          <p:cNvPr id="10253" name="Rectangle 19">
            <a:extLst>
              <a:ext uri="{FF2B5EF4-FFF2-40B4-BE49-F238E27FC236}">
                <a16:creationId xmlns:a16="http://schemas.microsoft.com/office/drawing/2014/main" id="{666A6255-37DD-4EF6-A7FF-6CBCDF8A7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67626" y="4071938"/>
            <a:ext cx="27717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2000" b="1">
                <a:solidFill>
                  <a:srgbClr val="C00000"/>
                </a:solidFill>
              </a:rPr>
              <a:t>T3knolo911nf0rmas1</a:t>
            </a:r>
            <a:endParaRPr lang="en-US" altLang="en-US" sz="2000"/>
          </a:p>
        </p:txBody>
      </p:sp>
      <p:sp>
        <p:nvSpPr>
          <p:cNvPr id="10254" name="TextBox 20">
            <a:extLst>
              <a:ext uri="{FF2B5EF4-FFF2-40B4-BE49-F238E27FC236}">
                <a16:creationId xmlns:a16="http://schemas.microsoft.com/office/drawing/2014/main" id="{670632E5-32F9-44A6-8FA1-0F92662D62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2689" y="2928939"/>
            <a:ext cx="1323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10255" name="TextBox 21">
            <a:extLst>
              <a:ext uri="{FF2B5EF4-FFF2-40B4-BE49-F238E27FC236}">
                <a16:creationId xmlns:a16="http://schemas.microsoft.com/office/drawing/2014/main" id="{9355AA87-E641-4E0B-B9EC-BD919E20CF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3438" y="2928939"/>
            <a:ext cx="1509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6" name="TextBox 22">
            <a:extLst>
              <a:ext uri="{FF2B5EF4-FFF2-40B4-BE49-F238E27FC236}">
                <a16:creationId xmlns:a16="http://schemas.microsoft.com/office/drawing/2014/main" id="{BA1384D3-DD6E-453B-8FD9-00D484E329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6" y="4500564"/>
            <a:ext cx="15097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</a:rPr>
              <a:t>(</a:t>
            </a:r>
            <a:r>
              <a:rPr lang="en-US" altLang="en-US" i="1">
                <a:solidFill>
                  <a:srgbClr val="0000FF"/>
                </a:solidFill>
              </a:rPr>
              <a:t>clphertext</a:t>
            </a:r>
            <a:r>
              <a:rPr lang="en-US" altLang="en-US"/>
              <a:t>)</a:t>
            </a:r>
          </a:p>
        </p:txBody>
      </p:sp>
      <p:sp>
        <p:nvSpPr>
          <p:cNvPr id="10257" name="TextBox 23">
            <a:extLst>
              <a:ext uri="{FF2B5EF4-FFF2-40B4-BE49-F238E27FC236}">
                <a16:creationId xmlns:a16="http://schemas.microsoft.com/office/drawing/2014/main" id="{3112C8C7-5705-4C73-9EE7-052F143CE4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6314" y="4572000"/>
            <a:ext cx="1323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/>
              <a:t>(</a:t>
            </a:r>
            <a:r>
              <a:rPr lang="en-US" altLang="en-US" i="1">
                <a:solidFill>
                  <a:srgbClr val="0000FF"/>
                </a:solidFill>
              </a:rPr>
              <a:t>plaintext</a:t>
            </a:r>
            <a:r>
              <a:rPr lang="en-US" altLang="en-US"/>
              <a:t>)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7B78783-8AA5-4A1B-A1E6-722F34A37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</p:spTree>
    <p:extLst>
      <p:ext uri="{BB962C8B-B14F-4D97-AF65-F5344CB8AC3E}">
        <p14:creationId xmlns:p14="http://schemas.microsoft.com/office/powerpoint/2010/main" val="796697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>
            <a:extLst>
              <a:ext uri="{FF2B5EF4-FFF2-40B4-BE49-F238E27FC236}">
                <a16:creationId xmlns:a16="http://schemas.microsoft.com/office/drawing/2014/main" id="{6955311C-B94F-4364-9F77-9E595B91B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701417"/>
            <a:ext cx="13462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Line 5">
            <a:extLst>
              <a:ext uri="{FF2B5EF4-FFF2-40B4-BE49-F238E27FC236}">
                <a16:creationId xmlns:a16="http://schemas.microsoft.com/office/drawing/2014/main" id="{8D6A876C-7707-498B-8AED-BCA771F5BC26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5231" y="4099243"/>
            <a:ext cx="4681537" cy="0"/>
          </a:xfrm>
          <a:prstGeom prst="line">
            <a:avLst/>
          </a:prstGeom>
          <a:noFill/>
          <a:ln w="76200">
            <a:solidFill>
              <a:srgbClr val="000099"/>
            </a:solidFill>
            <a:prstDash val="sysDot"/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388" name="Picture 6">
            <a:extLst>
              <a:ext uri="{FF2B5EF4-FFF2-40B4-BE49-F238E27FC236}">
                <a16:creationId xmlns:a16="http://schemas.microsoft.com/office/drawing/2014/main" id="{10DB23AC-38F6-4FB2-95AE-2F19B4414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213" y="3608706"/>
            <a:ext cx="1243012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>
            <a:extLst>
              <a:ext uri="{FF2B5EF4-FFF2-40B4-BE49-F238E27FC236}">
                <a16:creationId xmlns:a16="http://schemas.microsoft.com/office/drawing/2014/main" id="{F8D5CAE0-ABA5-4B95-8E02-C2B4B31D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21" y="1558925"/>
            <a:ext cx="14112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j0331471">
            <a:extLst>
              <a:ext uri="{FF2B5EF4-FFF2-40B4-BE49-F238E27FC236}">
                <a16:creationId xmlns:a16="http://schemas.microsoft.com/office/drawing/2014/main" id="{578C089B-36B8-41B4-8CAD-665B2DD56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2565401"/>
            <a:ext cx="1812925" cy="125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Box 10">
            <a:extLst>
              <a:ext uri="{FF2B5EF4-FFF2-40B4-BE49-F238E27FC236}">
                <a16:creationId xmlns:a16="http://schemas.microsoft.com/office/drawing/2014/main" id="{4BA2D0A8-F674-43A6-B6E2-E5F488C5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4339" y="436244"/>
            <a:ext cx="3054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r>
              <a:rPr lang="en-US" altLang="en-US" sz="3600" b="1" dirty="0" err="1"/>
              <a:t>Steganografi</a:t>
            </a:r>
            <a:endParaRPr lang="en-US" altLang="en-US" sz="3600" b="1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92C161E-2939-45C2-BAFF-CB66F1828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Rinaldi Munir/IF4020 Kriptografi</a:t>
            </a:r>
          </a:p>
        </p:txBody>
      </p:sp>
      <p:sp>
        <p:nvSpPr>
          <p:cNvPr id="16393" name="Slide Number Placeholder 2">
            <a:extLst>
              <a:ext uri="{FF2B5EF4-FFF2-40B4-BE49-F238E27FC236}">
                <a16:creationId xmlns:a16="http://schemas.microsoft.com/office/drawing/2014/main" id="{DAD02D78-7720-472C-850C-272C2AD77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fld id="{16BEB94D-085B-4BC2-A45B-EECA09656FCF}" type="slidenum">
              <a:rPr lang="en-US" altLang="en-US">
                <a:latin typeface="Arial" panose="020B0604020202020204" pitchFamily="34" charset="0"/>
              </a:rPr>
              <a:pPr/>
              <a:t>9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B55BEDB-7016-4443-A211-AB83C2936F92}"/>
              </a:ext>
            </a:extLst>
          </p:cNvPr>
          <p:cNvSpPr/>
          <p:nvPr/>
        </p:nvSpPr>
        <p:spPr>
          <a:xfrm>
            <a:off x="1641475" y="5368112"/>
            <a:ext cx="90519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Stego</a:t>
            </a:r>
            <a:r>
              <a:rPr lang="en-US" sz="2000" dirty="0">
                <a:solidFill>
                  <a:srgbClr val="FF0000"/>
                </a:solidFill>
              </a:rPr>
              <a:t>-data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menimbulkan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kecurigaan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bagi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pengamat</a:t>
            </a:r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 err="1">
                <a:solidFill>
                  <a:srgbClr val="FF0000"/>
                </a:solidFill>
              </a:rPr>
              <a:t>Pesan</a:t>
            </a:r>
            <a:r>
              <a:rPr lang="en-US" sz="2000" dirty="0">
                <a:solidFill>
                  <a:srgbClr val="FF0000"/>
                </a:solidFill>
              </a:rPr>
              <a:t> yang </a:t>
            </a:r>
            <a:r>
              <a:rPr lang="en-US" sz="2000" dirty="0" err="1">
                <a:solidFill>
                  <a:srgbClr val="FF0000"/>
                </a:solidFill>
              </a:rPr>
              <a:t>tersembunyi</a:t>
            </a:r>
            <a:r>
              <a:rPr lang="en-US" sz="2000" dirty="0">
                <a:solidFill>
                  <a:srgbClr val="FF0000"/>
                </a:solidFill>
              </a:rPr>
              <a:t> di </a:t>
            </a:r>
            <a:r>
              <a:rPr lang="en-US" sz="2000" dirty="0" err="1">
                <a:solidFill>
                  <a:srgbClr val="FF0000"/>
                </a:solidFill>
              </a:rPr>
              <a:t>dalamnya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tidak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dapat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dideteksi</a:t>
            </a:r>
            <a:r>
              <a:rPr lang="en-US" sz="2000" dirty="0">
                <a:solidFill>
                  <a:srgbClr val="FF000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70031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858</TotalTime>
  <Words>5043</Words>
  <Application>Microsoft Office PowerPoint</Application>
  <PresentationFormat>Widescreen</PresentationFormat>
  <Paragraphs>853</Paragraphs>
  <Slides>76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Arial</vt:lpstr>
      <vt:lpstr>Calibri</vt:lpstr>
      <vt:lpstr>Calibri Light</vt:lpstr>
      <vt:lpstr>Comic Sans MS</vt:lpstr>
      <vt:lpstr>Courier New</vt:lpstr>
      <vt:lpstr>Tahoma</vt:lpstr>
      <vt:lpstr>Times New Roman</vt:lpstr>
      <vt:lpstr>Verdana</vt:lpstr>
      <vt:lpstr>Wingdings</vt:lpstr>
      <vt:lpstr>Office Theme</vt:lpstr>
      <vt:lpstr>Visio</vt:lpstr>
      <vt:lpstr>VISIO</vt:lpstr>
      <vt:lpstr>Document</vt:lpstr>
      <vt:lpstr>  08 - Steganografi </vt:lpstr>
      <vt:lpstr>The Prisoner’s Problem </vt:lpstr>
      <vt:lpstr>PowerPoint Presentation</vt:lpstr>
      <vt:lpstr>PowerPoint Presentation</vt:lpstr>
      <vt:lpstr>Apa Steganografi itu?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Sejarah Steganografi</vt:lpstr>
      <vt:lpstr>Ancient Steganography</vt:lpstr>
      <vt:lpstr>PowerPoint Presentation</vt:lpstr>
      <vt:lpstr>PowerPoint Presentation</vt:lpstr>
      <vt:lpstr>PowerPoint Presentation</vt:lpstr>
      <vt:lpstr>Renaissance Steganography</vt:lpstr>
      <vt:lpstr>PowerPoint Presentation</vt:lpstr>
      <vt:lpstr>World War Steganography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Steganografi dan Terorisme</vt:lpstr>
      <vt:lpstr>Steganografi Digital</vt:lpstr>
      <vt:lpstr>PowerPoint Presentation</vt:lpstr>
      <vt:lpstr>Terminologi Steganografi</vt:lpstr>
      <vt:lpstr>Diagram Proses Steganografi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Kriteria Steganografi yang Bagus</vt:lpstr>
      <vt:lpstr>Kombinasi Kriptografi dan Steganografi</vt:lpstr>
      <vt:lpstr>PowerPoint Presentation</vt:lpstr>
      <vt:lpstr>Ranah Steganografi</vt:lpstr>
      <vt:lpstr>Metode LSB</vt:lpstr>
      <vt:lpstr>Citra Digital</vt:lpstr>
      <vt:lpstr>PowerPoint Presentation</vt:lpstr>
      <vt:lpstr>PowerPoint Presentation</vt:lpstr>
      <vt:lpstr>Metode LSB</vt:lpstr>
      <vt:lpstr>PowerPoint Presentation</vt:lpstr>
      <vt:lpstr>PowerPoint Presentation</vt:lpstr>
      <vt:lpstr>PowerPoint Presentation</vt:lpstr>
      <vt:lpstr>Contoh 1:</vt:lpstr>
      <vt:lpstr>PowerPoint Presentation</vt:lpstr>
      <vt:lpstr>Contoh 2:</vt:lpstr>
      <vt:lpstr>Ekstraksi Pesan dari Stego-image</vt:lpstr>
      <vt:lpstr>Menghitung Ukuran Pesan yang dapat Disembunyikan</vt:lpstr>
      <vt:lpstr>Beberapa Varian Metode LSB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Steganografi dengan MATLAB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Program Steganografi dengan Python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Referensi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Rinaldi Munir</dc:creator>
  <cp:lastModifiedBy>rinaldi</cp:lastModifiedBy>
  <cp:revision>27</cp:revision>
  <dcterms:created xsi:type="dcterms:W3CDTF">2020-09-12T06:54:45Z</dcterms:created>
  <dcterms:modified xsi:type="dcterms:W3CDTF">2023-01-30T03:56:23Z</dcterms:modified>
</cp:coreProperties>
</file>