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0" r:id="rId2"/>
    <p:sldId id="258" r:id="rId3"/>
    <p:sldId id="283" r:id="rId4"/>
    <p:sldId id="284" r:id="rId5"/>
    <p:sldId id="285" r:id="rId6"/>
    <p:sldId id="303" r:id="rId7"/>
    <p:sldId id="304" r:id="rId8"/>
    <p:sldId id="295" r:id="rId9"/>
    <p:sldId id="296" r:id="rId10"/>
    <p:sldId id="297" r:id="rId11"/>
    <p:sldId id="306" r:id="rId12"/>
    <p:sldId id="293" r:id="rId13"/>
    <p:sldId id="291" r:id="rId14"/>
    <p:sldId id="294" r:id="rId15"/>
    <p:sldId id="307" r:id="rId16"/>
    <p:sldId id="286" r:id="rId17"/>
    <p:sldId id="305" r:id="rId18"/>
    <p:sldId id="274" r:id="rId19"/>
    <p:sldId id="275" r:id="rId20"/>
    <p:sldId id="276" r:id="rId21"/>
    <p:sldId id="287" r:id="rId22"/>
    <p:sldId id="288" r:id="rId23"/>
    <p:sldId id="262" r:id="rId24"/>
    <p:sldId id="301" r:id="rId25"/>
    <p:sldId id="261" r:id="rId26"/>
    <p:sldId id="263" r:id="rId27"/>
    <p:sldId id="265" r:id="rId28"/>
    <p:sldId id="266" r:id="rId29"/>
    <p:sldId id="267" r:id="rId30"/>
    <p:sldId id="308" r:id="rId31"/>
    <p:sldId id="268" r:id="rId32"/>
    <p:sldId id="269" r:id="rId33"/>
    <p:sldId id="302" r:id="rId34"/>
    <p:sldId id="270" r:id="rId35"/>
    <p:sldId id="290" r:id="rId36"/>
    <p:sldId id="272" r:id="rId37"/>
    <p:sldId id="273" r:id="rId38"/>
    <p:sldId id="28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733BE-D2FB-4521-8F3E-AC40A025CA64}"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AE8F0-FBD9-4A8E-BEE4-1D261C1F9F5F}" type="slidenum">
              <a:rPr lang="en-US" smtClean="0"/>
              <a:t>‹#›</a:t>
            </a:fld>
            <a:endParaRPr lang="en-US"/>
          </a:p>
        </p:txBody>
      </p:sp>
    </p:spTree>
    <p:extLst>
      <p:ext uri="{BB962C8B-B14F-4D97-AF65-F5344CB8AC3E}">
        <p14:creationId xmlns:p14="http://schemas.microsoft.com/office/powerpoint/2010/main" val="171094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5B009C3-8ACE-1881-F81B-A818BF5452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93F631B-50C3-4E49-A9B8-617D22E9DBE3}" type="slidenum">
              <a:rPr lang="en-AU" altLang="en-US"/>
              <a:pPr>
                <a:spcBef>
                  <a:spcPct val="0"/>
                </a:spcBef>
                <a:buClrTx/>
                <a:buFontTx/>
                <a:buNone/>
              </a:pPr>
              <a:t>17</a:t>
            </a:fld>
            <a:endParaRPr lang="en-AU" altLang="en-US"/>
          </a:p>
        </p:txBody>
      </p:sp>
      <p:sp>
        <p:nvSpPr>
          <p:cNvPr id="39939" name="Text Box 1">
            <a:extLst>
              <a:ext uri="{FF2B5EF4-FFF2-40B4-BE49-F238E27FC236}">
                <a16:creationId xmlns:a16="http://schemas.microsoft.com/office/drawing/2014/main" id="{58B0246E-59FE-F312-1552-116071461F6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B41E13-F95B-41A3-B49D-C6F5176C24BA}" type="slidenum">
              <a:rPr lang="en-AU" altLang="en-US">
                <a:solidFill>
                  <a:srgbClr val="FFFFFF"/>
                </a:solidFill>
                <a:latin typeface="Arial" panose="020B0604020202020204" pitchFamily="34" charset="0"/>
              </a:rPr>
              <a:pPr algn="r" eaLnBrk="1" hangingPunct="1">
                <a:spcBef>
                  <a:spcPct val="0"/>
                </a:spcBef>
                <a:buClrTx/>
                <a:buFontTx/>
                <a:buNone/>
              </a:pPr>
              <a:t>17</a:t>
            </a:fld>
            <a:endParaRPr lang="en-AU" altLang="en-US">
              <a:solidFill>
                <a:srgbClr val="FFFFFF"/>
              </a:solidFill>
              <a:latin typeface="Arial" panose="020B0604020202020204" pitchFamily="34" charset="0"/>
            </a:endParaRPr>
          </a:p>
        </p:txBody>
      </p:sp>
      <p:sp>
        <p:nvSpPr>
          <p:cNvPr id="39940" name="Rectangle 2">
            <a:extLst>
              <a:ext uri="{FF2B5EF4-FFF2-40B4-BE49-F238E27FC236}">
                <a16:creationId xmlns:a16="http://schemas.microsoft.com/office/drawing/2014/main" id="{996865E9-9C8A-5AB6-1C99-51BC17F9823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a:extLst>
              <a:ext uri="{FF2B5EF4-FFF2-40B4-BE49-F238E27FC236}">
                <a16:creationId xmlns:a16="http://schemas.microsoft.com/office/drawing/2014/main" id="{FC4219B2-257D-7F45-1C91-811F31820FC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7AD9B59-EC13-E002-07CD-56E82E43D3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946C84B-C019-461B-97FF-E1D9F187DE1B}" type="slidenum">
              <a:rPr lang="en-AU" altLang="en-US"/>
              <a:pPr>
                <a:spcBef>
                  <a:spcPct val="0"/>
                </a:spcBef>
                <a:buClrTx/>
                <a:buFontTx/>
                <a:buNone/>
              </a:pPr>
              <a:t>18</a:t>
            </a:fld>
            <a:endParaRPr lang="en-AU" altLang="en-US"/>
          </a:p>
        </p:txBody>
      </p:sp>
      <p:sp>
        <p:nvSpPr>
          <p:cNvPr id="41987" name="Text Box 1">
            <a:extLst>
              <a:ext uri="{FF2B5EF4-FFF2-40B4-BE49-F238E27FC236}">
                <a16:creationId xmlns:a16="http://schemas.microsoft.com/office/drawing/2014/main" id="{1F5EBD5C-E501-2D77-8CDA-74DBE21B5F0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1513E3-3E3E-47BC-85AF-ED7C5BBADF05}" type="slidenum">
              <a:rPr lang="en-AU" altLang="en-US">
                <a:solidFill>
                  <a:srgbClr val="FFFFFF"/>
                </a:solidFill>
                <a:latin typeface="Arial" panose="020B0604020202020204" pitchFamily="34" charset="0"/>
              </a:rPr>
              <a:pPr algn="r" eaLnBrk="1" hangingPunct="1">
                <a:spcBef>
                  <a:spcPct val="0"/>
                </a:spcBef>
                <a:buClrTx/>
                <a:buFontTx/>
                <a:buNone/>
              </a:pPr>
              <a:t>18</a:t>
            </a:fld>
            <a:endParaRPr lang="en-AU" altLang="en-US">
              <a:solidFill>
                <a:srgbClr val="FFFFFF"/>
              </a:solidFill>
              <a:latin typeface="Arial" panose="020B0604020202020204" pitchFamily="34" charset="0"/>
            </a:endParaRPr>
          </a:p>
        </p:txBody>
      </p:sp>
      <p:sp>
        <p:nvSpPr>
          <p:cNvPr id="41988" name="Rectangle 2">
            <a:extLst>
              <a:ext uri="{FF2B5EF4-FFF2-40B4-BE49-F238E27FC236}">
                <a16:creationId xmlns:a16="http://schemas.microsoft.com/office/drawing/2014/main" id="{ABF4B6CD-F95C-5EA4-742F-23E0928CB787}"/>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a:extLst>
              <a:ext uri="{FF2B5EF4-FFF2-40B4-BE49-F238E27FC236}">
                <a16:creationId xmlns:a16="http://schemas.microsoft.com/office/drawing/2014/main" id="{C8B9065E-5194-8A2A-774C-D335955B94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9ED4C01-A108-9099-6FF3-EF04258B5D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065185B-9DDE-4032-89E7-C12FD2948E9F}" type="slidenum">
              <a:rPr lang="en-AU" altLang="en-US"/>
              <a:pPr>
                <a:spcBef>
                  <a:spcPct val="0"/>
                </a:spcBef>
                <a:buClrTx/>
                <a:buFontTx/>
                <a:buNone/>
              </a:pPr>
              <a:t>19</a:t>
            </a:fld>
            <a:endParaRPr lang="en-AU" altLang="en-US"/>
          </a:p>
        </p:txBody>
      </p:sp>
      <p:sp>
        <p:nvSpPr>
          <p:cNvPr id="44035" name="Text Box 1">
            <a:extLst>
              <a:ext uri="{FF2B5EF4-FFF2-40B4-BE49-F238E27FC236}">
                <a16:creationId xmlns:a16="http://schemas.microsoft.com/office/drawing/2014/main" id="{A885758A-9B2D-C77A-FF04-366204CC804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F84799-0B5E-4E1D-8E4A-7F004FBE5848}" type="slidenum">
              <a:rPr lang="en-AU" altLang="en-US">
                <a:solidFill>
                  <a:srgbClr val="FFFFFF"/>
                </a:solidFill>
                <a:latin typeface="Arial" panose="020B0604020202020204" pitchFamily="34" charset="0"/>
              </a:rPr>
              <a:pPr algn="r" eaLnBrk="1" hangingPunct="1">
                <a:spcBef>
                  <a:spcPct val="0"/>
                </a:spcBef>
                <a:buClrTx/>
                <a:buFontTx/>
                <a:buNone/>
              </a:pPr>
              <a:t>19</a:t>
            </a:fld>
            <a:endParaRPr lang="en-AU" altLang="en-US">
              <a:solidFill>
                <a:srgbClr val="FFFFFF"/>
              </a:solidFill>
              <a:latin typeface="Arial" panose="020B0604020202020204" pitchFamily="34" charset="0"/>
            </a:endParaRPr>
          </a:p>
        </p:txBody>
      </p:sp>
      <p:sp>
        <p:nvSpPr>
          <p:cNvPr id="44036" name="Rectangle 2">
            <a:extLst>
              <a:ext uri="{FF2B5EF4-FFF2-40B4-BE49-F238E27FC236}">
                <a16:creationId xmlns:a16="http://schemas.microsoft.com/office/drawing/2014/main" id="{D1D834B0-3D97-E59F-C9BF-3BDBFD10382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a:extLst>
              <a:ext uri="{FF2B5EF4-FFF2-40B4-BE49-F238E27FC236}">
                <a16:creationId xmlns:a16="http://schemas.microsoft.com/office/drawing/2014/main" id="{4B24EDDC-7ADD-CE13-42E3-914292896A0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7545639-BD51-213F-0447-05C32BC0D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F61639B-0DA5-4944-B9CE-5825F53CD469}" type="slidenum">
              <a:rPr lang="en-AU" altLang="en-US"/>
              <a:pPr>
                <a:spcBef>
                  <a:spcPct val="0"/>
                </a:spcBef>
                <a:buClrTx/>
                <a:buFontTx/>
                <a:buNone/>
              </a:pPr>
              <a:t>20</a:t>
            </a:fld>
            <a:endParaRPr lang="en-AU" altLang="en-US"/>
          </a:p>
        </p:txBody>
      </p:sp>
      <p:sp>
        <p:nvSpPr>
          <p:cNvPr id="46083" name="Text Box 1">
            <a:extLst>
              <a:ext uri="{FF2B5EF4-FFF2-40B4-BE49-F238E27FC236}">
                <a16:creationId xmlns:a16="http://schemas.microsoft.com/office/drawing/2014/main" id="{D3303728-88CD-9315-7740-4487881F17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B91D9A-7971-49F8-AE9B-72F2B1374581}" type="slidenum">
              <a:rPr lang="en-AU" altLang="en-US">
                <a:solidFill>
                  <a:srgbClr val="FFFFFF"/>
                </a:solidFill>
                <a:latin typeface="Arial" panose="020B0604020202020204" pitchFamily="34" charset="0"/>
              </a:rPr>
              <a:pPr algn="r" eaLnBrk="1" hangingPunct="1">
                <a:spcBef>
                  <a:spcPct val="0"/>
                </a:spcBef>
                <a:buClrTx/>
                <a:buFontTx/>
                <a:buNone/>
              </a:pPr>
              <a:t>20</a:t>
            </a:fld>
            <a:endParaRPr lang="en-AU" altLang="en-US">
              <a:solidFill>
                <a:srgbClr val="FFFFFF"/>
              </a:solidFill>
              <a:latin typeface="Arial" panose="020B0604020202020204" pitchFamily="34" charset="0"/>
            </a:endParaRPr>
          </a:p>
        </p:txBody>
      </p:sp>
      <p:sp>
        <p:nvSpPr>
          <p:cNvPr id="46084" name="Rectangle 2">
            <a:extLst>
              <a:ext uri="{FF2B5EF4-FFF2-40B4-BE49-F238E27FC236}">
                <a16:creationId xmlns:a16="http://schemas.microsoft.com/office/drawing/2014/main" id="{A04E7E18-0C80-9B39-5B00-FEFE3F2BCE4A}"/>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a:extLst>
              <a:ext uri="{FF2B5EF4-FFF2-40B4-BE49-F238E27FC236}">
                <a16:creationId xmlns:a16="http://schemas.microsoft.com/office/drawing/2014/main" id="{E7750D68-147B-EB8E-F8D7-9DDAA0F6CB1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ED28-BDF8-406B-9712-1CDD17660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41F24-B776-407C-B6F1-54EDB10DD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A5392-578C-446A-A8E4-D04E5DBEF3AD}"/>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5" name="Footer Placeholder 4">
            <a:extLst>
              <a:ext uri="{FF2B5EF4-FFF2-40B4-BE49-F238E27FC236}">
                <a16:creationId xmlns:a16="http://schemas.microsoft.com/office/drawing/2014/main" id="{63B26F06-512F-4C82-B0F2-25925C722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56857-E8E3-4218-9E36-2A0DDC09C3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4342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EB04-12F5-40E6-B901-85C26FBE0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378C6-AA37-4D34-BBF0-AB4CF535F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BEABC-710C-4920-A09B-21CE95539A64}"/>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5" name="Footer Placeholder 4">
            <a:extLst>
              <a:ext uri="{FF2B5EF4-FFF2-40B4-BE49-F238E27FC236}">
                <a16:creationId xmlns:a16="http://schemas.microsoft.com/office/drawing/2014/main" id="{9C3D6B27-FFC6-48DE-BC95-A9375A530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8F311-1B6C-4858-AF7E-C772193BC447}"/>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8086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7DE0F-11CD-4E09-BD8D-475A59358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8046E-254F-4E30-9491-F1AB1AF66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9FC79-319C-4D1D-90D0-0397F116167E}"/>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5" name="Footer Placeholder 4">
            <a:extLst>
              <a:ext uri="{FF2B5EF4-FFF2-40B4-BE49-F238E27FC236}">
                <a16:creationId xmlns:a16="http://schemas.microsoft.com/office/drawing/2014/main" id="{FFFE188D-0978-4D21-8DF2-67D4A0DC9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855FB-B788-4A1D-89AC-771BD03DDA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0504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A08D-A04E-4249-AFB9-7615642C3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06779-A315-47AB-8683-658C77345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70B34-1DD8-4A4B-BDD5-20143B918D07}"/>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5" name="Footer Placeholder 4">
            <a:extLst>
              <a:ext uri="{FF2B5EF4-FFF2-40B4-BE49-F238E27FC236}">
                <a16:creationId xmlns:a16="http://schemas.microsoft.com/office/drawing/2014/main" id="{D1EA5F51-FA6F-4BD9-8AF9-D3D8C47E3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A161-A422-4214-99DB-85677145AE8B}"/>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97899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9067-C66A-4F74-B9BC-1F5992E31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2B7BF-519E-43A1-8389-51D7A46F8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83ED6-54BC-4DAE-8052-9BEC9C485B24}"/>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5" name="Footer Placeholder 4">
            <a:extLst>
              <a:ext uri="{FF2B5EF4-FFF2-40B4-BE49-F238E27FC236}">
                <a16:creationId xmlns:a16="http://schemas.microsoft.com/office/drawing/2014/main" id="{90A4D579-356B-4B7C-B27E-238F7D312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069C7-3C06-47B0-A38B-155B0E27A446}"/>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18972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7610-7530-474F-81BB-1AC2DD09B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3D2D5-1B82-4A1B-8A97-F76147F82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44FEE-17CE-4A6C-9AA3-7BC05D4D67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B9C93-F6FC-4819-83EF-F9AA00D5DB91}"/>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6" name="Footer Placeholder 5">
            <a:extLst>
              <a:ext uri="{FF2B5EF4-FFF2-40B4-BE49-F238E27FC236}">
                <a16:creationId xmlns:a16="http://schemas.microsoft.com/office/drawing/2014/main" id="{DCEDF1C6-7880-4F91-8B42-9DAD875A2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2559C-F01A-4CA0-8D44-B56F9D325425}"/>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983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4A3E-F2AF-4334-ACE5-255E91A1A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3294F-D032-41C3-9423-BBE97CA78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7C0F0-2120-4151-9A9E-B693DFEB3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C99A3-692F-4BCB-A0B3-E60BE1E3A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673A2-E897-437E-9A1A-2216529031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E00C62-804D-4115-B41F-F88F57C85E48}"/>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8" name="Footer Placeholder 7">
            <a:extLst>
              <a:ext uri="{FF2B5EF4-FFF2-40B4-BE49-F238E27FC236}">
                <a16:creationId xmlns:a16="http://schemas.microsoft.com/office/drawing/2014/main" id="{730EEADB-789C-4E01-B511-D61693AD1F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9F7F9-F0DC-4FEC-A24A-30D2396E568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420945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9193-77A1-49B2-98DB-8736EEE66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B5CDE-5124-419C-B4C7-9BDA1B84BDEB}"/>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4" name="Footer Placeholder 3">
            <a:extLst>
              <a:ext uri="{FF2B5EF4-FFF2-40B4-BE49-F238E27FC236}">
                <a16:creationId xmlns:a16="http://schemas.microsoft.com/office/drawing/2014/main" id="{2265491D-83F5-4790-8540-0C11473B6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31D422-5869-43A7-BC18-A444CC7909F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210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575A7-1B10-4920-A72D-2F0185D685CB}"/>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3" name="Footer Placeholder 2">
            <a:extLst>
              <a:ext uri="{FF2B5EF4-FFF2-40B4-BE49-F238E27FC236}">
                <a16:creationId xmlns:a16="http://schemas.microsoft.com/office/drawing/2014/main" id="{91D60B72-F368-467B-84C9-EAA15811AC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F1C344-3944-4C27-BC92-2A21182F2553}"/>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444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DEB9-B645-4836-BEFC-295378948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DD83F-2E72-49F9-BEE8-D7C0B91B1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A24E3-8BB7-444F-AC56-A405EBDD1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9F52B-C4E7-4738-93D1-0ADC843DBE31}"/>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6" name="Footer Placeholder 5">
            <a:extLst>
              <a:ext uri="{FF2B5EF4-FFF2-40B4-BE49-F238E27FC236}">
                <a16:creationId xmlns:a16="http://schemas.microsoft.com/office/drawing/2014/main" id="{DF2C7E3D-9D7D-4322-AD02-D99DE1318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1E778-73F4-487E-8AF7-B86110593F5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08662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C78C-1A2E-45F2-8D43-ABA2B861A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58691-D3E7-4C7D-BB7F-0DD92297B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7B218-3C9D-4E0C-B3F7-68A31E7C9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E21D3-84C8-4DBC-8F1E-74AAF4E246C4}"/>
              </a:ext>
            </a:extLst>
          </p:cNvPr>
          <p:cNvSpPr>
            <a:spLocks noGrp="1"/>
          </p:cNvSpPr>
          <p:nvPr>
            <p:ph type="dt" sz="half" idx="10"/>
          </p:nvPr>
        </p:nvSpPr>
        <p:spPr/>
        <p:txBody>
          <a:bodyPr/>
          <a:lstStyle/>
          <a:p>
            <a:fld id="{D808B986-AD87-4480-9460-F3F7F5E7EA69}" type="datetimeFigureOut">
              <a:rPr lang="en-US" smtClean="0"/>
              <a:t>1/30/2023</a:t>
            </a:fld>
            <a:endParaRPr lang="en-US"/>
          </a:p>
        </p:txBody>
      </p:sp>
      <p:sp>
        <p:nvSpPr>
          <p:cNvPr id="6" name="Footer Placeholder 5">
            <a:extLst>
              <a:ext uri="{FF2B5EF4-FFF2-40B4-BE49-F238E27FC236}">
                <a16:creationId xmlns:a16="http://schemas.microsoft.com/office/drawing/2014/main" id="{F97680C4-7577-46EE-8080-1ADF07590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56C358-A675-49EB-A8E2-E76F95E245B2}"/>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486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B6801-60CB-4A82-8EF8-1292AC8A7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8D8987-8E31-4730-8F0D-A04854ED8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C10C5-10AD-4378-ABC0-06F3203A9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8B986-AD87-4480-9460-F3F7F5E7EA69}" type="datetimeFigureOut">
              <a:rPr lang="en-US" smtClean="0"/>
              <a:t>1/30/2023</a:t>
            </a:fld>
            <a:endParaRPr lang="en-US"/>
          </a:p>
        </p:txBody>
      </p:sp>
      <p:sp>
        <p:nvSpPr>
          <p:cNvPr id="5" name="Footer Placeholder 4">
            <a:extLst>
              <a:ext uri="{FF2B5EF4-FFF2-40B4-BE49-F238E27FC236}">
                <a16:creationId xmlns:a16="http://schemas.microsoft.com/office/drawing/2014/main" id="{7C1DB37B-413C-436D-8C5D-01BF4BD82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CDDE4-149D-4A72-921B-70CAFCFB8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68649-2255-4ED6-86C1-7183EDD30619}" type="slidenum">
              <a:rPr lang="en-US" smtClean="0"/>
              <a:t>‹#›</a:t>
            </a:fld>
            <a:endParaRPr lang="en-US"/>
          </a:p>
        </p:txBody>
      </p:sp>
    </p:spTree>
    <p:extLst>
      <p:ext uri="{BB962C8B-B14F-4D97-AF65-F5344CB8AC3E}">
        <p14:creationId xmlns:p14="http://schemas.microsoft.com/office/powerpoint/2010/main" val="364260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ackaday.com/2008/06/19/wiretapping-and-how-to-avoid-it/"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edition.cnn.com/videos/us/2017/03/07/what-is-wiretapping-jpm-orig.cn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ate.net/figure/An-anechoic-chamber-Figure-4-Example-for-an-electromagnetic-eavesdropping-process_fig3_324680618"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manticscholar.org/paper/Acoustic-Eavesdropping-through-Wireless-Vibrometry-Wei-Wang/8afd80726c54ed7b95d30d1230bef633d128c930"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hyperlink" Target="https://www.hackers-arise.com/post/2019/04/30/cryptography-basics-part-2-attack-models-for-cryptanalysis"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hackers-arise.com/post/2019/04/30/cryptography-basics-part-2-attack-models-for-cryptanalysi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27863A61-266E-40A1-BACF-A1961BF90506}"/>
              </a:ext>
            </a:extLst>
          </p:cNvPr>
          <p:cNvSpPr>
            <a:spLocks noGrp="1" noChangeArrowheads="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D2495EF-3E53-4947-8B98-478172B1397F}" type="slidenum">
              <a:rPr lang="en-GB" altLang="en-US" sz="1400"/>
              <a:pPr>
                <a:spcBef>
                  <a:spcPct val="0"/>
                </a:spcBef>
                <a:buClrTx/>
                <a:buSzTx/>
                <a:buFontTx/>
                <a:buNone/>
              </a:pPr>
              <a:t>1</a:t>
            </a:fld>
            <a:endParaRPr lang="en-GB" altLang="en-US" sz="1400"/>
          </a:p>
        </p:txBody>
      </p:sp>
      <p:sp>
        <p:nvSpPr>
          <p:cNvPr id="4100" name="Rectangle 2">
            <a:extLst>
              <a:ext uri="{FF2B5EF4-FFF2-40B4-BE49-F238E27FC236}">
                <a16:creationId xmlns:a16="http://schemas.microsoft.com/office/drawing/2014/main" id="{C4522523-5FCF-43F4-96FD-1EFB586801D3}"/>
              </a:ext>
            </a:extLst>
          </p:cNvPr>
          <p:cNvSpPr>
            <a:spLocks noGrp="1" noChangeArrowheads="1"/>
          </p:cNvSpPr>
          <p:nvPr>
            <p:ph type="ctrTitle"/>
          </p:nvPr>
        </p:nvSpPr>
        <p:spPr>
          <a:xfrm>
            <a:off x="1524000" y="1339683"/>
            <a:ext cx="9144000" cy="1701800"/>
          </a:xfrm>
        </p:spPr>
        <p:txBody>
          <a:bodyPr>
            <a:normAutofit/>
          </a:bodyPr>
          <a:lstStyle/>
          <a:p>
            <a:r>
              <a:rPr lang="en-US" altLang="en-US" sz="4800" b="1" dirty="0">
                <a:solidFill>
                  <a:srgbClr val="FF0000"/>
                </a:solidFill>
                <a:cs typeface="Times New Roman" panose="02020603050405020304" pitchFamily="18" charset="0"/>
              </a:rPr>
              <a:t>07 - </a:t>
            </a:r>
            <a:r>
              <a:rPr lang="en-US" altLang="en-US" sz="4800" b="1" dirty="0" err="1">
                <a:solidFill>
                  <a:srgbClr val="FF0000"/>
                </a:solidFill>
                <a:cs typeface="Times New Roman" panose="02020603050405020304" pitchFamily="18" charset="0"/>
              </a:rPr>
              <a:t>Serangan</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Terhadap</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Kriptografi</a:t>
            </a:r>
            <a:br>
              <a:rPr lang="en-US" altLang="en-US" sz="4800" dirty="0">
                <a:cs typeface="Times New Roman" panose="02020603050405020304" pitchFamily="18" charset="0"/>
              </a:rPr>
            </a:br>
            <a:endParaRPr lang="en-GB" altLang="en-US" sz="4800" dirty="0">
              <a:solidFill>
                <a:srgbClr val="FF0000"/>
              </a:solidFill>
              <a:cs typeface="Times New Roman" panose="02020603050405020304" pitchFamily="18" charset="0"/>
            </a:endParaRPr>
          </a:p>
        </p:txBody>
      </p:sp>
      <p:sp>
        <p:nvSpPr>
          <p:cNvPr id="6" name="Rectangle 5">
            <a:extLst>
              <a:ext uri="{FF2B5EF4-FFF2-40B4-BE49-F238E27FC236}">
                <a16:creationId xmlns:a16="http://schemas.microsoft.com/office/drawing/2014/main" id="{1EB83820-DAC4-489E-82B8-7CCDDE355067}"/>
              </a:ext>
            </a:extLst>
          </p:cNvPr>
          <p:cNvSpPr/>
          <p:nvPr/>
        </p:nvSpPr>
        <p:spPr>
          <a:xfrm>
            <a:off x="2808515" y="943201"/>
            <a:ext cx="6096000" cy="461665"/>
          </a:xfrm>
          <a:prstGeom prst="rect">
            <a:avLst/>
          </a:prstGeom>
        </p:spPr>
        <p:txBody>
          <a:bodyPr>
            <a:spAutoFit/>
          </a:bodyPr>
          <a:lstStyle/>
          <a:p>
            <a:pPr algn="ctr"/>
            <a:r>
              <a:rPr lang="en-US" altLang="en-US" sz="2400" dirty="0" err="1"/>
              <a:t>Bahan</a:t>
            </a:r>
            <a:r>
              <a:rPr lang="en-US" altLang="en-US" sz="2400" dirty="0"/>
              <a:t> </a:t>
            </a:r>
            <a:r>
              <a:rPr lang="en-US" altLang="en-US" sz="2400" dirty="0" err="1"/>
              <a:t>kuliah</a:t>
            </a:r>
            <a:r>
              <a:rPr lang="en-US" altLang="en-US" sz="2400" dirty="0"/>
              <a:t> IF4020 </a:t>
            </a:r>
            <a:r>
              <a:rPr lang="en-US" altLang="en-US" sz="2400" dirty="0" err="1"/>
              <a:t>Kriptografi</a:t>
            </a:r>
            <a:endParaRPr lang="en-GB" altLang="en-US" sz="2400" dirty="0"/>
          </a:p>
        </p:txBody>
      </p:sp>
      <p:sp>
        <p:nvSpPr>
          <p:cNvPr id="9" name="Subtitle 2">
            <a:extLst>
              <a:ext uri="{FF2B5EF4-FFF2-40B4-BE49-F238E27FC236}">
                <a16:creationId xmlns:a16="http://schemas.microsoft.com/office/drawing/2014/main" id="{2313DD25-87F1-4754-B5D6-ECDB5FB1D050}"/>
              </a:ext>
            </a:extLst>
          </p:cNvPr>
          <p:cNvSpPr>
            <a:spLocks noGrp="1"/>
          </p:cNvSpPr>
          <p:nvPr>
            <p:ph type="subTitle" idx="1"/>
          </p:nvPr>
        </p:nvSpPr>
        <p:spPr>
          <a:xfrm>
            <a:off x="1284515" y="4432353"/>
            <a:ext cx="9144000" cy="2106559"/>
          </a:xfrm>
        </p:spPr>
        <p:txBody>
          <a:bodyPr>
            <a:normAutofit fontScale="85000" lnSpcReduction="20000"/>
          </a:bodyPr>
          <a:lstStyle/>
          <a:p>
            <a:r>
              <a:rPr lang="en-US" sz="2800" b="1" dirty="0"/>
              <a:t>Oleh: Rinaldi Munir</a:t>
            </a:r>
          </a:p>
          <a:p>
            <a:endParaRPr lang="en-US" b="1" dirty="0"/>
          </a:p>
          <a:p>
            <a:r>
              <a:rPr lang="en-US" b="1" dirty="0"/>
              <a:t>Program </a:t>
            </a:r>
            <a:r>
              <a:rPr lang="en-US" b="1" dirty="0" err="1"/>
              <a:t>Studi</a:t>
            </a:r>
            <a:r>
              <a:rPr lang="en-US" b="1" dirty="0"/>
              <a:t> Teknik </a:t>
            </a:r>
            <a:r>
              <a:rPr lang="en-US" b="1" dirty="0" err="1"/>
              <a:t>Informatika</a:t>
            </a:r>
            <a:endParaRPr lang="en-US"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2023</a:t>
            </a:r>
          </a:p>
        </p:txBody>
      </p:sp>
      <p:pic>
        <p:nvPicPr>
          <p:cNvPr id="2" name="Picture 2" descr="Download Logo ITB - Direktorat Sistem dan Teknologi Informasi Institut  Teknologi Bandung">
            <a:extLst>
              <a:ext uri="{FF2B5EF4-FFF2-40B4-BE49-F238E27FC236}">
                <a16:creationId xmlns:a16="http://schemas.microsoft.com/office/drawing/2014/main" id="{E5D927D8-DD7F-3497-B7C1-56F992E11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404" y="2529259"/>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82C68EBB-C7D4-4722-B1B6-E40002994E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2291" name="Slide Number Placeholder 5">
            <a:extLst>
              <a:ext uri="{FF2B5EF4-FFF2-40B4-BE49-F238E27FC236}">
                <a16:creationId xmlns:a16="http://schemas.microsoft.com/office/drawing/2014/main" id="{F0EBE9A6-C442-419E-B27E-C9C5C4C519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316FB8-E46E-46D8-9B02-161BBB3D25ED}" type="slidenum">
              <a:rPr lang="en-GB" altLang="en-US" sz="1400"/>
              <a:pPr>
                <a:spcBef>
                  <a:spcPct val="0"/>
                </a:spcBef>
                <a:buClrTx/>
                <a:buSzTx/>
                <a:buFontTx/>
                <a:buNone/>
              </a:pPr>
              <a:t>10</a:t>
            </a:fld>
            <a:endParaRPr lang="en-GB" altLang="en-US" sz="1400"/>
          </a:p>
        </p:txBody>
      </p:sp>
      <p:sp>
        <p:nvSpPr>
          <p:cNvPr id="12293" name="Rectangle 3">
            <a:extLst>
              <a:ext uri="{FF2B5EF4-FFF2-40B4-BE49-F238E27FC236}">
                <a16:creationId xmlns:a16="http://schemas.microsoft.com/office/drawing/2014/main" id="{544DDE97-584C-42A9-AA10-EABC6F7A178B}"/>
              </a:ext>
            </a:extLst>
          </p:cNvPr>
          <p:cNvSpPr>
            <a:spLocks noGrp="1" noChangeArrowheads="1"/>
          </p:cNvSpPr>
          <p:nvPr>
            <p:ph type="body" idx="1"/>
          </p:nvPr>
        </p:nvSpPr>
        <p:spPr>
          <a:xfrm>
            <a:off x="838200" y="1134745"/>
            <a:ext cx="10515600" cy="4351338"/>
          </a:xfrm>
        </p:spPr>
        <p:txBody>
          <a:bodyPr/>
          <a:lstStyle/>
          <a:p>
            <a:pPr marL="609600" indent="-609600">
              <a:buNone/>
            </a:pPr>
            <a:r>
              <a:rPr lang="en-US" altLang="en-US" b="1" dirty="0" err="1"/>
              <a:t>Metode</a:t>
            </a:r>
            <a:r>
              <a:rPr lang="en-US" altLang="en-US" b="1" dirty="0"/>
              <a:t> </a:t>
            </a:r>
            <a:r>
              <a:rPr lang="en-US" altLang="en-US" b="1" dirty="0" err="1"/>
              <a:t>penyadapan</a:t>
            </a:r>
            <a:r>
              <a:rPr lang="en-US" altLang="en-US" b="1" dirty="0"/>
              <a:t>:</a:t>
            </a:r>
          </a:p>
          <a:p>
            <a:pPr marL="609600" indent="-609600">
              <a:buFont typeface="Wingdings" panose="05000000000000000000" pitchFamily="2" charset="2"/>
              <a:buAutoNum type="arabicPeriod"/>
            </a:pPr>
            <a:r>
              <a:rPr lang="en-US" altLang="en-US" i="1" dirty="0"/>
              <a:t>Wiretapping</a:t>
            </a:r>
            <a:endParaRPr lang="en-GB" altLang="en-US" dirty="0"/>
          </a:p>
          <a:p>
            <a:pPr marL="609600" indent="-609600">
              <a:buFont typeface="Wingdings" panose="05000000000000000000" pitchFamily="2" charset="2"/>
              <a:buAutoNum type="arabicPeriod"/>
            </a:pPr>
            <a:r>
              <a:rPr lang="en-US" altLang="en-US" i="1" dirty="0"/>
              <a:t>Electromagnetic eavesdropping</a:t>
            </a:r>
            <a:endParaRPr lang="en-GB" altLang="en-US" dirty="0"/>
          </a:p>
          <a:p>
            <a:pPr marL="609600" indent="-609600">
              <a:buFont typeface="Wingdings" panose="05000000000000000000" pitchFamily="2" charset="2"/>
              <a:buAutoNum type="arabicPeriod"/>
            </a:pPr>
            <a:r>
              <a:rPr lang="en-US" altLang="en-US" i="1" dirty="0">
                <a:cs typeface="Times New Roman" panose="02020603050405020304" pitchFamily="18" charset="0"/>
              </a:rPr>
              <a:t>Acoustic Eavesdropping</a:t>
            </a:r>
            <a:r>
              <a:rPr lang="en-GB" altLang="en-US" dirty="0"/>
              <a:t> </a:t>
            </a:r>
          </a:p>
          <a:p>
            <a:pPr marL="609600" indent="-609600">
              <a:buNone/>
            </a:pPr>
            <a:endParaRPr lang="en-GB"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C6172D-B091-3709-1994-E9B51EF1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99" y="1297572"/>
            <a:ext cx="7852913" cy="3751947"/>
          </a:xfrm>
          <a:prstGeom prst="rect">
            <a:avLst/>
          </a:prstGeom>
        </p:spPr>
      </p:pic>
      <p:sp>
        <p:nvSpPr>
          <p:cNvPr id="4" name="TextBox 3">
            <a:extLst>
              <a:ext uri="{FF2B5EF4-FFF2-40B4-BE49-F238E27FC236}">
                <a16:creationId xmlns:a16="http://schemas.microsoft.com/office/drawing/2014/main" id="{DC45A3D2-DA37-81D5-17A3-780E9742504C}"/>
              </a:ext>
            </a:extLst>
          </p:cNvPr>
          <p:cNvSpPr txBox="1"/>
          <p:nvPr/>
        </p:nvSpPr>
        <p:spPr>
          <a:xfrm>
            <a:off x="1748287" y="5564936"/>
            <a:ext cx="8206734" cy="923330"/>
          </a:xfrm>
          <a:prstGeom prst="rect">
            <a:avLst/>
          </a:prstGeom>
          <a:noFill/>
        </p:spPr>
        <p:txBody>
          <a:bodyPr wrap="none" rtlCol="0">
            <a:spAutoFit/>
          </a:bodyPr>
          <a:lstStyle/>
          <a:p>
            <a:r>
              <a:rPr lang="en-US" dirty="0"/>
              <a:t>Baca di </a:t>
            </a:r>
            <a:r>
              <a:rPr lang="en-US" dirty="0" err="1"/>
              <a:t>sini</a:t>
            </a:r>
            <a:r>
              <a:rPr lang="en-US" dirty="0"/>
              <a:t>:</a:t>
            </a:r>
          </a:p>
          <a:p>
            <a:pPr marL="342900" indent="-342900">
              <a:buAutoNum type="arabicPeriod"/>
            </a:pPr>
            <a:r>
              <a:rPr lang="en-US" dirty="0">
                <a:hlinkClick r:id="rId3"/>
              </a:rPr>
              <a:t>https://hackaday.com/2008/06/19/wiretapping-and-how-to-avoid-it/</a:t>
            </a:r>
            <a:r>
              <a:rPr lang="en-US" dirty="0"/>
              <a:t> </a:t>
            </a:r>
          </a:p>
          <a:p>
            <a:pPr marL="342900" indent="-342900">
              <a:buAutoNum type="arabicPeriod"/>
            </a:pPr>
            <a:r>
              <a:rPr lang="en-US" dirty="0">
                <a:hlinkClick r:id="rId4"/>
              </a:rPr>
              <a:t>https://edition.cnn.com/videos/us/2017/03/07/what-is-wiretapping-jpm-orig.cnn</a:t>
            </a:r>
            <a:r>
              <a:rPr lang="en-US" dirty="0"/>
              <a:t> </a:t>
            </a:r>
          </a:p>
        </p:txBody>
      </p:sp>
      <p:sp>
        <p:nvSpPr>
          <p:cNvPr id="5" name="Content Placeholder 2">
            <a:extLst>
              <a:ext uri="{FF2B5EF4-FFF2-40B4-BE49-F238E27FC236}">
                <a16:creationId xmlns:a16="http://schemas.microsoft.com/office/drawing/2014/main" id="{E69DF696-F679-E417-91EA-05572AC833B6}"/>
              </a:ext>
            </a:extLst>
          </p:cNvPr>
          <p:cNvSpPr txBox="1">
            <a:spLocks/>
          </p:cNvSpPr>
          <p:nvPr/>
        </p:nvSpPr>
        <p:spPr>
          <a:xfrm>
            <a:off x="970280" y="55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i="1"/>
              <a:t>Wiretapping</a:t>
            </a:r>
            <a:endParaRPr lang="en-US" altLang="en-US" sz="3200" i="1" dirty="0"/>
          </a:p>
        </p:txBody>
      </p:sp>
    </p:spTree>
    <p:extLst>
      <p:ext uri="{BB962C8B-B14F-4D97-AF65-F5344CB8AC3E}">
        <p14:creationId xmlns:p14="http://schemas.microsoft.com/office/powerpoint/2010/main" val="206509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2CCF5072-B0BF-4049-988E-6EB762096E1C}"/>
              </a:ext>
            </a:extLst>
          </p:cNvPr>
          <p:cNvSpPr>
            <a:spLocks noGrp="1"/>
          </p:cNvSpPr>
          <p:nvPr>
            <p:ph idx="1"/>
          </p:nvPr>
        </p:nvSpPr>
        <p:spPr>
          <a:xfrm>
            <a:off x="1295400" y="403225"/>
            <a:ext cx="7772400" cy="990600"/>
          </a:xfrm>
        </p:spPr>
        <p:txBody>
          <a:bodyPr/>
          <a:lstStyle/>
          <a:p>
            <a:pPr>
              <a:buFont typeface="Wingdings" panose="05000000000000000000" pitchFamily="2" charset="2"/>
              <a:buNone/>
            </a:pPr>
            <a:r>
              <a:rPr lang="en-US" altLang="en-US" b="1" dirty="0"/>
              <a:t>How Wiretapping Works</a:t>
            </a:r>
          </a:p>
          <a:p>
            <a:pPr>
              <a:buFont typeface="Wingdings" panose="05000000000000000000" pitchFamily="2" charset="2"/>
              <a:buNone/>
            </a:pPr>
            <a:r>
              <a:rPr lang="en-US" altLang="en-US" sz="1800" b="1" dirty="0"/>
              <a:t>(</a:t>
            </a:r>
            <a:r>
              <a:rPr lang="en-US" altLang="en-US" sz="1800" b="1" dirty="0" err="1"/>
              <a:t>sumber</a:t>
            </a:r>
            <a:r>
              <a:rPr lang="en-US" altLang="en-US" sz="1800" b="1" dirty="0"/>
              <a:t>: http://www.howstuffworks.com/wiretapping.htm)</a:t>
            </a:r>
          </a:p>
          <a:p>
            <a:pPr>
              <a:buFont typeface="Wingdings" panose="05000000000000000000" pitchFamily="2" charset="2"/>
              <a:buNone/>
            </a:pPr>
            <a:endParaRPr lang="en-US" altLang="en-US" dirty="0"/>
          </a:p>
        </p:txBody>
      </p:sp>
      <p:sp>
        <p:nvSpPr>
          <p:cNvPr id="14339" name="Footer Placeholder 3">
            <a:extLst>
              <a:ext uri="{FF2B5EF4-FFF2-40B4-BE49-F238E27FC236}">
                <a16:creationId xmlns:a16="http://schemas.microsoft.com/office/drawing/2014/main" id="{F88F0FFD-1506-44A7-A9B7-9EBFBB11F20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4340" name="Slide Number Placeholder 4">
            <a:extLst>
              <a:ext uri="{FF2B5EF4-FFF2-40B4-BE49-F238E27FC236}">
                <a16:creationId xmlns:a16="http://schemas.microsoft.com/office/drawing/2014/main" id="{634BAB6D-6C37-4446-895B-04B54B2AFD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572B661-D138-4000-8EB6-8E8B52A71231}" type="slidenum">
              <a:rPr lang="en-GB" altLang="en-US" sz="1400"/>
              <a:pPr>
                <a:spcBef>
                  <a:spcPct val="0"/>
                </a:spcBef>
                <a:buClrTx/>
                <a:buSzTx/>
                <a:buFontTx/>
                <a:buNone/>
              </a:pPr>
              <a:t>12</a:t>
            </a:fld>
            <a:endParaRPr lang="en-GB" altLang="en-US" sz="1400"/>
          </a:p>
        </p:txBody>
      </p:sp>
      <p:pic>
        <p:nvPicPr>
          <p:cNvPr id="14341" name="Picture 2">
            <a:extLst>
              <a:ext uri="{FF2B5EF4-FFF2-40B4-BE49-F238E27FC236}">
                <a16:creationId xmlns:a16="http://schemas.microsoft.com/office/drawing/2014/main" id="{790D3D2D-2545-4999-800C-6691D038F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30362"/>
            <a:ext cx="4490720" cy="33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a:extLst>
              <a:ext uri="{FF2B5EF4-FFF2-40B4-BE49-F238E27FC236}">
                <a16:creationId xmlns:a16="http://schemas.microsoft.com/office/drawing/2014/main" id="{C7E379BD-18CA-4B5C-97CE-177E0C93D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7819"/>
            <a:ext cx="4996776" cy="29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41EF9DF7-A966-499C-89DC-0DD8026E4FA2}"/>
              </a:ext>
            </a:extLst>
          </p:cNvPr>
          <p:cNvSpPr>
            <a:spLocks noChangeArrowheads="1"/>
          </p:cNvSpPr>
          <p:nvPr/>
        </p:nvSpPr>
        <p:spPr bwMode="auto">
          <a:xfrm>
            <a:off x="1371600" y="5236846"/>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When you open up a phone, you can see that the technology inside is very simple. The simplicity of design makes the phone system vulnerable to surreptitious eavesdropping.</a:t>
            </a:r>
            <a:endParaRPr lang="en-US" altLang="en-US" sz="1400" dirty="0"/>
          </a:p>
        </p:txBody>
      </p:sp>
      <p:sp>
        <p:nvSpPr>
          <p:cNvPr id="14344" name="Rectangle 8">
            <a:extLst>
              <a:ext uri="{FF2B5EF4-FFF2-40B4-BE49-F238E27FC236}">
                <a16:creationId xmlns:a16="http://schemas.microsoft.com/office/drawing/2014/main" id="{6556795F-9BF6-42E9-B1FD-21E585EF7D52}"/>
              </a:ext>
            </a:extLst>
          </p:cNvPr>
          <p:cNvSpPr>
            <a:spLocks noChangeArrowheads="1"/>
          </p:cNvSpPr>
          <p:nvPr/>
        </p:nvSpPr>
        <p:spPr bwMode="auto">
          <a:xfrm>
            <a:off x="6766560" y="463867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Inside a standard phone cord, you'll find a red wire and a green wire. These wires form a circuit like the one you might find in a flashlight. Just as in a flashlight, there is a negatively-charged end and a positively-charged end to the circuit. In a telephone cord, the green wire connects to the positive end and the red cord connects to the negative end. </a:t>
            </a:r>
            <a:endParaRPr lang="en-US" alt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a:extLst>
              <a:ext uri="{FF2B5EF4-FFF2-40B4-BE49-F238E27FC236}">
                <a16:creationId xmlns:a16="http://schemas.microsoft.com/office/drawing/2014/main" id="{A2E4E5B7-B0E1-41AC-9FC2-672946BCC2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5364" name="Slide Number Placeholder 4">
            <a:extLst>
              <a:ext uri="{FF2B5EF4-FFF2-40B4-BE49-F238E27FC236}">
                <a16:creationId xmlns:a16="http://schemas.microsoft.com/office/drawing/2014/main" id="{CA846C67-6FFB-49A4-BB51-EBF1489C2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5186EF2-EF4F-474B-9A72-7E418C561B51}" type="slidenum">
              <a:rPr lang="en-GB" altLang="en-US" sz="1400"/>
              <a:pPr>
                <a:spcBef>
                  <a:spcPct val="0"/>
                </a:spcBef>
                <a:buClrTx/>
                <a:buSzTx/>
                <a:buFontTx/>
                <a:buNone/>
              </a:pPr>
              <a:t>13</a:t>
            </a:fld>
            <a:endParaRPr lang="en-GB" altLang="en-US" sz="1400"/>
          </a:p>
        </p:txBody>
      </p:sp>
      <p:sp>
        <p:nvSpPr>
          <p:cNvPr id="15366" name="Rectangle 6">
            <a:extLst>
              <a:ext uri="{FF2B5EF4-FFF2-40B4-BE49-F238E27FC236}">
                <a16:creationId xmlns:a16="http://schemas.microsoft.com/office/drawing/2014/main" id="{57190A39-12B0-4A1A-AE7A-4FBB03086D45}"/>
              </a:ext>
            </a:extLst>
          </p:cNvPr>
          <p:cNvSpPr>
            <a:spLocks noChangeArrowheads="1"/>
          </p:cNvSpPr>
          <p:nvPr/>
        </p:nvSpPr>
        <p:spPr bwMode="auto">
          <a:xfrm>
            <a:off x="1153161" y="443865"/>
            <a:ext cx="5529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i="1" dirty="0">
                <a:latin typeface="+mn-lt"/>
              </a:rPr>
              <a:t>Electromagnetic eavesdropping</a:t>
            </a:r>
          </a:p>
        </p:txBody>
      </p:sp>
      <p:pic>
        <p:nvPicPr>
          <p:cNvPr id="6" name="Picture 5" descr="Diagram&#10;&#10;Description automatically generated">
            <a:extLst>
              <a:ext uri="{FF2B5EF4-FFF2-40B4-BE49-F238E27FC236}">
                <a16:creationId xmlns:a16="http://schemas.microsoft.com/office/drawing/2014/main" id="{1F3F43C9-C5B2-497F-2EDB-4FC385A2C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145" y="1140400"/>
            <a:ext cx="7805135" cy="4200999"/>
          </a:xfrm>
          <a:prstGeom prst="rect">
            <a:avLst/>
          </a:prstGeom>
        </p:spPr>
      </p:pic>
      <p:sp>
        <p:nvSpPr>
          <p:cNvPr id="7" name="TextBox 6">
            <a:extLst>
              <a:ext uri="{FF2B5EF4-FFF2-40B4-BE49-F238E27FC236}">
                <a16:creationId xmlns:a16="http://schemas.microsoft.com/office/drawing/2014/main" id="{E577C31C-B82F-EEAF-4859-ED2EB90CF60F}"/>
              </a:ext>
            </a:extLst>
          </p:cNvPr>
          <p:cNvSpPr txBox="1"/>
          <p:nvPr/>
        </p:nvSpPr>
        <p:spPr>
          <a:xfrm>
            <a:off x="1043327" y="5479542"/>
            <a:ext cx="10152993" cy="646331"/>
          </a:xfrm>
          <a:prstGeom prst="rect">
            <a:avLst/>
          </a:prstGeom>
          <a:noFill/>
        </p:spPr>
        <p:txBody>
          <a:bodyPr wrap="square" rtlCol="0">
            <a:spAutoFit/>
          </a:bodyPr>
          <a:lstStyle/>
          <a:p>
            <a:r>
              <a:rPr lang="en-US" dirty="0" err="1"/>
              <a:t>Sumber</a:t>
            </a:r>
            <a:r>
              <a:rPr lang="en-US" dirty="0"/>
              <a:t>: </a:t>
            </a:r>
            <a:r>
              <a:rPr lang="en-US" dirty="0">
                <a:hlinkClick r:id="rId3"/>
              </a:rPr>
              <a:t>https://www.researchgate.net/figure/An-anechoic-chamber-Figure-4-Example-for-an-electromagnetic-eavesdropping-process_fig3_324680618</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43288AA-C1DA-44EF-8308-E586B1BAA721}"/>
              </a:ext>
            </a:extLst>
          </p:cNvPr>
          <p:cNvSpPr>
            <a:spLocks noGrp="1"/>
          </p:cNvSpPr>
          <p:nvPr>
            <p:ph type="title"/>
          </p:nvPr>
        </p:nvSpPr>
        <p:spPr/>
        <p:txBody>
          <a:bodyPr/>
          <a:lstStyle/>
          <a:p>
            <a:r>
              <a:rPr lang="en-US" altLang="en-US" sz="3200" i="1" dirty="0">
                <a:latin typeface="+mn-lt"/>
                <a:cs typeface="Times New Roman" panose="02020603050405020304" pitchFamily="18" charset="0"/>
              </a:rPr>
              <a:t>Acoustic Eavesdropping</a:t>
            </a:r>
            <a:endParaRPr lang="en-US" altLang="en-US" sz="3200" i="1" dirty="0">
              <a:latin typeface="+mn-lt"/>
            </a:endParaRPr>
          </a:p>
        </p:txBody>
      </p:sp>
      <p:sp>
        <p:nvSpPr>
          <p:cNvPr id="16387" name="Footer Placeholder 3">
            <a:extLst>
              <a:ext uri="{FF2B5EF4-FFF2-40B4-BE49-F238E27FC236}">
                <a16:creationId xmlns:a16="http://schemas.microsoft.com/office/drawing/2014/main" id="{7312719E-801B-4183-BCE4-0CC48FAA97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6388" name="Slide Number Placeholder 4">
            <a:extLst>
              <a:ext uri="{FF2B5EF4-FFF2-40B4-BE49-F238E27FC236}">
                <a16:creationId xmlns:a16="http://schemas.microsoft.com/office/drawing/2014/main" id="{2427FEAA-AD29-4207-A710-5AD1E2FDA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4D29C84-B714-48E4-B940-CC8ADF91FE7A}" type="slidenum">
              <a:rPr lang="en-GB" altLang="en-US" sz="1400"/>
              <a:pPr>
                <a:spcBef>
                  <a:spcPct val="0"/>
                </a:spcBef>
                <a:buClrTx/>
                <a:buSzTx/>
                <a:buFontTx/>
                <a:buNone/>
              </a:pPr>
              <a:t>14</a:t>
            </a:fld>
            <a:endParaRPr lang="en-GB" altLang="en-US" sz="1400"/>
          </a:p>
        </p:txBody>
      </p:sp>
      <p:pic>
        <p:nvPicPr>
          <p:cNvPr id="16389" name="Picture 2">
            <a:extLst>
              <a:ext uri="{FF2B5EF4-FFF2-40B4-BE49-F238E27FC236}">
                <a16:creationId xmlns:a16="http://schemas.microsoft.com/office/drawing/2014/main" id="{D4ABDBBB-F2A9-4BB7-AD82-373529CFD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520" y="1690687"/>
            <a:ext cx="3159760" cy="405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54934A7C-D485-4CEF-912D-4669ECFB3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080" y="1752600"/>
            <a:ext cx="5136854" cy="39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AC2538A-8B93-D396-E893-874877ED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59" y="1047114"/>
            <a:ext cx="8378482" cy="4114165"/>
          </a:xfrm>
          <a:prstGeom prst="rect">
            <a:avLst/>
          </a:prstGeom>
        </p:spPr>
      </p:pic>
      <p:sp>
        <p:nvSpPr>
          <p:cNvPr id="5" name="TextBox 4">
            <a:extLst>
              <a:ext uri="{FF2B5EF4-FFF2-40B4-BE49-F238E27FC236}">
                <a16:creationId xmlns:a16="http://schemas.microsoft.com/office/drawing/2014/main" id="{149C0E26-A801-F411-640F-B520E0655066}"/>
              </a:ext>
            </a:extLst>
          </p:cNvPr>
          <p:cNvSpPr txBox="1"/>
          <p:nvPr/>
        </p:nvSpPr>
        <p:spPr>
          <a:xfrm>
            <a:off x="1551158" y="5487720"/>
            <a:ext cx="10285241" cy="646331"/>
          </a:xfrm>
          <a:prstGeom prst="rect">
            <a:avLst/>
          </a:prstGeom>
          <a:noFill/>
        </p:spPr>
        <p:txBody>
          <a:bodyPr wrap="square">
            <a:spAutoFit/>
          </a:bodyPr>
          <a:lstStyle/>
          <a:p>
            <a:r>
              <a:rPr lang="en-US" dirty="0" err="1"/>
              <a:t>Sumber</a:t>
            </a:r>
            <a:r>
              <a:rPr lang="en-US" dirty="0"/>
              <a:t>:  </a:t>
            </a:r>
            <a:r>
              <a:rPr lang="en-US" dirty="0">
                <a:hlinkClick r:id="rId3"/>
              </a:rPr>
              <a:t>https://www.semanticscholar.org/paper/Acoustic-Eavesdropping-through-Wireless-Vibrometry-Wei-Wang/8afd80726c54ed7b95d30d1230bef633d128c930</a:t>
            </a:r>
            <a:r>
              <a:rPr lang="en-US" dirty="0"/>
              <a:t> </a:t>
            </a:r>
          </a:p>
        </p:txBody>
      </p:sp>
    </p:spTree>
    <p:extLst>
      <p:ext uri="{BB962C8B-B14F-4D97-AF65-F5344CB8AC3E}">
        <p14:creationId xmlns:p14="http://schemas.microsoft.com/office/powerpoint/2010/main" val="3134726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E9AA65BC-8D72-49C1-9C22-37EACB3007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7411" name="Slide Number Placeholder 5">
            <a:extLst>
              <a:ext uri="{FF2B5EF4-FFF2-40B4-BE49-F238E27FC236}">
                <a16:creationId xmlns:a16="http://schemas.microsoft.com/office/drawing/2014/main" id="{F3825DFB-C83F-41D2-805E-CDA45B0D12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D85DC8-59AC-44E2-9C29-6B83AD375F65}" type="slidenum">
              <a:rPr lang="en-GB" altLang="en-US" sz="1400"/>
              <a:pPr>
                <a:spcBef>
                  <a:spcPct val="0"/>
                </a:spcBef>
                <a:buClrTx/>
                <a:buSzTx/>
                <a:buFontTx/>
                <a:buNone/>
              </a:pPr>
              <a:t>16</a:t>
            </a:fld>
            <a:endParaRPr lang="en-GB" altLang="en-US" sz="1400"/>
          </a:p>
        </p:txBody>
      </p:sp>
      <p:sp>
        <p:nvSpPr>
          <p:cNvPr id="17413" name="Rectangle 3">
            <a:extLst>
              <a:ext uri="{FF2B5EF4-FFF2-40B4-BE49-F238E27FC236}">
                <a16:creationId xmlns:a16="http://schemas.microsoft.com/office/drawing/2014/main" id="{4E79AFE9-BDD4-4915-A2F7-0292B890416B}"/>
              </a:ext>
            </a:extLst>
          </p:cNvPr>
          <p:cNvSpPr>
            <a:spLocks noGrp="1" noChangeArrowheads="1"/>
          </p:cNvSpPr>
          <p:nvPr>
            <p:ph type="body" idx="1"/>
          </p:nvPr>
        </p:nvSpPr>
        <p:spPr>
          <a:xfrm>
            <a:off x="838200" y="840104"/>
            <a:ext cx="10515600" cy="5438776"/>
          </a:xfrm>
        </p:spPr>
        <p:txBody>
          <a:bodyPr>
            <a:normAutofit fontScale="92500" lnSpcReduction="10000"/>
          </a:bodyPr>
          <a:lstStyle/>
          <a:p>
            <a:pPr eaLnBrk="1" hangingPunct="1">
              <a:lnSpc>
                <a:spcPct val="90000"/>
              </a:lnSpc>
              <a:buFont typeface="Wingdings" panose="05000000000000000000" pitchFamily="2" charset="2"/>
              <a:buNone/>
            </a:pPr>
            <a:r>
              <a:rPr lang="en-US" altLang="en-US" sz="3500" b="1" dirty="0"/>
              <a:t>2. </a:t>
            </a:r>
            <a:r>
              <a:rPr lang="en-US" altLang="en-US" sz="3500" b="1" dirty="0" err="1"/>
              <a:t>Serangan</a:t>
            </a:r>
            <a:r>
              <a:rPr lang="en-US" altLang="en-US" sz="3500" b="1" dirty="0"/>
              <a:t> </a:t>
            </a:r>
            <a:r>
              <a:rPr lang="en-US" altLang="en-US" sz="3500" b="1" dirty="0" err="1"/>
              <a:t>aktif</a:t>
            </a:r>
            <a:r>
              <a:rPr lang="en-US" altLang="en-US" sz="3500" b="1" dirty="0"/>
              <a:t> </a:t>
            </a:r>
            <a:r>
              <a:rPr lang="en-US" altLang="en-US" sz="3500" b="1" dirty="0">
                <a:cs typeface="Times New Roman" panose="02020603050405020304" pitchFamily="18" charset="0"/>
              </a:rPr>
              <a:t>(</a:t>
            </a:r>
            <a:r>
              <a:rPr lang="en-US" altLang="en-US" sz="3500" b="1" i="1" dirty="0">
                <a:cs typeface="Times New Roman" panose="02020603050405020304" pitchFamily="18" charset="0"/>
              </a:rPr>
              <a:t>active attack</a:t>
            </a:r>
            <a:r>
              <a:rPr lang="en-US" altLang="en-US" sz="3500" b="1" dirty="0">
                <a:cs typeface="Times New Roman" panose="02020603050405020304" pitchFamily="18" charset="0"/>
              </a:rPr>
              <a:t>)</a:t>
            </a:r>
            <a:r>
              <a:rPr lang="en-US" altLang="en-US" sz="3500" b="1" dirty="0"/>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mengintervensi</a:t>
            </a:r>
            <a:r>
              <a:rPr lang="en-US" altLang="en-US" sz="2600" dirty="0">
                <a:cs typeface="Times New Roman" panose="02020603050405020304" pitchFamily="18" charset="0"/>
              </a:rPr>
              <a:t> </a:t>
            </a:r>
            <a:r>
              <a:rPr lang="en-US" altLang="en-US" sz="2600" dirty="0" err="1">
                <a:cs typeface="Times New Roman" panose="02020603050405020304" pitchFamily="18" charset="0"/>
              </a:rPr>
              <a:t>komunikasi</a:t>
            </a:r>
            <a:r>
              <a:rPr lang="en-US" altLang="en-US" sz="2600" dirty="0">
                <a:cs typeface="Times New Roman" panose="02020603050405020304" pitchFamily="18" charset="0"/>
              </a:rPr>
              <a:t> dan </a:t>
            </a:r>
            <a:r>
              <a:rPr lang="en-US" altLang="en-US" sz="2600" dirty="0" err="1">
                <a:cs typeface="Times New Roman" panose="02020603050405020304" pitchFamily="18" charset="0"/>
              </a:rPr>
              <a:t>ikut</a:t>
            </a:r>
            <a:r>
              <a:rPr lang="en-US" altLang="en-US" sz="2600" dirty="0">
                <a:cs typeface="Times New Roman" panose="02020603050405020304" pitchFamily="18" charset="0"/>
              </a:rPr>
              <a:t> </a:t>
            </a:r>
            <a:r>
              <a:rPr lang="en-US" altLang="en-US" sz="2600" dirty="0" err="1">
                <a:cs typeface="Times New Roman" panose="02020603050405020304" pitchFamily="18" charset="0"/>
              </a:rPr>
              <a:t>mempengaruhi</a:t>
            </a:r>
            <a:r>
              <a:rPr lang="en-US" altLang="en-US" sz="2600" dirty="0">
                <a:cs typeface="Times New Roman" panose="02020603050405020304" pitchFamily="18" charset="0"/>
              </a:rPr>
              <a:t> </a:t>
            </a:r>
            <a:r>
              <a:rPr lang="en-US" altLang="en-US" sz="2600" dirty="0" err="1">
                <a:cs typeface="Times New Roman" panose="02020603050405020304" pitchFamily="18" charset="0"/>
              </a:rPr>
              <a:t>sistem</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keuntungan</a:t>
            </a:r>
            <a:r>
              <a:rPr lang="en-US" altLang="en-US" sz="2600" dirty="0">
                <a:cs typeface="Times New Roman" panose="02020603050405020304" pitchFamily="18" charset="0"/>
              </a:rPr>
              <a:t> </a:t>
            </a:r>
            <a:r>
              <a:rPr lang="en-US" altLang="en-US" sz="2600" dirty="0" err="1">
                <a:cs typeface="Times New Roman" panose="02020603050405020304" pitchFamily="18" charset="0"/>
              </a:rPr>
              <a:t>dirinya</a:t>
            </a:r>
            <a:r>
              <a:rPr lang="en-US" altLang="en-US" sz="2600" dirty="0"/>
              <a:t> </a:t>
            </a:r>
          </a:p>
          <a:p>
            <a:endParaRPr lang="en-US" altLang="en-US" sz="2600" dirty="0"/>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dapat</a:t>
            </a:r>
            <a:r>
              <a:rPr lang="en-US" altLang="en-US" sz="2600" dirty="0">
                <a:cs typeface="Times New Roman" panose="02020603050405020304" pitchFamily="18" charset="0"/>
              </a:rPr>
              <a:t>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aliran</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a:t>
            </a:r>
            <a:r>
              <a:rPr lang="en-US" altLang="en-US" sz="2600" dirty="0" err="1">
                <a:cs typeface="Times New Roman" panose="02020603050405020304" pitchFamily="18" charset="0"/>
              </a:rPr>
              <a:t>seperti</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menghapus</a:t>
            </a:r>
            <a:r>
              <a:rPr lang="en-US" altLang="en-US" sz="2600" dirty="0">
                <a:cs typeface="Times New Roman" panose="02020603050405020304" pitchFamily="18" charset="0"/>
              </a:rPr>
              <a:t>  </a:t>
            </a:r>
            <a:r>
              <a:rPr lang="en-US" altLang="en-US" sz="2600" dirty="0" err="1">
                <a:cs typeface="Times New Roman" panose="02020603050405020304" pitchFamily="18" charset="0"/>
              </a:rPr>
              <a:t>sebagian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menyisipkan</a:t>
            </a:r>
            <a:r>
              <a:rPr lang="en-US" altLang="en-US" sz="2600" dirty="0">
                <a:cs typeface="Times New Roman" panose="02020603050405020304" pitchFamily="18" charset="0"/>
              </a:rPr>
              <a:t> </a:t>
            </a:r>
            <a:r>
              <a:rPr lang="en-US" altLang="en-US" sz="2600" dirty="0" err="1">
                <a:cs typeface="Times New Roman" panose="02020603050405020304" pitchFamily="18" charset="0"/>
              </a:rPr>
              <a:t>potongan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r>
              <a:rPr lang="en-US" altLang="en-US" sz="2600" dirty="0" err="1">
                <a:cs typeface="Times New Roman" panose="02020603050405020304" pitchFamily="18" charset="0"/>
              </a:rPr>
              <a:t>palsu</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me-</a:t>
            </a:r>
            <a:r>
              <a:rPr lang="en-US" altLang="en-US" sz="2600" i="1" dirty="0">
                <a:cs typeface="Times New Roman" panose="02020603050405020304" pitchFamily="18" charset="0"/>
              </a:rPr>
              <a:t>replay</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lama,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informasi</a:t>
            </a:r>
            <a:r>
              <a:rPr lang="en-US" altLang="en-US" sz="2600" dirty="0">
                <a:cs typeface="Times New Roman" panose="02020603050405020304" pitchFamily="18" charset="0"/>
              </a:rPr>
              <a:t> yang </a:t>
            </a:r>
            <a:r>
              <a:rPr lang="en-US" altLang="en-US" sz="2600" dirty="0" err="1">
                <a:cs typeface="Times New Roman" panose="02020603050405020304" pitchFamily="18" charset="0"/>
              </a:rPr>
              <a:t>tersimpan</a:t>
            </a:r>
            <a:r>
              <a:rPr lang="en-US" altLang="en-US" sz="2600" dirty="0">
                <a:cs typeface="Times New Roman" panose="02020603050405020304" pitchFamily="18" charset="0"/>
              </a:rPr>
              <a:t>, </a:t>
            </a:r>
            <a:r>
              <a:rPr lang="en-US" altLang="en-US" sz="2600" dirty="0" err="1">
                <a:cs typeface="Times New Roman" panose="02020603050405020304" pitchFamily="18" charset="0"/>
              </a:rPr>
              <a:t>dsb</a:t>
            </a:r>
            <a:r>
              <a:rPr lang="en-US" altLang="en-US" sz="2600" dirty="0"/>
              <a:t> </a:t>
            </a:r>
            <a:r>
              <a:rPr lang="en-US" altLang="en-US" sz="2600" i="1" dirty="0">
                <a:cs typeface="Times New Roman" panose="02020603050405020304" pitchFamily="18" charset="0"/>
              </a:rPr>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Contoh</a:t>
            </a:r>
            <a:r>
              <a:rPr lang="en-US" altLang="en-US" sz="2600" dirty="0">
                <a:cs typeface="Times New Roman" panose="02020603050405020304" pitchFamily="18" charset="0"/>
              </a:rPr>
              <a:t>: </a:t>
            </a:r>
            <a:r>
              <a:rPr lang="en-US" altLang="en-US" sz="2600" i="1" dirty="0">
                <a:cs typeface="Times New Roman" panose="02020603050405020304" pitchFamily="18" charset="0"/>
              </a:rPr>
              <a:t>man-in-the-middle attack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538DA87-B61A-E7EF-72A7-A24D2A06DC87}"/>
              </a:ext>
            </a:extLst>
          </p:cNvPr>
          <p:cNvSpPr txBox="1">
            <a:spLocks noChangeArrowheads="1"/>
          </p:cNvSpPr>
          <p:nvPr/>
        </p:nvSpPr>
        <p:spPr bwMode="auto">
          <a:xfrm>
            <a:off x="2125664" y="559514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Interruption</a:t>
            </a:r>
          </a:p>
        </p:txBody>
      </p:sp>
      <p:pic>
        <p:nvPicPr>
          <p:cNvPr id="38915" name="Picture 2">
            <a:extLst>
              <a:ext uri="{FF2B5EF4-FFF2-40B4-BE49-F238E27FC236}">
                <a16:creationId xmlns:a16="http://schemas.microsoft.com/office/drawing/2014/main" id="{9743EC1E-1555-151B-26EF-95E7E58B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3">
            <a:extLst>
              <a:ext uri="{FF2B5EF4-FFF2-40B4-BE49-F238E27FC236}">
                <a16:creationId xmlns:a16="http://schemas.microsoft.com/office/drawing/2014/main" id="{1CBA9C7A-1838-45BB-A0AD-09D83F3D5E45}"/>
              </a:ext>
            </a:extLst>
          </p:cNvPr>
          <p:cNvSpPr>
            <a:spLocks noChangeArrowheads="1"/>
          </p:cNvSpPr>
          <p:nvPr/>
        </p:nvSpPr>
        <p:spPr bwMode="auto">
          <a:xfrm>
            <a:off x="6240464" y="296068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a:solidFill>
                  <a:srgbClr val="000000"/>
                </a:solidFill>
              </a:rPr>
              <a:t>Block delivery of message</a:t>
            </a:r>
          </a:p>
        </p:txBody>
      </p:sp>
      <p:sp>
        <p:nvSpPr>
          <p:cNvPr id="38917" name="Line 4">
            <a:extLst>
              <a:ext uri="{FF2B5EF4-FFF2-40B4-BE49-F238E27FC236}">
                <a16:creationId xmlns:a16="http://schemas.microsoft.com/office/drawing/2014/main" id="{2BC9E548-B1F3-A3AD-C6A0-04D627F4D89B}"/>
              </a:ext>
            </a:extLst>
          </p:cNvPr>
          <p:cNvSpPr>
            <a:spLocks noChangeShapeType="1"/>
          </p:cNvSpPr>
          <p:nvPr/>
        </p:nvSpPr>
        <p:spPr bwMode="auto">
          <a:xfrm flipH="1">
            <a:off x="7173913" y="4724400"/>
            <a:ext cx="76200" cy="433388"/>
          </a:xfrm>
          <a:prstGeom prst="line">
            <a:avLst/>
          </a:prstGeom>
          <a:noFill/>
          <a:ln w="507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06AE2EF7-2EEC-4539-1F18-AEBB982B94B0}"/>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D01D4008-480D-D8FB-1947-66F359B53660}"/>
              </a:ext>
            </a:extLst>
          </p:cNvPr>
          <p:cNvSpPr txBox="1">
            <a:spLocks noChangeArrowheads="1"/>
          </p:cNvSpPr>
          <p:nvPr/>
        </p:nvSpPr>
        <p:spPr bwMode="auto">
          <a:xfrm>
            <a:off x="2197100" y="5613401"/>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Fabrication</a:t>
            </a:r>
          </a:p>
        </p:txBody>
      </p:sp>
      <p:pic>
        <p:nvPicPr>
          <p:cNvPr id="40963" name="Picture 2">
            <a:extLst>
              <a:ext uri="{FF2B5EF4-FFF2-40B4-BE49-F238E27FC236}">
                <a16:creationId xmlns:a16="http://schemas.microsoft.com/office/drawing/2014/main" id="{E7CF2B25-F3B3-B144-0169-1E08C02FC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858" y="112395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3">
            <a:extLst>
              <a:ext uri="{FF2B5EF4-FFF2-40B4-BE49-F238E27FC236}">
                <a16:creationId xmlns:a16="http://schemas.microsoft.com/office/drawing/2014/main" id="{DD2DFE29-02E0-BE87-7AEF-F1F60CA24262}"/>
              </a:ext>
            </a:extLst>
          </p:cNvPr>
          <p:cNvSpPr>
            <a:spLocks noChangeArrowheads="1"/>
          </p:cNvSpPr>
          <p:nvPr/>
        </p:nvSpPr>
        <p:spPr bwMode="auto">
          <a:xfrm>
            <a:off x="6387609" y="263683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Fabricate message</a:t>
            </a:r>
          </a:p>
        </p:txBody>
      </p:sp>
      <p:sp>
        <p:nvSpPr>
          <p:cNvPr id="40965" name="Freeform 4">
            <a:extLst>
              <a:ext uri="{FF2B5EF4-FFF2-40B4-BE49-F238E27FC236}">
                <a16:creationId xmlns:a16="http://schemas.microsoft.com/office/drawing/2014/main" id="{E579922F-2546-27CD-F37E-861C3979970E}"/>
              </a:ext>
            </a:extLst>
          </p:cNvPr>
          <p:cNvSpPr>
            <a:spLocks/>
          </p:cNvSpPr>
          <p:nvPr/>
        </p:nvSpPr>
        <p:spPr bwMode="auto">
          <a:xfrm>
            <a:off x="6311900" y="3284538"/>
            <a:ext cx="1574800" cy="1492250"/>
          </a:xfrm>
          <a:custGeom>
            <a:avLst/>
            <a:gdLst>
              <a:gd name="T0" fmla="*/ 50403125 w 992"/>
              <a:gd name="T1" fmla="*/ 0 h 940"/>
              <a:gd name="T2" fmla="*/ 35282188 w 992"/>
              <a:gd name="T3" fmla="*/ 105846563 h 940"/>
              <a:gd name="T4" fmla="*/ 5040313 w 992"/>
              <a:gd name="T5" fmla="*/ 196572188 h 940"/>
              <a:gd name="T6" fmla="*/ 20161250 w 992"/>
              <a:gd name="T7" fmla="*/ 710684063 h 940"/>
              <a:gd name="T8" fmla="*/ 80645000 w 992"/>
              <a:gd name="T9" fmla="*/ 831651563 h 940"/>
              <a:gd name="T10" fmla="*/ 322580000 w 992"/>
              <a:gd name="T11" fmla="*/ 1315521563 h 940"/>
              <a:gd name="T12" fmla="*/ 473789375 w 992"/>
              <a:gd name="T13" fmla="*/ 1602819375 h 940"/>
              <a:gd name="T14" fmla="*/ 927417500 w 992"/>
              <a:gd name="T15" fmla="*/ 2086689375 h 940"/>
              <a:gd name="T16" fmla="*/ 1260078125 w 992"/>
              <a:gd name="T17" fmla="*/ 2147483646 h 940"/>
              <a:gd name="T18" fmla="*/ 2147483646 w 992"/>
              <a:gd name="T19" fmla="*/ 2147483646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2" h="940">
                <a:moveTo>
                  <a:pt x="20" y="0"/>
                </a:moveTo>
                <a:cubicBezTo>
                  <a:pt x="18" y="14"/>
                  <a:pt x="17" y="28"/>
                  <a:pt x="14" y="42"/>
                </a:cubicBezTo>
                <a:cubicBezTo>
                  <a:pt x="11" y="54"/>
                  <a:pt x="2" y="78"/>
                  <a:pt x="2" y="78"/>
                </a:cubicBezTo>
                <a:cubicBezTo>
                  <a:pt x="4" y="146"/>
                  <a:pt x="0" y="214"/>
                  <a:pt x="8" y="282"/>
                </a:cubicBezTo>
                <a:cubicBezTo>
                  <a:pt x="10" y="300"/>
                  <a:pt x="25" y="314"/>
                  <a:pt x="32" y="330"/>
                </a:cubicBezTo>
                <a:cubicBezTo>
                  <a:pt x="62" y="396"/>
                  <a:pt x="83" y="462"/>
                  <a:pt x="128" y="522"/>
                </a:cubicBezTo>
                <a:cubicBezTo>
                  <a:pt x="141" y="562"/>
                  <a:pt x="169" y="598"/>
                  <a:pt x="188" y="636"/>
                </a:cubicBezTo>
                <a:cubicBezTo>
                  <a:pt x="228" y="716"/>
                  <a:pt x="285" y="786"/>
                  <a:pt x="368" y="828"/>
                </a:cubicBezTo>
                <a:cubicBezTo>
                  <a:pt x="405" y="846"/>
                  <a:pt x="460" y="851"/>
                  <a:pt x="500" y="858"/>
                </a:cubicBezTo>
                <a:cubicBezTo>
                  <a:pt x="663" y="940"/>
                  <a:pt x="787" y="912"/>
                  <a:pt x="992" y="912"/>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FCE3BAC7-3B20-8D3E-E550-0B7EB73CDDAC}"/>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D14069CA-DA1B-E602-C49C-AC5EC06F893A}"/>
              </a:ext>
            </a:extLst>
          </p:cNvPr>
          <p:cNvSpPr txBox="1">
            <a:spLocks noChangeArrowheads="1"/>
          </p:cNvSpPr>
          <p:nvPr/>
        </p:nvSpPr>
        <p:spPr bwMode="auto">
          <a:xfrm>
            <a:off x="2370083" y="5554007"/>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Replay</a:t>
            </a:r>
          </a:p>
        </p:txBody>
      </p:sp>
      <p:pic>
        <p:nvPicPr>
          <p:cNvPr id="43011" name="Picture 2">
            <a:extLst>
              <a:ext uri="{FF2B5EF4-FFF2-40B4-BE49-F238E27FC236}">
                <a16:creationId xmlns:a16="http://schemas.microsoft.com/office/drawing/2014/main" id="{EDAA293A-5457-FFAD-5F44-E3F9F847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17639"/>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24B345A1-D022-5174-95C0-086522B4C1D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97BB5393-43FC-4F3C-B503-F092CE3758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6147" name="Slide Number Placeholder 5">
            <a:extLst>
              <a:ext uri="{FF2B5EF4-FFF2-40B4-BE49-F238E27FC236}">
                <a16:creationId xmlns:a16="http://schemas.microsoft.com/office/drawing/2014/main" id="{E6DD71C1-5B9C-4BCB-B75A-C802081EF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7E734C2-7D18-4BB9-BFC8-3033AAC7B8C3}" type="slidenum">
              <a:rPr lang="en-GB" altLang="en-US" sz="1400"/>
              <a:pPr>
                <a:spcBef>
                  <a:spcPct val="0"/>
                </a:spcBef>
                <a:buClrTx/>
                <a:buSzTx/>
                <a:buFontTx/>
                <a:buNone/>
              </a:pPr>
              <a:t>2</a:t>
            </a:fld>
            <a:endParaRPr lang="en-GB" altLang="en-US" sz="1400"/>
          </a:p>
        </p:txBody>
      </p:sp>
      <p:sp>
        <p:nvSpPr>
          <p:cNvPr id="6148" name="Rectangle 2">
            <a:extLst>
              <a:ext uri="{FF2B5EF4-FFF2-40B4-BE49-F238E27FC236}">
                <a16:creationId xmlns:a16="http://schemas.microsoft.com/office/drawing/2014/main" id="{9CE7001E-9D4D-4999-BD6E-80F744BCCB5E}"/>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Pendahuluan</a:t>
            </a:r>
            <a:r>
              <a:rPr lang="en-GB" altLang="en-US"/>
              <a:t> </a:t>
            </a:r>
          </a:p>
        </p:txBody>
      </p:sp>
      <p:sp>
        <p:nvSpPr>
          <p:cNvPr id="6149" name="Rectangle 3">
            <a:extLst>
              <a:ext uri="{FF2B5EF4-FFF2-40B4-BE49-F238E27FC236}">
                <a16:creationId xmlns:a16="http://schemas.microsoft.com/office/drawing/2014/main" id="{F6C89406-A928-4D61-B49F-9D655576773E}"/>
              </a:ext>
            </a:extLst>
          </p:cNvPr>
          <p:cNvSpPr>
            <a:spLocks noGrp="1" noChangeArrowheads="1"/>
          </p:cNvSpPr>
          <p:nvPr>
            <p:ph type="body" idx="1"/>
          </p:nvPr>
        </p:nvSpPr>
        <p:spPr>
          <a:xfrm>
            <a:off x="690880" y="2017713"/>
            <a:ext cx="10515600" cy="4114800"/>
          </a:xfrm>
        </p:spPr>
        <p:txBody>
          <a:bodyPr>
            <a:normAutofit fontScale="92500" lnSpcReduction="10000"/>
          </a:bodyPr>
          <a:lstStyle/>
          <a:p>
            <a:pPr eaLnBrk="1" hangingPunct="1">
              <a:lnSpc>
                <a:spcPct val="90000"/>
              </a:lnSpc>
            </a:pPr>
            <a:r>
              <a:rPr lang="en-US" altLang="en-US" dirty="0" err="1">
                <a:cs typeface="Times New Roman" panose="02020603050405020304" pitchFamily="18" charset="0"/>
              </a:rPr>
              <a:t>Keseluruhan</a:t>
            </a:r>
            <a:r>
              <a:rPr lang="en-US" altLang="en-US" dirty="0">
                <a:cs typeface="Times New Roman" panose="02020603050405020304" pitchFamily="18" charset="0"/>
              </a:rPr>
              <a:t> </a:t>
            </a:r>
            <a:r>
              <a:rPr lang="en-US" altLang="en-US" i="1" dirty="0">
                <a:cs typeface="Times New Roman" panose="02020603050405020304" pitchFamily="18" charset="0"/>
              </a:rPr>
              <a:t>point</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menjaga</a:t>
            </a:r>
            <a:r>
              <a:rPr lang="en-US" altLang="en-US" dirty="0">
                <a:cs typeface="Times New Roman" panose="02020603050405020304" pitchFamily="18" charset="0"/>
              </a:rPr>
              <a:t> </a:t>
            </a:r>
            <a:r>
              <a:rPr lang="en-US" altLang="en-US" dirty="0" err="1">
                <a:cs typeface="Times New Roman" panose="02020603050405020304" pitchFamily="18" charset="0"/>
              </a:rPr>
              <a:t>kerahasiaan</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penyadap</a:t>
            </a:r>
            <a:r>
              <a:rPr lang="en-US" altLang="en-US" dirty="0">
                <a:cs typeface="Times New Roman" panose="02020603050405020304" pitchFamily="18" charset="0"/>
              </a:rPr>
              <a:t> (</a:t>
            </a:r>
            <a:r>
              <a:rPr lang="en-US" altLang="en-US" i="1" dirty="0">
                <a:cs typeface="Times New Roman" panose="02020603050405020304" pitchFamily="18" charset="0"/>
              </a:rPr>
              <a:t>eavesdropper</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i="1" dirty="0">
                <a:cs typeface="Times New Roman" panose="02020603050405020304" pitchFamily="18" charset="0"/>
              </a:rPr>
              <a:t>cryptanalyst</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pula </a:t>
            </a:r>
            <a:r>
              <a:rPr lang="en-US" altLang="en-US" dirty="0" err="1">
                <a:cs typeface="Times New Roman" panose="02020603050405020304" pitchFamily="18" charset="0"/>
              </a:rPr>
              <a:t>merangkap</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seorang</a:t>
            </a:r>
            <a:r>
              <a:rPr lang="en-US" altLang="en-US" dirty="0">
                <a:cs typeface="Times New Roman" panose="02020603050405020304" pitchFamily="18" charset="0"/>
              </a:rPr>
              <a:t> </a:t>
            </a:r>
            <a:r>
              <a:rPr lang="en-US" altLang="en-US" dirty="0" err="1">
                <a:cs typeface="Times New Roman" panose="02020603050405020304" pitchFamily="18" charset="0"/>
              </a:rPr>
              <a:t>penyadap</a:t>
            </a:r>
            <a:endParaRPr lang="en-US" altLang="en-US" dirty="0">
              <a:cs typeface="Times New Roman" panose="02020603050405020304" pitchFamily="18" charset="0"/>
            </a:endParaRP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berusaha</a:t>
            </a:r>
            <a:r>
              <a:rPr lang="en-US" altLang="en-US" dirty="0">
                <a:cs typeface="Times New Roman" panose="02020603050405020304" pitchFamily="18" charset="0"/>
              </a:rPr>
              <a:t> </a:t>
            </a:r>
            <a:r>
              <a:rPr lang="en-US" altLang="en-US" dirty="0" err="1">
                <a:cs typeface="Times New Roman" panose="02020603050405020304" pitchFamily="18" charset="0"/>
              </a:rPr>
              <a:t>memecahkan</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sistem</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mengungkap</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mendapatkan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a:t>
            </a:r>
            <a:endParaRPr lang="en-GB" altLang="en-US" dirty="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0A356220-2166-E708-465E-F15213F01555}"/>
              </a:ext>
            </a:extLst>
          </p:cNvPr>
          <p:cNvSpPr txBox="1">
            <a:spLocks noChangeArrowheads="1"/>
          </p:cNvSpPr>
          <p:nvPr/>
        </p:nvSpPr>
        <p:spPr bwMode="auto">
          <a:xfrm>
            <a:off x="2422635" y="566102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Modification</a:t>
            </a:r>
          </a:p>
        </p:txBody>
      </p:sp>
      <p:pic>
        <p:nvPicPr>
          <p:cNvPr id="45059" name="Picture 2">
            <a:extLst>
              <a:ext uri="{FF2B5EF4-FFF2-40B4-BE49-F238E27FC236}">
                <a16:creationId xmlns:a16="http://schemas.microsoft.com/office/drawing/2014/main" id="{554DDBED-0354-4E4F-25AB-C30FEEAE6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106" y="998537"/>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Rectangle 3">
            <a:extLst>
              <a:ext uri="{FF2B5EF4-FFF2-40B4-BE49-F238E27FC236}">
                <a16:creationId xmlns:a16="http://schemas.microsoft.com/office/drawing/2014/main" id="{A22EDABB-FFF5-E27B-875B-A6AEEFF9C3AF}"/>
              </a:ext>
            </a:extLst>
          </p:cNvPr>
          <p:cNvSpPr>
            <a:spLocks noChangeArrowheads="1"/>
          </p:cNvSpPr>
          <p:nvPr/>
        </p:nvSpPr>
        <p:spPr bwMode="auto">
          <a:xfrm>
            <a:off x="6095999" y="2536827"/>
            <a:ext cx="1954925" cy="601662"/>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1" name="Freeform 4">
            <a:extLst>
              <a:ext uri="{FF2B5EF4-FFF2-40B4-BE49-F238E27FC236}">
                <a16:creationId xmlns:a16="http://schemas.microsoft.com/office/drawing/2014/main" id="{5C1B38AC-0B6F-AA49-8D50-A1A5EDBD3793}"/>
              </a:ext>
            </a:extLst>
          </p:cNvPr>
          <p:cNvSpPr>
            <a:spLocks/>
          </p:cNvSpPr>
          <p:nvPr/>
        </p:nvSpPr>
        <p:spPr bwMode="auto">
          <a:xfrm>
            <a:off x="4137025" y="3733801"/>
            <a:ext cx="1644650" cy="1216025"/>
          </a:xfrm>
          <a:custGeom>
            <a:avLst/>
            <a:gdLst>
              <a:gd name="T0" fmla="*/ 236894688 w 1036"/>
              <a:gd name="T1" fmla="*/ 1874996250 h 766"/>
              <a:gd name="T2" fmla="*/ 1219755625 w 1036"/>
              <a:gd name="T3" fmla="*/ 1844754375 h 766"/>
              <a:gd name="T4" fmla="*/ 1824593125 w 1036"/>
              <a:gd name="T5" fmla="*/ 1617940313 h 766"/>
              <a:gd name="T6" fmla="*/ 2081649063 w 1036"/>
              <a:gd name="T7" fmla="*/ 1496972813 h 766"/>
              <a:gd name="T8" fmla="*/ 2147483646 w 1036"/>
              <a:gd name="T9" fmla="*/ 1345763438 h 766"/>
              <a:gd name="T10" fmla="*/ 2147483646 w 1036"/>
              <a:gd name="T11" fmla="*/ 786288750 h 766"/>
              <a:gd name="T12" fmla="*/ 2147483646 w 1036"/>
              <a:gd name="T13" fmla="*/ 529232813 h 766"/>
              <a:gd name="T14" fmla="*/ 2147483646 w 1036"/>
              <a:gd name="T15" fmla="*/ 0 h 7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6" h="766">
                <a:moveTo>
                  <a:pt x="94" y="744"/>
                </a:moveTo>
                <a:cubicBezTo>
                  <a:pt x="244" y="707"/>
                  <a:pt x="0" y="766"/>
                  <a:pt x="484" y="732"/>
                </a:cubicBezTo>
                <a:cubicBezTo>
                  <a:pt x="571" y="726"/>
                  <a:pt x="643" y="655"/>
                  <a:pt x="724" y="642"/>
                </a:cubicBezTo>
                <a:cubicBezTo>
                  <a:pt x="754" y="619"/>
                  <a:pt x="789" y="603"/>
                  <a:pt x="826" y="594"/>
                </a:cubicBezTo>
                <a:cubicBezTo>
                  <a:pt x="862" y="572"/>
                  <a:pt x="858" y="562"/>
                  <a:pt x="886" y="534"/>
                </a:cubicBezTo>
                <a:cubicBezTo>
                  <a:pt x="911" y="459"/>
                  <a:pt x="942" y="386"/>
                  <a:pt x="970" y="312"/>
                </a:cubicBezTo>
                <a:cubicBezTo>
                  <a:pt x="982" y="280"/>
                  <a:pt x="985" y="243"/>
                  <a:pt x="994" y="210"/>
                </a:cubicBezTo>
                <a:cubicBezTo>
                  <a:pt x="1015" y="138"/>
                  <a:pt x="1036" y="75"/>
                  <a:pt x="1036" y="0"/>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2" name="Freeform 5">
            <a:extLst>
              <a:ext uri="{FF2B5EF4-FFF2-40B4-BE49-F238E27FC236}">
                <a16:creationId xmlns:a16="http://schemas.microsoft.com/office/drawing/2014/main" id="{A58F0B1F-3C01-66AC-AD7D-BDD836E5C278}"/>
              </a:ext>
            </a:extLst>
          </p:cNvPr>
          <p:cNvSpPr>
            <a:spLocks/>
          </p:cNvSpPr>
          <p:nvPr/>
        </p:nvSpPr>
        <p:spPr bwMode="auto">
          <a:xfrm>
            <a:off x="6343650" y="3619501"/>
            <a:ext cx="1809750" cy="1171575"/>
          </a:xfrm>
          <a:custGeom>
            <a:avLst/>
            <a:gdLst>
              <a:gd name="T0" fmla="*/ 0 w 1140"/>
              <a:gd name="T1" fmla="*/ 0 h 738"/>
              <a:gd name="T2" fmla="*/ 181451250 w 1140"/>
              <a:gd name="T3" fmla="*/ 529232813 h 738"/>
              <a:gd name="T4" fmla="*/ 423386250 w 1140"/>
              <a:gd name="T5" fmla="*/ 1073586563 h 738"/>
              <a:gd name="T6" fmla="*/ 589716563 w 1140"/>
              <a:gd name="T7" fmla="*/ 1194554063 h 738"/>
              <a:gd name="T8" fmla="*/ 756046875 w 1140"/>
              <a:gd name="T9" fmla="*/ 1345763438 h 738"/>
              <a:gd name="T10" fmla="*/ 1088707500 w 1140"/>
              <a:gd name="T11" fmla="*/ 1466730938 h 738"/>
              <a:gd name="T12" fmla="*/ 1421368125 w 1140"/>
              <a:gd name="T13" fmla="*/ 1602819375 h 738"/>
              <a:gd name="T14" fmla="*/ 1587698438 w 1140"/>
              <a:gd name="T15" fmla="*/ 1648182188 h 738"/>
              <a:gd name="T16" fmla="*/ 2147483646 w 1140"/>
              <a:gd name="T17" fmla="*/ 1799391563 h 738"/>
              <a:gd name="T18" fmla="*/ 2147483646 w 1140"/>
              <a:gd name="T19" fmla="*/ 1859875313 h 7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0" h="738">
                <a:moveTo>
                  <a:pt x="0" y="0"/>
                </a:moveTo>
                <a:cubicBezTo>
                  <a:pt x="15" y="77"/>
                  <a:pt x="42" y="139"/>
                  <a:pt x="72" y="210"/>
                </a:cubicBezTo>
                <a:cubicBezTo>
                  <a:pt x="86" y="280"/>
                  <a:pt x="120" y="373"/>
                  <a:pt x="168" y="426"/>
                </a:cubicBezTo>
                <a:cubicBezTo>
                  <a:pt x="190" y="450"/>
                  <a:pt x="209" y="453"/>
                  <a:pt x="234" y="474"/>
                </a:cubicBezTo>
                <a:cubicBezTo>
                  <a:pt x="327" y="554"/>
                  <a:pt x="250" y="501"/>
                  <a:pt x="300" y="534"/>
                </a:cubicBezTo>
                <a:cubicBezTo>
                  <a:pt x="323" y="568"/>
                  <a:pt x="392" y="576"/>
                  <a:pt x="432" y="582"/>
                </a:cubicBezTo>
                <a:cubicBezTo>
                  <a:pt x="474" y="603"/>
                  <a:pt x="519" y="619"/>
                  <a:pt x="564" y="636"/>
                </a:cubicBezTo>
                <a:cubicBezTo>
                  <a:pt x="585" y="644"/>
                  <a:pt x="630" y="654"/>
                  <a:pt x="630" y="654"/>
                </a:cubicBezTo>
                <a:cubicBezTo>
                  <a:pt x="697" y="699"/>
                  <a:pt x="856" y="705"/>
                  <a:pt x="930" y="714"/>
                </a:cubicBezTo>
                <a:cubicBezTo>
                  <a:pt x="996" y="736"/>
                  <a:pt x="1071" y="738"/>
                  <a:pt x="1140" y="738"/>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3" name="Text Box 6">
            <a:extLst>
              <a:ext uri="{FF2B5EF4-FFF2-40B4-BE49-F238E27FC236}">
                <a16:creationId xmlns:a16="http://schemas.microsoft.com/office/drawing/2014/main" id="{FC6698A1-4DEF-2199-74AA-91F806EBB5BA}"/>
              </a:ext>
            </a:extLst>
          </p:cNvPr>
          <p:cNvSpPr txBox="1">
            <a:spLocks noChangeArrowheads="1"/>
          </p:cNvSpPr>
          <p:nvPr/>
        </p:nvSpPr>
        <p:spPr bwMode="auto">
          <a:xfrm>
            <a:off x="6343650" y="2682679"/>
            <a:ext cx="14850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400" dirty="0">
                <a:solidFill>
                  <a:srgbClr val="000000"/>
                </a:solidFill>
              </a:rPr>
              <a:t>Modify message</a:t>
            </a:r>
          </a:p>
        </p:txBody>
      </p:sp>
      <p:sp>
        <p:nvSpPr>
          <p:cNvPr id="2" name="TextBox 1">
            <a:extLst>
              <a:ext uri="{FF2B5EF4-FFF2-40B4-BE49-F238E27FC236}">
                <a16:creationId xmlns:a16="http://schemas.microsoft.com/office/drawing/2014/main" id="{F16019AB-3616-CDA2-6089-D42ABB542FE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BC50D3A3-D16F-46EC-A7E8-51D5EA8B448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9459" name="Slide Number Placeholder 5">
            <a:extLst>
              <a:ext uri="{FF2B5EF4-FFF2-40B4-BE49-F238E27FC236}">
                <a16:creationId xmlns:a16="http://schemas.microsoft.com/office/drawing/2014/main" id="{D0B75157-DF45-467B-9EB0-A723E6AA07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BBC7EAF-3099-4BE0-89F8-B2B11300F11F}" type="slidenum">
              <a:rPr lang="en-GB" altLang="en-US" sz="1400"/>
              <a:pPr>
                <a:spcBef>
                  <a:spcPct val="0"/>
                </a:spcBef>
                <a:buClrTx/>
                <a:buSzTx/>
                <a:buFontTx/>
                <a:buNone/>
              </a:pPr>
              <a:t>21</a:t>
            </a:fld>
            <a:endParaRPr lang="en-GB" altLang="en-US" sz="1400"/>
          </a:p>
        </p:txBody>
      </p:sp>
      <p:sp>
        <p:nvSpPr>
          <p:cNvPr id="19460" name="Rectangle 5">
            <a:extLst>
              <a:ext uri="{FF2B5EF4-FFF2-40B4-BE49-F238E27FC236}">
                <a16:creationId xmlns:a16="http://schemas.microsoft.com/office/drawing/2014/main" id="{770BBA2E-372A-4FF2-8151-B6766D56AA14}"/>
              </a:ext>
            </a:extLst>
          </p:cNvPr>
          <p:cNvSpPr>
            <a:spLocks noChangeArrowheads="1"/>
          </p:cNvSpPr>
          <p:nvPr/>
        </p:nvSpPr>
        <p:spPr bwMode="auto">
          <a:xfrm>
            <a:off x="3681413" y="19478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19461" name="Object 4">
            <a:extLst>
              <a:ext uri="{FF2B5EF4-FFF2-40B4-BE49-F238E27FC236}">
                <a16:creationId xmlns:a16="http://schemas.microsoft.com/office/drawing/2014/main" id="{97C29DD2-632C-4125-8857-B19AE4DFF4CC}"/>
              </a:ext>
            </a:extLst>
          </p:cNvPr>
          <p:cNvGraphicFramePr>
            <a:graphicFrameLocks noChangeAspect="1"/>
          </p:cNvGraphicFramePr>
          <p:nvPr>
            <p:extLst>
              <p:ext uri="{D42A27DB-BD31-4B8C-83A1-F6EECF244321}">
                <p14:modId xmlns:p14="http://schemas.microsoft.com/office/powerpoint/2010/main" val="2307892233"/>
              </p:ext>
            </p:extLst>
          </p:nvPr>
        </p:nvGraphicFramePr>
        <p:xfrm>
          <a:off x="1807686" y="1148716"/>
          <a:ext cx="8116609" cy="4977764"/>
        </p:xfrm>
        <a:graphic>
          <a:graphicData uri="http://schemas.openxmlformats.org/presentationml/2006/ole">
            <mc:AlternateContent xmlns:mc="http://schemas.openxmlformats.org/markup-compatibility/2006">
              <mc:Choice xmlns:v="urn:schemas-microsoft-com:vml" Requires="v">
                <p:oleObj r:id="rId2" imgW="6443472" imgH="3947160" progId="Visio.Drawing.6">
                  <p:embed/>
                </p:oleObj>
              </mc:Choice>
              <mc:Fallback>
                <p:oleObj r:id="rId2" imgW="6443472" imgH="3947160" progId="Visio.Drawing.6">
                  <p:embed/>
                  <p:pic>
                    <p:nvPicPr>
                      <p:cNvPr id="19461" name="Object 4">
                        <a:extLst>
                          <a:ext uri="{FF2B5EF4-FFF2-40B4-BE49-F238E27FC236}">
                            <a16:creationId xmlns:a16="http://schemas.microsoft.com/office/drawing/2014/main" id="{97C29DD2-632C-4125-8857-B19AE4DFF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686" y="1148716"/>
                        <a:ext cx="8116609" cy="4977764"/>
                      </a:xfrm>
                      <a:prstGeom prst="rect">
                        <a:avLst/>
                      </a:prstGeom>
                      <a:noFill/>
                      <a:ln>
                        <a:noFill/>
                      </a:ln>
                    </p:spPr>
                  </p:pic>
                </p:oleObj>
              </mc:Fallback>
            </mc:AlternateContent>
          </a:graphicData>
        </a:graphic>
      </p:graphicFrame>
      <p:sp>
        <p:nvSpPr>
          <p:cNvPr id="19462" name="Rectangle 6">
            <a:extLst>
              <a:ext uri="{FF2B5EF4-FFF2-40B4-BE49-F238E27FC236}">
                <a16:creationId xmlns:a16="http://schemas.microsoft.com/office/drawing/2014/main" id="{BD98A4A6-7F35-4321-B4D1-5F39F490E21E}"/>
              </a:ext>
            </a:extLst>
          </p:cNvPr>
          <p:cNvSpPr>
            <a:spLocks noChangeArrowheads="1"/>
          </p:cNvSpPr>
          <p:nvPr/>
        </p:nvSpPr>
        <p:spPr bwMode="auto">
          <a:xfrm>
            <a:off x="3926403" y="255112"/>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Tree>
    <p:extLst>
      <p:ext uri="{BB962C8B-B14F-4D97-AF65-F5344CB8AC3E}">
        <p14:creationId xmlns:p14="http://schemas.microsoft.com/office/powerpoint/2010/main" val="277394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CA9731CB-E017-4708-8F42-E2A9AFF5CC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8435" name="Slide Number Placeholder 5">
            <a:extLst>
              <a:ext uri="{FF2B5EF4-FFF2-40B4-BE49-F238E27FC236}">
                <a16:creationId xmlns:a16="http://schemas.microsoft.com/office/drawing/2014/main" id="{8279E64B-8EB2-4856-8611-E6C6FBDBBF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54AA2C-D61C-4796-A141-8AB01436144A}" type="slidenum">
              <a:rPr lang="en-GB" altLang="en-US" sz="1400"/>
              <a:pPr>
                <a:spcBef>
                  <a:spcPct val="0"/>
                </a:spcBef>
                <a:buClrTx/>
                <a:buSzTx/>
                <a:buFontTx/>
                <a:buNone/>
              </a:pPr>
              <a:t>22</a:t>
            </a:fld>
            <a:endParaRPr lang="en-GB" altLang="en-US" sz="1400"/>
          </a:p>
        </p:txBody>
      </p:sp>
      <p:sp>
        <p:nvSpPr>
          <p:cNvPr id="18437" name="Rectangle 3">
            <a:extLst>
              <a:ext uri="{FF2B5EF4-FFF2-40B4-BE49-F238E27FC236}">
                <a16:creationId xmlns:a16="http://schemas.microsoft.com/office/drawing/2014/main" id="{86DED7B6-8809-4D1F-81CF-8F2A37B19BBC}"/>
              </a:ext>
            </a:extLst>
          </p:cNvPr>
          <p:cNvSpPr>
            <a:spLocks noGrp="1" noChangeArrowheads="1"/>
          </p:cNvSpPr>
          <p:nvPr>
            <p:ph type="body" idx="1"/>
          </p:nvPr>
        </p:nvSpPr>
        <p:spPr>
          <a:xfrm>
            <a:off x="695960" y="477520"/>
            <a:ext cx="10515600" cy="4822349"/>
          </a:xfrm>
        </p:spPr>
        <p:txBody>
          <a:bodyPr/>
          <a:lstStyle/>
          <a:p>
            <a:pPr marL="0" indent="0" algn="ctr" eaLnBrk="1" hangingPunct="1">
              <a:buNone/>
            </a:pPr>
            <a:r>
              <a:rPr lang="en-US" altLang="en-US" i="1" dirty="0"/>
              <a:t>Man-in-the-middle-attack</a:t>
            </a:r>
          </a:p>
          <a:p>
            <a:pPr marL="0" indent="0">
              <a:buNone/>
            </a:pPr>
            <a:r>
              <a:rPr lang="en-US" altLang="en-US" i="1" dirty="0"/>
              <a:t>	                       </a:t>
            </a:r>
            <a:r>
              <a:rPr lang="en-US" altLang="en-US" dirty="0" err="1"/>
              <a:t>Serangan</a:t>
            </a:r>
            <a:r>
              <a:rPr lang="en-US" altLang="en-US" dirty="0"/>
              <a:t> </a:t>
            </a:r>
            <a:r>
              <a:rPr lang="en-US" altLang="en-US" dirty="0" err="1"/>
              <a:t>aktif</a:t>
            </a:r>
            <a:r>
              <a:rPr lang="en-US" altLang="en-US" dirty="0"/>
              <a:t> yang </a:t>
            </a:r>
            <a:r>
              <a:rPr lang="en-US" altLang="en-US" dirty="0" err="1"/>
              <a:t>berbahaya</a:t>
            </a:r>
            <a:endParaRPr lang="en-US" altLang="en-US" i="1" dirty="0"/>
          </a:p>
        </p:txBody>
      </p:sp>
      <p:sp>
        <p:nvSpPr>
          <p:cNvPr id="18438" name="Rectangle 5">
            <a:extLst>
              <a:ext uri="{FF2B5EF4-FFF2-40B4-BE49-F238E27FC236}">
                <a16:creationId xmlns:a16="http://schemas.microsoft.com/office/drawing/2014/main" id="{140BAF6F-8890-46E9-9F03-FE66F5FA795B}"/>
              </a:ext>
            </a:extLst>
          </p:cNvPr>
          <p:cNvSpPr>
            <a:spLocks noChangeArrowheads="1"/>
          </p:cNvSpPr>
          <p:nvPr/>
        </p:nvSpPr>
        <p:spPr bwMode="auto">
          <a:xfrm>
            <a:off x="4781550" y="24098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pic>
        <p:nvPicPr>
          <p:cNvPr id="3" name="Picture 2" descr="Diagram&#10;&#10;Description automatically generated with low confidence">
            <a:extLst>
              <a:ext uri="{FF2B5EF4-FFF2-40B4-BE49-F238E27FC236}">
                <a16:creationId xmlns:a16="http://schemas.microsoft.com/office/drawing/2014/main" id="{9B1B46AC-9151-D6C8-C358-9B94D53ED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97" y="1818290"/>
            <a:ext cx="8808809" cy="429632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1659A3C4-694E-4BC7-BABF-5847E33C37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3555" name="Slide Number Placeholder 5">
            <a:extLst>
              <a:ext uri="{FF2B5EF4-FFF2-40B4-BE49-F238E27FC236}">
                <a16:creationId xmlns:a16="http://schemas.microsoft.com/office/drawing/2014/main" id="{3B2B870C-2639-4819-BBD9-F247F76213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3052690-E252-43D9-BCF3-BF7555C051E3}" type="slidenum">
              <a:rPr lang="en-GB" altLang="en-US" sz="1400"/>
              <a:pPr>
                <a:spcBef>
                  <a:spcPct val="0"/>
                </a:spcBef>
                <a:buClrTx/>
                <a:buSzTx/>
                <a:buFontTx/>
                <a:buNone/>
              </a:pPr>
              <a:t>23</a:t>
            </a:fld>
            <a:endParaRPr lang="en-GB" altLang="en-US" sz="1400"/>
          </a:p>
        </p:txBody>
      </p:sp>
      <p:sp>
        <p:nvSpPr>
          <p:cNvPr id="17413" name="Rectangle 3">
            <a:extLst>
              <a:ext uri="{FF2B5EF4-FFF2-40B4-BE49-F238E27FC236}">
                <a16:creationId xmlns:a16="http://schemas.microsoft.com/office/drawing/2014/main" id="{FACD0C0C-2E39-4497-9CF5-8A2B909CDEF6}"/>
              </a:ext>
            </a:extLst>
          </p:cNvPr>
          <p:cNvSpPr>
            <a:spLocks noGrp="1" noChangeArrowheads="1"/>
          </p:cNvSpPr>
          <p:nvPr>
            <p:ph type="body" idx="1"/>
          </p:nvPr>
        </p:nvSpPr>
        <p:spPr>
          <a:xfrm>
            <a:off x="863600" y="1690688"/>
            <a:ext cx="10932160" cy="4202111"/>
          </a:xfrm>
        </p:spPr>
        <p:txBody>
          <a:bodyPr/>
          <a:lstStyle/>
          <a:p>
            <a:pPr marL="0" indent="0">
              <a:buNone/>
              <a:defRPr/>
            </a:pPr>
            <a:r>
              <a:rPr lang="en-US" dirty="0" err="1">
                <a:cs typeface="Times New Roman" pitchFamily="18" charset="0"/>
              </a:rPr>
              <a:t>Berdasarkan</a:t>
            </a:r>
            <a:r>
              <a:rPr lang="en-US" dirty="0">
                <a:cs typeface="Times New Roman" pitchFamily="18" charset="0"/>
              </a:rPr>
              <a:t> </a:t>
            </a:r>
            <a:r>
              <a:rPr lang="en-US" dirty="0" err="1">
                <a:cs typeface="Times New Roman" pitchFamily="18" charset="0"/>
              </a:rPr>
              <a:t>teknik</a:t>
            </a:r>
            <a:r>
              <a:rPr lang="en-US" dirty="0">
                <a:cs typeface="Times New Roman" pitchFamily="18" charset="0"/>
              </a:rPr>
              <a:t> yang </a:t>
            </a:r>
            <a:r>
              <a:rPr lang="en-US" dirty="0" err="1">
                <a:cs typeface="Times New Roman" pitchFamily="18" charset="0"/>
              </a:rPr>
              <a:t>digunakan</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a:t>
            </a:r>
            <a:r>
              <a:rPr lang="en-US" dirty="0"/>
              <a:t> </a:t>
            </a:r>
          </a:p>
          <a:p>
            <a:pPr marL="609600" indent="-609600">
              <a:buAutoNum type="arabicPeriod"/>
              <a:defRPr/>
            </a:pPr>
            <a:r>
              <a:rPr lang="en-US" i="1" dirty="0"/>
              <a:t>Exhaustive attack/brute force attack</a:t>
            </a:r>
          </a:p>
          <a:p>
            <a:pPr marL="609600" indent="-609600">
              <a:buAutoNum type="arabicPeriod"/>
              <a:defRPr/>
            </a:pPr>
            <a:r>
              <a:rPr lang="en-US" i="1" dirty="0"/>
              <a:t>Analytical attack</a:t>
            </a:r>
          </a:p>
          <a:p>
            <a:pPr marL="609600" indent="-609600">
              <a:defRPr/>
            </a:pPr>
            <a:endParaRPr lang="en-GB" sz="2400" dirty="0"/>
          </a:p>
        </p:txBody>
      </p:sp>
      <p:sp>
        <p:nvSpPr>
          <p:cNvPr id="8" name="Rectangle 2">
            <a:extLst>
              <a:ext uri="{FF2B5EF4-FFF2-40B4-BE49-F238E27FC236}">
                <a16:creationId xmlns:a16="http://schemas.microsoft.com/office/drawing/2014/main" id="{DF25561B-8530-4EE9-B115-BA73F8E95FA6}"/>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3B55A-135C-4790-80FA-777BA651E7F3}"/>
              </a:ext>
            </a:extLst>
          </p:cNvPr>
          <p:cNvSpPr>
            <a:spLocks noGrp="1"/>
          </p:cNvSpPr>
          <p:nvPr>
            <p:ph idx="1"/>
          </p:nvPr>
        </p:nvSpPr>
        <p:spPr>
          <a:xfrm>
            <a:off x="838200" y="1178560"/>
            <a:ext cx="10515600" cy="4998403"/>
          </a:xfrm>
        </p:spPr>
        <p:txBody>
          <a:bodyPr/>
          <a:lstStyle/>
          <a:p>
            <a:pPr marL="609600" indent="-609600">
              <a:buNone/>
              <a:defRPr/>
            </a:pPr>
            <a:r>
              <a:rPr lang="en-US" b="1" i="1" dirty="0"/>
              <a:t>1. Exhaustive attack</a:t>
            </a:r>
            <a:r>
              <a:rPr lang="en-US" b="1" dirty="0"/>
              <a:t> /</a:t>
            </a:r>
            <a:r>
              <a:rPr lang="en-US" b="1" i="1" dirty="0"/>
              <a:t>brute force attack</a:t>
            </a:r>
            <a:endParaRPr lang="en-GB" b="1" dirty="0"/>
          </a:p>
          <a:p>
            <a:pPr marL="609600" indent="-609600">
              <a:defRPr/>
            </a:pPr>
            <a:endParaRPr lang="en-US" dirty="0">
              <a:latin typeface="Arial" charset="0"/>
              <a:cs typeface="Times New Roman" pitchFamily="18" charset="0"/>
            </a:endParaRPr>
          </a:p>
          <a:p>
            <a:pPr marL="630238" indent="-284163">
              <a:defRPr/>
            </a:pPr>
            <a:r>
              <a:rPr lang="en-US" dirty="0" err="1">
                <a:cs typeface="Times New Roman" pitchFamily="18" charset="0"/>
              </a:rPr>
              <a:t>Mengungkap</a:t>
            </a:r>
            <a:r>
              <a:rPr lang="en-US" dirty="0">
                <a:cs typeface="Times New Roman" pitchFamily="18" charset="0"/>
              </a:rPr>
              <a:t> </a:t>
            </a:r>
            <a:r>
              <a:rPr lang="en-US" dirty="0" err="1">
                <a:cs typeface="Times New Roman" pitchFamily="18" charset="0"/>
              </a:rPr>
              <a:t>plainteks</a:t>
            </a:r>
            <a:r>
              <a:rPr lang="en-US" dirty="0">
                <a:cs typeface="Times New Roman" pitchFamily="18" charset="0"/>
              </a:rPr>
              <a:t> </a:t>
            </a:r>
            <a:r>
              <a:rPr lang="en-US" dirty="0" err="1">
                <a:cs typeface="Times New Roman" pitchFamily="18" charset="0"/>
              </a:rPr>
              <a:t>dengan</a:t>
            </a:r>
            <a:r>
              <a:rPr lang="en-US" dirty="0">
                <a:cs typeface="Times New Roman" pitchFamily="18" charset="0"/>
              </a:rPr>
              <a:t> </a:t>
            </a:r>
            <a:r>
              <a:rPr lang="en-US" dirty="0" err="1">
                <a:cs typeface="Times New Roman" pitchFamily="18" charset="0"/>
              </a:rPr>
              <a:t>mencoba</a:t>
            </a:r>
            <a:r>
              <a:rPr lang="en-US" dirty="0">
                <a:cs typeface="Times New Roman" pitchFamily="18" charset="0"/>
              </a:rPr>
              <a:t> </a:t>
            </a:r>
            <a:r>
              <a:rPr lang="en-US" dirty="0" err="1">
                <a:cs typeface="Times New Roman" pitchFamily="18" charset="0"/>
              </a:rPr>
              <a:t>semua</a:t>
            </a:r>
            <a:r>
              <a:rPr lang="en-US" dirty="0">
                <a:cs typeface="Times New Roman" pitchFamily="18" charset="0"/>
              </a:rPr>
              <a:t> </a:t>
            </a:r>
            <a:r>
              <a:rPr lang="en-US" dirty="0" err="1">
                <a:cs typeface="Times New Roman" pitchFamily="18" charset="0"/>
              </a:rPr>
              <a:t>kemungkinan</a:t>
            </a:r>
            <a:r>
              <a:rPr lang="en-US" dirty="0">
                <a:cs typeface="Times New Roman" pitchFamily="18" charset="0"/>
              </a:rPr>
              <a:t> </a:t>
            </a:r>
            <a:r>
              <a:rPr lang="en-US" dirty="0" err="1">
                <a:cs typeface="Times New Roman" pitchFamily="18" charset="0"/>
              </a:rPr>
              <a:t>kunci</a:t>
            </a:r>
            <a:endParaRPr lang="en-US" dirty="0">
              <a:cs typeface="Times New Roman" pitchFamily="18" charset="0"/>
            </a:endParaRPr>
          </a:p>
          <a:p>
            <a:pPr marL="346075" indent="0">
              <a:buNone/>
              <a:defRPr/>
            </a:pPr>
            <a:r>
              <a:rPr lang="en-US" dirty="0">
                <a:cs typeface="Times New Roman" pitchFamily="18" charset="0"/>
              </a:rPr>
              <a:t>.  </a:t>
            </a:r>
            <a:r>
              <a:rPr lang="en-US" dirty="0" err="1">
                <a:cs typeface="Times New Roman" pitchFamily="18" charset="0"/>
              </a:rPr>
              <a:t>Contoh</a:t>
            </a:r>
            <a:r>
              <a:rPr lang="en-US" dirty="0">
                <a:cs typeface="Times New Roman" pitchFamily="18" charset="0"/>
              </a:rPr>
              <a:t>: </a:t>
            </a:r>
            <a:r>
              <a:rPr lang="en-US" i="1" dirty="0">
                <a:cs typeface="Times New Roman" pitchFamily="18" charset="0"/>
              </a:rPr>
              <a:t>dictionary attack </a:t>
            </a:r>
          </a:p>
          <a:p>
            <a:pPr marL="630238" indent="-346075">
              <a:defRPr/>
            </a:pPr>
            <a:endParaRPr lang="en-US" dirty="0">
              <a:cs typeface="Times New Roman" pitchFamily="18" charset="0"/>
            </a:endParaRPr>
          </a:p>
          <a:p>
            <a:pPr marL="630238" indent="-346075">
              <a:defRPr/>
            </a:pPr>
            <a:r>
              <a:rPr lang="en-US" dirty="0" err="1">
                <a:cs typeface="Times New Roman" pitchFamily="18" charset="0"/>
              </a:rPr>
              <a:t>Pasti</a:t>
            </a:r>
            <a:r>
              <a:rPr lang="en-US" dirty="0">
                <a:cs typeface="Times New Roman" pitchFamily="18" charset="0"/>
              </a:rPr>
              <a:t> </a:t>
            </a:r>
            <a:r>
              <a:rPr lang="en-US" dirty="0" err="1">
                <a:cs typeface="Times New Roman" pitchFamily="18" charset="0"/>
              </a:rPr>
              <a:t>berhasil</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jika</a:t>
            </a:r>
            <a:r>
              <a:rPr lang="en-US" dirty="0">
                <a:cs typeface="Times New Roman" pitchFamily="18" charset="0"/>
              </a:rPr>
              <a:t> </a:t>
            </a:r>
            <a:r>
              <a:rPr lang="en-US" dirty="0" err="1">
                <a:cs typeface="Times New Roman" pitchFamily="18" charset="0"/>
              </a:rPr>
              <a:t>tersedia</a:t>
            </a:r>
            <a:r>
              <a:rPr lang="en-US" dirty="0">
                <a:cs typeface="Times New Roman" pitchFamily="18" charset="0"/>
              </a:rPr>
              <a:t> </a:t>
            </a:r>
            <a:r>
              <a:rPr lang="en-US" dirty="0" err="1">
                <a:cs typeface="Times New Roman" pitchFamily="18" charset="0"/>
              </a:rPr>
              <a:t>waktu</a:t>
            </a:r>
            <a:r>
              <a:rPr lang="en-US" dirty="0">
                <a:cs typeface="Times New Roman" pitchFamily="18" charset="0"/>
              </a:rPr>
              <a:t> yang </a:t>
            </a:r>
            <a:r>
              <a:rPr lang="en-US" dirty="0" err="1">
                <a:cs typeface="Times New Roman" pitchFamily="18" charset="0"/>
              </a:rPr>
              <a:t>cukup</a:t>
            </a:r>
            <a:r>
              <a:rPr lang="en-US" dirty="0">
                <a:cs typeface="Times New Roman" pitchFamily="18" charset="0"/>
              </a:rPr>
              <a:t> dan </a:t>
            </a:r>
            <a:r>
              <a:rPr lang="en-US" dirty="0" err="1">
                <a:cs typeface="Times New Roman" pitchFamily="18" charset="0"/>
              </a:rPr>
              <a:t>sumberdaya</a:t>
            </a:r>
            <a:r>
              <a:rPr lang="en-US" dirty="0">
                <a:cs typeface="Times New Roman" pitchFamily="18" charset="0"/>
              </a:rPr>
              <a:t> </a:t>
            </a:r>
            <a:r>
              <a:rPr lang="en-US" i="1" dirty="0">
                <a:cs typeface="Times New Roman" pitchFamily="18" charset="0"/>
              </a:rPr>
              <a:t>hardware</a:t>
            </a:r>
            <a:r>
              <a:rPr lang="en-US" dirty="0">
                <a:cs typeface="Times New Roman" pitchFamily="18" charset="0"/>
              </a:rPr>
              <a:t> dan </a:t>
            </a:r>
            <a:r>
              <a:rPr lang="en-US" i="1" dirty="0">
                <a:cs typeface="Times New Roman" pitchFamily="18" charset="0"/>
              </a:rPr>
              <a:t>software</a:t>
            </a:r>
            <a:r>
              <a:rPr lang="en-US" dirty="0">
                <a:cs typeface="Times New Roman" pitchFamily="18" charset="0"/>
              </a:rPr>
              <a:t> yang </a:t>
            </a:r>
            <a:r>
              <a:rPr lang="en-US" dirty="0" err="1">
                <a:cs typeface="Times New Roman" pitchFamily="18" charset="0"/>
              </a:rPr>
              <a:t>memenuhi</a:t>
            </a:r>
            <a:r>
              <a:rPr lang="en-US" dirty="0">
                <a:cs typeface="Times New Roman" pitchFamily="18" charset="0"/>
              </a:rPr>
              <a:t>.</a:t>
            </a:r>
          </a:p>
          <a:p>
            <a:pPr marL="0" indent="0">
              <a:buNone/>
            </a:pPr>
            <a:endParaRPr lang="en-US" dirty="0"/>
          </a:p>
        </p:txBody>
      </p:sp>
    </p:spTree>
    <p:extLst>
      <p:ext uri="{BB962C8B-B14F-4D97-AF65-F5344CB8AC3E}">
        <p14:creationId xmlns:p14="http://schemas.microsoft.com/office/powerpoint/2010/main" val="293403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EC9D1885-40DD-413A-AF10-291B110836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4579" name="Slide Number Placeholder 5">
            <a:extLst>
              <a:ext uri="{FF2B5EF4-FFF2-40B4-BE49-F238E27FC236}">
                <a16:creationId xmlns:a16="http://schemas.microsoft.com/office/drawing/2014/main" id="{34485B46-710B-4A16-B438-3782648D19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0B58B2-B61D-4D00-99C7-02A8E9EE7EF1}" type="slidenum">
              <a:rPr lang="en-GB" altLang="en-US" sz="1400"/>
              <a:pPr>
                <a:spcBef>
                  <a:spcPct val="0"/>
                </a:spcBef>
                <a:buClrTx/>
                <a:buSzTx/>
                <a:buFontTx/>
                <a:buNone/>
              </a:pPr>
              <a:t>25</a:t>
            </a:fld>
            <a:endParaRPr lang="en-GB" altLang="en-US" sz="1400"/>
          </a:p>
        </p:txBody>
      </p:sp>
      <p:graphicFrame>
        <p:nvGraphicFramePr>
          <p:cNvPr id="24581" name="Object 3">
            <a:extLst>
              <a:ext uri="{FF2B5EF4-FFF2-40B4-BE49-F238E27FC236}">
                <a16:creationId xmlns:a16="http://schemas.microsoft.com/office/drawing/2014/main" id="{F6687CB6-DFD2-49DC-B7DC-4B6985DF00BC}"/>
              </a:ext>
            </a:extLst>
          </p:cNvPr>
          <p:cNvGraphicFramePr>
            <a:graphicFrameLocks noGrp="1" noChangeAspect="1"/>
          </p:cNvGraphicFramePr>
          <p:nvPr>
            <p:ph type="body" idx="1"/>
            <p:extLst>
              <p:ext uri="{D42A27DB-BD31-4B8C-83A1-F6EECF244321}">
                <p14:modId xmlns:p14="http://schemas.microsoft.com/office/powerpoint/2010/main" val="3079121532"/>
              </p:ext>
            </p:extLst>
          </p:nvPr>
        </p:nvGraphicFramePr>
        <p:xfrm>
          <a:off x="435539" y="1209041"/>
          <a:ext cx="11204081" cy="3627119"/>
        </p:xfrm>
        <a:graphic>
          <a:graphicData uri="http://schemas.openxmlformats.org/presentationml/2006/ole">
            <mc:AlternateContent xmlns:mc="http://schemas.openxmlformats.org/markup-compatibility/2006">
              <mc:Choice xmlns:v="urn:schemas-microsoft-com:vml" Requires="v">
                <p:oleObj name="Document" r:id="rId2" imgW="5629656" imgH="1822704" progId="Word.Document.8">
                  <p:embed/>
                </p:oleObj>
              </mc:Choice>
              <mc:Fallback>
                <p:oleObj name="Document" r:id="rId2" imgW="5629656" imgH="1822704" progId="Word.Document.8">
                  <p:embed/>
                  <p:pic>
                    <p:nvPicPr>
                      <p:cNvPr id="24581" name="Object 3">
                        <a:extLst>
                          <a:ext uri="{FF2B5EF4-FFF2-40B4-BE49-F238E27FC236}">
                            <a16:creationId xmlns:a16="http://schemas.microsoft.com/office/drawing/2014/main" id="{F6687CB6-DFD2-49DC-B7DC-4B6985DF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9" y="1209041"/>
                        <a:ext cx="11204081" cy="3627119"/>
                      </a:xfrm>
                      <a:prstGeom prst="rect">
                        <a:avLst/>
                      </a:prstGeom>
                      <a:noFill/>
                      <a:ln>
                        <a:noFill/>
                      </a:ln>
                    </p:spPr>
                  </p:pic>
                </p:oleObj>
              </mc:Fallback>
            </mc:AlternateContent>
          </a:graphicData>
        </a:graphic>
      </p:graphicFrame>
      <p:sp>
        <p:nvSpPr>
          <p:cNvPr id="24582" name="Rectangle 4">
            <a:extLst>
              <a:ext uri="{FF2B5EF4-FFF2-40B4-BE49-F238E27FC236}">
                <a16:creationId xmlns:a16="http://schemas.microsoft.com/office/drawing/2014/main" id="{83ACF805-4A33-4A2F-8905-EF9BB31BB67F}"/>
              </a:ext>
            </a:extLst>
          </p:cNvPr>
          <p:cNvSpPr>
            <a:spLocks noChangeArrowheads="1"/>
          </p:cNvSpPr>
          <p:nvPr/>
        </p:nvSpPr>
        <p:spPr bwMode="auto">
          <a:xfrm>
            <a:off x="1468120" y="4694852"/>
            <a:ext cx="8630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dirty="0" err="1">
                <a:latin typeface="Times New Roman" panose="02020603050405020304" pitchFamily="18" charset="0"/>
                <a:cs typeface="Times New Roman" panose="02020603050405020304" pitchFamily="18" charset="0"/>
              </a:rPr>
              <a:t>Solusi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Kriptografer</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harus</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membuat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kunci</a:t>
            </a:r>
            <a:r>
              <a:rPr lang="en-US" altLang="en-US" sz="2800" dirty="0">
                <a:latin typeface="Times New Roman" panose="02020603050405020304" pitchFamily="18" charset="0"/>
                <a:cs typeface="Times New Roman" panose="02020603050405020304" pitchFamily="18" charset="0"/>
              </a:rPr>
              <a:t> yang </a:t>
            </a:r>
            <a:r>
              <a:rPr lang="en-US" altLang="en-US" sz="2800" dirty="0" err="1">
                <a:latin typeface="Times New Roman" panose="02020603050405020304" pitchFamily="18" charset="0"/>
                <a:cs typeface="Times New Roman" panose="02020603050405020304" pitchFamily="18" charset="0"/>
              </a:rPr>
              <a:t>panjang</a:t>
            </a:r>
            <a:r>
              <a:rPr lang="en-US" altLang="en-US" sz="2800" dirty="0">
                <a:latin typeface="Times New Roman" panose="02020603050405020304" pitchFamily="18" charset="0"/>
                <a:cs typeface="Times New Roman" panose="02020603050405020304" pitchFamily="18" charset="0"/>
              </a:rPr>
              <a:t> dan </a:t>
            </a:r>
            <a:r>
              <a:rPr lang="en-US" altLang="en-US" sz="2800" dirty="0" err="1">
                <a:latin typeface="Times New Roman" panose="02020603050405020304" pitchFamily="18" charset="0"/>
                <a:cs typeface="Times New Roman" panose="02020603050405020304" pitchFamily="18" charset="0"/>
              </a:rPr>
              <a:t>tidak</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mudah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ditebak</a:t>
            </a:r>
            <a:r>
              <a:rPr lang="en-US" altLang="en-US" sz="2800" dirty="0">
                <a:latin typeface="Times New Roman" panose="02020603050405020304" pitchFamily="18" charset="0"/>
                <a:cs typeface="Times New Roman" panose="02020603050405020304" pitchFamily="18" charset="0"/>
              </a:rPr>
              <a:t>.</a:t>
            </a:r>
            <a:r>
              <a:rPr lang="en-GB" altLang="en-US" sz="2800" dirty="0">
                <a:latin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737A332D-A6AB-4C52-9AA8-2ACCFCF610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9D36270-A937-4030-B0CA-4C391E2DDEDA}" type="slidenum">
              <a:rPr lang="en-GB" altLang="en-US" sz="1400"/>
              <a:pPr>
                <a:spcBef>
                  <a:spcPct val="0"/>
                </a:spcBef>
                <a:buClrTx/>
                <a:buSzTx/>
                <a:buFontTx/>
                <a:buNone/>
              </a:pPr>
              <a:t>26</a:t>
            </a:fld>
            <a:endParaRPr lang="en-GB" altLang="en-US" sz="1400"/>
          </a:p>
        </p:txBody>
      </p:sp>
      <p:sp>
        <p:nvSpPr>
          <p:cNvPr id="18437" name="Rectangle 3">
            <a:extLst>
              <a:ext uri="{FF2B5EF4-FFF2-40B4-BE49-F238E27FC236}">
                <a16:creationId xmlns:a16="http://schemas.microsoft.com/office/drawing/2014/main" id="{9DB8CAAF-FDDE-4BF7-B49B-9EFE952486FA}"/>
              </a:ext>
            </a:extLst>
          </p:cNvPr>
          <p:cNvSpPr>
            <a:spLocks noGrp="1" noChangeArrowheads="1"/>
          </p:cNvSpPr>
          <p:nvPr>
            <p:ph type="body" idx="1"/>
          </p:nvPr>
        </p:nvSpPr>
        <p:spPr>
          <a:xfrm>
            <a:off x="975360" y="477520"/>
            <a:ext cx="10485120" cy="6096000"/>
          </a:xfrm>
        </p:spPr>
        <p:txBody>
          <a:bodyPr/>
          <a:lstStyle/>
          <a:p>
            <a:pPr marL="609600" indent="-609600">
              <a:buNone/>
              <a:defRPr/>
            </a:pPr>
            <a:r>
              <a:rPr lang="en-US" b="1" i="1" dirty="0">
                <a:cs typeface="Times New Roman" pitchFamily="18" charset="0"/>
              </a:rPr>
              <a:t>2.  Analytical attack</a:t>
            </a:r>
            <a:endParaRPr lang="en-US" b="1" dirty="0">
              <a:cs typeface="Times New Roman" pitchFamily="18" charset="0"/>
            </a:endParaRPr>
          </a:p>
          <a:p>
            <a:pPr marL="741363" indent="-344488">
              <a:defRPr/>
            </a:pPr>
            <a:r>
              <a:rPr lang="en-US" sz="2400" dirty="0" err="1">
                <a:cs typeface="Times New Roman" pitchFamily="18" charset="0"/>
              </a:rPr>
              <a:t>Menganalisis</a:t>
            </a:r>
            <a:r>
              <a:rPr lang="en-US" sz="2400" dirty="0">
                <a:cs typeface="Times New Roman" pitchFamily="18" charset="0"/>
              </a:rPr>
              <a:t> </a:t>
            </a:r>
            <a:r>
              <a:rPr lang="en-US" sz="2400" dirty="0" err="1">
                <a:cs typeface="Times New Roman" pitchFamily="18" charset="0"/>
              </a:rPr>
              <a:t>kelemahan</a:t>
            </a:r>
            <a:r>
              <a:rPr lang="en-US" sz="2400" dirty="0">
                <a:cs typeface="Times New Roman" pitchFamily="18" charset="0"/>
              </a:rPr>
              <a:t> cipher </a:t>
            </a:r>
            <a:r>
              <a:rPr lang="en-US" sz="2400" dirty="0" err="1">
                <a:cs typeface="Times New Roman" pitchFamily="18" charset="0"/>
              </a:rPr>
              <a:t>secara</a:t>
            </a:r>
            <a:r>
              <a:rPr lang="en-US" sz="2400" dirty="0">
                <a:cs typeface="Times New Roman" pitchFamily="18" charset="0"/>
              </a:rPr>
              <a:t> </a:t>
            </a:r>
            <a:r>
              <a:rPr lang="en-US" sz="2400" dirty="0" err="1">
                <a:cs typeface="Times New Roman" pitchFamily="18" charset="0"/>
              </a:rPr>
              <a:t>matematik</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menemukan</a:t>
            </a:r>
            <a:r>
              <a:rPr lang="en-US" sz="2400" dirty="0">
                <a:cs typeface="Times New Roman" pitchFamily="18" charset="0"/>
              </a:rPr>
              <a:t> parameter </a:t>
            </a:r>
            <a:r>
              <a:rPr lang="en-US" sz="2400" dirty="0" err="1">
                <a:cs typeface="Times New Roman" pitchFamily="18" charset="0"/>
              </a:rPr>
              <a:t>kunci</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mengurangi</a:t>
            </a:r>
            <a:r>
              <a:rPr lang="en-US" sz="2400" dirty="0">
                <a:cs typeface="Times New Roman" pitchFamily="18" charset="0"/>
              </a:rPr>
              <a:t> </a:t>
            </a:r>
            <a:r>
              <a:rPr lang="en-US" sz="2400" dirty="0" err="1">
                <a:cs typeface="Times New Roman" pitchFamily="18" charset="0"/>
              </a:rPr>
              <a:t>kemungkinan</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 yang </a:t>
            </a:r>
            <a:r>
              <a:rPr lang="en-US" sz="2400" dirty="0" err="1">
                <a:cs typeface="Times New Roman" pitchFamily="18" charset="0"/>
              </a:rPr>
              <a:t>tidak</a:t>
            </a:r>
            <a:r>
              <a:rPr lang="en-US" sz="2400" dirty="0">
                <a:cs typeface="Times New Roman" pitchFamily="18" charset="0"/>
              </a:rPr>
              <a:t> </a:t>
            </a:r>
            <a:r>
              <a:rPr lang="en-US" sz="2400" dirty="0" err="1">
                <a:cs typeface="Times New Roman" pitchFamily="18" charset="0"/>
              </a:rPr>
              <a:t>mungkin</a:t>
            </a:r>
            <a:r>
              <a:rPr lang="en-US" sz="2400" dirty="0">
                <a:cs typeface="Times New Roman" pitchFamily="18" charset="0"/>
              </a:rPr>
              <a:t> </a:t>
            </a:r>
            <a:r>
              <a:rPr lang="en-US" sz="2400" dirty="0" err="1">
                <a:cs typeface="Times New Roman" pitchFamily="18" charset="0"/>
              </a:rPr>
              <a:t>ada</a:t>
            </a:r>
            <a:r>
              <a:rPr lang="en-US" sz="2400" dirty="0">
                <a:cs typeface="Times New Roman" pitchFamily="18" charset="0"/>
              </a:rPr>
              <a:t>. </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Caranya</a:t>
            </a:r>
            <a:r>
              <a:rPr lang="en-US" sz="2400" dirty="0">
                <a:cs typeface="Times New Roman" pitchFamily="18" charset="0"/>
              </a:rPr>
              <a:t>: </a:t>
            </a:r>
            <a:r>
              <a:rPr lang="en-US" sz="2400" dirty="0" err="1">
                <a:cs typeface="Times New Roman" pitchFamily="18" charset="0"/>
              </a:rPr>
              <a:t>memecahkan</a:t>
            </a:r>
            <a:r>
              <a:rPr lang="en-US" sz="2400" dirty="0">
                <a:cs typeface="Times New Roman" pitchFamily="18" charset="0"/>
              </a:rPr>
              <a:t> </a:t>
            </a:r>
            <a:r>
              <a:rPr lang="en-US" sz="2400" dirty="0" err="1">
                <a:cs typeface="Times New Roman" pitchFamily="18" charset="0"/>
              </a:rPr>
              <a:t>persamaan-persamaan</a:t>
            </a:r>
            <a:r>
              <a:rPr lang="en-US" sz="2400" dirty="0">
                <a:cs typeface="Times New Roman" pitchFamily="18" charset="0"/>
              </a:rPr>
              <a:t> </a:t>
            </a:r>
            <a:r>
              <a:rPr lang="en-US" sz="2400" dirty="0" err="1">
                <a:cs typeface="Times New Roman" pitchFamily="18" charset="0"/>
              </a:rPr>
              <a:t>matematika</a:t>
            </a:r>
            <a:r>
              <a:rPr lang="en-US" sz="2400" dirty="0">
                <a:cs typeface="Times New Roman" pitchFamily="18" charset="0"/>
              </a:rPr>
              <a:t> (yang </a:t>
            </a:r>
            <a:r>
              <a:rPr lang="en-US" sz="2400" dirty="0" err="1">
                <a:cs typeface="Times New Roman" pitchFamily="18" charset="0"/>
              </a:rPr>
              <a:t>diperoleh</a:t>
            </a:r>
            <a:r>
              <a:rPr lang="en-US" sz="2400" dirty="0">
                <a:cs typeface="Times New Roman" pitchFamily="18" charset="0"/>
              </a:rPr>
              <a:t> </a:t>
            </a:r>
            <a:r>
              <a:rPr lang="en-US" sz="2400" dirty="0" err="1">
                <a:cs typeface="Times New Roman" pitchFamily="18" charset="0"/>
              </a:rPr>
              <a:t>dari</a:t>
            </a:r>
            <a:r>
              <a:rPr lang="en-US" sz="2400" dirty="0">
                <a:cs typeface="Times New Roman" pitchFamily="18" charset="0"/>
              </a:rPr>
              <a:t> </a:t>
            </a:r>
            <a:r>
              <a:rPr lang="en-US" sz="2400" dirty="0" err="1">
                <a:cs typeface="Times New Roman" pitchFamily="18" charset="0"/>
              </a:rPr>
              <a:t>konsep</a:t>
            </a:r>
            <a:r>
              <a:rPr lang="en-US" sz="2400" dirty="0">
                <a:cs typeface="Times New Roman" pitchFamily="18" charset="0"/>
              </a:rPr>
              <a:t> yang </a:t>
            </a:r>
            <a:r>
              <a:rPr lang="en-US" sz="2400" dirty="0" err="1">
                <a:cs typeface="Times New Roman" pitchFamily="18" charset="0"/>
              </a:rPr>
              <a:t>digunakan</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ciphernya</a:t>
            </a:r>
            <a:r>
              <a:rPr lang="en-US" sz="2400" dirty="0">
                <a:cs typeface="Times New Roman" pitchFamily="18" charset="0"/>
              </a:rPr>
              <a:t>) yang </a:t>
            </a:r>
            <a:r>
              <a:rPr lang="en-US" sz="2400" dirty="0" err="1">
                <a:cs typeface="Times New Roman" pitchFamily="18" charset="0"/>
              </a:rPr>
              <a:t>mengandung</a:t>
            </a:r>
            <a:r>
              <a:rPr lang="en-US" sz="2400" dirty="0">
                <a:cs typeface="Times New Roman" pitchFamily="18" charset="0"/>
              </a:rPr>
              <a:t> </a:t>
            </a:r>
            <a:r>
              <a:rPr lang="en-US" sz="2400" dirty="0" err="1">
                <a:cs typeface="Times New Roman" pitchFamily="18" charset="0"/>
              </a:rPr>
              <a:t>peubah-peubah</a:t>
            </a:r>
            <a:r>
              <a:rPr lang="en-US" sz="2400" dirty="0">
                <a:cs typeface="Times New Roman" pitchFamily="18" charset="0"/>
              </a:rPr>
              <a:t> yang </a:t>
            </a:r>
            <a:r>
              <a:rPr lang="en-US" sz="2400" dirty="0" err="1">
                <a:cs typeface="Times New Roman" pitchFamily="18" charset="0"/>
              </a:rPr>
              <a:t>merepresentasikan</a:t>
            </a:r>
            <a:r>
              <a:rPr lang="en-US" sz="2400" dirty="0">
                <a:cs typeface="Times New Roman" pitchFamily="18" charset="0"/>
              </a:rPr>
              <a:t> </a:t>
            </a:r>
            <a:r>
              <a:rPr lang="en-US" sz="2400" dirty="0" err="1">
                <a:cs typeface="Times New Roman" pitchFamily="18" charset="0"/>
              </a:rPr>
              <a:t>plainteks</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Contoh</a:t>
            </a:r>
            <a:r>
              <a:rPr lang="en-US" sz="2400" dirty="0">
                <a:cs typeface="Times New Roman" pitchFamily="18" charset="0"/>
              </a:rPr>
              <a:t>: </a:t>
            </a:r>
            <a:r>
              <a:rPr lang="en-US" sz="2400" dirty="0" err="1">
                <a:cs typeface="Times New Roman" pitchFamily="18" charset="0"/>
              </a:rPr>
              <a:t>Lihat</a:t>
            </a:r>
            <a:r>
              <a:rPr lang="en-US" sz="2400" dirty="0">
                <a:cs typeface="Times New Roman" pitchFamily="18" charset="0"/>
              </a:rPr>
              <a:t> </a:t>
            </a:r>
            <a:r>
              <a:rPr lang="en-US" sz="2400" dirty="0" err="1">
                <a:cs typeface="Times New Roman" pitchFamily="18" charset="0"/>
              </a:rPr>
              <a:t>kembali</a:t>
            </a:r>
            <a:r>
              <a:rPr lang="en-US" sz="2400" dirty="0">
                <a:cs typeface="Times New Roman" pitchFamily="18" charset="0"/>
              </a:rPr>
              <a:t>  </a:t>
            </a:r>
            <a:r>
              <a:rPr lang="en-US" sz="2400" i="1" dirty="0">
                <a:cs typeface="Times New Roman" pitchFamily="18" charset="0"/>
              </a:rPr>
              <a:t>Affine Cipher </a:t>
            </a:r>
            <a:endParaRPr lang="en-US" sz="2400" dirty="0">
              <a:cs typeface="Times New Roman" pitchFamily="18" charset="0"/>
            </a:endParaRPr>
          </a:p>
          <a:p>
            <a:pPr marL="741363" indent="-344488">
              <a:defRPr/>
            </a:pPr>
            <a:endParaRPr lang="en-GB" dirty="0"/>
          </a:p>
        </p:txBody>
      </p:sp>
      <p:sp>
        <p:nvSpPr>
          <p:cNvPr id="2" name="Rectangle 1">
            <a:extLst>
              <a:ext uri="{FF2B5EF4-FFF2-40B4-BE49-F238E27FC236}">
                <a16:creationId xmlns:a16="http://schemas.microsoft.com/office/drawing/2014/main" id="{9DFD1AF7-9817-444C-AF38-1E3462A1C3DC}"/>
              </a:ext>
            </a:extLst>
          </p:cNvPr>
          <p:cNvSpPr/>
          <p:nvPr/>
        </p:nvSpPr>
        <p:spPr>
          <a:xfrm>
            <a:off x="7236460" y="3838148"/>
            <a:ext cx="4130040" cy="1015663"/>
          </a:xfrm>
          <a:prstGeom prst="rect">
            <a:avLst/>
          </a:prstGeom>
        </p:spPr>
        <p:txBody>
          <a:bodyPr wrap="square">
            <a:spAutoFit/>
          </a:bodyPr>
          <a:lstStyle/>
          <a:p>
            <a:pPr marL="609600" indent="-609600"/>
            <a:r>
              <a:rPr lang="en-US" altLang="en-US" sz="2000" dirty="0" err="1">
                <a:solidFill>
                  <a:srgbClr val="FF0000"/>
                </a:solidFill>
              </a:rPr>
              <a:t>Enkripsi</a:t>
            </a:r>
            <a:r>
              <a:rPr lang="en-US" altLang="en-US" sz="2000" dirty="0">
                <a:solidFill>
                  <a:srgbClr val="FF0000"/>
                </a:solidFill>
              </a:rPr>
              <a:t>: </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err="1">
                <a:solidFill>
                  <a:srgbClr val="FF0000"/>
                </a:solidFill>
                <a:cs typeface="Times New Roman" panose="02020603050405020304" pitchFamily="18" charset="0"/>
              </a:rPr>
              <a:t>mP</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pPr marL="609600" indent="-609600"/>
            <a:r>
              <a:rPr lang="en-US" altLang="en-US" sz="2000" dirty="0" err="1">
                <a:solidFill>
                  <a:srgbClr val="FF0000"/>
                </a:solidFill>
                <a:cs typeface="Times New Roman" panose="02020603050405020304" pitchFamily="18" charset="0"/>
              </a:rPr>
              <a:t>Dekripsi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P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baseline="30000" dirty="0">
                <a:solidFill>
                  <a:srgbClr val="FF0000"/>
                </a:solidFill>
                <a:cs typeface="Times New Roman" panose="02020603050405020304" pitchFamily="18" charset="0"/>
              </a:rPr>
              <a:t>–1 </a:t>
            </a:r>
            <a:r>
              <a:rPr lang="en-US" altLang="en-US" sz="2000" dirty="0">
                <a:solidFill>
                  <a:srgbClr val="FF0000"/>
                </a:solidFill>
                <a:cs typeface="Times New Roman" panose="02020603050405020304" pitchFamily="18" charset="0"/>
              </a:rPr>
              <a:t>(</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a:t>
            </a:r>
          </a:p>
          <a:p>
            <a:pPr marL="609600" indent="-609600"/>
            <a:r>
              <a:rPr lang="en-US" altLang="en-US" sz="2000" dirty="0" err="1">
                <a:solidFill>
                  <a:srgbClr val="FF0000"/>
                </a:solidFill>
                <a:cs typeface="Times New Roman" panose="02020603050405020304" pitchFamily="18" charset="0"/>
              </a:rPr>
              <a:t>Kunci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dan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p>
        </p:txBody>
      </p:sp>
      <p:sp>
        <p:nvSpPr>
          <p:cNvPr id="3" name="Arrow: Right 2">
            <a:extLst>
              <a:ext uri="{FF2B5EF4-FFF2-40B4-BE49-F238E27FC236}">
                <a16:creationId xmlns:a16="http://schemas.microsoft.com/office/drawing/2014/main" id="{DBE1B0EA-6E42-4823-A359-933C3E54F8B7}"/>
              </a:ext>
            </a:extLst>
          </p:cNvPr>
          <p:cNvSpPr/>
          <p:nvPr/>
        </p:nvSpPr>
        <p:spPr>
          <a:xfrm>
            <a:off x="6385560" y="4254540"/>
            <a:ext cx="7010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96F03B-156E-4EE6-87EA-E0452FEA993E}"/>
              </a:ext>
            </a:extLst>
          </p:cNvPr>
          <p:cNvSpPr/>
          <p:nvPr/>
        </p:nvSpPr>
        <p:spPr>
          <a:xfrm>
            <a:off x="1907541" y="4724927"/>
            <a:ext cx="6096000" cy="707886"/>
          </a:xfrm>
          <a:prstGeom prst="rect">
            <a:avLst/>
          </a:prstGeom>
        </p:spPr>
        <p:txBody>
          <a:bodyPr>
            <a:spAutoFit/>
          </a:bodyPr>
          <a:lstStyle/>
          <a:p>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bilangan</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bulat</a:t>
            </a:r>
            <a:r>
              <a:rPr lang="en-US" altLang="en-US" sz="2000" dirty="0">
                <a:solidFill>
                  <a:srgbClr val="FF0000"/>
                </a:solidFill>
                <a:cs typeface="Times New Roman" panose="02020603050405020304" pitchFamily="18" charset="0"/>
              </a:rPr>
              <a:t> yang </a:t>
            </a:r>
            <a:r>
              <a:rPr lang="en-US" altLang="en-US" sz="2000" dirty="0" err="1">
                <a:solidFill>
                  <a:srgbClr val="FF0000"/>
                </a:solidFill>
                <a:cs typeface="Times New Roman" panose="02020603050405020304" pitchFamily="18" charset="0"/>
              </a:rPr>
              <a:t>relatif</a:t>
            </a:r>
            <a:r>
              <a:rPr lang="en-US" altLang="en-US" sz="2000" dirty="0">
                <a:solidFill>
                  <a:srgbClr val="FF0000"/>
                </a:solidFill>
                <a:cs typeface="Times New Roman" panose="02020603050405020304" pitchFamily="18" charset="0"/>
              </a:rPr>
              <a:t> prima </a:t>
            </a:r>
            <a:r>
              <a:rPr lang="en-US" altLang="en-US" sz="2000" dirty="0" err="1">
                <a:solidFill>
                  <a:srgbClr val="FF0000"/>
                </a:solidFill>
                <a:cs typeface="Times New Roman" panose="02020603050405020304" pitchFamily="18" charset="0"/>
              </a:rPr>
              <a:t>dengan</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adalah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jumlah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pergeseran</a:t>
            </a:r>
            <a:r>
              <a:rPr lang="en-US" altLang="en-US" sz="2000" dirty="0">
                <a:solidFill>
                  <a:srgbClr val="FF0000"/>
                </a:solidFill>
                <a:cs typeface="Times New Roman" panose="02020603050405020304" pitchFamily="18" charset="0"/>
              </a:rPr>
              <a:t> </a:t>
            </a:r>
          </a:p>
        </p:txBody>
      </p:sp>
      <p:sp>
        <p:nvSpPr>
          <p:cNvPr id="5" name="Rectangle 4">
            <a:extLst>
              <a:ext uri="{FF2B5EF4-FFF2-40B4-BE49-F238E27FC236}">
                <a16:creationId xmlns:a16="http://schemas.microsoft.com/office/drawing/2014/main" id="{72F40B9D-0325-4AEA-A5E5-5971B89DC018}"/>
              </a:ext>
            </a:extLst>
          </p:cNvPr>
          <p:cNvSpPr/>
          <p:nvPr/>
        </p:nvSpPr>
        <p:spPr>
          <a:xfrm>
            <a:off x="1877060" y="5557857"/>
            <a:ext cx="7424420" cy="1015663"/>
          </a:xfrm>
          <a:prstGeom prst="rect">
            <a:avLst/>
          </a:prstGeom>
        </p:spPr>
        <p:txBody>
          <a:bodyPr wrap="square">
            <a:spAutoFit/>
          </a:bodyPr>
          <a:lstStyle/>
          <a:p>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dapat</a:t>
            </a:r>
            <a:r>
              <a:rPr lang="en-US" altLang="en-US" sz="2000" dirty="0">
                <a:solidFill>
                  <a:srgbClr val="FF0000"/>
                </a:solidFill>
              </a:rPr>
              <a:t> </a:t>
            </a:r>
            <a:r>
              <a:rPr lang="en-US" altLang="en-US" sz="2000" dirty="0" err="1">
                <a:solidFill>
                  <a:srgbClr val="FF0000"/>
                </a:solidFill>
              </a:rPr>
              <a:t>ditemukan</a:t>
            </a:r>
            <a:r>
              <a:rPr lang="en-US" altLang="en-US" sz="2000" dirty="0">
                <a:solidFill>
                  <a:srgbClr val="FF0000"/>
                </a:solidFill>
              </a:rPr>
              <a:t> </a:t>
            </a:r>
            <a:r>
              <a:rPr lang="en-US" altLang="en-US" sz="2000" dirty="0" err="1">
                <a:solidFill>
                  <a:srgbClr val="FF0000"/>
                </a:solidFill>
              </a:rPr>
              <a:t>dengan</a:t>
            </a:r>
            <a:r>
              <a:rPr lang="en-US" altLang="en-US" sz="2000" dirty="0">
                <a:solidFill>
                  <a:srgbClr val="FF0000"/>
                </a:solidFill>
              </a:rPr>
              <a:t> </a:t>
            </a:r>
            <a:r>
              <a:rPr lang="en-US" altLang="en-US" sz="2000" dirty="0" err="1">
                <a:solidFill>
                  <a:srgbClr val="FF0000"/>
                </a:solidFill>
              </a:rPr>
              <a:t>memecahkan</a:t>
            </a:r>
            <a:r>
              <a:rPr lang="en-US" altLang="en-US" sz="2000" dirty="0">
                <a:solidFill>
                  <a:srgbClr val="FF0000"/>
                </a:solidFill>
              </a:rPr>
              <a:t> dua </a:t>
            </a:r>
            <a:r>
              <a:rPr lang="en-US" altLang="en-US" sz="2000" dirty="0" err="1">
                <a:solidFill>
                  <a:srgbClr val="FF0000"/>
                </a:solidFill>
              </a:rPr>
              <a:t>buah</a:t>
            </a:r>
            <a:r>
              <a:rPr lang="en-US" altLang="en-US" sz="2000" dirty="0">
                <a:solidFill>
                  <a:srgbClr val="FF0000"/>
                </a:solidFill>
              </a:rPr>
              <a:t> </a:t>
            </a:r>
            <a:r>
              <a:rPr lang="en-US" altLang="en-US" sz="2000" dirty="0" err="1">
                <a:solidFill>
                  <a:srgbClr val="FF0000"/>
                </a:solidFill>
              </a:rPr>
              <a:t>persamaan</a:t>
            </a:r>
            <a:r>
              <a:rPr lang="en-US" altLang="en-US" sz="2000" dirty="0">
                <a:solidFill>
                  <a:srgbClr val="FF0000"/>
                </a:solidFill>
              </a:rPr>
              <a:t> linier  yang </a:t>
            </a:r>
            <a:r>
              <a:rPr lang="en-US" altLang="en-US" sz="2000" dirty="0" err="1">
                <a:solidFill>
                  <a:srgbClr val="FF0000"/>
                </a:solidFill>
              </a:rPr>
              <a:t>memuat</a:t>
            </a:r>
            <a:r>
              <a:rPr lang="en-US" altLang="en-US" sz="2000" dirty="0">
                <a:solidFill>
                  <a:srgbClr val="FF0000"/>
                </a:solidFill>
              </a:rPr>
              <a:t> </a:t>
            </a:r>
            <a:r>
              <a:rPr lang="en-US" altLang="en-US" sz="2000" dirty="0" err="1">
                <a:solidFill>
                  <a:srgbClr val="FF0000"/>
                </a:solidFill>
              </a:rPr>
              <a:t>peubah</a:t>
            </a:r>
            <a:r>
              <a:rPr lang="en-US" altLang="en-US" sz="2000" dirty="0">
                <a:solidFill>
                  <a:srgbClr val="FF0000"/>
                </a:solidFill>
              </a:rPr>
              <a:t> </a:t>
            </a:r>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asalkan</a:t>
            </a:r>
            <a:r>
              <a:rPr lang="en-US" altLang="en-US" sz="2000" dirty="0">
                <a:solidFill>
                  <a:srgbClr val="FF0000"/>
                </a:solidFill>
              </a:rPr>
              <a:t> </a:t>
            </a:r>
            <a:r>
              <a:rPr lang="en-US" altLang="en-US" sz="2000" dirty="0" err="1">
                <a:solidFill>
                  <a:srgbClr val="FF0000"/>
                </a:solidFill>
              </a:rPr>
              <a:t>diketahui</a:t>
            </a:r>
            <a:r>
              <a:rPr lang="en-US" altLang="en-US" sz="2000" dirty="0">
                <a:solidFill>
                  <a:srgbClr val="FF0000"/>
                </a:solidFill>
              </a:rPr>
              <a:t> dua pasang </a:t>
            </a:r>
            <a:r>
              <a:rPr lang="en-US" altLang="en-US" sz="2000" dirty="0" err="1">
                <a:solidFill>
                  <a:srgbClr val="FF0000"/>
                </a:solidFill>
              </a:rPr>
              <a:t>plainteks</a:t>
            </a:r>
            <a:r>
              <a:rPr lang="en-US" altLang="en-US" sz="2000" dirty="0">
                <a:solidFill>
                  <a:srgbClr val="FF0000"/>
                </a:solidFill>
              </a:rPr>
              <a:t> dan </a:t>
            </a:r>
            <a:r>
              <a:rPr lang="en-US" altLang="en-US" sz="2000" dirty="0" err="1">
                <a:solidFill>
                  <a:srgbClr val="FF0000"/>
                </a:solidFill>
              </a:rPr>
              <a:t>cipherteks</a:t>
            </a:r>
            <a:r>
              <a:rPr lang="en-US" altLang="en-US" sz="2000" dirty="0">
                <a:solidFill>
                  <a:srgbClr val="FF0000"/>
                </a:solidFill>
              </a:rPr>
              <a:t> yang </a:t>
            </a:r>
            <a:r>
              <a:rPr lang="en-US" altLang="en-US" sz="2000" dirty="0" err="1">
                <a:solidFill>
                  <a:srgbClr val="FF0000"/>
                </a:solidFill>
              </a:rPr>
              <a:t>berkoresponden</a:t>
            </a:r>
            <a:r>
              <a:rPr lang="en-US" altLang="en-US" sz="2000" dirty="0">
                <a:solidFill>
                  <a:srgbClr val="FF0000"/>
                </a:solidFill>
              </a:rPr>
              <a:t>.</a:t>
            </a:r>
            <a:r>
              <a:rPr lang="en-US" altLang="en-US" sz="2000" dirty="0">
                <a:solidFill>
                  <a:srgbClr val="FF0000"/>
                </a:solidFill>
                <a:cs typeface="Times New Roman" panose="02020603050405020304" pitchFamily="18" charset="0"/>
              </a:rPr>
              <a:t> </a:t>
            </a:r>
            <a:r>
              <a:rPr lang="en-US" altLang="en-US" sz="2000" dirty="0">
                <a:solidFill>
                  <a:srgbClr val="FF0000"/>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2D179C2C-59F4-4F4C-B944-6F7AFD630A4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6627" name="Slide Number Placeholder 5">
            <a:extLst>
              <a:ext uri="{FF2B5EF4-FFF2-40B4-BE49-F238E27FC236}">
                <a16:creationId xmlns:a16="http://schemas.microsoft.com/office/drawing/2014/main" id="{96B9938E-0FDD-4119-BE37-8C9E17DAB2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ECE527-52B5-493B-B2FB-60192C545092}" type="slidenum">
              <a:rPr lang="en-GB" altLang="en-US" sz="1400"/>
              <a:pPr>
                <a:spcBef>
                  <a:spcPct val="0"/>
                </a:spcBef>
                <a:buClrTx/>
                <a:buSzTx/>
                <a:buFontTx/>
                <a:buNone/>
              </a:pPr>
              <a:t>27</a:t>
            </a:fld>
            <a:endParaRPr lang="en-GB" altLang="en-US" sz="1400"/>
          </a:p>
        </p:txBody>
      </p:sp>
      <p:sp>
        <p:nvSpPr>
          <p:cNvPr id="26629" name="Rectangle 1027">
            <a:extLst>
              <a:ext uri="{FF2B5EF4-FFF2-40B4-BE49-F238E27FC236}">
                <a16:creationId xmlns:a16="http://schemas.microsoft.com/office/drawing/2014/main" id="{1A6F4285-5545-4768-B017-A5E7DFCD22F7}"/>
              </a:ext>
            </a:extLst>
          </p:cNvPr>
          <p:cNvSpPr>
            <a:spLocks noGrp="1" noChangeArrowheads="1"/>
          </p:cNvSpPr>
          <p:nvPr>
            <p:ph type="body" idx="1"/>
          </p:nvPr>
        </p:nvSpPr>
        <p:spPr>
          <a:xfrm>
            <a:off x="985520" y="1838960"/>
            <a:ext cx="10007600" cy="4124959"/>
          </a:xfrm>
        </p:spPr>
        <p:txBody>
          <a:bodyPr/>
          <a:lstStyle/>
          <a:p>
            <a:pPr eaLnBrk="1" hangingPunct="1"/>
            <a:r>
              <a:rPr lang="en-US" altLang="en-US" dirty="0" err="1">
                <a:cs typeface="Times New Roman" panose="02020603050405020304" pitchFamily="18" charset="0"/>
              </a:rPr>
              <a:t>Metode</a:t>
            </a:r>
            <a:r>
              <a:rPr lang="en-US" altLang="en-US" dirty="0">
                <a:cs typeface="Times New Roman" panose="02020603050405020304" pitchFamily="18" charset="0"/>
              </a:rPr>
              <a:t> </a:t>
            </a:r>
            <a:r>
              <a:rPr lang="en-US" altLang="en-US" i="1" dirty="0">
                <a:cs typeface="Times New Roman" panose="02020603050405020304" pitchFamily="18" charset="0"/>
              </a:rPr>
              <a:t>analytical attack</a:t>
            </a:r>
            <a:r>
              <a:rPr lang="en-US" altLang="en-US" dirty="0">
                <a:cs typeface="Times New Roman" panose="02020603050405020304" pitchFamily="18" charset="0"/>
              </a:rPr>
              <a:t> </a:t>
            </a:r>
            <a:r>
              <a:rPr lang="en-US" altLang="en-US" dirty="0" err="1">
                <a:cs typeface="Times New Roman" panose="02020603050405020304" pitchFamily="18" charset="0"/>
              </a:rPr>
              <a:t>biasanya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cepat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dibandingkan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exhaustive attack</a:t>
            </a:r>
            <a:r>
              <a:rPr lang="en-US" altLang="en-US" dirty="0">
                <a:cs typeface="Times New Roman" panose="02020603050405020304" pitchFamily="18" charset="0"/>
              </a:rPr>
              <a:t>.   </a:t>
            </a:r>
          </a:p>
          <a:p>
            <a:pPr eaLnBrk="1" hangingPunct="1"/>
            <a:endParaRPr lang="en-US" altLang="en-US" dirty="0"/>
          </a:p>
          <a:p>
            <a:pPr eaLnBrk="1" hangingPunct="1"/>
            <a:r>
              <a:rPr lang="en-US" altLang="en-US" dirty="0">
                <a:cs typeface="Times New Roman" panose="02020603050405020304" pitchFamily="18" charset="0"/>
              </a:rPr>
              <a:t>Solusi: </a:t>
            </a:r>
            <a:r>
              <a:rPr lang="en-US" altLang="en-US" dirty="0" err="1">
                <a:cs typeface="Times New Roman" panose="02020603050405020304" pitchFamily="18" charset="0"/>
              </a:rPr>
              <a:t>kriptografer</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sekompleks</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sukar</a:t>
            </a:r>
            <a:r>
              <a:rPr lang="en-US" altLang="en-US" dirty="0">
                <a:cs typeface="Times New Roman" panose="02020603050405020304" pitchFamily="18" charset="0"/>
              </a:rPr>
              <a:t> </a:t>
            </a:r>
            <a:r>
              <a:rPr lang="en-US" altLang="en-US" dirty="0" err="1">
                <a:cs typeface="Times New Roman" panose="02020603050405020304" pitchFamily="18" charset="0"/>
              </a:rPr>
              <a:t>dianalisis</a:t>
            </a:r>
            <a:endParaRPr lang="en-GB" altLang="en-US" dirty="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3E55A526-E482-4062-822F-853ADD39BF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7651" name="Slide Number Placeholder 5">
            <a:extLst>
              <a:ext uri="{FF2B5EF4-FFF2-40B4-BE49-F238E27FC236}">
                <a16:creationId xmlns:a16="http://schemas.microsoft.com/office/drawing/2014/main" id="{1B890DCE-76C4-4E9A-8D09-3EF2E9FFB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DF0F123-BA9B-47A7-8E0C-7DADC1922E4D}" type="slidenum">
              <a:rPr lang="en-GB" altLang="en-US" sz="1400"/>
              <a:pPr>
                <a:spcBef>
                  <a:spcPct val="0"/>
                </a:spcBef>
                <a:buClrTx/>
                <a:buSzTx/>
                <a:buFontTx/>
                <a:buNone/>
              </a:pPr>
              <a:t>28</a:t>
            </a:fld>
            <a:endParaRPr lang="en-GB" altLang="en-US" sz="1400"/>
          </a:p>
        </p:txBody>
      </p:sp>
      <p:sp>
        <p:nvSpPr>
          <p:cNvPr id="27653" name="Rectangle 3">
            <a:extLst>
              <a:ext uri="{FF2B5EF4-FFF2-40B4-BE49-F238E27FC236}">
                <a16:creationId xmlns:a16="http://schemas.microsoft.com/office/drawing/2014/main" id="{08FE3324-5515-466A-A64D-BAE4DBF85666}"/>
              </a:ext>
            </a:extLst>
          </p:cNvPr>
          <p:cNvSpPr>
            <a:spLocks noGrp="1" noChangeArrowheads="1"/>
          </p:cNvSpPr>
          <p:nvPr>
            <p:ph type="body" idx="1"/>
          </p:nvPr>
        </p:nvSpPr>
        <p:spPr>
          <a:xfrm>
            <a:off x="838200" y="1690688"/>
            <a:ext cx="10190480" cy="4425633"/>
          </a:xfrm>
        </p:spPr>
        <p:txBody>
          <a:bodyPr>
            <a:normAutofit/>
          </a:bodyPr>
          <a:lstStyle/>
          <a:p>
            <a:r>
              <a:rPr lang="en-US" sz="2400" dirty="0" err="1">
                <a:cs typeface="Times New Roman" pitchFamily="18" charset="0"/>
              </a:rPr>
              <a:t>Berdasarkan</a:t>
            </a:r>
            <a:r>
              <a:rPr lang="en-US" sz="2400" dirty="0">
                <a:cs typeface="Times New Roman" pitchFamily="18" charset="0"/>
              </a:rPr>
              <a:t> </a:t>
            </a:r>
            <a:r>
              <a:rPr lang="en-US" sz="2400" dirty="0" err="1">
                <a:cs typeface="Times New Roman" pitchFamily="18" charset="0"/>
              </a:rPr>
              <a:t>ketersediaan</a:t>
            </a:r>
            <a:r>
              <a:rPr lang="en-US" sz="2400" dirty="0">
                <a:cs typeface="Times New Roman" pitchFamily="18" charset="0"/>
              </a:rPr>
              <a:t> data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1.</a:t>
            </a:r>
            <a:r>
              <a:rPr lang="en-US" altLang="en-US" sz="2400" dirty="0">
                <a:latin typeface="Times New Roman" panose="02020603050405020304" pitchFamily="18" charset="0"/>
                <a:cs typeface="Times New Roman" panose="02020603050405020304" pitchFamily="18" charset="0"/>
              </a:rPr>
              <a:t>  </a:t>
            </a:r>
            <a:r>
              <a:rPr lang="en-US" altLang="en-US" sz="2400" i="1" dirty="0" err="1">
                <a:cs typeface="Times New Roman" panose="02020603050405020304" pitchFamily="18" charset="0"/>
              </a:rPr>
              <a:t>Chipertext</a:t>
            </a:r>
            <a:r>
              <a:rPr lang="en-US" altLang="en-US" sz="2400" i="1" dirty="0">
                <a:cs typeface="Times New Roman" panose="02020603050405020304" pitchFamily="18" charset="0"/>
              </a:rPr>
              <a:t>-only 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2.</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Known-plaintext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3.</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Chosen-plaintext</a:t>
            </a:r>
            <a:r>
              <a:rPr lang="en-US" altLang="en-US" sz="2400" dirty="0">
                <a:cs typeface="Times New Roman" panose="02020603050405020304" pitchFamily="18" charset="0"/>
              </a:rPr>
              <a:t> attack</a:t>
            </a:r>
          </a:p>
          <a:p>
            <a:pPr eaLnBrk="1" hangingPunct="1">
              <a:buFont typeface="Wingdings" panose="05000000000000000000" pitchFamily="2" charset="2"/>
              <a:buNone/>
            </a:pPr>
            <a:r>
              <a:rPr lang="en-US" altLang="en-US" sz="2400" dirty="0">
                <a:cs typeface="Times New Roman" panose="02020603050405020304" pitchFamily="18" charset="0"/>
              </a:rPr>
              <a:t>	4.  </a:t>
            </a:r>
            <a:r>
              <a:rPr lang="en-US" altLang="en-US" sz="2400" i="1" dirty="0">
                <a:cs typeface="Times New Roman" panose="02020603050405020304" pitchFamily="18" charset="0"/>
              </a:rPr>
              <a:t>Adaptive-chosen-plaintext attack</a:t>
            </a:r>
          </a:p>
          <a:p>
            <a:pPr eaLnBrk="1" hangingPunct="1">
              <a:buFont typeface="Wingdings" panose="05000000000000000000" pitchFamily="2" charset="2"/>
              <a:buNone/>
            </a:pPr>
            <a:r>
              <a:rPr lang="en-US" altLang="en-US" sz="2400" dirty="0">
                <a:cs typeface="Times New Roman" panose="02020603050405020304" pitchFamily="18" charset="0"/>
              </a:rPr>
              <a:t>   5.</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a:t>
            </a:r>
            <a:r>
              <a:rPr lang="en-US" altLang="en-US" sz="2400" i="1" dirty="0" err="1">
                <a:cs typeface="Times New Roman" panose="02020603050405020304" pitchFamily="18" charset="0"/>
              </a:rPr>
              <a:t>chipertext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GB" altLang="en-US" sz="2400" dirty="0"/>
          </a:p>
        </p:txBody>
      </p:sp>
      <p:sp>
        <p:nvSpPr>
          <p:cNvPr id="8" name="Rectangle 2">
            <a:extLst>
              <a:ext uri="{FF2B5EF4-FFF2-40B4-BE49-F238E27FC236}">
                <a16:creationId xmlns:a16="http://schemas.microsoft.com/office/drawing/2014/main" id="{8A4024DD-8D65-4328-B040-D70DC4F3E920}"/>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GB" altLang="en-US" b="1" dirty="0"/>
          </a:p>
        </p:txBody>
      </p:sp>
      <p:pic>
        <p:nvPicPr>
          <p:cNvPr id="3" name="Picture 2" descr="Text&#10;&#10;Description automatically generated">
            <a:extLst>
              <a:ext uri="{FF2B5EF4-FFF2-40B4-BE49-F238E27FC236}">
                <a16:creationId xmlns:a16="http://schemas.microsoft.com/office/drawing/2014/main" id="{50571625-4A9B-834D-C4F1-49180AE44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16" y="2403931"/>
            <a:ext cx="6146167" cy="37123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387E81AD-6CAB-4296-A382-DBD742CE62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6F9842-A57F-48C1-8960-DB714530BA93}" type="slidenum">
              <a:rPr lang="en-GB" altLang="en-US" sz="1400"/>
              <a:pPr>
                <a:spcBef>
                  <a:spcPct val="0"/>
                </a:spcBef>
                <a:buClrTx/>
                <a:buSzTx/>
                <a:buFontTx/>
                <a:buNone/>
              </a:pPr>
              <a:t>29</a:t>
            </a:fld>
            <a:endParaRPr lang="en-GB" altLang="en-US" sz="1400"/>
          </a:p>
        </p:txBody>
      </p:sp>
      <p:sp>
        <p:nvSpPr>
          <p:cNvPr id="28677" name="Rectangle 3">
            <a:extLst>
              <a:ext uri="{FF2B5EF4-FFF2-40B4-BE49-F238E27FC236}">
                <a16:creationId xmlns:a16="http://schemas.microsoft.com/office/drawing/2014/main" id="{14F8FBE3-F044-4B3D-AA2E-A0B87B165C62}"/>
              </a:ext>
            </a:extLst>
          </p:cNvPr>
          <p:cNvSpPr>
            <a:spLocks noGrp="1" noChangeArrowheads="1"/>
          </p:cNvSpPr>
          <p:nvPr>
            <p:ph type="body" idx="1"/>
          </p:nvPr>
        </p:nvSpPr>
        <p:spPr>
          <a:xfrm>
            <a:off x="695960" y="416560"/>
            <a:ext cx="10515600" cy="5364559"/>
          </a:xfrm>
        </p:spPr>
        <p:txBody>
          <a:bodyPr/>
          <a:lstStyle/>
          <a:p>
            <a:pPr marL="609600" indent="-609600">
              <a:buNone/>
            </a:pPr>
            <a:r>
              <a:rPr lang="en-US" altLang="en-US" sz="2400" b="1" i="1" dirty="0">
                <a:cs typeface="Times New Roman" panose="02020603050405020304" pitchFamily="18" charset="0"/>
              </a:rPr>
              <a:t>1</a:t>
            </a:r>
            <a:r>
              <a:rPr lang="en-US" altLang="en-US" b="1" i="1" dirty="0">
                <a:cs typeface="Times New Roman" panose="02020603050405020304" pitchFamily="18" charset="0"/>
              </a:rPr>
              <a:t>.    </a:t>
            </a:r>
            <a:r>
              <a:rPr lang="en-US" altLang="en-US" sz="2400" b="1" i="1" dirty="0" err="1">
                <a:cs typeface="Times New Roman" panose="02020603050405020304" pitchFamily="18" charset="0"/>
              </a:rPr>
              <a:t>Chipertext</a:t>
            </a:r>
            <a:r>
              <a:rPr lang="en-US" altLang="en-US" sz="2400" b="1" i="1" dirty="0">
                <a:cs typeface="Times New Roman" panose="02020603050405020304" pitchFamily="18" charset="0"/>
              </a:rPr>
              <a:t>-only attack</a:t>
            </a:r>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saja</a:t>
            </a:r>
            <a:r>
              <a:rPr lang="en-US" altLang="en-US" sz="2400" dirty="0">
                <a:cs typeface="Times New Roman" panose="02020603050405020304" pitchFamily="18" charset="0"/>
              </a:rPr>
              <a:t>.</a:t>
            </a:r>
          </a:p>
          <a:p>
            <a:pPr marL="609600" indent="-609600">
              <a:buNone/>
            </a:pPr>
            <a:r>
              <a:rPr lang="en-US" altLang="en-US" sz="2400" dirty="0">
                <a:cs typeface="Times New Roman" panose="02020603050405020304" pitchFamily="18" charset="0"/>
              </a:rPr>
              <a:t>	Teknik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 </a:t>
            </a:r>
            <a:r>
              <a:rPr lang="en-US" altLang="en-US" sz="2400" dirty="0" err="1">
                <a:cs typeface="Times New Roman" panose="02020603050405020304" pitchFamily="18" charset="0"/>
              </a:rPr>
              <a:t>terkaan</a:t>
            </a:r>
            <a:r>
              <a:rPr lang="en-US" altLang="en-US" sz="2400" dirty="0">
                <a:cs typeface="Times New Roman" panose="02020603050405020304" pitchFamily="18" charset="0"/>
              </a:rPr>
              <a:t>, </a:t>
            </a:r>
            <a:r>
              <a:rPr lang="en-US" altLang="en-US" sz="2400" i="1" dirty="0" err="1">
                <a:cs typeface="Times New Roman" panose="02020603050405020304" pitchFamily="18" charset="0"/>
              </a:rPr>
              <a:t>metode</a:t>
            </a:r>
            <a:r>
              <a:rPr lang="en-US" altLang="en-US" sz="2400" dirty="0">
                <a:cs typeface="Times New Roman" panose="02020603050405020304" pitchFamily="18" charset="0"/>
              </a:rPr>
              <a:t> </a:t>
            </a:r>
            <a:r>
              <a:rPr lang="en-US" altLang="en-US" sz="2400" dirty="0" err="1">
                <a:cs typeface="Times New Roman" panose="02020603050405020304" pitchFamily="18" charset="0"/>
              </a:rPr>
              <a:t>analisis</a:t>
            </a:r>
            <a:r>
              <a:rPr lang="en-US" altLang="en-US" sz="2400" dirty="0">
                <a:cs typeface="Times New Roman" panose="02020603050405020304" pitchFamily="18" charset="0"/>
              </a:rPr>
              <a:t> </a:t>
            </a:r>
            <a:r>
              <a:rPr lang="en-US" altLang="en-US" sz="2400" dirty="0" err="1">
                <a:cs typeface="Times New Roman" panose="02020603050405020304" pitchFamily="18" charset="0"/>
              </a:rPr>
              <a:t>frekuensi</a:t>
            </a:r>
            <a:r>
              <a:rPr lang="en-US" altLang="en-US" sz="2400" dirty="0">
                <a:cs typeface="Times New Roman" panose="02020603050405020304" pitchFamily="18" charset="0"/>
              </a:rPr>
              <a:t>, </a:t>
            </a:r>
            <a:r>
              <a:rPr lang="en-US" altLang="en-US" sz="2400" dirty="0" err="1">
                <a:cs typeface="Times New Roman" panose="02020603050405020304" pitchFamily="18" charset="0"/>
              </a:rPr>
              <a:t>dsb</a:t>
            </a:r>
            <a:r>
              <a:rPr lang="en-US" altLang="en-US" sz="2400" dirty="0">
                <a:cs typeface="Times New Roman" panose="02020603050405020304" pitchFamily="18" charset="0"/>
              </a:rPr>
              <a:t>. </a:t>
            </a:r>
          </a:p>
          <a:p>
            <a:pPr marL="2324100" lvl="4" indent="-609600">
              <a:buFont typeface="Wingdings" panose="05000000000000000000" pitchFamily="2" charset="2"/>
              <a:buAutoNum type="arabicPeriod"/>
            </a:pPr>
            <a:endParaRPr lang="en-GB" altLang="en-US" sz="1200" dirty="0"/>
          </a:p>
        </p:txBody>
      </p:sp>
      <p:graphicFrame>
        <p:nvGraphicFramePr>
          <p:cNvPr id="28678" name="Object 1024">
            <a:extLst>
              <a:ext uri="{FF2B5EF4-FFF2-40B4-BE49-F238E27FC236}">
                <a16:creationId xmlns:a16="http://schemas.microsoft.com/office/drawing/2014/main" id="{A082CF3B-0F36-4C7E-BAD5-B6A9BC02082F}"/>
              </a:ext>
            </a:extLst>
          </p:cNvPr>
          <p:cNvGraphicFramePr>
            <a:graphicFrameLocks noChangeAspect="1"/>
          </p:cNvGraphicFramePr>
          <p:nvPr>
            <p:extLst>
              <p:ext uri="{D42A27DB-BD31-4B8C-83A1-F6EECF244321}">
                <p14:modId xmlns:p14="http://schemas.microsoft.com/office/powerpoint/2010/main" val="3153905828"/>
              </p:ext>
            </p:extLst>
          </p:nvPr>
        </p:nvGraphicFramePr>
        <p:xfrm>
          <a:off x="533400" y="1938242"/>
          <a:ext cx="11125200" cy="1443038"/>
        </p:xfrm>
        <a:graphic>
          <a:graphicData uri="http://schemas.openxmlformats.org/presentationml/2006/ole">
            <mc:AlternateContent xmlns:mc="http://schemas.openxmlformats.org/markup-compatibility/2006">
              <mc:Choice xmlns:v="urn:schemas-microsoft-com:vml" Requires="v">
                <p:oleObj name="Document" r:id="rId2" imgW="5486400" imgH="710184" progId="Word.Document.8">
                  <p:embed/>
                </p:oleObj>
              </mc:Choice>
              <mc:Fallback>
                <p:oleObj name="Document" r:id="rId2" imgW="5486400" imgH="710184" progId="Word.Document.8">
                  <p:embed/>
                  <p:pic>
                    <p:nvPicPr>
                      <p:cNvPr id="28678" name="Object 1024">
                        <a:extLst>
                          <a:ext uri="{FF2B5EF4-FFF2-40B4-BE49-F238E27FC236}">
                            <a16:creationId xmlns:a16="http://schemas.microsoft.com/office/drawing/2014/main" id="{A082CF3B-0F36-4C7E-BAD5-B6A9BC02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38242"/>
                        <a:ext cx="11125200" cy="1443038"/>
                      </a:xfrm>
                      <a:prstGeom prst="rect">
                        <a:avLst/>
                      </a:prstGeom>
                      <a:noFill/>
                      <a:ln>
                        <a:noFill/>
                      </a:ln>
                      <a:effectLst/>
                    </p:spPr>
                  </p:pic>
                </p:oleObj>
              </mc:Fallback>
            </mc:AlternateContent>
          </a:graphicData>
        </a:graphic>
      </p:graphicFrame>
      <p:pic>
        <p:nvPicPr>
          <p:cNvPr id="5" name="Picture 4">
            <a:extLst>
              <a:ext uri="{FF2B5EF4-FFF2-40B4-BE49-F238E27FC236}">
                <a16:creationId xmlns:a16="http://schemas.microsoft.com/office/drawing/2014/main" id="{D4C67C08-E749-112B-B1DD-FEDEAF8A2192}"/>
              </a:ext>
            </a:extLst>
          </p:cNvPr>
          <p:cNvPicPr>
            <a:picLocks noChangeAspect="1"/>
          </p:cNvPicPr>
          <p:nvPr/>
        </p:nvPicPr>
        <p:blipFill>
          <a:blip r:embed="rId4"/>
          <a:stretch>
            <a:fillRect/>
          </a:stretch>
        </p:blipFill>
        <p:spPr>
          <a:xfrm>
            <a:off x="2471542" y="3643049"/>
            <a:ext cx="5692018" cy="2572697"/>
          </a:xfrm>
          <a:prstGeom prst="rect">
            <a:avLst/>
          </a:prstGeom>
        </p:spPr>
      </p:pic>
      <p:sp>
        <p:nvSpPr>
          <p:cNvPr id="7" name="TextBox 6">
            <a:extLst>
              <a:ext uri="{FF2B5EF4-FFF2-40B4-BE49-F238E27FC236}">
                <a16:creationId xmlns:a16="http://schemas.microsoft.com/office/drawing/2014/main" id="{7AD831F1-D40C-4424-64EA-FDF39E60F5A2}"/>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5"/>
              </a:rPr>
              <a:t>https://www.hackers-arise.com/post/2019/04/30/cryptography-basics-part-2-attack-models-for-cryptanalysis</a:t>
            </a: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2167A74C-3598-4B1A-8E56-68AE3FAE4F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7171" name="Slide Number Placeholder 5">
            <a:extLst>
              <a:ext uri="{FF2B5EF4-FFF2-40B4-BE49-F238E27FC236}">
                <a16:creationId xmlns:a16="http://schemas.microsoft.com/office/drawing/2014/main" id="{339477E0-49DC-4773-A613-64A5BF74B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C6F89C5-552D-4979-BD01-1012F4D86040}" type="slidenum">
              <a:rPr lang="en-GB" altLang="en-US" sz="1400"/>
              <a:pPr>
                <a:spcBef>
                  <a:spcPct val="0"/>
                </a:spcBef>
                <a:buClrTx/>
                <a:buSzTx/>
                <a:buFontTx/>
                <a:buNone/>
              </a:pPr>
              <a:t>3</a:t>
            </a:fld>
            <a:endParaRPr lang="en-GB" altLang="en-US" sz="1400"/>
          </a:p>
        </p:txBody>
      </p:sp>
      <p:sp>
        <p:nvSpPr>
          <p:cNvPr id="7172" name="Rectangle 2">
            <a:extLst>
              <a:ext uri="{FF2B5EF4-FFF2-40B4-BE49-F238E27FC236}">
                <a16:creationId xmlns:a16="http://schemas.microsoft.com/office/drawing/2014/main" id="{D1A48F3E-6ADE-4A5C-A62F-D20E609BB779}"/>
              </a:ext>
            </a:extLst>
          </p:cNvPr>
          <p:cNvSpPr>
            <a:spLocks noGrp="1" noChangeArrowheads="1"/>
          </p:cNvSpPr>
          <p:nvPr>
            <p:ph type="title"/>
          </p:nvPr>
        </p:nvSpPr>
        <p:spPr/>
        <p:txBody>
          <a:bodyPr/>
          <a:lstStyle/>
          <a:p>
            <a:pPr eaLnBrk="1" hangingPunct="1"/>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i="1" dirty="0">
                <a:cs typeface="Times New Roman" panose="02020603050405020304" pitchFamily="18" charset="0"/>
              </a:rPr>
              <a:t>attack</a:t>
            </a:r>
            <a:r>
              <a:rPr lang="en-US" altLang="en-US" b="1" dirty="0">
                <a:cs typeface="Times New Roman" panose="02020603050405020304" pitchFamily="18" charset="0"/>
              </a:rPr>
              <a:t>)</a:t>
            </a:r>
            <a:r>
              <a:rPr lang="en-GB" altLang="en-US" dirty="0">
                <a:cs typeface="Times New Roman" panose="02020603050405020304" pitchFamily="18" charset="0"/>
              </a:rPr>
              <a:t> </a:t>
            </a:r>
          </a:p>
        </p:txBody>
      </p:sp>
      <p:sp>
        <p:nvSpPr>
          <p:cNvPr id="7173" name="Rectangle 3">
            <a:extLst>
              <a:ext uri="{FF2B5EF4-FFF2-40B4-BE49-F238E27FC236}">
                <a16:creationId xmlns:a16="http://schemas.microsoft.com/office/drawing/2014/main" id="{700AF13E-95F7-4B28-8393-EC1F6FAA74D4}"/>
              </a:ext>
            </a:extLst>
          </p:cNvPr>
          <p:cNvSpPr>
            <a:spLocks noGrp="1" noChangeArrowheads="1"/>
          </p:cNvSpPr>
          <p:nvPr>
            <p:ph type="body" idx="1"/>
          </p:nvPr>
        </p:nvSpPr>
        <p:spPr/>
        <p:txBody>
          <a:bodyPr>
            <a:normAutofit/>
          </a:bodyPr>
          <a:lstStyle/>
          <a:p>
            <a:pPr eaLnBrk="1" hangingPunct="1"/>
            <a:r>
              <a:rPr lang="en-US" altLang="en-US" b="1"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diartikan</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usaha</a:t>
            </a:r>
            <a:r>
              <a:rPr lang="en-US" altLang="en-US" dirty="0">
                <a:cs typeface="Times New Roman" panose="02020603050405020304" pitchFamily="18" charset="0"/>
              </a:rPr>
              <a:t> (</a:t>
            </a:r>
            <a:r>
              <a:rPr lang="en-US" altLang="en-US" i="1" dirty="0">
                <a:cs typeface="Times New Roman" panose="02020603050405020304" pitchFamily="18" charset="0"/>
              </a:rPr>
              <a:t>attempt</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percobaan</a:t>
            </a:r>
            <a:r>
              <a:rPr lang="en-US" altLang="en-US" dirty="0">
                <a:cs typeface="Times New Roman" panose="02020603050405020304" pitchFamily="18" charset="0"/>
              </a:rPr>
              <a:t> yang </a:t>
            </a:r>
            <a:r>
              <a:rPr lang="en-US" altLang="en-US" dirty="0" err="1">
                <a:cs typeface="Times New Roman" panose="02020603050405020304" pitchFamily="18" charset="0"/>
              </a:rPr>
              <a:t>dilakukan</a:t>
            </a:r>
            <a:r>
              <a:rPr lang="en-US" altLang="en-US" dirty="0">
                <a:cs typeface="Times New Roman" panose="02020603050405020304" pitchFamily="18" charset="0"/>
              </a:rPr>
              <a:t> oleh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cipherteksnya</a:t>
            </a:r>
            <a:r>
              <a:rPr lang="en-US" altLang="en-US" dirty="0">
                <a:cs typeface="Times New Roman" panose="02020603050405020304" pitchFamily="18" charset="0"/>
              </a:rPr>
              <a:t>.</a:t>
            </a:r>
          </a:p>
          <a:p>
            <a:pPr eaLnBrk="1" hangingPunct="1"/>
            <a:r>
              <a:rPr lang="en-US" altLang="en-US" dirty="0" err="1">
                <a:cs typeface="Times New Roman" panose="02020603050405020304" pitchFamily="18" charset="0"/>
              </a:rPr>
              <a:t>Asumsi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mengetahui</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digunakan</a:t>
            </a:r>
            <a:endParaRPr lang="en-US" altLang="en-US" dirty="0">
              <a:cs typeface="Times New Roman" panose="02020603050405020304" pitchFamily="18" charset="0"/>
            </a:endParaRPr>
          </a:p>
          <a:p>
            <a:pPr eaLnBrk="1" hangingPunct="1">
              <a:buFont typeface="Wingdings" panose="05000000000000000000" pitchFamily="2" charset="2"/>
              <a:buNone/>
            </a:pPr>
            <a:endParaRPr lang="en-US" altLang="en-US" dirty="0">
              <a:cs typeface="Times New Roman" panose="02020603050405020304" pitchFamily="18" charset="0"/>
            </a:endParaRPr>
          </a:p>
          <a:p>
            <a:pPr eaLnBrk="1" hangingPunct="1">
              <a:buFont typeface="Wingdings" panose="05000000000000000000" pitchFamily="2" charset="2"/>
              <a:buNone/>
            </a:pPr>
            <a:r>
              <a:rPr lang="en-US" altLang="en-US" b="1" dirty="0">
                <a:cs typeface="Times New Roman" panose="02020603050405020304" pitchFamily="18" charset="0"/>
              </a:rPr>
              <a:t>	</a:t>
            </a:r>
            <a:r>
              <a:rPr lang="en-US" altLang="en-US" b="1" dirty="0" err="1">
                <a:cs typeface="Times New Roman" panose="02020603050405020304" pitchFamily="18" charset="0"/>
              </a:rPr>
              <a:t>Prinsip</a:t>
            </a:r>
            <a:r>
              <a:rPr lang="en-US" altLang="en-US" b="1" dirty="0">
                <a:cs typeface="Times New Roman" panose="02020603050405020304" pitchFamily="18" charset="0"/>
              </a:rPr>
              <a:t> </a:t>
            </a:r>
            <a:r>
              <a:rPr lang="en-US" altLang="en-US" b="1" dirty="0" err="1">
                <a:cs typeface="Times New Roman" panose="02020603050405020304" pitchFamily="18" charset="0"/>
              </a:rPr>
              <a:t>Kerckhoff</a:t>
            </a:r>
            <a:r>
              <a:rPr lang="en-US" altLang="en-US" dirty="0">
                <a:cs typeface="Times New Roman" panose="02020603050405020304" pitchFamily="18" charset="0"/>
              </a:rPr>
              <a:t>: </a:t>
            </a:r>
            <a:r>
              <a:rPr lang="en-US" altLang="en-US" dirty="0" err="1">
                <a:cs typeface="Times New Roman" panose="02020603050405020304" pitchFamily="18" charset="0"/>
              </a:rPr>
              <a:t>Semua</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publik</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yang </a:t>
            </a:r>
            <a:r>
              <a:rPr lang="en-US" altLang="en-US" dirty="0" err="1">
                <a:cs typeface="Times New Roman" panose="02020603050405020304" pitchFamily="18" charset="0"/>
              </a:rPr>
              <a:t>rahasia</a:t>
            </a:r>
            <a:r>
              <a:rPr lang="en-US" altLang="en-US" dirty="0">
                <a:cs typeface="Times New Roman" panose="02020603050405020304" pitchFamily="18" charset="0"/>
              </a:rPr>
              <a:t>.</a:t>
            </a:r>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r>
              <a:rPr lang="en-GB" altLang="en-US" dirty="0"/>
              <a:t>	Jadi, </a:t>
            </a:r>
            <a:r>
              <a:rPr lang="en-GB" altLang="en-US" dirty="0" err="1"/>
              <a:t>satu-satunya</a:t>
            </a:r>
            <a:r>
              <a:rPr lang="en-GB" altLang="en-US" dirty="0"/>
              <a:t> </a:t>
            </a:r>
            <a:r>
              <a:rPr lang="en-GB" altLang="en-US" dirty="0" err="1"/>
              <a:t>keamanan</a:t>
            </a:r>
            <a:r>
              <a:rPr lang="en-GB" altLang="en-US" dirty="0"/>
              <a:t> </a:t>
            </a:r>
            <a:r>
              <a:rPr lang="en-GB" altLang="en-US" dirty="0" err="1"/>
              <a:t>terletak</a:t>
            </a:r>
            <a:r>
              <a:rPr lang="en-GB" altLang="en-US" dirty="0"/>
              <a:t> pada </a:t>
            </a:r>
            <a:r>
              <a:rPr lang="en-GB" altLang="en-US" dirty="0" err="1">
                <a:solidFill>
                  <a:srgbClr val="FF0000"/>
                </a:solidFill>
              </a:rPr>
              <a:t>kunci</a:t>
            </a:r>
            <a:r>
              <a:rPr lang="en-GB" alt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with medium confidence">
            <a:extLst>
              <a:ext uri="{FF2B5EF4-FFF2-40B4-BE49-F238E27FC236}">
                <a16:creationId xmlns:a16="http://schemas.microsoft.com/office/drawing/2014/main" id="{A7CE804F-3E64-6500-AE30-3018129E3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 y="378418"/>
            <a:ext cx="10454640" cy="5538134"/>
          </a:xfrm>
          <a:prstGeom prst="rect">
            <a:avLst/>
          </a:prstGeom>
        </p:spPr>
      </p:pic>
      <p:sp>
        <p:nvSpPr>
          <p:cNvPr id="4" name="TextBox 3">
            <a:extLst>
              <a:ext uri="{FF2B5EF4-FFF2-40B4-BE49-F238E27FC236}">
                <a16:creationId xmlns:a16="http://schemas.microsoft.com/office/drawing/2014/main" id="{676BDB16-84E3-3FA6-D756-B07F58DE804E}"/>
              </a:ext>
            </a:extLst>
          </p:cNvPr>
          <p:cNvSpPr txBox="1"/>
          <p:nvPr/>
        </p:nvSpPr>
        <p:spPr>
          <a:xfrm>
            <a:off x="4937760" y="6106160"/>
            <a:ext cx="1513748" cy="461665"/>
          </a:xfrm>
          <a:prstGeom prst="rect">
            <a:avLst/>
          </a:prstGeom>
          <a:noFill/>
        </p:spPr>
        <p:txBody>
          <a:bodyPr wrap="none" rtlCol="0">
            <a:spAutoFit/>
          </a:bodyPr>
          <a:lstStyle/>
          <a:p>
            <a:r>
              <a:rPr lang="en-US" sz="2400" dirty="0" err="1">
                <a:solidFill>
                  <a:srgbClr val="FF0000"/>
                </a:solidFill>
              </a:rPr>
              <a:t>Cipherteks</a:t>
            </a:r>
            <a:endParaRPr lang="en-US" sz="2400" dirty="0">
              <a:solidFill>
                <a:srgbClr val="FF0000"/>
              </a:solidFill>
            </a:endParaRPr>
          </a:p>
        </p:txBody>
      </p:sp>
    </p:spTree>
    <p:extLst>
      <p:ext uri="{BB962C8B-B14F-4D97-AF65-F5344CB8AC3E}">
        <p14:creationId xmlns:p14="http://schemas.microsoft.com/office/powerpoint/2010/main" val="79756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BEB31C1A-AEBE-45EA-8FDD-5FDA78AD9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9F776A-AC8D-4B7E-AB91-0AFF8DB8CF29}" type="slidenum">
              <a:rPr lang="en-GB" altLang="en-US" sz="1400"/>
              <a:pPr>
                <a:spcBef>
                  <a:spcPct val="0"/>
                </a:spcBef>
                <a:buClrTx/>
                <a:buSzTx/>
                <a:buFontTx/>
                <a:buNone/>
              </a:pPr>
              <a:t>31</a:t>
            </a:fld>
            <a:endParaRPr lang="en-GB" altLang="en-US" sz="1400"/>
          </a:p>
        </p:txBody>
      </p:sp>
      <p:sp>
        <p:nvSpPr>
          <p:cNvPr id="29701" name="Rectangle 3">
            <a:extLst>
              <a:ext uri="{FF2B5EF4-FFF2-40B4-BE49-F238E27FC236}">
                <a16:creationId xmlns:a16="http://schemas.microsoft.com/office/drawing/2014/main" id="{EA6F8FCC-D307-4385-9E9F-384E4BAAE47D}"/>
              </a:ext>
            </a:extLst>
          </p:cNvPr>
          <p:cNvSpPr>
            <a:spLocks noGrp="1" noChangeArrowheads="1"/>
          </p:cNvSpPr>
          <p:nvPr>
            <p:ph type="body" idx="1"/>
          </p:nvPr>
        </p:nvSpPr>
        <p:spPr>
          <a:xfrm>
            <a:off x="980440" y="284480"/>
            <a:ext cx="9982200" cy="4978400"/>
          </a:xfrm>
        </p:spPr>
        <p:txBody>
          <a:bodyPr/>
          <a:lstStyle/>
          <a:p>
            <a:pPr marL="609600" indent="-609600">
              <a:buFont typeface="Wingdings" panose="05000000000000000000" pitchFamily="2" charset="2"/>
              <a:buAutoNum type="arabicPeriod" startAt="2"/>
            </a:pPr>
            <a:r>
              <a:rPr lang="en-US" altLang="en-US" sz="2400" b="1" i="1" dirty="0">
                <a:cs typeface="Times New Roman" panose="02020603050405020304" pitchFamily="18" charset="0"/>
              </a:rPr>
              <a:t>Known-plaintext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dan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berkoresponden</a:t>
            </a:r>
            <a:r>
              <a:rPr lang="en-US" altLang="en-US" sz="2400" dirty="0">
                <a:cs typeface="Times New Roman" panose="02020603050405020304" pitchFamily="18" charset="0"/>
              </a:rPr>
              <a:t>:    </a:t>
            </a:r>
          </a:p>
          <a:p>
            <a:pPr marL="609600" indent="-609600">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  </a:t>
            </a:r>
            <a:r>
              <a:rPr lang="en-US" altLang="en-US" sz="2400" dirty="0">
                <a:cs typeface="Times New Roman" panose="02020603050405020304" pitchFamily="18" charset="0"/>
              </a:rPr>
              <a:t>dan </a:t>
            </a:r>
            <a:r>
              <a:rPr lang="en-US" altLang="en-US" sz="2400" baseline="-300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 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  …, </a:t>
            </a:r>
            <a:r>
              <a:rPr lang="en-US" altLang="en-US" sz="2400" i="1" dirty="0">
                <a:cs typeface="Times New Roman" panose="02020603050405020304" pitchFamily="18" charset="0"/>
              </a:rPr>
              <a:t> P</a:t>
            </a:r>
            <a:r>
              <a:rPr lang="en-US" altLang="en-US" sz="2400" i="1" baseline="-30000" dirty="0">
                <a:cs typeface="Times New Roman" panose="02020603050405020304" pitchFamily="18" charset="0"/>
              </a:rPr>
              <a:t>i </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r>
              <a:rPr lang="en-GB" altLang="en-US" sz="2400" dirty="0"/>
              <a:t> </a:t>
            </a:r>
            <a:endParaRPr lang="en-US" altLang="en-US" sz="2400"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mendapatkan</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marL="609600" indent="-609600">
              <a:buNone/>
            </a:pPr>
            <a:endParaRPr lang="en-US" altLang="en-US" dirty="0">
              <a:cs typeface="Times New Roman" panose="02020603050405020304" pitchFamily="18" charset="0"/>
            </a:endParaRPr>
          </a:p>
        </p:txBody>
      </p:sp>
      <p:sp>
        <p:nvSpPr>
          <p:cNvPr id="8" name="TextBox 7">
            <a:extLst>
              <a:ext uri="{FF2B5EF4-FFF2-40B4-BE49-F238E27FC236}">
                <a16:creationId xmlns:a16="http://schemas.microsoft.com/office/drawing/2014/main" id="{1008333A-3FEA-2FD4-0F85-97B9E7DF88B0}"/>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2"/>
              </a:rPr>
              <a:t>https://www.hackers-arise.com/post/2019/04/30/cryptography-basics-part-2-attack-models-for-cryptanalysis</a:t>
            </a:r>
            <a:r>
              <a:rPr lang="en-US" dirty="0"/>
              <a:t> </a:t>
            </a:r>
          </a:p>
        </p:txBody>
      </p:sp>
      <p:pic>
        <p:nvPicPr>
          <p:cNvPr id="10" name="Picture 9">
            <a:extLst>
              <a:ext uri="{FF2B5EF4-FFF2-40B4-BE49-F238E27FC236}">
                <a16:creationId xmlns:a16="http://schemas.microsoft.com/office/drawing/2014/main" id="{AFE404F3-A3E4-FD1B-0991-74B0E9B9478F}"/>
              </a:ext>
            </a:extLst>
          </p:cNvPr>
          <p:cNvPicPr>
            <a:picLocks noChangeAspect="1"/>
          </p:cNvPicPr>
          <p:nvPr/>
        </p:nvPicPr>
        <p:blipFill>
          <a:blip r:embed="rId3"/>
          <a:stretch>
            <a:fillRect/>
          </a:stretch>
        </p:blipFill>
        <p:spPr>
          <a:xfrm>
            <a:off x="2306320" y="2719364"/>
            <a:ext cx="6495732" cy="33557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7AC0D35A-19B0-4F96-B711-CFC24BECBF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0723" name="Slide Number Placeholder 5">
            <a:extLst>
              <a:ext uri="{FF2B5EF4-FFF2-40B4-BE49-F238E27FC236}">
                <a16:creationId xmlns:a16="http://schemas.microsoft.com/office/drawing/2014/main" id="{68C26286-ACAF-455A-8FF8-48E91E704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32BD4A5-7F5B-4B12-B018-76262AEAB122}" type="slidenum">
              <a:rPr lang="en-GB" altLang="en-US" sz="1400"/>
              <a:pPr>
                <a:spcBef>
                  <a:spcPct val="0"/>
                </a:spcBef>
                <a:buClrTx/>
                <a:buSzTx/>
                <a:buFontTx/>
                <a:buNone/>
              </a:pPr>
              <a:t>32</a:t>
            </a:fld>
            <a:endParaRPr lang="en-GB" altLang="en-US" sz="1400"/>
          </a:p>
        </p:txBody>
      </p:sp>
      <p:sp>
        <p:nvSpPr>
          <p:cNvPr id="30726" name="Rectangle 6">
            <a:extLst>
              <a:ext uri="{FF2B5EF4-FFF2-40B4-BE49-F238E27FC236}">
                <a16:creationId xmlns:a16="http://schemas.microsoft.com/office/drawing/2014/main" id="{ABC873E6-F391-43E4-B72F-AFCD488947ED}"/>
              </a:ext>
            </a:extLst>
          </p:cNvPr>
          <p:cNvSpPr>
            <a:spLocks noChangeArrowheads="1"/>
          </p:cNvSpPr>
          <p:nvPr/>
        </p:nvSpPr>
        <p:spPr bwMode="auto">
          <a:xfrm>
            <a:off x="838200" y="681037"/>
            <a:ext cx="103530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nSpc>
                <a:spcPct val="90000"/>
              </a:lnSpc>
              <a:spcBef>
                <a:spcPct val="50000"/>
              </a:spcBef>
            </a:pPr>
            <a:r>
              <a:rPr lang="en-US" altLang="en-US" sz="2400" dirty="0" err="1">
                <a:latin typeface="+mn-lt"/>
                <a:cs typeface="Times New Roman" panose="02020603050405020304" pitchFamily="18" charset="0"/>
              </a:rPr>
              <a:t>Beberapa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pesan</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formatnya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terstruktur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membuka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peluang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untuk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menerka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dari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bersesuaian</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Contoh</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From</a:t>
            </a:r>
            <a:r>
              <a:rPr lang="en-US" altLang="en-US" sz="2400" dirty="0">
                <a:latin typeface="+mn-lt"/>
                <a:cs typeface="Times New Roman" panose="02020603050405020304" pitchFamily="18" charset="0"/>
              </a:rPr>
              <a:t> dan </a:t>
            </a:r>
            <a:r>
              <a:rPr lang="en-US" altLang="en-US" sz="2400" i="1" dirty="0">
                <a:latin typeface="+mn-lt"/>
                <a:cs typeface="Times New Roman" panose="02020603050405020304" pitchFamily="18" charset="0"/>
              </a:rPr>
              <a:t>To</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e-mail</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hormat</a:t>
            </a:r>
            <a:r>
              <a:rPr lang="en-US" altLang="en-US" sz="2400" dirty="0">
                <a:latin typeface="+mn-lt"/>
                <a:cs typeface="Times New Roman" panose="02020603050405020304" pitchFamily="18" charset="0"/>
              </a:rPr>
              <a:t>”, </a:t>
            </a:r>
            <a:r>
              <a:rPr lang="en-US" altLang="en-US" sz="2400" i="1" dirty="0" err="1">
                <a:latin typeface="+mn-lt"/>
                <a:cs typeface="Times New Roman" panose="02020603050405020304" pitchFamily="18" charset="0"/>
              </a:rPr>
              <a:t>wassalam</a:t>
            </a:r>
            <a:r>
              <a:rPr lang="en-US" altLang="en-US" sz="2400" dirty="0">
                <a:latin typeface="+mn-lt"/>
                <a:cs typeface="Times New Roman" panose="02020603050405020304" pitchFamily="18" charset="0"/>
              </a:rPr>
              <a:t>, pada </a:t>
            </a:r>
            <a:r>
              <a:rPr lang="en-US" altLang="en-US" sz="2400" dirty="0" err="1">
                <a:latin typeface="+mn-lt"/>
                <a:cs typeface="Times New Roman" panose="02020603050405020304" pitchFamily="18" charset="0"/>
              </a:rPr>
              <a:t>surat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resmi</a:t>
            </a:r>
            <a:r>
              <a:rPr lang="en-US" altLang="en-US" sz="2400" dirty="0">
                <a:latin typeface="+mn-lt"/>
                <a:cs typeface="Times New Roman" panose="02020603050405020304" pitchFamily="18" charset="0"/>
              </a:rPr>
              <a:t>.</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#include</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program</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source code</a:t>
            </a:r>
          </a:p>
          <a:p>
            <a:pPr eaLnBrk="1" hangingPunct="1">
              <a:lnSpc>
                <a:spcPct val="90000"/>
              </a:lnSpc>
              <a:spcBef>
                <a:spcPct val="50000"/>
              </a:spcBef>
              <a:buFont typeface="Wingdings" panose="05000000000000000000" pitchFamily="2" charset="2"/>
              <a:buNone/>
            </a:pPr>
            <a:endParaRPr lang="en-US" altLang="en-US" sz="2400" i="1" dirty="0">
              <a:latin typeface="+mn-lt"/>
              <a:cs typeface="Times New Roman" panose="02020603050405020304" pitchFamily="18" charset="0"/>
            </a:endParaRPr>
          </a:p>
          <a:p>
            <a:pPr marL="342900" indent="-342900">
              <a:lnSpc>
                <a:spcPct val="90000"/>
              </a:lnSpc>
              <a:spcBef>
                <a:spcPct val="50000"/>
              </a:spcBef>
            </a:pP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menggunakan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pasangan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dan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kriptanalis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dapat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menemukan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kunci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enkripsi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lihat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pembahasan</a:t>
            </a:r>
            <a:r>
              <a:rPr lang="en-US" altLang="en-US" sz="2400" dirty="0">
                <a:latin typeface="+mn-lt"/>
                <a:cs typeface="Times New Roman" panose="02020603050405020304" pitchFamily="18" charset="0"/>
              </a:rPr>
              <a:t> cipher </a:t>
            </a:r>
            <a:r>
              <a:rPr lang="en-US" altLang="en-US" sz="2400" dirty="0" err="1">
                <a:latin typeface="+mn-lt"/>
                <a:cs typeface="Times New Roman" panose="02020603050405020304" pitchFamily="18" charset="0"/>
              </a:rPr>
              <a:t>klasik</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affine cipher </a:t>
            </a:r>
            <a:r>
              <a:rPr lang="en-US" altLang="en-US" sz="2400" dirty="0">
                <a:latin typeface="+mn-lt"/>
                <a:cs typeface="Times New Roman" panose="02020603050405020304" pitchFamily="18" charset="0"/>
              </a:rPr>
              <a:t>dan </a:t>
            </a:r>
            <a:r>
              <a:rPr lang="en-US" altLang="en-US" sz="2400" i="1" dirty="0">
                <a:latin typeface="+mn-lt"/>
                <a:cs typeface="Times New Roman" panose="02020603050405020304" pitchFamily="18" charset="0"/>
              </a:rPr>
              <a:t>hill cipher</a:t>
            </a:r>
            <a:r>
              <a:rPr lang="en-US" altLang="en-US" sz="2400" dirty="0">
                <a:latin typeface="+mn-lt"/>
                <a:cs typeface="Times New Roman" panose="02020603050405020304" pitchFamily="18" charset="0"/>
              </a:rPr>
              <a:t>)</a:t>
            </a:r>
            <a:endParaRPr lang="en-GB" altLang="en-US" sz="24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4D2CB-D8C4-CD69-62AB-05BC3596290C}"/>
              </a:ext>
            </a:extLst>
          </p:cNvPr>
          <p:cNvSpPr txBox="1"/>
          <p:nvPr/>
        </p:nvSpPr>
        <p:spPr>
          <a:xfrm>
            <a:off x="2204720" y="1488221"/>
            <a:ext cx="7244080" cy="3693319"/>
          </a:xfrm>
          <a:prstGeom prst="rect">
            <a:avLst/>
          </a:prstGeom>
          <a:noFill/>
        </p:spPr>
        <p:txBody>
          <a:bodyPr wrap="square">
            <a:spAutoFit/>
          </a:bodyPr>
          <a:lstStyle/>
          <a:p>
            <a:pPr algn="just"/>
            <a:r>
              <a:rPr lang="en-US" sz="1800" dirty="0">
                <a:solidFill>
                  <a:srgbClr val="FF0000"/>
                </a:solidFill>
                <a:effectLst/>
                <a:latin typeface="Courier New" panose="02070309020205020404" pitchFamily="49" charset="0"/>
                <a:ea typeface="Times New Roman" panose="02020603050405020304" pitchFamily="18" charset="0"/>
              </a:rPr>
              <a:t>TFJOXUPOUXYT</a:t>
            </a:r>
            <a:r>
              <a:rPr lang="en-US" sz="1800" dirty="0">
                <a:effectLst/>
                <a:latin typeface="Courier New" panose="02070309020205020404" pitchFamily="49" charset="0"/>
                <a:ea typeface="Times New Roman" panose="02020603050405020304" pitchFamily="18" charset="0"/>
              </a:rPr>
              <a:t>TRDSXQMONIYPEUFJDQUBGIMOCJQTNBEHCZEKROVBNTWLMVXMOWZLUCHOXYGSKBQGUAOBQZKIXYJIETSWVXHVKCUAOTOFYIZAKJGXKAWGQTRVFDZAJNQDUIWZCMYWNFIUPYMCZXIAKYUCQIAZPIQMGAMGUAKKKHMWKDUXQDUAAKYOWEHLJPWYFKXSARBLLHGAJKTQNTRTPWSCIZASCGSLKVDHTUZSWBNBTJGYYUPQMFSYZAUTOQCDNGQMFSRLRTUWEMKADIVYLTJKFHLKJUWTSSHMHJFGTRIBYIDAHQEPMPIQCROWDYRYZNSPNOJHQVKKTOCBPNFAJNLYJZNVBAYJWRGMCHJPWBDHHTPOXSIJVQWDMSIGMTRVEVXDILKVAYTNUNJXEZLAPGYETRVZNVHSVWLGICDXQFOALDVPASUSYXPFHUWTILUQHTJQVGWFSPAEKBRBNIINYKHNTNUKJVDHVLXQKUZNVQXUOZZOJZYNPIVYSVFVTZMMUUPWTGHRIOWCBKZYAGUMRCKHIQZSIGISPGBXPYXMOAWGAGHQVUWTEIGPBMOMBWIOPQEVKMRQATNBMILHHLVUXGMOUWTZCLBKGWIJHFRNGOSC</a:t>
            </a:r>
            <a:r>
              <a:rPr lang="en-US" sz="1800" dirty="0">
                <a:solidFill>
                  <a:srgbClr val="FF0000"/>
                </a:solidFill>
                <a:effectLst/>
                <a:latin typeface="Courier New" panose="02070309020205020404" pitchFamily="49" charset="0"/>
                <a:ea typeface="Times New Roman" panose="02020603050405020304" pitchFamily="18" charset="0"/>
              </a:rPr>
              <a:t>MUHDWHBB</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
        <p:nvSpPr>
          <p:cNvPr id="4" name="Oval 3">
            <a:extLst>
              <a:ext uri="{FF2B5EF4-FFF2-40B4-BE49-F238E27FC236}">
                <a16:creationId xmlns:a16="http://schemas.microsoft.com/office/drawing/2014/main" id="{81DFE152-CFA0-3DD0-573A-9A5DCB40F473}"/>
              </a:ext>
            </a:extLst>
          </p:cNvPr>
          <p:cNvSpPr/>
          <p:nvPr/>
        </p:nvSpPr>
        <p:spPr>
          <a:xfrm>
            <a:off x="2021840" y="1488221"/>
            <a:ext cx="1972091" cy="2985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890A72-B99D-1F80-2781-515EFD98532E}"/>
              </a:ext>
            </a:extLst>
          </p:cNvPr>
          <p:cNvSpPr txBox="1"/>
          <p:nvPr/>
        </p:nvSpPr>
        <p:spPr>
          <a:xfrm>
            <a:off x="4183118" y="662152"/>
            <a:ext cx="1807803" cy="400110"/>
          </a:xfrm>
          <a:prstGeom prst="rect">
            <a:avLst/>
          </a:prstGeom>
          <a:noFill/>
        </p:spPr>
        <p:txBody>
          <a:bodyPr wrap="none" rtlCol="0">
            <a:spAutoFit/>
          </a:bodyPr>
          <a:lstStyle/>
          <a:p>
            <a:r>
              <a:rPr lang="en-US" sz="2000" dirty="0" err="1"/>
              <a:t>Dengan</a:t>
            </a:r>
            <a:r>
              <a:rPr lang="en-US" sz="2000" dirty="0"/>
              <a:t> </a:t>
            </a:r>
            <a:r>
              <a:rPr lang="en-US" sz="2000" dirty="0" err="1"/>
              <a:t>hormat</a:t>
            </a:r>
            <a:endParaRPr lang="en-US" sz="2000" dirty="0"/>
          </a:p>
        </p:txBody>
      </p:sp>
      <p:cxnSp>
        <p:nvCxnSpPr>
          <p:cNvPr id="7" name="Straight Arrow Connector 6">
            <a:extLst>
              <a:ext uri="{FF2B5EF4-FFF2-40B4-BE49-F238E27FC236}">
                <a16:creationId xmlns:a16="http://schemas.microsoft.com/office/drawing/2014/main" id="{17C0DA1A-E727-1623-F825-671F87D8449B}"/>
              </a:ext>
            </a:extLst>
          </p:cNvPr>
          <p:cNvCxnSpPr>
            <a:stCxn id="4" idx="0"/>
          </p:cNvCxnSpPr>
          <p:nvPr/>
        </p:nvCxnSpPr>
        <p:spPr>
          <a:xfrm flipV="1">
            <a:off x="3007886" y="1062262"/>
            <a:ext cx="1259314" cy="42595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D183F53-831E-88B7-DD7B-34AFEC0788FD}"/>
              </a:ext>
            </a:extLst>
          </p:cNvPr>
          <p:cNvSpPr/>
          <p:nvPr/>
        </p:nvSpPr>
        <p:spPr>
          <a:xfrm>
            <a:off x="3365939" y="4771058"/>
            <a:ext cx="1259314" cy="42595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722788-4D1A-7072-AEFD-2C6DCE9C482D}"/>
              </a:ext>
            </a:extLst>
          </p:cNvPr>
          <p:cNvSpPr txBox="1"/>
          <p:nvPr/>
        </p:nvSpPr>
        <p:spPr>
          <a:xfrm>
            <a:off x="4808483" y="5369779"/>
            <a:ext cx="1201291" cy="400110"/>
          </a:xfrm>
          <a:prstGeom prst="rect">
            <a:avLst/>
          </a:prstGeom>
          <a:noFill/>
        </p:spPr>
        <p:txBody>
          <a:bodyPr wrap="none" rtlCol="0">
            <a:spAutoFit/>
          </a:bodyPr>
          <a:lstStyle/>
          <a:p>
            <a:r>
              <a:rPr lang="en-US" sz="2000" dirty="0" err="1"/>
              <a:t>wassalam</a:t>
            </a:r>
            <a:endParaRPr lang="en-US" sz="2000" dirty="0"/>
          </a:p>
        </p:txBody>
      </p:sp>
      <p:cxnSp>
        <p:nvCxnSpPr>
          <p:cNvPr id="10" name="Straight Arrow Connector 9">
            <a:extLst>
              <a:ext uri="{FF2B5EF4-FFF2-40B4-BE49-F238E27FC236}">
                <a16:creationId xmlns:a16="http://schemas.microsoft.com/office/drawing/2014/main" id="{CE87FC82-5548-9071-47F7-70C0DCA4EA59}"/>
              </a:ext>
            </a:extLst>
          </p:cNvPr>
          <p:cNvCxnSpPr>
            <a:cxnSpLocks/>
            <a:endCxn id="9" idx="1"/>
          </p:cNvCxnSpPr>
          <p:nvPr/>
        </p:nvCxnSpPr>
        <p:spPr>
          <a:xfrm>
            <a:off x="3917030" y="5197017"/>
            <a:ext cx="891453" cy="37281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444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BDC6D31F-CAAC-4419-8DE3-A3FD4FFEAC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1747" name="Slide Number Placeholder 5">
            <a:extLst>
              <a:ext uri="{FF2B5EF4-FFF2-40B4-BE49-F238E27FC236}">
                <a16:creationId xmlns:a16="http://schemas.microsoft.com/office/drawing/2014/main" id="{8976DA3D-A00F-49DF-9E79-E187303CBC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971275E-322D-4811-9A8C-1D75486CC885}" type="slidenum">
              <a:rPr lang="en-GB" altLang="en-US" sz="1400"/>
              <a:pPr>
                <a:spcBef>
                  <a:spcPct val="0"/>
                </a:spcBef>
                <a:buClrTx/>
                <a:buSzTx/>
                <a:buFontTx/>
                <a:buNone/>
              </a:pPr>
              <a:t>34</a:t>
            </a:fld>
            <a:endParaRPr lang="en-GB" altLang="en-US" sz="1400"/>
          </a:p>
        </p:txBody>
      </p:sp>
      <p:sp>
        <p:nvSpPr>
          <p:cNvPr id="31749" name="Rectangle 3">
            <a:extLst>
              <a:ext uri="{FF2B5EF4-FFF2-40B4-BE49-F238E27FC236}">
                <a16:creationId xmlns:a16="http://schemas.microsoft.com/office/drawing/2014/main" id="{D537C9D1-8624-4541-A3CF-5035F9854BF0}"/>
              </a:ext>
            </a:extLst>
          </p:cNvPr>
          <p:cNvSpPr>
            <a:spLocks noGrp="1" noChangeArrowheads="1"/>
          </p:cNvSpPr>
          <p:nvPr>
            <p:ph type="body" idx="1"/>
          </p:nvPr>
        </p:nvSpPr>
        <p:spPr>
          <a:xfrm>
            <a:off x="949960" y="243840"/>
            <a:ext cx="10403840" cy="5069840"/>
          </a:xfrm>
        </p:spPr>
        <p:txBody>
          <a:bodyPr/>
          <a:lstStyle/>
          <a:p>
            <a:pPr marL="609600" indent="-609600">
              <a:buFont typeface="Wingdings" panose="05000000000000000000" pitchFamily="2" charset="2"/>
              <a:buAutoNum type="arabicPeriod" startAt="3"/>
            </a:pPr>
            <a:r>
              <a:rPr lang="en-US" altLang="en-US" sz="2400" b="1" i="1" dirty="0">
                <a:cs typeface="Times New Roman" panose="02020603050405020304" pitchFamily="18" charset="0"/>
              </a:rPr>
              <a:t>Chosen-plaintext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memilih</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tertentu</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dienkripsikan</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mengarahkan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penemuan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marL="609600" indent="-609600">
              <a:buNone/>
            </a:pPr>
            <a:endParaRPr lang="en-GB" altLang="en-US" dirty="0"/>
          </a:p>
        </p:txBody>
      </p:sp>
      <p:graphicFrame>
        <p:nvGraphicFramePr>
          <p:cNvPr id="8" name="Object 0">
            <a:extLst>
              <a:ext uri="{FF2B5EF4-FFF2-40B4-BE49-F238E27FC236}">
                <a16:creationId xmlns:a16="http://schemas.microsoft.com/office/drawing/2014/main" id="{405ADFE6-7788-4131-8A12-61EC58678807}"/>
              </a:ext>
            </a:extLst>
          </p:cNvPr>
          <p:cNvGraphicFramePr>
            <a:graphicFrameLocks noChangeAspect="1"/>
          </p:cNvGraphicFramePr>
          <p:nvPr>
            <p:extLst>
              <p:ext uri="{D42A27DB-BD31-4B8C-83A1-F6EECF244321}">
                <p14:modId xmlns:p14="http://schemas.microsoft.com/office/powerpoint/2010/main" val="2006643220"/>
              </p:ext>
            </p:extLst>
          </p:nvPr>
        </p:nvGraphicFramePr>
        <p:xfrm>
          <a:off x="640080" y="1732281"/>
          <a:ext cx="11811000" cy="1198563"/>
        </p:xfrm>
        <a:graphic>
          <a:graphicData uri="http://schemas.openxmlformats.org/presentationml/2006/ole">
            <mc:AlternateContent xmlns:mc="http://schemas.openxmlformats.org/markup-compatibility/2006">
              <mc:Choice xmlns:v="urn:schemas-microsoft-com:vml" Requires="v">
                <p:oleObj name="Document" r:id="rId2" imgW="5486400" imgH="557784" progId="Word.Document.8">
                  <p:embed/>
                </p:oleObj>
              </mc:Choice>
              <mc:Fallback>
                <p:oleObj name="Document" r:id="rId2" imgW="5486400" imgH="557784" progId="Word.Document.8">
                  <p:embed/>
                  <p:pic>
                    <p:nvPicPr>
                      <p:cNvPr id="32774" name="Object 0">
                        <a:extLst>
                          <a:ext uri="{FF2B5EF4-FFF2-40B4-BE49-F238E27FC236}">
                            <a16:creationId xmlns:a16="http://schemas.microsoft.com/office/drawing/2014/main" id="{D010B9AD-8140-4377-9049-3BE74AE3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732281"/>
                        <a:ext cx="11811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9F5DCEB-424A-C370-22E6-69245CFDB552}"/>
              </a:ext>
            </a:extLst>
          </p:cNvPr>
          <p:cNvPicPr>
            <a:picLocks noChangeAspect="1"/>
          </p:cNvPicPr>
          <p:nvPr/>
        </p:nvPicPr>
        <p:blipFill>
          <a:blip r:embed="rId4"/>
          <a:stretch>
            <a:fillRect/>
          </a:stretch>
        </p:blipFill>
        <p:spPr>
          <a:xfrm>
            <a:off x="2743200" y="3101576"/>
            <a:ext cx="6407150" cy="361989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04FA874A-6150-4999-82BA-0DCEA47A55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3795" name="Slide Number Placeholder 5">
            <a:extLst>
              <a:ext uri="{FF2B5EF4-FFF2-40B4-BE49-F238E27FC236}">
                <a16:creationId xmlns:a16="http://schemas.microsoft.com/office/drawing/2014/main" id="{B0CA3729-A326-47BA-BD1C-D7C0B4DC5A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7BF735-5B5A-4671-96B5-85A6C78C5407}" type="slidenum">
              <a:rPr lang="en-GB" altLang="en-US" sz="1400"/>
              <a:pPr>
                <a:spcBef>
                  <a:spcPct val="0"/>
                </a:spcBef>
                <a:buClrTx/>
                <a:buSzTx/>
                <a:buFontTx/>
                <a:buNone/>
              </a:pPr>
              <a:t>35</a:t>
            </a:fld>
            <a:endParaRPr lang="en-GB" altLang="en-US" sz="1400"/>
          </a:p>
        </p:txBody>
      </p:sp>
      <p:sp>
        <p:nvSpPr>
          <p:cNvPr id="33797" name="Rectangle 5">
            <a:extLst>
              <a:ext uri="{FF2B5EF4-FFF2-40B4-BE49-F238E27FC236}">
                <a16:creationId xmlns:a16="http://schemas.microsoft.com/office/drawing/2014/main" id="{8085A765-F04F-4609-8BD1-B289D6B5B8D3}"/>
              </a:ext>
            </a:extLst>
          </p:cNvPr>
          <p:cNvSpPr>
            <a:spLocks noChangeArrowheads="1"/>
          </p:cNvSpPr>
          <p:nvPr/>
        </p:nvSpPr>
        <p:spPr bwMode="auto">
          <a:xfrm>
            <a:off x="3524250" y="24479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33798" name="Object 4">
            <a:extLst>
              <a:ext uri="{FF2B5EF4-FFF2-40B4-BE49-F238E27FC236}">
                <a16:creationId xmlns:a16="http://schemas.microsoft.com/office/drawing/2014/main" id="{CE822E73-4D89-41A3-9D71-9EA8F8778B5F}"/>
              </a:ext>
            </a:extLst>
          </p:cNvPr>
          <p:cNvGraphicFramePr>
            <a:graphicFrameLocks noChangeAspect="1"/>
          </p:cNvGraphicFramePr>
          <p:nvPr>
            <p:extLst>
              <p:ext uri="{D42A27DB-BD31-4B8C-83A1-F6EECF244321}">
                <p14:modId xmlns:p14="http://schemas.microsoft.com/office/powerpoint/2010/main" val="63156201"/>
              </p:ext>
            </p:extLst>
          </p:nvPr>
        </p:nvGraphicFramePr>
        <p:xfrm>
          <a:off x="1640840" y="1426221"/>
          <a:ext cx="9447276" cy="3602979"/>
        </p:xfrm>
        <a:graphic>
          <a:graphicData uri="http://schemas.openxmlformats.org/presentationml/2006/ole">
            <mc:AlternateContent xmlns:mc="http://schemas.openxmlformats.org/markup-compatibility/2006">
              <mc:Choice xmlns:v="urn:schemas-microsoft-com:vml" Requires="v">
                <p:oleObj r:id="rId2" imgW="5790075" imgH="2202208" progId="Visio.Drawing.6">
                  <p:embed/>
                </p:oleObj>
              </mc:Choice>
              <mc:Fallback>
                <p:oleObj r:id="rId2" imgW="5790075" imgH="2202208" progId="Visio.Drawing.6">
                  <p:embed/>
                  <p:pic>
                    <p:nvPicPr>
                      <p:cNvPr id="33798" name="Object 4">
                        <a:extLst>
                          <a:ext uri="{FF2B5EF4-FFF2-40B4-BE49-F238E27FC236}">
                            <a16:creationId xmlns:a16="http://schemas.microsoft.com/office/drawing/2014/main" id="{CE822E73-4D89-41A3-9D71-9EA8F8778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840" y="1426221"/>
                        <a:ext cx="9447276" cy="3602979"/>
                      </a:xfrm>
                      <a:prstGeom prst="rect">
                        <a:avLst/>
                      </a:prstGeom>
                      <a:noFill/>
                      <a:ln>
                        <a:noFill/>
                      </a:ln>
                    </p:spPr>
                  </p:pic>
                </p:oleObj>
              </mc:Fallback>
            </mc:AlternateContent>
          </a:graphicData>
        </a:graphic>
      </p:graphicFrame>
      <p:sp>
        <p:nvSpPr>
          <p:cNvPr id="33799" name="Rectangle 6">
            <a:extLst>
              <a:ext uri="{FF2B5EF4-FFF2-40B4-BE49-F238E27FC236}">
                <a16:creationId xmlns:a16="http://schemas.microsoft.com/office/drawing/2014/main" id="{577E437C-CCFD-41B6-B2BD-7DCE0E4B573E}"/>
              </a:ext>
            </a:extLst>
          </p:cNvPr>
          <p:cNvSpPr>
            <a:spLocks noChangeArrowheads="1"/>
          </p:cNvSpPr>
          <p:nvPr/>
        </p:nvSpPr>
        <p:spPr bwMode="auto">
          <a:xfrm>
            <a:off x="3390900" y="5277276"/>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i="1" dirty="0">
                <a:latin typeface="Times New Roman" panose="02020603050405020304" pitchFamily="18" charset="0"/>
                <a:cs typeface="Times New Roman" panose="02020603050405020304" pitchFamily="18" charset="0"/>
              </a:rPr>
              <a:t>Chosen-plaintext attack</a:t>
            </a:r>
            <a:endParaRPr lang="en-GB" altLang="en-US" sz="2400" dirty="0">
              <a:latin typeface="Times New Roman" panose="02020603050405020304" pitchFamily="18" charset="0"/>
              <a:cs typeface="Times New Roman" panose="02020603050405020304" pitchFamily="18" charset="0"/>
            </a:endParaRPr>
          </a:p>
          <a:p>
            <a:pPr>
              <a:spcBef>
                <a:spcPct val="0"/>
              </a:spcBef>
              <a:buClrTx/>
              <a:buSzTx/>
              <a:buFontTx/>
              <a:buNone/>
            </a:pPr>
            <a:endParaRPr lang="en-GB" altLang="en-US" sz="2400"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E5001E07-70FF-4D1A-A3D7-911E9C3200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4819" name="Slide Number Placeholder 5">
            <a:extLst>
              <a:ext uri="{FF2B5EF4-FFF2-40B4-BE49-F238E27FC236}">
                <a16:creationId xmlns:a16="http://schemas.microsoft.com/office/drawing/2014/main" id="{28E23F06-CA03-4FF8-B059-129B102E5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712756B-7628-479B-BCAA-B852E8A17E58}" type="slidenum">
              <a:rPr lang="en-GB" altLang="en-US" sz="1400"/>
              <a:pPr>
                <a:spcBef>
                  <a:spcPct val="0"/>
                </a:spcBef>
                <a:buClrTx/>
                <a:buSzTx/>
                <a:buFontTx/>
                <a:buNone/>
              </a:pPr>
              <a:t>36</a:t>
            </a:fld>
            <a:endParaRPr lang="en-GB" altLang="en-US" sz="1400"/>
          </a:p>
        </p:txBody>
      </p:sp>
      <p:sp>
        <p:nvSpPr>
          <p:cNvPr id="34821" name="Rectangle 3">
            <a:extLst>
              <a:ext uri="{FF2B5EF4-FFF2-40B4-BE49-F238E27FC236}">
                <a16:creationId xmlns:a16="http://schemas.microsoft.com/office/drawing/2014/main" id="{B587B5A4-C398-4D01-AD5A-F693F89E3FAD}"/>
              </a:ext>
            </a:extLst>
          </p:cNvPr>
          <p:cNvSpPr>
            <a:spLocks noGrp="1" noChangeArrowheads="1"/>
          </p:cNvSpPr>
          <p:nvPr>
            <p:ph type="body" idx="1"/>
          </p:nvPr>
        </p:nvSpPr>
        <p:spPr>
          <a:xfrm>
            <a:off x="1028700" y="625793"/>
            <a:ext cx="10134600" cy="4114800"/>
          </a:xfrm>
        </p:spPr>
        <p:txBody>
          <a:bodyPr/>
          <a:lstStyle/>
          <a:p>
            <a:pPr marL="609600" indent="-609600">
              <a:buNone/>
            </a:pPr>
            <a:r>
              <a:rPr lang="en-US" altLang="en-US" i="1" dirty="0"/>
              <a:t>4</a:t>
            </a:r>
            <a:r>
              <a:rPr lang="en-US" altLang="en-US" dirty="0"/>
              <a:t>. </a:t>
            </a:r>
            <a:r>
              <a:rPr lang="en-US" altLang="en-US" b="1" i="1" dirty="0">
                <a:cs typeface="Times New Roman" panose="02020603050405020304" pitchFamily="18" charset="0"/>
              </a:rPr>
              <a:t>Adaptive-chosen-plaintext attack</a:t>
            </a:r>
            <a:endParaRPr lang="en-US" altLang="en-US" b="1" dirty="0">
              <a:cs typeface="Times New Roman" panose="02020603050405020304" pitchFamily="18" charset="0"/>
            </a:endParaRPr>
          </a:p>
          <a:p>
            <a:pPr marL="609600" indent="-609600">
              <a:buNone/>
            </a:pPr>
            <a:endParaRPr lang="en-US" altLang="en-US" dirty="0">
              <a:cs typeface="Times New Roman" panose="02020603050405020304" pitchFamily="18" charset="0"/>
            </a:endParaRPr>
          </a:p>
          <a:p>
            <a:pPr marL="0" indent="0">
              <a:buNone/>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memilih</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yang </a:t>
            </a:r>
            <a:r>
              <a:rPr lang="en-US" altLang="en-US" dirty="0" err="1">
                <a:cs typeface="Times New Roman" panose="02020603050405020304" pitchFamily="18" charset="0"/>
              </a:rPr>
              <a:t>besar</a:t>
            </a:r>
            <a:r>
              <a:rPr lang="en-US" altLang="en-US" dirty="0">
                <a:cs typeface="Times New Roman" panose="02020603050405020304" pitchFamily="18" charset="0"/>
              </a:rPr>
              <a:t>, </a:t>
            </a:r>
            <a:r>
              <a:rPr lang="en-US" altLang="en-US" dirty="0" err="1">
                <a:cs typeface="Times New Roman" panose="02020603050405020304" pitchFamily="18" charset="0"/>
              </a:rPr>
              <a:t>lalu</a:t>
            </a:r>
            <a:r>
              <a:rPr lang="en-US" altLang="en-US" dirty="0">
                <a:cs typeface="Times New Roman" panose="02020603050405020304" pitchFamily="18" charset="0"/>
              </a:rPr>
              <a:t> </a:t>
            </a:r>
            <a:r>
              <a:rPr lang="en-US" altLang="en-US" dirty="0" err="1">
                <a:cs typeface="Times New Roman" panose="02020603050405020304" pitchFamily="18" charset="0"/>
              </a:rPr>
              <a:t>dienkripsi</a:t>
            </a:r>
            <a:r>
              <a:rPr lang="en-US" altLang="en-US" dirty="0">
                <a:cs typeface="Times New Roman" panose="02020603050405020304" pitchFamily="18" charset="0"/>
              </a:rPr>
              <a:t>, </a:t>
            </a:r>
            <a:r>
              <a:rPr lang="en-US" altLang="en-US" dirty="0" err="1">
                <a:cs typeface="Times New Roman" panose="02020603050405020304" pitchFamily="18" charset="0"/>
              </a:rPr>
              <a:t>kemudian</a:t>
            </a:r>
            <a:r>
              <a:rPr lang="en-US" altLang="en-US" dirty="0">
                <a:cs typeface="Times New Roman" panose="02020603050405020304" pitchFamily="18" charset="0"/>
              </a:rPr>
              <a:t> </a:t>
            </a:r>
            <a:r>
              <a:rPr lang="en-US" altLang="en-US" dirty="0" err="1">
                <a:cs typeface="Times New Roman" panose="02020603050405020304" pitchFamily="18" charset="0"/>
              </a:rPr>
              <a:t>memilih</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lainnya</a:t>
            </a:r>
            <a:r>
              <a:rPr lang="en-US" altLang="en-US" dirty="0">
                <a:cs typeface="Times New Roman" panose="02020603050405020304" pitchFamily="18" charset="0"/>
              </a:rPr>
              <a:t> yang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kecil</a:t>
            </a:r>
            <a:r>
              <a:rPr lang="en-US" altLang="en-US" dirty="0">
                <a:cs typeface="Times New Roman" panose="02020603050405020304" pitchFamily="18" charset="0"/>
              </a:rPr>
              <a:t> </a:t>
            </a: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hasil</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sebelumnya</a:t>
            </a:r>
            <a:r>
              <a:rPr lang="en-US" altLang="en-US" dirty="0">
                <a:cs typeface="Times New Roman" panose="02020603050405020304" pitchFamily="18" charset="0"/>
              </a:rPr>
              <a:t>, </a:t>
            </a:r>
            <a:r>
              <a:rPr lang="en-US" altLang="en-US" dirty="0" err="1">
                <a:cs typeface="Times New Roman" panose="02020603050405020304" pitchFamily="18" charset="0"/>
              </a:rPr>
              <a:t>begitu</a:t>
            </a:r>
            <a:r>
              <a:rPr lang="en-US" altLang="en-US" dirty="0">
                <a:cs typeface="Times New Roman" panose="02020603050405020304" pitchFamily="18" charset="0"/>
              </a:rPr>
              <a:t> </a:t>
            </a:r>
            <a:r>
              <a:rPr lang="en-US" altLang="en-US" dirty="0" err="1">
                <a:cs typeface="Times New Roman" panose="02020603050405020304" pitchFamily="18" charset="0"/>
              </a:rPr>
              <a:t>seterusnya</a:t>
            </a:r>
            <a:r>
              <a:rPr lang="en-US" altLang="en-US" dirty="0">
                <a:cs typeface="Times New Roman" panose="02020603050405020304" pitchFamily="18" charset="0"/>
              </a:rPr>
              <a:t>. </a:t>
            </a:r>
          </a:p>
          <a:p>
            <a:pPr marL="609600" indent="-609600">
              <a:buNone/>
            </a:pPr>
            <a:endParaRPr lang="en-GB"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C2386DB2-7AF4-48A0-824F-5F9B65CA0A2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5843" name="Slide Number Placeholder 5">
            <a:extLst>
              <a:ext uri="{FF2B5EF4-FFF2-40B4-BE49-F238E27FC236}">
                <a16:creationId xmlns:a16="http://schemas.microsoft.com/office/drawing/2014/main" id="{8CCD2116-274D-4995-886B-6B0291B9A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283E8C6-0956-4FCE-9126-5685074D5A92}" type="slidenum">
              <a:rPr lang="en-GB" altLang="en-US" sz="1400"/>
              <a:pPr>
                <a:spcBef>
                  <a:spcPct val="0"/>
                </a:spcBef>
                <a:buClrTx/>
                <a:buSzTx/>
                <a:buFontTx/>
                <a:buNone/>
              </a:pPr>
              <a:t>37</a:t>
            </a:fld>
            <a:endParaRPr lang="en-GB" altLang="en-US" sz="1400"/>
          </a:p>
        </p:txBody>
      </p:sp>
      <p:sp>
        <p:nvSpPr>
          <p:cNvPr id="35845" name="Rectangle 4">
            <a:extLst>
              <a:ext uri="{FF2B5EF4-FFF2-40B4-BE49-F238E27FC236}">
                <a16:creationId xmlns:a16="http://schemas.microsoft.com/office/drawing/2014/main" id="{10A80062-633E-4FF4-8C1D-BF8CF2CFBE33}"/>
              </a:ext>
            </a:extLst>
          </p:cNvPr>
          <p:cNvSpPr>
            <a:spLocks noGrp="1" noChangeArrowheads="1"/>
          </p:cNvSpPr>
          <p:nvPr>
            <p:ph type="body" idx="1"/>
          </p:nvPr>
        </p:nvSpPr>
        <p:spPr>
          <a:xfrm>
            <a:off x="944880" y="442913"/>
            <a:ext cx="9946640" cy="4114800"/>
          </a:xfrm>
        </p:spPr>
        <p:txBody>
          <a:bodyPr/>
          <a:lstStyle/>
          <a:p>
            <a:pPr eaLnBrk="1" hangingPunct="1">
              <a:buFont typeface="Wingdings" panose="05000000000000000000" pitchFamily="2" charset="2"/>
              <a:buNone/>
            </a:pPr>
            <a:r>
              <a:rPr lang="en-US" altLang="en-US" b="1" i="1" dirty="0">
                <a:cs typeface="Times New Roman" panose="02020603050405020304" pitchFamily="18" charset="0"/>
              </a:rPr>
              <a:t>5. </a:t>
            </a:r>
            <a:r>
              <a:rPr lang="en-US" altLang="en-US" sz="2400" b="1" i="1" dirty="0">
                <a:cs typeface="Times New Roman" panose="02020603050405020304" pitchFamily="18" charset="0"/>
              </a:rPr>
              <a:t>Chosen-ciphertext attack</a:t>
            </a:r>
            <a:r>
              <a:rPr lang="en-GB" altLang="en-US" sz="2400" dirty="0"/>
              <a:t> </a:t>
            </a:r>
            <a:endParaRPr lang="en-US" altLang="en-US" sz="2400" dirty="0"/>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 typeface="Wingdings" panose="05000000000000000000" pitchFamily="2" charset="2"/>
              <a:buNone/>
            </a:pP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mungkin</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pesan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waktu</a:t>
            </a:r>
            <a:r>
              <a:rPr lang="en-US" altLang="en-US" sz="2400" dirty="0">
                <a:cs typeface="Times New Roman" panose="02020603050405020304" pitchFamily="18" charset="0"/>
              </a:rPr>
              <a:t> yang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datang</a:t>
            </a:r>
            <a:r>
              <a:rPr lang="en-US" altLang="en-US" sz="2400" dirty="0">
                <a:cs typeface="Times New Roman" panose="02020603050405020304" pitchFamily="18" charset="0"/>
              </a:rPr>
              <a:t>).</a:t>
            </a:r>
            <a:endParaRPr lang="en-GB" altLang="en-US" sz="2400" dirty="0"/>
          </a:p>
        </p:txBody>
      </p:sp>
      <p:pic>
        <p:nvPicPr>
          <p:cNvPr id="5" name="Picture 4">
            <a:extLst>
              <a:ext uri="{FF2B5EF4-FFF2-40B4-BE49-F238E27FC236}">
                <a16:creationId xmlns:a16="http://schemas.microsoft.com/office/drawing/2014/main" id="{75DEC73F-83F6-7262-93B5-2979830C63F2}"/>
              </a:ext>
            </a:extLst>
          </p:cNvPr>
          <p:cNvPicPr>
            <a:picLocks noChangeAspect="1"/>
          </p:cNvPicPr>
          <p:nvPr/>
        </p:nvPicPr>
        <p:blipFill>
          <a:blip r:embed="rId2"/>
          <a:stretch>
            <a:fillRect/>
          </a:stretch>
        </p:blipFill>
        <p:spPr>
          <a:xfrm>
            <a:off x="2304892" y="3429000"/>
            <a:ext cx="6464582" cy="32924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a:extLst>
              <a:ext uri="{FF2B5EF4-FFF2-40B4-BE49-F238E27FC236}">
                <a16:creationId xmlns:a16="http://schemas.microsoft.com/office/drawing/2014/main" id="{0409B2B7-9491-46CE-9674-6952FC8048E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8915" name="Slide Number Placeholder 5">
            <a:extLst>
              <a:ext uri="{FF2B5EF4-FFF2-40B4-BE49-F238E27FC236}">
                <a16:creationId xmlns:a16="http://schemas.microsoft.com/office/drawing/2014/main" id="{ADCC98AA-61B6-40D7-9E0F-BC07006553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7D7E0BA-6D6A-45B5-B379-D73D905E0A27}" type="slidenum">
              <a:rPr lang="en-GB" altLang="en-US" sz="1400"/>
              <a:pPr>
                <a:spcBef>
                  <a:spcPct val="0"/>
                </a:spcBef>
                <a:buClrTx/>
                <a:buSzTx/>
                <a:buFontTx/>
                <a:buNone/>
              </a:pPr>
              <a:t>38</a:t>
            </a:fld>
            <a:endParaRPr lang="en-GB" altLang="en-US" sz="1400"/>
          </a:p>
        </p:txBody>
      </p:sp>
      <p:sp>
        <p:nvSpPr>
          <p:cNvPr id="38917" name="Rectangle 3">
            <a:extLst>
              <a:ext uri="{FF2B5EF4-FFF2-40B4-BE49-F238E27FC236}">
                <a16:creationId xmlns:a16="http://schemas.microsoft.com/office/drawing/2014/main" id="{44759DB9-C857-46AC-9A5F-EAA5CEF07281}"/>
              </a:ext>
            </a:extLst>
          </p:cNvPr>
          <p:cNvSpPr>
            <a:spLocks noGrp="1" noChangeArrowheads="1"/>
          </p:cNvSpPr>
          <p:nvPr>
            <p:ph type="body" idx="1"/>
          </p:nvPr>
        </p:nvSpPr>
        <p:spPr>
          <a:xfrm>
            <a:off x="1010920" y="538480"/>
            <a:ext cx="10165080" cy="5817870"/>
          </a:xfrm>
        </p:spPr>
        <p:txBody>
          <a:bodyPr>
            <a:normAutofit/>
          </a:bodyPr>
          <a:lstStyle/>
          <a:p>
            <a:pPr marL="0" indent="0" eaLnBrk="1" hangingPunct="1">
              <a:lnSpc>
                <a:spcPct val="90000"/>
              </a:lnSpc>
              <a:buNone/>
            </a:pPr>
            <a:r>
              <a:rPr lang="en-US" altLang="en-US" sz="2400" dirty="0" err="1">
                <a:cs typeface="Times New Roman" panose="02020603050405020304" pitchFamily="18" charset="0"/>
              </a:rPr>
              <a:t>Sebuah</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dikatakan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i="1" dirty="0">
                <a:cs typeface="Times New Roman" panose="02020603050405020304" pitchFamily="18" charset="0"/>
              </a:rPr>
              <a:t>computationally secure</a:t>
            </a:r>
            <a:r>
              <a:rPr lang="en-US" altLang="en-US" sz="2400" dirty="0">
                <a:cs typeface="Times New Roman" panose="02020603050405020304" pitchFamily="18" charset="0"/>
              </a:rPr>
              <a:t>) </a:t>
            </a:r>
            <a:r>
              <a:rPr lang="en-US" altLang="en-US" sz="2400" dirty="0" err="1">
                <a:cs typeface="Times New Roman" panose="02020603050405020304" pitchFamily="18" charset="0"/>
              </a:rPr>
              <a:t>bila</a:t>
            </a:r>
            <a:r>
              <a:rPr lang="en-US" altLang="en-US" sz="2400" dirty="0">
                <a:cs typeface="Times New Roman" panose="02020603050405020304" pitchFamily="18" charset="0"/>
              </a:rPr>
              <a:t> </a:t>
            </a:r>
            <a:r>
              <a:rPr lang="en-US" altLang="en-US" sz="2400" dirty="0" err="1">
                <a:cs typeface="Times New Roman" panose="02020603050405020304" pitchFamily="18" charset="0"/>
              </a:rPr>
              <a:t>ia</a:t>
            </a:r>
            <a:r>
              <a:rPr lang="en-US" altLang="en-US" sz="2400" dirty="0">
                <a:cs typeface="Times New Roman" panose="02020603050405020304" pitchFamily="18" charset="0"/>
              </a:rPr>
              <a:t> </a:t>
            </a:r>
            <a:r>
              <a:rPr lang="en-US" altLang="en-US" sz="2400" dirty="0" err="1">
                <a:cs typeface="Times New Roman" panose="02020603050405020304" pitchFamily="18" charset="0"/>
              </a:rPr>
              <a:t>memenuhi</a:t>
            </a:r>
            <a:r>
              <a:rPr lang="en-US" altLang="en-US" sz="2400" dirty="0">
                <a:cs typeface="Times New Roman" panose="02020603050405020304" pitchFamily="18" charset="0"/>
              </a:rPr>
              <a:t> </a:t>
            </a:r>
            <a:r>
              <a:rPr lang="en-US" altLang="en-US" sz="2400" dirty="0" err="1">
                <a:cs typeface="Times New Roman" panose="02020603050405020304" pitchFamily="18" charset="0"/>
              </a:rPr>
              <a:t>tiga</a:t>
            </a:r>
            <a:r>
              <a:rPr lang="en-US" altLang="en-US" sz="2400" dirty="0">
                <a:cs typeface="Times New Roman" panose="02020603050405020304" pitchFamily="18" charset="0"/>
              </a:rPr>
              <a:t> </a:t>
            </a:r>
            <a:r>
              <a:rPr lang="en-US" altLang="en-US" sz="2400" dirty="0" err="1">
                <a:cs typeface="Times New Roman" panose="02020603050405020304" pitchFamily="18" charset="0"/>
              </a:rPr>
              <a:t>kriteria</a:t>
            </a:r>
            <a:r>
              <a:rPr lang="en-US" altLang="en-US" sz="2400" dirty="0">
                <a:cs typeface="Times New Roman" panose="02020603050405020304" pitchFamily="18" charset="0"/>
              </a:rPr>
              <a:t> </a:t>
            </a:r>
            <a:r>
              <a:rPr lang="en-US" altLang="en-US" sz="2400" dirty="0" err="1">
                <a:cs typeface="Times New Roman" panose="02020603050405020304" pitchFamily="18" charset="0"/>
              </a:rPr>
              <a:t>berikut</a:t>
            </a:r>
            <a:r>
              <a:rPr lang="en-US" altLang="en-US" sz="2400" dirty="0">
                <a:cs typeface="Times New Roman" panose="02020603050405020304" pitchFamily="18" charset="0"/>
              </a:rPr>
              <a:t>:</a:t>
            </a:r>
          </a:p>
          <a:p>
            <a:pPr eaLnBrk="1" hangingPunct="1">
              <a:lnSpc>
                <a:spcPct val="90000"/>
              </a:lnSpc>
              <a:buFont typeface="Wingdings" panose="05000000000000000000" pitchFamily="2" charset="2"/>
              <a:buNone/>
            </a:pPr>
            <a:r>
              <a:rPr lang="en-US" altLang="en-US" sz="2400" dirty="0">
                <a:cs typeface="Times New Roman" panose="02020603050405020304" pitchFamily="18" charset="0"/>
              </a:rPr>
              <a:t> </a:t>
            </a:r>
          </a:p>
          <a:p>
            <a:pPr marL="514350" indent="-514350" eaLnBrk="1" hangingPunct="1">
              <a:lnSpc>
                <a:spcPct val="90000"/>
              </a:lnSpc>
              <a:buFont typeface="+mj-lt"/>
              <a:buAutoNum type="arabicPeriod"/>
            </a:pPr>
            <a:r>
              <a:rPr lang="en-US" altLang="en-US" sz="2400" dirty="0" err="1"/>
              <a:t>Persamaan</a:t>
            </a:r>
            <a:r>
              <a:rPr lang="en-US" altLang="en-US" sz="2400" dirty="0"/>
              <a:t> </a:t>
            </a:r>
            <a:r>
              <a:rPr lang="en-US" altLang="en-US" sz="2400" dirty="0" err="1"/>
              <a:t>matematika</a:t>
            </a:r>
            <a:r>
              <a:rPr lang="en-US" altLang="en-US" sz="2400" dirty="0"/>
              <a:t> yang </a:t>
            </a:r>
            <a:r>
              <a:rPr lang="en-US" altLang="en-US" sz="2400" dirty="0" err="1"/>
              <a:t>menggambarkan</a:t>
            </a:r>
            <a:r>
              <a:rPr lang="en-US" altLang="en-US" sz="2400" dirty="0"/>
              <a:t> </a:t>
            </a:r>
            <a:r>
              <a:rPr lang="en-US" altLang="en-US" sz="2400" dirty="0" err="1"/>
              <a:t>operasi</a:t>
            </a:r>
            <a:r>
              <a:rPr lang="en-US" altLang="en-US" sz="2400" dirty="0"/>
              <a:t> di </a:t>
            </a:r>
            <a:r>
              <a:rPr lang="en-US" altLang="en-US" sz="2400" dirty="0" err="1"/>
              <a:t>dalam</a:t>
            </a:r>
            <a:r>
              <a:rPr lang="en-US" altLang="en-US" sz="2400" dirty="0"/>
              <a:t> </a:t>
            </a:r>
            <a:r>
              <a:rPr lang="en-US" altLang="en-US" sz="2400" dirty="0" err="1"/>
              <a:t>algoritma</a:t>
            </a:r>
            <a:r>
              <a:rPr lang="en-US" altLang="en-US" sz="2400" dirty="0"/>
              <a:t> </a:t>
            </a:r>
            <a:r>
              <a:rPr lang="en-US" altLang="en-US" sz="2400" dirty="0" err="1"/>
              <a:t>kriptografi</a:t>
            </a:r>
            <a:r>
              <a:rPr lang="en-US" altLang="en-US" sz="2400" dirty="0"/>
              <a:t> sangat </a:t>
            </a:r>
            <a:r>
              <a:rPr lang="en-US" altLang="en-US" sz="2400" dirty="0" err="1"/>
              <a:t>kompleks</a:t>
            </a:r>
            <a:r>
              <a:rPr lang="en-US" altLang="en-US" sz="2400" dirty="0"/>
              <a:t> </a:t>
            </a:r>
            <a:r>
              <a:rPr lang="en-US" altLang="en-US" sz="2400" dirty="0" err="1"/>
              <a:t>sehingga</a:t>
            </a:r>
            <a:r>
              <a:rPr lang="en-US" altLang="en-US" sz="2400" dirty="0"/>
              <a:t> </a:t>
            </a:r>
            <a:r>
              <a:rPr lang="en-US" altLang="en-US" sz="2400" dirty="0" err="1"/>
              <a:t>algoritma</a:t>
            </a:r>
            <a:r>
              <a:rPr lang="en-US" altLang="en-US" sz="2400" dirty="0"/>
              <a:t> </a:t>
            </a:r>
            <a:r>
              <a:rPr lang="en-US" altLang="en-US" sz="2400" dirty="0" err="1"/>
              <a:t>tidak</a:t>
            </a:r>
            <a:r>
              <a:rPr lang="en-US" altLang="en-US" sz="2400" dirty="0"/>
              <a:t> </a:t>
            </a:r>
            <a:r>
              <a:rPr lang="en-US" altLang="en-US" sz="2400" dirty="0" err="1"/>
              <a:t>mungkin</a:t>
            </a:r>
            <a:r>
              <a:rPr lang="en-US" altLang="en-US" sz="2400" dirty="0"/>
              <a:t> </a:t>
            </a:r>
            <a:r>
              <a:rPr lang="en-US" altLang="en-US" sz="2400" dirty="0" err="1"/>
              <a:t>dipecahkan</a:t>
            </a:r>
            <a:r>
              <a:rPr lang="en-US" altLang="en-US" sz="2400" dirty="0"/>
              <a:t> </a:t>
            </a:r>
            <a:r>
              <a:rPr lang="en-US" altLang="en-US" sz="2400" dirty="0" err="1"/>
              <a:t>secara</a:t>
            </a:r>
            <a:r>
              <a:rPr lang="en-US" altLang="en-US" sz="2400" dirty="0"/>
              <a:t> </a:t>
            </a:r>
            <a:r>
              <a:rPr lang="en-US" altLang="en-US" sz="2400" dirty="0" err="1"/>
              <a:t>analitik</a:t>
            </a:r>
            <a:r>
              <a:rPr lang="en-US" altLang="en-US" sz="2400" dirty="0"/>
              <a:t>.</a:t>
            </a:r>
          </a:p>
          <a:p>
            <a:pPr marL="514350" indent="-514350" eaLnBrk="1" hangingPunct="1">
              <a:lnSpc>
                <a:spcPct val="90000"/>
              </a:lnSpc>
              <a:buFont typeface="+mj-lt"/>
              <a:buAutoNum type="arabicPeriod"/>
            </a:pPr>
            <a:endParaRPr lang="en-US" altLang="en-US" sz="2400" dirty="0"/>
          </a:p>
          <a:p>
            <a:pPr marL="609600" indent="-609600">
              <a:buFont typeface="Wingdings" panose="05000000000000000000" pitchFamily="2" charset="2"/>
              <a:buAutoNum type="arabicPeriod" startAt="2"/>
            </a:pPr>
            <a:r>
              <a:rPr lang="en-US" altLang="en-US" sz="2400" dirty="0" err="1"/>
              <a:t>Biaya</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nilai</a:t>
            </a:r>
            <a:r>
              <a:rPr lang="en-US" altLang="en-US" sz="2400" dirty="0"/>
              <a:t> </a:t>
            </a:r>
            <a:r>
              <a:rPr lang="en-US" altLang="en-US" sz="2400" dirty="0" err="1"/>
              <a:t>informasi</a:t>
            </a:r>
            <a:r>
              <a:rPr lang="en-US" altLang="en-US" sz="2400" dirty="0"/>
              <a:t> yang </a:t>
            </a:r>
            <a:r>
              <a:rPr lang="en-US" altLang="en-US" sz="2400" dirty="0" err="1"/>
              <a:t>terkandung</a:t>
            </a:r>
            <a:r>
              <a:rPr lang="en-US" altLang="en-US" sz="2400" dirty="0"/>
              <a:t> di </a:t>
            </a:r>
            <a:r>
              <a:rPr lang="en-US" altLang="en-US" sz="2400" dirty="0" err="1"/>
              <a:t>dalam</a:t>
            </a:r>
            <a:r>
              <a:rPr lang="en-US" altLang="en-US" sz="2400" dirty="0"/>
              <a:t> </a:t>
            </a:r>
            <a:r>
              <a:rPr lang="en-US" altLang="en-US" sz="2400" dirty="0" err="1"/>
              <a:t>cipherteks</a:t>
            </a:r>
            <a:r>
              <a:rPr lang="en-US" altLang="en-US" sz="2400" dirty="0"/>
              <a:t> </a:t>
            </a:r>
            <a:r>
              <a:rPr lang="en-US" altLang="en-US" sz="2400" dirty="0" err="1"/>
              <a:t>tersebut</a:t>
            </a:r>
            <a:r>
              <a:rPr lang="en-US" altLang="en-US" sz="2400" dirty="0"/>
              <a:t>.</a:t>
            </a:r>
            <a:endParaRPr lang="en-GB" altLang="en-US" sz="2400" dirty="0"/>
          </a:p>
          <a:p>
            <a:pPr marL="609600" indent="-609600">
              <a:buNone/>
            </a:pPr>
            <a:r>
              <a:rPr lang="en-US" altLang="en-US" sz="2400" dirty="0">
                <a:cs typeface="Times New Roman" panose="02020603050405020304" pitchFamily="18" charset="0"/>
              </a:rPr>
              <a:t> </a:t>
            </a:r>
          </a:p>
          <a:p>
            <a:pPr marL="609600" indent="-609600">
              <a:buFont typeface="Wingdings" panose="05000000000000000000" pitchFamily="2" charset="2"/>
              <a:buAutoNum type="arabicPeriod" startAt="3"/>
            </a:pPr>
            <a:r>
              <a:rPr lang="en-US" altLang="en-US" sz="2400" dirty="0"/>
              <a:t>Waktu yang </a:t>
            </a:r>
            <a:r>
              <a:rPr lang="en-US" altLang="en-US" sz="2400" dirty="0" err="1"/>
              <a:t>diperlukan</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lamanya</a:t>
            </a:r>
            <a:r>
              <a:rPr lang="en-US" altLang="en-US" sz="2400" dirty="0"/>
              <a:t> </a:t>
            </a:r>
            <a:r>
              <a:rPr lang="en-US" altLang="en-US" sz="2400" dirty="0" err="1"/>
              <a:t>waktu</a:t>
            </a:r>
            <a:r>
              <a:rPr lang="en-US" altLang="en-US" sz="2400" dirty="0"/>
              <a:t> </a:t>
            </a:r>
            <a:r>
              <a:rPr lang="en-US" altLang="en-US" sz="2400" dirty="0" err="1"/>
              <a:t>informasi</a:t>
            </a:r>
            <a:r>
              <a:rPr lang="en-US" altLang="en-US" sz="2400" dirty="0"/>
              <a:t> </a:t>
            </a:r>
            <a:r>
              <a:rPr lang="en-US" altLang="en-US" sz="2400" dirty="0" err="1"/>
              <a:t>tersebut</a:t>
            </a:r>
            <a:r>
              <a:rPr lang="en-US" altLang="en-US" sz="2400" dirty="0"/>
              <a:t> </a:t>
            </a:r>
            <a:r>
              <a:rPr lang="en-US" altLang="en-US" sz="2400" dirty="0" err="1"/>
              <a:t>harus</a:t>
            </a:r>
            <a:r>
              <a:rPr lang="en-US" altLang="en-US" sz="2400" dirty="0"/>
              <a:t> </a:t>
            </a:r>
            <a:r>
              <a:rPr lang="en-US" altLang="en-US" sz="2400" dirty="0" err="1"/>
              <a:t>dijaga</a:t>
            </a:r>
            <a:r>
              <a:rPr lang="en-US" altLang="en-US" sz="2400" dirty="0"/>
              <a:t> </a:t>
            </a:r>
            <a:r>
              <a:rPr lang="en-US" altLang="en-US" sz="2400" dirty="0" err="1"/>
              <a:t>kerahasiaannya</a:t>
            </a:r>
            <a:r>
              <a:rPr lang="en-US" altLang="en-US" sz="2400" dirty="0"/>
              <a:t>. </a:t>
            </a:r>
            <a:r>
              <a:rPr lang="en-US" altLang="en-US" sz="2400" dirty="0">
                <a:cs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89FA3F88-23C6-4BC8-9AE2-D6AE1F28D9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8195" name="Slide Number Placeholder 5">
            <a:extLst>
              <a:ext uri="{FF2B5EF4-FFF2-40B4-BE49-F238E27FC236}">
                <a16:creationId xmlns:a16="http://schemas.microsoft.com/office/drawing/2014/main" id="{1CFE9B88-95A5-45BC-A2A2-9C3B836D0F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D65EB8D-36C8-44AE-A9EF-E07DF8333309}" type="slidenum">
              <a:rPr lang="en-GB" altLang="en-US" sz="1400"/>
              <a:pPr>
                <a:spcBef>
                  <a:spcPct val="0"/>
                </a:spcBef>
                <a:buClrTx/>
                <a:buSzTx/>
                <a:buFontTx/>
                <a:buNone/>
              </a:pPr>
              <a:t>4</a:t>
            </a:fld>
            <a:endParaRPr lang="en-GB" altLang="en-US" sz="1400"/>
          </a:p>
        </p:txBody>
      </p:sp>
      <p:sp>
        <p:nvSpPr>
          <p:cNvPr id="8196" name="Rectangle 2">
            <a:extLst>
              <a:ext uri="{FF2B5EF4-FFF2-40B4-BE49-F238E27FC236}">
                <a16:creationId xmlns:a16="http://schemas.microsoft.com/office/drawing/2014/main" id="{CBD0AECB-BD6B-4599-B134-940DD9E5FE3B}"/>
              </a:ext>
            </a:extLst>
          </p:cNvPr>
          <p:cNvSpPr>
            <a:spLocks noGrp="1" noChangeArrowheads="1"/>
          </p:cNvSpPr>
          <p:nvPr>
            <p:ph type="title"/>
          </p:nvPr>
        </p:nvSpPr>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
        <p:nvSpPr>
          <p:cNvPr id="8197" name="Rectangle 3">
            <a:extLst>
              <a:ext uri="{FF2B5EF4-FFF2-40B4-BE49-F238E27FC236}">
                <a16:creationId xmlns:a16="http://schemas.microsoft.com/office/drawing/2014/main" id="{A229BFC4-3A8C-47EB-9BD5-198A4C0637F0}"/>
              </a:ext>
            </a:extLst>
          </p:cNvPr>
          <p:cNvSpPr>
            <a:spLocks noGrp="1" noChangeArrowheads="1"/>
          </p:cNvSpPr>
          <p:nvPr>
            <p:ph type="body" idx="1"/>
          </p:nvPr>
        </p:nvSpPr>
        <p:spPr/>
        <p:txBody>
          <a:bodyPr/>
          <a:lstStyle/>
          <a:p>
            <a:pPr marL="0" indent="0" eaLnBrk="1" hangingPunct="1">
              <a:buNone/>
            </a:pP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keterlibatan</a:t>
            </a:r>
            <a:r>
              <a:rPr lang="en-US" altLang="en-US" dirty="0">
                <a:cs typeface="Times New Roman" panose="02020603050405020304" pitchFamily="18" charset="0"/>
              </a:rPr>
              <a:t> </a:t>
            </a:r>
            <a:r>
              <a:rPr lang="en-US" altLang="en-US" dirty="0" err="1">
                <a:cs typeface="Times New Roman" panose="02020603050405020304" pitchFamily="18" charset="0"/>
              </a:rPr>
              <a:t>penyerang</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komunikasi</a:t>
            </a:r>
            <a:r>
              <a:rPr lang="en-US" altLang="en-US" b="1" dirty="0">
                <a:cs typeface="Times New Roman" panose="02020603050405020304" pitchFamily="18" charset="0"/>
              </a:rPr>
              <a:t>:</a:t>
            </a: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pasif</a:t>
            </a:r>
            <a:endParaRPr lang="en-US" altLang="en-US" b="1" dirty="0">
              <a:cs typeface="Times New Roman" panose="02020603050405020304" pitchFamily="18" charset="0"/>
            </a:endParaRP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aktif</a:t>
            </a:r>
            <a:endParaRPr lang="en-US" altLang="en-US" b="1" dirty="0"/>
          </a:p>
          <a:p>
            <a:pPr eaLnBrk="1" hangingPunct="1"/>
            <a:endParaRPr lang="en-US" altLang="en-US" b="1" dirty="0"/>
          </a:p>
          <a:p>
            <a:pPr eaLnBrk="1" hangingPunct="1">
              <a:buFont typeface="Wingdings" panose="05000000000000000000" pitchFamily="2" charset="2"/>
              <a:buNone/>
            </a:pPr>
            <a:r>
              <a:rPr lang="en-US" altLang="en-US" b="1" dirty="0"/>
              <a:t>	</a:t>
            </a: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CD2261B2-AB4B-4746-A6FF-22FDFE67CAB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9219" name="Slide Number Placeholder 5">
            <a:extLst>
              <a:ext uri="{FF2B5EF4-FFF2-40B4-BE49-F238E27FC236}">
                <a16:creationId xmlns:a16="http://schemas.microsoft.com/office/drawing/2014/main" id="{E45936C1-BCC8-4D18-8169-5488080F5F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8C47018-B372-4259-B0E8-7F64A2A6973F}" type="slidenum">
              <a:rPr lang="en-GB" altLang="en-US" sz="1400"/>
              <a:pPr>
                <a:spcBef>
                  <a:spcPct val="0"/>
                </a:spcBef>
                <a:buClrTx/>
                <a:buSzTx/>
                <a:buFontTx/>
                <a:buNone/>
              </a:pPr>
              <a:t>5</a:t>
            </a:fld>
            <a:endParaRPr lang="en-GB" altLang="en-US" sz="1400"/>
          </a:p>
        </p:txBody>
      </p:sp>
      <p:sp>
        <p:nvSpPr>
          <p:cNvPr id="5" name="Rectangle 4">
            <a:extLst>
              <a:ext uri="{FF2B5EF4-FFF2-40B4-BE49-F238E27FC236}">
                <a16:creationId xmlns:a16="http://schemas.microsoft.com/office/drawing/2014/main" id="{A81CB5A6-9987-4B02-9A22-4B1F02F305F6}"/>
              </a:ext>
            </a:extLst>
          </p:cNvPr>
          <p:cNvSpPr/>
          <p:nvPr/>
        </p:nvSpPr>
        <p:spPr>
          <a:xfrm>
            <a:off x="680720" y="757100"/>
            <a:ext cx="10871200" cy="2185214"/>
          </a:xfrm>
          <a:prstGeom prst="rect">
            <a:avLst/>
          </a:prstGeom>
        </p:spPr>
        <p:txBody>
          <a:bodyPr wrap="square">
            <a:spAutoFit/>
          </a:bodyPr>
          <a:lstStyle/>
          <a:p>
            <a:r>
              <a:rPr lang="en-US" altLang="en-US" sz="3200" b="1" dirty="0"/>
              <a:t>1. </a:t>
            </a:r>
            <a:r>
              <a:rPr lang="en-US" altLang="en-US" sz="3200" b="1" dirty="0" err="1"/>
              <a:t>Serangan</a:t>
            </a:r>
            <a:r>
              <a:rPr lang="en-US" altLang="en-US" sz="3200" b="1" dirty="0"/>
              <a:t> </a:t>
            </a:r>
            <a:r>
              <a:rPr lang="en-US" altLang="en-US" sz="3200" b="1" dirty="0" err="1"/>
              <a:t>pasif</a:t>
            </a:r>
            <a:r>
              <a:rPr lang="en-US" altLang="en-US" sz="3200" b="1" dirty="0"/>
              <a:t> </a:t>
            </a:r>
            <a:r>
              <a:rPr lang="en-US" altLang="en-US" sz="3200" b="1" dirty="0">
                <a:cs typeface="Times New Roman" panose="02020603050405020304" pitchFamily="18" charset="0"/>
              </a:rPr>
              <a:t>(</a:t>
            </a:r>
            <a:r>
              <a:rPr lang="en-US" altLang="en-US" sz="3200" b="1" i="1" dirty="0">
                <a:cs typeface="Times New Roman" panose="02020603050405020304" pitchFamily="18" charset="0"/>
              </a:rPr>
              <a:t>passive attack</a:t>
            </a:r>
            <a:r>
              <a:rPr lang="en-US" altLang="en-US" sz="3200" b="1" dirty="0">
                <a:cs typeface="Times New Roman" panose="02020603050405020304" pitchFamily="18" charset="0"/>
              </a:rPr>
              <a:t>)</a:t>
            </a:r>
            <a:r>
              <a:rPr lang="en-US" altLang="en-US" sz="3200" b="1" dirty="0"/>
              <a:t> </a:t>
            </a:r>
          </a:p>
          <a:p>
            <a:pPr marL="457200" indent="-457200">
              <a:buFont typeface="Arial" panose="020B0604020202020204" pitchFamily="34" charset="0"/>
              <a:buChar char="•"/>
            </a:pP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tidak</a:t>
            </a:r>
            <a:r>
              <a:rPr lang="en-US" altLang="en-US" sz="2600" dirty="0"/>
              <a:t> </a:t>
            </a:r>
            <a:r>
              <a:rPr lang="en-US" altLang="en-US" sz="2600" dirty="0" err="1"/>
              <a:t>terlibat</a:t>
            </a:r>
            <a:r>
              <a:rPr lang="en-US" altLang="en-US" sz="2600" dirty="0"/>
              <a:t> </a:t>
            </a:r>
            <a:r>
              <a:rPr lang="en-US" altLang="en-US" sz="2600" dirty="0" err="1"/>
              <a:t>dalam</a:t>
            </a:r>
            <a:r>
              <a:rPr lang="en-US" altLang="en-US" sz="2600" dirty="0"/>
              <a:t> </a:t>
            </a:r>
            <a:r>
              <a:rPr lang="en-US" altLang="en-US" sz="2600" dirty="0" err="1"/>
              <a:t>komunikasi</a:t>
            </a:r>
            <a:r>
              <a:rPr lang="en-US" altLang="en-US" sz="2600" dirty="0"/>
              <a:t>  </a:t>
            </a:r>
            <a:r>
              <a:rPr lang="en-US" altLang="en-US" sz="2600" dirty="0" err="1"/>
              <a:t>antara</a:t>
            </a:r>
            <a:r>
              <a:rPr lang="en-US" altLang="en-US" sz="2600" dirty="0"/>
              <a:t> </a:t>
            </a:r>
            <a:r>
              <a:rPr lang="en-US" altLang="en-US" sz="2600" dirty="0" err="1"/>
              <a:t>pengirim</a:t>
            </a:r>
            <a:r>
              <a:rPr lang="en-US" altLang="en-US" sz="2600" dirty="0"/>
              <a:t> dan </a:t>
            </a:r>
            <a:r>
              <a:rPr lang="en-US" altLang="en-US" sz="2600" dirty="0" err="1"/>
              <a:t>penerima</a:t>
            </a: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hanya</a:t>
            </a:r>
            <a:r>
              <a:rPr lang="en-US" altLang="en-US" sz="2600" dirty="0"/>
              <a:t> </a:t>
            </a:r>
            <a:r>
              <a:rPr lang="en-US" altLang="en-US" sz="2600" dirty="0" err="1"/>
              <a:t>melakukan</a:t>
            </a:r>
            <a:r>
              <a:rPr lang="en-US" altLang="en-US" sz="2600" dirty="0"/>
              <a:t> </a:t>
            </a:r>
            <a:r>
              <a:rPr lang="en-US" altLang="en-US" sz="2600" dirty="0" err="1"/>
              <a:t>penyadapan</a:t>
            </a:r>
            <a:r>
              <a:rPr lang="en-US" altLang="en-US" sz="2600" dirty="0"/>
              <a:t> </a:t>
            </a:r>
            <a:r>
              <a:rPr lang="en-US" altLang="en-US" sz="2600" dirty="0" err="1"/>
              <a:t>untuk</a:t>
            </a:r>
            <a:r>
              <a:rPr lang="en-US" altLang="en-US" sz="2600" dirty="0"/>
              <a:t> </a:t>
            </a:r>
            <a:r>
              <a:rPr lang="en-US" altLang="en-US" sz="2600" dirty="0" err="1"/>
              <a:t>memperoleh</a:t>
            </a:r>
            <a:r>
              <a:rPr lang="en-US" altLang="en-US" sz="2600" dirty="0"/>
              <a:t> data </a:t>
            </a:r>
            <a:r>
              <a:rPr lang="en-US" altLang="en-US" sz="2600" dirty="0" err="1"/>
              <a:t>atau</a:t>
            </a:r>
            <a:r>
              <a:rPr lang="en-US" altLang="en-US" sz="2600" dirty="0"/>
              <a:t>     </a:t>
            </a:r>
            <a:r>
              <a:rPr lang="en-US" altLang="en-US" sz="2600" dirty="0" err="1"/>
              <a:t>informasi</a:t>
            </a:r>
            <a:r>
              <a:rPr lang="en-US" altLang="en-US" sz="2600" dirty="0"/>
              <a:t> </a:t>
            </a:r>
            <a:r>
              <a:rPr lang="en-US" altLang="en-US" sz="2600" dirty="0" err="1"/>
              <a:t>sebanyak-banyaknya</a:t>
            </a:r>
            <a:endParaRPr lang="en-US" altLang="en-US" sz="2600" dirty="0"/>
          </a:p>
        </p:txBody>
      </p:sp>
      <p:pic>
        <p:nvPicPr>
          <p:cNvPr id="26" name="Picture 4" descr="bd06790_">
            <a:extLst>
              <a:ext uri="{FF2B5EF4-FFF2-40B4-BE49-F238E27FC236}">
                <a16:creationId xmlns:a16="http://schemas.microsoft.com/office/drawing/2014/main" id="{496CA57D-8A85-47B5-8398-F5E9E405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694887"/>
            <a:ext cx="18129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bd06784_">
            <a:extLst>
              <a:ext uri="{FF2B5EF4-FFF2-40B4-BE49-F238E27FC236}">
                <a16:creationId xmlns:a16="http://schemas.microsoft.com/office/drawing/2014/main" id="{515C9475-2424-41AE-B52C-570D545B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3377387"/>
            <a:ext cx="18192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6">
            <a:extLst>
              <a:ext uri="{FF2B5EF4-FFF2-40B4-BE49-F238E27FC236}">
                <a16:creationId xmlns:a16="http://schemas.microsoft.com/office/drawing/2014/main" id="{F95BE4C1-6318-42AA-B53A-05145CFFBC58}"/>
              </a:ext>
            </a:extLst>
          </p:cNvPr>
          <p:cNvSpPr txBox="1">
            <a:spLocks noChangeArrowheads="1"/>
          </p:cNvSpPr>
          <p:nvPr/>
        </p:nvSpPr>
        <p:spPr bwMode="auto">
          <a:xfrm>
            <a:off x="2819401" y="5358587"/>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a:latin typeface="Arial" panose="020B0604020202020204" pitchFamily="34" charset="0"/>
              </a:rPr>
              <a:t>Alice</a:t>
            </a:r>
            <a:endParaRPr lang="en-US" altLang="en-US" sz="1400">
              <a:latin typeface="Arial" panose="020B0604020202020204" pitchFamily="34" charset="0"/>
            </a:endParaRPr>
          </a:p>
        </p:txBody>
      </p:sp>
      <p:sp>
        <p:nvSpPr>
          <p:cNvPr id="29" name="Text Box 7">
            <a:extLst>
              <a:ext uri="{FF2B5EF4-FFF2-40B4-BE49-F238E27FC236}">
                <a16:creationId xmlns:a16="http://schemas.microsoft.com/office/drawing/2014/main" id="{95315EEA-7A57-42A4-89C3-2FA2927A22D2}"/>
              </a:ext>
            </a:extLst>
          </p:cNvPr>
          <p:cNvSpPr txBox="1">
            <a:spLocks noChangeArrowheads="1"/>
          </p:cNvSpPr>
          <p:nvPr/>
        </p:nvSpPr>
        <p:spPr bwMode="auto">
          <a:xfrm>
            <a:off x="8763000" y="5206187"/>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Bob</a:t>
            </a:r>
            <a:endParaRPr lang="en-US" altLang="en-US" sz="1400">
              <a:latin typeface="Arial" panose="020B0604020202020204" pitchFamily="34" charset="0"/>
            </a:endParaRPr>
          </a:p>
        </p:txBody>
      </p:sp>
      <p:sp>
        <p:nvSpPr>
          <p:cNvPr id="30" name="Line 8">
            <a:extLst>
              <a:ext uri="{FF2B5EF4-FFF2-40B4-BE49-F238E27FC236}">
                <a16:creationId xmlns:a16="http://schemas.microsoft.com/office/drawing/2014/main" id="{61D96811-7869-41B6-A774-4DCE1520C066}"/>
              </a:ext>
            </a:extLst>
          </p:cNvPr>
          <p:cNvSpPr>
            <a:spLocks noChangeShapeType="1"/>
          </p:cNvSpPr>
          <p:nvPr/>
        </p:nvSpPr>
        <p:spPr bwMode="auto">
          <a:xfrm>
            <a:off x="4152900" y="4444187"/>
            <a:ext cx="38862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1" name="Rectangle 10">
            <a:extLst>
              <a:ext uri="{FF2B5EF4-FFF2-40B4-BE49-F238E27FC236}">
                <a16:creationId xmlns:a16="http://schemas.microsoft.com/office/drawing/2014/main" id="{AEDDC40C-81DF-41BA-B23A-27F99E128E9E}"/>
              </a:ext>
            </a:extLst>
          </p:cNvPr>
          <p:cNvSpPr txBox="1">
            <a:spLocks noChangeArrowheads="1"/>
          </p:cNvSpPr>
          <p:nvPr/>
        </p:nvSpPr>
        <p:spPr>
          <a:xfrm>
            <a:off x="4267200" y="3947301"/>
            <a:ext cx="3657600" cy="4968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1400"/>
              <a:t>…hyTRedcyld[pu6tjkbbjudplkjsdoye6hnw…</a:t>
            </a:r>
          </a:p>
        </p:txBody>
      </p:sp>
      <p:graphicFrame>
        <p:nvGraphicFramePr>
          <p:cNvPr id="32" name="Object 11">
            <a:extLst>
              <a:ext uri="{FF2B5EF4-FFF2-40B4-BE49-F238E27FC236}">
                <a16:creationId xmlns:a16="http://schemas.microsoft.com/office/drawing/2014/main" id="{C45DA22D-EA25-4BB8-ACDC-E9752068CEC7}"/>
              </a:ext>
            </a:extLst>
          </p:cNvPr>
          <p:cNvGraphicFramePr>
            <a:graphicFrameLocks noChangeAspect="1"/>
          </p:cNvGraphicFramePr>
          <p:nvPr>
            <p:extLst>
              <p:ext uri="{D42A27DB-BD31-4B8C-83A1-F6EECF244321}">
                <p14:modId xmlns:p14="http://schemas.microsoft.com/office/powerpoint/2010/main" val="1807810530"/>
              </p:ext>
            </p:extLst>
          </p:nvPr>
        </p:nvGraphicFramePr>
        <p:xfrm>
          <a:off x="5634039" y="4596588"/>
          <a:ext cx="923925" cy="981075"/>
        </p:xfrm>
        <a:graphic>
          <a:graphicData uri="http://schemas.openxmlformats.org/presentationml/2006/ole">
            <mc:AlternateContent xmlns:mc="http://schemas.openxmlformats.org/markup-compatibility/2006">
              <mc:Choice xmlns:v="urn:schemas-microsoft-com:vml" Requires="v">
                <p:oleObj name="Clip" r:id="rId4" imgW="3092450" imgH="3282950" progId="MS_ClipArt_Gallery.5">
                  <p:embed/>
                </p:oleObj>
              </mc:Choice>
              <mc:Fallback>
                <p:oleObj name="Clip" r:id="rId4" imgW="3092450" imgH="3282950" progId="MS_ClipArt_Gallery.5">
                  <p:embed/>
                  <p:pic>
                    <p:nvPicPr>
                      <p:cNvPr id="23" name="Object 11">
                        <a:extLst>
                          <a:ext uri="{FF2B5EF4-FFF2-40B4-BE49-F238E27FC236}">
                            <a16:creationId xmlns:a16="http://schemas.microsoft.com/office/drawing/2014/main" id="{B2AFD2A3-658E-4321-8A9F-57CC51092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9" y="4596588"/>
                        <a:ext cx="923925" cy="9810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 Box 12">
            <a:extLst>
              <a:ext uri="{FF2B5EF4-FFF2-40B4-BE49-F238E27FC236}">
                <a16:creationId xmlns:a16="http://schemas.microsoft.com/office/drawing/2014/main" id="{01F07F42-CC31-459F-AD6D-E5B0711DE037}"/>
              </a:ext>
            </a:extLst>
          </p:cNvPr>
          <p:cNvSpPr txBox="1">
            <a:spLocks noChangeArrowheads="1"/>
          </p:cNvSpPr>
          <p:nvPr/>
        </p:nvSpPr>
        <p:spPr bwMode="auto">
          <a:xfrm>
            <a:off x="5845176" y="5739587"/>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Eve</a:t>
            </a:r>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5394C4-2181-F4EE-7D2C-52BD55369FEF}"/>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Interception</a:t>
            </a:r>
          </a:p>
        </p:txBody>
      </p:sp>
      <p:pic>
        <p:nvPicPr>
          <p:cNvPr id="5" name="Picture 2">
            <a:extLst>
              <a:ext uri="{FF2B5EF4-FFF2-40B4-BE49-F238E27FC236}">
                <a16:creationId xmlns:a16="http://schemas.microsoft.com/office/drawing/2014/main" id="{9EA4AE86-C01F-7F50-2AF7-FAF2E2D1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41" y="1268412"/>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3407F2BB-F31E-08EA-00C2-9CB2F43C7566}"/>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extLst>
      <p:ext uri="{BB962C8B-B14F-4D97-AF65-F5344CB8AC3E}">
        <p14:creationId xmlns:p14="http://schemas.microsoft.com/office/powerpoint/2010/main" val="2894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1C71C-9B03-C8B0-D9F2-4C8DE3729FFD}"/>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Traffic Analysis</a:t>
            </a:r>
          </a:p>
        </p:txBody>
      </p:sp>
      <p:pic>
        <p:nvPicPr>
          <p:cNvPr id="6" name="Picture 2">
            <a:extLst>
              <a:ext uri="{FF2B5EF4-FFF2-40B4-BE49-F238E27FC236}">
                <a16:creationId xmlns:a16="http://schemas.microsoft.com/office/drawing/2014/main" id="{A912D419-1E9E-9B7A-5F63-2877060CA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57" y="932081"/>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a:extLst>
              <a:ext uri="{FF2B5EF4-FFF2-40B4-BE49-F238E27FC236}">
                <a16:creationId xmlns:a16="http://schemas.microsoft.com/office/drawing/2014/main" id="{4A044DFC-8CD6-DD7B-0AF1-48DF924AA506}"/>
              </a:ext>
            </a:extLst>
          </p:cNvPr>
          <p:cNvSpPr>
            <a:spLocks noChangeArrowheads="1"/>
          </p:cNvSpPr>
          <p:nvPr/>
        </p:nvSpPr>
        <p:spPr bwMode="auto">
          <a:xfrm>
            <a:off x="5767499" y="2480441"/>
            <a:ext cx="2451592" cy="61222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Observe</a:t>
            </a:r>
            <a:r>
              <a:rPr lang="en-US" altLang="en-US" sz="1600" dirty="0"/>
              <a:t> </a:t>
            </a:r>
            <a:r>
              <a:rPr lang="en-US" altLang="en-US" sz="1600" dirty="0">
                <a:solidFill>
                  <a:srgbClr val="000000"/>
                </a:solidFill>
              </a:rPr>
              <a:t>traffic pattern</a:t>
            </a:r>
          </a:p>
        </p:txBody>
      </p:sp>
      <p:sp>
        <p:nvSpPr>
          <p:cNvPr id="8" name="TextBox 7">
            <a:extLst>
              <a:ext uri="{FF2B5EF4-FFF2-40B4-BE49-F238E27FC236}">
                <a16:creationId xmlns:a16="http://schemas.microsoft.com/office/drawing/2014/main" id="{5F9F1D02-69EF-AB16-A3D9-13ABD0409822}"/>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extLst>
      <p:ext uri="{BB962C8B-B14F-4D97-AF65-F5344CB8AC3E}">
        <p14:creationId xmlns:p14="http://schemas.microsoft.com/office/powerpoint/2010/main" val="24375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94D105A9-88C9-4613-B1A1-AB2EE1EB01B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0243" name="Slide Number Placeholder 4">
            <a:extLst>
              <a:ext uri="{FF2B5EF4-FFF2-40B4-BE49-F238E27FC236}">
                <a16:creationId xmlns:a16="http://schemas.microsoft.com/office/drawing/2014/main" id="{7E9C7085-A689-41E5-9719-58CA7EF32A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41FB764-9C9C-4AC5-9A57-6B4F688165A5}" type="slidenum">
              <a:rPr lang="en-GB" altLang="en-US" sz="1400"/>
              <a:pPr>
                <a:spcBef>
                  <a:spcPct val="0"/>
                </a:spcBef>
                <a:buClrTx/>
                <a:buSzTx/>
                <a:buFontTx/>
                <a:buNone/>
              </a:pPr>
              <a:t>8</a:t>
            </a:fld>
            <a:endParaRPr lang="en-GB" altLang="en-US" sz="1400"/>
          </a:p>
        </p:txBody>
      </p:sp>
      <p:pic>
        <p:nvPicPr>
          <p:cNvPr id="10244" name="Picture 2">
            <a:extLst>
              <a:ext uri="{FF2B5EF4-FFF2-40B4-BE49-F238E27FC236}">
                <a16:creationId xmlns:a16="http://schemas.microsoft.com/office/drawing/2014/main" id="{9020F328-C30A-4BBD-984B-4F149E9D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841" y="1095532"/>
            <a:ext cx="7852553" cy="51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a:extLst>
              <a:ext uri="{FF2B5EF4-FFF2-40B4-BE49-F238E27FC236}">
                <a16:creationId xmlns:a16="http://schemas.microsoft.com/office/drawing/2014/main" id="{AD623C9A-BC4D-4C56-8E8C-E0EBA3E195FD}"/>
              </a:ext>
            </a:extLst>
          </p:cNvPr>
          <p:cNvSpPr txBox="1">
            <a:spLocks noChangeArrowheads="1"/>
          </p:cNvSpPr>
          <p:nvPr/>
        </p:nvSpPr>
        <p:spPr bwMode="auto">
          <a:xfrm>
            <a:off x="2514601" y="490536"/>
            <a:ext cx="714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i="1" dirty="0"/>
              <a:t>Screenshot Wireshark </a:t>
            </a:r>
            <a:r>
              <a:rPr lang="en-US" altLang="en-US" sz="2400" dirty="0"/>
              <a:t>(</a:t>
            </a:r>
            <a:r>
              <a:rPr lang="en-US" altLang="en-US" sz="2400" dirty="0" err="1"/>
              <a:t>memantau</a:t>
            </a:r>
            <a:r>
              <a:rPr lang="en-US" altLang="en-US" sz="2400" dirty="0"/>
              <a:t> </a:t>
            </a:r>
            <a:r>
              <a:rPr lang="en-US" altLang="en-US" sz="2400" i="1" dirty="0"/>
              <a:t>network traffic</a:t>
            </a:r>
            <a:r>
              <a:rPr lang="en-US" alt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10C55D79-210A-40E5-A8F6-F7626FEF68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94BEFE-C2BF-4455-BFCE-50672155ABF2}" type="slidenum">
              <a:rPr lang="en-GB" altLang="en-US" sz="1400"/>
              <a:pPr>
                <a:spcBef>
                  <a:spcPct val="0"/>
                </a:spcBef>
                <a:buClrTx/>
                <a:buSzTx/>
                <a:buFontTx/>
                <a:buNone/>
              </a:pPr>
              <a:t>9</a:t>
            </a:fld>
            <a:endParaRPr lang="en-GB" altLang="en-US" sz="1400"/>
          </a:p>
        </p:txBody>
      </p:sp>
      <p:pic>
        <p:nvPicPr>
          <p:cNvPr id="3" name="Picture 2" descr="A screenshot of a social media post&#10;&#10;Description automatically generated">
            <a:extLst>
              <a:ext uri="{FF2B5EF4-FFF2-40B4-BE49-F238E27FC236}">
                <a16:creationId xmlns:a16="http://schemas.microsoft.com/office/drawing/2014/main" id="{35272DA7-098B-483F-9FB1-B51BACF96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239" y="349235"/>
            <a:ext cx="8615681" cy="5012976"/>
          </a:xfrm>
          <a:prstGeom prst="rect">
            <a:avLst/>
          </a:prstGeom>
        </p:spPr>
      </p:pic>
      <p:sp>
        <p:nvSpPr>
          <p:cNvPr id="4" name="Rectangle 3">
            <a:extLst>
              <a:ext uri="{FF2B5EF4-FFF2-40B4-BE49-F238E27FC236}">
                <a16:creationId xmlns:a16="http://schemas.microsoft.com/office/drawing/2014/main" id="{312090E2-B3AB-4D0D-8E8E-80B9BAE4F31C}"/>
              </a:ext>
            </a:extLst>
          </p:cNvPr>
          <p:cNvSpPr/>
          <p:nvPr/>
        </p:nvSpPr>
        <p:spPr>
          <a:xfrm>
            <a:off x="1415098" y="6063962"/>
            <a:ext cx="9101138" cy="584775"/>
          </a:xfrm>
          <a:prstGeom prst="rect">
            <a:avLst/>
          </a:prstGeom>
        </p:spPr>
        <p:txBody>
          <a:bodyPr wrap="square">
            <a:spAutoFit/>
          </a:bodyPr>
          <a:lstStyle/>
          <a:p>
            <a:r>
              <a:rPr lang="en-US" sz="1600" dirty="0" err="1"/>
              <a:t>Sumber</a:t>
            </a:r>
            <a:r>
              <a:rPr lang="en-US" sz="1600" dirty="0"/>
              <a:t> </a:t>
            </a:r>
            <a:r>
              <a:rPr lang="en-US" sz="1600" dirty="0" err="1"/>
              <a:t>gambar</a:t>
            </a:r>
            <a:r>
              <a:rPr lang="en-US" sz="1600" dirty="0"/>
              <a:t>: https://www.researchgate.net/figure/Wireshark-Filtering-Showing-Clear-Text-of-user-Name-and-Password_fig3_326419957</a:t>
            </a:r>
          </a:p>
        </p:txBody>
      </p:sp>
      <p:sp>
        <p:nvSpPr>
          <p:cNvPr id="5" name="Rectangle 4">
            <a:extLst>
              <a:ext uri="{FF2B5EF4-FFF2-40B4-BE49-F238E27FC236}">
                <a16:creationId xmlns:a16="http://schemas.microsoft.com/office/drawing/2014/main" id="{FCEE2973-2D7C-48C2-AD97-0CA14FC047C0}"/>
              </a:ext>
            </a:extLst>
          </p:cNvPr>
          <p:cNvSpPr/>
          <p:nvPr/>
        </p:nvSpPr>
        <p:spPr>
          <a:xfrm>
            <a:off x="1415098" y="5467829"/>
            <a:ext cx="8966200" cy="369332"/>
          </a:xfrm>
          <a:prstGeom prst="rect">
            <a:avLst/>
          </a:prstGeom>
        </p:spPr>
        <p:txBody>
          <a:bodyPr wrap="square">
            <a:spAutoFit/>
          </a:bodyPr>
          <a:lstStyle/>
          <a:p>
            <a:r>
              <a:rPr lang="en-US" b="1" dirty="0"/>
              <a:t>Filtering </a:t>
            </a:r>
            <a:r>
              <a:rPr lang="en-US" b="1" dirty="0" err="1"/>
              <a:t>dengan</a:t>
            </a:r>
            <a:r>
              <a:rPr lang="en-US" b="1" dirty="0"/>
              <a:t> Wireshark </a:t>
            </a:r>
            <a:r>
              <a:rPr lang="en-US" b="1" dirty="0" err="1"/>
              <a:t>dapat</a:t>
            </a:r>
            <a:r>
              <a:rPr lang="en-US" b="1" dirty="0"/>
              <a:t> </a:t>
            </a:r>
            <a:r>
              <a:rPr lang="en-US" b="1" dirty="0" err="1"/>
              <a:t>menampilkan</a:t>
            </a:r>
            <a:r>
              <a:rPr lang="en-US" b="1" dirty="0"/>
              <a:t> </a:t>
            </a:r>
            <a:r>
              <a:rPr lang="en-US" b="1" dirty="0" err="1"/>
              <a:t>plainteks</a:t>
            </a:r>
            <a:r>
              <a:rPr lang="en-US" b="1" dirty="0"/>
              <a:t> </a:t>
            </a:r>
            <a:r>
              <a:rPr lang="en-US" b="1" dirty="0" err="1"/>
              <a:t>berupa</a:t>
            </a:r>
            <a:r>
              <a:rPr lang="en-US" b="1" dirty="0"/>
              <a:t> </a:t>
            </a:r>
            <a:r>
              <a:rPr lang="en-US" b="1" i="1" dirty="0"/>
              <a:t>username</a:t>
            </a:r>
            <a:r>
              <a:rPr lang="en-US" b="1" dirty="0"/>
              <a:t> dan </a:t>
            </a:r>
            <a:r>
              <a:rPr lang="en-US" b="1" i="1" dirty="0"/>
              <a:t>password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2003</Words>
  <Application>Microsoft Office PowerPoint</Application>
  <PresentationFormat>Widescreen</PresentationFormat>
  <Paragraphs>238</Paragraphs>
  <Slides>38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9" baseType="lpstr">
      <vt:lpstr>Arial</vt:lpstr>
      <vt:lpstr>Calibri</vt:lpstr>
      <vt:lpstr>Calibri Light</vt:lpstr>
      <vt:lpstr>Courier New</vt:lpstr>
      <vt:lpstr>Tahoma</vt:lpstr>
      <vt:lpstr>Times New Roman</vt:lpstr>
      <vt:lpstr>Wingdings</vt:lpstr>
      <vt:lpstr>Office Theme</vt:lpstr>
      <vt:lpstr>Clip</vt:lpstr>
      <vt:lpstr>Visio.Drawing.6</vt:lpstr>
      <vt:lpstr>Document</vt:lpstr>
      <vt:lpstr>07 - Serangan Terhadap Kriptografi </vt:lpstr>
      <vt:lpstr>Pendahuluan </vt:lpstr>
      <vt:lpstr>Serangan (attack) </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Acoustic Eavesdropping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Serangan Terhadap Kriptografi </dc:title>
  <dc:creator>Rinaldi Munir</dc:creator>
  <cp:lastModifiedBy>rinaldi</cp:lastModifiedBy>
  <cp:revision>31</cp:revision>
  <dcterms:created xsi:type="dcterms:W3CDTF">2020-09-05T12:57:13Z</dcterms:created>
  <dcterms:modified xsi:type="dcterms:W3CDTF">2023-01-30T03:51:37Z</dcterms:modified>
</cp:coreProperties>
</file>