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92" r:id="rId3"/>
    <p:sldId id="293" r:id="rId4"/>
    <p:sldId id="294" r:id="rId5"/>
    <p:sldId id="29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285" r:id="rId20"/>
    <p:sldId id="310" r:id="rId21"/>
    <p:sldId id="311" r:id="rId22"/>
    <p:sldId id="287" r:id="rId23"/>
    <p:sldId id="312" r:id="rId24"/>
    <p:sldId id="289" r:id="rId25"/>
    <p:sldId id="290" r:id="rId26"/>
    <p:sldId id="291" r:id="rId27"/>
    <p:sldId id="31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E92C-E49C-4B9A-9E83-9CFEA7F3EF03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9208-5B0B-47AF-AC9B-5416F4BB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0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1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1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7D2E-7BEA-4562-8F2A-5921146C3EA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0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4.png"/><Relationship Id="rId10" Type="http://schemas.openxmlformats.org/officeDocument/2006/relationships/image" Target="../media/image2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computing.net/enigma/enigma-instructions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na.edu/Users/cs/nchamber/courses/ic211/s19/lab/l04/realenigma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computing.net/enigma/enigma-instructions.html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tx2"/>
                </a:solidFill>
              </a:rPr>
              <a:t>Rinaldi </a:t>
            </a:r>
            <a:r>
              <a:rPr lang="en-GB" altLang="en-US" sz="1400" dirty="0" err="1">
                <a:solidFill>
                  <a:schemeClr val="tx2"/>
                </a:solidFill>
              </a:rPr>
              <a:t>Munir</a:t>
            </a:r>
            <a:r>
              <a:rPr lang="en-GB" altLang="en-US" sz="1400" dirty="0">
                <a:solidFill>
                  <a:schemeClr val="tx2"/>
                </a:solidFill>
              </a:rPr>
              <a:t>/IF4020 </a:t>
            </a:r>
            <a:r>
              <a:rPr lang="en-GB" altLang="en-US" sz="1400" dirty="0" err="1">
                <a:solidFill>
                  <a:schemeClr val="tx2"/>
                </a:solidFill>
              </a:rPr>
              <a:t>Kriptografi</a:t>
            </a:r>
            <a:endParaRPr lang="en-GB" altLang="en-US" sz="1400" dirty="0">
              <a:solidFill>
                <a:schemeClr val="tx2"/>
              </a:solidFill>
            </a:endParaRPr>
          </a:p>
        </p:txBody>
      </p:sp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6002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05 -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Klasik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(Bagian 4)</a:t>
            </a:r>
            <a:endParaRPr lang="en-GB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8515" y="943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 err="1"/>
              <a:t>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IF4020 </a:t>
            </a:r>
            <a:r>
              <a:rPr lang="en-US" altLang="en-US" sz="2400" dirty="0" err="1"/>
              <a:t>Kriptografi</a:t>
            </a:r>
            <a:endParaRPr lang="en-GB" altLang="en-US" sz="24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76400" y="3659936"/>
            <a:ext cx="9144000" cy="210655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Oleh</a:t>
            </a:r>
            <a:r>
              <a:rPr lang="en-US" b="1" dirty="0"/>
              <a:t>: Dr. Rinaldi </a:t>
            </a:r>
            <a:r>
              <a:rPr lang="en-US" b="1" dirty="0" err="1"/>
              <a:t>Munir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Prodi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 err="1"/>
              <a:t>Sekolah</a:t>
            </a:r>
            <a:r>
              <a:rPr lang="en-US" b="1" dirty="0"/>
              <a:t> </a:t>
            </a:r>
            <a:r>
              <a:rPr lang="en-US" b="1" dirty="0" err="1"/>
              <a:t>Teknik</a:t>
            </a:r>
            <a:r>
              <a:rPr lang="en-US" b="1" dirty="0"/>
              <a:t> </a:t>
            </a:r>
            <a:r>
              <a:rPr lang="en-US" b="1" dirty="0" err="1"/>
              <a:t>Elektro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29B18EF-D16F-43E4-988C-04E060F0D73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048" y="685800"/>
            <a:ext cx="9921922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8080C"/>
                </a:solidFill>
              </a:rPr>
              <a:t>Contoh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	K =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: 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</a:rPr>
              <a:t>paymoremoney</a:t>
            </a:r>
            <a:endParaRPr lang="en-US" altLang="en-US" dirty="0">
              <a:solidFill>
                <a:srgbClr val="08080C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tiga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pertama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pay = (15, 0, 24)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</a:t>
            </a:r>
            <a:r>
              <a:rPr lang="en-US" altLang="en-US" sz="2400" dirty="0" err="1">
                <a:solidFill>
                  <a:srgbClr val="08080C"/>
                </a:solidFill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</a:rPr>
              <a:t>: C = 			                           =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LNS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8080C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selengkapnya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LNSHDLEWMTRW</a:t>
            </a:r>
          </a:p>
        </p:txBody>
      </p:sp>
      <p:graphicFrame>
        <p:nvGraphicFramePr>
          <p:cNvPr id="501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465937"/>
              </p:ext>
            </p:extLst>
          </p:nvPr>
        </p:nvGraphicFramePr>
        <p:xfrm>
          <a:off x="2514600" y="1014130"/>
          <a:ext cx="1524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300" imgH="596900" progId="Equation.3">
                  <p:embed/>
                </p:oleObj>
              </mc:Choice>
              <mc:Fallback>
                <p:oleObj name="Equation" r:id="rId7" imgW="7493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14130"/>
                        <a:ext cx="15240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576057"/>
              </p:ext>
            </p:extLst>
          </p:nvPr>
        </p:nvGraphicFramePr>
        <p:xfrm>
          <a:off x="3111358" y="3715201"/>
          <a:ext cx="41910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97100" imgH="596900" progId="Equation.3">
                  <p:embed/>
                </p:oleObj>
              </mc:Choice>
              <mc:Fallback>
                <p:oleObj name="Equation" r:id="rId9" imgW="2197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358" y="3715201"/>
                        <a:ext cx="41910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71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16CE5B-9A8E-4EF7-A41A-08A82D6E4351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797" y="762000"/>
            <a:ext cx="10726003" cy="5334000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8080C"/>
                </a:solidFill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perlu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menghitung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b="1" dirty="0">
                <a:solidFill>
                  <a:srgbClr val="08080C"/>
                </a:solidFill>
              </a:rPr>
              <a:t>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</a:t>
            </a:r>
            <a:r>
              <a:rPr lang="en-US" altLang="en-US" sz="2400" dirty="0" err="1">
                <a:solidFill>
                  <a:srgbClr val="08080C"/>
                </a:solidFill>
              </a:rPr>
              <a:t>sedemikian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sehingga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b="1" dirty="0">
                <a:solidFill>
                  <a:srgbClr val="08080C"/>
                </a:solidFill>
              </a:rPr>
              <a:t>KK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</a:t>
            </a:r>
            <a:r>
              <a:rPr lang="en-US" altLang="en-US" sz="2400" dirty="0">
                <a:solidFill>
                  <a:srgbClr val="08080C"/>
                </a:solidFill>
              </a:rPr>
              <a:t>= </a:t>
            </a:r>
            <a:r>
              <a:rPr lang="en-US" altLang="en-US" sz="2400" b="1" dirty="0">
                <a:solidFill>
                  <a:srgbClr val="08080C"/>
                </a:solidFill>
              </a:rPr>
              <a:t>I</a:t>
            </a:r>
            <a:r>
              <a:rPr lang="en-US" altLang="en-US" sz="2400" dirty="0">
                <a:solidFill>
                  <a:srgbClr val="08080C"/>
                </a:solidFill>
              </a:rPr>
              <a:t>   (</a:t>
            </a:r>
            <a:r>
              <a:rPr lang="en-US" altLang="en-US" sz="2400" b="1" dirty="0">
                <a:solidFill>
                  <a:srgbClr val="08080C"/>
                </a:solidFill>
              </a:rPr>
              <a:t>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matriks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identitas</a:t>
            </a:r>
            <a:r>
              <a:rPr lang="en-US" altLang="en-US" sz="2400" dirty="0">
                <a:solidFill>
                  <a:srgbClr val="08080C"/>
                </a:solidFill>
              </a:rPr>
              <a:t>).</a:t>
            </a: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        </a:t>
            </a:r>
            <a:r>
              <a:rPr lang="en-US" altLang="en-US" sz="2400" b="1" dirty="0">
                <a:solidFill>
                  <a:srgbClr val="08080C"/>
                </a:solidFill>
              </a:rPr>
              <a:t>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  </a:t>
            </a:r>
            <a:r>
              <a:rPr lang="en-US" altLang="en-US" sz="2400" dirty="0">
                <a:solidFill>
                  <a:srgbClr val="08080C"/>
                </a:solidFill>
              </a:rPr>
              <a:t>=			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sebab</a:t>
            </a:r>
            <a:r>
              <a:rPr lang="en-US" altLang="en-US" sz="2400" dirty="0">
                <a:solidFill>
                  <a:srgbClr val="08080C"/>
                </a:solidFill>
              </a:rPr>
              <a:t> 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	</a:t>
            </a:r>
          </a:p>
        </p:txBody>
      </p:sp>
      <p:graphicFrame>
        <p:nvGraphicFramePr>
          <p:cNvPr id="512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7158"/>
              </p:ext>
            </p:extLst>
          </p:nvPr>
        </p:nvGraphicFramePr>
        <p:xfrm>
          <a:off x="2362200" y="1788319"/>
          <a:ext cx="16764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2000" imgH="596900" progId="Equation.3">
                  <p:embed/>
                </p:oleObj>
              </mc:Choice>
              <mc:Fallback>
                <p:oleObj name="Equation" r:id="rId7" imgW="7620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88319"/>
                        <a:ext cx="1676400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947141"/>
              </p:ext>
            </p:extLst>
          </p:nvPr>
        </p:nvGraphicFramePr>
        <p:xfrm>
          <a:off x="1627496" y="3945499"/>
          <a:ext cx="77724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94100" imgH="596900" progId="Equation.3">
                  <p:embed/>
                </p:oleObj>
              </mc:Choice>
              <mc:Fallback>
                <p:oleObj name="Equation" r:id="rId9" imgW="3594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496" y="3945499"/>
                        <a:ext cx="77724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71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7" y="716920"/>
            <a:ext cx="8927123" cy="5379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Cara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invers 2 x 2: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K =                          K</a:t>
            </a:r>
            <a:r>
              <a:rPr lang="en-US" baseline="30000" dirty="0"/>
              <a:t>-1</a:t>
            </a:r>
            <a:r>
              <a:rPr lang="en-US" dirty="0"/>
              <a:t> =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               =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</a:t>
            </a:r>
            <a:r>
              <a:rPr lang="en-US" dirty="0" err="1"/>
              <a:t>Contoh</a:t>
            </a:r>
            <a:r>
              <a:rPr lang="en-US" dirty="0"/>
              <a:t>: K =               </a:t>
            </a:r>
          </a:p>
          <a:p>
            <a:pPr marL="0" indent="0">
              <a:buNone/>
              <a:defRPr/>
            </a:pPr>
            <a:r>
              <a:rPr lang="en-US" dirty="0"/>
              <a:t>           </a:t>
            </a:r>
          </a:p>
          <a:p>
            <a:pPr marL="0" indent="0">
              <a:buNone/>
              <a:defRPr/>
            </a:pPr>
            <a:r>
              <a:rPr lang="en-US" dirty="0"/>
              <a:t>   </a:t>
            </a:r>
            <a:r>
              <a:rPr lang="en-US" sz="2600" dirty="0" err="1"/>
              <a:t>det</a:t>
            </a:r>
            <a:r>
              <a:rPr lang="en-US" sz="2600" dirty="0"/>
              <a:t>(K) = (3)(9) – (15)(10) = 27 – 150  = –123 mod 26 = 7                    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Munir/IF4020  Kriptografi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136417-5691-4E38-897A-BB56EE219515}" type="slidenum">
              <a:rPr lang="en-GB" altLang="en-US" sz="1400"/>
              <a:pPr/>
              <a:t>12</a:t>
            </a:fld>
            <a:endParaRPr lang="en-GB" altLang="en-US" sz="1400"/>
          </a:p>
        </p:txBody>
      </p:sp>
      <p:graphicFrame>
        <p:nvGraphicFramePr>
          <p:cNvPr id="522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7453"/>
              </p:ext>
            </p:extLst>
          </p:nvPr>
        </p:nvGraphicFramePr>
        <p:xfrm>
          <a:off x="1861893" y="1375118"/>
          <a:ext cx="1350962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393529" progId="Equation.3">
                  <p:embed/>
                </p:oleObj>
              </mc:Choice>
              <mc:Fallback>
                <p:oleObj name="Equation" r:id="rId2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893" y="1375118"/>
                        <a:ext cx="1350962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04420"/>
              </p:ext>
            </p:extLst>
          </p:nvPr>
        </p:nvGraphicFramePr>
        <p:xfrm>
          <a:off x="4723104" y="1433664"/>
          <a:ext cx="31559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393529" progId="Equation.3">
                  <p:embed/>
                </p:oleObj>
              </mc:Choice>
              <mc:Fallback>
                <p:oleObj name="Equation" r:id="rId4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104" y="1433664"/>
                        <a:ext cx="3155950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1524000" y="716920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cs typeface="Times New Roman" panose="02020603050405020304" pitchFamily="18" charset="0"/>
              </a:rPr>
              <a:t> </a:t>
            </a:r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6208714" y="28695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22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149353"/>
              </p:ext>
            </p:extLst>
          </p:nvPr>
        </p:nvGraphicFramePr>
        <p:xfrm>
          <a:off x="4808119" y="2689100"/>
          <a:ext cx="2987675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865" imgH="393529" progId="Equation.3">
                  <p:embed/>
                </p:oleObj>
              </mc:Choice>
              <mc:Fallback>
                <p:oleObj name="Equation" r:id="rId6" imgW="100286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119" y="2689100"/>
                        <a:ext cx="2987675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9"/>
          <p:cNvSpPr>
            <a:spLocks noChangeArrowheads="1"/>
          </p:cNvSpPr>
          <p:nvPr/>
        </p:nvSpPr>
        <p:spPr bwMode="auto">
          <a:xfrm>
            <a:off x="4367213" y="4287988"/>
            <a:ext cx="17513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22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94977"/>
              </p:ext>
            </p:extLst>
          </p:nvPr>
        </p:nvGraphicFramePr>
        <p:xfrm>
          <a:off x="3048001" y="4239271"/>
          <a:ext cx="131921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780" imgH="393529" progId="Equation.3">
                  <p:embed/>
                </p:oleObj>
              </mc:Choice>
              <mc:Fallback>
                <p:oleObj name="Equation" r:id="rId8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4239271"/>
                        <a:ext cx="131921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91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Munir/IF4020  Kriptografi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D03766-B655-434A-B16D-A269596D209D}" type="slidenum">
              <a:rPr lang="en-GB" altLang="en-US" sz="1400"/>
              <a:pPr/>
              <a:t>13</a:t>
            </a:fld>
            <a:endParaRPr lang="en-GB" altLang="en-US" sz="1400"/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7" y="1106606"/>
            <a:ext cx="112791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827623" y="3345150"/>
            <a:ext cx="1101285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397125" indent="-2397125" algn="just"/>
            <a:r>
              <a:rPr lang="en-US" altLang="en-US" sz="2800" u="sng" dirty="0" err="1">
                <a:latin typeface="+mn-lt"/>
                <a:cs typeface="Times New Roman" panose="02020603050405020304" pitchFamily="18" charset="0"/>
              </a:rPr>
              <a:t>Keterangan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ingat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kembali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teori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bilangan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Matematika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Diskrit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):</a:t>
            </a:r>
          </a:p>
          <a:p>
            <a:pPr marL="3830638" indent="-3830638" algn="just"/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 7</a:t>
            </a:r>
            <a:r>
              <a:rPr lang="en-US" altLang="en-US" sz="2800" baseline="30000" dirty="0">
                <a:latin typeface="+mn-lt"/>
                <a:cs typeface="Times New Roman" panose="02020603050405020304" pitchFamily="18" charset="0"/>
              </a:rPr>
              <a:t> –1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(mod 26)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15,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karena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(7)(15) = 105 mod 26 = 1</a:t>
            </a:r>
          </a:p>
          <a:p>
            <a:pPr algn="just"/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(ii) –10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16 (mod 26)</a:t>
            </a:r>
          </a:p>
          <a:p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(iii) –15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11 (mod 26)    ) 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68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Munir/IF4020  Kriptografi</a:t>
            </a: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371940-4D8B-47D5-A4F1-3D2D8A5B94B8}" type="slidenum">
              <a:rPr lang="en-GB" altLang="en-US" sz="1400"/>
              <a:pPr/>
              <a:t>14</a:t>
            </a:fld>
            <a:endParaRPr lang="en-GB" altLang="en-US" sz="1400"/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9" y="1986280"/>
            <a:ext cx="11389856" cy="2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551158" y="1012210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err="1"/>
              <a:t>Periksa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bahwa</a:t>
            </a:r>
            <a:r>
              <a:rPr lang="en-US" alt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4680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951" y="580473"/>
            <a:ext cx="8792816" cy="5697054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3 x 3: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</a:t>
            </a:r>
          </a:p>
          <a:p>
            <a:pPr marL="0" indent="0">
              <a:buNone/>
              <a:defRPr/>
            </a:pPr>
            <a:r>
              <a:rPr lang="en-US" i="1" dirty="0"/>
              <a:t>    A</a:t>
            </a:r>
            <a:r>
              <a:rPr lang="en-US" dirty="0"/>
              <a:t> = (</a:t>
            </a:r>
            <a:r>
              <a:rPr lang="en-US" i="1" dirty="0" err="1"/>
              <a:t>ei</a:t>
            </a:r>
            <a:r>
              <a:rPr lang="en-US" dirty="0"/>
              <a:t> – </a:t>
            </a:r>
            <a:r>
              <a:rPr lang="en-US" i="1" dirty="0" err="1"/>
              <a:t>hf</a:t>
            </a:r>
            <a:r>
              <a:rPr lang="en-US" dirty="0"/>
              <a:t>)         </a:t>
            </a:r>
            <a:r>
              <a:rPr lang="en-US" i="1" dirty="0"/>
              <a:t>B</a:t>
            </a:r>
            <a:r>
              <a:rPr lang="en-US" dirty="0"/>
              <a:t> = – (</a:t>
            </a:r>
            <a:r>
              <a:rPr lang="en-US" i="1" dirty="0"/>
              <a:t>di</a:t>
            </a:r>
            <a:r>
              <a:rPr lang="en-US" dirty="0"/>
              <a:t> – </a:t>
            </a:r>
            <a:r>
              <a:rPr lang="en-US" i="1" dirty="0" err="1"/>
              <a:t>fg</a:t>
            </a:r>
            <a:r>
              <a:rPr lang="en-US" dirty="0"/>
              <a:t>)     </a:t>
            </a:r>
            <a:r>
              <a:rPr lang="en-US" i="1" dirty="0"/>
              <a:t>C</a:t>
            </a:r>
            <a:r>
              <a:rPr lang="en-US" dirty="0"/>
              <a:t> = (</a:t>
            </a:r>
            <a:r>
              <a:rPr lang="en-US" i="1" dirty="0"/>
              <a:t>dh</a:t>
            </a:r>
            <a:r>
              <a:rPr lang="en-US" dirty="0"/>
              <a:t> – </a:t>
            </a:r>
            <a:r>
              <a:rPr lang="en-US" i="1" dirty="0" err="1"/>
              <a:t>eg</a:t>
            </a:r>
            <a:r>
              <a:rPr lang="en-US" dirty="0"/>
              <a:t>)	</a:t>
            </a:r>
          </a:p>
          <a:p>
            <a:pPr marL="0" indent="0">
              <a:buNone/>
              <a:defRPr/>
            </a:pPr>
            <a:r>
              <a:rPr lang="en-US" i="1" dirty="0"/>
              <a:t>    D</a:t>
            </a:r>
            <a:r>
              <a:rPr lang="en-US" dirty="0"/>
              <a:t> = – (</a:t>
            </a:r>
            <a:r>
              <a:rPr lang="en-US" i="1" dirty="0"/>
              <a:t>bi</a:t>
            </a:r>
            <a:r>
              <a:rPr lang="en-US" dirty="0"/>
              <a:t> – </a:t>
            </a:r>
            <a:r>
              <a:rPr lang="en-US" i="1" dirty="0" err="1"/>
              <a:t>hc</a:t>
            </a:r>
            <a:r>
              <a:rPr lang="en-US" dirty="0"/>
              <a:t>)     </a:t>
            </a:r>
            <a:r>
              <a:rPr lang="en-US" i="1" dirty="0"/>
              <a:t>E</a:t>
            </a:r>
            <a:r>
              <a:rPr lang="en-US" dirty="0"/>
              <a:t> = (</a:t>
            </a:r>
            <a:r>
              <a:rPr lang="en-US" i="1" dirty="0" err="1"/>
              <a:t>ai</a:t>
            </a:r>
            <a:r>
              <a:rPr lang="en-US" dirty="0"/>
              <a:t> – </a:t>
            </a:r>
            <a:r>
              <a:rPr lang="en-US" i="1" dirty="0"/>
              <a:t>cg</a:t>
            </a:r>
            <a:r>
              <a:rPr lang="en-US" dirty="0"/>
              <a:t>)	     </a:t>
            </a:r>
            <a:r>
              <a:rPr lang="en-US" i="1" dirty="0"/>
              <a:t>F</a:t>
            </a:r>
            <a:r>
              <a:rPr lang="en-US" dirty="0"/>
              <a:t> = – (</a:t>
            </a:r>
            <a:r>
              <a:rPr lang="en-US" i="1" dirty="0"/>
              <a:t>ah</a:t>
            </a:r>
            <a:r>
              <a:rPr lang="en-US" dirty="0"/>
              <a:t> – </a:t>
            </a:r>
            <a:r>
              <a:rPr lang="en-US" i="1" dirty="0" err="1"/>
              <a:t>bg</a:t>
            </a:r>
            <a:r>
              <a:rPr lang="en-US" dirty="0"/>
              <a:t>)</a:t>
            </a:r>
          </a:p>
          <a:p>
            <a:pPr marL="0" indent="0">
              <a:buNone/>
              <a:defRPr/>
            </a:pPr>
            <a:r>
              <a:rPr lang="en-US" i="1" dirty="0"/>
              <a:t>    G</a:t>
            </a:r>
            <a:r>
              <a:rPr lang="en-US" dirty="0"/>
              <a:t> = (</a:t>
            </a:r>
            <a:r>
              <a:rPr lang="en-US" i="1" dirty="0"/>
              <a:t>bf</a:t>
            </a:r>
            <a:r>
              <a:rPr lang="en-US" dirty="0"/>
              <a:t> – </a:t>
            </a:r>
            <a:r>
              <a:rPr lang="en-US" i="1" dirty="0" err="1"/>
              <a:t>ec</a:t>
            </a:r>
            <a:r>
              <a:rPr lang="en-US" dirty="0"/>
              <a:t>)	</a:t>
            </a:r>
            <a:r>
              <a:rPr lang="en-US" i="1" dirty="0"/>
              <a:t>H</a:t>
            </a:r>
            <a:r>
              <a:rPr lang="en-US" dirty="0"/>
              <a:t> = – (</a:t>
            </a:r>
            <a:r>
              <a:rPr lang="en-US" i="1" dirty="0" err="1"/>
              <a:t>af</a:t>
            </a:r>
            <a:r>
              <a:rPr lang="en-US" dirty="0"/>
              <a:t> – </a:t>
            </a:r>
            <a:r>
              <a:rPr lang="en-US" i="1" dirty="0"/>
              <a:t>cd</a:t>
            </a:r>
            <a:r>
              <a:rPr lang="en-US" dirty="0"/>
              <a:t>)    </a:t>
            </a:r>
            <a:r>
              <a:rPr lang="en-US" i="1" dirty="0"/>
              <a:t>I </a:t>
            </a:r>
            <a:r>
              <a:rPr lang="en-US" dirty="0"/>
              <a:t>= (</a:t>
            </a:r>
            <a:r>
              <a:rPr lang="en-US" i="1" dirty="0" err="1"/>
              <a:t>ae</a:t>
            </a:r>
            <a:r>
              <a:rPr lang="en-US" dirty="0"/>
              <a:t> – </a:t>
            </a:r>
            <a:r>
              <a:rPr lang="en-US" i="1" dirty="0" err="1"/>
              <a:t>bd</a:t>
            </a:r>
            <a:r>
              <a:rPr lang="en-US" dirty="0"/>
              <a:t>) </a:t>
            </a:r>
          </a:p>
          <a:p>
            <a:pPr marL="0" indent="0">
              <a:buNone/>
              <a:defRPr/>
            </a:pPr>
            <a:r>
              <a:rPr lang="en-US" dirty="0"/>
              <a:t> </a:t>
            </a:r>
            <a:r>
              <a:rPr lang="en-US" dirty="0" err="1"/>
              <a:t>dan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err="1"/>
              <a:t>det</a:t>
            </a:r>
            <a:r>
              <a:rPr lang="en-US" dirty="0"/>
              <a:t>(</a:t>
            </a:r>
            <a:r>
              <a:rPr lang="en-US" b="1" dirty="0"/>
              <a:t>K</a:t>
            </a:r>
            <a:r>
              <a:rPr lang="en-US" dirty="0"/>
              <a:t>) = </a:t>
            </a:r>
            <a:r>
              <a:rPr lang="en-US" i="1" dirty="0" err="1"/>
              <a:t>aA</a:t>
            </a:r>
            <a:r>
              <a:rPr lang="en-US" dirty="0"/>
              <a:t> + </a:t>
            </a:r>
            <a:r>
              <a:rPr lang="en-US" i="1" dirty="0" err="1"/>
              <a:t>bB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cC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Munir/IF4020  Kriptografi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07C567-68FC-47E4-85A6-C94DF6CE0F61}" type="slidenum">
              <a:rPr lang="en-GB" altLang="en-US" sz="1400"/>
              <a:pPr/>
              <a:t>15</a:t>
            </a:fld>
            <a:endParaRPr lang="en-GB" altLang="en-US" sz="1400"/>
          </a:p>
        </p:txBody>
      </p:sp>
      <p:pic>
        <p:nvPicPr>
          <p:cNvPr id="5530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54" y="1152940"/>
            <a:ext cx="950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01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8D89509-B084-4E96-97B3-472BB832BF9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707" y="990600"/>
            <a:ext cx="10180093" cy="5105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Dekripsi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  <a:br>
              <a:rPr lang="en-US" altLang="en-US" dirty="0">
                <a:solidFill>
                  <a:srgbClr val="08080C"/>
                </a:solidFill>
              </a:rPr>
            </a:b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		</a:t>
            </a:r>
            <a:r>
              <a:rPr lang="en-US" altLang="en-US" b="1" dirty="0">
                <a:solidFill>
                  <a:srgbClr val="08080C"/>
                </a:solidFill>
              </a:rPr>
              <a:t>P</a:t>
            </a:r>
            <a:r>
              <a:rPr lang="en-US" altLang="en-US" dirty="0">
                <a:solidFill>
                  <a:srgbClr val="08080C"/>
                </a:solidFill>
              </a:rPr>
              <a:t> = </a:t>
            </a:r>
            <a:r>
              <a:rPr lang="en-US" altLang="en-US" b="1" dirty="0">
                <a:solidFill>
                  <a:srgbClr val="08080C"/>
                </a:solidFill>
              </a:rPr>
              <a:t>K</a:t>
            </a:r>
            <a:r>
              <a:rPr lang="en-US" altLang="en-US" baseline="30000" dirty="0">
                <a:solidFill>
                  <a:srgbClr val="08080C"/>
                </a:solidFill>
              </a:rPr>
              <a:t>-1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Cipherteks</a:t>
            </a:r>
            <a:r>
              <a:rPr lang="en-US" altLang="en-US" dirty="0">
                <a:solidFill>
                  <a:srgbClr val="08080C"/>
                </a:solidFill>
              </a:rPr>
              <a:t>: </a:t>
            </a:r>
            <a:r>
              <a:rPr lang="en-US" altLang="en-US" dirty="0">
                <a:solidFill>
                  <a:srgbClr val="08080C"/>
                </a:solidFill>
                <a:latin typeface="Courier New" panose="02070309020205020404" pitchFamily="49" charset="0"/>
              </a:rPr>
              <a:t>LNS  </a:t>
            </a:r>
            <a:r>
              <a:rPr lang="en-US" altLang="en-US" dirty="0" err="1">
                <a:solidFill>
                  <a:srgbClr val="08080C"/>
                </a:solidFill>
                <a:latin typeface="Arial" panose="020B0604020202020204" pitchFamily="34" charset="0"/>
              </a:rPr>
              <a:t>atau</a:t>
            </a:r>
            <a:r>
              <a:rPr lang="en-US" altLang="en-US" dirty="0">
                <a:solidFill>
                  <a:srgbClr val="08080C"/>
                </a:solidFill>
                <a:latin typeface="Arial" panose="020B0604020202020204" pitchFamily="34" charset="0"/>
              </a:rPr>
              <a:t> C = (11, 13, 18)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     	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  <a:r>
              <a:rPr lang="en-US" altLang="en-US" dirty="0">
                <a:solidFill>
                  <a:srgbClr val="08080C"/>
                </a:solidFill>
              </a:rPr>
              <a:t> = (15, 0, 24) = (P, A, Y) </a:t>
            </a:r>
          </a:p>
        </p:txBody>
      </p:sp>
      <p:graphicFrame>
        <p:nvGraphicFramePr>
          <p:cNvPr id="563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4023"/>
              </p:ext>
            </p:extLst>
          </p:nvPr>
        </p:nvGraphicFramePr>
        <p:xfrm>
          <a:off x="3086100" y="3543300"/>
          <a:ext cx="60198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97100" imgH="596900" progId="Equation.3">
                  <p:embed/>
                </p:oleObj>
              </mc:Choice>
              <mc:Fallback>
                <p:oleObj name="Equation" r:id="rId7" imgW="2197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543300"/>
                        <a:ext cx="60198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27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BDD6D0C-E2F7-4D9A-9E7F-F61424E58987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991" y="1295400"/>
            <a:ext cx="9962866" cy="3657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Kekuatan</a:t>
            </a:r>
            <a:r>
              <a:rPr lang="en-US" altLang="en-US" dirty="0">
                <a:solidFill>
                  <a:srgbClr val="08080C"/>
                </a:solidFill>
              </a:rPr>
              <a:t> Hill cipher </a:t>
            </a:r>
            <a:r>
              <a:rPr lang="en-US" altLang="en-US" dirty="0" err="1">
                <a:solidFill>
                  <a:srgbClr val="08080C"/>
                </a:solidFill>
              </a:rPr>
              <a:t>terletak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pada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penyembunyian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frekuensi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tunggal</a:t>
            </a:r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</a:rPr>
              <a:t>sama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belum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tentu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dienkripsi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menjadi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cipherteks</a:t>
            </a:r>
            <a:r>
              <a:rPr lang="en-US" altLang="en-US" dirty="0">
                <a:solidFill>
                  <a:srgbClr val="08080C"/>
                </a:solidFill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</a:rPr>
              <a:t>sama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endParaRPr lang="en-US" altLang="en-US" sz="28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5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DA2846-2DCF-41A9-816D-089E849D4CC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996" y="1494227"/>
            <a:ext cx="11097146" cy="53637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i="1" dirty="0">
                <a:solidFill>
                  <a:srgbClr val="08080C"/>
                </a:solidFill>
              </a:rPr>
              <a:t>Hill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mudah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dipecahkan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known-plaintext attack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>
                <a:solidFill>
                  <a:srgbClr val="08080C"/>
                </a:solidFill>
              </a:rPr>
              <a:t>Misalkan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untuk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Hill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m</a:t>
            </a:r>
            <a:r>
              <a:rPr lang="en-US" altLang="en-US" dirty="0">
                <a:solidFill>
                  <a:srgbClr val="08080C"/>
                </a:solidFill>
              </a:rPr>
              <a:t> = 2 </a:t>
            </a:r>
            <a:r>
              <a:rPr lang="en-US" altLang="en-US" dirty="0" err="1">
                <a:solidFill>
                  <a:srgbClr val="08080C"/>
                </a:solidFill>
              </a:rPr>
              <a:t>diketahui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8080C"/>
                </a:solidFill>
              </a:rPr>
              <a:t>P = (19, 7)    </a:t>
            </a:r>
            <a:r>
              <a:rPr lang="en-US" altLang="en-US" sz="2800" dirty="0">
                <a:solidFill>
                  <a:srgbClr val="08080C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i="1" dirty="0">
                <a:solidFill>
                  <a:srgbClr val="08080C"/>
                </a:solidFill>
              </a:rPr>
              <a:t>C</a:t>
            </a:r>
            <a:r>
              <a:rPr lang="en-US" altLang="en-US" sz="2800" dirty="0">
                <a:solidFill>
                  <a:srgbClr val="08080C"/>
                </a:solidFill>
              </a:rPr>
              <a:t> = (0, 23)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8080C"/>
                </a:solidFill>
              </a:rPr>
              <a:t>P = (4, 17)    </a:t>
            </a:r>
            <a:r>
              <a:rPr lang="en-US" altLang="en-US" sz="2800" dirty="0">
                <a:solidFill>
                  <a:srgbClr val="08080C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i="1" dirty="0">
                <a:solidFill>
                  <a:srgbClr val="08080C"/>
                </a:solidFill>
              </a:rPr>
              <a:t>C</a:t>
            </a:r>
            <a:r>
              <a:rPr lang="en-US" altLang="en-US" sz="2800" dirty="0">
                <a:solidFill>
                  <a:srgbClr val="08080C"/>
                </a:solidFill>
              </a:rPr>
              <a:t> = (12, 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Jadi</a:t>
            </a:r>
            <a:r>
              <a:rPr lang="en-US" altLang="en-US" sz="2800" dirty="0">
                <a:solidFill>
                  <a:srgbClr val="08080C"/>
                </a:solidFill>
              </a:rPr>
              <a:t>, </a:t>
            </a:r>
            <a:r>
              <a:rPr lang="en-US" altLang="en-US" sz="2800" b="1" dirty="0">
                <a:solidFill>
                  <a:srgbClr val="08080C"/>
                </a:solidFill>
              </a:rPr>
              <a:t>K</a:t>
            </a:r>
            <a:r>
              <a:rPr lang="en-US" altLang="en-US" sz="2800" dirty="0">
                <a:solidFill>
                  <a:srgbClr val="08080C"/>
                </a:solidFill>
              </a:rPr>
              <a:t>(19, 7) = (0, 23) </a:t>
            </a:r>
            <a:r>
              <a:rPr lang="en-US" altLang="en-US" sz="2800" dirty="0" err="1">
                <a:solidFill>
                  <a:srgbClr val="08080C"/>
                </a:solidFill>
              </a:rPr>
              <a:t>dan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b="1" dirty="0">
                <a:solidFill>
                  <a:srgbClr val="08080C"/>
                </a:solidFill>
              </a:rPr>
              <a:t>K</a:t>
            </a:r>
            <a:r>
              <a:rPr lang="en-US" altLang="en-US" sz="2800" dirty="0">
                <a:solidFill>
                  <a:srgbClr val="08080C"/>
                </a:solidFill>
              </a:rPr>
              <a:t>(4, 17) = (12, 6)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3100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800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Matriks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balikan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dari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i="1" dirty="0">
                <a:solidFill>
                  <a:srgbClr val="08080C"/>
                </a:solidFill>
              </a:rPr>
              <a:t>P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adalah</a:t>
            </a:r>
            <a:r>
              <a:rPr lang="en-US" altLang="en-US" sz="2800" dirty="0">
                <a:solidFill>
                  <a:srgbClr val="08080C"/>
                </a:solidFill>
              </a:rPr>
              <a:t> P</a:t>
            </a:r>
            <a:r>
              <a:rPr lang="en-US" altLang="en-US" sz="2800" baseline="30000" dirty="0">
                <a:solidFill>
                  <a:srgbClr val="08080C"/>
                </a:solidFill>
              </a:rPr>
              <a:t>-1</a:t>
            </a:r>
            <a:r>
              <a:rPr lang="en-US" altLang="en-US" sz="2800" dirty="0">
                <a:solidFill>
                  <a:srgbClr val="08080C"/>
                </a:solidFill>
              </a:rPr>
              <a:t> =  				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Sehingga</a:t>
            </a:r>
            <a:endParaRPr lang="en-US" altLang="en-US" sz="2800" dirty="0">
              <a:solidFill>
                <a:srgbClr val="08080C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      </a:t>
            </a:r>
          </a:p>
          <a:p>
            <a:pPr marL="457200" lvl="1" indent="0">
              <a:buNone/>
              <a:defRPr/>
            </a:pPr>
            <a:r>
              <a:rPr lang="en-US" altLang="en-US" sz="28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	</a:t>
            </a:r>
          </a:p>
        </p:txBody>
      </p:sp>
      <p:graphicFrame>
        <p:nvGraphicFramePr>
          <p:cNvPr id="583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019283"/>
              </p:ext>
            </p:extLst>
          </p:nvPr>
        </p:nvGraphicFramePr>
        <p:xfrm>
          <a:off x="2272046" y="3423920"/>
          <a:ext cx="3282951" cy="116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2900" imgH="571500" progId="Equation.3">
                  <p:embed/>
                </p:oleObj>
              </mc:Choice>
              <mc:Fallback>
                <p:oleObj name="Equation" r:id="rId7" imgW="16129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046" y="3423920"/>
                        <a:ext cx="3282951" cy="1165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1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83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898985"/>
              </p:ext>
            </p:extLst>
          </p:nvPr>
        </p:nvGraphicFramePr>
        <p:xfrm>
          <a:off x="6096000" y="4618946"/>
          <a:ext cx="32829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900" imgH="431800" progId="Equation.3">
                  <p:embed/>
                </p:oleObj>
              </mc:Choice>
              <mc:Fallback>
                <p:oleObj name="Equation" r:id="rId9" imgW="161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18946"/>
                        <a:ext cx="32829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354450"/>
              </p:ext>
            </p:extLst>
          </p:nvPr>
        </p:nvGraphicFramePr>
        <p:xfrm>
          <a:off x="4027856" y="5712059"/>
          <a:ext cx="451961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55800" imgH="393700" progId="Equation.3">
                  <p:embed/>
                </p:oleObj>
              </mc:Choice>
              <mc:Fallback>
                <p:oleObj name="Equation" r:id="rId11" imgW="195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856" y="5712059"/>
                        <a:ext cx="451961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C573814E-05A6-C25F-C415-01494C0CF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996" y="638697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 err="1"/>
              <a:t>Kriptanalisis</a:t>
            </a:r>
            <a:r>
              <a:rPr lang="en-US" altLang="en-US" b="1" dirty="0"/>
              <a:t> Hill Cipher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D0D59-2EA1-E0D5-784F-4A736EDE5882}"/>
              </a:ext>
            </a:extLst>
          </p:cNvPr>
          <p:cNvSpPr txBox="1"/>
          <p:nvPr/>
        </p:nvSpPr>
        <p:spPr>
          <a:xfrm>
            <a:off x="1708732" y="591004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CP</a:t>
            </a:r>
            <a:r>
              <a:rPr lang="en-US" sz="2200" baseline="30000" dirty="0">
                <a:solidFill>
                  <a:schemeClr val="tx1">
                    <a:lumMod val="50000"/>
                  </a:schemeClr>
                </a:solidFill>
              </a:rPr>
              <a:t>–1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mod 26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 = 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9146E-124C-9196-5D39-B9913B2725A0}"/>
              </a:ext>
            </a:extLst>
          </p:cNvPr>
          <p:cNvSpPr txBox="1"/>
          <p:nvPr/>
        </p:nvSpPr>
        <p:spPr>
          <a:xfrm>
            <a:off x="5854169" y="3626863"/>
            <a:ext cx="3066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CP</a:t>
            </a:r>
            <a:r>
              <a:rPr lang="en-US" sz="2200" baseline="30000" dirty="0">
                <a:solidFill>
                  <a:schemeClr val="tx1">
                    <a:lumMod val="50000"/>
                  </a:schemeClr>
                </a:solidFill>
              </a:rPr>
              <a:t>–1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mod 26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0094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FAECD91-4EEA-402E-AC07-B4E0043CE25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45" y="552450"/>
            <a:ext cx="7772400" cy="90805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Enigma </a:t>
            </a:r>
            <a:r>
              <a:rPr lang="en-US" altLang="en-US" b="1" i="1" dirty="0"/>
              <a:t>Cipher</a:t>
            </a:r>
            <a:endParaRPr lang="en-GB" altLang="en-US" b="1" i="1" dirty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245" y="1584960"/>
            <a:ext cx="6176749" cy="472058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elektromekanik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Ditemukan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dipatenkan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insinyur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Arthur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Scherbius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tujuan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komersil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diplomatik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militer</a:t>
            </a:r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terkenal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tantara Nazi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selama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Perang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Dunia II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pesan-pesan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militer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berasal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bahasa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latin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enigmae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yang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teka-teki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3D24F15-1D4F-1723-6662-68197944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59" y="552450"/>
            <a:ext cx="4209955" cy="56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7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05D422E-C58A-4E08-9C9B-DD4184A08C7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86297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>
                <a:latin typeface="+mn-lt"/>
              </a:rPr>
              <a:t>Affine Cipher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8852"/>
            <a:ext cx="10243782" cy="5007497"/>
          </a:xfrm>
        </p:spPr>
        <p:txBody>
          <a:bodyPr>
            <a:noAutofit/>
          </a:bodyPr>
          <a:lstStyle/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</a:rPr>
              <a:t>Perluasan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dari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Caesar cipher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	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P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–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	 </a:t>
            </a:r>
          </a:p>
          <a:p>
            <a:pPr marL="609600" indent="-609600"/>
            <a:endParaRPr lang="en-US" alt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u="sng" dirty="0" err="1">
                <a:solidFill>
                  <a:srgbClr val="08080C"/>
                </a:solidFill>
              </a:rPr>
              <a:t>Keterangan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alfabet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Caesar cipher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khusus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affine cipher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inversi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 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1 (mod </a:t>
            </a:r>
            <a:r>
              <a:rPr lang="en-US" altLang="en-US" sz="2400" i="1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96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F6A37-9068-B310-4C46-5CDD9016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245" y="171471"/>
            <a:ext cx="5016869" cy="6515057"/>
          </a:xfrm>
          <a:prstGeom prst="rect">
            <a:avLst/>
          </a:prstGeom>
          <a:noFill/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029BFAAD-2408-60F7-2446-F673D465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41" y="3790928"/>
            <a:ext cx="3581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A1959-62DB-E79A-371A-9824E3F1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03" y="830261"/>
            <a:ext cx="2733675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C278B2F-5075-B79E-8447-226D531E314B}"/>
              </a:ext>
            </a:extLst>
          </p:cNvPr>
          <p:cNvSpPr txBox="1">
            <a:spLocks noChangeArrowheads="1"/>
          </p:cNvSpPr>
          <p:nvPr/>
        </p:nvSpPr>
        <p:spPr>
          <a:xfrm>
            <a:off x="7048500" y="171471"/>
            <a:ext cx="3281680" cy="55562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/>
              <a:t>Enigma Rotors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58335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37F0F3-88CB-2897-D29E-12755BAF38BA}"/>
              </a:ext>
            </a:extLst>
          </p:cNvPr>
          <p:cNvSpPr txBox="1"/>
          <p:nvPr/>
        </p:nvSpPr>
        <p:spPr>
          <a:xfrm>
            <a:off x="472439" y="5930315"/>
            <a:ext cx="11104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Operator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mengetik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pada keyboard,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menyalin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menyala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lampboard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dikirim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endParaRPr lang="en-US" altLang="en-US" sz="2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6307B-110C-AB4B-2883-BFDD4B93B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24" y="264160"/>
            <a:ext cx="9152111" cy="5066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A9E2B-D8A7-69BE-6B97-2D4E5C94B1AF}"/>
              </a:ext>
            </a:extLst>
          </p:cNvPr>
          <p:cNvSpPr txBox="1"/>
          <p:nvPr/>
        </p:nvSpPr>
        <p:spPr>
          <a:xfrm>
            <a:off x="2936240" y="5330507"/>
            <a:ext cx="822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https://www.101computing.net/enigma/enigma-instructions.html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80477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4C9177B-B9AF-4C80-81E2-BBA86D1566B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5094" y="762000"/>
            <a:ext cx="5513695" cy="5334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Enigma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sistem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roda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berubah-ubah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abjad-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tunggal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monoalphabetic cipher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Hasil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input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selanjutnya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Hasil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rotor, 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baru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bagi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berikutnya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GB" altLang="en-US" dirty="0"/>
          </a:p>
        </p:txBody>
      </p:sp>
      <p:pic>
        <p:nvPicPr>
          <p:cNvPr id="5" name="Picture 5" descr="enig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82" y="989833"/>
            <a:ext cx="5513695" cy="365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ADD01-A856-74E4-74BD-7C8AC4246973}"/>
              </a:ext>
            </a:extLst>
          </p:cNvPr>
          <p:cNvSpPr txBox="1"/>
          <p:nvPr/>
        </p:nvSpPr>
        <p:spPr>
          <a:xfrm>
            <a:off x="6168789" y="5040993"/>
            <a:ext cx="5513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semula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. Jadi,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diperoleh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cipher abjad-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majemuk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periode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26. </a:t>
            </a:r>
            <a:r>
              <a:rPr lang="en-US" alt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806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1CCB-7D9A-9E2C-6B41-1A6814AB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1008360" cy="5618163"/>
          </a:xfrm>
        </p:spPr>
        <p:txBody>
          <a:bodyPr>
            <a:normAutofit/>
          </a:bodyPr>
          <a:lstStyle/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, </a:t>
            </a:r>
            <a:r>
              <a:rPr lang="en-US" sz="2400" dirty="0" err="1"/>
              <a:t>tinjau</a:t>
            </a:r>
            <a:r>
              <a:rPr lang="en-US" sz="2400" dirty="0"/>
              <a:t> 3 rotor yang </a:t>
            </a:r>
            <a:r>
              <a:rPr lang="en-US" sz="2400" dirty="0" err="1"/>
              <a:t>disederhanakan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6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alfabet</a:t>
            </a:r>
            <a:r>
              <a:rPr lang="en-US" sz="2400" dirty="0"/>
              <a:t>: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73298BF-D051-52BA-C54F-B9D125E5C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3" y="962302"/>
            <a:ext cx="4485397" cy="3364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0AA92-4741-7B92-DC3E-A3553CFEC973}"/>
              </a:ext>
            </a:extLst>
          </p:cNvPr>
          <p:cNvSpPr txBox="1"/>
          <p:nvPr/>
        </p:nvSpPr>
        <p:spPr>
          <a:xfrm>
            <a:off x="5226050" y="1190421"/>
            <a:ext cx="60579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Misalkan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 </a:t>
            </a:r>
            <a:r>
              <a:rPr lang="en-US" sz="2200" dirty="0" err="1"/>
              <a:t>plainteks</a:t>
            </a:r>
            <a:r>
              <a:rPr lang="en-US" sz="2200" dirty="0"/>
              <a:t> D </a:t>
            </a:r>
            <a:r>
              <a:rPr lang="en-US" sz="2200" dirty="0" err="1"/>
              <a:t>ditekan</a:t>
            </a:r>
            <a:r>
              <a:rPr lang="en-US" sz="2200" dirty="0"/>
              <a:t> pada keyboard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Huruf</a:t>
            </a:r>
            <a:r>
              <a:rPr lang="en-US" sz="2200" dirty="0"/>
              <a:t> D </a:t>
            </a:r>
            <a:r>
              <a:rPr lang="en-US" sz="2200" dirty="0" err="1"/>
              <a:t>dienkripsi</a:t>
            </a:r>
            <a:r>
              <a:rPr lang="en-US" sz="2200" dirty="0"/>
              <a:t> oleh roto </a:t>
            </a:r>
            <a:r>
              <a:rPr lang="en-US" sz="2200" dirty="0" err="1"/>
              <a:t>pertama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Huruf</a:t>
            </a:r>
            <a:r>
              <a:rPr lang="en-US" sz="2200" dirty="0"/>
              <a:t> E </a:t>
            </a:r>
            <a:r>
              <a:rPr lang="en-US" sz="2200" dirty="0" err="1"/>
              <a:t>menjadi</a:t>
            </a:r>
            <a:r>
              <a:rPr lang="en-US" sz="2200" dirty="0"/>
              <a:t> input </a:t>
            </a:r>
            <a:r>
              <a:rPr lang="en-US" sz="2200" dirty="0" err="1"/>
              <a:t>untuk</a:t>
            </a:r>
            <a:r>
              <a:rPr lang="en-US" sz="2200" dirty="0"/>
              <a:t> rotor </a:t>
            </a:r>
            <a:r>
              <a:rPr lang="en-US" sz="2200" dirty="0" err="1"/>
              <a:t>kedua</a:t>
            </a:r>
            <a:r>
              <a:rPr lang="en-US" sz="2200" dirty="0"/>
              <a:t>,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Huruf</a:t>
            </a:r>
            <a:r>
              <a:rPr lang="en-US" sz="2200" dirty="0"/>
              <a:t> B </a:t>
            </a:r>
            <a:r>
              <a:rPr lang="en-US" sz="2200" dirty="0" err="1"/>
              <a:t>menjadi</a:t>
            </a:r>
            <a:r>
              <a:rPr lang="en-US" sz="2200" dirty="0"/>
              <a:t> input </a:t>
            </a:r>
            <a:r>
              <a:rPr lang="en-US" sz="2200" dirty="0" err="1"/>
              <a:t>untuk</a:t>
            </a:r>
            <a:r>
              <a:rPr lang="en-US" sz="2200" dirty="0"/>
              <a:t> rotor </a:t>
            </a:r>
            <a:r>
              <a:rPr lang="en-US" sz="2200" dirty="0" err="1"/>
              <a:t>ketiga</a:t>
            </a:r>
            <a:r>
              <a:rPr lang="en-US" sz="2200" dirty="0"/>
              <a:t>,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Jadi, </a:t>
            </a:r>
            <a:r>
              <a:rPr lang="en-US" sz="2200" dirty="0" err="1"/>
              <a:t>huruf</a:t>
            </a:r>
            <a:r>
              <a:rPr lang="en-US" sz="2200" dirty="0"/>
              <a:t> D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431DA-5604-CAFE-DCB9-AF29A1532B4A}"/>
              </a:ext>
            </a:extLst>
          </p:cNvPr>
          <p:cNvSpPr txBox="1"/>
          <p:nvPr/>
        </p:nvSpPr>
        <p:spPr>
          <a:xfrm>
            <a:off x="934841" y="4326350"/>
            <a:ext cx="5598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Setelah</a:t>
            </a:r>
            <a:r>
              <a:rPr lang="en-US" sz="2200" dirty="0"/>
              <a:t> D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E, rotor </a:t>
            </a:r>
            <a:r>
              <a:rPr lang="en-US" sz="2200" dirty="0" err="1"/>
              <a:t>ketiga</a:t>
            </a:r>
            <a:r>
              <a:rPr lang="en-US" sz="2200" dirty="0"/>
              <a:t> </a:t>
            </a:r>
            <a:r>
              <a:rPr lang="en-US" sz="2200" dirty="0" err="1"/>
              <a:t>bergeser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Jika D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hasilnya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0499D5-F39B-C2A0-46B8-D35C0ACE9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80" y="3980938"/>
            <a:ext cx="3806404" cy="2318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45FBD0-312E-CD77-DE1E-038798A38D9F}"/>
              </a:ext>
            </a:extLst>
          </p:cNvPr>
          <p:cNvSpPr txBox="1"/>
          <p:nvPr/>
        </p:nvSpPr>
        <p:spPr>
          <a:xfrm>
            <a:off x="596801" y="6356055"/>
            <a:ext cx="925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https://www.usna.edu/Users/cs/nchamber/courses/ic211/s19/lab/l04/realenigma.html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5562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EA596D8-DFB6-451F-926D-223B58C8D19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949" y="843280"/>
            <a:ext cx="10536071" cy="50292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Model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3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4 rotor,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cipher abjad-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tunggal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enigma 4-rotor,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berarti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= 456.976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kemungkinan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pengganti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sebelum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terjadi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perulangan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urutan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selesai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disubstitusi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selesai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keempat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91428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7B0C3EB-55EB-45B5-9817-BB08B13CD32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743450" y="16621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63723"/>
              </p:ext>
            </p:extLst>
          </p:nvPr>
        </p:nvGraphicFramePr>
        <p:xfrm>
          <a:off x="2026444" y="590550"/>
          <a:ext cx="4024312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4023135" imgH="4961154" progId="Visio.Drawing.6">
                  <p:embed/>
                </p:oleObj>
              </mc:Choice>
              <mc:Fallback>
                <p:oleObj name="Visio" r:id="rId7" imgW="4023135" imgH="4961154" progId="Visio.Drawing.6">
                  <p:embed/>
                  <p:pic>
                    <p:nvPicPr>
                      <p:cNvPr id="389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444" y="590550"/>
                        <a:ext cx="4024312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4938713" y="16716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19" name="Object 6"/>
          <p:cNvGraphicFramePr>
            <a:graphicFrameLocks noChangeAspect="1"/>
          </p:cNvGraphicFramePr>
          <p:nvPr/>
        </p:nvGraphicFramePr>
        <p:xfrm>
          <a:off x="6477000" y="609600"/>
          <a:ext cx="3436938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234704" imgH="4911666" progId="Visio.Drawing.6">
                  <p:embed/>
                </p:oleObj>
              </mc:Choice>
              <mc:Fallback>
                <p:oleObj r:id="rId9" imgW="3234704" imgH="4911666" progId="Visio.Drawing.6">
                  <p:embed/>
                  <p:pic>
                    <p:nvPicPr>
                      <p:cNvPr id="389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609600"/>
                        <a:ext cx="3436938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209800" y="5943600"/>
            <a:ext cx="3429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rotor pada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penekanan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cipherteks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GB" altLang="en-US" sz="1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553200" y="5943600"/>
            <a:ext cx="3749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rotor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penekanan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GB" altLang="en-US" sz="14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129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B661376-547E-4F4D-AC6C-7381AD229F4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2263" y="1066800"/>
            <a:ext cx="6508617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awal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keempat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di-</a:t>
            </a:r>
            <a:r>
              <a:rPr lang="en-GB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set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;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dan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awal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ini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menyatakan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kunci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dari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Enigma.</a:t>
            </a:r>
            <a:r>
              <a:rPr lang="en-GB" altLang="en-US" sz="2400" dirty="0">
                <a:solidFill>
                  <a:srgbClr val="010000"/>
                </a:solidFill>
              </a:rPr>
              <a:t> </a:t>
            </a:r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algn="just"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Kriptanalisis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ditemukan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1932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kriptografer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Polandia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Marian Rejewski, Jerzy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Różycki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Henryk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Zygalski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Pemerintahan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Nazi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kemudian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mendesain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 pada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1939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menambahkan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plugboard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refelector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proses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kompleks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Metode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kriptanalisis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sebelumnya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solidFill>
                <a:srgbClr val="01000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80AE5C7-903B-E4DB-FD41-FA3EA684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511175"/>
            <a:ext cx="4914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46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6B693F-F0E8-B8DA-9DB2-6855AA59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82" y="510462"/>
            <a:ext cx="6375400" cy="4033520"/>
          </a:xfrm>
        </p:spPr>
        <p:txBody>
          <a:bodyPr>
            <a:noAutofit/>
          </a:bodyPr>
          <a:lstStyle/>
          <a:p>
            <a:r>
              <a:rPr lang="en-US" sz="2400" dirty="0" err="1"/>
              <a:t>Jerman</a:t>
            </a:r>
            <a:r>
              <a:rPr lang="en-US" sz="2400" dirty="0"/>
              <a:t> sangat </a:t>
            </a:r>
            <a:r>
              <a:rPr lang="en-US" sz="2400" dirty="0" err="1"/>
              <a:t>percaya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Enigma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Polandia</a:t>
            </a:r>
            <a:r>
              <a:rPr lang="en-US" sz="2400" dirty="0"/>
              <a:t>,  </a:t>
            </a:r>
            <a:r>
              <a:rPr lang="en-US" sz="2400" dirty="0" err="1"/>
              <a:t>Perancis</a:t>
            </a:r>
            <a:r>
              <a:rPr lang="en-US" sz="2400" dirty="0"/>
              <a:t> dan </a:t>
            </a:r>
            <a:r>
              <a:rPr lang="en-US" sz="2400" dirty="0" err="1"/>
              <a:t>Inggris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pemecah</a:t>
            </a:r>
            <a:r>
              <a:rPr lang="en-US" sz="2400" dirty="0"/>
              <a:t> Enigma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yang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bombe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i="1" dirty="0"/>
              <a:t>Bombe</a:t>
            </a:r>
            <a:r>
              <a:rPr lang="en-US" sz="2400" dirty="0"/>
              <a:t> </a:t>
            </a:r>
            <a:r>
              <a:rPr lang="en-US" sz="2400" dirty="0" err="1"/>
              <a:t>dirancang</a:t>
            </a:r>
            <a:r>
              <a:rPr lang="en-US" sz="2400" dirty="0"/>
              <a:t> oleh Alan Turing.</a:t>
            </a:r>
          </a:p>
          <a:p>
            <a:endParaRPr lang="en-US" sz="2400" dirty="0"/>
          </a:p>
        </p:txBody>
      </p:sp>
      <p:pic>
        <p:nvPicPr>
          <p:cNvPr id="8" name="Picture 7" descr="A picture containing text, indoor, sitting, keyboard&#10;&#10;Description automatically generated">
            <a:extLst>
              <a:ext uri="{FF2B5EF4-FFF2-40B4-BE49-F238E27FC236}">
                <a16:creationId xmlns:a16="http://schemas.microsoft.com/office/drawing/2014/main" id="{459AE15D-A934-D5BE-2075-52212947D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64" y="763985"/>
            <a:ext cx="4231783" cy="37557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61EB3B-0135-3B03-6B2E-8A9BFEB10EC4}"/>
              </a:ext>
            </a:extLst>
          </p:cNvPr>
          <p:cNvSpPr txBox="1"/>
          <p:nvPr/>
        </p:nvSpPr>
        <p:spPr>
          <a:xfrm>
            <a:off x="752591" y="4543982"/>
            <a:ext cx="10686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Bombe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Enigma Cipher </a:t>
            </a:r>
            <a:r>
              <a:rPr lang="en-US" sz="2400" dirty="0" err="1"/>
              <a:t>buatan</a:t>
            </a:r>
            <a:r>
              <a:rPr lang="en-US" sz="2400" dirty="0"/>
              <a:t> </a:t>
            </a:r>
            <a:r>
              <a:rPr lang="en-US" sz="2400" dirty="0" err="1"/>
              <a:t>Jerman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Enigma Cipher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memperpendek</a:t>
            </a:r>
            <a:r>
              <a:rPr lang="en-US" sz="2400" dirty="0"/>
              <a:t> </a:t>
            </a:r>
            <a:r>
              <a:rPr lang="en-US" sz="2400" dirty="0" err="1"/>
              <a:t>perang</a:t>
            </a:r>
            <a:r>
              <a:rPr lang="en-US" sz="2400" dirty="0"/>
              <a:t> dunia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dua </a:t>
            </a:r>
            <a:r>
              <a:rPr lang="en-US" sz="2400" dirty="0" err="1"/>
              <a:t>tahun</a:t>
            </a:r>
            <a:r>
              <a:rPr lang="en-US" sz="2400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D4918-6A42-0820-5496-AB0C75B18642}"/>
              </a:ext>
            </a:extLst>
          </p:cNvPr>
          <p:cNvSpPr txBox="1"/>
          <p:nvPr/>
        </p:nvSpPr>
        <p:spPr>
          <a:xfrm>
            <a:off x="1005840" y="6256774"/>
            <a:ext cx="98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Coba</a:t>
            </a:r>
            <a:r>
              <a:rPr lang="en-US" dirty="0"/>
              <a:t> simulator online </a:t>
            </a:r>
            <a:r>
              <a:rPr lang="en-US" dirty="0" err="1"/>
              <a:t>Enimga</a:t>
            </a:r>
            <a:r>
              <a:rPr lang="en-US" dirty="0"/>
              <a:t> di: </a:t>
            </a:r>
            <a:r>
              <a:rPr lang="en-US" dirty="0">
                <a:hlinkClick r:id="rId3"/>
              </a:rPr>
              <a:t>https://www.101computing.net/enigma/enigma-instructions.html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89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4353FE-F788-44A1-AB31-4830D4D2E91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457" y="428767"/>
            <a:ext cx="9869037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8080C"/>
                </a:solidFill>
              </a:rPr>
              <a:t>Contoh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Plainteks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dirty="0" err="1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kripto</a:t>
            </a:r>
            <a:r>
              <a:rPr lang="en-US" altLang="en-US" sz="2400" dirty="0">
                <a:solidFill>
                  <a:srgbClr val="08080C"/>
                </a:solidFill>
              </a:rPr>
              <a:t> (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10 17  8  15  19  14)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i="1" dirty="0">
                <a:solidFill>
                  <a:srgbClr val="08080C"/>
                </a:solidFill>
              </a:rPr>
              <a:t>n</a:t>
            </a:r>
            <a:r>
              <a:rPr lang="en-US" altLang="en-US" sz="2400" dirty="0">
                <a:solidFill>
                  <a:srgbClr val="08080C"/>
                </a:solidFill>
              </a:rPr>
              <a:t> = 26, </a:t>
            </a:r>
            <a:r>
              <a:rPr lang="en-US" altLang="en-US" sz="2400" dirty="0" err="1">
                <a:solidFill>
                  <a:srgbClr val="08080C"/>
                </a:solidFill>
              </a:rPr>
              <a:t>ambil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= 7   (7 </a:t>
            </a:r>
            <a:r>
              <a:rPr lang="en-US" altLang="en-US" sz="2400" dirty="0" err="1">
                <a:solidFill>
                  <a:srgbClr val="08080C"/>
                </a:solidFill>
              </a:rPr>
              <a:t>relatif</a:t>
            </a:r>
            <a:r>
              <a:rPr lang="en-US" altLang="en-US" sz="2400" dirty="0">
                <a:solidFill>
                  <a:srgbClr val="08080C"/>
                </a:solidFill>
              </a:rPr>
              <a:t> prima </a:t>
            </a:r>
            <a:r>
              <a:rPr lang="en-US" altLang="en-US" sz="2400" dirty="0" err="1">
                <a:solidFill>
                  <a:srgbClr val="08080C"/>
                </a:solidFill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</a:rPr>
              <a:t> 26)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7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+ 10 (mod 26)	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10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2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‘C’)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17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17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129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25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‘Z’)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8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66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‘O’)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15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11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‘L’)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19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19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143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13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‘N’)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14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108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‘E’)</a:t>
            </a:r>
          </a:p>
          <a:p>
            <a:pPr algn="just"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CZOLNE</a:t>
            </a:r>
            <a:endParaRPr lang="en-US" altLang="en-US" sz="2400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0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6A56757-52C1-454F-A0F7-D58604DC3F9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979" y="261384"/>
            <a:ext cx="10616821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8080C"/>
                </a:solidFill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- </a:t>
            </a:r>
            <a:r>
              <a:rPr lang="en-US" altLang="en-US" sz="2400" dirty="0" err="1">
                <a:solidFill>
                  <a:srgbClr val="08080C"/>
                </a:solidFill>
              </a:rPr>
              <a:t>Mula-mula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hitung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 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yaitu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26)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memecahkan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 (mod 26)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 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Solusinya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(mod 26)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sebab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= 105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1(mod 26).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- 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Jadi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</a:t>
            </a:r>
            <a:r>
              <a:rPr lang="en-US" altLang="en-US" sz="2400" baseline="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– 10) (mod 26)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2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(2 – 10) = –120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‘k’)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25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(25 – 10) = 225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17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‘r’)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14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(14 – 10) = 60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11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(11 – 10) =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‘p’)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13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(13 – 10) = 45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19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‘t’)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4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(4 – 10) = –90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‘o’)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diungkap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kembali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 </a:t>
            </a:r>
            <a:r>
              <a:rPr lang="en-US" altLang="en-US" dirty="0" err="1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kripto</a:t>
            </a:r>
            <a:r>
              <a:rPr lang="en-US" altLang="en-US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30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12C98CE-6BB9-4B5B-8CB9-14A388D963F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676" y="830684"/>
            <a:ext cx="10799284" cy="519663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600" i="1" dirty="0">
                <a:solidFill>
                  <a:srgbClr val="08080C"/>
                </a:solidFill>
              </a:rPr>
              <a:t>Affine cipher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tidak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aman</a:t>
            </a:r>
            <a:r>
              <a:rPr lang="en-US" altLang="en-US" sz="2600" dirty="0">
                <a:solidFill>
                  <a:srgbClr val="08080C"/>
                </a:solidFill>
              </a:rPr>
              <a:t>, </a:t>
            </a:r>
            <a:r>
              <a:rPr lang="en-US" altLang="en-US" sz="2600" dirty="0" err="1">
                <a:solidFill>
                  <a:srgbClr val="08080C"/>
                </a:solidFill>
              </a:rPr>
              <a:t>karena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kunci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mudah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ditemukan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</a:rPr>
              <a:t>exhaustive search</a:t>
            </a:r>
            <a:r>
              <a:rPr lang="en-US" altLang="en-US" sz="2600" dirty="0">
                <a:solidFill>
                  <a:srgbClr val="08080C"/>
                </a:solidFill>
              </a:rPr>
              <a:t>, </a:t>
            </a:r>
          </a:p>
          <a:p>
            <a:pPr eaLnBrk="1" hangingPunct="1"/>
            <a:endParaRPr lang="en-US" altLang="en-US" sz="2600" dirty="0">
              <a:solidFill>
                <a:srgbClr val="08080C"/>
              </a:solidFill>
            </a:endParaRPr>
          </a:p>
          <a:p>
            <a:pPr eaLnBrk="1" hangingPunct="1"/>
            <a:r>
              <a:rPr lang="en-US" altLang="en-US" sz="2600" dirty="0" err="1">
                <a:solidFill>
                  <a:srgbClr val="08080C"/>
                </a:solidFill>
              </a:rPr>
              <a:t>sebab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ada</a:t>
            </a:r>
            <a:r>
              <a:rPr lang="en-US" altLang="en-US" sz="2600" dirty="0">
                <a:solidFill>
                  <a:srgbClr val="08080C"/>
                </a:solidFill>
              </a:rPr>
              <a:t> 25 </a:t>
            </a:r>
            <a:r>
              <a:rPr lang="en-US" altLang="en-US" sz="2600" dirty="0" err="1">
                <a:solidFill>
                  <a:srgbClr val="08080C"/>
                </a:solidFill>
              </a:rPr>
              <a:t>pilihan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untuk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</a:rPr>
              <a:t>b</a:t>
            </a:r>
            <a:r>
              <a:rPr lang="en-US" altLang="en-US" sz="2600" dirty="0">
                <a:solidFill>
                  <a:srgbClr val="08080C"/>
                </a:solidFill>
              </a:rPr>
              <a:t> dan 12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26 (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1, 3, 5,  7, 9, 11, 15, 17, 19, 21, 23, dan 25). 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</a:p>
          <a:p>
            <a:pPr eaLnBrk="1" hangingPunct="1"/>
            <a:endParaRPr lang="en-US" altLang="en-US" sz="2600" dirty="0">
              <a:solidFill>
                <a:srgbClr val="08080C"/>
              </a:solidFill>
            </a:endParaRPr>
          </a:p>
          <a:p>
            <a:pPr algn="just" eaLnBrk="1" hangingPunct="1"/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Salah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memperbesar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faktor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kerja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  <a:cs typeface="Times New Roman" panose="02020603050405020304" pitchFamily="18" charset="0"/>
              </a:rPr>
              <a:t>exhaustive key search: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individual,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blok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sz="26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kriptografi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dipecah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kelompok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4-huruf:  	</a:t>
            </a:r>
          </a:p>
          <a:p>
            <a:pPr marL="0" indent="0" algn="just" eaLnBrk="1" hangingPunct="1">
              <a:buNone/>
            </a:pP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krip</a:t>
            </a: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togr</a:t>
            </a: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afi</a:t>
            </a:r>
            <a:endParaRPr lang="en-US" altLang="en-US" sz="2600" dirty="0">
              <a:solidFill>
                <a:srgbClr val="08080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	(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ekivalen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10170815  19140617  000508,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memisalkan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               ‘A’ = 0, ‘B’ = 1, …, ‘Z’ = 25)</a:t>
            </a:r>
            <a:endParaRPr lang="en-US" altLang="en-US" sz="26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3817E6-C5DF-4857-8688-90B7939E3C1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88" y="838200"/>
            <a:ext cx="11081982" cy="551815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terbesar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muncul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merepresentasikan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blok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25252525 (ZZZZ), 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modulus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21035433,</a:t>
            </a:r>
          </a:p>
          <a:p>
            <a:pPr algn="just" eaLnBrk="1" hangingPunct="1"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dipilih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antara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23210025. 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enkripsi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21035433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+ 23210025 (mod 25252525)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dekripsi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setelah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dihitung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endParaRPr 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5174971 (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– 23210025)  (mod 25252525)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57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BBC4ED5-26AA-49B6-A696-28D77659288A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33512"/>
            <a:ext cx="10972800" cy="5105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Affine cipher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diserang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known-plaintext attack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yang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simultan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		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)	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		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)	 </a:t>
            </a:r>
            <a:endParaRPr lang="en-US" altLang="en-US" dirty="0">
              <a:solidFill>
                <a:srgbClr val="08080C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563D4B7-F009-A891-F4C1-855FDF006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996" y="638697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 err="1"/>
              <a:t>Kriptanalisis</a:t>
            </a:r>
            <a:r>
              <a:rPr lang="en-US" altLang="en-US" b="1" dirty="0"/>
              <a:t> Affine Cipher</a:t>
            </a:r>
          </a:p>
        </p:txBody>
      </p:sp>
    </p:spTree>
    <p:extLst>
      <p:ext uri="{BB962C8B-B14F-4D97-AF65-F5344CB8AC3E}">
        <p14:creationId xmlns:p14="http://schemas.microsoft.com/office/powerpoint/2010/main" val="32321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8A2A849-903D-4B20-A642-1A1E8F7D4E3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247" y="290015"/>
            <a:ext cx="10945505" cy="58674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Contoh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Misalkan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kriptanalis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menemukan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C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berkorepsonden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	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 E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berkoresponden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8080C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Kriptanalis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dari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kekongruenan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berikut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(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4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(ii)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Kurangkan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(ii)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dengan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menghasilkan</a:t>
            </a: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4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	(iii)	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 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= 7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Substitusi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 7  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ke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70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	(iv)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 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cs typeface="Times New Roman" panose="02020603050405020304" pitchFamily="18" charset="0"/>
              </a:rPr>
              <a:t> = 10.	</a:t>
            </a:r>
            <a:r>
              <a:rPr lang="en-US" altLang="en-US" sz="2200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3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3E47591-CAD0-493B-854D-D5629DAFFC39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340" y="593724"/>
            <a:ext cx="7772400" cy="83185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latin typeface="+mn-lt"/>
              </a:rPr>
              <a:t>Hill Cipher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331" y="1835319"/>
            <a:ext cx="10249469" cy="43434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- </a:t>
            </a:r>
            <a:r>
              <a:rPr lang="en-US" altLang="en-US" sz="2400" dirty="0" err="1">
                <a:solidFill>
                  <a:srgbClr val="08080C"/>
                </a:solidFill>
              </a:rPr>
              <a:t>Dikembangkan</a:t>
            </a:r>
            <a:r>
              <a:rPr lang="en-US" altLang="en-US" sz="2400" dirty="0">
                <a:solidFill>
                  <a:srgbClr val="08080C"/>
                </a:solidFill>
              </a:rPr>
              <a:t> oleh Lester Hill (1929), </a:t>
            </a:r>
            <a:r>
              <a:rPr lang="en-US" altLang="en-US" sz="2400" dirty="0" err="1">
                <a:solidFill>
                  <a:srgbClr val="08080C"/>
                </a:solidFill>
              </a:rPr>
              <a:t>berbasis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aljabar</a:t>
            </a:r>
            <a:r>
              <a:rPr lang="en-US" altLang="en-US" sz="2400" dirty="0">
                <a:solidFill>
                  <a:srgbClr val="08080C"/>
                </a:solidFill>
              </a:rPr>
              <a:t> linier</a:t>
            </a: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- </a:t>
            </a:r>
            <a:r>
              <a:rPr lang="en-US" altLang="en-US" sz="2400" dirty="0" err="1">
                <a:solidFill>
                  <a:srgbClr val="08080C"/>
                </a:solidFill>
              </a:rPr>
              <a:t>Menggunakan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buah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persamaan</a:t>
            </a:r>
            <a:r>
              <a:rPr lang="en-US" altLang="en-US" sz="2400" dirty="0">
                <a:solidFill>
                  <a:srgbClr val="08080C"/>
                </a:solidFill>
              </a:rPr>
              <a:t> linier </a:t>
            </a:r>
          </a:p>
          <a:p>
            <a:pPr>
              <a:buFontTx/>
              <a:buChar char="-"/>
            </a:pPr>
            <a:r>
              <a:rPr lang="en-US" altLang="en-US" sz="2400" dirty="0" err="1">
                <a:solidFill>
                  <a:srgbClr val="08080C"/>
                </a:solidFill>
              </a:rPr>
              <a:t>Untuk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= 3 (</a:t>
            </a:r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setiap</a:t>
            </a:r>
            <a:r>
              <a:rPr lang="en-US" altLang="en-US" sz="2400" dirty="0">
                <a:solidFill>
                  <a:srgbClr val="08080C"/>
                </a:solidFill>
              </a:rPr>
              <a:t> 3 </a:t>
            </a:r>
            <a:r>
              <a:rPr lang="en-US" altLang="en-US" sz="2400" dirty="0" err="1">
                <a:solidFill>
                  <a:srgbClr val="08080C"/>
                </a:solidFill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</a:rPr>
              <a:t>), </a:t>
            </a:r>
          </a:p>
          <a:p>
            <a:pPr>
              <a:buFontTx/>
              <a:buChar char="-"/>
            </a:pPr>
            <a:endParaRPr lang="en-US" altLang="en-US" sz="2400" dirty="0">
              <a:solidFill>
                <a:srgbClr val="08080C"/>
              </a:solidFill>
            </a:endParaRPr>
          </a:p>
          <a:p>
            <a:pPr marL="609600" indent="-609600">
              <a:buNone/>
            </a:pPr>
            <a:r>
              <a:rPr lang="en-US" altLang="en-US" sz="2400" i="1" dirty="0">
                <a:solidFill>
                  <a:srgbClr val="08080C"/>
                </a:solidFill>
              </a:rPr>
              <a:t>    C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= (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12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13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r>
              <a:rPr lang="en-US" altLang="en-US" sz="2400" i="1" dirty="0">
                <a:solidFill>
                  <a:srgbClr val="08080C"/>
                </a:solidFill>
              </a:rPr>
              <a:t>    C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= (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22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23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r>
              <a:rPr lang="en-US" altLang="en-US" sz="2400" i="1" dirty="0">
                <a:solidFill>
                  <a:srgbClr val="08080C"/>
                </a:solidFill>
              </a:rPr>
              <a:t>    C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 = (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32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33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8080C"/>
                </a:solidFill>
              </a:rPr>
              <a:t>					                                                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  <a:r>
              <a:rPr lang="en-US" altLang="en-US" dirty="0">
                <a:solidFill>
                  <a:srgbClr val="08080C"/>
                </a:solidFill>
              </a:rPr>
              <a:t> = </a:t>
            </a:r>
            <a:r>
              <a:rPr lang="en-US" altLang="en-US" b="1" dirty="0">
                <a:solidFill>
                  <a:srgbClr val="08080C"/>
                </a:solidFill>
              </a:rPr>
              <a:t>KP</a:t>
            </a:r>
          </a:p>
        </p:txBody>
      </p:sp>
      <p:graphicFrame>
        <p:nvGraphicFramePr>
          <p:cNvPr id="491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902831"/>
              </p:ext>
            </p:extLst>
          </p:nvPr>
        </p:nvGraphicFramePr>
        <p:xfrm>
          <a:off x="7158076" y="3581400"/>
          <a:ext cx="4195724" cy="159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100" imgH="596900" progId="Equation.3">
                  <p:embed/>
                </p:oleObj>
              </mc:Choice>
              <mc:Fallback>
                <p:oleObj name="Equation" r:id="rId7" imgW="1562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76" y="3581400"/>
                        <a:ext cx="4195724" cy="1592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9A445921-8F41-46AF-B912-D7CCBFD04D02}"/>
              </a:ext>
            </a:extLst>
          </p:cNvPr>
          <p:cNvSpPr/>
          <p:nvPr/>
        </p:nvSpPr>
        <p:spPr>
          <a:xfrm>
            <a:off x="6229065" y="4225452"/>
            <a:ext cx="62675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2233</Words>
  <Application>Microsoft Office PowerPoint</Application>
  <PresentationFormat>Widescreen</PresentationFormat>
  <Paragraphs>276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Courier</vt:lpstr>
      <vt:lpstr>Courier New</vt:lpstr>
      <vt:lpstr>Times New Roman</vt:lpstr>
      <vt:lpstr>Office Theme</vt:lpstr>
      <vt:lpstr>Equation</vt:lpstr>
      <vt:lpstr>Visio</vt:lpstr>
      <vt:lpstr>Visio.Drawing.6</vt:lpstr>
      <vt:lpstr> 05 - Kriptografi Klasik (Bagian 4)</vt:lpstr>
      <vt:lpstr>Affine Cipher</vt:lpstr>
      <vt:lpstr>PowerPoint Presentation</vt:lpstr>
      <vt:lpstr>PowerPoint Presentation</vt:lpstr>
      <vt:lpstr>PowerPoint Presentation</vt:lpstr>
      <vt:lpstr>PowerPoint Presentation</vt:lpstr>
      <vt:lpstr>Kriptanalisis Affine Cipher</vt:lpstr>
      <vt:lpstr>PowerPoint Presentation</vt:lpstr>
      <vt:lpstr>Hill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Kriptanalisis Hill Cipher</vt:lpstr>
      <vt:lpstr>Enigma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rinaldi-irk</dc:creator>
  <cp:lastModifiedBy>rinaldi</cp:lastModifiedBy>
  <cp:revision>40</cp:revision>
  <dcterms:created xsi:type="dcterms:W3CDTF">2019-01-15T09:38:33Z</dcterms:created>
  <dcterms:modified xsi:type="dcterms:W3CDTF">2023-01-25T09:24:45Z</dcterms:modified>
</cp:coreProperties>
</file>