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18" r:id="rId2"/>
    <p:sldId id="258" r:id="rId3"/>
    <p:sldId id="259" r:id="rId4"/>
    <p:sldId id="264" r:id="rId5"/>
    <p:sldId id="265" r:id="rId6"/>
    <p:sldId id="266" r:id="rId7"/>
    <p:sldId id="267" r:id="rId8"/>
    <p:sldId id="319" r:id="rId9"/>
    <p:sldId id="270" r:id="rId10"/>
    <p:sldId id="273" r:id="rId11"/>
    <p:sldId id="274" r:id="rId12"/>
    <p:sldId id="275" r:id="rId13"/>
    <p:sldId id="277" r:id="rId14"/>
    <p:sldId id="278" r:id="rId15"/>
    <p:sldId id="280" r:id="rId16"/>
    <p:sldId id="320" r:id="rId17"/>
    <p:sldId id="281" r:id="rId18"/>
    <p:sldId id="282" r:id="rId19"/>
    <p:sldId id="283" r:id="rId20"/>
    <p:sldId id="284" r:id="rId21"/>
    <p:sldId id="285" r:id="rId22"/>
    <p:sldId id="286" r:id="rId23"/>
    <p:sldId id="287" r:id="rId24"/>
    <p:sldId id="288" r:id="rId25"/>
    <p:sldId id="289" r:id="rId26"/>
    <p:sldId id="29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83" autoAdjust="0"/>
    <p:restoredTop sz="94660"/>
  </p:normalViewPr>
  <p:slideViewPr>
    <p:cSldViewPr snapToGrid="0">
      <p:cViewPr varScale="1">
        <p:scale>
          <a:sx n="63" d="100"/>
          <a:sy n="63" d="100"/>
        </p:scale>
        <p:origin x="632" y="6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94B45E-F507-4FC5-8975-44C7045B324B}" type="datetimeFigureOut">
              <a:rPr lang="en-US" smtClean="0"/>
              <a:t>1/18/2023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7E423B-927A-4593-80E7-5C746CADBFE7}" type="slidenum">
              <a:rPr lang="en-US" smtClean="0"/>
              <a:t>‹#›</a:t>
            </a:fld>
            <a:endParaRPr lang="en-US"/>
          </a:p>
        </p:txBody>
      </p:sp>
    </p:spTree>
    <p:extLst>
      <p:ext uri="{BB962C8B-B14F-4D97-AF65-F5344CB8AC3E}">
        <p14:creationId xmlns:p14="http://schemas.microsoft.com/office/powerpoint/2010/main" val="3584984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DDA346F-8516-42F8-9CC8-7FB90316BEE6}" type="slidenum">
              <a:rPr lang="en-GB" altLang="en-US" sz="1200"/>
              <a:pPr/>
              <a:t>1</a:t>
            </a:fld>
            <a:endParaRPr lang="en-GB" altLang="en-US" sz="1200"/>
          </a:p>
        </p:txBody>
      </p:sp>
    </p:spTree>
    <p:extLst>
      <p:ext uri="{BB962C8B-B14F-4D97-AF65-F5344CB8AC3E}">
        <p14:creationId xmlns:p14="http://schemas.microsoft.com/office/powerpoint/2010/main" val="1765836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04D14BA-6F71-4EB9-AF3B-784CEECDD7F0}" type="datetime1">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49874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A77B15-23EA-44A7-A657-59713CD8F3BF}" type="datetime1">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1007785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9EEAE0-46C9-4D7B-9DF9-475AA4957042}" type="datetime1">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1533194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18FBDD-8EA5-4D03-BB49-636CC762946D}" type="datetime1">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3941355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51F0D-EF5F-4A55-A0D3-83525EBF3841}" type="datetime1">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891782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0D270A-C11E-4126-AFA4-8C0E7DCEBC45}" type="datetime1">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3238586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716041-DB65-4D1F-B68E-EBA82444F425}" type="datetime1">
              <a:rPr lang="en-US" smtClean="0"/>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147462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22104B7-4A10-4B30-AADC-ECE4C81BFE6E}" type="datetime1">
              <a:rPr lang="en-US" smtClean="0"/>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357453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C71FE-7CB0-4C51-93DB-F0429A50DBCC}" type="datetime1">
              <a:rPr lang="en-US" smtClean="0"/>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320360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B1FCF7-016B-40F8-A309-27295012F48B}" type="datetime1">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4266835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AE6AD6-4CF2-40B4-91FC-1125291CC9EB}" type="datetime1">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3450500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C6D76D-B0CC-432C-9122-598A2C791A02}" type="datetime1">
              <a:rPr lang="en-US" smtClean="0"/>
              <a:t>1/18/2023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3EB9F5-0D30-470F-9EF7-AF0567F51E7B}" type="slidenum">
              <a:rPr lang="en-US" smtClean="0"/>
              <a:t>‹#›</a:t>
            </a:fld>
            <a:endParaRPr lang="en-US"/>
          </a:p>
        </p:txBody>
      </p:sp>
    </p:spTree>
    <p:extLst>
      <p:ext uri="{BB962C8B-B14F-4D97-AF65-F5344CB8AC3E}">
        <p14:creationId xmlns:p14="http://schemas.microsoft.com/office/powerpoint/2010/main" val="2342537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http://upload.wikimedia.org/wikipedia/en/c/c2/English-slf2.PN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http://upload.wikimedia.org/wikipedia/en/4/41/English-slf.pn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4"/>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E67276A6-A886-4E9D-B727-5D2CEFC3861C}" type="slidenum">
              <a:rPr lang="en-GB" altLang="en-US" sz="1400">
                <a:solidFill>
                  <a:schemeClr val="tx2"/>
                </a:solidFill>
              </a:rPr>
              <a:pPr>
                <a:spcBef>
                  <a:spcPct val="0"/>
                </a:spcBef>
                <a:buClrTx/>
                <a:buSzTx/>
                <a:buFontTx/>
                <a:buNone/>
              </a:pPr>
              <a:t>1</a:t>
            </a:fld>
            <a:endParaRPr lang="en-GB" altLang="en-US" sz="1400">
              <a:solidFill>
                <a:schemeClr val="tx2"/>
              </a:solidFill>
            </a:endParaRPr>
          </a:p>
        </p:txBody>
      </p:sp>
      <p:sp>
        <p:nvSpPr>
          <p:cNvPr id="4100" name="Rectangle 2"/>
          <p:cNvSpPr>
            <a:spLocks noGrp="1" noChangeArrowheads="1"/>
          </p:cNvSpPr>
          <p:nvPr>
            <p:ph type="ctrTitle"/>
          </p:nvPr>
        </p:nvSpPr>
        <p:spPr>
          <a:xfrm>
            <a:off x="2362200" y="1600200"/>
            <a:ext cx="7772400" cy="1447800"/>
          </a:xfrm>
        </p:spPr>
        <p:txBody>
          <a:bodyPr>
            <a:normAutofit fontScale="90000"/>
          </a:bodyPr>
          <a:lstStyle/>
          <a:p>
            <a:pPr algn="ctr" eaLnBrk="1" hangingPunct="1"/>
            <a:br>
              <a:rPr lang="en-US" altLang="en-US" b="1" dirty="0">
                <a:solidFill>
                  <a:srgbClr val="000000"/>
                </a:solidFill>
                <a:cs typeface="Times New Roman" panose="02020603050405020304" pitchFamily="18" charset="0"/>
              </a:rPr>
            </a:br>
            <a:r>
              <a:rPr lang="en-US" altLang="en-US" b="1" dirty="0">
                <a:solidFill>
                  <a:srgbClr val="FF0000"/>
                </a:solidFill>
                <a:cs typeface="Times New Roman" panose="02020603050405020304" pitchFamily="18" charset="0"/>
              </a:rPr>
              <a:t>03 -</a:t>
            </a:r>
            <a:r>
              <a:rPr lang="en-US" altLang="en-US" dirty="0">
                <a:solidFill>
                  <a:srgbClr val="000000"/>
                </a:solidFill>
                <a:cs typeface="Times New Roman" panose="02020603050405020304" pitchFamily="18" charset="0"/>
              </a:rPr>
              <a:t> </a:t>
            </a:r>
            <a:r>
              <a:rPr lang="en-US" altLang="en-US" b="1" dirty="0" err="1">
                <a:solidFill>
                  <a:srgbClr val="FF0000"/>
                </a:solidFill>
                <a:cs typeface="Times New Roman" panose="02020603050405020304" pitchFamily="18" charset="0"/>
              </a:rPr>
              <a:t>Kriptografi</a:t>
            </a:r>
            <a:r>
              <a:rPr lang="en-US" altLang="en-US" b="1" dirty="0">
                <a:solidFill>
                  <a:srgbClr val="FF0000"/>
                </a:solidFill>
                <a:cs typeface="Times New Roman" panose="02020603050405020304" pitchFamily="18" charset="0"/>
              </a:rPr>
              <a:t> </a:t>
            </a:r>
            <a:r>
              <a:rPr lang="en-US" altLang="en-US" b="1" dirty="0" err="1">
                <a:solidFill>
                  <a:srgbClr val="FF0000"/>
                </a:solidFill>
                <a:cs typeface="Times New Roman" panose="02020603050405020304" pitchFamily="18" charset="0"/>
              </a:rPr>
              <a:t>Klasik</a:t>
            </a:r>
            <a:br>
              <a:rPr lang="en-US" altLang="en-US" b="1" dirty="0">
                <a:solidFill>
                  <a:srgbClr val="FF0000"/>
                </a:solidFill>
                <a:cs typeface="Times New Roman" panose="02020603050405020304" pitchFamily="18" charset="0"/>
              </a:rPr>
            </a:br>
            <a:r>
              <a:rPr lang="en-US" altLang="en-US" sz="3200" b="1" dirty="0">
                <a:solidFill>
                  <a:srgbClr val="FF0000"/>
                </a:solidFill>
                <a:cs typeface="Times New Roman" panose="02020603050405020304" pitchFamily="18" charset="0"/>
              </a:rPr>
              <a:t>(Bagian 2)</a:t>
            </a:r>
            <a:endParaRPr lang="en-GB" altLang="en-US" sz="3200" dirty="0">
              <a:solidFill>
                <a:srgbClr val="FF0000"/>
              </a:solidFill>
              <a:cs typeface="Times New Roman" panose="02020603050405020304" pitchFamily="18" charset="0"/>
            </a:endParaRPr>
          </a:p>
        </p:txBody>
      </p:sp>
      <p:sp>
        <p:nvSpPr>
          <p:cNvPr id="6" name="Rectangle 5"/>
          <p:cNvSpPr/>
          <p:nvPr/>
        </p:nvSpPr>
        <p:spPr>
          <a:xfrm>
            <a:off x="2808515" y="943201"/>
            <a:ext cx="6096000" cy="461665"/>
          </a:xfrm>
          <a:prstGeom prst="rect">
            <a:avLst/>
          </a:prstGeom>
        </p:spPr>
        <p:txBody>
          <a:bodyPr>
            <a:spAutoFit/>
          </a:bodyPr>
          <a:lstStyle/>
          <a:p>
            <a:pPr algn="ctr"/>
            <a:r>
              <a:rPr lang="en-US" altLang="en-US" sz="2400" dirty="0" err="1"/>
              <a:t>Bahan</a:t>
            </a:r>
            <a:r>
              <a:rPr lang="en-US" altLang="en-US" sz="2400" dirty="0"/>
              <a:t> </a:t>
            </a:r>
            <a:r>
              <a:rPr lang="en-US" altLang="en-US" sz="2400" dirty="0" err="1"/>
              <a:t>kuliah</a:t>
            </a:r>
            <a:r>
              <a:rPr lang="en-US" altLang="en-US" sz="2400" dirty="0"/>
              <a:t> IF4020 </a:t>
            </a:r>
            <a:r>
              <a:rPr lang="en-US" altLang="en-US" sz="2400" dirty="0" err="1"/>
              <a:t>Kriptografi</a:t>
            </a:r>
            <a:endParaRPr lang="en-GB" altLang="en-US" sz="2400" dirty="0"/>
          </a:p>
        </p:txBody>
      </p:sp>
      <p:sp>
        <p:nvSpPr>
          <p:cNvPr id="8" name="Subtitle 2"/>
          <p:cNvSpPr>
            <a:spLocks noGrp="1"/>
          </p:cNvSpPr>
          <p:nvPr>
            <p:ph type="subTitle" idx="1"/>
          </p:nvPr>
        </p:nvSpPr>
        <p:spPr>
          <a:xfrm>
            <a:off x="1828800" y="4561840"/>
            <a:ext cx="9144000" cy="1676400"/>
          </a:xfrm>
        </p:spPr>
        <p:txBody>
          <a:bodyPr>
            <a:normAutofit fontScale="77500" lnSpcReduction="20000"/>
          </a:bodyPr>
          <a:lstStyle/>
          <a:p>
            <a:endParaRPr lang="en-US" b="1" dirty="0"/>
          </a:p>
          <a:p>
            <a:r>
              <a:rPr lang="en-US" sz="2800" b="1" dirty="0"/>
              <a:t>Program </a:t>
            </a:r>
            <a:r>
              <a:rPr lang="en-US" sz="2800" b="1" dirty="0" err="1"/>
              <a:t>Studi</a:t>
            </a:r>
            <a:r>
              <a:rPr lang="en-US" sz="2800" b="1" dirty="0"/>
              <a:t> Teknik </a:t>
            </a:r>
            <a:r>
              <a:rPr lang="en-US" sz="2800" b="1" dirty="0" err="1"/>
              <a:t>Informatika</a:t>
            </a:r>
            <a:endParaRPr lang="en-US" sz="2800" b="1" dirty="0"/>
          </a:p>
          <a:p>
            <a:r>
              <a:rPr lang="en-US" b="1" dirty="0" err="1"/>
              <a:t>Sekolah</a:t>
            </a:r>
            <a:r>
              <a:rPr lang="en-US" b="1" dirty="0"/>
              <a:t> Teknik </a:t>
            </a:r>
            <a:r>
              <a:rPr lang="en-US" b="1" dirty="0" err="1"/>
              <a:t>Elektro</a:t>
            </a:r>
            <a:r>
              <a:rPr lang="en-US" b="1" dirty="0"/>
              <a:t> dan </a:t>
            </a:r>
            <a:r>
              <a:rPr lang="en-US" b="1" dirty="0" err="1"/>
              <a:t>Informatika</a:t>
            </a:r>
            <a:endParaRPr lang="en-US" b="1" dirty="0"/>
          </a:p>
          <a:p>
            <a:r>
              <a:rPr lang="en-US" b="1" dirty="0" err="1"/>
              <a:t>Institut</a:t>
            </a:r>
            <a:r>
              <a:rPr lang="en-US" b="1" dirty="0"/>
              <a:t> </a:t>
            </a:r>
            <a:r>
              <a:rPr lang="en-US" b="1" dirty="0" err="1"/>
              <a:t>Teknologi</a:t>
            </a:r>
            <a:r>
              <a:rPr lang="en-US" b="1" dirty="0"/>
              <a:t> Bandung</a:t>
            </a:r>
          </a:p>
          <a:p>
            <a:r>
              <a:rPr lang="en-US" b="1" dirty="0"/>
              <a:t>2023</a:t>
            </a:r>
          </a:p>
          <a:p>
            <a:endParaRPr lang="en-US" b="1" dirty="0"/>
          </a:p>
        </p:txBody>
      </p:sp>
      <p:sp>
        <p:nvSpPr>
          <p:cNvPr id="3" name="TextBox 2">
            <a:extLst>
              <a:ext uri="{FF2B5EF4-FFF2-40B4-BE49-F238E27FC236}">
                <a16:creationId xmlns:a16="http://schemas.microsoft.com/office/drawing/2014/main" id="{47664CC9-A77D-0518-CDA7-E17669B47A16}"/>
              </a:ext>
            </a:extLst>
          </p:cNvPr>
          <p:cNvSpPr txBox="1"/>
          <p:nvPr/>
        </p:nvSpPr>
        <p:spPr>
          <a:xfrm>
            <a:off x="3048000" y="3447534"/>
            <a:ext cx="6096000" cy="461665"/>
          </a:xfrm>
          <a:prstGeom prst="rect">
            <a:avLst/>
          </a:prstGeom>
          <a:noFill/>
        </p:spPr>
        <p:txBody>
          <a:bodyPr wrap="square">
            <a:spAutoFit/>
          </a:bodyPr>
          <a:lstStyle/>
          <a:p>
            <a:pPr algn="ctr"/>
            <a:r>
              <a:rPr lang="en-US" sz="2400" b="1" dirty="0"/>
              <a:t>Oleh: Rinaldi Munir</a:t>
            </a:r>
          </a:p>
        </p:txBody>
      </p:sp>
    </p:spTree>
    <p:extLst>
      <p:ext uri="{BB962C8B-B14F-4D97-AF65-F5344CB8AC3E}">
        <p14:creationId xmlns:p14="http://schemas.microsoft.com/office/powerpoint/2010/main" val="4164514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490D47D-4575-40C7-B965-A0A114A42C0A}" type="slidenum">
              <a:rPr lang="en-GB" altLang="en-US" sz="2400">
                <a:solidFill>
                  <a:schemeClr val="tx2"/>
                </a:solidFill>
              </a:rPr>
              <a:pPr>
                <a:spcBef>
                  <a:spcPct val="0"/>
                </a:spcBef>
                <a:buClrTx/>
                <a:buSzTx/>
                <a:buFontTx/>
                <a:buNone/>
              </a:pPr>
              <a:t>10</a:t>
            </a:fld>
            <a:endParaRPr lang="en-GB" altLang="en-US" sz="1400">
              <a:solidFill>
                <a:schemeClr val="tx2"/>
              </a:solidFill>
            </a:endParaRPr>
          </a:p>
        </p:txBody>
      </p:sp>
      <p:sp>
        <p:nvSpPr>
          <p:cNvPr id="21508" name="Rectangle 3"/>
          <p:cNvSpPr>
            <a:spLocks noGrp="1" noChangeArrowheads="1"/>
          </p:cNvSpPr>
          <p:nvPr>
            <p:ph type="body" idx="1"/>
          </p:nvPr>
        </p:nvSpPr>
        <p:spPr>
          <a:xfrm>
            <a:off x="498723" y="1046479"/>
            <a:ext cx="4916557" cy="5196205"/>
          </a:xfrm>
        </p:spPr>
        <p:txBody>
          <a:bodyPr/>
          <a:lstStyle/>
          <a:p>
            <a:pPr algn="just" eaLnBrk="1" hangingPunct="1"/>
            <a:endParaRPr lang="en-US" altLang="en-US" sz="2400" i="1" dirty="0">
              <a:solidFill>
                <a:srgbClr val="010000"/>
              </a:solidFill>
              <a:cs typeface="Times New Roman" panose="02020603050405020304" pitchFamily="18" charset="0"/>
            </a:endParaRPr>
          </a:p>
          <a:p>
            <a:pPr algn="just" eaLnBrk="1" hangingPunct="1"/>
            <a:r>
              <a:rPr lang="en-US" altLang="en-US" sz="2400" i="1" dirty="0">
                <a:solidFill>
                  <a:srgbClr val="010000"/>
                </a:solidFill>
                <a:cs typeface="Times New Roman" panose="02020603050405020304" pitchFamily="18" charset="0"/>
              </a:rPr>
              <a:t>Top</a:t>
            </a:r>
            <a:r>
              <a:rPr lang="en-US" altLang="en-US" sz="2400" dirty="0">
                <a:solidFill>
                  <a:srgbClr val="010000"/>
                </a:solidFill>
                <a:cs typeface="Times New Roman" panose="02020603050405020304" pitchFamily="18" charset="0"/>
              </a:rPr>
              <a:t> 10 </a:t>
            </a:r>
            <a:r>
              <a:rPr lang="en-US" altLang="en-US" sz="2400" dirty="0" err="1">
                <a:solidFill>
                  <a:srgbClr val="010000"/>
                </a:solidFill>
                <a:cs typeface="Times New Roman" panose="02020603050405020304" pitchFamily="18" charset="0"/>
              </a:rPr>
              <a:t>huruf</a:t>
            </a:r>
            <a:r>
              <a:rPr lang="en-US" altLang="en-US" sz="2400" dirty="0">
                <a:solidFill>
                  <a:srgbClr val="010000"/>
                </a:solidFill>
                <a:cs typeface="Times New Roman" panose="02020603050405020304" pitchFamily="18" charset="0"/>
              </a:rPr>
              <a:t> yang </a:t>
            </a:r>
            <a:r>
              <a:rPr lang="en-US" altLang="en-US" sz="2400" dirty="0" err="1">
                <a:solidFill>
                  <a:srgbClr val="010000"/>
                </a:solidFill>
                <a:cs typeface="Times New Roman" panose="02020603050405020304" pitchFamily="18" charset="0"/>
              </a:rPr>
              <a:t>sering</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muncul</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dalam</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teks</a:t>
            </a:r>
            <a:r>
              <a:rPr lang="en-US" altLang="en-US" sz="2400" dirty="0">
                <a:solidFill>
                  <a:srgbClr val="010000"/>
                </a:solidFill>
                <a:cs typeface="Times New Roman" panose="02020603050405020304" pitchFamily="18" charset="0"/>
              </a:rPr>
              <a:t> Bahasa </a:t>
            </a:r>
            <a:r>
              <a:rPr lang="en-US" altLang="en-US" sz="2400" dirty="0" err="1">
                <a:solidFill>
                  <a:srgbClr val="010000"/>
                </a:solidFill>
                <a:cs typeface="Times New Roman" panose="02020603050405020304" pitchFamily="18" charset="0"/>
              </a:rPr>
              <a:t>Inggris</a:t>
            </a:r>
            <a:r>
              <a:rPr lang="en-US" altLang="en-US" sz="2400" dirty="0">
                <a:solidFill>
                  <a:srgbClr val="010000"/>
                </a:solidFill>
                <a:cs typeface="Times New Roman" panose="02020603050405020304" pitchFamily="18" charset="0"/>
              </a:rPr>
              <a:t>: </a:t>
            </a:r>
            <a:r>
              <a:rPr lang="en-GB" altLang="en-US" sz="2400" dirty="0">
                <a:solidFill>
                  <a:srgbClr val="010000"/>
                </a:solidFill>
                <a:cs typeface="Times New Roman" panose="02020603050405020304" pitchFamily="18" charset="0"/>
              </a:rPr>
              <a:t>E, T, A, O, I, N, S, H, R, D, L, U</a:t>
            </a:r>
            <a:r>
              <a:rPr lang="en-US" altLang="en-US" sz="2400" dirty="0">
                <a:solidFill>
                  <a:srgbClr val="010000"/>
                </a:solidFill>
                <a:cs typeface="Times New Roman" panose="02020603050405020304" pitchFamily="18" charset="0"/>
              </a:rPr>
              <a:t> </a:t>
            </a:r>
          </a:p>
          <a:p>
            <a:pPr eaLnBrk="1" hangingPunct="1"/>
            <a:endParaRPr lang="en-US" altLang="en-US" sz="2400" dirty="0">
              <a:solidFill>
                <a:srgbClr val="010000"/>
              </a:solidFill>
              <a:cs typeface="Times New Roman" panose="02020603050405020304" pitchFamily="18" charset="0"/>
            </a:endParaRPr>
          </a:p>
          <a:p>
            <a:pPr eaLnBrk="1" hangingPunct="1"/>
            <a:r>
              <a:rPr lang="en-US" altLang="en-US" sz="2400" dirty="0">
                <a:solidFill>
                  <a:srgbClr val="010000"/>
                </a:solidFill>
                <a:cs typeface="Times New Roman" panose="02020603050405020304" pitchFamily="18" charset="0"/>
              </a:rPr>
              <a:t>Top 10 </a:t>
            </a:r>
            <a:r>
              <a:rPr lang="en-US" altLang="en-US" sz="2400" dirty="0" err="1">
                <a:solidFill>
                  <a:srgbClr val="010000"/>
                </a:solidFill>
                <a:cs typeface="Times New Roman" panose="02020603050405020304" pitchFamily="18" charset="0"/>
              </a:rPr>
              <a:t>huruf</a:t>
            </a:r>
            <a:r>
              <a:rPr lang="en-US" altLang="en-US" sz="2400" dirty="0">
                <a:solidFill>
                  <a:srgbClr val="010000"/>
                </a:solidFill>
                <a:cs typeface="Times New Roman" panose="02020603050405020304" pitchFamily="18" charset="0"/>
              </a:rPr>
              <a:t> </a:t>
            </a:r>
            <a:r>
              <a:rPr lang="en-US" altLang="en-US" sz="2400" i="1" dirty="0">
                <a:solidFill>
                  <a:srgbClr val="010000"/>
                </a:solidFill>
                <a:cs typeface="Times New Roman" panose="02020603050405020304" pitchFamily="18" charset="0"/>
              </a:rPr>
              <a:t>bigram</a:t>
            </a:r>
            <a:r>
              <a:rPr lang="en-US" altLang="en-US" sz="2400" dirty="0">
                <a:solidFill>
                  <a:srgbClr val="010000"/>
                </a:solidFill>
                <a:cs typeface="Times New Roman" panose="02020603050405020304" pitchFamily="18" charset="0"/>
              </a:rPr>
              <a:t> yang </a:t>
            </a:r>
            <a:r>
              <a:rPr lang="en-US" altLang="en-US" sz="2400" dirty="0" err="1">
                <a:solidFill>
                  <a:srgbClr val="010000"/>
                </a:solidFill>
                <a:cs typeface="Times New Roman" panose="02020603050405020304" pitchFamily="18" charset="0"/>
              </a:rPr>
              <a:t>sering</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muncul</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dalam</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teks</a:t>
            </a:r>
            <a:r>
              <a:rPr lang="en-US" altLang="en-US" sz="2400" dirty="0">
                <a:solidFill>
                  <a:srgbClr val="010000"/>
                </a:solidFill>
                <a:cs typeface="Times New Roman" panose="02020603050405020304" pitchFamily="18" charset="0"/>
              </a:rPr>
              <a:t> B. </a:t>
            </a:r>
            <a:r>
              <a:rPr lang="en-US" altLang="en-US" sz="2400" dirty="0" err="1">
                <a:solidFill>
                  <a:srgbClr val="010000"/>
                </a:solidFill>
                <a:cs typeface="Times New Roman" panose="02020603050405020304" pitchFamily="18" charset="0"/>
              </a:rPr>
              <a:t>Inggris</a:t>
            </a:r>
            <a:r>
              <a:rPr lang="en-US" altLang="en-US" sz="2400" dirty="0">
                <a:solidFill>
                  <a:srgbClr val="010000"/>
                </a:solidFill>
                <a:cs typeface="Times New Roman" panose="02020603050405020304" pitchFamily="18" charset="0"/>
              </a:rPr>
              <a:t>: </a:t>
            </a:r>
            <a:r>
              <a:rPr lang="en-GB" altLang="en-US" sz="2400" dirty="0">
                <a:solidFill>
                  <a:srgbClr val="010000"/>
                </a:solidFill>
                <a:cs typeface="Times New Roman" panose="02020603050405020304" pitchFamily="18" charset="0"/>
              </a:rPr>
              <a:t>TH</a:t>
            </a:r>
            <a:r>
              <a:rPr lang="en-US" altLang="en-US" sz="2400" dirty="0">
                <a:solidFill>
                  <a:srgbClr val="010000"/>
                </a:solidFill>
                <a:cs typeface="Times New Roman" panose="02020603050405020304" pitchFamily="18" charset="0"/>
              </a:rPr>
              <a:t>, HE, IN, EN, NT, RE, ER, AN, TI, </a:t>
            </a:r>
            <a:r>
              <a:rPr lang="en-US" altLang="en-US" sz="2400" dirty="0" err="1">
                <a:solidFill>
                  <a:srgbClr val="010000"/>
                </a:solidFill>
                <a:cs typeface="Times New Roman" panose="02020603050405020304" pitchFamily="18" charset="0"/>
              </a:rPr>
              <a:t>dan</a:t>
            </a:r>
            <a:r>
              <a:rPr lang="en-US" altLang="en-US" sz="2400" dirty="0">
                <a:solidFill>
                  <a:srgbClr val="010000"/>
                </a:solidFill>
                <a:cs typeface="Times New Roman" panose="02020603050405020304" pitchFamily="18" charset="0"/>
              </a:rPr>
              <a:t> ES </a:t>
            </a:r>
          </a:p>
          <a:p>
            <a:pPr eaLnBrk="1" hangingPunct="1"/>
            <a:endParaRPr lang="en-US" altLang="en-US" sz="2400" dirty="0">
              <a:solidFill>
                <a:srgbClr val="010000"/>
              </a:solidFill>
              <a:cs typeface="Times New Roman" panose="02020603050405020304" pitchFamily="18" charset="0"/>
            </a:endParaRPr>
          </a:p>
          <a:p>
            <a:pPr eaLnBrk="1" hangingPunct="1"/>
            <a:r>
              <a:rPr lang="en-US" altLang="en-US" sz="2400" dirty="0">
                <a:solidFill>
                  <a:srgbClr val="010000"/>
                </a:solidFill>
                <a:cs typeface="Times New Roman" panose="02020603050405020304" pitchFamily="18" charset="0"/>
              </a:rPr>
              <a:t>Top 10 </a:t>
            </a:r>
            <a:r>
              <a:rPr lang="en-US" altLang="en-US" sz="2400" dirty="0" err="1">
                <a:solidFill>
                  <a:srgbClr val="010000"/>
                </a:solidFill>
                <a:cs typeface="Times New Roman" panose="02020603050405020304" pitchFamily="18" charset="0"/>
              </a:rPr>
              <a:t>huruf</a:t>
            </a:r>
            <a:r>
              <a:rPr lang="en-US" altLang="en-US" sz="2400" dirty="0">
                <a:solidFill>
                  <a:srgbClr val="010000"/>
                </a:solidFill>
                <a:cs typeface="Times New Roman" panose="02020603050405020304" pitchFamily="18" charset="0"/>
              </a:rPr>
              <a:t> </a:t>
            </a:r>
            <a:r>
              <a:rPr lang="en-US" altLang="en-US" sz="2400" i="1" dirty="0">
                <a:solidFill>
                  <a:srgbClr val="010000"/>
                </a:solidFill>
                <a:cs typeface="Times New Roman" panose="02020603050405020304" pitchFamily="18" charset="0"/>
              </a:rPr>
              <a:t>trigram</a:t>
            </a:r>
            <a:r>
              <a:rPr lang="en-US" altLang="en-US" sz="2400" dirty="0">
                <a:solidFill>
                  <a:srgbClr val="010000"/>
                </a:solidFill>
                <a:cs typeface="Times New Roman" panose="02020603050405020304" pitchFamily="18" charset="0"/>
              </a:rPr>
              <a:t> yang </a:t>
            </a:r>
            <a:r>
              <a:rPr lang="en-US" altLang="en-US" sz="2400" dirty="0" err="1">
                <a:solidFill>
                  <a:srgbClr val="010000"/>
                </a:solidFill>
                <a:cs typeface="Times New Roman" panose="02020603050405020304" pitchFamily="18" charset="0"/>
              </a:rPr>
              <a:t>sering</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muncul</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dalam</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teks</a:t>
            </a:r>
            <a:r>
              <a:rPr lang="en-US" altLang="en-US" sz="2400" dirty="0">
                <a:solidFill>
                  <a:srgbClr val="010000"/>
                </a:solidFill>
                <a:cs typeface="Times New Roman" panose="02020603050405020304" pitchFamily="18" charset="0"/>
              </a:rPr>
              <a:t> B. </a:t>
            </a:r>
            <a:r>
              <a:rPr lang="en-US" altLang="en-US" sz="2400" dirty="0" err="1">
                <a:solidFill>
                  <a:srgbClr val="010000"/>
                </a:solidFill>
                <a:cs typeface="Times New Roman" panose="02020603050405020304" pitchFamily="18" charset="0"/>
              </a:rPr>
              <a:t>Inggris</a:t>
            </a:r>
            <a:r>
              <a:rPr lang="en-US" altLang="en-US" sz="2400" dirty="0">
                <a:solidFill>
                  <a:srgbClr val="010000"/>
                </a:solidFill>
                <a:cs typeface="Times New Roman" panose="02020603050405020304" pitchFamily="18" charset="0"/>
              </a:rPr>
              <a:t>: THE, AND, THA, ENT, ING, ION, TIO, FOR, NDE, </a:t>
            </a:r>
            <a:r>
              <a:rPr lang="en-US" altLang="en-US" sz="2400" dirty="0" err="1">
                <a:solidFill>
                  <a:srgbClr val="010000"/>
                </a:solidFill>
                <a:cs typeface="Times New Roman" panose="02020603050405020304" pitchFamily="18" charset="0"/>
              </a:rPr>
              <a:t>dan</a:t>
            </a:r>
            <a:r>
              <a:rPr lang="en-US" altLang="en-US" sz="2400" dirty="0">
                <a:solidFill>
                  <a:srgbClr val="010000"/>
                </a:solidFill>
                <a:cs typeface="Times New Roman" panose="02020603050405020304" pitchFamily="18" charset="0"/>
              </a:rPr>
              <a:t> HAS </a:t>
            </a:r>
          </a:p>
          <a:p>
            <a:pPr eaLnBrk="1" hangingPunct="1"/>
            <a:endParaRPr lang="en-GB" altLang="en-US" dirty="0">
              <a:solidFill>
                <a:srgbClr val="010000"/>
              </a:solidFill>
            </a:endParaRPr>
          </a:p>
        </p:txBody>
      </p:sp>
      <p:pic>
        <p:nvPicPr>
          <p:cNvPr id="2" name="Picture 4" descr="http://upload.wikimedia.org/wikipedia/en/c/c2/English-slf2.PNG">
            <a:extLst>
              <a:ext uri="{FF2B5EF4-FFF2-40B4-BE49-F238E27FC236}">
                <a16:creationId xmlns:a16="http://schemas.microsoft.com/office/drawing/2014/main" id="{62FA4F0D-798C-B4A8-96AC-1EAD3E75C2FE}"/>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828450" y="1706138"/>
            <a:ext cx="6363550" cy="453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6265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914400" y="721360"/>
            <a:ext cx="10439400" cy="5495290"/>
          </a:xfrm>
        </p:spPr>
        <p:txBody>
          <a:bodyPr/>
          <a:lstStyle/>
          <a:p>
            <a:r>
              <a:rPr lang="en-US" altLang="en-US" dirty="0">
                <a:solidFill>
                  <a:srgbClr val="000000"/>
                </a:solidFill>
              </a:rPr>
              <a:t>Top 10 </a:t>
            </a:r>
            <a:r>
              <a:rPr lang="en-US" altLang="en-US" dirty="0" err="1">
                <a:solidFill>
                  <a:srgbClr val="000000"/>
                </a:solidFill>
              </a:rPr>
              <a:t>huruf</a:t>
            </a:r>
            <a:r>
              <a:rPr lang="en-US" altLang="en-US" dirty="0">
                <a:solidFill>
                  <a:srgbClr val="000000"/>
                </a:solidFill>
              </a:rPr>
              <a:t> yang paling </a:t>
            </a:r>
            <a:r>
              <a:rPr lang="en-US" altLang="en-US" dirty="0" err="1">
                <a:solidFill>
                  <a:srgbClr val="000000"/>
                </a:solidFill>
              </a:rPr>
              <a:t>sering</a:t>
            </a:r>
            <a:r>
              <a:rPr lang="en-US" altLang="en-US" dirty="0">
                <a:solidFill>
                  <a:srgbClr val="000000"/>
                </a:solidFill>
              </a:rPr>
              <a:t> </a:t>
            </a:r>
            <a:r>
              <a:rPr lang="en-US" altLang="en-US" dirty="0" err="1">
                <a:solidFill>
                  <a:srgbClr val="000000"/>
                </a:solidFill>
              </a:rPr>
              <a:t>muncul</a:t>
            </a:r>
            <a:r>
              <a:rPr lang="en-US" altLang="en-US" dirty="0">
                <a:solidFill>
                  <a:srgbClr val="000000"/>
                </a:solidFill>
              </a:rPr>
              <a:t> </a:t>
            </a:r>
            <a:r>
              <a:rPr lang="en-US" altLang="en-US" dirty="0" err="1">
                <a:solidFill>
                  <a:srgbClr val="000000"/>
                </a:solidFill>
              </a:rPr>
              <a:t>dalam</a:t>
            </a:r>
            <a:r>
              <a:rPr lang="en-US" altLang="en-US" dirty="0">
                <a:solidFill>
                  <a:srgbClr val="000000"/>
                </a:solidFill>
              </a:rPr>
              <a:t> Bahasa Indonesia:</a:t>
            </a:r>
          </a:p>
        </p:txBody>
      </p:sp>
      <p:sp>
        <p:nvSpPr>
          <p:cNvPr id="2253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253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2EDE2919-D6F0-4A58-9418-6D49864FE483}" type="slidenum">
              <a:rPr lang="en-GB" altLang="en-US" sz="2400">
                <a:solidFill>
                  <a:schemeClr val="tx2"/>
                </a:solidFill>
              </a:rPr>
              <a:pPr>
                <a:spcBef>
                  <a:spcPct val="0"/>
                </a:spcBef>
                <a:buClrTx/>
                <a:buSzTx/>
                <a:buFontTx/>
                <a:buNone/>
              </a:pPr>
              <a:t>11</a:t>
            </a:fld>
            <a:endParaRPr lang="en-GB" altLang="en-US" sz="1400">
              <a:solidFill>
                <a:schemeClr val="tx2"/>
              </a:solidFill>
            </a:endParaRPr>
          </a:p>
        </p:txBody>
      </p:sp>
      <p:pic>
        <p:nvPicPr>
          <p:cNvPr id="2253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369536"/>
            <a:ext cx="1981200" cy="4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4230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4D5B6DF8-76D0-454B-B179-D8A7CF6B9848}" type="slidenum">
              <a:rPr lang="en-GB" altLang="en-US" sz="2400">
                <a:solidFill>
                  <a:schemeClr val="tx2"/>
                </a:solidFill>
              </a:rPr>
              <a:pPr>
                <a:spcBef>
                  <a:spcPct val="0"/>
                </a:spcBef>
                <a:buClrTx/>
                <a:buSzTx/>
                <a:buFontTx/>
                <a:buNone/>
              </a:pPr>
              <a:t>12</a:t>
            </a:fld>
            <a:endParaRPr lang="en-GB" altLang="en-US" sz="1400">
              <a:solidFill>
                <a:schemeClr val="tx2"/>
              </a:solidFill>
            </a:endParaRPr>
          </a:p>
        </p:txBody>
      </p:sp>
      <p:sp>
        <p:nvSpPr>
          <p:cNvPr id="23556" name="Rectangle 3"/>
          <p:cNvSpPr>
            <a:spLocks noGrp="1" noChangeArrowheads="1"/>
          </p:cNvSpPr>
          <p:nvPr>
            <p:ph type="body" idx="1"/>
          </p:nvPr>
        </p:nvSpPr>
        <p:spPr>
          <a:xfrm>
            <a:off x="854765" y="433070"/>
            <a:ext cx="10585395" cy="5923280"/>
          </a:xfrm>
        </p:spPr>
        <p:txBody>
          <a:bodyPr>
            <a:normAutofit lnSpcReduction="10000"/>
          </a:bodyPr>
          <a:lstStyle/>
          <a:p>
            <a:pPr eaLnBrk="1" hangingPunct="1"/>
            <a:r>
              <a:rPr lang="en-US" altLang="en-US" sz="2400" dirty="0" err="1">
                <a:solidFill>
                  <a:srgbClr val="010000"/>
                </a:solidFill>
                <a:cs typeface="Times New Roman" panose="02020603050405020304" pitchFamily="18" charset="0"/>
              </a:rPr>
              <a:t>Kriptanalis</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menggunakan</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tabel</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frekuensi</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kemunculan</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huruf</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dalam</a:t>
            </a:r>
            <a:r>
              <a:rPr lang="en-US" altLang="en-US" sz="2400" dirty="0">
                <a:solidFill>
                  <a:srgbClr val="010000"/>
                </a:solidFill>
                <a:cs typeface="Times New Roman" panose="02020603050405020304" pitchFamily="18" charset="0"/>
              </a:rPr>
              <a:t> B. </a:t>
            </a:r>
            <a:r>
              <a:rPr lang="en-US" altLang="en-US" sz="2400" dirty="0" err="1">
                <a:solidFill>
                  <a:srgbClr val="010000"/>
                </a:solidFill>
                <a:cs typeface="Times New Roman" panose="02020603050405020304" pitchFamily="18" charset="0"/>
              </a:rPr>
              <a:t>Inggris</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sebagai</a:t>
            </a:r>
            <a:r>
              <a:rPr lang="en-US" altLang="en-US" sz="2400" dirty="0">
                <a:solidFill>
                  <a:srgbClr val="010000"/>
                </a:solidFill>
                <a:cs typeface="Times New Roman" panose="02020603050405020304" pitchFamily="18" charset="0"/>
              </a:rPr>
              <a:t> kakas bantu </a:t>
            </a:r>
            <a:r>
              <a:rPr lang="en-US" altLang="en-US" sz="2400" dirty="0" err="1">
                <a:solidFill>
                  <a:srgbClr val="010000"/>
                </a:solidFill>
                <a:cs typeface="Times New Roman" panose="02020603050405020304" pitchFamily="18" charset="0"/>
              </a:rPr>
              <a:t>melakukan</a:t>
            </a:r>
            <a:r>
              <a:rPr lang="en-US" altLang="en-US" sz="2400" dirty="0">
                <a:solidFill>
                  <a:srgbClr val="010000"/>
                </a:solidFill>
                <a:cs typeface="Times New Roman" panose="02020603050405020304" pitchFamily="18" charset="0"/>
              </a:rPr>
              <a:t> </a:t>
            </a:r>
            <a:r>
              <a:rPr lang="en-US" altLang="en-US" sz="2400" dirty="0" err="1">
                <a:solidFill>
                  <a:srgbClr val="010000"/>
                </a:solidFill>
                <a:cs typeface="Times New Roman" panose="02020603050405020304" pitchFamily="18" charset="0"/>
              </a:rPr>
              <a:t>dekripsi</a:t>
            </a:r>
            <a:r>
              <a:rPr lang="en-US" altLang="en-US" sz="2400" dirty="0">
                <a:solidFill>
                  <a:srgbClr val="010000"/>
                </a:solidFill>
                <a:cs typeface="Times New Roman" panose="02020603050405020304" pitchFamily="18" charset="0"/>
              </a:rPr>
              <a:t>.</a:t>
            </a:r>
          </a:p>
          <a:p>
            <a:pPr eaLnBrk="1" hangingPunct="1"/>
            <a:endParaRPr lang="en-US" altLang="en-US" sz="2400" dirty="0">
              <a:solidFill>
                <a:srgbClr val="010000"/>
              </a:solidFill>
              <a:cs typeface="Times New Roman" panose="02020603050405020304" pitchFamily="18" charset="0"/>
            </a:endParaRPr>
          </a:p>
          <a:p>
            <a:pPr eaLnBrk="1" hangingPunct="1"/>
            <a:r>
              <a:rPr lang="en-US" altLang="en-US" sz="2400" dirty="0" err="1">
                <a:solidFill>
                  <a:srgbClr val="010000"/>
                </a:solidFill>
              </a:rPr>
              <a:t>Misalnya</a:t>
            </a:r>
            <a:r>
              <a:rPr lang="en-US" altLang="en-US" sz="2400" dirty="0">
                <a:solidFill>
                  <a:srgbClr val="010000"/>
                </a:solidFill>
              </a:rPr>
              <a:t>, </a:t>
            </a:r>
            <a:r>
              <a:rPr lang="en-US" altLang="en-US" sz="2400" dirty="0" err="1">
                <a:solidFill>
                  <a:srgbClr val="010000"/>
                </a:solidFill>
              </a:rPr>
              <a:t>jika</a:t>
            </a:r>
            <a:r>
              <a:rPr lang="en-US" altLang="en-US" sz="2400" dirty="0">
                <a:solidFill>
                  <a:srgbClr val="010000"/>
                </a:solidFill>
              </a:rPr>
              <a:t> </a:t>
            </a:r>
            <a:r>
              <a:rPr lang="en-US" altLang="en-US" sz="2400" dirty="0" err="1">
                <a:solidFill>
                  <a:srgbClr val="010000"/>
                </a:solidFill>
              </a:rPr>
              <a:t>huruf</a:t>
            </a:r>
            <a:r>
              <a:rPr lang="en-US" altLang="en-US" sz="2400" dirty="0">
                <a:solidFill>
                  <a:srgbClr val="010000"/>
                </a:solidFill>
              </a:rPr>
              <a:t> “R” paling </a:t>
            </a:r>
            <a:r>
              <a:rPr lang="en-US" altLang="en-US" sz="2400" dirty="0" err="1">
                <a:solidFill>
                  <a:srgbClr val="010000"/>
                </a:solidFill>
              </a:rPr>
              <a:t>sering</a:t>
            </a:r>
            <a:r>
              <a:rPr lang="en-US" altLang="en-US" sz="2400" dirty="0">
                <a:solidFill>
                  <a:srgbClr val="010000"/>
                </a:solidFill>
              </a:rPr>
              <a:t> </a:t>
            </a:r>
            <a:r>
              <a:rPr lang="en-US" altLang="en-US" sz="2400" dirty="0" err="1">
                <a:solidFill>
                  <a:srgbClr val="010000"/>
                </a:solidFill>
              </a:rPr>
              <a:t>muncul</a:t>
            </a:r>
            <a:r>
              <a:rPr lang="en-US" altLang="en-US" sz="2400" dirty="0">
                <a:solidFill>
                  <a:srgbClr val="010000"/>
                </a:solidFill>
              </a:rPr>
              <a:t> di </a:t>
            </a:r>
            <a:r>
              <a:rPr lang="en-US" altLang="en-US" sz="2400" dirty="0" err="1">
                <a:solidFill>
                  <a:srgbClr val="010000"/>
                </a:solidFill>
              </a:rPr>
              <a:t>dalam</a:t>
            </a:r>
            <a:r>
              <a:rPr lang="en-US" altLang="en-US" sz="2400" dirty="0">
                <a:solidFill>
                  <a:srgbClr val="010000"/>
                </a:solidFill>
              </a:rPr>
              <a:t> </a:t>
            </a:r>
            <a:r>
              <a:rPr lang="en-US" altLang="en-US" sz="2400" dirty="0" err="1">
                <a:solidFill>
                  <a:srgbClr val="010000"/>
                </a:solidFill>
              </a:rPr>
              <a:t>cipherteks</a:t>
            </a:r>
            <a:r>
              <a:rPr lang="en-US" altLang="en-US" sz="2400" dirty="0">
                <a:solidFill>
                  <a:srgbClr val="010000"/>
                </a:solidFill>
              </a:rPr>
              <a:t>, </a:t>
            </a:r>
            <a:r>
              <a:rPr lang="en-US" altLang="en-US" sz="2400" dirty="0" err="1">
                <a:solidFill>
                  <a:srgbClr val="010000"/>
                </a:solidFill>
              </a:rPr>
              <a:t>maka</a:t>
            </a:r>
            <a:r>
              <a:rPr lang="en-US" altLang="en-US" sz="2400" dirty="0">
                <a:solidFill>
                  <a:srgbClr val="010000"/>
                </a:solidFill>
              </a:rPr>
              <a:t> </a:t>
            </a:r>
            <a:r>
              <a:rPr lang="en-US" altLang="en-US" sz="2400" dirty="0" err="1">
                <a:solidFill>
                  <a:srgbClr val="010000"/>
                </a:solidFill>
              </a:rPr>
              <a:t>kemungkinan</a:t>
            </a:r>
            <a:r>
              <a:rPr lang="en-US" altLang="en-US" sz="2400" dirty="0">
                <a:solidFill>
                  <a:srgbClr val="010000"/>
                </a:solidFill>
              </a:rPr>
              <a:t> </a:t>
            </a:r>
            <a:r>
              <a:rPr lang="en-US" altLang="en-US" sz="2400" dirty="0" err="1">
                <a:solidFill>
                  <a:srgbClr val="010000"/>
                </a:solidFill>
              </a:rPr>
              <a:t>besar</a:t>
            </a:r>
            <a:r>
              <a:rPr lang="en-US" altLang="en-US" sz="2400" dirty="0">
                <a:solidFill>
                  <a:srgbClr val="010000"/>
                </a:solidFill>
              </a:rPr>
              <a:t> </a:t>
            </a:r>
            <a:r>
              <a:rPr lang="en-US" altLang="en-US" sz="2400" dirty="0" err="1">
                <a:solidFill>
                  <a:srgbClr val="010000"/>
                </a:solidFill>
              </a:rPr>
              <a:t>itu</a:t>
            </a:r>
            <a:r>
              <a:rPr lang="en-US" altLang="en-US" sz="2400" dirty="0">
                <a:solidFill>
                  <a:srgbClr val="010000"/>
                </a:solidFill>
              </a:rPr>
              <a:t> </a:t>
            </a:r>
            <a:r>
              <a:rPr lang="en-US" altLang="en-US" sz="2400" dirty="0" err="1">
                <a:solidFill>
                  <a:srgbClr val="010000"/>
                </a:solidFill>
              </a:rPr>
              <a:t>adalah</a:t>
            </a:r>
            <a:r>
              <a:rPr lang="en-US" altLang="en-US" sz="2400" dirty="0">
                <a:solidFill>
                  <a:srgbClr val="010000"/>
                </a:solidFill>
              </a:rPr>
              <a:t> </a:t>
            </a:r>
            <a:r>
              <a:rPr lang="en-US" altLang="en-US" sz="2400" dirty="0" err="1">
                <a:solidFill>
                  <a:srgbClr val="010000"/>
                </a:solidFill>
              </a:rPr>
              <a:t>huruf</a:t>
            </a:r>
            <a:r>
              <a:rPr lang="en-US" altLang="en-US" sz="2400" dirty="0">
                <a:solidFill>
                  <a:srgbClr val="010000"/>
                </a:solidFill>
              </a:rPr>
              <a:t> “E” di </a:t>
            </a:r>
            <a:r>
              <a:rPr lang="en-US" altLang="en-US" sz="2400" dirty="0" err="1">
                <a:solidFill>
                  <a:srgbClr val="010000"/>
                </a:solidFill>
              </a:rPr>
              <a:t>dalam</a:t>
            </a:r>
            <a:r>
              <a:rPr lang="en-US" altLang="en-US" sz="2400" dirty="0">
                <a:solidFill>
                  <a:srgbClr val="010000"/>
                </a:solidFill>
              </a:rPr>
              <a:t> </a:t>
            </a:r>
            <a:r>
              <a:rPr lang="en-US" altLang="en-US" sz="2400" dirty="0" err="1">
                <a:solidFill>
                  <a:srgbClr val="010000"/>
                </a:solidFill>
              </a:rPr>
              <a:t>plainteksnya</a:t>
            </a:r>
            <a:r>
              <a:rPr lang="en-US" altLang="en-US" sz="2400" dirty="0">
                <a:solidFill>
                  <a:srgbClr val="010000"/>
                </a:solidFill>
              </a:rPr>
              <a:t>.</a:t>
            </a:r>
          </a:p>
          <a:p>
            <a:pPr eaLnBrk="1" hangingPunct="1"/>
            <a:endParaRPr lang="en-US" altLang="en-US" sz="2400" dirty="0">
              <a:solidFill>
                <a:srgbClr val="010000"/>
              </a:solidFill>
            </a:endParaRPr>
          </a:p>
          <a:p>
            <a:pPr marL="0" indent="0" eaLnBrk="1" hangingPunct="1">
              <a:buFont typeface="Wingdings" panose="05000000000000000000" pitchFamily="2" charset="2"/>
              <a:buNone/>
            </a:pPr>
            <a:r>
              <a:rPr lang="en-US" altLang="en-US" sz="2400" dirty="0">
                <a:solidFill>
                  <a:srgbClr val="000000"/>
                </a:solidFill>
              </a:rPr>
              <a:t>Langkah-</a:t>
            </a:r>
            <a:r>
              <a:rPr lang="en-US" altLang="en-US" sz="2400" dirty="0" err="1">
                <a:solidFill>
                  <a:srgbClr val="000000"/>
                </a:solidFill>
              </a:rPr>
              <a:t>langkah</a:t>
            </a:r>
            <a:r>
              <a:rPr lang="en-US" altLang="en-US" sz="2400" dirty="0">
                <a:solidFill>
                  <a:srgbClr val="000000"/>
                </a:solidFill>
              </a:rPr>
              <a:t> </a:t>
            </a:r>
            <a:r>
              <a:rPr lang="en-US" altLang="en-US" sz="2400" dirty="0" err="1">
                <a:solidFill>
                  <a:srgbClr val="000000"/>
                </a:solidFill>
              </a:rPr>
              <a:t>kriptanalisis</a:t>
            </a:r>
            <a:r>
              <a:rPr lang="en-US" altLang="en-US" sz="2400" dirty="0">
                <a:solidFill>
                  <a:srgbClr val="000000"/>
                </a:solidFill>
              </a:rPr>
              <a:t> </a:t>
            </a:r>
            <a:r>
              <a:rPr lang="en-US" altLang="en-US" sz="2400" dirty="0" err="1">
                <a:solidFill>
                  <a:srgbClr val="000000"/>
                </a:solidFill>
              </a:rPr>
              <a:t>dengan</a:t>
            </a:r>
            <a:r>
              <a:rPr lang="en-US" altLang="en-US" sz="2400" dirty="0">
                <a:solidFill>
                  <a:srgbClr val="000000"/>
                </a:solidFill>
              </a:rPr>
              <a:t> </a:t>
            </a:r>
            <a:r>
              <a:rPr lang="en-US" altLang="en-US" sz="2400" dirty="0" err="1">
                <a:solidFill>
                  <a:srgbClr val="000000"/>
                </a:solidFill>
              </a:rPr>
              <a:t>metode</a:t>
            </a:r>
            <a:r>
              <a:rPr lang="en-US" altLang="en-US" sz="2400" dirty="0">
                <a:solidFill>
                  <a:srgbClr val="000000"/>
                </a:solidFill>
              </a:rPr>
              <a:t> </a:t>
            </a:r>
            <a:r>
              <a:rPr lang="en-US" altLang="en-US" sz="2400" dirty="0" err="1">
                <a:solidFill>
                  <a:srgbClr val="000000"/>
                </a:solidFill>
              </a:rPr>
              <a:t>analisis</a:t>
            </a:r>
            <a:r>
              <a:rPr lang="en-US" altLang="en-US" sz="2400" dirty="0">
                <a:solidFill>
                  <a:srgbClr val="000000"/>
                </a:solidFill>
              </a:rPr>
              <a:t> </a:t>
            </a:r>
            <a:r>
              <a:rPr lang="en-US" altLang="en-US" sz="2400" dirty="0" err="1">
                <a:solidFill>
                  <a:srgbClr val="000000"/>
                </a:solidFill>
              </a:rPr>
              <a:t>frekuensi</a:t>
            </a:r>
            <a:r>
              <a:rPr lang="en-US" altLang="en-US" sz="2400" dirty="0">
                <a:solidFill>
                  <a:srgbClr val="000000"/>
                </a:solidFill>
              </a:rPr>
              <a:t> </a:t>
            </a:r>
            <a:r>
              <a:rPr lang="en-US" altLang="en-US" sz="2400" dirty="0" err="1">
                <a:solidFill>
                  <a:srgbClr val="000000"/>
                </a:solidFill>
              </a:rPr>
              <a:t>adalah</a:t>
            </a:r>
            <a:r>
              <a:rPr lang="en-US" altLang="en-US" sz="2400" dirty="0">
                <a:solidFill>
                  <a:srgbClr val="000000"/>
                </a:solidFill>
              </a:rPr>
              <a:t> </a:t>
            </a:r>
            <a:r>
              <a:rPr lang="en-US" altLang="en-US" sz="2400" dirty="0" err="1">
                <a:solidFill>
                  <a:srgbClr val="000000"/>
                </a:solidFill>
              </a:rPr>
              <a:t>sbb</a:t>
            </a:r>
            <a:r>
              <a:rPr lang="en-US" altLang="en-US" sz="2400" dirty="0">
                <a:solidFill>
                  <a:srgbClr val="000000"/>
                </a:solidFill>
              </a:rPr>
              <a:t>: </a:t>
            </a:r>
          </a:p>
          <a:p>
            <a:pPr eaLnBrk="1" hangingPunct="1">
              <a:buFont typeface="Times New Roman" panose="02020603050405020304" pitchFamily="18" charset="0"/>
              <a:buAutoNum type="arabicPeriod"/>
            </a:pPr>
            <a:r>
              <a:rPr lang="en-US" altLang="en-US" sz="2400" dirty="0" err="1">
                <a:solidFill>
                  <a:srgbClr val="000000"/>
                </a:solidFill>
              </a:rPr>
              <a:t>Hitung</a:t>
            </a:r>
            <a:r>
              <a:rPr lang="en-US" altLang="en-US" sz="2400" dirty="0">
                <a:solidFill>
                  <a:srgbClr val="000000"/>
                </a:solidFill>
              </a:rPr>
              <a:t> </a:t>
            </a:r>
            <a:r>
              <a:rPr lang="en-US" altLang="en-US" sz="2400" dirty="0" err="1">
                <a:solidFill>
                  <a:srgbClr val="000000"/>
                </a:solidFill>
              </a:rPr>
              <a:t>frekuensi</a:t>
            </a:r>
            <a:r>
              <a:rPr lang="en-US" altLang="en-US" sz="2400" dirty="0">
                <a:solidFill>
                  <a:srgbClr val="000000"/>
                </a:solidFill>
              </a:rPr>
              <a:t> </a:t>
            </a:r>
            <a:r>
              <a:rPr lang="en-US" altLang="en-US" sz="2400" dirty="0" err="1">
                <a:solidFill>
                  <a:srgbClr val="000000"/>
                </a:solidFill>
              </a:rPr>
              <a:t>kemunculan</a:t>
            </a:r>
            <a:r>
              <a:rPr lang="en-US" altLang="en-US" sz="2400" dirty="0">
                <a:solidFill>
                  <a:srgbClr val="000000"/>
                </a:solidFill>
              </a:rPr>
              <a:t> </a:t>
            </a:r>
            <a:r>
              <a:rPr lang="en-US" altLang="en-US" sz="2400" dirty="0" err="1">
                <a:solidFill>
                  <a:srgbClr val="000000"/>
                </a:solidFill>
              </a:rPr>
              <a:t>relatif</a:t>
            </a:r>
            <a:r>
              <a:rPr lang="en-US" altLang="en-US" sz="2400" dirty="0">
                <a:solidFill>
                  <a:srgbClr val="000000"/>
                </a:solidFill>
              </a:rPr>
              <a:t> </a:t>
            </a:r>
            <a:r>
              <a:rPr lang="en-US" altLang="en-US" sz="2400" dirty="0" err="1">
                <a:solidFill>
                  <a:srgbClr val="000000"/>
                </a:solidFill>
              </a:rPr>
              <a:t>huruf-huruf</a:t>
            </a:r>
            <a:r>
              <a:rPr lang="en-US" altLang="en-US" sz="2400" dirty="0">
                <a:solidFill>
                  <a:srgbClr val="000000"/>
                </a:solidFill>
              </a:rPr>
              <a:t> di </a:t>
            </a:r>
            <a:r>
              <a:rPr lang="en-US" altLang="en-US" sz="2400" dirty="0" err="1">
                <a:solidFill>
                  <a:srgbClr val="000000"/>
                </a:solidFill>
              </a:rPr>
              <a:t>dalam</a:t>
            </a:r>
            <a:r>
              <a:rPr lang="en-US" altLang="en-US" sz="2400" dirty="0">
                <a:solidFill>
                  <a:srgbClr val="000000"/>
                </a:solidFill>
              </a:rPr>
              <a:t> </a:t>
            </a:r>
            <a:r>
              <a:rPr lang="en-US" altLang="en-US" sz="2400" dirty="0" err="1">
                <a:solidFill>
                  <a:srgbClr val="000000"/>
                </a:solidFill>
              </a:rPr>
              <a:t>cipherteks</a:t>
            </a:r>
            <a:r>
              <a:rPr lang="en-US" altLang="en-US" sz="2400" dirty="0">
                <a:solidFill>
                  <a:srgbClr val="000000"/>
                </a:solidFill>
              </a:rPr>
              <a:t>.</a:t>
            </a:r>
          </a:p>
          <a:p>
            <a:pPr eaLnBrk="1" hangingPunct="1">
              <a:buFont typeface="Times New Roman" panose="02020603050405020304" pitchFamily="18" charset="0"/>
              <a:buAutoNum type="arabicPeriod"/>
            </a:pPr>
            <a:endParaRPr lang="en-US" altLang="en-US" sz="2400" dirty="0">
              <a:solidFill>
                <a:srgbClr val="000000"/>
              </a:solidFill>
            </a:endParaRPr>
          </a:p>
          <a:p>
            <a:pPr eaLnBrk="1" hangingPunct="1">
              <a:buFont typeface="Times New Roman" panose="02020603050405020304" pitchFamily="18" charset="0"/>
              <a:buAutoNum type="arabicPeriod"/>
            </a:pPr>
            <a:r>
              <a:rPr lang="en-US" altLang="en-US" sz="2400" dirty="0" err="1">
                <a:solidFill>
                  <a:srgbClr val="000000"/>
                </a:solidFill>
              </a:rPr>
              <a:t>Bandingkan</a:t>
            </a:r>
            <a:r>
              <a:rPr lang="en-US" altLang="en-US" sz="2400" dirty="0">
                <a:solidFill>
                  <a:srgbClr val="000000"/>
                </a:solidFill>
              </a:rPr>
              <a:t> </a:t>
            </a:r>
            <a:r>
              <a:rPr lang="en-US" altLang="en-US" sz="2400" dirty="0" err="1">
                <a:solidFill>
                  <a:srgbClr val="000000"/>
                </a:solidFill>
              </a:rPr>
              <a:t>hasil</a:t>
            </a:r>
            <a:r>
              <a:rPr lang="en-US" altLang="en-US" sz="2400" dirty="0">
                <a:solidFill>
                  <a:srgbClr val="000000"/>
                </a:solidFill>
              </a:rPr>
              <a:t> </a:t>
            </a:r>
            <a:r>
              <a:rPr lang="en-US" altLang="en-US" sz="2400" dirty="0" err="1">
                <a:solidFill>
                  <a:srgbClr val="000000"/>
                </a:solidFill>
              </a:rPr>
              <a:t>langkah</a:t>
            </a:r>
            <a:r>
              <a:rPr lang="en-US" altLang="en-US" sz="2400" dirty="0">
                <a:solidFill>
                  <a:srgbClr val="000000"/>
                </a:solidFill>
              </a:rPr>
              <a:t> 1 </a:t>
            </a:r>
            <a:r>
              <a:rPr lang="en-US" altLang="en-US" sz="2400" dirty="0" err="1">
                <a:solidFill>
                  <a:srgbClr val="000000"/>
                </a:solidFill>
              </a:rPr>
              <a:t>dengan</a:t>
            </a:r>
            <a:r>
              <a:rPr lang="en-US" altLang="en-US" sz="2400" dirty="0">
                <a:solidFill>
                  <a:srgbClr val="000000"/>
                </a:solidFill>
              </a:rPr>
              <a:t> </a:t>
            </a:r>
            <a:r>
              <a:rPr lang="en-US" altLang="en-US" sz="2400" dirty="0" err="1">
                <a:solidFill>
                  <a:srgbClr val="000000"/>
                </a:solidFill>
              </a:rPr>
              <a:t>Tabel</a:t>
            </a:r>
            <a:r>
              <a:rPr lang="en-US" altLang="en-US" sz="2400" dirty="0">
                <a:solidFill>
                  <a:srgbClr val="000000"/>
                </a:solidFill>
              </a:rPr>
              <a:t> </a:t>
            </a:r>
            <a:r>
              <a:rPr lang="en-US" altLang="en-US" sz="2400" dirty="0" err="1">
                <a:solidFill>
                  <a:srgbClr val="000000"/>
                </a:solidFill>
              </a:rPr>
              <a:t>frekuensi</a:t>
            </a:r>
            <a:r>
              <a:rPr lang="en-US" altLang="en-US" sz="2400" dirty="0">
                <a:solidFill>
                  <a:srgbClr val="000000"/>
                </a:solidFill>
              </a:rPr>
              <a:t> </a:t>
            </a:r>
            <a:r>
              <a:rPr lang="en-US" altLang="en-US" sz="2400" dirty="0" err="1">
                <a:solidFill>
                  <a:srgbClr val="000000"/>
                </a:solidFill>
              </a:rPr>
              <a:t>kemunculan</a:t>
            </a:r>
            <a:r>
              <a:rPr lang="en-US" altLang="en-US" sz="2400" dirty="0">
                <a:solidFill>
                  <a:srgbClr val="000000"/>
                </a:solidFill>
              </a:rPr>
              <a:t> </a:t>
            </a:r>
            <a:r>
              <a:rPr lang="en-US" altLang="en-US" sz="2400" dirty="0" err="1">
                <a:solidFill>
                  <a:srgbClr val="000000"/>
                </a:solidFill>
              </a:rPr>
              <a:t>huruf</a:t>
            </a:r>
            <a:r>
              <a:rPr lang="en-US" altLang="en-US" sz="2400" dirty="0">
                <a:solidFill>
                  <a:srgbClr val="000000"/>
                </a:solidFill>
              </a:rPr>
              <a:t>, </a:t>
            </a:r>
            <a:r>
              <a:rPr lang="en-US" altLang="en-US" sz="2400" dirty="0" err="1">
                <a:solidFill>
                  <a:srgbClr val="000000"/>
                </a:solidFill>
              </a:rPr>
              <a:t>tabel</a:t>
            </a:r>
            <a:r>
              <a:rPr lang="en-US" altLang="en-US" sz="2400" dirty="0">
                <a:solidFill>
                  <a:srgbClr val="000000"/>
                </a:solidFill>
              </a:rPr>
              <a:t> </a:t>
            </a:r>
            <a:r>
              <a:rPr lang="en-US" altLang="en-US" sz="2400" dirty="0" err="1">
                <a:solidFill>
                  <a:srgbClr val="000000"/>
                </a:solidFill>
              </a:rPr>
              <a:t>kemunculan</a:t>
            </a:r>
            <a:r>
              <a:rPr lang="en-US" altLang="en-US" sz="2400" dirty="0">
                <a:solidFill>
                  <a:srgbClr val="000000"/>
                </a:solidFill>
              </a:rPr>
              <a:t> bigram, trigram, </a:t>
            </a:r>
            <a:r>
              <a:rPr lang="en-US" altLang="en-US" sz="2400" dirty="0" err="1">
                <a:solidFill>
                  <a:srgbClr val="000000"/>
                </a:solidFill>
              </a:rPr>
              <a:t>dsb</a:t>
            </a:r>
            <a:r>
              <a:rPr lang="en-US" altLang="en-US" sz="2400" dirty="0">
                <a:solidFill>
                  <a:srgbClr val="000000"/>
                </a:solidFill>
              </a:rPr>
              <a:t>. </a:t>
            </a:r>
            <a:r>
              <a:rPr lang="en-US" altLang="en-US" sz="2400" dirty="0" err="1">
                <a:solidFill>
                  <a:srgbClr val="000000"/>
                </a:solidFill>
              </a:rPr>
              <a:t>Mengingat</a:t>
            </a:r>
            <a:r>
              <a:rPr lang="en-US" altLang="en-US" sz="2400" dirty="0">
                <a:solidFill>
                  <a:srgbClr val="000000"/>
                </a:solidFill>
              </a:rPr>
              <a:t> </a:t>
            </a:r>
            <a:r>
              <a:rPr lang="en-US" altLang="en-US" sz="2400" dirty="0" err="1">
                <a:solidFill>
                  <a:srgbClr val="000000"/>
                </a:solidFill>
              </a:rPr>
              <a:t>huruf</a:t>
            </a:r>
            <a:r>
              <a:rPr lang="en-US" altLang="en-US" sz="2400" dirty="0">
                <a:solidFill>
                  <a:srgbClr val="000000"/>
                </a:solidFill>
              </a:rPr>
              <a:t> yang paling </a:t>
            </a:r>
            <a:r>
              <a:rPr lang="en-US" altLang="en-US" sz="2400" dirty="0" err="1">
                <a:solidFill>
                  <a:srgbClr val="000000"/>
                </a:solidFill>
              </a:rPr>
              <a:t>sering</a:t>
            </a:r>
            <a:r>
              <a:rPr lang="en-US" altLang="en-US" sz="2400" dirty="0">
                <a:solidFill>
                  <a:srgbClr val="000000"/>
                </a:solidFill>
              </a:rPr>
              <a:t> </a:t>
            </a:r>
            <a:r>
              <a:rPr lang="en-US" altLang="en-US" sz="2400" dirty="0" err="1">
                <a:solidFill>
                  <a:srgbClr val="000000"/>
                </a:solidFill>
              </a:rPr>
              <a:t>muncul</a:t>
            </a:r>
            <a:r>
              <a:rPr lang="en-US" altLang="en-US" sz="2400" dirty="0">
                <a:solidFill>
                  <a:srgbClr val="000000"/>
                </a:solidFill>
              </a:rPr>
              <a:t> </a:t>
            </a:r>
            <a:r>
              <a:rPr lang="en-US" altLang="en-US" sz="2400" dirty="0" err="1">
                <a:solidFill>
                  <a:srgbClr val="000000"/>
                </a:solidFill>
              </a:rPr>
              <a:t>dalam</a:t>
            </a:r>
            <a:r>
              <a:rPr lang="en-US" altLang="en-US" sz="2400" dirty="0">
                <a:solidFill>
                  <a:srgbClr val="000000"/>
                </a:solidFill>
              </a:rPr>
              <a:t> </a:t>
            </a:r>
            <a:r>
              <a:rPr lang="en-US" altLang="en-US" sz="2400" dirty="0" err="1">
                <a:solidFill>
                  <a:srgbClr val="000000"/>
                </a:solidFill>
              </a:rPr>
              <a:t>teks</a:t>
            </a:r>
            <a:r>
              <a:rPr lang="en-US" altLang="en-US" sz="2400" dirty="0">
                <a:solidFill>
                  <a:srgbClr val="000000"/>
                </a:solidFill>
              </a:rPr>
              <a:t> Bahasa </a:t>
            </a:r>
            <a:r>
              <a:rPr lang="en-US" altLang="en-US" sz="2400" dirty="0" err="1">
                <a:solidFill>
                  <a:srgbClr val="000000"/>
                </a:solidFill>
              </a:rPr>
              <a:t>Inggris</a:t>
            </a:r>
            <a:r>
              <a:rPr lang="en-US" altLang="en-US" sz="2400" dirty="0">
                <a:solidFill>
                  <a:srgbClr val="000000"/>
                </a:solidFill>
              </a:rPr>
              <a:t> </a:t>
            </a:r>
            <a:r>
              <a:rPr lang="en-US" altLang="en-US" sz="2400" dirty="0" err="1">
                <a:solidFill>
                  <a:srgbClr val="000000"/>
                </a:solidFill>
              </a:rPr>
              <a:t>adalah</a:t>
            </a:r>
            <a:r>
              <a:rPr lang="en-US" altLang="en-US" sz="2400" dirty="0">
                <a:solidFill>
                  <a:srgbClr val="000000"/>
                </a:solidFill>
              </a:rPr>
              <a:t> </a:t>
            </a:r>
            <a:r>
              <a:rPr lang="en-US" altLang="en-US" sz="2400" dirty="0" err="1">
                <a:solidFill>
                  <a:srgbClr val="000000"/>
                </a:solidFill>
              </a:rPr>
              <a:t>huruf</a:t>
            </a:r>
            <a:r>
              <a:rPr lang="en-US" altLang="en-US" sz="2400" dirty="0">
                <a:solidFill>
                  <a:srgbClr val="000000"/>
                </a:solidFill>
              </a:rPr>
              <a:t> E, </a:t>
            </a:r>
            <a:r>
              <a:rPr lang="en-US" altLang="en-US" sz="2400" dirty="0" err="1">
                <a:solidFill>
                  <a:srgbClr val="000000"/>
                </a:solidFill>
              </a:rPr>
              <a:t>maka</a:t>
            </a:r>
            <a:r>
              <a:rPr lang="en-US" altLang="en-US" sz="2400" dirty="0">
                <a:solidFill>
                  <a:srgbClr val="000000"/>
                </a:solidFill>
              </a:rPr>
              <a:t>  </a:t>
            </a:r>
            <a:r>
              <a:rPr lang="en-US" altLang="en-US" sz="2400" dirty="0" err="1">
                <a:solidFill>
                  <a:srgbClr val="000000"/>
                </a:solidFill>
              </a:rPr>
              <a:t>huruf</a:t>
            </a:r>
            <a:r>
              <a:rPr lang="en-US" altLang="en-US" sz="2400" dirty="0">
                <a:solidFill>
                  <a:srgbClr val="000000"/>
                </a:solidFill>
              </a:rPr>
              <a:t> yang paling </a:t>
            </a:r>
            <a:r>
              <a:rPr lang="en-US" altLang="en-US" sz="2400" dirty="0" err="1">
                <a:solidFill>
                  <a:srgbClr val="000000"/>
                </a:solidFill>
              </a:rPr>
              <a:t>sering</a:t>
            </a:r>
            <a:r>
              <a:rPr lang="en-US" altLang="en-US" sz="2400" dirty="0">
                <a:solidFill>
                  <a:srgbClr val="000000"/>
                </a:solidFill>
              </a:rPr>
              <a:t> </a:t>
            </a:r>
            <a:r>
              <a:rPr lang="en-US" altLang="en-US" sz="2400" dirty="0" err="1">
                <a:solidFill>
                  <a:srgbClr val="000000"/>
                </a:solidFill>
              </a:rPr>
              <a:t>muncul</a:t>
            </a:r>
            <a:r>
              <a:rPr lang="en-US" altLang="en-US" sz="2400" dirty="0">
                <a:solidFill>
                  <a:srgbClr val="000000"/>
                </a:solidFill>
              </a:rPr>
              <a:t> di </a:t>
            </a:r>
            <a:r>
              <a:rPr lang="en-US" altLang="en-US" sz="2400" dirty="0" err="1">
                <a:solidFill>
                  <a:srgbClr val="000000"/>
                </a:solidFill>
              </a:rPr>
              <a:t>dalam</a:t>
            </a:r>
            <a:r>
              <a:rPr lang="en-US" altLang="en-US" sz="2400" dirty="0">
                <a:solidFill>
                  <a:srgbClr val="000000"/>
                </a:solidFill>
              </a:rPr>
              <a:t> </a:t>
            </a:r>
            <a:r>
              <a:rPr lang="en-US" altLang="en-US" sz="2400" dirty="0" err="1">
                <a:solidFill>
                  <a:srgbClr val="000000"/>
                </a:solidFill>
              </a:rPr>
              <a:t>cipherteks</a:t>
            </a:r>
            <a:r>
              <a:rPr lang="en-US" altLang="en-US" sz="2400" dirty="0">
                <a:solidFill>
                  <a:srgbClr val="000000"/>
                </a:solidFill>
              </a:rPr>
              <a:t> </a:t>
            </a:r>
            <a:r>
              <a:rPr lang="en-US" altLang="en-US" sz="2400" dirty="0" err="1">
                <a:solidFill>
                  <a:srgbClr val="000000"/>
                </a:solidFill>
              </a:rPr>
              <a:t>kemungkinan</a:t>
            </a:r>
            <a:r>
              <a:rPr lang="en-US" altLang="en-US" sz="2400" dirty="0">
                <a:solidFill>
                  <a:srgbClr val="000000"/>
                </a:solidFill>
              </a:rPr>
              <a:t> </a:t>
            </a:r>
            <a:r>
              <a:rPr lang="en-US" altLang="en-US" sz="2400" dirty="0" err="1">
                <a:solidFill>
                  <a:srgbClr val="000000"/>
                </a:solidFill>
              </a:rPr>
              <a:t>besar</a:t>
            </a:r>
            <a:r>
              <a:rPr lang="en-US" altLang="en-US" sz="2400" dirty="0">
                <a:solidFill>
                  <a:srgbClr val="000000"/>
                </a:solidFill>
              </a:rPr>
              <a:t> </a:t>
            </a:r>
            <a:r>
              <a:rPr lang="en-US" altLang="en-US" sz="2400" dirty="0" err="1">
                <a:solidFill>
                  <a:srgbClr val="000000"/>
                </a:solidFill>
              </a:rPr>
              <a:t>adalah</a:t>
            </a:r>
            <a:r>
              <a:rPr lang="en-US" altLang="en-US" sz="2400" dirty="0">
                <a:solidFill>
                  <a:srgbClr val="000000"/>
                </a:solidFill>
              </a:rPr>
              <a:t> </a:t>
            </a:r>
            <a:r>
              <a:rPr lang="en-US" altLang="en-US" sz="2400" dirty="0" err="1">
                <a:solidFill>
                  <a:srgbClr val="000000"/>
                </a:solidFill>
              </a:rPr>
              <a:t>huruf</a:t>
            </a:r>
            <a:r>
              <a:rPr lang="en-US" altLang="en-US" sz="2400" dirty="0">
                <a:solidFill>
                  <a:srgbClr val="000000"/>
                </a:solidFill>
              </a:rPr>
              <a:t> E di </a:t>
            </a:r>
            <a:r>
              <a:rPr lang="en-US" altLang="en-US" sz="2400" dirty="0" err="1">
                <a:solidFill>
                  <a:srgbClr val="000000"/>
                </a:solidFill>
              </a:rPr>
              <a:t>dalam</a:t>
            </a:r>
            <a:r>
              <a:rPr lang="en-US" altLang="en-US" sz="2400" dirty="0">
                <a:solidFill>
                  <a:srgbClr val="000000"/>
                </a:solidFill>
              </a:rPr>
              <a:t> </a:t>
            </a:r>
            <a:r>
              <a:rPr lang="en-US" altLang="en-US" sz="2400" dirty="0" err="1">
                <a:solidFill>
                  <a:srgbClr val="000000"/>
                </a:solidFill>
              </a:rPr>
              <a:t>plainteksnya</a:t>
            </a:r>
            <a:r>
              <a:rPr lang="en-US" altLang="en-US" sz="2400" dirty="0">
                <a:solidFill>
                  <a:srgbClr val="000000"/>
                </a:solidFill>
              </a:rPr>
              <a:t>. </a:t>
            </a:r>
          </a:p>
          <a:p>
            <a:pPr eaLnBrk="1" hangingPunct="1">
              <a:buFont typeface="Times New Roman" panose="02020603050405020304" pitchFamily="18" charset="0"/>
              <a:buAutoNum type="arabicPeriod"/>
            </a:pPr>
            <a:endParaRPr lang="en-US" altLang="en-US" sz="2400" dirty="0">
              <a:solidFill>
                <a:srgbClr val="000000"/>
              </a:solidFill>
            </a:endParaRPr>
          </a:p>
          <a:p>
            <a:pPr eaLnBrk="1" hangingPunct="1">
              <a:buFont typeface="Times New Roman" panose="02020603050405020304" pitchFamily="18" charset="0"/>
              <a:buAutoNum type="arabicPeriod"/>
            </a:pPr>
            <a:r>
              <a:rPr lang="en-US" altLang="en-US" sz="2400" dirty="0">
                <a:solidFill>
                  <a:srgbClr val="000000"/>
                </a:solidFill>
              </a:rPr>
              <a:t>Langkah 2 </a:t>
            </a:r>
            <a:r>
              <a:rPr lang="en-US" altLang="en-US" sz="2400" dirty="0" err="1">
                <a:solidFill>
                  <a:srgbClr val="000000"/>
                </a:solidFill>
              </a:rPr>
              <a:t>diulangi</a:t>
            </a:r>
            <a:r>
              <a:rPr lang="en-US" altLang="en-US" sz="2400" dirty="0">
                <a:solidFill>
                  <a:srgbClr val="000000"/>
                </a:solidFill>
              </a:rPr>
              <a:t> </a:t>
            </a:r>
            <a:r>
              <a:rPr lang="en-US" altLang="en-US" sz="2400" dirty="0" err="1">
                <a:solidFill>
                  <a:srgbClr val="000000"/>
                </a:solidFill>
              </a:rPr>
              <a:t>untuk</a:t>
            </a:r>
            <a:r>
              <a:rPr lang="en-US" altLang="en-US" sz="2400" dirty="0">
                <a:solidFill>
                  <a:srgbClr val="000000"/>
                </a:solidFill>
              </a:rPr>
              <a:t> </a:t>
            </a:r>
            <a:r>
              <a:rPr lang="en-US" altLang="en-US" sz="2400" dirty="0" err="1">
                <a:solidFill>
                  <a:srgbClr val="000000"/>
                </a:solidFill>
              </a:rPr>
              <a:t>huruf</a:t>
            </a:r>
            <a:r>
              <a:rPr lang="en-US" altLang="en-US" sz="2400" dirty="0">
                <a:solidFill>
                  <a:srgbClr val="000000"/>
                </a:solidFill>
              </a:rPr>
              <a:t> </a:t>
            </a:r>
            <a:r>
              <a:rPr lang="en-US" altLang="en-US" sz="2400" dirty="0" err="1">
                <a:solidFill>
                  <a:srgbClr val="000000"/>
                </a:solidFill>
              </a:rPr>
              <a:t>dengan</a:t>
            </a:r>
            <a:r>
              <a:rPr lang="en-US" altLang="en-US" sz="2400" dirty="0">
                <a:solidFill>
                  <a:srgbClr val="000000"/>
                </a:solidFill>
              </a:rPr>
              <a:t> </a:t>
            </a:r>
            <a:r>
              <a:rPr lang="en-US" altLang="en-US" sz="2400" dirty="0" err="1">
                <a:solidFill>
                  <a:srgbClr val="000000"/>
                </a:solidFill>
              </a:rPr>
              <a:t>frekeuensi</a:t>
            </a:r>
            <a:r>
              <a:rPr lang="en-US" altLang="en-US" sz="2400" dirty="0">
                <a:solidFill>
                  <a:srgbClr val="000000"/>
                </a:solidFill>
              </a:rPr>
              <a:t> </a:t>
            </a:r>
            <a:r>
              <a:rPr lang="en-US" altLang="en-US" sz="2400" dirty="0" err="1">
                <a:solidFill>
                  <a:srgbClr val="000000"/>
                </a:solidFill>
              </a:rPr>
              <a:t>terbanyak</a:t>
            </a:r>
            <a:r>
              <a:rPr lang="en-US" altLang="en-US" sz="2400" dirty="0">
                <a:solidFill>
                  <a:srgbClr val="000000"/>
                </a:solidFill>
              </a:rPr>
              <a:t> </a:t>
            </a:r>
            <a:r>
              <a:rPr lang="en-US" altLang="en-US" sz="2400" dirty="0" err="1">
                <a:solidFill>
                  <a:srgbClr val="000000"/>
                </a:solidFill>
              </a:rPr>
              <a:t>berikutnya</a:t>
            </a:r>
            <a:r>
              <a:rPr lang="en-US" altLang="en-US" sz="2400" dirty="0">
                <a:solidFill>
                  <a:srgbClr val="000000"/>
                </a:solidFill>
              </a:rPr>
              <a:t>. (</a:t>
            </a:r>
            <a:r>
              <a:rPr lang="en-US" altLang="en-US" sz="2400" dirty="0" err="1">
                <a:solidFill>
                  <a:srgbClr val="000000"/>
                </a:solidFill>
              </a:rPr>
              <a:t>biasanya</a:t>
            </a:r>
            <a:r>
              <a:rPr lang="en-US" altLang="en-US" sz="2400" dirty="0">
                <a:solidFill>
                  <a:srgbClr val="000000"/>
                </a:solidFill>
              </a:rPr>
              <a:t> </a:t>
            </a:r>
            <a:r>
              <a:rPr lang="en-US" altLang="en-US" sz="2400" dirty="0" err="1">
                <a:solidFill>
                  <a:srgbClr val="000000"/>
                </a:solidFill>
              </a:rPr>
              <a:t>hanya</a:t>
            </a:r>
            <a:r>
              <a:rPr lang="en-US" altLang="en-US" sz="2400" dirty="0">
                <a:solidFill>
                  <a:srgbClr val="000000"/>
                </a:solidFill>
              </a:rPr>
              <a:t> </a:t>
            </a:r>
            <a:r>
              <a:rPr lang="en-US" altLang="en-US" sz="2400" dirty="0" err="1">
                <a:solidFill>
                  <a:srgbClr val="000000"/>
                </a:solidFill>
              </a:rPr>
              <a:t>terpakai</a:t>
            </a:r>
            <a:r>
              <a:rPr lang="en-US" altLang="en-US" sz="2400" dirty="0">
                <a:solidFill>
                  <a:srgbClr val="000000"/>
                </a:solidFill>
              </a:rPr>
              <a:t> </a:t>
            </a:r>
            <a:r>
              <a:rPr lang="en-US" altLang="en-US" sz="2400" dirty="0" err="1">
                <a:solidFill>
                  <a:srgbClr val="000000"/>
                </a:solidFill>
              </a:rPr>
              <a:t>untuk</a:t>
            </a:r>
            <a:r>
              <a:rPr lang="en-US" altLang="en-US" sz="2400" dirty="0">
                <a:solidFill>
                  <a:srgbClr val="000000"/>
                </a:solidFill>
              </a:rPr>
              <a:t> 3 </a:t>
            </a:r>
            <a:r>
              <a:rPr lang="en-US" altLang="en-US" sz="2400" dirty="0" err="1">
                <a:solidFill>
                  <a:srgbClr val="000000"/>
                </a:solidFill>
              </a:rPr>
              <a:t>sampai</a:t>
            </a:r>
            <a:r>
              <a:rPr lang="en-US" altLang="en-US" sz="2400" dirty="0">
                <a:solidFill>
                  <a:srgbClr val="000000"/>
                </a:solidFill>
              </a:rPr>
              <a:t> 5 </a:t>
            </a:r>
            <a:r>
              <a:rPr lang="en-US" altLang="en-US" sz="2400" dirty="0" err="1">
                <a:solidFill>
                  <a:srgbClr val="000000"/>
                </a:solidFill>
              </a:rPr>
              <a:t>huruf</a:t>
            </a:r>
            <a:r>
              <a:rPr lang="en-US" altLang="en-US" sz="2400" dirty="0">
                <a:solidFill>
                  <a:srgbClr val="000000"/>
                </a:solidFill>
              </a:rPr>
              <a:t> </a:t>
            </a:r>
            <a:r>
              <a:rPr lang="en-US" altLang="en-US" sz="2400" dirty="0" err="1">
                <a:solidFill>
                  <a:srgbClr val="000000"/>
                </a:solidFill>
              </a:rPr>
              <a:t>pertama</a:t>
            </a:r>
            <a:r>
              <a:rPr lang="en-US" altLang="en-US" sz="2400" dirty="0">
                <a:solidFill>
                  <a:srgbClr val="000000"/>
                </a:solidFill>
              </a:rPr>
              <a:t> di </a:t>
            </a:r>
            <a:r>
              <a:rPr lang="en-US" altLang="en-US" sz="2400" dirty="0" err="1">
                <a:solidFill>
                  <a:srgbClr val="000000"/>
                </a:solidFill>
              </a:rPr>
              <a:t>dalam</a:t>
            </a:r>
            <a:r>
              <a:rPr lang="en-US" altLang="en-US" sz="2400" dirty="0">
                <a:solidFill>
                  <a:srgbClr val="000000"/>
                </a:solidFill>
              </a:rPr>
              <a:t> </a:t>
            </a:r>
            <a:r>
              <a:rPr lang="en-US" altLang="en-US" sz="2400" dirty="0" err="1">
                <a:solidFill>
                  <a:srgbClr val="000000"/>
                </a:solidFill>
              </a:rPr>
              <a:t>tabel</a:t>
            </a:r>
            <a:r>
              <a:rPr lang="en-US" altLang="en-US" sz="2400" dirty="0">
                <a:solidFill>
                  <a:srgbClr val="000000"/>
                </a:solidFill>
              </a:rPr>
              <a:t> </a:t>
            </a:r>
            <a:r>
              <a:rPr lang="en-US" altLang="en-US" sz="2400" dirty="0" err="1">
                <a:solidFill>
                  <a:srgbClr val="000000"/>
                </a:solidFill>
              </a:rPr>
              <a:t>frekuensi</a:t>
            </a:r>
            <a:r>
              <a:rPr lang="en-US" altLang="en-US" sz="2400" dirty="0">
                <a:solidFill>
                  <a:srgbClr val="000000"/>
                </a:solidFill>
              </a:rPr>
              <a:t>). </a:t>
            </a:r>
          </a:p>
          <a:p>
            <a:pPr eaLnBrk="1" hangingPunct="1"/>
            <a:endParaRPr lang="en-US" altLang="en-US" sz="2400" dirty="0">
              <a:solidFill>
                <a:srgbClr val="010000"/>
              </a:solidFill>
            </a:endParaRPr>
          </a:p>
        </p:txBody>
      </p:sp>
    </p:spTree>
    <p:extLst>
      <p:ext uri="{BB962C8B-B14F-4D97-AF65-F5344CB8AC3E}">
        <p14:creationId xmlns:p14="http://schemas.microsoft.com/office/powerpoint/2010/main" val="93097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954DF245-6340-4CDE-8F24-762E1BDEC5C0}" type="slidenum">
              <a:rPr lang="en-GB" altLang="en-US" sz="2400">
                <a:solidFill>
                  <a:schemeClr val="tx2"/>
                </a:solidFill>
              </a:rPr>
              <a:pPr>
                <a:spcBef>
                  <a:spcPct val="0"/>
                </a:spcBef>
                <a:buClrTx/>
                <a:buSzTx/>
                <a:buFontTx/>
                <a:buNone/>
              </a:pPr>
              <a:t>13</a:t>
            </a:fld>
            <a:endParaRPr lang="en-GB" altLang="en-US" sz="1400">
              <a:solidFill>
                <a:schemeClr val="tx2"/>
              </a:solidFill>
            </a:endParaRPr>
          </a:p>
        </p:txBody>
      </p:sp>
      <p:sp>
        <p:nvSpPr>
          <p:cNvPr id="25604" name="Rectangle 3"/>
          <p:cNvSpPr>
            <a:spLocks noGrp="1" noChangeArrowheads="1"/>
          </p:cNvSpPr>
          <p:nvPr>
            <p:ph type="body" idx="1"/>
          </p:nvPr>
        </p:nvSpPr>
        <p:spPr>
          <a:xfrm>
            <a:off x="695739" y="701675"/>
            <a:ext cx="10873409" cy="5454650"/>
          </a:xfrm>
        </p:spPr>
        <p:txBody>
          <a:bodyPr/>
          <a:lstStyle/>
          <a:p>
            <a:pPr eaLnBrk="1" hangingPunct="1"/>
            <a:r>
              <a:rPr lang="en-US" altLang="en-US" dirty="0" err="1">
                <a:solidFill>
                  <a:srgbClr val="010000"/>
                </a:solidFill>
              </a:rPr>
              <a:t>Contoh</a:t>
            </a:r>
            <a:r>
              <a:rPr lang="en-US" altLang="en-US" dirty="0">
                <a:solidFill>
                  <a:srgbClr val="010000"/>
                </a:solidFill>
              </a:rPr>
              <a:t>: </a:t>
            </a:r>
            <a:r>
              <a:rPr lang="en-US" altLang="en-US" dirty="0" err="1">
                <a:solidFill>
                  <a:srgbClr val="010000"/>
                </a:solidFill>
              </a:rPr>
              <a:t>Diberikan</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a:t>
            </a:r>
            <a:r>
              <a:rPr lang="en-US" altLang="en-US" dirty="0" err="1">
                <a:solidFill>
                  <a:srgbClr val="010000"/>
                </a:solidFill>
              </a:rPr>
              <a:t>berikut</a:t>
            </a:r>
            <a:r>
              <a:rPr lang="en-US" altLang="en-US" dirty="0">
                <a:solidFill>
                  <a:srgbClr val="010000"/>
                </a:solidFill>
              </a:rPr>
              <a:t> </a:t>
            </a:r>
            <a:r>
              <a:rPr lang="en-US" altLang="en-US" dirty="0" err="1">
                <a:solidFill>
                  <a:srgbClr val="010000"/>
                </a:solidFill>
              </a:rPr>
              <a:t>ini</a:t>
            </a:r>
            <a:r>
              <a:rPr lang="en-US" altLang="en-US" dirty="0">
                <a:solidFill>
                  <a:srgbClr val="010000"/>
                </a:solidFill>
              </a:rPr>
              <a:t> (Stalling, 2011):</a:t>
            </a:r>
          </a:p>
          <a:p>
            <a:pPr algn="just" eaLnBrk="1" hangingPunct="1">
              <a:buFont typeface="Wingdings" panose="05000000000000000000" pitchFamily="2" charset="2"/>
              <a:buNone/>
            </a:pPr>
            <a:endParaRPr lang="en-US" altLang="en-US" sz="2400" b="1" dirty="0">
              <a:solidFill>
                <a:srgbClr val="000000"/>
              </a:solidFill>
              <a:latin typeface="Courier New" panose="02070309020205020404" pitchFamily="49" charset="0"/>
              <a:cs typeface="Courier New" panose="02070309020205020404" pitchFamily="49" charset="0"/>
            </a:endParaRPr>
          </a:p>
          <a:p>
            <a:pPr algn="just" eaLnBrk="1" hangingPunct="1">
              <a:buFont typeface="Wingdings" panose="05000000000000000000" pitchFamily="2" charset="2"/>
              <a:buNone/>
            </a:pPr>
            <a:r>
              <a:rPr lang="en-US" altLang="en-US" sz="2400" b="1" dirty="0">
                <a:solidFill>
                  <a:srgbClr val="000000"/>
                </a:solidFill>
                <a:latin typeface="Courier New" panose="02070309020205020404" pitchFamily="49" charset="0"/>
                <a:cs typeface="Courier New" panose="02070309020205020404" pitchFamily="49" charset="0"/>
              </a:rPr>
              <a:t>	</a:t>
            </a:r>
            <a:r>
              <a:rPr lang="en-US" altLang="en-US" sz="2400" dirty="0">
                <a:solidFill>
                  <a:srgbClr val="000000"/>
                </a:solidFill>
                <a:latin typeface="Courier New" panose="02070309020205020404" pitchFamily="49" charset="0"/>
                <a:cs typeface="Courier New" panose="02070309020205020404" pitchFamily="49" charset="0"/>
              </a:rPr>
              <a:t>UZ QSO VUOHXMOPV GPOZPEVSG ZWSZ OPFPESX UDBMETSX AIZ VUEPHZ HMDZSHZO WSFP APPD TSVP QUZW YMXUZUHSX EPYEPOPDZSZUFPO MB ZWP FUPZ HMDJ UD TMOHMQ</a:t>
            </a:r>
            <a:endParaRPr lang="en-US" altLang="en-US" sz="2400" dirty="0">
              <a:solidFill>
                <a:srgbClr val="000000"/>
              </a:solidFill>
              <a:cs typeface="Times New Roman" panose="02020603050405020304" pitchFamily="18" charset="0"/>
            </a:endParaRPr>
          </a:p>
          <a:p>
            <a:pPr eaLnBrk="1" hangingPunct="1">
              <a:buFont typeface="Wingdings" panose="05000000000000000000" pitchFamily="2" charset="2"/>
              <a:buNone/>
            </a:pPr>
            <a:endParaRPr lang="en-US" altLang="en-US" sz="2400" dirty="0">
              <a:solidFill>
                <a:srgbClr val="010000"/>
              </a:solidFill>
            </a:endParaRPr>
          </a:p>
          <a:p>
            <a:pPr eaLnBrk="1" hangingPunct="1">
              <a:buFont typeface="Wingdings" panose="05000000000000000000" pitchFamily="2" charset="2"/>
              <a:buNone/>
            </a:pPr>
            <a:r>
              <a:rPr lang="en-US" altLang="en-US" sz="2400" dirty="0">
                <a:solidFill>
                  <a:srgbClr val="010000"/>
                </a:solidFill>
              </a:rPr>
              <a:t>	Kita </a:t>
            </a:r>
            <a:r>
              <a:rPr lang="en-US" altLang="en-US" sz="2400" dirty="0" err="1">
                <a:solidFill>
                  <a:srgbClr val="010000"/>
                </a:solidFill>
              </a:rPr>
              <a:t>akan</a:t>
            </a:r>
            <a:r>
              <a:rPr lang="en-US" altLang="en-US" sz="2400" dirty="0">
                <a:solidFill>
                  <a:srgbClr val="010000"/>
                </a:solidFill>
              </a:rPr>
              <a:t> </a:t>
            </a:r>
            <a:r>
              <a:rPr lang="en-US" altLang="en-US" sz="2400" dirty="0" err="1">
                <a:solidFill>
                  <a:srgbClr val="010000"/>
                </a:solidFill>
              </a:rPr>
              <a:t>makukakan</a:t>
            </a:r>
            <a:r>
              <a:rPr lang="en-US" altLang="en-US" sz="2400" dirty="0">
                <a:solidFill>
                  <a:srgbClr val="010000"/>
                </a:solidFill>
              </a:rPr>
              <a:t> </a:t>
            </a:r>
            <a:r>
              <a:rPr lang="en-US" altLang="en-US" sz="2400" dirty="0" err="1">
                <a:solidFill>
                  <a:srgbClr val="010000"/>
                </a:solidFill>
              </a:rPr>
              <a:t>kriptanalisis</a:t>
            </a:r>
            <a:r>
              <a:rPr lang="en-US" altLang="en-US" sz="2400" dirty="0">
                <a:solidFill>
                  <a:srgbClr val="010000"/>
                </a:solidFill>
              </a:rPr>
              <a:t> </a:t>
            </a:r>
            <a:r>
              <a:rPr lang="en-US" altLang="en-US" sz="2400" dirty="0" err="1">
                <a:solidFill>
                  <a:srgbClr val="010000"/>
                </a:solidFill>
              </a:rPr>
              <a:t>dengan</a:t>
            </a:r>
            <a:r>
              <a:rPr lang="en-US" altLang="en-US" sz="2400" dirty="0">
                <a:solidFill>
                  <a:srgbClr val="010000"/>
                </a:solidFill>
              </a:rPr>
              <a:t> </a:t>
            </a:r>
            <a:r>
              <a:rPr lang="en-US" altLang="en-US" sz="2400" dirty="0" err="1">
                <a:solidFill>
                  <a:srgbClr val="010000"/>
                </a:solidFill>
              </a:rPr>
              <a:t>metode</a:t>
            </a:r>
            <a:r>
              <a:rPr lang="en-US" altLang="en-US" sz="2400" dirty="0">
                <a:solidFill>
                  <a:srgbClr val="010000"/>
                </a:solidFill>
              </a:rPr>
              <a:t> </a:t>
            </a:r>
            <a:r>
              <a:rPr lang="en-US" altLang="en-US" sz="2400" dirty="0" err="1">
                <a:solidFill>
                  <a:srgbClr val="010000"/>
                </a:solidFill>
              </a:rPr>
              <a:t>analisis</a:t>
            </a:r>
            <a:r>
              <a:rPr lang="en-US" altLang="en-US" sz="2400" dirty="0">
                <a:solidFill>
                  <a:srgbClr val="010000"/>
                </a:solidFill>
              </a:rPr>
              <a:t> </a:t>
            </a:r>
            <a:r>
              <a:rPr lang="en-US" altLang="en-US" sz="2400" dirty="0" err="1">
                <a:solidFill>
                  <a:srgbClr val="010000"/>
                </a:solidFill>
              </a:rPr>
              <a:t>frekuensi</a:t>
            </a:r>
            <a:r>
              <a:rPr lang="en-US" altLang="en-US" sz="2400" dirty="0">
                <a:solidFill>
                  <a:srgbClr val="010000"/>
                </a:solidFill>
              </a:rPr>
              <a:t> </a:t>
            </a:r>
            <a:r>
              <a:rPr lang="en-US" altLang="en-US" sz="2400" dirty="0" err="1">
                <a:solidFill>
                  <a:srgbClr val="010000"/>
                </a:solidFill>
              </a:rPr>
              <a:t>untuk</a:t>
            </a:r>
            <a:r>
              <a:rPr lang="en-US" altLang="en-US" sz="2400" dirty="0">
                <a:solidFill>
                  <a:srgbClr val="010000"/>
                </a:solidFill>
              </a:rPr>
              <a:t> </a:t>
            </a:r>
            <a:r>
              <a:rPr lang="en-US" altLang="en-US" sz="2400" dirty="0" err="1">
                <a:solidFill>
                  <a:srgbClr val="010000"/>
                </a:solidFill>
              </a:rPr>
              <a:t>memperoleh</a:t>
            </a:r>
            <a:r>
              <a:rPr lang="en-US" altLang="en-US" sz="2400" dirty="0">
                <a:solidFill>
                  <a:srgbClr val="010000"/>
                </a:solidFill>
              </a:rPr>
              <a:t> </a:t>
            </a:r>
            <a:r>
              <a:rPr lang="en-US" altLang="en-US" sz="2400" dirty="0" err="1">
                <a:solidFill>
                  <a:srgbClr val="010000"/>
                </a:solidFill>
              </a:rPr>
              <a:t>plainteks</a:t>
            </a:r>
            <a:r>
              <a:rPr lang="en-US" altLang="en-US" sz="2400" dirty="0">
                <a:solidFill>
                  <a:srgbClr val="010000"/>
                </a:solidFill>
              </a:rPr>
              <a:t>. </a:t>
            </a:r>
          </a:p>
          <a:p>
            <a:pPr eaLnBrk="1" hangingPunct="1">
              <a:buFont typeface="Wingdings" panose="05000000000000000000" pitchFamily="2" charset="2"/>
              <a:buNone/>
            </a:pPr>
            <a:endParaRPr lang="en-US" altLang="en-US" sz="2400" dirty="0">
              <a:solidFill>
                <a:srgbClr val="010000"/>
              </a:solidFill>
            </a:endParaRPr>
          </a:p>
          <a:p>
            <a:pPr eaLnBrk="1" hangingPunct="1">
              <a:buFont typeface="Wingdings" panose="05000000000000000000" pitchFamily="2" charset="2"/>
              <a:buNone/>
            </a:pPr>
            <a:r>
              <a:rPr lang="en-US" altLang="en-US" sz="2400" dirty="0">
                <a:solidFill>
                  <a:srgbClr val="010000"/>
                </a:solidFill>
              </a:rPr>
              <a:t>  </a:t>
            </a:r>
            <a:r>
              <a:rPr lang="en-US" altLang="en-US" sz="2400" dirty="0" err="1">
                <a:solidFill>
                  <a:srgbClr val="010000"/>
                </a:solidFill>
              </a:rPr>
              <a:t>Asumsi</a:t>
            </a:r>
            <a:r>
              <a:rPr lang="en-US" altLang="en-US" sz="2400" dirty="0">
                <a:solidFill>
                  <a:srgbClr val="010000"/>
                </a:solidFill>
              </a:rPr>
              <a:t>: </a:t>
            </a:r>
            <a:r>
              <a:rPr lang="en-US" altLang="en-US" sz="2400" dirty="0" err="1">
                <a:solidFill>
                  <a:srgbClr val="010000"/>
                </a:solidFill>
              </a:rPr>
              <a:t>bahasa</a:t>
            </a:r>
            <a:r>
              <a:rPr lang="en-US" altLang="en-US" sz="2400" dirty="0">
                <a:solidFill>
                  <a:srgbClr val="010000"/>
                </a:solidFill>
              </a:rPr>
              <a:t> yang </a:t>
            </a:r>
            <a:r>
              <a:rPr lang="en-US" altLang="en-US" sz="2400" dirty="0" err="1">
                <a:solidFill>
                  <a:srgbClr val="010000"/>
                </a:solidFill>
              </a:rPr>
              <a:t>digunakan</a:t>
            </a:r>
            <a:r>
              <a:rPr lang="en-US" altLang="en-US" sz="2400" dirty="0">
                <a:solidFill>
                  <a:srgbClr val="010000"/>
                </a:solidFill>
              </a:rPr>
              <a:t> </a:t>
            </a:r>
            <a:r>
              <a:rPr lang="en-US" altLang="en-US" sz="2400" dirty="0" err="1">
                <a:solidFill>
                  <a:srgbClr val="010000"/>
                </a:solidFill>
              </a:rPr>
              <a:t>adalah</a:t>
            </a:r>
            <a:r>
              <a:rPr lang="en-US" altLang="en-US" sz="2400" dirty="0">
                <a:solidFill>
                  <a:srgbClr val="010000"/>
                </a:solidFill>
              </a:rPr>
              <a:t> Bahasa </a:t>
            </a:r>
            <a:r>
              <a:rPr lang="en-US" altLang="en-US" sz="2400" dirty="0" err="1">
                <a:solidFill>
                  <a:srgbClr val="010000"/>
                </a:solidFill>
              </a:rPr>
              <a:t>Inggris</a:t>
            </a:r>
            <a:r>
              <a:rPr lang="en-US" altLang="en-US" sz="2400" dirty="0">
                <a:solidFill>
                  <a:srgbClr val="010000"/>
                </a:solidFill>
              </a:rPr>
              <a:t> dan </a:t>
            </a:r>
            <a:r>
              <a:rPr lang="en-US" altLang="en-US" sz="2400" i="1" dirty="0">
                <a:solidFill>
                  <a:srgbClr val="010000"/>
                </a:solidFill>
              </a:rPr>
              <a:t>cipher</a:t>
            </a:r>
            <a:r>
              <a:rPr lang="en-US" altLang="en-US" sz="2400" dirty="0">
                <a:solidFill>
                  <a:srgbClr val="010000"/>
                </a:solidFill>
              </a:rPr>
              <a:t> yang </a:t>
            </a:r>
            <a:r>
              <a:rPr lang="en-US" altLang="en-US" sz="2400" dirty="0" err="1">
                <a:solidFill>
                  <a:srgbClr val="010000"/>
                </a:solidFill>
              </a:rPr>
              <a:t>digunakan</a:t>
            </a:r>
            <a:r>
              <a:rPr lang="en-US" altLang="en-US" sz="2400" dirty="0">
                <a:solidFill>
                  <a:srgbClr val="010000"/>
                </a:solidFill>
              </a:rPr>
              <a:t> </a:t>
            </a:r>
            <a:r>
              <a:rPr lang="en-US" altLang="en-US" sz="2400" dirty="0" err="1">
                <a:solidFill>
                  <a:srgbClr val="010000"/>
                </a:solidFill>
              </a:rPr>
              <a:t>adalah</a:t>
            </a:r>
            <a:r>
              <a:rPr lang="en-US" altLang="en-US" sz="2400" dirty="0">
                <a:solidFill>
                  <a:srgbClr val="010000"/>
                </a:solidFill>
              </a:rPr>
              <a:t> </a:t>
            </a:r>
            <a:r>
              <a:rPr lang="en-US" altLang="en-US" sz="2400" i="1" dirty="0">
                <a:solidFill>
                  <a:srgbClr val="010000"/>
                </a:solidFill>
              </a:rPr>
              <a:t>cipher</a:t>
            </a:r>
            <a:r>
              <a:rPr lang="en-US" altLang="en-US" sz="2400" dirty="0">
                <a:solidFill>
                  <a:srgbClr val="010000"/>
                </a:solidFill>
              </a:rPr>
              <a:t> abjad-</a:t>
            </a:r>
            <a:r>
              <a:rPr lang="en-US" altLang="en-US" sz="2400" dirty="0" err="1">
                <a:solidFill>
                  <a:srgbClr val="010000"/>
                </a:solidFill>
              </a:rPr>
              <a:t>tunggal</a:t>
            </a:r>
            <a:r>
              <a:rPr lang="en-US" altLang="en-US" sz="2400" dirty="0">
                <a:solidFill>
                  <a:srgbClr val="010000"/>
                </a:solidFill>
              </a:rPr>
              <a:t>.</a:t>
            </a:r>
          </a:p>
        </p:txBody>
      </p:sp>
    </p:spTree>
    <p:extLst>
      <p:ext uri="{BB962C8B-B14F-4D97-AF65-F5344CB8AC3E}">
        <p14:creationId xmlns:p14="http://schemas.microsoft.com/office/powerpoint/2010/main" val="2048638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AECE2F77-B3BB-483F-9C95-2C4FA4A71848}" type="slidenum">
              <a:rPr lang="en-GB" altLang="en-US" sz="2400">
                <a:solidFill>
                  <a:schemeClr val="tx2"/>
                </a:solidFill>
              </a:rPr>
              <a:pPr>
                <a:spcBef>
                  <a:spcPct val="0"/>
                </a:spcBef>
                <a:buClrTx/>
                <a:buSzTx/>
                <a:buFontTx/>
                <a:buNone/>
              </a:pPr>
              <a:t>14</a:t>
            </a:fld>
            <a:endParaRPr lang="en-GB" altLang="en-US" sz="1400">
              <a:solidFill>
                <a:schemeClr val="tx2"/>
              </a:solidFill>
            </a:endParaRPr>
          </a:p>
        </p:txBody>
      </p:sp>
      <p:sp>
        <p:nvSpPr>
          <p:cNvPr id="26628" name="Rectangle 3"/>
          <p:cNvSpPr>
            <a:spLocks noGrp="1" noChangeArrowheads="1"/>
          </p:cNvSpPr>
          <p:nvPr>
            <p:ph type="body" idx="1"/>
          </p:nvPr>
        </p:nvSpPr>
        <p:spPr>
          <a:xfrm>
            <a:off x="799990" y="430530"/>
            <a:ext cx="4920090" cy="5925820"/>
          </a:xfrm>
        </p:spPr>
        <p:txBody>
          <a:bodyPr/>
          <a:lstStyle/>
          <a:p>
            <a:pPr marL="0" indent="0" eaLnBrk="1" hangingPunct="1">
              <a:buNone/>
            </a:pPr>
            <a:r>
              <a:rPr lang="en-US" altLang="en-US" sz="2400" dirty="0" err="1">
                <a:solidFill>
                  <a:srgbClr val="010000"/>
                </a:solidFill>
              </a:rPr>
              <a:t>Hitung</a:t>
            </a:r>
            <a:r>
              <a:rPr lang="en-US" altLang="en-US" sz="2400" dirty="0">
                <a:solidFill>
                  <a:srgbClr val="010000"/>
                </a:solidFill>
              </a:rPr>
              <a:t> </a:t>
            </a:r>
            <a:r>
              <a:rPr lang="en-US" altLang="en-US" sz="2400" dirty="0" err="1">
                <a:solidFill>
                  <a:srgbClr val="010000"/>
                </a:solidFill>
              </a:rPr>
              <a:t>frekuensi</a:t>
            </a:r>
            <a:r>
              <a:rPr lang="en-US" altLang="en-US" sz="2400" dirty="0">
                <a:solidFill>
                  <a:srgbClr val="010000"/>
                </a:solidFill>
              </a:rPr>
              <a:t> </a:t>
            </a:r>
            <a:r>
              <a:rPr lang="en-US" altLang="en-US" sz="2400" dirty="0" err="1">
                <a:solidFill>
                  <a:srgbClr val="010000"/>
                </a:solidFill>
              </a:rPr>
              <a:t>kemunculan</a:t>
            </a:r>
            <a:r>
              <a:rPr lang="en-US" altLang="en-US" sz="2400" dirty="0">
                <a:solidFill>
                  <a:srgbClr val="010000"/>
                </a:solidFill>
              </a:rPr>
              <a:t> </a:t>
            </a:r>
            <a:r>
              <a:rPr lang="en-US" altLang="en-US" sz="2400" dirty="0" err="1">
                <a:solidFill>
                  <a:srgbClr val="010000"/>
                </a:solidFill>
              </a:rPr>
              <a:t>huruf</a:t>
            </a:r>
            <a:r>
              <a:rPr lang="en-US" altLang="en-US" sz="2400" dirty="0">
                <a:solidFill>
                  <a:srgbClr val="010000"/>
                </a:solidFill>
              </a:rPr>
              <a:t> di </a:t>
            </a:r>
            <a:r>
              <a:rPr lang="en-US" altLang="en-US" sz="2400" dirty="0" err="1">
                <a:solidFill>
                  <a:srgbClr val="010000"/>
                </a:solidFill>
              </a:rPr>
              <a:t>dalam</a:t>
            </a:r>
            <a:r>
              <a:rPr lang="en-US" altLang="en-US" sz="2400" dirty="0">
                <a:solidFill>
                  <a:srgbClr val="010000"/>
                </a:solidFill>
              </a:rPr>
              <a:t> </a:t>
            </a:r>
            <a:r>
              <a:rPr lang="en-US" altLang="en-US" sz="2400" dirty="0" err="1">
                <a:solidFill>
                  <a:srgbClr val="010000"/>
                </a:solidFill>
              </a:rPr>
              <a:t>cipherteks</a:t>
            </a:r>
            <a:r>
              <a:rPr lang="en-US" altLang="en-US" sz="2400" dirty="0">
                <a:solidFill>
                  <a:srgbClr val="010000"/>
                </a:solidFill>
              </a:rPr>
              <a:t> </a:t>
            </a:r>
            <a:r>
              <a:rPr lang="en-US" altLang="en-US" sz="2400" dirty="0" err="1">
                <a:solidFill>
                  <a:srgbClr val="010000"/>
                </a:solidFill>
              </a:rPr>
              <a:t>tersebut</a:t>
            </a:r>
            <a:r>
              <a:rPr lang="en-US" altLang="en-US" sz="2400" dirty="0">
                <a:solidFill>
                  <a:srgbClr val="010000"/>
                </a:solidFill>
              </a:rPr>
              <a:t>:</a:t>
            </a:r>
          </a:p>
        </p:txBody>
      </p:sp>
      <p:sp>
        <p:nvSpPr>
          <p:cNvPr id="3" name="TextBox 2">
            <a:extLst>
              <a:ext uri="{FF2B5EF4-FFF2-40B4-BE49-F238E27FC236}">
                <a16:creationId xmlns:a16="http://schemas.microsoft.com/office/drawing/2014/main" id="{F166DB8E-A094-5C0F-A09C-6688B6EDBB18}"/>
              </a:ext>
            </a:extLst>
          </p:cNvPr>
          <p:cNvSpPr txBox="1"/>
          <p:nvPr/>
        </p:nvSpPr>
        <p:spPr>
          <a:xfrm>
            <a:off x="5824110" y="1164491"/>
            <a:ext cx="6096000" cy="4893647"/>
          </a:xfrm>
          <a:prstGeom prst="rect">
            <a:avLst/>
          </a:prstGeom>
          <a:noFill/>
        </p:spPr>
        <p:txBody>
          <a:bodyPr wrap="square">
            <a:spAutoFit/>
          </a:bodyPr>
          <a:lstStyle/>
          <a:p>
            <a:pPr marL="342900" indent="-342900" eaLnBrk="1" hangingPunct="1">
              <a:buFont typeface="Arial" panose="020B0604020202020204" pitchFamily="34" charset="0"/>
              <a:buChar char="•"/>
            </a:pPr>
            <a:r>
              <a:rPr lang="en-US" altLang="en-US" sz="2400" dirty="0" err="1">
                <a:solidFill>
                  <a:srgbClr val="010000"/>
                </a:solidFill>
              </a:rPr>
              <a:t>Dua</a:t>
            </a:r>
            <a:r>
              <a:rPr lang="en-US" altLang="en-US" sz="2400" dirty="0">
                <a:solidFill>
                  <a:srgbClr val="010000"/>
                </a:solidFill>
              </a:rPr>
              <a:t> </a:t>
            </a:r>
            <a:r>
              <a:rPr lang="en-US" altLang="en-US" sz="2400" dirty="0" err="1">
                <a:solidFill>
                  <a:srgbClr val="010000"/>
                </a:solidFill>
              </a:rPr>
              <a:t>huruf</a:t>
            </a:r>
            <a:r>
              <a:rPr lang="en-US" altLang="en-US" sz="2400" dirty="0">
                <a:solidFill>
                  <a:srgbClr val="010000"/>
                </a:solidFill>
              </a:rPr>
              <a:t> yang paling </a:t>
            </a:r>
            <a:r>
              <a:rPr lang="en-US" altLang="en-US" sz="2400" dirty="0" err="1">
                <a:solidFill>
                  <a:srgbClr val="010000"/>
                </a:solidFill>
              </a:rPr>
              <a:t>sering</a:t>
            </a:r>
            <a:r>
              <a:rPr lang="en-US" altLang="en-US" sz="2400" dirty="0">
                <a:solidFill>
                  <a:srgbClr val="010000"/>
                </a:solidFill>
              </a:rPr>
              <a:t> </a:t>
            </a:r>
            <a:r>
              <a:rPr lang="en-US" altLang="en-US" sz="2400" dirty="0" err="1">
                <a:solidFill>
                  <a:srgbClr val="010000"/>
                </a:solidFill>
              </a:rPr>
              <a:t>muncul</a:t>
            </a:r>
            <a:r>
              <a:rPr lang="en-US" altLang="en-US" sz="2400" dirty="0">
                <a:solidFill>
                  <a:srgbClr val="010000"/>
                </a:solidFill>
              </a:rPr>
              <a:t> di </a:t>
            </a:r>
            <a:r>
              <a:rPr lang="en-US" altLang="en-US" sz="2400" dirty="0" err="1">
                <a:solidFill>
                  <a:srgbClr val="010000"/>
                </a:solidFill>
              </a:rPr>
              <a:t>dalam</a:t>
            </a:r>
            <a:r>
              <a:rPr lang="en-US" altLang="en-US" sz="2400" dirty="0">
                <a:solidFill>
                  <a:srgbClr val="010000"/>
                </a:solidFill>
              </a:rPr>
              <a:t> </a:t>
            </a:r>
            <a:r>
              <a:rPr lang="en-US" altLang="en-US" sz="2400" dirty="0" err="1">
                <a:solidFill>
                  <a:srgbClr val="010000"/>
                </a:solidFill>
              </a:rPr>
              <a:t>cipherteks</a:t>
            </a:r>
            <a:r>
              <a:rPr lang="en-US" altLang="en-US" sz="2400" dirty="0">
                <a:solidFill>
                  <a:srgbClr val="010000"/>
                </a:solidFill>
              </a:rPr>
              <a:t>: </a:t>
            </a:r>
            <a:r>
              <a:rPr lang="en-US" altLang="en-US" sz="2400" dirty="0" err="1">
                <a:solidFill>
                  <a:srgbClr val="010000"/>
                </a:solidFill>
              </a:rPr>
              <a:t>huruf</a:t>
            </a:r>
            <a:r>
              <a:rPr lang="en-US" altLang="en-US" sz="2400" dirty="0">
                <a:solidFill>
                  <a:srgbClr val="010000"/>
                </a:solidFill>
              </a:rPr>
              <a:t> P dan Z.</a:t>
            </a:r>
          </a:p>
          <a:p>
            <a:pPr marL="342900" indent="-342900" eaLnBrk="1" hangingPunct="1">
              <a:buFont typeface="Arial" panose="020B0604020202020204" pitchFamily="34" charset="0"/>
              <a:buChar char="•"/>
            </a:pPr>
            <a:r>
              <a:rPr lang="en-US" altLang="en-US" sz="2400" dirty="0" err="1">
                <a:solidFill>
                  <a:srgbClr val="010000"/>
                </a:solidFill>
              </a:rPr>
              <a:t>Dua</a:t>
            </a:r>
            <a:r>
              <a:rPr lang="en-US" altLang="en-US" sz="2400" dirty="0">
                <a:solidFill>
                  <a:srgbClr val="010000"/>
                </a:solidFill>
              </a:rPr>
              <a:t> </a:t>
            </a:r>
            <a:r>
              <a:rPr lang="en-US" altLang="en-US" sz="2400" dirty="0" err="1">
                <a:solidFill>
                  <a:srgbClr val="010000"/>
                </a:solidFill>
              </a:rPr>
              <a:t>huruf</a:t>
            </a:r>
            <a:r>
              <a:rPr lang="en-US" altLang="en-US" sz="2400" dirty="0">
                <a:solidFill>
                  <a:srgbClr val="010000"/>
                </a:solidFill>
              </a:rPr>
              <a:t> yang paling </a:t>
            </a:r>
            <a:r>
              <a:rPr lang="en-US" altLang="en-US" sz="2400" dirty="0" err="1">
                <a:solidFill>
                  <a:srgbClr val="010000"/>
                </a:solidFill>
              </a:rPr>
              <a:t>sering</a:t>
            </a:r>
            <a:r>
              <a:rPr lang="en-US" altLang="en-US" sz="2400" dirty="0">
                <a:solidFill>
                  <a:srgbClr val="010000"/>
                </a:solidFill>
              </a:rPr>
              <a:t> </a:t>
            </a:r>
            <a:r>
              <a:rPr lang="en-US" altLang="en-US" sz="2400" dirty="0" err="1">
                <a:solidFill>
                  <a:srgbClr val="010000"/>
                </a:solidFill>
              </a:rPr>
              <a:t>muncul</a:t>
            </a:r>
            <a:r>
              <a:rPr lang="en-US" altLang="en-US" sz="2400" dirty="0">
                <a:solidFill>
                  <a:srgbClr val="010000"/>
                </a:solidFill>
              </a:rPr>
              <a:t> di </a:t>
            </a:r>
            <a:r>
              <a:rPr lang="en-US" altLang="en-US" sz="2400" dirty="0" err="1">
                <a:solidFill>
                  <a:srgbClr val="010000"/>
                </a:solidFill>
              </a:rPr>
              <a:t>dalam</a:t>
            </a:r>
            <a:r>
              <a:rPr lang="en-US" altLang="en-US" sz="2400" dirty="0">
                <a:solidFill>
                  <a:srgbClr val="010000"/>
                </a:solidFill>
              </a:rPr>
              <a:t> B. </a:t>
            </a:r>
            <a:r>
              <a:rPr lang="en-US" altLang="en-US" sz="2400" dirty="0" err="1">
                <a:solidFill>
                  <a:srgbClr val="010000"/>
                </a:solidFill>
              </a:rPr>
              <a:t>Inggris</a:t>
            </a:r>
            <a:r>
              <a:rPr lang="en-US" altLang="en-US" sz="2400" dirty="0">
                <a:solidFill>
                  <a:srgbClr val="010000"/>
                </a:solidFill>
              </a:rPr>
              <a:t>: </a:t>
            </a:r>
            <a:r>
              <a:rPr lang="en-US" altLang="en-US" sz="2400" dirty="0" err="1">
                <a:solidFill>
                  <a:srgbClr val="010000"/>
                </a:solidFill>
              </a:rPr>
              <a:t>huruf</a:t>
            </a:r>
            <a:r>
              <a:rPr lang="en-US" altLang="en-US" sz="2400" dirty="0">
                <a:solidFill>
                  <a:srgbClr val="010000"/>
                </a:solidFill>
              </a:rPr>
              <a:t> E dan T.</a:t>
            </a:r>
          </a:p>
          <a:p>
            <a:pPr marL="342900" indent="-342900" eaLnBrk="1" hangingPunct="1">
              <a:buFont typeface="Arial" panose="020B0604020202020204" pitchFamily="34" charset="0"/>
              <a:buChar char="•"/>
            </a:pPr>
            <a:r>
              <a:rPr lang="en-US" altLang="en-US" sz="2400" dirty="0" err="1">
                <a:solidFill>
                  <a:srgbClr val="010000"/>
                </a:solidFill>
              </a:rPr>
              <a:t>Kemungkinan</a:t>
            </a:r>
            <a:r>
              <a:rPr lang="en-US" altLang="en-US" sz="2400" dirty="0">
                <a:solidFill>
                  <a:srgbClr val="010000"/>
                </a:solidFill>
              </a:rPr>
              <a:t> </a:t>
            </a:r>
            <a:r>
              <a:rPr lang="en-US" altLang="en-US" sz="2400" dirty="0" err="1">
                <a:solidFill>
                  <a:srgbClr val="010000"/>
                </a:solidFill>
              </a:rPr>
              <a:t>besar</a:t>
            </a:r>
            <a:r>
              <a:rPr lang="en-US" altLang="en-US" sz="2400" dirty="0">
                <a:solidFill>
                  <a:srgbClr val="010000"/>
                </a:solidFill>
              </a:rPr>
              <a:t>, </a:t>
            </a:r>
          </a:p>
          <a:p>
            <a:pPr marL="800100" lvl="1" indent="-342900" eaLnBrk="1" hangingPunct="1">
              <a:buFont typeface="Courier New" panose="02070309020205020404" pitchFamily="49" charset="0"/>
              <a:buChar char="o"/>
            </a:pPr>
            <a:r>
              <a:rPr lang="en-US" altLang="en-US" sz="2400" dirty="0">
                <a:solidFill>
                  <a:srgbClr val="010000"/>
                </a:solidFill>
              </a:rPr>
              <a:t>	P </a:t>
            </a:r>
            <a:r>
              <a:rPr lang="en-US" altLang="en-US" sz="2400" dirty="0" err="1">
                <a:solidFill>
                  <a:srgbClr val="010000"/>
                </a:solidFill>
              </a:rPr>
              <a:t>adalah</a:t>
            </a:r>
            <a:r>
              <a:rPr lang="en-US" altLang="en-US" sz="2400" dirty="0">
                <a:solidFill>
                  <a:srgbClr val="010000"/>
                </a:solidFill>
              </a:rPr>
              <a:t> </a:t>
            </a:r>
            <a:r>
              <a:rPr lang="en-US" altLang="en-US" sz="2400" dirty="0" err="1">
                <a:solidFill>
                  <a:srgbClr val="010000"/>
                </a:solidFill>
              </a:rPr>
              <a:t>pemetaan</a:t>
            </a:r>
            <a:r>
              <a:rPr lang="en-US" altLang="en-US" sz="2400" dirty="0">
                <a:solidFill>
                  <a:srgbClr val="010000"/>
                </a:solidFill>
              </a:rPr>
              <a:t> </a:t>
            </a:r>
            <a:r>
              <a:rPr lang="en-US" altLang="en-US" sz="2400" dirty="0" err="1">
                <a:solidFill>
                  <a:srgbClr val="010000"/>
                </a:solidFill>
              </a:rPr>
              <a:t>dari</a:t>
            </a:r>
            <a:r>
              <a:rPr lang="en-US" altLang="en-US" sz="2400" dirty="0">
                <a:solidFill>
                  <a:srgbClr val="010000"/>
                </a:solidFill>
              </a:rPr>
              <a:t> e</a:t>
            </a:r>
          </a:p>
          <a:p>
            <a:pPr marL="800100" lvl="1" indent="-342900" eaLnBrk="1" hangingPunct="1">
              <a:buFont typeface="Courier New" panose="02070309020205020404" pitchFamily="49" charset="0"/>
              <a:buChar char="o"/>
            </a:pPr>
            <a:r>
              <a:rPr lang="en-US" altLang="en-US" sz="2400" dirty="0">
                <a:solidFill>
                  <a:srgbClr val="010000"/>
                </a:solidFill>
              </a:rPr>
              <a:t>	Z </a:t>
            </a:r>
            <a:r>
              <a:rPr lang="en-US" altLang="en-US" sz="2400" dirty="0" err="1">
                <a:solidFill>
                  <a:srgbClr val="010000"/>
                </a:solidFill>
              </a:rPr>
              <a:t>adalah</a:t>
            </a:r>
            <a:r>
              <a:rPr lang="en-US" altLang="en-US" sz="2400" dirty="0">
                <a:solidFill>
                  <a:srgbClr val="010000"/>
                </a:solidFill>
              </a:rPr>
              <a:t> </a:t>
            </a:r>
            <a:r>
              <a:rPr lang="en-US" altLang="en-US" sz="2400" dirty="0" err="1">
                <a:solidFill>
                  <a:srgbClr val="010000"/>
                </a:solidFill>
              </a:rPr>
              <a:t>pemetaan</a:t>
            </a:r>
            <a:r>
              <a:rPr lang="en-US" altLang="en-US" sz="2400" dirty="0">
                <a:solidFill>
                  <a:srgbClr val="010000"/>
                </a:solidFill>
              </a:rPr>
              <a:t> </a:t>
            </a:r>
            <a:r>
              <a:rPr lang="en-US" altLang="en-US" sz="2400" dirty="0" err="1">
                <a:solidFill>
                  <a:srgbClr val="010000"/>
                </a:solidFill>
              </a:rPr>
              <a:t>dari</a:t>
            </a:r>
            <a:r>
              <a:rPr lang="en-US" altLang="en-US" sz="2400" dirty="0">
                <a:solidFill>
                  <a:srgbClr val="010000"/>
                </a:solidFill>
              </a:rPr>
              <a:t> t</a:t>
            </a:r>
          </a:p>
          <a:p>
            <a:pPr marL="800100" lvl="1" indent="-342900" eaLnBrk="1" hangingPunct="1">
              <a:buFont typeface="Arial" panose="020B0604020202020204" pitchFamily="34" charset="0"/>
              <a:buChar char="•"/>
            </a:pPr>
            <a:endParaRPr lang="en-US" altLang="en-US" sz="2400" dirty="0">
              <a:solidFill>
                <a:srgbClr val="010000"/>
              </a:solidFill>
            </a:endParaRPr>
          </a:p>
          <a:p>
            <a:pPr marL="342900" indent="-342900" eaLnBrk="1" hangingPunct="1">
              <a:buFont typeface="Arial" panose="020B0604020202020204" pitchFamily="34" charset="0"/>
              <a:buChar char="•"/>
            </a:pPr>
            <a:r>
              <a:rPr lang="en-GB" altLang="en-US" sz="2400" dirty="0" err="1">
                <a:solidFill>
                  <a:srgbClr val="010000"/>
                </a:solidFill>
                <a:cs typeface="Times New Roman" panose="02020603050405020304" pitchFamily="18" charset="0"/>
              </a:rPr>
              <a:t>Tetapi</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kita</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belum</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dapat</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memastikannya</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sebab</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masih</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diperlukan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cara</a:t>
            </a:r>
            <a:r>
              <a:rPr lang="en-GB" altLang="en-US" sz="2400" dirty="0">
                <a:solidFill>
                  <a:srgbClr val="010000"/>
                </a:solidFill>
                <a:cs typeface="Times New Roman" panose="02020603050405020304" pitchFamily="18" charset="0"/>
              </a:rPr>
              <a:t> </a:t>
            </a:r>
            <a:r>
              <a:rPr lang="en-GB" altLang="en-US" sz="2400" i="1" dirty="0">
                <a:solidFill>
                  <a:srgbClr val="010000"/>
                </a:solidFill>
                <a:cs typeface="Times New Roman" panose="02020603050405020304" pitchFamily="18" charset="0"/>
              </a:rPr>
              <a:t>trial and error</a:t>
            </a:r>
            <a:r>
              <a:rPr lang="en-GB" altLang="en-US" sz="2400" dirty="0">
                <a:solidFill>
                  <a:srgbClr val="010000"/>
                </a:solidFill>
                <a:cs typeface="Times New Roman" panose="02020603050405020304" pitchFamily="18" charset="0"/>
              </a:rPr>
              <a:t> dan </a:t>
            </a:r>
            <a:r>
              <a:rPr lang="en-GB" altLang="en-US" sz="2400" dirty="0" err="1">
                <a:solidFill>
                  <a:srgbClr val="010000"/>
                </a:solidFill>
                <a:cs typeface="Times New Roman" panose="02020603050405020304" pitchFamily="18" charset="0"/>
              </a:rPr>
              <a:t>pengetahuan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tentang</a:t>
            </a:r>
            <a:r>
              <a:rPr lang="en-GB" altLang="en-US" sz="2400" dirty="0">
                <a:solidFill>
                  <a:srgbClr val="010000"/>
                </a:solidFill>
                <a:cs typeface="Times New Roman" panose="02020603050405020304" pitchFamily="18" charset="0"/>
              </a:rPr>
              <a:t> Bahasa </a:t>
            </a:r>
            <a:r>
              <a:rPr lang="en-GB" altLang="en-US" sz="2400" dirty="0" err="1">
                <a:solidFill>
                  <a:srgbClr val="010000"/>
                </a:solidFill>
                <a:cs typeface="Times New Roman" panose="02020603050405020304" pitchFamily="18" charset="0"/>
              </a:rPr>
              <a:t>Inggris</a:t>
            </a:r>
            <a:r>
              <a:rPr lang="en-GB" altLang="en-US" sz="2400" dirty="0">
                <a:solidFill>
                  <a:srgbClr val="010000"/>
                </a:solidFill>
                <a:cs typeface="Times New Roman" panose="02020603050405020304" pitchFamily="18" charset="0"/>
              </a:rPr>
              <a:t>. </a:t>
            </a:r>
          </a:p>
          <a:p>
            <a:pPr marL="342900" indent="-342900" eaLnBrk="1" hangingPunct="1">
              <a:buFont typeface="Arial" panose="020B0604020202020204" pitchFamily="34" charset="0"/>
              <a:buChar char="•"/>
            </a:pPr>
            <a:endParaRPr lang="en-GB" altLang="en-US" sz="2400" dirty="0">
              <a:solidFill>
                <a:srgbClr val="010000"/>
              </a:solidFill>
              <a:cs typeface="Times New Roman" panose="02020603050405020304" pitchFamily="18" charset="0"/>
            </a:endParaRPr>
          </a:p>
          <a:p>
            <a:pPr marL="342900" indent="-342900" eaLnBrk="1" hangingPunct="1">
              <a:buFont typeface="Arial" panose="020B0604020202020204" pitchFamily="34" charset="0"/>
              <a:buChar char="•"/>
            </a:pPr>
            <a:r>
              <a:rPr lang="en-GB" altLang="en-US" sz="2400" dirty="0" err="1">
                <a:solidFill>
                  <a:srgbClr val="010000"/>
                </a:solidFill>
                <a:cs typeface="Times New Roman" panose="02020603050405020304" pitchFamily="18" charset="0"/>
              </a:rPr>
              <a:t>Tetapi</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ini</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adalah</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langkah</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awal</a:t>
            </a:r>
            <a:r>
              <a:rPr lang="en-GB" altLang="en-US" sz="2400" dirty="0">
                <a:solidFill>
                  <a:srgbClr val="010000"/>
                </a:solidFill>
                <a:cs typeface="Times New Roman" panose="02020603050405020304" pitchFamily="18" charset="0"/>
              </a:rPr>
              <a:t> yang </a:t>
            </a:r>
            <a:r>
              <a:rPr lang="en-GB" altLang="en-US" sz="2400" dirty="0" err="1">
                <a:solidFill>
                  <a:srgbClr val="010000"/>
                </a:solidFill>
                <a:cs typeface="Times New Roman" panose="02020603050405020304" pitchFamily="18" charset="0"/>
              </a:rPr>
              <a:t>bagus</a:t>
            </a:r>
            <a:r>
              <a:rPr lang="en-GB" altLang="en-US" sz="2400" dirty="0">
                <a:solidFill>
                  <a:srgbClr val="010000"/>
                </a:solidFill>
                <a:cs typeface="Times New Roman" panose="02020603050405020304" pitchFamily="18" charset="0"/>
              </a:rPr>
              <a:t>.</a:t>
            </a:r>
            <a:endParaRPr lang="en-US" altLang="en-US" sz="2400" dirty="0">
              <a:solidFill>
                <a:srgbClr val="010000"/>
              </a:solidFill>
            </a:endParaRPr>
          </a:p>
        </p:txBody>
      </p:sp>
      <p:sp>
        <p:nvSpPr>
          <p:cNvPr id="4" name="Rectangle 3">
            <a:extLst>
              <a:ext uri="{FF2B5EF4-FFF2-40B4-BE49-F238E27FC236}">
                <a16:creationId xmlns:a16="http://schemas.microsoft.com/office/drawing/2014/main" id="{9BFA191B-C72E-9845-979E-BB7C6F488287}"/>
              </a:ext>
            </a:extLst>
          </p:cNvPr>
          <p:cNvSpPr/>
          <p:nvPr/>
        </p:nvSpPr>
        <p:spPr>
          <a:xfrm>
            <a:off x="5720080" y="1135748"/>
            <a:ext cx="6002130" cy="51494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94C80DE-298D-7E7D-17FE-893593218619}"/>
              </a:ext>
            </a:extLst>
          </p:cNvPr>
          <p:cNvPicPr>
            <a:picLocks noChangeAspect="1"/>
          </p:cNvPicPr>
          <p:nvPr/>
        </p:nvPicPr>
        <p:blipFill>
          <a:blip r:embed="rId2"/>
          <a:stretch>
            <a:fillRect/>
          </a:stretch>
        </p:blipFill>
        <p:spPr>
          <a:xfrm>
            <a:off x="695960" y="1288236"/>
            <a:ext cx="4710113" cy="5139234"/>
          </a:xfrm>
          <a:prstGeom prst="rect">
            <a:avLst/>
          </a:prstGeom>
        </p:spPr>
      </p:pic>
    </p:spTree>
    <p:extLst>
      <p:ext uri="{BB962C8B-B14F-4D97-AF65-F5344CB8AC3E}">
        <p14:creationId xmlns:p14="http://schemas.microsoft.com/office/powerpoint/2010/main" val="1323823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DB1C112-4A4C-46CF-9001-A826D46F5145}" type="slidenum">
              <a:rPr lang="en-GB" altLang="en-US" sz="2400">
                <a:solidFill>
                  <a:schemeClr val="tx2"/>
                </a:solidFill>
              </a:rPr>
              <a:pPr>
                <a:spcBef>
                  <a:spcPct val="0"/>
                </a:spcBef>
                <a:buClrTx/>
                <a:buSzTx/>
                <a:buFontTx/>
                <a:buNone/>
              </a:pPr>
              <a:t>15</a:t>
            </a:fld>
            <a:endParaRPr lang="en-GB" altLang="en-US" sz="1400">
              <a:solidFill>
                <a:schemeClr val="tx2"/>
              </a:solidFill>
            </a:endParaRPr>
          </a:p>
        </p:txBody>
      </p:sp>
      <p:sp>
        <p:nvSpPr>
          <p:cNvPr id="28676" name="Rectangle 3"/>
          <p:cNvSpPr>
            <a:spLocks noGrp="1" noChangeArrowheads="1"/>
          </p:cNvSpPr>
          <p:nvPr>
            <p:ph type="body" idx="1"/>
          </p:nvPr>
        </p:nvSpPr>
        <p:spPr>
          <a:xfrm>
            <a:off x="576470" y="838200"/>
            <a:ext cx="10777330" cy="5378450"/>
          </a:xfrm>
        </p:spPr>
        <p:txBody>
          <a:bodyPr>
            <a:normAutofit lnSpcReduction="10000"/>
          </a:bodyPr>
          <a:lstStyle/>
          <a:p>
            <a:pPr marL="0" indent="0" algn="just">
              <a:buNone/>
            </a:pPr>
            <a:r>
              <a:rPr lang="en-US" altLang="en-US" dirty="0" err="1">
                <a:solidFill>
                  <a:srgbClr val="000000"/>
                </a:solidFill>
                <a:cs typeface="Times New Roman" panose="02020603050405020304" pitchFamily="18" charset="0"/>
              </a:rPr>
              <a:t>Iterasi</a:t>
            </a:r>
            <a:r>
              <a:rPr lang="en-US" altLang="en-US" dirty="0">
                <a:solidFill>
                  <a:srgbClr val="000000"/>
                </a:solidFill>
                <a:cs typeface="Times New Roman" panose="02020603050405020304" pitchFamily="18" charset="0"/>
              </a:rPr>
              <a:t> 1:</a:t>
            </a:r>
          </a:p>
          <a:p>
            <a:pPr marL="0" indent="0" algn="just">
              <a:buNone/>
            </a:pPr>
            <a:r>
              <a:rPr lang="en-US" altLang="en-US" sz="1800" b="1" dirty="0">
                <a:solidFill>
                  <a:srgbClr val="000000"/>
                </a:solidFill>
                <a:latin typeface="Courier New" panose="02070309020205020404" pitchFamily="49" charset="0"/>
                <a:cs typeface="Courier New" panose="02070309020205020404" pitchFamily="49" charset="0"/>
              </a:rPr>
              <a:t>	</a:t>
            </a:r>
            <a:r>
              <a:rPr lang="en-US" altLang="en-US" sz="1800" dirty="0">
                <a:solidFill>
                  <a:srgbClr val="000000"/>
                </a:solidFill>
                <a:latin typeface="Courier New" panose="02070309020205020404" pitchFamily="49" charset="0"/>
                <a:cs typeface="Courier New" panose="02070309020205020404" pitchFamily="49" charset="0"/>
              </a:rPr>
              <a:t>UZ QSO VUOHXMOPV GPOZPEVSG ZWSZ OPFPESX UDBMETSX AIZ</a:t>
            </a:r>
            <a:endParaRPr lang="en-US" altLang="en-US" sz="1800" dirty="0">
              <a:solidFill>
                <a:srgbClr val="000000"/>
              </a:solidFill>
              <a:cs typeface="Times New Roman" panose="02020603050405020304" pitchFamily="18" charset="0"/>
            </a:endParaRPr>
          </a:p>
          <a:p>
            <a:pPr marL="0" indent="0" algn="just">
              <a:buNone/>
            </a:pPr>
            <a:r>
              <a:rPr lang="en-US" altLang="en-US" sz="2000" dirty="0">
                <a:solidFill>
                  <a:srgbClr val="000000"/>
                </a:solidFill>
                <a:latin typeface="Courier New" panose="02070309020205020404" pitchFamily="49" charset="0"/>
                <a:cs typeface="Courier New" panose="02070309020205020404" pitchFamily="49" charset="0"/>
              </a:rPr>
              <a:t>	 </a:t>
            </a:r>
            <a:r>
              <a:rPr lang="en-US" altLang="en-US" sz="1800" dirty="0">
                <a:solidFill>
                  <a:srgbClr val="000000"/>
                </a:solidFill>
                <a:latin typeface="Courier New" panose="02070309020205020404" pitchFamily="49" charset="0"/>
                <a:cs typeface="Courier New" panose="02070309020205020404" pitchFamily="49" charset="0"/>
              </a:rPr>
              <a:t>t            e   </a:t>
            </a:r>
            <a:r>
              <a:rPr lang="en-US" altLang="en-US" sz="1800" dirty="0" err="1">
                <a:solidFill>
                  <a:srgbClr val="000000"/>
                </a:solidFill>
                <a:latin typeface="Courier New" panose="02070309020205020404" pitchFamily="49" charset="0"/>
                <a:cs typeface="Courier New" panose="02070309020205020404" pitchFamily="49" charset="0"/>
              </a:rPr>
              <a:t>e</a:t>
            </a:r>
            <a:r>
              <a:rPr lang="en-US" altLang="en-US" sz="1800" dirty="0">
                <a:solidFill>
                  <a:srgbClr val="000000"/>
                </a:solidFill>
                <a:latin typeface="Courier New" panose="02070309020205020404" pitchFamily="49" charset="0"/>
                <a:cs typeface="Courier New" panose="02070309020205020404" pitchFamily="49" charset="0"/>
              </a:rPr>
              <a:t> </a:t>
            </a:r>
            <a:r>
              <a:rPr lang="en-US" altLang="en-US" sz="1800" dirty="0" err="1">
                <a:solidFill>
                  <a:srgbClr val="000000"/>
                </a:solidFill>
                <a:latin typeface="Courier New" panose="02070309020205020404" pitchFamily="49" charset="0"/>
                <a:cs typeface="Courier New" panose="02070309020205020404" pitchFamily="49" charset="0"/>
              </a:rPr>
              <a:t>te</a:t>
            </a:r>
            <a:r>
              <a:rPr lang="en-US" altLang="en-US" sz="1800" dirty="0">
                <a:solidFill>
                  <a:srgbClr val="000000"/>
                </a:solidFill>
                <a:latin typeface="Courier New" panose="02070309020205020404" pitchFamily="49" charset="0"/>
                <a:cs typeface="Courier New" panose="02070309020205020404" pitchFamily="49" charset="0"/>
              </a:rPr>
              <a:t>     t  </a:t>
            </a:r>
            <a:r>
              <a:rPr lang="en-US" altLang="en-US" sz="1800" dirty="0" err="1">
                <a:solidFill>
                  <a:srgbClr val="000000"/>
                </a:solidFill>
                <a:latin typeface="Courier New" panose="02070309020205020404" pitchFamily="49" charset="0"/>
                <a:cs typeface="Courier New" panose="02070309020205020404" pitchFamily="49" charset="0"/>
              </a:rPr>
              <a:t>t</a:t>
            </a:r>
            <a:r>
              <a:rPr lang="en-US" altLang="en-US" sz="1800" dirty="0">
                <a:solidFill>
                  <a:srgbClr val="000000"/>
                </a:solidFill>
                <a:latin typeface="Courier New" panose="02070309020205020404" pitchFamily="49" charset="0"/>
                <a:cs typeface="Courier New" panose="02070309020205020404" pitchFamily="49" charset="0"/>
              </a:rPr>
              <a:t>  e </a:t>
            </a:r>
            <a:r>
              <a:rPr lang="en-US" altLang="en-US" sz="1800" dirty="0" err="1">
                <a:solidFill>
                  <a:srgbClr val="000000"/>
                </a:solidFill>
                <a:latin typeface="Courier New" panose="02070309020205020404" pitchFamily="49" charset="0"/>
                <a:cs typeface="Courier New" panose="02070309020205020404" pitchFamily="49" charset="0"/>
              </a:rPr>
              <a:t>e</a:t>
            </a:r>
            <a:r>
              <a:rPr lang="en-US" altLang="en-US" sz="1800" dirty="0">
                <a:solidFill>
                  <a:srgbClr val="000000"/>
                </a:solidFill>
                <a:latin typeface="Courier New" panose="02070309020205020404" pitchFamily="49" charset="0"/>
                <a:cs typeface="Courier New" panose="02070309020205020404" pitchFamily="49" charset="0"/>
              </a:rPr>
              <a:t>               t </a:t>
            </a:r>
            <a:endParaRPr lang="en-US" altLang="en-US" sz="1800" dirty="0">
              <a:solidFill>
                <a:srgbClr val="000000"/>
              </a:solidFill>
              <a:cs typeface="Times New Roman" panose="02020603050405020304" pitchFamily="18" charset="0"/>
            </a:endParaRPr>
          </a:p>
          <a:p>
            <a:pPr marL="0" indent="0" algn="just">
              <a:buNone/>
            </a:pPr>
            <a:r>
              <a:rPr lang="en-US" altLang="en-US" sz="2000" dirty="0">
                <a:solidFill>
                  <a:srgbClr val="000000"/>
                </a:solidFill>
                <a:latin typeface="Courier New" panose="02070309020205020404" pitchFamily="49" charset="0"/>
                <a:cs typeface="Courier New" panose="02070309020205020404" pitchFamily="49" charset="0"/>
              </a:rPr>
              <a:t> </a:t>
            </a:r>
            <a:endParaRPr lang="en-US" altLang="en-US" sz="2000" dirty="0">
              <a:solidFill>
                <a:srgbClr val="000000"/>
              </a:solidFill>
              <a:cs typeface="Times New Roman" panose="02020603050405020304" pitchFamily="18" charset="0"/>
            </a:endParaRPr>
          </a:p>
          <a:p>
            <a:pPr marL="0" indent="0" algn="just">
              <a:buNone/>
            </a:pPr>
            <a:r>
              <a:rPr lang="en-US" altLang="en-US" sz="2000" dirty="0">
                <a:solidFill>
                  <a:srgbClr val="000000"/>
                </a:solidFill>
                <a:latin typeface="Courier New" panose="02070309020205020404" pitchFamily="49" charset="0"/>
                <a:cs typeface="Courier New" panose="02070309020205020404" pitchFamily="49" charset="0"/>
              </a:rPr>
              <a:t>	</a:t>
            </a:r>
            <a:r>
              <a:rPr lang="en-US" altLang="en-US" sz="1800" dirty="0">
                <a:solidFill>
                  <a:srgbClr val="000000"/>
                </a:solidFill>
                <a:latin typeface="Courier New" panose="02070309020205020404" pitchFamily="49" charset="0"/>
                <a:cs typeface="Courier New" panose="02070309020205020404" pitchFamily="49" charset="0"/>
              </a:rPr>
              <a:t>VUEPHZ HMDZSHZO WSFP APPD TSVP QUZW YMXUZUHSX</a:t>
            </a:r>
            <a:endParaRPr lang="en-US" altLang="en-US" sz="1800" dirty="0">
              <a:solidFill>
                <a:srgbClr val="000000"/>
              </a:solidFill>
              <a:cs typeface="Times New Roman" panose="02020603050405020304" pitchFamily="18" charset="0"/>
            </a:endParaRPr>
          </a:p>
          <a:p>
            <a:pPr marL="0" indent="0" algn="just">
              <a:buNone/>
            </a:pPr>
            <a:r>
              <a:rPr lang="en-US" altLang="en-US" sz="1800" dirty="0">
                <a:solidFill>
                  <a:srgbClr val="000000"/>
                </a:solidFill>
                <a:latin typeface="Courier New" panose="02070309020205020404" pitchFamily="49" charset="0"/>
                <a:cs typeface="Courier New" panose="02070309020205020404" pitchFamily="49" charset="0"/>
              </a:rPr>
              <a:t>	   e t    </a:t>
            </a:r>
            <a:r>
              <a:rPr lang="en-US" altLang="en-US" sz="1800" dirty="0" err="1">
                <a:solidFill>
                  <a:srgbClr val="000000"/>
                </a:solidFill>
                <a:latin typeface="Courier New" panose="02070309020205020404" pitchFamily="49" charset="0"/>
                <a:cs typeface="Courier New" panose="02070309020205020404" pitchFamily="49" charset="0"/>
              </a:rPr>
              <a:t>t</a:t>
            </a:r>
            <a:r>
              <a:rPr lang="en-US" altLang="en-US" sz="1800" dirty="0">
                <a:solidFill>
                  <a:srgbClr val="000000"/>
                </a:solidFill>
                <a:latin typeface="Courier New" panose="02070309020205020404" pitchFamily="49" charset="0"/>
                <a:cs typeface="Courier New" panose="02070309020205020404" pitchFamily="49" charset="0"/>
              </a:rPr>
              <a:t>  </a:t>
            </a:r>
            <a:r>
              <a:rPr lang="en-US" altLang="en-US" sz="1800" dirty="0" err="1">
                <a:solidFill>
                  <a:srgbClr val="000000"/>
                </a:solidFill>
                <a:latin typeface="Courier New" panose="02070309020205020404" pitchFamily="49" charset="0"/>
                <a:cs typeface="Courier New" panose="02070309020205020404" pitchFamily="49" charset="0"/>
              </a:rPr>
              <a:t>t</a:t>
            </a:r>
            <a:r>
              <a:rPr lang="en-US" altLang="en-US" sz="1800" dirty="0">
                <a:solidFill>
                  <a:srgbClr val="000000"/>
                </a:solidFill>
                <a:latin typeface="Courier New" panose="02070309020205020404" pitchFamily="49" charset="0"/>
                <a:cs typeface="Courier New" panose="02070309020205020404" pitchFamily="49" charset="0"/>
              </a:rPr>
              <a:t>     e  </a:t>
            </a:r>
            <a:r>
              <a:rPr lang="en-US" altLang="en-US" sz="1800" dirty="0" err="1">
                <a:solidFill>
                  <a:srgbClr val="000000"/>
                </a:solidFill>
                <a:latin typeface="Courier New" panose="02070309020205020404" pitchFamily="49" charset="0"/>
                <a:cs typeface="Courier New" panose="02070309020205020404" pitchFamily="49" charset="0"/>
              </a:rPr>
              <a:t>ee</a:t>
            </a:r>
            <a:r>
              <a:rPr lang="en-US" altLang="en-US" sz="1800" dirty="0">
                <a:solidFill>
                  <a:srgbClr val="000000"/>
                </a:solidFill>
                <a:latin typeface="Courier New" panose="02070309020205020404" pitchFamily="49" charset="0"/>
                <a:cs typeface="Courier New" panose="02070309020205020404" pitchFamily="49" charset="0"/>
              </a:rPr>
              <a:t>     e   t      </a:t>
            </a:r>
            <a:r>
              <a:rPr lang="en-US" altLang="en-US" sz="1800" dirty="0" err="1">
                <a:solidFill>
                  <a:srgbClr val="000000"/>
                </a:solidFill>
                <a:latin typeface="Courier New" panose="02070309020205020404" pitchFamily="49" charset="0"/>
                <a:cs typeface="Courier New" panose="02070309020205020404" pitchFamily="49" charset="0"/>
              </a:rPr>
              <a:t>t</a:t>
            </a:r>
            <a:endParaRPr lang="en-US" altLang="en-US" sz="1800" dirty="0">
              <a:solidFill>
                <a:srgbClr val="000000"/>
              </a:solidFill>
              <a:cs typeface="Times New Roman" panose="02020603050405020304" pitchFamily="18" charset="0"/>
            </a:endParaRPr>
          </a:p>
          <a:p>
            <a:pPr marL="0" indent="0" algn="just">
              <a:buNone/>
            </a:pPr>
            <a:r>
              <a:rPr lang="en-US" altLang="en-US" sz="1800" dirty="0">
                <a:solidFill>
                  <a:srgbClr val="000000"/>
                </a:solidFill>
                <a:latin typeface="Courier New" panose="02070309020205020404" pitchFamily="49" charset="0"/>
                <a:cs typeface="Courier New" panose="02070309020205020404" pitchFamily="49" charset="0"/>
              </a:rPr>
              <a:t> </a:t>
            </a:r>
            <a:endParaRPr lang="en-US" altLang="en-US" sz="1800" dirty="0">
              <a:solidFill>
                <a:srgbClr val="000000"/>
              </a:solidFill>
              <a:cs typeface="Times New Roman" panose="02020603050405020304" pitchFamily="18" charset="0"/>
            </a:endParaRPr>
          </a:p>
          <a:p>
            <a:pPr marL="0" indent="0" algn="just">
              <a:buNone/>
            </a:pPr>
            <a:r>
              <a:rPr lang="en-US" altLang="en-US" sz="1800" dirty="0">
                <a:solidFill>
                  <a:srgbClr val="000000"/>
                </a:solidFill>
                <a:latin typeface="Courier New" panose="02070309020205020404" pitchFamily="49" charset="0"/>
                <a:cs typeface="Courier New" panose="02070309020205020404" pitchFamily="49" charset="0"/>
              </a:rPr>
              <a:t>	EPYEPOPDZSZUFPO MB ZWP FUPZ HMDJ UD TMOHMQ</a:t>
            </a:r>
            <a:endParaRPr lang="en-US" altLang="en-US" sz="1800" dirty="0">
              <a:solidFill>
                <a:srgbClr val="000000"/>
              </a:solidFill>
              <a:cs typeface="Times New Roman" panose="02020603050405020304" pitchFamily="18" charset="0"/>
            </a:endParaRPr>
          </a:p>
          <a:p>
            <a:pPr marL="0" indent="0">
              <a:buNone/>
            </a:pPr>
            <a:r>
              <a:rPr lang="en-GB" altLang="en-US" sz="1800" dirty="0">
                <a:cs typeface="Times New Roman" panose="02020603050405020304" pitchFamily="18" charset="0"/>
              </a:rPr>
              <a:t>	  </a:t>
            </a:r>
            <a:r>
              <a:rPr lang="en-GB" altLang="en-US" sz="1800" dirty="0">
                <a:latin typeface="Courier" pitchFamily="49" charset="0"/>
                <a:cs typeface="Times New Roman" panose="02020603050405020304" pitchFamily="18" charset="0"/>
              </a:rPr>
              <a:t>e  </a:t>
            </a:r>
            <a:r>
              <a:rPr lang="en-GB" altLang="en-US" sz="1800" dirty="0" err="1">
                <a:latin typeface="Courier" pitchFamily="49" charset="0"/>
                <a:cs typeface="Times New Roman" panose="02020603050405020304" pitchFamily="18" charset="0"/>
              </a:rPr>
              <a:t>e</a:t>
            </a:r>
            <a:r>
              <a:rPr lang="en-GB" altLang="en-US" sz="1800" dirty="0">
                <a:latin typeface="Courier" pitchFamily="49" charset="0"/>
                <a:cs typeface="Times New Roman" panose="02020603050405020304" pitchFamily="18" charset="0"/>
              </a:rPr>
              <a:t> </a:t>
            </a:r>
            <a:r>
              <a:rPr lang="en-GB" altLang="en-US" sz="1800" dirty="0" err="1">
                <a:latin typeface="Courier" pitchFamily="49" charset="0"/>
                <a:cs typeface="Times New Roman" panose="02020603050405020304" pitchFamily="18" charset="0"/>
              </a:rPr>
              <a:t>e</a:t>
            </a:r>
            <a:r>
              <a:rPr lang="en-GB" altLang="en-US" sz="1800" dirty="0">
                <a:latin typeface="Courier" pitchFamily="49" charset="0"/>
                <a:cs typeface="Times New Roman" panose="02020603050405020304" pitchFamily="18" charset="0"/>
              </a:rPr>
              <a:t> t </a:t>
            </a:r>
            <a:r>
              <a:rPr lang="en-GB" altLang="en-US" sz="1800" dirty="0" err="1">
                <a:latin typeface="Courier" pitchFamily="49" charset="0"/>
                <a:cs typeface="Times New Roman" panose="02020603050405020304" pitchFamily="18" charset="0"/>
              </a:rPr>
              <a:t>t</a:t>
            </a:r>
            <a:r>
              <a:rPr lang="en-GB" altLang="en-US" sz="1800" dirty="0">
                <a:latin typeface="Courier" pitchFamily="49" charset="0"/>
                <a:cs typeface="Times New Roman" panose="02020603050405020304" pitchFamily="18" charset="0"/>
              </a:rPr>
              <a:t>  e     t e   et</a:t>
            </a:r>
            <a:r>
              <a:rPr lang="en-GB" altLang="en-US" sz="2000" dirty="0">
                <a:latin typeface="Courier" pitchFamily="49" charset="0"/>
                <a:cs typeface="Times New Roman" panose="02020603050405020304" pitchFamily="18" charset="0"/>
              </a:rPr>
              <a:t>  	</a:t>
            </a:r>
          </a:p>
          <a:p>
            <a:pPr marL="0" indent="0">
              <a:buNone/>
            </a:pPr>
            <a:endParaRPr lang="en-GB" altLang="en-US" sz="2000" dirty="0">
              <a:latin typeface="Courier" pitchFamily="49" charset="0"/>
              <a:cs typeface="Times New Roman" panose="02020603050405020304" pitchFamily="18" charset="0"/>
            </a:endParaRPr>
          </a:p>
          <a:p>
            <a:pPr marL="0" indent="0"/>
            <a:r>
              <a:rPr lang="en-GB" altLang="en-US" dirty="0">
                <a:solidFill>
                  <a:srgbClr val="010000"/>
                </a:solidFill>
                <a:latin typeface="Courier New" panose="02070309020205020404" pitchFamily="49" charset="0"/>
                <a:cs typeface="Times New Roman" panose="02020603050405020304" pitchFamily="18" charset="0"/>
              </a:rPr>
              <a:t>ZWP</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ZWSZ</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dipetakan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menjadi</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t*e</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t**t</a:t>
            </a:r>
            <a:r>
              <a:rPr lang="en-US" altLang="en-US" dirty="0">
                <a:solidFill>
                  <a:srgbClr val="010000"/>
                </a:solidFill>
                <a:cs typeface="Times New Roman" panose="02020603050405020304" pitchFamily="18" charset="0"/>
              </a:rPr>
              <a:t> </a:t>
            </a:r>
          </a:p>
          <a:p>
            <a:pPr marL="0" indent="0"/>
            <a:r>
              <a:rPr lang="en-GB" altLang="en-US" dirty="0" err="1">
                <a:solidFill>
                  <a:srgbClr val="010000"/>
                </a:solidFill>
                <a:cs typeface="Times New Roman" panose="02020603050405020304" pitchFamily="18" charset="0"/>
              </a:rPr>
              <a:t>Kemungkinan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besar</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W </a:t>
            </a:r>
            <a:r>
              <a:rPr lang="en-GB" altLang="en-US" dirty="0" err="1">
                <a:solidFill>
                  <a:srgbClr val="010000"/>
                </a:solidFill>
                <a:cs typeface="Times New Roman" panose="02020603050405020304" pitchFamily="18" charset="0"/>
              </a:rPr>
              <a:t>adalah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pemetataan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dari</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sehingga</a:t>
            </a:r>
            <a:r>
              <a:rPr lang="en-GB" altLang="en-US" dirty="0">
                <a:solidFill>
                  <a:srgbClr val="010000"/>
                </a:solidFill>
                <a:cs typeface="Times New Roman" panose="02020603050405020304" pitchFamily="18" charset="0"/>
              </a:rPr>
              <a:t> kata yang </a:t>
            </a:r>
            <a:r>
              <a:rPr lang="en-GB" altLang="en-US" dirty="0" err="1">
                <a:solidFill>
                  <a:srgbClr val="010000"/>
                </a:solidFill>
                <a:cs typeface="Times New Roman" panose="02020603050405020304" pitchFamily="18" charset="0"/>
              </a:rPr>
              <a:t>mungkin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untuk</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ZWP</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ZWSZ</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adalah</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the</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that</a:t>
            </a:r>
            <a:r>
              <a:rPr lang="en-US" altLang="en-US" dirty="0">
                <a:solidFill>
                  <a:srgbClr val="010000"/>
                </a:solidFill>
                <a:cs typeface="Times New Roman" panose="02020603050405020304" pitchFamily="18" charset="0"/>
              </a:rPr>
              <a:t> </a:t>
            </a:r>
            <a:r>
              <a:rPr lang="en-GB" altLang="en-US" dirty="0">
                <a:solidFill>
                  <a:srgbClr val="010000"/>
                </a:solidFill>
                <a:cs typeface="Times New Roman" panose="02020603050405020304" pitchFamily="18" charset="0"/>
              </a:rPr>
              <a:t> </a:t>
            </a:r>
            <a:endParaRPr lang="en-US" altLang="en-US"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764569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DB1C112-4A4C-46CF-9001-A826D46F5145}" type="slidenum">
              <a:rPr lang="en-GB" altLang="en-US" sz="2400">
                <a:solidFill>
                  <a:schemeClr val="tx2"/>
                </a:solidFill>
              </a:rPr>
              <a:pPr>
                <a:spcBef>
                  <a:spcPct val="0"/>
                </a:spcBef>
                <a:buClrTx/>
                <a:buSzTx/>
                <a:buFontTx/>
                <a:buNone/>
              </a:pPr>
              <a:t>16</a:t>
            </a:fld>
            <a:endParaRPr lang="en-GB" altLang="en-US" sz="1400">
              <a:solidFill>
                <a:schemeClr val="tx2"/>
              </a:solidFill>
            </a:endParaRPr>
          </a:p>
        </p:txBody>
      </p:sp>
      <p:sp>
        <p:nvSpPr>
          <p:cNvPr id="28676" name="Rectangle 3"/>
          <p:cNvSpPr>
            <a:spLocks noGrp="1" noChangeArrowheads="1"/>
          </p:cNvSpPr>
          <p:nvPr>
            <p:ph type="body" idx="1"/>
          </p:nvPr>
        </p:nvSpPr>
        <p:spPr>
          <a:xfrm>
            <a:off x="576470" y="838200"/>
            <a:ext cx="10777330" cy="5378450"/>
          </a:xfrm>
        </p:spPr>
        <p:txBody>
          <a:bodyPr>
            <a:normAutofit/>
          </a:bodyPr>
          <a:lstStyle/>
          <a:p>
            <a:pPr marL="0" indent="0" algn="just">
              <a:buNone/>
            </a:pPr>
            <a:r>
              <a:rPr lang="en-US" altLang="en-US" b="1" dirty="0" err="1">
                <a:solidFill>
                  <a:srgbClr val="000000"/>
                </a:solidFill>
                <a:cs typeface="Times New Roman" panose="02020603050405020304" pitchFamily="18" charset="0"/>
              </a:rPr>
              <a:t>Iterasi</a:t>
            </a:r>
            <a:r>
              <a:rPr lang="en-US" altLang="en-US" b="1" dirty="0">
                <a:solidFill>
                  <a:srgbClr val="000000"/>
                </a:solidFill>
                <a:cs typeface="Times New Roman" panose="02020603050405020304" pitchFamily="18" charset="0"/>
              </a:rPr>
              <a:t> 1:</a:t>
            </a:r>
          </a:p>
          <a:p>
            <a:pPr marL="0" indent="0" algn="just">
              <a:buNone/>
            </a:pPr>
            <a:r>
              <a:rPr lang="en-US" altLang="en-US" sz="1800" b="1" dirty="0">
                <a:solidFill>
                  <a:srgbClr val="000000"/>
                </a:solidFill>
                <a:latin typeface="Courier New" panose="02070309020205020404" pitchFamily="49" charset="0"/>
                <a:cs typeface="Courier New" panose="02070309020205020404" pitchFamily="49" charset="0"/>
              </a:rPr>
              <a:t>	</a:t>
            </a:r>
            <a:r>
              <a:rPr lang="en-US" altLang="en-US" sz="1800" dirty="0">
                <a:solidFill>
                  <a:srgbClr val="000000"/>
                </a:solidFill>
                <a:latin typeface="Courier New" panose="02070309020205020404" pitchFamily="49" charset="0"/>
                <a:cs typeface="Courier New" panose="02070309020205020404" pitchFamily="49" charset="0"/>
              </a:rPr>
              <a:t>UZ QSO VUOHXMOPV GPOZPEVSG ZWSZ OPFPESX UDBMETSX AIZ</a:t>
            </a:r>
            <a:endParaRPr lang="en-US" altLang="en-US" sz="1800" dirty="0">
              <a:solidFill>
                <a:srgbClr val="000000"/>
              </a:solidFill>
              <a:cs typeface="Times New Roman" panose="02020603050405020304" pitchFamily="18" charset="0"/>
            </a:endParaRPr>
          </a:p>
          <a:p>
            <a:pPr marL="0" indent="0" algn="just">
              <a:buNone/>
            </a:pPr>
            <a:r>
              <a:rPr lang="en-US" altLang="en-US" sz="2000" dirty="0">
                <a:solidFill>
                  <a:srgbClr val="000000"/>
                </a:solidFill>
                <a:latin typeface="Courier New" panose="02070309020205020404" pitchFamily="49" charset="0"/>
                <a:cs typeface="Courier New" panose="02070309020205020404" pitchFamily="49" charset="0"/>
              </a:rPr>
              <a:t>	 </a:t>
            </a:r>
            <a:r>
              <a:rPr lang="en-US" altLang="en-US" sz="1800" dirty="0">
                <a:solidFill>
                  <a:srgbClr val="000000"/>
                </a:solidFill>
                <a:latin typeface="Courier New" panose="02070309020205020404" pitchFamily="49" charset="0"/>
                <a:cs typeface="Courier New" panose="02070309020205020404" pitchFamily="49" charset="0"/>
              </a:rPr>
              <a:t>t            e   </a:t>
            </a:r>
            <a:r>
              <a:rPr lang="en-US" altLang="en-US" sz="1800" dirty="0" err="1">
                <a:solidFill>
                  <a:srgbClr val="000000"/>
                </a:solidFill>
                <a:latin typeface="Courier New" panose="02070309020205020404" pitchFamily="49" charset="0"/>
                <a:cs typeface="Courier New" panose="02070309020205020404" pitchFamily="49" charset="0"/>
              </a:rPr>
              <a:t>e</a:t>
            </a:r>
            <a:r>
              <a:rPr lang="en-US" altLang="en-US" sz="1800" dirty="0">
                <a:solidFill>
                  <a:srgbClr val="000000"/>
                </a:solidFill>
                <a:latin typeface="Courier New" panose="02070309020205020404" pitchFamily="49" charset="0"/>
                <a:cs typeface="Courier New" panose="02070309020205020404" pitchFamily="49" charset="0"/>
              </a:rPr>
              <a:t> </a:t>
            </a:r>
            <a:r>
              <a:rPr lang="en-US" altLang="en-US" sz="1800" dirty="0" err="1">
                <a:solidFill>
                  <a:srgbClr val="000000"/>
                </a:solidFill>
                <a:latin typeface="Courier New" panose="02070309020205020404" pitchFamily="49" charset="0"/>
                <a:cs typeface="Courier New" panose="02070309020205020404" pitchFamily="49" charset="0"/>
              </a:rPr>
              <a:t>te</a:t>
            </a:r>
            <a:r>
              <a:rPr lang="en-US" altLang="en-US" sz="1800" dirty="0">
                <a:solidFill>
                  <a:srgbClr val="000000"/>
                </a:solidFill>
                <a:latin typeface="Courier New" panose="02070309020205020404" pitchFamily="49" charset="0"/>
                <a:cs typeface="Courier New" panose="02070309020205020404" pitchFamily="49" charset="0"/>
              </a:rPr>
              <a:t>     t  </a:t>
            </a:r>
            <a:r>
              <a:rPr lang="en-US" altLang="en-US" sz="1800" dirty="0" err="1">
                <a:solidFill>
                  <a:srgbClr val="000000"/>
                </a:solidFill>
                <a:latin typeface="Courier New" panose="02070309020205020404" pitchFamily="49" charset="0"/>
                <a:cs typeface="Courier New" panose="02070309020205020404" pitchFamily="49" charset="0"/>
              </a:rPr>
              <a:t>t</a:t>
            </a:r>
            <a:r>
              <a:rPr lang="en-US" altLang="en-US" sz="1800" dirty="0">
                <a:solidFill>
                  <a:srgbClr val="000000"/>
                </a:solidFill>
                <a:latin typeface="Courier New" panose="02070309020205020404" pitchFamily="49" charset="0"/>
                <a:cs typeface="Courier New" panose="02070309020205020404" pitchFamily="49" charset="0"/>
              </a:rPr>
              <a:t>  e </a:t>
            </a:r>
            <a:r>
              <a:rPr lang="en-US" altLang="en-US" sz="1800" dirty="0" err="1">
                <a:solidFill>
                  <a:srgbClr val="000000"/>
                </a:solidFill>
                <a:latin typeface="Courier New" panose="02070309020205020404" pitchFamily="49" charset="0"/>
                <a:cs typeface="Courier New" panose="02070309020205020404" pitchFamily="49" charset="0"/>
              </a:rPr>
              <a:t>e</a:t>
            </a:r>
            <a:r>
              <a:rPr lang="en-US" altLang="en-US" sz="1800" dirty="0">
                <a:solidFill>
                  <a:srgbClr val="000000"/>
                </a:solidFill>
                <a:latin typeface="Courier New" panose="02070309020205020404" pitchFamily="49" charset="0"/>
                <a:cs typeface="Courier New" panose="02070309020205020404" pitchFamily="49" charset="0"/>
              </a:rPr>
              <a:t>               t </a:t>
            </a:r>
            <a:endParaRPr lang="en-US" altLang="en-US" sz="1800" dirty="0">
              <a:solidFill>
                <a:srgbClr val="000000"/>
              </a:solidFill>
              <a:cs typeface="Times New Roman" panose="02020603050405020304" pitchFamily="18" charset="0"/>
            </a:endParaRPr>
          </a:p>
          <a:p>
            <a:pPr marL="0" indent="0" algn="just">
              <a:buNone/>
            </a:pPr>
            <a:r>
              <a:rPr lang="en-US" altLang="en-US" sz="2000" dirty="0">
                <a:solidFill>
                  <a:srgbClr val="000000"/>
                </a:solidFill>
                <a:latin typeface="Courier New" panose="02070309020205020404" pitchFamily="49" charset="0"/>
                <a:cs typeface="Courier New" panose="02070309020205020404" pitchFamily="49" charset="0"/>
              </a:rPr>
              <a:t> </a:t>
            </a:r>
            <a:endParaRPr lang="en-US" altLang="en-US" sz="2000" dirty="0">
              <a:solidFill>
                <a:srgbClr val="000000"/>
              </a:solidFill>
              <a:cs typeface="Times New Roman" panose="02020603050405020304" pitchFamily="18" charset="0"/>
            </a:endParaRPr>
          </a:p>
          <a:p>
            <a:pPr marL="0" indent="0" algn="just">
              <a:buNone/>
            </a:pPr>
            <a:r>
              <a:rPr lang="en-US" altLang="en-US" sz="2000" dirty="0">
                <a:solidFill>
                  <a:srgbClr val="000000"/>
                </a:solidFill>
                <a:latin typeface="Courier New" panose="02070309020205020404" pitchFamily="49" charset="0"/>
                <a:cs typeface="Courier New" panose="02070309020205020404" pitchFamily="49" charset="0"/>
              </a:rPr>
              <a:t>	</a:t>
            </a:r>
            <a:r>
              <a:rPr lang="en-US" altLang="en-US" sz="1800" dirty="0">
                <a:solidFill>
                  <a:srgbClr val="000000"/>
                </a:solidFill>
                <a:latin typeface="Courier New" panose="02070309020205020404" pitchFamily="49" charset="0"/>
                <a:cs typeface="Courier New" panose="02070309020205020404" pitchFamily="49" charset="0"/>
              </a:rPr>
              <a:t>VUEPHZ HMDZSHZO WSFP APPD TSVP QUZW YMXUZUHSX</a:t>
            </a:r>
            <a:endParaRPr lang="en-US" altLang="en-US" sz="1800" dirty="0">
              <a:solidFill>
                <a:srgbClr val="000000"/>
              </a:solidFill>
              <a:cs typeface="Times New Roman" panose="02020603050405020304" pitchFamily="18" charset="0"/>
            </a:endParaRPr>
          </a:p>
          <a:p>
            <a:pPr marL="0" indent="0" algn="just">
              <a:buNone/>
            </a:pPr>
            <a:r>
              <a:rPr lang="en-US" altLang="en-US" sz="1800" dirty="0">
                <a:solidFill>
                  <a:srgbClr val="000000"/>
                </a:solidFill>
                <a:latin typeface="Courier New" panose="02070309020205020404" pitchFamily="49" charset="0"/>
                <a:cs typeface="Courier New" panose="02070309020205020404" pitchFamily="49" charset="0"/>
              </a:rPr>
              <a:t>	   e t    </a:t>
            </a:r>
            <a:r>
              <a:rPr lang="en-US" altLang="en-US" sz="1800" dirty="0" err="1">
                <a:solidFill>
                  <a:srgbClr val="000000"/>
                </a:solidFill>
                <a:latin typeface="Courier New" panose="02070309020205020404" pitchFamily="49" charset="0"/>
                <a:cs typeface="Courier New" panose="02070309020205020404" pitchFamily="49" charset="0"/>
              </a:rPr>
              <a:t>t</a:t>
            </a:r>
            <a:r>
              <a:rPr lang="en-US" altLang="en-US" sz="1800" dirty="0">
                <a:solidFill>
                  <a:srgbClr val="000000"/>
                </a:solidFill>
                <a:latin typeface="Courier New" panose="02070309020205020404" pitchFamily="49" charset="0"/>
                <a:cs typeface="Courier New" panose="02070309020205020404" pitchFamily="49" charset="0"/>
              </a:rPr>
              <a:t>  </a:t>
            </a:r>
            <a:r>
              <a:rPr lang="en-US" altLang="en-US" sz="1800" dirty="0" err="1">
                <a:solidFill>
                  <a:srgbClr val="000000"/>
                </a:solidFill>
                <a:latin typeface="Courier New" panose="02070309020205020404" pitchFamily="49" charset="0"/>
                <a:cs typeface="Courier New" panose="02070309020205020404" pitchFamily="49" charset="0"/>
              </a:rPr>
              <a:t>t</a:t>
            </a:r>
            <a:r>
              <a:rPr lang="en-US" altLang="en-US" sz="1800" dirty="0">
                <a:solidFill>
                  <a:srgbClr val="000000"/>
                </a:solidFill>
                <a:latin typeface="Courier New" panose="02070309020205020404" pitchFamily="49" charset="0"/>
                <a:cs typeface="Courier New" panose="02070309020205020404" pitchFamily="49" charset="0"/>
              </a:rPr>
              <a:t>     e  </a:t>
            </a:r>
            <a:r>
              <a:rPr lang="en-US" altLang="en-US" sz="1800" dirty="0" err="1">
                <a:solidFill>
                  <a:srgbClr val="000000"/>
                </a:solidFill>
                <a:latin typeface="Courier New" panose="02070309020205020404" pitchFamily="49" charset="0"/>
                <a:cs typeface="Courier New" panose="02070309020205020404" pitchFamily="49" charset="0"/>
              </a:rPr>
              <a:t>ee</a:t>
            </a:r>
            <a:r>
              <a:rPr lang="en-US" altLang="en-US" sz="1800" dirty="0">
                <a:solidFill>
                  <a:srgbClr val="000000"/>
                </a:solidFill>
                <a:latin typeface="Courier New" panose="02070309020205020404" pitchFamily="49" charset="0"/>
                <a:cs typeface="Courier New" panose="02070309020205020404" pitchFamily="49" charset="0"/>
              </a:rPr>
              <a:t>     e   t      </a:t>
            </a:r>
            <a:r>
              <a:rPr lang="en-US" altLang="en-US" sz="1800" dirty="0" err="1">
                <a:solidFill>
                  <a:srgbClr val="000000"/>
                </a:solidFill>
                <a:latin typeface="Courier New" panose="02070309020205020404" pitchFamily="49" charset="0"/>
                <a:cs typeface="Courier New" panose="02070309020205020404" pitchFamily="49" charset="0"/>
              </a:rPr>
              <a:t>t</a:t>
            </a:r>
            <a:endParaRPr lang="en-US" altLang="en-US" sz="1800" dirty="0">
              <a:solidFill>
                <a:srgbClr val="000000"/>
              </a:solidFill>
              <a:cs typeface="Times New Roman" panose="02020603050405020304" pitchFamily="18" charset="0"/>
            </a:endParaRPr>
          </a:p>
          <a:p>
            <a:pPr marL="0" indent="0" algn="just">
              <a:buNone/>
            </a:pPr>
            <a:r>
              <a:rPr lang="en-US" altLang="en-US" sz="1800" dirty="0">
                <a:solidFill>
                  <a:srgbClr val="000000"/>
                </a:solidFill>
                <a:latin typeface="Courier New" panose="02070309020205020404" pitchFamily="49" charset="0"/>
                <a:cs typeface="Courier New" panose="02070309020205020404" pitchFamily="49" charset="0"/>
              </a:rPr>
              <a:t> </a:t>
            </a:r>
            <a:endParaRPr lang="en-US" altLang="en-US" sz="1800" dirty="0">
              <a:solidFill>
                <a:srgbClr val="000000"/>
              </a:solidFill>
              <a:cs typeface="Times New Roman" panose="02020603050405020304" pitchFamily="18" charset="0"/>
            </a:endParaRPr>
          </a:p>
          <a:p>
            <a:pPr marL="0" indent="0" algn="just">
              <a:buNone/>
            </a:pPr>
            <a:r>
              <a:rPr lang="en-US" altLang="en-US" sz="1800" dirty="0">
                <a:solidFill>
                  <a:srgbClr val="000000"/>
                </a:solidFill>
                <a:latin typeface="Courier New" panose="02070309020205020404" pitchFamily="49" charset="0"/>
                <a:cs typeface="Courier New" panose="02070309020205020404" pitchFamily="49" charset="0"/>
              </a:rPr>
              <a:t>	EPYEPOPDZSZUFPO MB ZWP FUPZ HMDJ UD TMOHMQ</a:t>
            </a:r>
            <a:endParaRPr lang="en-US" altLang="en-US" sz="1800" dirty="0">
              <a:solidFill>
                <a:srgbClr val="000000"/>
              </a:solidFill>
              <a:cs typeface="Times New Roman" panose="02020603050405020304" pitchFamily="18" charset="0"/>
            </a:endParaRPr>
          </a:p>
          <a:p>
            <a:pPr marL="0" indent="0">
              <a:buNone/>
            </a:pPr>
            <a:r>
              <a:rPr lang="en-GB" altLang="en-US" sz="1800" dirty="0">
                <a:cs typeface="Times New Roman" panose="02020603050405020304" pitchFamily="18" charset="0"/>
              </a:rPr>
              <a:t>	  </a:t>
            </a:r>
            <a:r>
              <a:rPr lang="en-GB" altLang="en-US" sz="1800" dirty="0">
                <a:latin typeface="Courier" pitchFamily="49" charset="0"/>
                <a:cs typeface="Times New Roman" panose="02020603050405020304" pitchFamily="18" charset="0"/>
              </a:rPr>
              <a:t>e  </a:t>
            </a:r>
            <a:r>
              <a:rPr lang="en-GB" altLang="en-US" sz="1800" dirty="0" err="1">
                <a:latin typeface="Courier" pitchFamily="49" charset="0"/>
                <a:cs typeface="Times New Roman" panose="02020603050405020304" pitchFamily="18" charset="0"/>
              </a:rPr>
              <a:t>e</a:t>
            </a:r>
            <a:r>
              <a:rPr lang="en-GB" altLang="en-US" sz="1800" dirty="0">
                <a:latin typeface="Courier" pitchFamily="49" charset="0"/>
                <a:cs typeface="Times New Roman" panose="02020603050405020304" pitchFamily="18" charset="0"/>
              </a:rPr>
              <a:t> </a:t>
            </a:r>
            <a:r>
              <a:rPr lang="en-GB" altLang="en-US" sz="1800" dirty="0" err="1">
                <a:latin typeface="Courier" pitchFamily="49" charset="0"/>
                <a:cs typeface="Times New Roman" panose="02020603050405020304" pitchFamily="18" charset="0"/>
              </a:rPr>
              <a:t>e</a:t>
            </a:r>
            <a:r>
              <a:rPr lang="en-GB" altLang="en-US" sz="1800" dirty="0">
                <a:latin typeface="Courier" pitchFamily="49" charset="0"/>
                <a:cs typeface="Times New Roman" panose="02020603050405020304" pitchFamily="18" charset="0"/>
              </a:rPr>
              <a:t> t </a:t>
            </a:r>
            <a:r>
              <a:rPr lang="en-GB" altLang="en-US" sz="1800" dirty="0" err="1">
                <a:latin typeface="Courier" pitchFamily="49" charset="0"/>
                <a:cs typeface="Times New Roman" panose="02020603050405020304" pitchFamily="18" charset="0"/>
              </a:rPr>
              <a:t>t</a:t>
            </a:r>
            <a:r>
              <a:rPr lang="en-GB" altLang="en-US" sz="1800" dirty="0">
                <a:latin typeface="Courier" pitchFamily="49" charset="0"/>
                <a:cs typeface="Times New Roman" panose="02020603050405020304" pitchFamily="18" charset="0"/>
              </a:rPr>
              <a:t>  e     t e   et</a:t>
            </a:r>
            <a:r>
              <a:rPr lang="en-GB" altLang="en-US" sz="2000" dirty="0">
                <a:latin typeface="Courier" pitchFamily="49" charset="0"/>
                <a:cs typeface="Times New Roman" panose="02020603050405020304" pitchFamily="18" charset="0"/>
              </a:rPr>
              <a:t>  	</a:t>
            </a:r>
          </a:p>
          <a:p>
            <a:pPr marL="0" indent="0">
              <a:buNone/>
            </a:pPr>
            <a:endParaRPr lang="en-GB" altLang="en-US" sz="2000" dirty="0">
              <a:latin typeface="Courier" pitchFamily="49" charset="0"/>
              <a:cs typeface="Times New Roman" panose="02020603050405020304" pitchFamily="18" charset="0"/>
            </a:endParaRPr>
          </a:p>
          <a:p>
            <a:pPr marL="0" indent="0"/>
            <a:r>
              <a:rPr lang="en-GB" altLang="en-US" dirty="0">
                <a:solidFill>
                  <a:srgbClr val="010000"/>
                </a:solidFill>
                <a:latin typeface="Courier New" panose="02070309020205020404" pitchFamily="49" charset="0"/>
                <a:cs typeface="Times New Roman" panose="02020603050405020304" pitchFamily="18" charset="0"/>
              </a:rPr>
              <a:t> </a:t>
            </a:r>
            <a:r>
              <a:rPr lang="en-GB" altLang="en-US" sz="2400" dirty="0">
                <a:solidFill>
                  <a:srgbClr val="010000"/>
                </a:solidFill>
                <a:latin typeface="Courier New" panose="02070309020205020404" pitchFamily="49" charset="0"/>
                <a:cs typeface="Times New Roman" panose="02020603050405020304" pitchFamily="18" charset="0"/>
              </a:rPr>
              <a:t>ZWP</a:t>
            </a:r>
            <a:r>
              <a:rPr lang="en-GB" altLang="en-US" sz="2400" dirty="0">
                <a:solidFill>
                  <a:srgbClr val="010000"/>
                </a:solidFill>
                <a:cs typeface="Times New Roman" panose="02020603050405020304" pitchFamily="18" charset="0"/>
              </a:rPr>
              <a:t> dan </a:t>
            </a:r>
            <a:r>
              <a:rPr lang="en-GB" altLang="en-US" sz="2400" dirty="0">
                <a:solidFill>
                  <a:srgbClr val="010000"/>
                </a:solidFill>
                <a:latin typeface="Courier New" panose="02070309020205020404" pitchFamily="49" charset="0"/>
                <a:cs typeface="Times New Roman" panose="02020603050405020304" pitchFamily="18" charset="0"/>
              </a:rPr>
              <a:t>ZWSZ</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dipetakan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menjadi</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New" panose="02070309020205020404" pitchFamily="49" charset="0"/>
                <a:cs typeface="Times New Roman" panose="02020603050405020304" pitchFamily="18" charset="0"/>
              </a:rPr>
              <a:t>t*e</a:t>
            </a:r>
            <a:r>
              <a:rPr lang="en-GB" altLang="en-US" sz="2400" dirty="0">
                <a:solidFill>
                  <a:srgbClr val="010000"/>
                </a:solidFill>
                <a:cs typeface="Times New Roman" panose="02020603050405020304" pitchFamily="18" charset="0"/>
              </a:rPr>
              <a:t> dan </a:t>
            </a:r>
            <a:r>
              <a:rPr lang="en-GB" altLang="en-US" sz="2400" dirty="0">
                <a:solidFill>
                  <a:srgbClr val="010000"/>
                </a:solidFill>
                <a:latin typeface="Courier New" panose="02070309020205020404" pitchFamily="49" charset="0"/>
                <a:cs typeface="Times New Roman" panose="02020603050405020304" pitchFamily="18" charset="0"/>
              </a:rPr>
              <a:t>t**t</a:t>
            </a:r>
            <a:r>
              <a:rPr lang="en-US" altLang="en-US" sz="2400" dirty="0">
                <a:solidFill>
                  <a:srgbClr val="010000"/>
                </a:solidFill>
                <a:cs typeface="Times New Roman" panose="02020603050405020304" pitchFamily="18" charset="0"/>
              </a:rPr>
              <a:t> </a:t>
            </a:r>
          </a:p>
          <a:p>
            <a:pPr marL="396875" indent="-396875"/>
            <a:r>
              <a:rPr lang="en-GB" altLang="en-US" sz="2400" dirty="0" err="1">
                <a:solidFill>
                  <a:srgbClr val="010000"/>
                </a:solidFill>
                <a:cs typeface="Times New Roman" panose="02020603050405020304" pitchFamily="18" charset="0"/>
              </a:rPr>
              <a:t>Kemungkinan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besar</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New" panose="02070309020205020404" pitchFamily="49" charset="0"/>
                <a:cs typeface="Times New Roman" panose="02020603050405020304" pitchFamily="18" charset="0"/>
              </a:rPr>
              <a:t>W </a:t>
            </a:r>
            <a:r>
              <a:rPr lang="en-GB" altLang="en-US" sz="2400" dirty="0" err="1">
                <a:solidFill>
                  <a:srgbClr val="010000"/>
                </a:solidFill>
                <a:cs typeface="Times New Roman" panose="02020603050405020304" pitchFamily="18" charset="0"/>
              </a:rPr>
              <a:t>adalah</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pemetataan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dari</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New" panose="02070309020205020404" pitchFamily="49" charset="0"/>
                <a:cs typeface="Times New Roman" panose="02020603050405020304" pitchFamily="18" charset="0"/>
              </a:rPr>
              <a:t>H</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sehingga</a:t>
            </a:r>
            <a:r>
              <a:rPr lang="en-GB" altLang="en-US" sz="2400" dirty="0">
                <a:solidFill>
                  <a:srgbClr val="010000"/>
                </a:solidFill>
                <a:cs typeface="Times New Roman" panose="02020603050405020304" pitchFamily="18" charset="0"/>
              </a:rPr>
              <a:t> kata yang </a:t>
            </a:r>
            <a:r>
              <a:rPr lang="en-GB" altLang="en-US" sz="2400" dirty="0" err="1">
                <a:solidFill>
                  <a:srgbClr val="010000"/>
                </a:solidFill>
                <a:cs typeface="Times New Roman" panose="02020603050405020304" pitchFamily="18" charset="0"/>
              </a:rPr>
              <a:t>mungkin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untuk</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New" panose="02070309020205020404" pitchFamily="49" charset="0"/>
                <a:cs typeface="Times New Roman" panose="02020603050405020304" pitchFamily="18" charset="0"/>
              </a:rPr>
              <a:t>ZWP</a:t>
            </a:r>
            <a:r>
              <a:rPr lang="en-GB" altLang="en-US" sz="2400" dirty="0">
                <a:solidFill>
                  <a:srgbClr val="010000"/>
                </a:solidFill>
                <a:cs typeface="Times New Roman" panose="02020603050405020304" pitchFamily="18" charset="0"/>
              </a:rPr>
              <a:t> dan </a:t>
            </a:r>
            <a:r>
              <a:rPr lang="en-GB" altLang="en-US" sz="2400" dirty="0">
                <a:solidFill>
                  <a:srgbClr val="010000"/>
                </a:solidFill>
                <a:latin typeface="Courier New" panose="02070309020205020404" pitchFamily="49" charset="0"/>
                <a:cs typeface="Times New Roman" panose="02020603050405020304" pitchFamily="18" charset="0"/>
              </a:rPr>
              <a:t>ZWSZ</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adalah</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New" panose="02070309020205020404" pitchFamily="49" charset="0"/>
                <a:cs typeface="Times New Roman" panose="02020603050405020304" pitchFamily="18" charset="0"/>
              </a:rPr>
              <a:t>the</a:t>
            </a:r>
            <a:r>
              <a:rPr lang="en-GB" altLang="en-US" sz="2400" dirty="0">
                <a:solidFill>
                  <a:srgbClr val="010000"/>
                </a:solidFill>
                <a:cs typeface="Times New Roman" panose="02020603050405020304" pitchFamily="18" charset="0"/>
              </a:rPr>
              <a:t> dan </a:t>
            </a:r>
            <a:r>
              <a:rPr lang="en-GB" altLang="en-US" sz="2400" dirty="0">
                <a:solidFill>
                  <a:srgbClr val="010000"/>
                </a:solidFill>
                <a:latin typeface="Courier New" panose="02070309020205020404" pitchFamily="49" charset="0"/>
                <a:cs typeface="Times New Roman" panose="02020603050405020304" pitchFamily="18" charset="0"/>
              </a:rPr>
              <a:t>that</a:t>
            </a:r>
            <a:r>
              <a:rPr lang="en-US" altLang="en-US" sz="2400" dirty="0">
                <a:solidFill>
                  <a:srgbClr val="010000"/>
                </a:solidFill>
                <a:cs typeface="Times New Roman" panose="02020603050405020304" pitchFamily="18" charset="0"/>
              </a:rPr>
              <a:t> </a:t>
            </a:r>
            <a:r>
              <a:rPr lang="en-GB" altLang="en-US" sz="2400" dirty="0">
                <a:solidFill>
                  <a:srgbClr val="010000"/>
                </a:solidFill>
                <a:cs typeface="Times New Roman" panose="02020603050405020304" pitchFamily="18" charset="0"/>
              </a:rPr>
              <a:t> </a:t>
            </a:r>
            <a:endParaRPr lang="en-US" altLang="en-US" sz="2400"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1847224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96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3957850F-43D3-4E75-94F3-2FF260C49F5A}" type="slidenum">
              <a:rPr lang="en-GB" altLang="en-US" sz="2400">
                <a:solidFill>
                  <a:schemeClr val="tx2"/>
                </a:solidFill>
              </a:rPr>
              <a:pPr>
                <a:spcBef>
                  <a:spcPct val="0"/>
                </a:spcBef>
                <a:buClrTx/>
                <a:buSzTx/>
                <a:buFontTx/>
                <a:buNone/>
              </a:pPr>
              <a:t>17</a:t>
            </a:fld>
            <a:endParaRPr lang="en-GB" altLang="en-US" sz="1400">
              <a:solidFill>
                <a:schemeClr val="tx2"/>
              </a:solidFill>
            </a:endParaRPr>
          </a:p>
        </p:txBody>
      </p:sp>
      <p:sp>
        <p:nvSpPr>
          <p:cNvPr id="29700" name="Rectangle 3"/>
          <p:cNvSpPr>
            <a:spLocks noGrp="1" noChangeArrowheads="1"/>
          </p:cNvSpPr>
          <p:nvPr>
            <p:ph type="body" idx="1"/>
          </p:nvPr>
        </p:nvSpPr>
        <p:spPr>
          <a:xfrm>
            <a:off x="993913" y="838200"/>
            <a:ext cx="10359887" cy="5378450"/>
          </a:xfrm>
        </p:spPr>
        <p:txBody>
          <a:bodyPr>
            <a:normAutofit lnSpcReduction="10000"/>
          </a:bodyPr>
          <a:lstStyle/>
          <a:p>
            <a:pPr eaLnBrk="1" hangingPunct="1">
              <a:lnSpc>
                <a:spcPct val="80000"/>
              </a:lnSpc>
            </a:pPr>
            <a:r>
              <a:rPr lang="en-US" altLang="en-US" sz="2400" dirty="0" err="1">
                <a:solidFill>
                  <a:srgbClr val="010000"/>
                </a:solidFill>
              </a:rPr>
              <a:t>Diperoleh</a:t>
            </a:r>
            <a:r>
              <a:rPr lang="en-US" altLang="en-US" sz="2400" dirty="0">
                <a:solidFill>
                  <a:srgbClr val="010000"/>
                </a:solidFill>
              </a:rPr>
              <a:t> </a:t>
            </a:r>
            <a:r>
              <a:rPr lang="en-US" altLang="en-US" sz="2400" dirty="0" err="1">
                <a:solidFill>
                  <a:srgbClr val="010000"/>
                </a:solidFill>
              </a:rPr>
              <a:t>pemetaan</a:t>
            </a:r>
            <a:r>
              <a:rPr lang="en-US" altLang="en-US" sz="2400" dirty="0">
                <a:solidFill>
                  <a:srgbClr val="010000"/>
                </a:solidFill>
              </a:rPr>
              <a:t>:</a:t>
            </a:r>
          </a:p>
          <a:p>
            <a:pPr algn="just" eaLnBrk="1" hangingPunct="1">
              <a:lnSpc>
                <a:spcPct val="80000"/>
              </a:lnSpc>
              <a:buFont typeface="Wingdings" panose="05000000000000000000" pitchFamily="2" charset="2"/>
              <a:buNone/>
            </a:pPr>
            <a:r>
              <a:rPr lang="en-US" altLang="en-US" b="1" dirty="0">
                <a:solidFill>
                  <a:srgbClr val="000000"/>
                </a:solidFill>
                <a:latin typeface="Courier" pitchFamily="49" charset="0"/>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P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e</a:t>
            </a:r>
            <a:endParaRPr lang="en-US" altLang="en-US" sz="24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Z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t</a:t>
            </a:r>
            <a:endParaRPr lang="en-US" altLang="en-US" sz="24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W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h</a:t>
            </a:r>
            <a:endParaRPr lang="en-US" altLang="en-US" sz="2400" dirty="0">
              <a:solidFill>
                <a:srgbClr val="000000"/>
              </a:solidFill>
              <a:cs typeface="Times New Roman" panose="02020603050405020304" pitchFamily="18" charset="0"/>
            </a:endParaRPr>
          </a:p>
          <a:p>
            <a:pPr eaLnBrk="1" hangingPunct="1">
              <a:lnSpc>
                <a:spcPct val="80000"/>
              </a:lnSpc>
              <a:buFont typeface="Wingdings" panose="05000000000000000000" pitchFamily="2" charset="2"/>
              <a:buNone/>
            </a:pPr>
            <a:r>
              <a:rPr lang="en-GB" altLang="en-US" sz="2400" dirty="0">
                <a:solidFill>
                  <a:srgbClr val="010000"/>
                </a:solidFill>
                <a:latin typeface="Courier" pitchFamily="49" charset="0"/>
                <a:cs typeface="Times New Roman" panose="02020603050405020304" pitchFamily="18" charset="0"/>
              </a:rPr>
              <a:t>		S </a:t>
            </a:r>
            <a:r>
              <a:rPr lang="en-GB" altLang="en-US" sz="2400" dirty="0">
                <a:solidFill>
                  <a:srgbClr val="010000"/>
                </a:solidFill>
                <a:latin typeface="Courier" pitchFamily="49" charset="0"/>
                <a:cs typeface="Times New Roman" panose="02020603050405020304" pitchFamily="18" charset="0"/>
                <a:sym typeface="Wingdings" panose="05000000000000000000" pitchFamily="2" charset="2"/>
              </a:rPr>
              <a:t></a:t>
            </a:r>
            <a:r>
              <a:rPr lang="en-GB" altLang="en-US" sz="2400" dirty="0">
                <a:solidFill>
                  <a:srgbClr val="010000"/>
                </a:solidFill>
                <a:latin typeface="Courier" pitchFamily="49" charset="0"/>
                <a:cs typeface="Times New Roman" panose="02020603050405020304" pitchFamily="18" charset="0"/>
              </a:rPr>
              <a:t> a</a:t>
            </a:r>
            <a:r>
              <a:rPr lang="en-US" altLang="en-US" sz="2400" dirty="0">
                <a:solidFill>
                  <a:srgbClr val="010000"/>
                </a:solidFill>
              </a:rPr>
              <a:t> </a:t>
            </a:r>
          </a:p>
          <a:p>
            <a:pPr algn="just" eaLnBrk="1" hangingPunct="1">
              <a:lnSpc>
                <a:spcPct val="80000"/>
              </a:lnSpc>
            </a:pPr>
            <a:r>
              <a:rPr lang="en-US" altLang="en-US" sz="2400" b="1" dirty="0" err="1">
                <a:solidFill>
                  <a:srgbClr val="000000"/>
                </a:solidFill>
                <a:cs typeface="Times New Roman" panose="02020603050405020304" pitchFamily="18" charset="0"/>
              </a:rPr>
              <a:t>Iterasi</a:t>
            </a:r>
            <a:r>
              <a:rPr lang="en-US" altLang="en-US" sz="2400" b="1" dirty="0">
                <a:solidFill>
                  <a:srgbClr val="000000"/>
                </a:solidFill>
                <a:cs typeface="Times New Roman" panose="02020603050405020304" pitchFamily="18" charset="0"/>
              </a:rPr>
              <a:t> 2:</a:t>
            </a:r>
          </a:p>
          <a:p>
            <a:pPr algn="just" eaLnBrk="1" hangingPunct="1">
              <a:lnSpc>
                <a:spcPct val="80000"/>
              </a:lnSpc>
              <a:buFont typeface="Wingdings" panose="05000000000000000000" pitchFamily="2" charset="2"/>
              <a:buNone/>
            </a:pPr>
            <a:endParaRPr lang="en-US" altLang="en-US" sz="1800" dirty="0">
              <a:solidFill>
                <a:srgbClr val="000000"/>
              </a:solidFill>
              <a:latin typeface="Courier New" panose="02070309020205020404" pitchFamily="49" charset="0"/>
              <a:cs typeface="Courier New" panose="02070309020205020404" pitchFamily="49"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UZ QSO VUOHXMOPV GPOZPEVSG ZWSZ OPFPESX UDBMETSX AIZ</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t  a         e   </a:t>
            </a:r>
            <a:r>
              <a:rPr lang="en-US" altLang="en-US" sz="1800" dirty="0" err="1">
                <a:solidFill>
                  <a:srgbClr val="000000"/>
                </a:solidFill>
                <a:latin typeface="Courier New" panose="02070309020205020404" pitchFamily="49" charset="0"/>
                <a:cs typeface="Courier New" panose="02070309020205020404" pitchFamily="49" charset="0"/>
              </a:rPr>
              <a:t>e</a:t>
            </a:r>
            <a:r>
              <a:rPr lang="en-US" altLang="en-US" sz="1800" dirty="0">
                <a:solidFill>
                  <a:srgbClr val="000000"/>
                </a:solidFill>
                <a:latin typeface="Courier New" panose="02070309020205020404" pitchFamily="49" charset="0"/>
                <a:cs typeface="Courier New" panose="02070309020205020404" pitchFamily="49" charset="0"/>
              </a:rPr>
              <a:t> </a:t>
            </a:r>
            <a:r>
              <a:rPr lang="en-US" altLang="en-US" sz="1800" dirty="0" err="1">
                <a:solidFill>
                  <a:srgbClr val="000000"/>
                </a:solidFill>
                <a:latin typeface="Courier New" panose="02070309020205020404" pitchFamily="49" charset="0"/>
                <a:cs typeface="Courier New" panose="02070309020205020404" pitchFamily="49" charset="0"/>
              </a:rPr>
              <a:t>te</a:t>
            </a:r>
            <a:r>
              <a:rPr lang="en-US" altLang="en-US" sz="1800" dirty="0">
                <a:solidFill>
                  <a:srgbClr val="000000"/>
                </a:solidFill>
                <a:latin typeface="Courier New" panose="02070309020205020404" pitchFamily="49" charset="0"/>
                <a:cs typeface="Courier New" panose="02070309020205020404" pitchFamily="49" charset="0"/>
              </a:rPr>
              <a:t>  a  that  e </a:t>
            </a:r>
            <a:r>
              <a:rPr lang="en-US" altLang="en-US" sz="1800" dirty="0" err="1">
                <a:solidFill>
                  <a:srgbClr val="000000"/>
                </a:solidFill>
                <a:latin typeface="Courier New" panose="02070309020205020404" pitchFamily="49" charset="0"/>
                <a:cs typeface="Courier New" panose="02070309020205020404" pitchFamily="49" charset="0"/>
              </a:rPr>
              <a:t>e</a:t>
            </a:r>
            <a:r>
              <a:rPr lang="en-US" altLang="en-US" sz="1800" dirty="0">
                <a:solidFill>
                  <a:srgbClr val="000000"/>
                </a:solidFill>
                <a:latin typeface="Courier New" panose="02070309020205020404" pitchFamily="49" charset="0"/>
                <a:cs typeface="Courier New" panose="02070309020205020404" pitchFamily="49" charset="0"/>
              </a:rPr>
              <a:t> a        </a:t>
            </a:r>
            <a:r>
              <a:rPr lang="en-US" altLang="en-US" sz="1800" dirty="0" err="1">
                <a:solidFill>
                  <a:srgbClr val="000000"/>
                </a:solidFill>
                <a:latin typeface="Courier New" panose="02070309020205020404" pitchFamily="49" charset="0"/>
                <a:cs typeface="Courier New" panose="02070309020205020404" pitchFamily="49" charset="0"/>
              </a:rPr>
              <a:t>a</a:t>
            </a:r>
            <a:r>
              <a:rPr lang="en-US" altLang="en-US" sz="1800" dirty="0">
                <a:solidFill>
                  <a:srgbClr val="000000"/>
                </a:solidFill>
                <a:latin typeface="Courier New" panose="02070309020205020404" pitchFamily="49" charset="0"/>
                <a:cs typeface="Courier New" panose="02070309020205020404" pitchFamily="49" charset="0"/>
              </a:rPr>
              <a:t>    t</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VUEPHZ HMDZSHZO WSFP APPD TSVP QUZW YMXUZUHSX</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e t    ta t  ha e  </a:t>
            </a:r>
            <a:r>
              <a:rPr lang="en-US" altLang="en-US" sz="1800" dirty="0" err="1">
                <a:solidFill>
                  <a:srgbClr val="000000"/>
                </a:solidFill>
                <a:latin typeface="Courier New" panose="02070309020205020404" pitchFamily="49" charset="0"/>
                <a:cs typeface="Courier New" panose="02070309020205020404" pitchFamily="49" charset="0"/>
              </a:rPr>
              <a:t>ee</a:t>
            </a:r>
            <a:r>
              <a:rPr lang="en-US" altLang="en-US" sz="1800" dirty="0">
                <a:solidFill>
                  <a:srgbClr val="000000"/>
                </a:solidFill>
                <a:latin typeface="Courier New" panose="02070309020205020404" pitchFamily="49" charset="0"/>
                <a:cs typeface="Courier New" panose="02070309020205020404" pitchFamily="49" charset="0"/>
              </a:rPr>
              <a:t>   a e   </a:t>
            </a:r>
            <a:r>
              <a:rPr lang="en-US" altLang="en-US" sz="1800" dirty="0" err="1">
                <a:solidFill>
                  <a:srgbClr val="000000"/>
                </a:solidFill>
                <a:latin typeface="Courier New" panose="02070309020205020404" pitchFamily="49" charset="0"/>
                <a:cs typeface="Courier New" panose="02070309020205020404" pitchFamily="49" charset="0"/>
              </a:rPr>
              <a:t>th</a:t>
            </a:r>
            <a:r>
              <a:rPr lang="en-US" altLang="en-US" sz="1800" dirty="0">
                <a:solidFill>
                  <a:srgbClr val="000000"/>
                </a:solidFill>
                <a:latin typeface="Courier New" panose="02070309020205020404" pitchFamily="49" charset="0"/>
                <a:cs typeface="Courier New" panose="02070309020205020404" pitchFamily="49" charset="0"/>
              </a:rPr>
              <a:t>     t  a</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EPYEPOPDZSZUFPO MB ZWP FUPZ HMDJ UD TMOHMQ</a:t>
            </a:r>
            <a:endParaRPr lang="en-US" altLang="en-US" sz="1800" dirty="0">
              <a:solidFill>
                <a:srgbClr val="000000"/>
              </a:solidFill>
              <a:cs typeface="Times New Roman" panose="02020603050405020304" pitchFamily="18" charset="0"/>
            </a:endParaRPr>
          </a:p>
          <a:p>
            <a:pPr eaLnBrk="1" hangingPunct="1">
              <a:lnSpc>
                <a:spcPct val="80000"/>
              </a:lnSpc>
              <a:buFont typeface="Wingdings" panose="05000000000000000000" pitchFamily="2" charset="2"/>
              <a:buNone/>
            </a:pPr>
            <a:r>
              <a:rPr lang="en-GB" altLang="en-US" sz="1800" dirty="0">
                <a:solidFill>
                  <a:srgbClr val="010000"/>
                </a:solidFill>
                <a:cs typeface="Times New Roman" panose="02020603050405020304" pitchFamily="18" charset="0"/>
              </a:rPr>
              <a:t>	  </a:t>
            </a:r>
            <a:r>
              <a:rPr lang="en-GB" altLang="en-US" sz="1800" dirty="0">
                <a:solidFill>
                  <a:srgbClr val="010000"/>
                </a:solidFill>
                <a:latin typeface="Courier" pitchFamily="49" charset="0"/>
                <a:cs typeface="Times New Roman" panose="02020603050405020304" pitchFamily="18" charset="0"/>
              </a:rPr>
              <a:t>e  </a:t>
            </a:r>
            <a:r>
              <a:rPr lang="en-GB" altLang="en-US" sz="1800" dirty="0" err="1">
                <a:solidFill>
                  <a:srgbClr val="010000"/>
                </a:solidFill>
                <a:latin typeface="Courier" pitchFamily="49" charset="0"/>
                <a:cs typeface="Times New Roman" panose="02020603050405020304" pitchFamily="18" charset="0"/>
              </a:rPr>
              <a:t>e</a:t>
            </a:r>
            <a:r>
              <a:rPr lang="en-GB" altLang="en-US" sz="1800" dirty="0">
                <a:solidFill>
                  <a:srgbClr val="010000"/>
                </a:solidFill>
                <a:latin typeface="Courier" pitchFamily="49" charset="0"/>
                <a:cs typeface="Times New Roman" panose="02020603050405020304" pitchFamily="18" charset="0"/>
              </a:rPr>
              <a:t> </a:t>
            </a:r>
            <a:r>
              <a:rPr lang="en-GB" altLang="en-US" sz="1800" dirty="0" err="1">
                <a:solidFill>
                  <a:srgbClr val="010000"/>
                </a:solidFill>
                <a:latin typeface="Courier" pitchFamily="49" charset="0"/>
                <a:cs typeface="Times New Roman" panose="02020603050405020304" pitchFamily="18" charset="0"/>
              </a:rPr>
              <a:t>e</a:t>
            </a:r>
            <a:r>
              <a:rPr lang="en-GB" altLang="en-US" sz="1800" dirty="0">
                <a:solidFill>
                  <a:srgbClr val="010000"/>
                </a:solidFill>
                <a:latin typeface="Courier" pitchFamily="49" charset="0"/>
                <a:cs typeface="Times New Roman" panose="02020603050405020304" pitchFamily="18" charset="0"/>
              </a:rPr>
              <a:t> tat  e     the   et  	 </a:t>
            </a:r>
            <a:endParaRPr lang="en-US" altLang="en-US" sz="1800" dirty="0">
              <a:solidFill>
                <a:srgbClr val="010000"/>
              </a:solidFill>
              <a:latin typeface="Courier" pitchFamily="49" charset="0"/>
              <a:cs typeface="Times New Roman" panose="02020603050405020304" pitchFamily="18" charset="0"/>
            </a:endParaRPr>
          </a:p>
        </p:txBody>
      </p:sp>
    </p:spTree>
    <p:extLst>
      <p:ext uri="{BB962C8B-B14F-4D97-AF65-F5344CB8AC3E}">
        <p14:creationId xmlns:p14="http://schemas.microsoft.com/office/powerpoint/2010/main" val="1568756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CC5D84E9-1487-4A42-B9AE-98BDF184FA12}" type="slidenum">
              <a:rPr lang="en-GB" altLang="en-US" sz="2400">
                <a:solidFill>
                  <a:schemeClr val="tx2"/>
                </a:solidFill>
              </a:rPr>
              <a:pPr>
                <a:spcBef>
                  <a:spcPct val="0"/>
                </a:spcBef>
                <a:buClrTx/>
                <a:buSzTx/>
                <a:buFontTx/>
                <a:buNone/>
              </a:pPr>
              <a:t>18</a:t>
            </a:fld>
            <a:endParaRPr lang="en-GB" altLang="en-US" sz="1400">
              <a:solidFill>
                <a:schemeClr val="tx2"/>
              </a:solidFill>
            </a:endParaRPr>
          </a:p>
        </p:txBody>
      </p:sp>
      <p:sp>
        <p:nvSpPr>
          <p:cNvPr id="30724" name="Rectangle 3"/>
          <p:cNvSpPr>
            <a:spLocks noGrp="1" noChangeArrowheads="1"/>
          </p:cNvSpPr>
          <p:nvPr>
            <p:ph type="body" idx="1"/>
          </p:nvPr>
        </p:nvSpPr>
        <p:spPr>
          <a:xfrm>
            <a:off x="796787" y="377687"/>
            <a:ext cx="10598426" cy="5240794"/>
          </a:xfrm>
        </p:spPr>
        <p:txBody>
          <a:bodyPr>
            <a:noAutofit/>
          </a:bodyPr>
          <a:lstStyle/>
          <a:p>
            <a:pPr eaLnBrk="1" hangingPunct="1">
              <a:lnSpc>
                <a:spcPct val="90000"/>
              </a:lnSpc>
            </a:pPr>
            <a:endParaRPr lang="en-GB" altLang="en-US" sz="2400" dirty="0">
              <a:solidFill>
                <a:srgbClr val="010000"/>
              </a:solidFill>
              <a:latin typeface="Courier" pitchFamily="49" charset="0"/>
              <a:cs typeface="Times New Roman" panose="02020603050405020304" pitchFamily="18" charset="0"/>
            </a:endParaRPr>
          </a:p>
          <a:p>
            <a:pPr eaLnBrk="1" hangingPunct="1">
              <a:lnSpc>
                <a:spcPct val="90000"/>
              </a:lnSpc>
            </a:pPr>
            <a:r>
              <a:rPr lang="en-GB" altLang="en-US" sz="2400" dirty="0">
                <a:solidFill>
                  <a:srgbClr val="010000"/>
                </a:solidFill>
                <a:latin typeface="Courier" pitchFamily="49" charset="0"/>
                <a:cs typeface="Times New Roman" panose="02020603050405020304" pitchFamily="18" charset="0"/>
              </a:rPr>
              <a:t>WSFP</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dipetakan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menjadi</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ha*e</a:t>
            </a:r>
            <a:r>
              <a:rPr lang="en-GB" altLang="en-US" sz="2400" dirty="0">
                <a:solidFill>
                  <a:srgbClr val="010000"/>
                </a:solidFill>
                <a:cs typeface="Times New Roman" panose="02020603050405020304" pitchFamily="18" charset="0"/>
              </a:rPr>
              <a:t>.</a:t>
            </a:r>
            <a:r>
              <a:rPr lang="en-GB" altLang="en-US" sz="2400" dirty="0">
                <a:cs typeface="Times New Roman" panose="02020603050405020304" pitchFamily="18" charset="0"/>
              </a:rPr>
              <a:t> </a:t>
            </a:r>
          </a:p>
          <a:p>
            <a:pPr eaLnBrk="1" hangingPunct="1">
              <a:lnSpc>
                <a:spcPct val="90000"/>
              </a:lnSpc>
            </a:pPr>
            <a:endParaRPr lang="en-GB" altLang="en-US" sz="2400" dirty="0">
              <a:solidFill>
                <a:srgbClr val="010000"/>
              </a:solidFill>
              <a:cs typeface="Times New Roman" panose="02020603050405020304" pitchFamily="18" charset="0"/>
            </a:endParaRPr>
          </a:p>
          <a:p>
            <a:pPr eaLnBrk="1" hangingPunct="1">
              <a:lnSpc>
                <a:spcPct val="90000"/>
              </a:lnSpc>
            </a:pPr>
            <a:r>
              <a:rPr lang="en-GB" altLang="en-US" sz="2400" dirty="0" err="1">
                <a:solidFill>
                  <a:srgbClr val="010000"/>
                </a:solidFill>
                <a:cs typeface="Times New Roman" panose="02020603050405020304" pitchFamily="18" charset="0"/>
              </a:rPr>
              <a:t>Dalam</a:t>
            </a:r>
            <a:r>
              <a:rPr lang="en-GB" altLang="en-US" sz="2400" dirty="0">
                <a:solidFill>
                  <a:srgbClr val="010000"/>
                </a:solidFill>
                <a:cs typeface="Times New Roman" panose="02020603050405020304" pitchFamily="18" charset="0"/>
              </a:rPr>
              <a:t> Bahasa </a:t>
            </a:r>
            <a:r>
              <a:rPr lang="en-GB" altLang="en-US" sz="2400" dirty="0" err="1">
                <a:solidFill>
                  <a:srgbClr val="010000"/>
                </a:solidFill>
                <a:cs typeface="Times New Roman" panose="02020603050405020304" pitchFamily="18" charset="0"/>
              </a:rPr>
              <a:t>Inggris</a:t>
            </a:r>
            <a:r>
              <a:rPr lang="en-GB" altLang="en-US" sz="2400" dirty="0">
                <a:solidFill>
                  <a:srgbClr val="010000"/>
                </a:solidFill>
                <a:cs typeface="Times New Roman" panose="02020603050405020304" pitchFamily="18" charset="0"/>
              </a:rPr>
              <a:t>, kata yang </a:t>
            </a:r>
            <a:r>
              <a:rPr lang="en-GB" altLang="en-US" sz="2400" dirty="0" err="1">
                <a:solidFill>
                  <a:srgbClr val="010000"/>
                </a:solidFill>
                <a:cs typeface="Times New Roman" panose="02020603050405020304" pitchFamily="18" charset="0"/>
              </a:rPr>
              <a:t>mungkin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untuk</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ha*e</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hanyalah</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have</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hate</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hale</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dan</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haze</a:t>
            </a:r>
            <a:r>
              <a:rPr lang="en-US" altLang="en-US" sz="2400" dirty="0">
                <a:solidFill>
                  <a:srgbClr val="010000"/>
                </a:solidFill>
                <a:cs typeface="Times New Roman" panose="02020603050405020304" pitchFamily="18" charset="0"/>
              </a:rPr>
              <a:t> </a:t>
            </a:r>
          </a:p>
          <a:p>
            <a:pPr eaLnBrk="1" hangingPunct="1">
              <a:lnSpc>
                <a:spcPct val="90000"/>
              </a:lnSpc>
            </a:pPr>
            <a:endParaRPr lang="en-GB" altLang="en-US" sz="2400" dirty="0">
              <a:solidFill>
                <a:srgbClr val="010000"/>
              </a:solidFill>
              <a:cs typeface="Times New Roman" panose="02020603050405020304" pitchFamily="18" charset="0"/>
            </a:endParaRPr>
          </a:p>
          <a:p>
            <a:pPr eaLnBrk="1" hangingPunct="1">
              <a:lnSpc>
                <a:spcPct val="90000"/>
              </a:lnSpc>
            </a:pPr>
            <a:r>
              <a:rPr lang="en-GB" altLang="en-US" sz="2400" dirty="0" err="1">
                <a:solidFill>
                  <a:srgbClr val="010000"/>
                </a:solidFill>
                <a:cs typeface="Times New Roman" panose="02020603050405020304" pitchFamily="18" charset="0"/>
              </a:rPr>
              <a:t>Dengan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mencoba</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mengganti</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semua</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F</a:t>
            </a:r>
            <a:r>
              <a:rPr lang="en-GB" altLang="en-US" sz="2400" dirty="0">
                <a:solidFill>
                  <a:srgbClr val="010000"/>
                </a:solidFill>
                <a:cs typeface="Times New Roman" panose="02020603050405020304" pitchFamily="18" charset="0"/>
              </a:rPr>
              <a:t> di </a:t>
            </a:r>
            <a:r>
              <a:rPr lang="en-GB" altLang="en-US" sz="2400" dirty="0" err="1">
                <a:solidFill>
                  <a:srgbClr val="010000"/>
                </a:solidFill>
                <a:cs typeface="Times New Roman" panose="02020603050405020304" pitchFamily="18" charset="0"/>
              </a:rPr>
              <a:t>dalam</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cipherteks</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dengan</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v</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t</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l</a:t>
            </a:r>
            <a:r>
              <a:rPr lang="en-GB" altLang="en-US" sz="2400" dirty="0">
                <a:solidFill>
                  <a:srgbClr val="010000"/>
                </a:solidFill>
                <a:cs typeface="Times New Roman" panose="02020603050405020304" pitchFamily="18" charset="0"/>
              </a:rPr>
              <a:t>, dan </a:t>
            </a:r>
            <a:r>
              <a:rPr lang="en-GB" altLang="en-US" sz="2400" dirty="0">
                <a:solidFill>
                  <a:srgbClr val="010000"/>
                </a:solidFill>
                <a:latin typeface="Courier" pitchFamily="49" charset="0"/>
                <a:cs typeface="Times New Roman" panose="02020603050405020304" pitchFamily="18" charset="0"/>
              </a:rPr>
              <a:t>z</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maka</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huruf</a:t>
            </a:r>
            <a:r>
              <a:rPr lang="en-GB" altLang="en-US" sz="2400" dirty="0">
                <a:solidFill>
                  <a:srgbClr val="010000"/>
                </a:solidFill>
                <a:cs typeface="Times New Roman" panose="02020603050405020304" pitchFamily="18" charset="0"/>
              </a:rPr>
              <a:t> yang </a:t>
            </a:r>
            <a:r>
              <a:rPr lang="en-GB" altLang="en-US" sz="2400" dirty="0" err="1">
                <a:solidFill>
                  <a:srgbClr val="010000"/>
                </a:solidFill>
                <a:cs typeface="Times New Roman" panose="02020603050405020304" pitchFamily="18" charset="0"/>
              </a:rPr>
              <a:t>cocok</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adalah</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a:cs typeface="Times New Roman" panose="02020603050405020304" pitchFamily="18" charset="0"/>
              </a:rPr>
              <a:t>v </a:t>
            </a:r>
            <a:r>
              <a:rPr lang="en-GB" altLang="en-US" sz="2400" dirty="0" err="1">
                <a:solidFill>
                  <a:srgbClr val="010000"/>
                </a:solidFill>
                <a:cs typeface="Times New Roman" panose="02020603050405020304" pitchFamily="18" charset="0"/>
              </a:rPr>
              <a:t>sehingga</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WSFP </a:t>
            </a:r>
            <a:r>
              <a:rPr lang="en-GB" altLang="en-US" sz="2400" dirty="0" err="1">
                <a:solidFill>
                  <a:srgbClr val="010000"/>
                </a:solidFill>
                <a:cs typeface="Times New Roman" panose="02020603050405020304" pitchFamily="18" charset="0"/>
              </a:rPr>
              <a:t>dipetakan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menjadi</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have</a:t>
            </a:r>
          </a:p>
          <a:p>
            <a:pPr eaLnBrk="1" hangingPunct="1">
              <a:lnSpc>
                <a:spcPct val="90000"/>
              </a:lnSpc>
            </a:pPr>
            <a:endParaRPr lang="en-GB" altLang="en-US" sz="2400" dirty="0">
              <a:solidFill>
                <a:srgbClr val="010000"/>
              </a:solidFill>
              <a:cs typeface="Times New Roman" panose="02020603050405020304" pitchFamily="18" charset="0"/>
            </a:endParaRPr>
          </a:p>
          <a:p>
            <a:pPr eaLnBrk="1" hangingPunct="1">
              <a:lnSpc>
                <a:spcPct val="90000"/>
              </a:lnSpc>
            </a:pPr>
            <a:r>
              <a:rPr lang="en-GB" altLang="en-US" sz="2400" dirty="0" err="1">
                <a:solidFill>
                  <a:srgbClr val="010000"/>
                </a:solidFill>
                <a:cs typeface="Times New Roman" panose="02020603050405020304" pitchFamily="18" charset="0"/>
              </a:rPr>
              <a:t>Dengan</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mengganti</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F</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menjadi</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v</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pada</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kriptogram</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New" panose="02070309020205020404" pitchFamily="49" charset="0"/>
                <a:cs typeface="Courier New" panose="02070309020205020404" pitchFamily="49" charset="0"/>
              </a:rPr>
              <a:t>EPYEPOPDZSZUFPO </a:t>
            </a:r>
            <a:r>
              <a:rPr lang="en-GB" altLang="en-US" sz="2400" dirty="0" err="1">
                <a:solidFill>
                  <a:srgbClr val="010000"/>
                </a:solidFill>
                <a:cs typeface="Times New Roman" panose="02020603050405020304" pitchFamily="18" charset="0"/>
              </a:rPr>
              <a:t>sehingga</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menjadi</a:t>
            </a:r>
            <a:r>
              <a:rPr lang="en-GB" altLang="en-US" sz="2400" dirty="0">
                <a:solidFill>
                  <a:srgbClr val="010000"/>
                </a:solidFill>
                <a:cs typeface="Times New Roman" panose="02020603050405020304" pitchFamily="18" charset="0"/>
              </a:rPr>
              <a:t> </a:t>
            </a:r>
            <a:r>
              <a:rPr lang="en-GB" altLang="en-US" sz="2400" dirty="0">
                <a:solidFill>
                  <a:srgbClr val="010000"/>
                </a:solidFill>
                <a:latin typeface="Courier" pitchFamily="49" charset="0"/>
                <a:cs typeface="Times New Roman" panose="02020603050405020304" pitchFamily="18" charset="0"/>
              </a:rPr>
              <a:t>*e*e*e*tat*</a:t>
            </a:r>
            <a:r>
              <a:rPr lang="en-GB" altLang="en-US" sz="2400" dirty="0" err="1">
                <a:solidFill>
                  <a:srgbClr val="010000"/>
                </a:solidFill>
                <a:latin typeface="Courier" pitchFamily="49" charset="0"/>
                <a:cs typeface="Times New Roman" panose="02020603050405020304" pitchFamily="18" charset="0"/>
              </a:rPr>
              <a:t>ve</a:t>
            </a:r>
            <a:r>
              <a:rPr lang="en-GB" altLang="en-US" sz="2400" dirty="0">
                <a:solidFill>
                  <a:srgbClr val="010000"/>
                </a:solidFill>
                <a:latin typeface="Courier" pitchFamily="49" charset="0"/>
                <a:cs typeface="Times New Roman" panose="02020603050405020304" pitchFamily="18" charset="0"/>
              </a:rPr>
              <a:t>*</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maka</a:t>
            </a:r>
            <a:r>
              <a:rPr lang="en-GB" altLang="en-US" sz="2400" dirty="0">
                <a:solidFill>
                  <a:srgbClr val="010000"/>
                </a:solidFill>
                <a:cs typeface="Times New Roman" panose="02020603050405020304" pitchFamily="18" charset="0"/>
              </a:rPr>
              <a:t> kata yang </a:t>
            </a:r>
            <a:r>
              <a:rPr lang="en-GB" altLang="en-US" sz="2400" dirty="0" err="1">
                <a:solidFill>
                  <a:srgbClr val="010000"/>
                </a:solidFill>
                <a:cs typeface="Times New Roman" panose="02020603050405020304" pitchFamily="18" charset="0"/>
              </a:rPr>
              <a:t>cocok</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untuk</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ini</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adalah</a:t>
            </a:r>
            <a:r>
              <a:rPr lang="en-GB" altLang="en-US" sz="2400" dirty="0">
                <a:solidFill>
                  <a:srgbClr val="010000"/>
                </a:solidFill>
                <a:latin typeface="Courier" pitchFamily="49" charset="0"/>
                <a:cs typeface="Times New Roman" panose="02020603050405020304" pitchFamily="18" charset="0"/>
              </a:rPr>
              <a:t> representatives</a:t>
            </a:r>
            <a:r>
              <a:rPr lang="en-US" altLang="en-US" sz="2400" dirty="0">
                <a:solidFill>
                  <a:srgbClr val="010000"/>
                </a:solidFill>
                <a:cs typeface="Times New Roman" panose="02020603050405020304" pitchFamily="18" charset="0"/>
              </a:rPr>
              <a:t> </a:t>
            </a:r>
            <a:endParaRPr lang="en-GB" altLang="en-US" sz="2400" dirty="0">
              <a:solidFill>
                <a:srgbClr val="010000"/>
              </a:solidFill>
              <a:cs typeface="Times New Roman" panose="02020603050405020304" pitchFamily="18" charset="0"/>
            </a:endParaRPr>
          </a:p>
          <a:p>
            <a:pPr eaLnBrk="1" hangingPunct="1">
              <a:lnSpc>
                <a:spcPct val="90000"/>
              </a:lnSpc>
              <a:buFont typeface="Wingdings" panose="05000000000000000000" pitchFamily="2" charset="2"/>
              <a:buNone/>
            </a:pPr>
            <a:r>
              <a:rPr lang="en-US" altLang="en-US" sz="2400" dirty="0">
                <a:solidFill>
                  <a:srgbClr val="010000"/>
                </a:solidFill>
                <a:cs typeface="Times New Roman" panose="02020603050405020304" pitchFamily="18" charset="0"/>
              </a:rPr>
              <a:t> </a:t>
            </a:r>
          </a:p>
        </p:txBody>
      </p:sp>
    </p:spTree>
    <p:extLst>
      <p:ext uri="{BB962C8B-B14F-4D97-AF65-F5344CB8AC3E}">
        <p14:creationId xmlns:p14="http://schemas.microsoft.com/office/powerpoint/2010/main" val="1453871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17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8EB22BC8-0DE1-4E47-B7D3-A2D1FDCDA6E8}" type="slidenum">
              <a:rPr lang="en-GB" altLang="en-US" sz="2400">
                <a:solidFill>
                  <a:schemeClr val="tx2"/>
                </a:solidFill>
              </a:rPr>
              <a:pPr>
                <a:spcBef>
                  <a:spcPct val="0"/>
                </a:spcBef>
                <a:buClrTx/>
                <a:buSzTx/>
                <a:buFontTx/>
                <a:buNone/>
              </a:pPr>
              <a:t>19</a:t>
            </a:fld>
            <a:endParaRPr lang="en-GB" altLang="en-US" sz="1400">
              <a:solidFill>
                <a:schemeClr val="tx2"/>
              </a:solidFill>
            </a:endParaRPr>
          </a:p>
        </p:txBody>
      </p:sp>
      <p:sp>
        <p:nvSpPr>
          <p:cNvPr id="31748" name="Rectangle 3"/>
          <p:cNvSpPr>
            <a:spLocks noGrp="1" noChangeArrowheads="1"/>
          </p:cNvSpPr>
          <p:nvPr>
            <p:ph type="body" idx="1"/>
          </p:nvPr>
        </p:nvSpPr>
        <p:spPr>
          <a:xfrm>
            <a:off x="974035" y="762000"/>
            <a:ext cx="10575235" cy="5454650"/>
          </a:xfrm>
        </p:spPr>
        <p:txBody>
          <a:bodyPr>
            <a:normAutofit/>
          </a:bodyPr>
          <a:lstStyle/>
          <a:p>
            <a:pPr algn="just" eaLnBrk="1" hangingPunct="1"/>
            <a:r>
              <a:rPr lang="en-US" altLang="en-US" sz="2400" dirty="0" err="1">
                <a:solidFill>
                  <a:srgbClr val="000000"/>
                </a:solidFill>
                <a:cs typeface="Times New Roman" panose="02020603050405020304" pitchFamily="18" charset="0"/>
              </a:rPr>
              <a:t>Diperoleh</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pemetaan</a:t>
            </a:r>
            <a:r>
              <a:rPr lang="en-US" altLang="en-US" sz="2400" dirty="0">
                <a:solidFill>
                  <a:srgbClr val="000000"/>
                </a:solidFill>
                <a:cs typeface="Times New Roman" panose="02020603050405020304" pitchFamily="18" charset="0"/>
              </a:rPr>
              <a:t>:</a:t>
            </a:r>
            <a:r>
              <a:rPr lang="en-US" altLang="en-US" sz="2400" dirty="0">
                <a:solidFill>
                  <a:srgbClr val="000000"/>
                </a:solidFill>
                <a:latin typeface="Courier" pitchFamily="49" charset="0"/>
                <a:cs typeface="Times New Roman" panose="02020603050405020304" pitchFamily="18" charset="0"/>
              </a:rPr>
              <a:t>		 </a:t>
            </a:r>
          </a:p>
          <a:p>
            <a:pPr algn="just" eaLnBrk="1" hangingPunct="1">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E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r     	Y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p</a:t>
            </a:r>
            <a:endParaRPr lang="en-US" altLang="en-US" sz="2400" dirty="0">
              <a:solidFill>
                <a:srgbClr val="000000"/>
              </a:solidFill>
              <a:cs typeface="Times New Roman" panose="02020603050405020304" pitchFamily="18" charset="0"/>
            </a:endParaRPr>
          </a:p>
          <a:p>
            <a:pPr algn="just" eaLnBrk="1" hangingPunct="1">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U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I		O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s</a:t>
            </a:r>
            <a:endParaRPr lang="en-US" altLang="en-US" sz="2400" dirty="0">
              <a:solidFill>
                <a:srgbClr val="000000"/>
              </a:solidFill>
              <a:cs typeface="Times New Roman" panose="02020603050405020304" pitchFamily="18" charset="0"/>
            </a:endParaRPr>
          </a:p>
          <a:p>
            <a:pPr eaLnBrk="1" hangingPunct="1">
              <a:buFont typeface="Wingdings" panose="05000000000000000000" pitchFamily="2" charset="2"/>
              <a:buNone/>
            </a:pPr>
            <a:r>
              <a:rPr lang="en-GB" altLang="en-US" sz="2400" dirty="0">
                <a:latin typeface="Courier" pitchFamily="49" charset="0"/>
                <a:cs typeface="Times New Roman" panose="02020603050405020304" pitchFamily="18" charset="0"/>
              </a:rPr>
              <a:t>		D </a:t>
            </a:r>
            <a:r>
              <a:rPr lang="en-GB" altLang="en-US" sz="2400" dirty="0">
                <a:latin typeface="Courier" pitchFamily="49" charset="0"/>
                <a:cs typeface="Times New Roman" panose="02020603050405020304" pitchFamily="18" charset="0"/>
                <a:sym typeface="Wingdings" panose="05000000000000000000" pitchFamily="2" charset="2"/>
              </a:rPr>
              <a:t></a:t>
            </a:r>
            <a:r>
              <a:rPr lang="en-GB" altLang="en-US" sz="2400" dirty="0">
                <a:latin typeface="Courier" pitchFamily="49" charset="0"/>
                <a:cs typeface="Times New Roman" panose="02020603050405020304" pitchFamily="18" charset="0"/>
              </a:rPr>
              <a:t> n </a:t>
            </a:r>
          </a:p>
          <a:p>
            <a:pPr eaLnBrk="1" hangingPunct="1"/>
            <a:r>
              <a:rPr lang="en-GB" altLang="en-US" sz="2400" dirty="0">
                <a:solidFill>
                  <a:srgbClr val="010000"/>
                </a:solidFill>
                <a:cs typeface="Times New Roman" panose="02020603050405020304" pitchFamily="18" charset="0"/>
              </a:rPr>
              <a:t>Hasil </a:t>
            </a:r>
            <a:r>
              <a:rPr lang="en-GB" altLang="en-US" sz="2400" dirty="0" err="1">
                <a:solidFill>
                  <a:srgbClr val="010000"/>
                </a:solidFill>
                <a:cs typeface="Times New Roman" panose="02020603050405020304" pitchFamily="18" charset="0"/>
              </a:rPr>
              <a:t>akhir</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bila</a:t>
            </a:r>
            <a:r>
              <a:rPr lang="en-GB" altLang="en-US" sz="2400" dirty="0">
                <a:solidFill>
                  <a:srgbClr val="010000"/>
                </a:solidFill>
                <a:cs typeface="Times New Roman" panose="02020603050405020304" pitchFamily="18" charset="0"/>
              </a:rPr>
              <a:t> </a:t>
            </a:r>
            <a:r>
              <a:rPr lang="en-GB" altLang="en-US" sz="2400" dirty="0" err="1">
                <a:solidFill>
                  <a:srgbClr val="010000"/>
                </a:solidFill>
                <a:cs typeface="Times New Roman" panose="02020603050405020304" pitchFamily="18" charset="0"/>
              </a:rPr>
              <a:t>diselesaikan</a:t>
            </a:r>
            <a:r>
              <a:rPr lang="en-GB" altLang="en-US" sz="2400" dirty="0">
                <a:solidFill>
                  <a:srgbClr val="010000"/>
                </a:solidFill>
                <a:cs typeface="Times New Roman" panose="02020603050405020304" pitchFamily="18" charset="0"/>
              </a:rPr>
              <a:t>:</a:t>
            </a:r>
          </a:p>
          <a:p>
            <a:pPr algn="just" eaLnBrk="1" hangingPunct="1">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It was disclosed yesterday that several informal but direct contacts have been made with political representatives of the </a:t>
            </a:r>
            <a:r>
              <a:rPr lang="en-US" altLang="en-US" sz="2400" dirty="0" err="1">
                <a:solidFill>
                  <a:srgbClr val="000000"/>
                </a:solidFill>
                <a:latin typeface="Courier" pitchFamily="49" charset="0"/>
                <a:cs typeface="Times New Roman" panose="02020603050405020304" pitchFamily="18" charset="0"/>
              </a:rPr>
              <a:t>viet</a:t>
            </a:r>
            <a:r>
              <a:rPr lang="en-US" altLang="en-US" sz="2400" dirty="0">
                <a:solidFill>
                  <a:srgbClr val="000000"/>
                </a:solidFill>
                <a:latin typeface="Courier" pitchFamily="49" charset="0"/>
                <a:cs typeface="Times New Roman" panose="02020603050405020304" pitchFamily="18" charset="0"/>
              </a:rPr>
              <a:t> </a:t>
            </a:r>
            <a:r>
              <a:rPr lang="en-US" altLang="en-US" sz="2400" dirty="0" err="1">
                <a:solidFill>
                  <a:srgbClr val="000000"/>
                </a:solidFill>
                <a:latin typeface="Courier" pitchFamily="49" charset="0"/>
                <a:cs typeface="Times New Roman" panose="02020603050405020304" pitchFamily="18" charset="0"/>
              </a:rPr>
              <a:t>cong</a:t>
            </a:r>
            <a:r>
              <a:rPr lang="en-US" altLang="en-US" sz="2400" dirty="0">
                <a:solidFill>
                  <a:srgbClr val="000000"/>
                </a:solidFill>
                <a:latin typeface="Courier" pitchFamily="49" charset="0"/>
                <a:cs typeface="Times New Roman" panose="02020603050405020304" pitchFamily="18" charset="0"/>
              </a:rPr>
              <a:t> in Moscow</a:t>
            </a:r>
          </a:p>
          <a:p>
            <a:pPr algn="just"/>
            <a:endParaRPr lang="en-US" altLang="en-US" sz="2400" dirty="0">
              <a:solidFill>
                <a:srgbClr val="000000"/>
              </a:solidFill>
              <a:cs typeface="Times New Roman" panose="02020603050405020304" pitchFamily="18" charset="0"/>
            </a:endParaRPr>
          </a:p>
          <a:p>
            <a:pPr algn="just"/>
            <a:r>
              <a:rPr lang="en-US" altLang="en-US" sz="2400" dirty="0" err="1">
                <a:solidFill>
                  <a:srgbClr val="000000"/>
                </a:solidFill>
                <a:cs typeface="Times New Roman" panose="02020603050405020304" pitchFamily="18" charset="0"/>
              </a:rPr>
              <a:t>Tabel</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substitusi</a:t>
            </a:r>
            <a:r>
              <a:rPr lang="en-US" altLang="en-US" sz="2400" dirty="0">
                <a:solidFill>
                  <a:srgbClr val="000000"/>
                </a:solidFill>
                <a:cs typeface="Times New Roman" panose="02020603050405020304" pitchFamily="18" charset="0"/>
              </a:rPr>
              <a:t> yang </a:t>
            </a:r>
            <a:r>
              <a:rPr lang="en-US" altLang="en-US" sz="2400" dirty="0" err="1">
                <a:solidFill>
                  <a:srgbClr val="000000"/>
                </a:solidFill>
                <a:cs typeface="Times New Roman" panose="02020603050405020304" pitchFamily="18" charset="0"/>
              </a:rPr>
              <a:t>dihasilkan</a:t>
            </a:r>
            <a:r>
              <a:rPr lang="en-US" altLang="en-US" sz="2400" dirty="0">
                <a:solidFill>
                  <a:srgbClr val="000000"/>
                </a:solidFill>
                <a:cs typeface="Times New Roman" panose="02020603050405020304" pitchFamily="18" charset="0"/>
              </a:rPr>
              <a:t>:</a:t>
            </a:r>
            <a:endParaRPr lang="en-US" altLang="en-US" sz="2400"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293031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40D96C46-7F6B-4C70-9801-075EDC5982BE}" type="slidenum">
              <a:rPr lang="en-GB" altLang="en-US" sz="2400">
                <a:solidFill>
                  <a:schemeClr val="tx2"/>
                </a:solidFill>
              </a:rPr>
              <a:pPr>
                <a:spcBef>
                  <a:spcPct val="0"/>
                </a:spcBef>
                <a:buClrTx/>
                <a:buSzTx/>
                <a:buFontTx/>
                <a:buNone/>
              </a:pPr>
              <a:t>2</a:t>
            </a:fld>
            <a:endParaRPr lang="en-GB" altLang="en-US" sz="1400">
              <a:solidFill>
                <a:schemeClr val="tx2"/>
              </a:solidFill>
            </a:endParaRPr>
          </a:p>
        </p:txBody>
      </p:sp>
      <p:sp>
        <p:nvSpPr>
          <p:cNvPr id="6148" name="Rectangle 2"/>
          <p:cNvSpPr>
            <a:spLocks noGrp="1" noChangeArrowheads="1"/>
          </p:cNvSpPr>
          <p:nvPr>
            <p:ph type="title"/>
          </p:nvPr>
        </p:nvSpPr>
        <p:spPr>
          <a:xfrm>
            <a:off x="831574" y="654050"/>
            <a:ext cx="8458200" cy="762000"/>
          </a:xfrm>
        </p:spPr>
        <p:txBody>
          <a:bodyPr/>
          <a:lstStyle/>
          <a:p>
            <a:pPr eaLnBrk="1" hangingPunct="1"/>
            <a:r>
              <a:rPr lang="en-US" altLang="en-US" sz="3600" b="1" dirty="0" err="1">
                <a:latin typeface="+mn-lt"/>
              </a:rPr>
              <a:t>Kriptanalisis</a:t>
            </a:r>
            <a:r>
              <a:rPr lang="en-US" altLang="en-US" sz="3600" b="1" dirty="0">
                <a:latin typeface="+mn-lt"/>
              </a:rPr>
              <a:t> </a:t>
            </a:r>
            <a:r>
              <a:rPr lang="en-US" altLang="en-US" sz="3600" b="1" i="1" dirty="0">
                <a:latin typeface="+mn-lt"/>
              </a:rPr>
              <a:t>Cipher</a:t>
            </a:r>
            <a:r>
              <a:rPr lang="en-US" altLang="en-US" sz="3600" b="1" dirty="0">
                <a:latin typeface="+mn-lt"/>
              </a:rPr>
              <a:t> Abjad-Tunggal</a:t>
            </a:r>
            <a:endParaRPr lang="en-GB" altLang="en-US" sz="3600" b="1" dirty="0">
              <a:latin typeface="+mn-lt"/>
            </a:endParaRPr>
          </a:p>
        </p:txBody>
      </p:sp>
      <p:sp>
        <p:nvSpPr>
          <p:cNvPr id="6149" name="Rectangle 3"/>
          <p:cNvSpPr>
            <a:spLocks noGrp="1" noChangeArrowheads="1"/>
          </p:cNvSpPr>
          <p:nvPr>
            <p:ph type="body" idx="1"/>
          </p:nvPr>
        </p:nvSpPr>
        <p:spPr>
          <a:xfrm>
            <a:off x="831573" y="1828800"/>
            <a:ext cx="10240617" cy="4114800"/>
          </a:xfrm>
        </p:spPr>
        <p:txBody>
          <a:bodyPr>
            <a:normAutofit fontScale="92500" lnSpcReduction="10000"/>
          </a:bodyPr>
          <a:lstStyle/>
          <a:p>
            <a:r>
              <a:rPr lang="en-US" altLang="en-US" i="1" dirty="0">
                <a:solidFill>
                  <a:srgbClr val="010000"/>
                </a:solidFill>
              </a:rPr>
              <a:t>Cipher</a:t>
            </a:r>
            <a:r>
              <a:rPr lang="en-US" altLang="en-US" dirty="0">
                <a:solidFill>
                  <a:srgbClr val="010000"/>
                </a:solidFill>
              </a:rPr>
              <a:t> abjad-</a:t>
            </a:r>
            <a:r>
              <a:rPr lang="en-US" altLang="en-US" dirty="0" err="1">
                <a:solidFill>
                  <a:srgbClr val="010000"/>
                </a:solidFill>
              </a:rPr>
              <a:t>tunggal</a:t>
            </a:r>
            <a:r>
              <a:rPr lang="en-US" altLang="en-US" dirty="0">
                <a:solidFill>
                  <a:srgbClr val="010000"/>
                </a:solidFill>
              </a:rPr>
              <a:t> (</a:t>
            </a:r>
            <a:r>
              <a:rPr lang="en-US" altLang="en-US" i="1" dirty="0">
                <a:solidFill>
                  <a:srgbClr val="010000"/>
                </a:solidFill>
              </a:rPr>
              <a:t>monoalphabetic cipher</a:t>
            </a:r>
            <a:r>
              <a:rPr lang="en-US" altLang="en-US" dirty="0">
                <a:solidFill>
                  <a:srgbClr val="010000"/>
                </a:solidFill>
              </a:rPr>
              <a:t>) </a:t>
            </a:r>
            <a:r>
              <a:rPr lang="en-US" altLang="en-US" dirty="0" err="1">
                <a:solidFill>
                  <a:srgbClr val="010000"/>
                </a:solidFill>
              </a:rPr>
              <a:t>memetakan</a:t>
            </a:r>
            <a:r>
              <a:rPr lang="en-US" altLang="en-US" dirty="0">
                <a:solidFill>
                  <a:srgbClr val="010000"/>
                </a:solidFill>
              </a:rPr>
              <a:t> </a:t>
            </a:r>
            <a:r>
              <a:rPr lang="en-US" altLang="en-US" dirty="0" err="1">
                <a:solidFill>
                  <a:srgbClr val="010000"/>
                </a:solidFill>
              </a:rPr>
              <a:t>sebuah</a:t>
            </a:r>
            <a:r>
              <a:rPr lang="en-US" altLang="en-US" dirty="0">
                <a:solidFill>
                  <a:srgbClr val="010000"/>
                </a:solidFill>
              </a:rPr>
              <a:t> </a:t>
            </a:r>
            <a:r>
              <a:rPr lang="en-US" altLang="en-US" dirty="0" err="1">
                <a:solidFill>
                  <a:srgbClr val="010000"/>
                </a:solidFill>
              </a:rPr>
              <a:t>huruf</a:t>
            </a: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r>
              <a:rPr lang="en-US" altLang="en-US" dirty="0" err="1">
                <a:solidFill>
                  <a:srgbClr val="010000"/>
                </a:solidFill>
              </a:rPr>
              <a:t>ke</a:t>
            </a:r>
            <a:r>
              <a:rPr lang="en-US" altLang="en-US" dirty="0">
                <a:solidFill>
                  <a:srgbClr val="010000"/>
                </a:solidFill>
              </a:rPr>
              <a:t> </a:t>
            </a:r>
            <a:r>
              <a:rPr lang="en-US" altLang="en-US" dirty="0" err="1">
                <a:solidFill>
                  <a:srgbClr val="010000"/>
                </a:solidFill>
              </a:rPr>
              <a:t>sebuah</a:t>
            </a:r>
            <a:r>
              <a:rPr lang="en-US" altLang="en-US" dirty="0">
                <a:solidFill>
                  <a:srgbClr val="010000"/>
                </a:solidFill>
              </a:rPr>
              <a:t> </a:t>
            </a:r>
            <a:r>
              <a:rPr lang="en-US" altLang="en-US" dirty="0" err="1">
                <a:solidFill>
                  <a:srgbClr val="010000"/>
                </a:solidFill>
              </a:rPr>
              <a:t>huruf</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a:t>
            </a:r>
          </a:p>
          <a:p>
            <a:pPr marL="0" indent="0" eaLnBrk="1" hangingPunct="1">
              <a:buNone/>
            </a:pPr>
            <a:endParaRPr lang="en-US" altLang="en-US" dirty="0">
              <a:solidFill>
                <a:srgbClr val="010000"/>
              </a:solidFill>
            </a:endParaRPr>
          </a:p>
          <a:p>
            <a:r>
              <a:rPr lang="en-US" altLang="en-US" dirty="0" err="1">
                <a:solidFill>
                  <a:srgbClr val="010000"/>
                </a:solidFill>
              </a:rPr>
              <a:t>Kelemahan</a:t>
            </a:r>
            <a:r>
              <a:rPr lang="en-US" altLang="en-US" dirty="0">
                <a:solidFill>
                  <a:srgbClr val="010000"/>
                </a:solidFill>
              </a:rPr>
              <a:t> </a:t>
            </a:r>
            <a:r>
              <a:rPr lang="en-US" altLang="en-US" i="1" dirty="0">
                <a:solidFill>
                  <a:srgbClr val="010000"/>
                </a:solidFill>
              </a:rPr>
              <a:t>cipher</a:t>
            </a:r>
            <a:r>
              <a:rPr lang="en-US" altLang="en-US" dirty="0">
                <a:solidFill>
                  <a:srgbClr val="010000"/>
                </a:solidFill>
              </a:rPr>
              <a:t> abjad-</a:t>
            </a:r>
            <a:r>
              <a:rPr lang="en-US" altLang="en-US" dirty="0" err="1">
                <a:solidFill>
                  <a:srgbClr val="010000"/>
                </a:solidFill>
              </a:rPr>
              <a:t>tunggal</a:t>
            </a:r>
            <a:r>
              <a:rPr lang="en-US" altLang="en-US" dirty="0">
                <a:solidFill>
                  <a:srgbClr val="010000"/>
                </a:solidFill>
              </a:rPr>
              <a:t>: </a:t>
            </a:r>
            <a:r>
              <a:rPr lang="en-US" altLang="en-US" dirty="0" err="1">
                <a:solidFill>
                  <a:srgbClr val="010000"/>
                </a:solidFill>
              </a:rPr>
              <a:t>tidak</a:t>
            </a:r>
            <a:r>
              <a:rPr lang="en-US" altLang="en-US" dirty="0">
                <a:solidFill>
                  <a:srgbClr val="010000"/>
                </a:solidFill>
              </a:rPr>
              <a:t> </a:t>
            </a:r>
            <a:r>
              <a:rPr lang="en-US" altLang="en-US" dirty="0" err="1">
                <a:solidFill>
                  <a:srgbClr val="010000"/>
                </a:solidFill>
              </a:rPr>
              <a:t>dapat</a:t>
            </a:r>
            <a:r>
              <a:rPr lang="en-US" altLang="en-US" dirty="0">
                <a:solidFill>
                  <a:srgbClr val="010000"/>
                </a:solidFill>
              </a:rPr>
              <a:t> </a:t>
            </a:r>
            <a:r>
              <a:rPr lang="en-US" altLang="en-US" dirty="0" err="1">
                <a:solidFill>
                  <a:srgbClr val="010000"/>
                </a:solidFill>
              </a:rPr>
              <a:t>menyembunyikan</a:t>
            </a:r>
            <a:r>
              <a:rPr lang="en-US" altLang="en-US" dirty="0">
                <a:solidFill>
                  <a:srgbClr val="010000"/>
                </a:solidFill>
              </a:rPr>
              <a:t> </a:t>
            </a:r>
            <a:r>
              <a:rPr lang="en-US" altLang="en-US" dirty="0" err="1">
                <a:solidFill>
                  <a:srgbClr val="010000"/>
                </a:solidFill>
              </a:rPr>
              <a:t>hubungan</a:t>
            </a:r>
            <a:r>
              <a:rPr lang="en-US" altLang="en-US" dirty="0">
                <a:solidFill>
                  <a:srgbClr val="010000"/>
                </a:solidFill>
              </a:rPr>
              <a:t> statistic </a:t>
            </a:r>
            <a:r>
              <a:rPr lang="en-US" altLang="en-US" dirty="0" err="1">
                <a:solidFill>
                  <a:srgbClr val="010000"/>
                </a:solidFill>
              </a:rPr>
              <a:t>antara</a:t>
            </a: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r>
              <a:rPr lang="en-US" altLang="en-US" dirty="0" err="1">
                <a:solidFill>
                  <a:srgbClr val="010000"/>
                </a:solidFill>
              </a:rPr>
              <a:t>dengan</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a:t>
            </a:r>
          </a:p>
          <a:p>
            <a:pPr marL="0" indent="0" eaLnBrk="1" hangingPunct="1">
              <a:buNone/>
            </a:pPr>
            <a:r>
              <a:rPr lang="en-US" altLang="en-US" dirty="0">
                <a:solidFill>
                  <a:srgbClr val="010000"/>
                </a:solidFill>
              </a:rPr>
              <a:t>   -  </a:t>
            </a:r>
            <a:r>
              <a:rPr lang="en-US" altLang="en-US" dirty="0" err="1">
                <a:solidFill>
                  <a:srgbClr val="010000"/>
                </a:solidFill>
              </a:rPr>
              <a:t>Huruf</a:t>
            </a:r>
            <a:r>
              <a:rPr lang="en-US" altLang="en-US" dirty="0">
                <a:solidFill>
                  <a:srgbClr val="010000"/>
                </a:solidFill>
              </a:rPr>
              <a:t> yang </a:t>
            </a:r>
            <a:r>
              <a:rPr lang="en-US" altLang="en-US" dirty="0" err="1">
                <a:solidFill>
                  <a:srgbClr val="010000"/>
                </a:solidFill>
              </a:rPr>
              <a:t>sama</a:t>
            </a:r>
            <a:r>
              <a:rPr lang="en-US" altLang="en-US" dirty="0">
                <a:solidFill>
                  <a:srgbClr val="010000"/>
                </a:solidFill>
              </a:rPr>
              <a:t> </a:t>
            </a:r>
            <a:r>
              <a:rPr lang="en-US" altLang="en-US" dirty="0" err="1">
                <a:solidFill>
                  <a:srgbClr val="010000"/>
                </a:solidFill>
              </a:rPr>
              <a:t>dienkripsi</a:t>
            </a:r>
            <a:r>
              <a:rPr lang="en-US" altLang="en-US" dirty="0">
                <a:solidFill>
                  <a:srgbClr val="010000"/>
                </a:solidFill>
              </a:rPr>
              <a:t> </a:t>
            </a:r>
            <a:r>
              <a:rPr lang="en-US" altLang="en-US" dirty="0" err="1">
                <a:solidFill>
                  <a:srgbClr val="010000"/>
                </a:solidFill>
              </a:rPr>
              <a:t>menjadi</a:t>
            </a:r>
            <a:r>
              <a:rPr lang="en-US" altLang="en-US" dirty="0">
                <a:solidFill>
                  <a:srgbClr val="010000"/>
                </a:solidFill>
              </a:rPr>
              <a:t> </a:t>
            </a:r>
            <a:r>
              <a:rPr lang="en-US" altLang="en-US" dirty="0" err="1">
                <a:solidFill>
                  <a:srgbClr val="010000"/>
                </a:solidFill>
              </a:rPr>
              <a:t>huruf</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yang </a:t>
            </a:r>
            <a:r>
              <a:rPr lang="en-US" altLang="en-US" dirty="0" err="1">
                <a:solidFill>
                  <a:srgbClr val="010000"/>
                </a:solidFill>
              </a:rPr>
              <a:t>sama</a:t>
            </a:r>
            <a:endParaRPr lang="en-US" altLang="en-US" dirty="0">
              <a:solidFill>
                <a:srgbClr val="010000"/>
              </a:solidFill>
            </a:endParaRPr>
          </a:p>
          <a:p>
            <a:pPr marL="457200" indent="-457200" eaLnBrk="1" hangingPunct="1">
              <a:buNone/>
            </a:pPr>
            <a:r>
              <a:rPr lang="en-US" altLang="en-US" dirty="0">
                <a:solidFill>
                  <a:srgbClr val="010000"/>
                </a:solidFill>
              </a:rPr>
              <a:t>   -  </a:t>
            </a:r>
            <a:r>
              <a:rPr lang="en-US" altLang="en-US" dirty="0" err="1">
                <a:solidFill>
                  <a:srgbClr val="010000"/>
                </a:solidFill>
              </a:rPr>
              <a:t>Huruf</a:t>
            </a:r>
            <a:r>
              <a:rPr lang="en-US" altLang="en-US" dirty="0">
                <a:solidFill>
                  <a:srgbClr val="010000"/>
                </a:solidFill>
              </a:rPr>
              <a:t> yang </a:t>
            </a:r>
            <a:r>
              <a:rPr lang="en-US" altLang="en-US" dirty="0" err="1">
                <a:solidFill>
                  <a:srgbClr val="010000"/>
                </a:solidFill>
              </a:rPr>
              <a:t>sering</a:t>
            </a:r>
            <a:r>
              <a:rPr lang="en-US" altLang="en-US" dirty="0">
                <a:solidFill>
                  <a:srgbClr val="010000"/>
                </a:solidFill>
              </a:rPr>
              <a:t> </a:t>
            </a:r>
            <a:r>
              <a:rPr lang="en-US" altLang="en-US" dirty="0" err="1">
                <a:solidFill>
                  <a:srgbClr val="010000"/>
                </a:solidFill>
              </a:rPr>
              <a:t>muncul</a:t>
            </a:r>
            <a:r>
              <a:rPr lang="en-US" altLang="en-US" dirty="0">
                <a:solidFill>
                  <a:srgbClr val="010000"/>
                </a:solidFill>
              </a:rPr>
              <a:t> di </a:t>
            </a:r>
            <a:r>
              <a:rPr lang="en-US" altLang="en-US" dirty="0" err="1">
                <a:solidFill>
                  <a:srgbClr val="010000"/>
                </a:solidFill>
              </a:rPr>
              <a:t>dalam</a:t>
            </a: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r>
              <a:rPr lang="en-US" altLang="en-US" dirty="0" err="1">
                <a:solidFill>
                  <a:srgbClr val="010000"/>
                </a:solidFill>
              </a:rPr>
              <a:t>sering</a:t>
            </a:r>
            <a:r>
              <a:rPr lang="en-US" altLang="en-US" dirty="0">
                <a:solidFill>
                  <a:srgbClr val="010000"/>
                </a:solidFill>
              </a:rPr>
              <a:t> </a:t>
            </a:r>
            <a:r>
              <a:rPr lang="en-US" altLang="en-US" dirty="0" err="1">
                <a:solidFill>
                  <a:srgbClr val="010000"/>
                </a:solidFill>
              </a:rPr>
              <a:t>muncul</a:t>
            </a:r>
            <a:r>
              <a:rPr lang="en-US" altLang="en-US" dirty="0">
                <a:solidFill>
                  <a:srgbClr val="010000"/>
                </a:solidFill>
              </a:rPr>
              <a:t> pula di </a:t>
            </a:r>
            <a:r>
              <a:rPr lang="en-US" altLang="en-US" dirty="0" err="1">
                <a:solidFill>
                  <a:srgbClr val="010000"/>
                </a:solidFill>
              </a:rPr>
              <a:t>dalam</a:t>
            </a:r>
            <a:r>
              <a:rPr lang="en-US" altLang="en-US" dirty="0">
                <a:solidFill>
                  <a:srgbClr val="010000"/>
                </a:solidFill>
              </a:rPr>
              <a:t> </a:t>
            </a:r>
            <a:r>
              <a:rPr lang="en-US" altLang="en-US" dirty="0" err="1">
                <a:solidFill>
                  <a:srgbClr val="010000"/>
                </a:solidFill>
              </a:rPr>
              <a:t>huruf</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yang </a:t>
            </a:r>
            <a:r>
              <a:rPr lang="en-US" altLang="en-US" dirty="0" err="1">
                <a:solidFill>
                  <a:srgbClr val="010000"/>
                </a:solidFill>
              </a:rPr>
              <a:t>berkoesponden</a:t>
            </a:r>
            <a:r>
              <a:rPr lang="en-US" altLang="en-US" dirty="0">
                <a:solidFill>
                  <a:srgbClr val="010000"/>
                </a:solidFill>
              </a:rPr>
              <a:t>.</a:t>
            </a:r>
          </a:p>
          <a:p>
            <a:pPr marL="457200" indent="-457200" eaLnBrk="1" hangingPunct="1">
              <a:buNone/>
            </a:pPr>
            <a:endParaRPr lang="en-US" altLang="en-US" dirty="0">
              <a:solidFill>
                <a:srgbClr val="010000"/>
              </a:solidFill>
            </a:endParaRPr>
          </a:p>
          <a:p>
            <a:r>
              <a:rPr lang="en-US" altLang="en-US" dirty="0">
                <a:solidFill>
                  <a:srgbClr val="010000"/>
                </a:solidFill>
              </a:rPr>
              <a:t>Oleh </a:t>
            </a:r>
            <a:r>
              <a:rPr lang="en-US" altLang="en-US" dirty="0" err="1">
                <a:solidFill>
                  <a:srgbClr val="010000"/>
                </a:solidFill>
              </a:rPr>
              <a:t>karena</a:t>
            </a:r>
            <a:r>
              <a:rPr lang="en-US" altLang="en-US" dirty="0">
                <a:solidFill>
                  <a:srgbClr val="010000"/>
                </a:solidFill>
              </a:rPr>
              <a:t> </a:t>
            </a:r>
            <a:r>
              <a:rPr lang="en-US" altLang="en-US" dirty="0" err="1">
                <a:solidFill>
                  <a:srgbClr val="010000"/>
                </a:solidFill>
              </a:rPr>
              <a:t>itu</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a:t>
            </a:r>
            <a:r>
              <a:rPr lang="en-US" altLang="en-US" dirty="0" err="1">
                <a:solidFill>
                  <a:srgbClr val="010000"/>
                </a:solidFill>
              </a:rPr>
              <a:t>dapat</a:t>
            </a:r>
            <a:r>
              <a:rPr lang="en-US" altLang="en-US" dirty="0">
                <a:solidFill>
                  <a:srgbClr val="010000"/>
                </a:solidFill>
              </a:rPr>
              <a:t> </a:t>
            </a:r>
            <a:r>
              <a:rPr lang="en-US" altLang="en-US" dirty="0" err="1">
                <a:solidFill>
                  <a:srgbClr val="010000"/>
                </a:solidFill>
              </a:rPr>
              <a:t>didekripsi</a:t>
            </a:r>
            <a:r>
              <a:rPr lang="en-US" altLang="en-US" dirty="0">
                <a:solidFill>
                  <a:srgbClr val="010000"/>
                </a:solidFill>
              </a:rPr>
              <a:t> </a:t>
            </a:r>
            <a:r>
              <a:rPr lang="en-US" altLang="en-US" dirty="0" err="1">
                <a:solidFill>
                  <a:srgbClr val="010000"/>
                </a:solidFill>
              </a:rPr>
              <a:t>tanpa</a:t>
            </a:r>
            <a:r>
              <a:rPr lang="en-US" altLang="en-US" dirty="0">
                <a:solidFill>
                  <a:srgbClr val="010000"/>
                </a:solidFill>
              </a:rPr>
              <a:t> </a:t>
            </a:r>
            <a:r>
              <a:rPr lang="en-US" altLang="en-US" dirty="0" err="1">
                <a:solidFill>
                  <a:srgbClr val="010000"/>
                </a:solidFill>
              </a:rPr>
              <a:t>mengetahui</a:t>
            </a:r>
            <a:r>
              <a:rPr lang="en-US" altLang="en-US" dirty="0">
                <a:solidFill>
                  <a:srgbClr val="010000"/>
                </a:solidFill>
              </a:rPr>
              <a:t> </a:t>
            </a:r>
            <a:r>
              <a:rPr lang="en-US" altLang="en-US" dirty="0" err="1">
                <a:solidFill>
                  <a:srgbClr val="010000"/>
                </a:solidFill>
              </a:rPr>
              <a:t>kuncinya</a:t>
            </a:r>
            <a:endParaRPr lang="en-US" altLang="en-US" dirty="0">
              <a:solidFill>
                <a:srgbClr val="010000"/>
              </a:solidFill>
            </a:endParaRPr>
          </a:p>
        </p:txBody>
      </p:sp>
    </p:spTree>
    <p:extLst>
      <p:ext uri="{BB962C8B-B14F-4D97-AF65-F5344CB8AC3E}">
        <p14:creationId xmlns:p14="http://schemas.microsoft.com/office/powerpoint/2010/main" val="1290191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9781867C-53BB-46C1-90E8-AAEF2213B114}" type="slidenum">
              <a:rPr lang="en-GB" altLang="en-US" sz="2400">
                <a:solidFill>
                  <a:schemeClr val="tx2"/>
                </a:solidFill>
              </a:rPr>
              <a:pPr>
                <a:spcBef>
                  <a:spcPct val="0"/>
                </a:spcBef>
                <a:buClrTx/>
                <a:buSzTx/>
                <a:buFontTx/>
                <a:buNone/>
              </a:pPr>
              <a:t>20</a:t>
            </a:fld>
            <a:endParaRPr lang="en-GB" altLang="en-US" sz="1400">
              <a:solidFill>
                <a:schemeClr val="tx2"/>
              </a:solidFill>
            </a:endParaRPr>
          </a:p>
        </p:txBody>
      </p:sp>
      <p:sp>
        <p:nvSpPr>
          <p:cNvPr id="32772" name="Rectangle 3"/>
          <p:cNvSpPr>
            <a:spLocks noGrp="1" noChangeArrowheads="1"/>
          </p:cNvSpPr>
          <p:nvPr>
            <p:ph type="body" idx="1"/>
          </p:nvPr>
        </p:nvSpPr>
        <p:spPr>
          <a:xfrm>
            <a:off x="675861" y="838200"/>
            <a:ext cx="10677939" cy="5410200"/>
          </a:xfrm>
        </p:spPr>
        <p:txBody>
          <a:bodyPr>
            <a:normAutofit/>
          </a:bodyPr>
          <a:lstStyle/>
          <a:p>
            <a:pPr eaLnBrk="1" hangingPunct="1">
              <a:lnSpc>
                <a:spcPct val="90000"/>
              </a:lnSpc>
            </a:pPr>
            <a:r>
              <a:rPr lang="en-US" altLang="en-US" sz="2400" dirty="0" err="1">
                <a:solidFill>
                  <a:srgbClr val="010000"/>
                </a:solidFill>
              </a:rPr>
              <a:t>Analisis</a:t>
            </a:r>
            <a:r>
              <a:rPr lang="en-US" altLang="en-US" sz="2400" dirty="0">
                <a:solidFill>
                  <a:srgbClr val="010000"/>
                </a:solidFill>
              </a:rPr>
              <a:t> </a:t>
            </a:r>
            <a:r>
              <a:rPr lang="en-US" altLang="en-US" sz="2400" dirty="0" err="1">
                <a:solidFill>
                  <a:srgbClr val="010000"/>
                </a:solidFill>
              </a:rPr>
              <a:t>frekuensi</a:t>
            </a:r>
            <a:r>
              <a:rPr lang="en-US" altLang="en-US" sz="2400" dirty="0">
                <a:solidFill>
                  <a:srgbClr val="010000"/>
                </a:solidFill>
              </a:rPr>
              <a:t> </a:t>
            </a:r>
            <a:r>
              <a:rPr lang="en-US" altLang="en-US" sz="2400" dirty="0" err="1">
                <a:solidFill>
                  <a:srgbClr val="010000"/>
                </a:solidFill>
              </a:rPr>
              <a:t>tetap</a:t>
            </a:r>
            <a:r>
              <a:rPr lang="en-US" altLang="en-US" sz="2400" dirty="0">
                <a:solidFill>
                  <a:srgbClr val="010000"/>
                </a:solidFill>
              </a:rPr>
              <a:t> </a:t>
            </a:r>
            <a:r>
              <a:rPr lang="en-US" altLang="en-US" sz="2400" dirty="0" err="1">
                <a:solidFill>
                  <a:srgbClr val="010000"/>
                </a:solidFill>
              </a:rPr>
              <a:t>bisa</a:t>
            </a:r>
            <a:r>
              <a:rPr lang="en-US" altLang="en-US" sz="2400" dirty="0">
                <a:solidFill>
                  <a:srgbClr val="010000"/>
                </a:solidFill>
              </a:rPr>
              <a:t> </a:t>
            </a:r>
            <a:r>
              <a:rPr lang="en-US" altLang="en-US" sz="2400" dirty="0" err="1">
                <a:solidFill>
                  <a:srgbClr val="010000"/>
                </a:solidFill>
              </a:rPr>
              <a:t>dilakukan</a:t>
            </a:r>
            <a:r>
              <a:rPr lang="en-US" altLang="en-US" sz="2400" dirty="0">
                <a:solidFill>
                  <a:srgbClr val="010000"/>
                </a:solidFill>
              </a:rPr>
              <a:t> </a:t>
            </a:r>
            <a:r>
              <a:rPr lang="en-US" altLang="en-US" sz="2400" dirty="0" err="1">
                <a:solidFill>
                  <a:srgbClr val="010000"/>
                </a:solidFill>
              </a:rPr>
              <a:t>meskipun</a:t>
            </a:r>
            <a:r>
              <a:rPr lang="en-US" altLang="en-US" sz="2400" dirty="0">
                <a:solidFill>
                  <a:srgbClr val="010000"/>
                </a:solidFill>
              </a:rPr>
              <a:t> </a:t>
            </a:r>
            <a:r>
              <a:rPr lang="en-US" altLang="en-US" sz="2400" dirty="0" err="1">
                <a:solidFill>
                  <a:srgbClr val="010000"/>
                </a:solidFill>
              </a:rPr>
              <a:t>spasi</a:t>
            </a:r>
            <a:r>
              <a:rPr lang="en-US" altLang="en-US" sz="2400" dirty="0">
                <a:solidFill>
                  <a:srgbClr val="010000"/>
                </a:solidFill>
              </a:rPr>
              <a:t> </a:t>
            </a:r>
            <a:r>
              <a:rPr lang="en-US" altLang="en-US" sz="2400" dirty="0" err="1">
                <a:solidFill>
                  <a:srgbClr val="010000"/>
                </a:solidFill>
              </a:rPr>
              <a:t>dihilangkan</a:t>
            </a:r>
            <a:r>
              <a:rPr lang="en-US" altLang="en-US" sz="2400" dirty="0">
                <a:solidFill>
                  <a:srgbClr val="010000"/>
                </a:solidFill>
              </a:rPr>
              <a:t>.</a:t>
            </a:r>
          </a:p>
          <a:p>
            <a:pPr eaLnBrk="1" hangingPunct="1">
              <a:lnSpc>
                <a:spcPct val="90000"/>
              </a:lnSpc>
            </a:pPr>
            <a:endParaRPr lang="en-US" altLang="en-US" sz="2400" dirty="0">
              <a:solidFill>
                <a:srgbClr val="010000"/>
              </a:solidFill>
            </a:endParaRPr>
          </a:p>
          <a:p>
            <a:pPr eaLnBrk="1" hangingPunct="1">
              <a:lnSpc>
                <a:spcPct val="90000"/>
              </a:lnSpc>
            </a:pPr>
            <a:r>
              <a:rPr lang="en-US" altLang="en-US" sz="2400" dirty="0" err="1">
                <a:solidFill>
                  <a:srgbClr val="010000"/>
                </a:solidFill>
              </a:rPr>
              <a:t>Contoh</a:t>
            </a:r>
            <a:r>
              <a:rPr lang="en-US" altLang="en-US" sz="2400" dirty="0">
                <a:solidFill>
                  <a:srgbClr val="010000"/>
                </a:solidFill>
              </a:rPr>
              <a:t>:</a:t>
            </a:r>
          </a:p>
          <a:p>
            <a:pPr eaLnBrk="1" hangingPunct="1">
              <a:lnSpc>
                <a:spcPct val="90000"/>
              </a:lnSpc>
              <a:buFont typeface="Wingdings" panose="05000000000000000000" pitchFamily="2" charset="2"/>
              <a:buNone/>
            </a:pPr>
            <a:endParaRPr lang="en-US" altLang="en-US" dirty="0">
              <a:solidFill>
                <a:srgbClr val="010000"/>
              </a:solidFill>
            </a:endParaRPr>
          </a:p>
          <a:p>
            <a:pPr eaLnBrk="1" hangingPunct="1">
              <a:lnSpc>
                <a:spcPct val="90000"/>
              </a:lnSpc>
              <a:buFont typeface="Wingdings" panose="05000000000000000000" pitchFamily="2" charset="2"/>
              <a:buNone/>
            </a:pPr>
            <a:r>
              <a:rPr lang="en-US" altLang="en-US" b="1" dirty="0">
                <a:solidFill>
                  <a:srgbClr val="010000"/>
                </a:solidFill>
                <a:latin typeface="Courier New" panose="02070309020205020404" pitchFamily="49" charset="0"/>
                <a:cs typeface="Courier New" panose="02070309020205020404" pitchFamily="49" charset="0"/>
              </a:rPr>
              <a:t>	</a:t>
            </a:r>
            <a:r>
              <a:rPr lang="en-US" altLang="en-US" sz="2400" dirty="0">
                <a:solidFill>
                  <a:srgbClr val="010000"/>
                </a:solidFill>
                <a:latin typeface="Courier New" panose="02070309020205020404" pitchFamily="49" charset="0"/>
                <a:cs typeface="Courier New" panose="02070309020205020404" pitchFamily="49" charset="0"/>
              </a:rPr>
              <a:t>LIVITCSWPIYVEWHEVSRIQMXLEYVEOIEWHRXEXIPFEMVEWHKVSTYLXZIXLIKIIXPIJVSZEYPERRGERIMWQLMGLMXQERIWGPSRIHMXQEREKIETXMJTPRGEVEKEITREWHEXXLEXXMZITWAWSQWXSWEXTVEPMRXRSJGSTVRIEYVIEXCVMUIMWERGMIWXMJMGCSMWXSJOMIQXLIVIQIVIXQSVSTWHKPEGARCSXRWIEVSWIIBXVIZMXFSJXLIKEGAEWHEPSWYSWIWIEVXLISXLIVXLIRGEPIRQIVIIBGIIHMWYPFLEVHEWHYPSRRFQMXLEPPXLIECCIEVEWGISJKTVWMRLIHYSPHXLIQIMYLXSJXLIMWRIGXQEROIVFVIZEVAEKPIEWHXEAMWYEPPXLMWYRMWXSGSWRMHIVEXMSWMGSTPHLEVHPFKPEZINTCMXIVJSVLMRSCMWMSWVIRCIGXMWYMX</a:t>
            </a:r>
            <a:r>
              <a:rPr lang="en-US" altLang="en-US" sz="2400" dirty="0">
                <a:solidFill>
                  <a:srgbClr val="010000"/>
                </a:solidFill>
                <a:latin typeface="Courier New" panose="02070309020205020404" pitchFamily="49" charset="0"/>
              </a:rPr>
              <a:t> </a:t>
            </a:r>
          </a:p>
        </p:txBody>
      </p:sp>
    </p:spTree>
    <p:extLst>
      <p:ext uri="{BB962C8B-B14F-4D97-AF65-F5344CB8AC3E}">
        <p14:creationId xmlns:p14="http://schemas.microsoft.com/office/powerpoint/2010/main" val="1747325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C25690A-D794-4AEE-9DD0-8973AEDA7464}" type="slidenum">
              <a:rPr lang="en-GB" altLang="en-US" sz="2400">
                <a:solidFill>
                  <a:schemeClr val="tx2"/>
                </a:solidFill>
              </a:rPr>
              <a:pPr>
                <a:spcBef>
                  <a:spcPct val="0"/>
                </a:spcBef>
                <a:buClrTx/>
                <a:buSzTx/>
                <a:buFontTx/>
                <a:buNone/>
              </a:pPr>
              <a:t>21</a:t>
            </a:fld>
            <a:endParaRPr lang="en-GB" altLang="en-US" sz="1400">
              <a:solidFill>
                <a:schemeClr val="tx2"/>
              </a:solidFill>
            </a:endParaRPr>
          </a:p>
        </p:txBody>
      </p:sp>
      <p:sp>
        <p:nvSpPr>
          <p:cNvPr id="33796" name="Rectangle 3"/>
          <p:cNvSpPr>
            <a:spLocks noGrp="1" noChangeArrowheads="1"/>
          </p:cNvSpPr>
          <p:nvPr>
            <p:ph type="body" idx="1"/>
          </p:nvPr>
        </p:nvSpPr>
        <p:spPr>
          <a:xfrm>
            <a:off x="755374" y="762000"/>
            <a:ext cx="10598426" cy="5454650"/>
          </a:xfrm>
        </p:spPr>
        <p:txBody>
          <a:bodyPr>
            <a:normAutofit lnSpcReduction="10000"/>
          </a:bodyPr>
          <a:lstStyle/>
          <a:p>
            <a:pPr algn="just" eaLnBrk="1" hangingPunct="1">
              <a:lnSpc>
                <a:spcPct val="90000"/>
              </a:lnSpc>
            </a:pPr>
            <a:r>
              <a:rPr lang="en-US" altLang="en-US" sz="2400" dirty="0">
                <a:solidFill>
                  <a:srgbClr val="000000"/>
                </a:solidFill>
                <a:cs typeface="Times New Roman" panose="02020603050405020304" pitchFamily="18" charset="0"/>
              </a:rPr>
              <a:t>Hasil </a:t>
            </a:r>
            <a:r>
              <a:rPr lang="en-US" altLang="en-US" sz="2400" dirty="0" err="1">
                <a:solidFill>
                  <a:srgbClr val="000000"/>
                </a:solidFill>
                <a:cs typeface="Times New Roman" panose="02020603050405020304" pitchFamily="18" charset="0"/>
              </a:rPr>
              <a:t>perhitungan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frekuensi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kemunculan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huruf</a:t>
            </a:r>
            <a:r>
              <a:rPr lang="en-US" altLang="en-US" sz="2400" dirty="0">
                <a:solidFill>
                  <a:srgbClr val="000000"/>
                </a:solidFill>
                <a:cs typeface="Times New Roman" panose="02020603050405020304" pitchFamily="18" charset="0"/>
              </a:rPr>
              <a:t>, bigram, dan trigram: </a:t>
            </a: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huruf</a:t>
            </a: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I</a:t>
            </a:r>
            <a:r>
              <a:rPr lang="en-US" altLang="en-US" sz="2400" dirty="0">
                <a:solidFill>
                  <a:srgbClr val="000000"/>
                </a:solidFill>
                <a:cs typeface="Times New Roman" panose="02020603050405020304" pitchFamily="18" charset="0"/>
              </a:rPr>
              <a:t> paling </a:t>
            </a:r>
            <a:r>
              <a:rPr lang="en-US" altLang="en-US" sz="2400" dirty="0" err="1">
                <a:solidFill>
                  <a:srgbClr val="000000"/>
                </a:solidFill>
                <a:cs typeface="Times New Roman" panose="02020603050405020304" pitchFamily="18" charset="0"/>
              </a:rPr>
              <a:t>sering</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muncul</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 XL</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adalah</a:t>
            </a:r>
            <a:r>
              <a:rPr lang="en-US" altLang="en-US" sz="2400" dirty="0">
                <a:solidFill>
                  <a:srgbClr val="000000"/>
                </a:solidFill>
                <a:cs typeface="Times New Roman" panose="02020603050405020304" pitchFamily="18" charset="0"/>
              </a:rPr>
              <a:t> bigram yang paling </a:t>
            </a:r>
            <a:r>
              <a:rPr lang="en-US" altLang="en-US" sz="2400" dirty="0" err="1">
                <a:solidFill>
                  <a:srgbClr val="000000"/>
                </a:solidFill>
                <a:cs typeface="Times New Roman" panose="02020603050405020304" pitchFamily="18" charset="0"/>
              </a:rPr>
              <a:t>sering</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muncul</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a:t>
            </a: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XLI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adalah</a:t>
            </a:r>
            <a:r>
              <a:rPr lang="en-US" altLang="en-US" sz="2400" dirty="0">
                <a:solidFill>
                  <a:srgbClr val="000000"/>
                </a:solidFill>
                <a:cs typeface="Times New Roman" panose="02020603050405020304" pitchFamily="18" charset="0"/>
              </a:rPr>
              <a:t> trigram yang paling </a:t>
            </a:r>
            <a:r>
              <a:rPr lang="en-US" altLang="en-US" sz="2400" dirty="0" err="1">
                <a:solidFill>
                  <a:srgbClr val="000000"/>
                </a:solidFill>
                <a:cs typeface="Times New Roman" panose="02020603050405020304" pitchFamily="18" charset="0"/>
              </a:rPr>
              <a:t>sering</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muncul</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endParaRPr lang="en-US" altLang="en-US" sz="2400" dirty="0">
              <a:solidFill>
                <a:srgbClr val="000000"/>
              </a:solidFill>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Ketiga</a:t>
            </a:r>
            <a:r>
              <a:rPr lang="en-US" altLang="en-US" sz="2400" dirty="0">
                <a:solidFill>
                  <a:srgbClr val="000000"/>
                </a:solidFill>
                <a:cs typeface="Times New Roman" panose="02020603050405020304" pitchFamily="18" charset="0"/>
              </a:rPr>
              <a:t> data </a:t>
            </a:r>
            <a:r>
              <a:rPr lang="en-US" altLang="en-US" sz="2400" dirty="0" err="1">
                <a:solidFill>
                  <a:srgbClr val="000000"/>
                </a:solidFill>
                <a:cs typeface="Times New Roman" panose="02020603050405020304" pitchFamily="18" charset="0"/>
              </a:rPr>
              <a:t>terbanyak</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ini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menghasilkan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dugaan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bahwa</a:t>
            </a:r>
            <a:endParaRPr lang="en-US" altLang="en-US" sz="2400" dirty="0">
              <a:solidFill>
                <a:srgbClr val="000000"/>
              </a:solidFill>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berkoresponden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dengan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huruf</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plainteks</a:t>
            </a: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e</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XLI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berkoresponden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dengan</a:t>
            </a: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the</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XL</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berkoresponden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dengan</a:t>
            </a:r>
            <a:r>
              <a:rPr lang="en-US" altLang="en-US" sz="2400" dirty="0">
                <a:solidFill>
                  <a:srgbClr val="000000"/>
                </a:solidFill>
                <a:cs typeface="Times New Roman" panose="02020603050405020304" pitchFamily="18" charset="0"/>
              </a:rPr>
              <a:t> </a:t>
            </a:r>
            <a:r>
              <a:rPr lang="en-US" altLang="en-US" sz="2400" dirty="0" err="1">
                <a:solidFill>
                  <a:srgbClr val="000000"/>
                </a:solidFill>
                <a:latin typeface="Courier" pitchFamily="49" charset="0"/>
                <a:cs typeface="Times New Roman" panose="02020603050405020304" pitchFamily="18" charset="0"/>
              </a:rPr>
              <a:t>th</a:t>
            </a:r>
            <a:endParaRPr lang="en-US" altLang="en-US" sz="2400" dirty="0">
              <a:solidFill>
                <a:srgbClr val="000000"/>
              </a:solidFill>
              <a:latin typeface="Courier" pitchFamily="49" charset="0"/>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400" dirty="0" err="1">
                <a:solidFill>
                  <a:srgbClr val="000000"/>
                </a:solidFill>
                <a:cs typeface="Times New Roman" panose="02020603050405020304" pitchFamily="18" charset="0"/>
              </a:rPr>
              <a:t>Pemetaan</a:t>
            </a:r>
            <a:r>
              <a:rPr lang="en-US" altLang="en-US" sz="2400" dirty="0">
                <a:solidFill>
                  <a:srgbClr val="000000"/>
                </a:solidFill>
                <a:cs typeface="Times New Roman" panose="02020603050405020304" pitchFamily="18" charset="0"/>
              </a:rPr>
              <a:t>:</a:t>
            </a:r>
          </a:p>
          <a:p>
            <a:pPr algn="just" eaLnBrk="1" hangingPunct="1">
              <a:lnSpc>
                <a:spcPct val="9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I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e</a:t>
            </a:r>
          </a:p>
          <a:p>
            <a:pPr algn="just" eaLnBrk="1" hangingPunct="1">
              <a:lnSpc>
                <a:spcPct val="9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X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t</a:t>
            </a:r>
          </a:p>
          <a:p>
            <a:pPr algn="just" eaLnBrk="1" hangingPunct="1">
              <a:lnSpc>
                <a:spcPct val="9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L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h	</a:t>
            </a:r>
            <a:endParaRPr lang="en-US" altLang="en-US" sz="2400" dirty="0"/>
          </a:p>
        </p:txBody>
      </p:sp>
    </p:spTree>
    <p:extLst>
      <p:ext uri="{BB962C8B-B14F-4D97-AF65-F5344CB8AC3E}">
        <p14:creationId xmlns:p14="http://schemas.microsoft.com/office/powerpoint/2010/main" val="1069948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BC592804-FD3F-492D-AAF5-7FE82D20139A}" type="slidenum">
              <a:rPr lang="en-GB" altLang="en-US" sz="2400">
                <a:solidFill>
                  <a:schemeClr val="tx2"/>
                </a:solidFill>
              </a:rPr>
              <a:pPr>
                <a:spcBef>
                  <a:spcPct val="0"/>
                </a:spcBef>
                <a:buClrTx/>
                <a:buSzTx/>
                <a:buFontTx/>
                <a:buNone/>
              </a:pPr>
              <a:t>22</a:t>
            </a:fld>
            <a:endParaRPr lang="en-GB" altLang="en-US" sz="1400">
              <a:solidFill>
                <a:schemeClr val="tx2"/>
              </a:solidFill>
            </a:endParaRPr>
          </a:p>
        </p:txBody>
      </p:sp>
      <p:sp>
        <p:nvSpPr>
          <p:cNvPr id="34820" name="Rectangle 3"/>
          <p:cNvSpPr>
            <a:spLocks noGrp="1" noChangeArrowheads="1"/>
          </p:cNvSpPr>
          <p:nvPr>
            <p:ph type="body" idx="1"/>
          </p:nvPr>
        </p:nvSpPr>
        <p:spPr>
          <a:xfrm>
            <a:off x="947294" y="701675"/>
            <a:ext cx="10558670" cy="5454650"/>
          </a:xfrm>
        </p:spPr>
        <p:txBody>
          <a:bodyPr>
            <a:noAutofit/>
          </a:bodyPr>
          <a:lstStyle/>
          <a:p>
            <a:pPr algn="just" eaLnBrk="1" hangingPunct="1"/>
            <a:r>
              <a:rPr lang="en-US" altLang="en-US" sz="2400" dirty="0">
                <a:solidFill>
                  <a:srgbClr val="000000"/>
                </a:solidFill>
                <a:latin typeface="Courier" pitchFamily="49" charset="0"/>
                <a:cs typeface="Times New Roman" panose="02020603050405020304" pitchFamily="18" charset="0"/>
              </a:rPr>
              <a:t>XLEX</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dipetakan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menjadi</a:t>
            </a:r>
            <a:r>
              <a:rPr lang="en-US" altLang="en-US" sz="2400" dirty="0">
                <a:solidFill>
                  <a:srgbClr val="000000"/>
                </a:solidFill>
                <a:cs typeface="Times New Roman" panose="02020603050405020304" pitchFamily="18" charset="0"/>
              </a:rPr>
              <a:t> </a:t>
            </a:r>
            <a:r>
              <a:rPr lang="en-US" altLang="en-US" sz="2400" dirty="0" err="1">
                <a:solidFill>
                  <a:srgbClr val="000000"/>
                </a:solidFill>
                <a:latin typeface="Courier" pitchFamily="49" charset="0"/>
                <a:cs typeface="Times New Roman" panose="02020603050405020304" pitchFamily="18" charset="0"/>
              </a:rPr>
              <a:t>th</a:t>
            </a:r>
            <a:r>
              <a:rPr lang="en-US" altLang="en-US" sz="2400" dirty="0">
                <a:solidFill>
                  <a:srgbClr val="000000"/>
                </a:solidFill>
                <a:latin typeface="Courier" pitchFamily="49" charset="0"/>
                <a:cs typeface="Times New Roman" panose="02020603050405020304" pitchFamily="18" charset="0"/>
              </a:rPr>
              <a:t>*t</a:t>
            </a:r>
            <a:r>
              <a:rPr lang="en-US" altLang="en-US" sz="2400" dirty="0">
                <a:solidFill>
                  <a:srgbClr val="000000"/>
                </a:solidFill>
                <a:cs typeface="Times New Roman" panose="02020603050405020304" pitchFamily="18" charset="0"/>
              </a:rPr>
              <a:t>. </a:t>
            </a:r>
          </a:p>
          <a:p>
            <a:pPr algn="just" eaLnBrk="1" hangingPunct="1"/>
            <a:r>
              <a:rPr lang="en-US" altLang="en-US" sz="2400" dirty="0">
                <a:solidFill>
                  <a:srgbClr val="000000"/>
                </a:solidFill>
                <a:cs typeface="Times New Roman" panose="02020603050405020304" pitchFamily="18" charset="0"/>
              </a:rPr>
              <a:t>Kata yang </a:t>
            </a:r>
            <a:r>
              <a:rPr lang="en-US" altLang="en-US" sz="2400" dirty="0" err="1">
                <a:solidFill>
                  <a:srgbClr val="000000"/>
                </a:solidFill>
                <a:cs typeface="Times New Roman" panose="02020603050405020304" pitchFamily="18" charset="0"/>
              </a:rPr>
              <a:t>cocok</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untuk</a:t>
            </a:r>
            <a:r>
              <a:rPr lang="en-US" altLang="en-US" sz="2400" dirty="0">
                <a:solidFill>
                  <a:srgbClr val="000000"/>
                </a:solidFill>
                <a:cs typeface="Times New Roman" panose="02020603050405020304" pitchFamily="18" charset="0"/>
              </a:rPr>
              <a:t> </a:t>
            </a:r>
            <a:r>
              <a:rPr lang="en-US" altLang="en-US" sz="2400" dirty="0" err="1">
                <a:solidFill>
                  <a:srgbClr val="000000"/>
                </a:solidFill>
                <a:latin typeface="Courier" pitchFamily="49" charset="0"/>
                <a:cs typeface="Times New Roman" panose="02020603050405020304" pitchFamily="18" charset="0"/>
              </a:rPr>
              <a:t>th</a:t>
            </a:r>
            <a:r>
              <a:rPr lang="en-US" altLang="en-US" sz="2400" dirty="0">
                <a:solidFill>
                  <a:srgbClr val="000000"/>
                </a:solidFill>
                <a:latin typeface="Courier" pitchFamily="49" charset="0"/>
                <a:cs typeface="Times New Roman" panose="02020603050405020304" pitchFamily="18" charset="0"/>
              </a:rPr>
              <a:t>*t</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adalah</a:t>
            </a: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that</a:t>
            </a:r>
            <a:r>
              <a:rPr lang="en-US" altLang="en-US" sz="2400" dirty="0">
                <a:solidFill>
                  <a:srgbClr val="000000"/>
                </a:solidFill>
                <a:cs typeface="Times New Roman" panose="02020603050405020304" pitchFamily="18" charset="0"/>
              </a:rPr>
              <a:t>. </a:t>
            </a:r>
          </a:p>
          <a:p>
            <a:pPr algn="just" eaLnBrk="1" hangingPunct="1"/>
            <a:r>
              <a:rPr lang="en-US" altLang="en-US" sz="2400" dirty="0" err="1">
                <a:solidFill>
                  <a:srgbClr val="000000"/>
                </a:solidFill>
                <a:cs typeface="Times New Roman" panose="02020603050405020304" pitchFamily="18" charset="0"/>
              </a:rPr>
              <a:t>Jadi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kita</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memperoleh</a:t>
            </a: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E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a</a:t>
            </a:r>
            <a:endParaRPr lang="en-US" altLang="en-US" sz="2400" dirty="0">
              <a:solidFill>
                <a:srgbClr val="000000"/>
              </a:solidFill>
              <a:cs typeface="Times New Roman" panose="02020603050405020304" pitchFamily="18" charset="0"/>
            </a:endParaRPr>
          </a:p>
          <a:p>
            <a:pPr eaLnBrk="1" hangingPunct="1"/>
            <a:r>
              <a:rPr lang="en-US" altLang="en-US" sz="2400" dirty="0" err="1">
                <a:solidFill>
                  <a:srgbClr val="010000"/>
                </a:solidFill>
              </a:rPr>
              <a:t>Hasil</a:t>
            </a:r>
            <a:r>
              <a:rPr lang="en-US" altLang="en-US" sz="2400" dirty="0">
                <a:solidFill>
                  <a:srgbClr val="010000"/>
                </a:solidFill>
              </a:rPr>
              <a:t> </a:t>
            </a:r>
            <a:r>
              <a:rPr lang="en-US" altLang="en-US" sz="2400" dirty="0" err="1">
                <a:solidFill>
                  <a:srgbClr val="010000"/>
                </a:solidFill>
              </a:rPr>
              <a:t>iterasi</a:t>
            </a:r>
            <a:r>
              <a:rPr lang="en-US" altLang="en-US" sz="2400" dirty="0">
                <a:solidFill>
                  <a:srgbClr val="010000"/>
                </a:solidFill>
              </a:rPr>
              <a:t> </a:t>
            </a:r>
            <a:r>
              <a:rPr lang="en-US" altLang="en-US" sz="2400" dirty="0" err="1">
                <a:solidFill>
                  <a:srgbClr val="010000"/>
                </a:solidFill>
              </a:rPr>
              <a:t>pertama</a:t>
            </a:r>
            <a:r>
              <a:rPr lang="en-US" altLang="en-US" sz="2400" dirty="0">
                <a:solidFill>
                  <a:srgbClr val="010000"/>
                </a:solidFill>
              </a:rPr>
              <a:t>:</a:t>
            </a:r>
          </a:p>
          <a:p>
            <a:pPr algn="just" eaLnBrk="1" hangingPunct="1">
              <a:buFont typeface="Wingdings" panose="05000000000000000000" pitchFamily="2" charset="2"/>
              <a:buNone/>
            </a:pPr>
            <a:endParaRPr lang="en-US" altLang="en-US" dirty="0">
              <a:solidFill>
                <a:srgbClr val="000000"/>
              </a:solidFill>
              <a:latin typeface="Courier" pitchFamily="49" charset="0"/>
              <a:cs typeface="Times New Roman" panose="02020603050405020304" pitchFamily="18" charset="0"/>
            </a:endParaRPr>
          </a:p>
          <a:p>
            <a:pPr algn="just" eaLnBrk="1" hangingPunct="1">
              <a:buFont typeface="Wingdings" panose="05000000000000000000" pitchFamily="2" charset="2"/>
              <a:buNone/>
              <a:tabLst>
                <a:tab pos="1033463" algn="l"/>
              </a:tabLst>
            </a:pPr>
            <a:r>
              <a:rPr lang="en-US" altLang="en-US" dirty="0">
                <a:solidFill>
                  <a:srgbClr val="000000"/>
                </a:solidFill>
                <a:latin typeface="Courier" pitchFamily="49" charset="0"/>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heVeTCSWPeYVaWHaVSReQMthaYVaOeaWHRtatePFaMVaWHKVSTYhtZetheKeetPeJVSZaYPaRRGaReMWQhMGhMtQaReWGPSReHMtQaRaKeaTtMJTPRGaVaKaeTRaWHatthattMZeTWAWSQWtSWatTVaPMRtRSJGSTVReaYVeatCVMUeMWaRGMeWtMJMGCSMWtSJOMeQtheVeQeVetQSVSTWHKPaGARCStRWeaVSWeeBtVeZMtFSJtheKaGAaWHaPSWYSWeWeaVtheStheVtheRGaPeRQeVeeBGeeHMWYPFhaVHaWHYPSRRFQMthaPPtheaCCeaVaWGeSJKTVWMRheHYSPHtheQeMYhtSJtheMWReGtQaROeVFVeZaVAaKPeaWHtaAMWYaPPthMWYRMWtSGSWRMHeVatMSWMGSTPHhaVHPFKPaZeNTCMteVJSVhMRSCMWMSWVeRCeGtMWYMt</a:t>
            </a:r>
            <a:endParaRPr lang="en-US" altLang="en-US" sz="2400" dirty="0">
              <a:solidFill>
                <a:srgbClr val="010000"/>
              </a:solidFill>
            </a:endParaRPr>
          </a:p>
        </p:txBody>
      </p:sp>
    </p:spTree>
    <p:extLst>
      <p:ext uri="{BB962C8B-B14F-4D97-AF65-F5344CB8AC3E}">
        <p14:creationId xmlns:p14="http://schemas.microsoft.com/office/powerpoint/2010/main" val="2767762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58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2EB4D21A-63F1-4889-B371-1C2117FAF292}" type="slidenum">
              <a:rPr lang="en-GB" altLang="en-US" sz="2400">
                <a:solidFill>
                  <a:schemeClr val="tx2"/>
                </a:solidFill>
              </a:rPr>
              <a:pPr>
                <a:spcBef>
                  <a:spcPct val="0"/>
                </a:spcBef>
                <a:buClrTx/>
                <a:buSzTx/>
                <a:buFontTx/>
                <a:buNone/>
              </a:pPr>
              <a:t>23</a:t>
            </a:fld>
            <a:endParaRPr lang="en-GB" altLang="en-US" sz="1400">
              <a:solidFill>
                <a:schemeClr val="tx2"/>
              </a:solidFill>
            </a:endParaRPr>
          </a:p>
        </p:txBody>
      </p:sp>
      <p:sp>
        <p:nvSpPr>
          <p:cNvPr id="35844" name="Rectangle 3"/>
          <p:cNvSpPr>
            <a:spLocks noGrp="1" noChangeArrowheads="1"/>
          </p:cNvSpPr>
          <p:nvPr>
            <p:ph type="body" idx="1"/>
          </p:nvPr>
        </p:nvSpPr>
        <p:spPr>
          <a:xfrm>
            <a:off x="1073426" y="838200"/>
            <a:ext cx="10535478" cy="5378450"/>
          </a:xfrm>
        </p:spPr>
        <p:txBody>
          <a:bodyPr>
            <a:normAutofit/>
          </a:bodyPr>
          <a:lstStyle/>
          <a:p>
            <a:pPr algn="just" eaLnBrk="1" hangingPunct="1"/>
            <a:r>
              <a:rPr lang="en-US" altLang="en-US" dirty="0" err="1">
                <a:solidFill>
                  <a:srgbClr val="000000"/>
                </a:solidFill>
                <a:cs typeface="Times New Roman" panose="02020603050405020304" pitchFamily="18" charset="0"/>
              </a:rPr>
              <a:t>Selanjutnya</a:t>
            </a:r>
            <a:r>
              <a:rPr lang="en-US" altLang="en-US" dirty="0">
                <a:solidFill>
                  <a:srgbClr val="000000"/>
                </a:solidFill>
                <a:cs typeface="Times New Roman" panose="02020603050405020304" pitchFamily="18" charset="0"/>
              </a:rPr>
              <a:t>, </a:t>
            </a: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Rtate</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mungkin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adalah</a:t>
            </a:r>
            <a:r>
              <a:rPr lang="en-US" altLang="en-US" dirty="0">
                <a:solidFill>
                  <a:srgbClr val="000000"/>
                </a:solidFill>
                <a:cs typeface="Times New Roman" panose="02020603050405020304" pitchFamily="18" charset="0"/>
              </a:rPr>
              <a:t> </a:t>
            </a:r>
            <a:r>
              <a:rPr lang="en-US" altLang="en-US" dirty="0">
                <a:solidFill>
                  <a:srgbClr val="000000"/>
                </a:solidFill>
                <a:latin typeface="Courier" pitchFamily="49" charset="0"/>
                <a:cs typeface="Times New Roman" panose="02020603050405020304" pitchFamily="18" charset="0"/>
              </a:rPr>
              <a:t>state</a:t>
            </a:r>
            <a:r>
              <a:rPr lang="en-US" altLang="en-US" dirty="0">
                <a:solidFill>
                  <a:srgbClr val="000000"/>
                </a:solidFill>
                <a:cs typeface="Times New Roman" panose="02020603050405020304" pitchFamily="18" charset="0"/>
              </a:rPr>
              <a:t>, </a:t>
            </a:r>
          </a:p>
          <a:p>
            <a:pPr algn="just" eaLnBrk="1" hangingPunct="1">
              <a:buFont typeface="Wingdings" panose="05000000000000000000" pitchFamily="2" charset="2"/>
              <a:buNone/>
            </a:pPr>
            <a:r>
              <a:rPr lang="en-US" altLang="en-US" dirty="0">
                <a:solidFill>
                  <a:srgbClr val="000000"/>
                </a:solidFill>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atthattMZE</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mungkin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adalah</a:t>
            </a:r>
            <a:r>
              <a:rPr lang="en-US" altLang="en-US" dirty="0">
                <a:solidFill>
                  <a:srgbClr val="000000"/>
                </a:solidFill>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atthattime</a:t>
            </a:r>
            <a:r>
              <a:rPr lang="en-US" altLang="en-US" dirty="0">
                <a:solidFill>
                  <a:srgbClr val="000000"/>
                </a:solidFill>
                <a:cs typeface="Times New Roman" panose="02020603050405020304" pitchFamily="18" charset="0"/>
              </a:rPr>
              <a:t>, </a:t>
            </a:r>
          </a:p>
          <a:p>
            <a:pPr algn="just" eaLnBrk="1" hangingPunct="1">
              <a:buFont typeface="Wingdings" panose="05000000000000000000" pitchFamily="2" charset="2"/>
              <a:buNone/>
            </a:pPr>
            <a:r>
              <a:rPr lang="en-US" altLang="en-US" dirty="0">
                <a:solidFill>
                  <a:srgbClr val="000000"/>
                </a:solidFill>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heVe</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mungkin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adalah</a:t>
            </a:r>
            <a:r>
              <a:rPr lang="en-US" altLang="en-US" dirty="0">
                <a:solidFill>
                  <a:srgbClr val="000000"/>
                </a:solidFill>
                <a:cs typeface="Times New Roman" panose="02020603050405020304" pitchFamily="18" charset="0"/>
              </a:rPr>
              <a:t> </a:t>
            </a:r>
            <a:r>
              <a:rPr lang="en-US" altLang="en-US" dirty="0">
                <a:solidFill>
                  <a:srgbClr val="000000"/>
                </a:solidFill>
                <a:latin typeface="Courier" pitchFamily="49" charset="0"/>
                <a:cs typeface="Times New Roman" panose="02020603050405020304" pitchFamily="18" charset="0"/>
              </a:rPr>
              <a:t>here</a:t>
            </a:r>
            <a:r>
              <a:rPr lang="en-US" altLang="en-US" dirty="0">
                <a:solidFill>
                  <a:srgbClr val="000000"/>
                </a:solidFill>
                <a:cs typeface="Times New Roman" panose="02020603050405020304" pitchFamily="18" charset="0"/>
              </a:rPr>
              <a:t>. </a:t>
            </a:r>
          </a:p>
          <a:p>
            <a:pPr algn="just" eaLnBrk="1" hangingPunct="1">
              <a:buFont typeface="Wingdings" panose="05000000000000000000" pitchFamily="2" charset="2"/>
              <a:buNone/>
            </a:pPr>
            <a:endParaRPr lang="en-US" altLang="en-US" dirty="0">
              <a:solidFill>
                <a:srgbClr val="000000"/>
              </a:solidFill>
              <a:cs typeface="Times New Roman" panose="02020603050405020304" pitchFamily="18" charset="0"/>
            </a:endParaRPr>
          </a:p>
          <a:p>
            <a:pPr algn="just" eaLnBrk="1" hangingPunct="1"/>
            <a:r>
              <a:rPr lang="en-US" altLang="en-US" dirty="0" err="1">
                <a:solidFill>
                  <a:srgbClr val="000000"/>
                </a:solidFill>
                <a:cs typeface="Times New Roman" panose="02020603050405020304" pitchFamily="18" charset="0"/>
              </a:rPr>
              <a:t>Jadi</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kita</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memperoleh</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pemetaan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baru</a:t>
            </a:r>
            <a:r>
              <a:rPr lang="en-US" altLang="en-US" dirty="0">
                <a:solidFill>
                  <a:srgbClr val="000000"/>
                </a:solidFill>
                <a:cs typeface="Times New Roman" panose="02020603050405020304" pitchFamily="18" charset="0"/>
              </a:rPr>
              <a:t>:</a:t>
            </a:r>
          </a:p>
          <a:p>
            <a:pPr algn="just" eaLnBrk="1" hangingPunct="1">
              <a:buFont typeface="Wingdings" panose="05000000000000000000" pitchFamily="2" charset="2"/>
              <a:buNone/>
            </a:pPr>
            <a:r>
              <a:rPr lang="en-US" altLang="en-US" dirty="0">
                <a:solidFill>
                  <a:srgbClr val="000000"/>
                </a:solidFill>
                <a:cs typeface="Times New Roman" panose="02020603050405020304" pitchFamily="18" charset="0"/>
              </a:rPr>
              <a:t> 		</a:t>
            </a:r>
            <a:r>
              <a:rPr lang="en-US" altLang="en-US" dirty="0">
                <a:solidFill>
                  <a:srgbClr val="000000"/>
                </a:solidFill>
                <a:latin typeface="Courier" pitchFamily="49" charset="0"/>
                <a:cs typeface="Times New Roman" panose="02020603050405020304" pitchFamily="18" charset="0"/>
              </a:rPr>
              <a:t> R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s</a:t>
            </a:r>
            <a:endParaRPr lang="en-US" altLang="en-US" dirty="0">
              <a:solidFill>
                <a:srgbClr val="000000"/>
              </a:solidFill>
              <a:cs typeface="Times New Roman" panose="02020603050405020304" pitchFamily="18" charset="0"/>
            </a:endParaRP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M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i</a:t>
            </a:r>
            <a:endParaRPr lang="en-US" altLang="en-US" dirty="0">
              <a:solidFill>
                <a:srgbClr val="000000"/>
              </a:solidFill>
              <a:cs typeface="Times New Roman" panose="02020603050405020304" pitchFamily="18" charset="0"/>
            </a:endParaRP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Z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m</a:t>
            </a:r>
            <a:endParaRPr lang="en-US" altLang="en-US" dirty="0">
              <a:solidFill>
                <a:srgbClr val="000000"/>
              </a:solidFill>
              <a:cs typeface="Times New Roman" panose="02020603050405020304" pitchFamily="18" charset="0"/>
            </a:endParaRP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V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r</a:t>
            </a:r>
            <a:endParaRPr lang="en-US" altLang="en-US" dirty="0"/>
          </a:p>
        </p:txBody>
      </p:sp>
    </p:spTree>
    <p:extLst>
      <p:ext uri="{BB962C8B-B14F-4D97-AF65-F5344CB8AC3E}">
        <p14:creationId xmlns:p14="http://schemas.microsoft.com/office/powerpoint/2010/main" val="644953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8EFA36C0-807F-4DE8-91F1-20CE0F73B344}" type="slidenum">
              <a:rPr lang="en-GB" altLang="en-US" sz="2400">
                <a:solidFill>
                  <a:schemeClr val="tx2"/>
                </a:solidFill>
              </a:rPr>
              <a:pPr>
                <a:spcBef>
                  <a:spcPct val="0"/>
                </a:spcBef>
                <a:buClrTx/>
                <a:buSzTx/>
                <a:buFontTx/>
                <a:buNone/>
              </a:pPr>
              <a:t>24</a:t>
            </a:fld>
            <a:endParaRPr lang="en-GB" altLang="en-US" sz="1400">
              <a:solidFill>
                <a:schemeClr val="tx2"/>
              </a:solidFill>
            </a:endParaRPr>
          </a:p>
        </p:txBody>
      </p:sp>
      <p:sp>
        <p:nvSpPr>
          <p:cNvPr id="36868" name="Rectangle 3"/>
          <p:cNvSpPr>
            <a:spLocks noGrp="1" noChangeArrowheads="1"/>
          </p:cNvSpPr>
          <p:nvPr>
            <p:ph type="body" idx="1"/>
          </p:nvPr>
        </p:nvSpPr>
        <p:spPr>
          <a:xfrm>
            <a:off x="675861" y="762000"/>
            <a:ext cx="10436087" cy="5454650"/>
          </a:xfrm>
        </p:spPr>
        <p:txBody>
          <a:bodyPr/>
          <a:lstStyle/>
          <a:p>
            <a:pPr eaLnBrk="1" hangingPunct="1">
              <a:lnSpc>
                <a:spcPct val="90000"/>
              </a:lnSpc>
            </a:pPr>
            <a:r>
              <a:rPr lang="en-US" altLang="en-US" dirty="0" err="1">
                <a:solidFill>
                  <a:srgbClr val="010000"/>
                </a:solidFill>
              </a:rPr>
              <a:t>Hasil</a:t>
            </a:r>
            <a:r>
              <a:rPr lang="en-US" altLang="en-US" dirty="0">
                <a:solidFill>
                  <a:srgbClr val="010000"/>
                </a:solidFill>
              </a:rPr>
              <a:t> </a:t>
            </a:r>
            <a:r>
              <a:rPr lang="en-US" altLang="en-US" dirty="0" err="1">
                <a:solidFill>
                  <a:srgbClr val="010000"/>
                </a:solidFill>
              </a:rPr>
              <a:t>iterasi</a:t>
            </a:r>
            <a:r>
              <a:rPr lang="en-US" altLang="en-US" dirty="0">
                <a:solidFill>
                  <a:srgbClr val="010000"/>
                </a:solidFill>
              </a:rPr>
              <a:t> ke-2:</a:t>
            </a:r>
          </a:p>
          <a:p>
            <a:pPr algn="just" eaLnBrk="1" hangingPunct="1">
              <a:lnSpc>
                <a:spcPct val="90000"/>
              </a:lnSpc>
              <a:buFont typeface="Wingdings" panose="05000000000000000000" pitchFamily="2" charset="2"/>
              <a:buNone/>
            </a:pPr>
            <a:endParaRPr lang="en-US" altLang="en-US" dirty="0">
              <a:solidFill>
                <a:srgbClr val="000000"/>
              </a:solidFill>
              <a:latin typeface="Courier" pitchFamily="49" charset="0"/>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hereTCSWPeYraWHarSseQithaYraOeaWHstatePFairaWHKrSTYhtmetheKeetPeJrSmaYPassGaseiWQhiGhitQaseWGPSseHitQasaKeaTtiJTPsGaraKaeTsaWHatthattimeTWAWSQWtSWatTraPistsSJGSTrseaYreatCriUeiWasGieWtiJiGCSiWtSJOieQthereQeretQSrSTWHKPaGAsCStsWearSWeeBtremitFSJtheKaGAaWHaPSWYSWeWeartheStherthesGaPesQereeBGeeHiWYPFharHaWHYPSssFQithaPPtheaCCearaWGeSJKTrWisheHYSPHtheQeiYhtSJtheiWseGtQasOerFremarAaKPeaWHtaAiWYaPPthiWYsiWtSGSWsiHeratiSWiGSTPHharHPFKPameNTCiterJSrhisSCiWiSWresCeGtiWYit</a:t>
            </a:r>
          </a:p>
          <a:p>
            <a:pPr algn="just" eaLnBrk="1" hangingPunct="1">
              <a:lnSpc>
                <a:spcPct val="90000"/>
              </a:lnSpc>
            </a:pPr>
            <a:endParaRPr lang="en-US" altLang="en-US" sz="2000" dirty="0">
              <a:solidFill>
                <a:srgbClr val="010000"/>
              </a:solidFill>
            </a:endParaRPr>
          </a:p>
          <a:p>
            <a:pPr algn="just" eaLnBrk="1" hangingPunct="1">
              <a:lnSpc>
                <a:spcPct val="90000"/>
              </a:lnSpc>
            </a:pPr>
            <a:r>
              <a:rPr lang="en-US" altLang="en-US" dirty="0" err="1">
                <a:solidFill>
                  <a:srgbClr val="010000"/>
                </a:solidFill>
              </a:rPr>
              <a:t>Teruskan</a:t>
            </a:r>
            <a:r>
              <a:rPr lang="en-US" altLang="en-US" dirty="0">
                <a:solidFill>
                  <a:srgbClr val="010000"/>
                </a:solidFill>
              </a:rPr>
              <a:t>, </a:t>
            </a:r>
            <a:r>
              <a:rPr lang="en-GB" altLang="en-US" dirty="0" err="1">
                <a:solidFill>
                  <a:srgbClr val="010000"/>
                </a:solidFill>
                <a:cs typeface="Times New Roman" panose="02020603050405020304" pitchFamily="18" charset="0"/>
              </a:rPr>
              <a:t>dengan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menerka</a:t>
            </a:r>
            <a:r>
              <a:rPr lang="en-GB" altLang="en-US" dirty="0">
                <a:solidFill>
                  <a:srgbClr val="010000"/>
                </a:solidFill>
                <a:cs typeface="Times New Roman" panose="02020603050405020304" pitchFamily="18" charset="0"/>
              </a:rPr>
              <a:t> kata-kata yang </a:t>
            </a:r>
            <a:r>
              <a:rPr lang="en-GB" altLang="en-US" dirty="0" err="1">
                <a:solidFill>
                  <a:srgbClr val="010000"/>
                </a:solidFill>
                <a:cs typeface="Times New Roman" panose="02020603050405020304" pitchFamily="18" charset="0"/>
              </a:rPr>
              <a:t>sudah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dikenal</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misalnya</a:t>
            </a:r>
            <a:r>
              <a:rPr lang="en-GB" altLang="en-US" dirty="0">
                <a:solidFill>
                  <a:srgbClr val="010000"/>
                </a:solidFill>
                <a:cs typeface="Times New Roman" panose="02020603050405020304" pitchFamily="18" charset="0"/>
              </a:rPr>
              <a:t> </a:t>
            </a:r>
            <a:r>
              <a:rPr lang="en-GB" altLang="en-US" dirty="0" err="1">
                <a:solidFill>
                  <a:srgbClr val="010000"/>
                </a:solidFill>
                <a:latin typeface="Courier" pitchFamily="49" charset="0"/>
                <a:cs typeface="Times New Roman" panose="02020603050405020304" pitchFamily="18" charset="0"/>
              </a:rPr>
              <a:t>remarA</a:t>
            </a:r>
            <a:r>
              <a:rPr lang="en-GB" altLang="en-US" dirty="0">
                <a:solidFill>
                  <a:srgbClr val="010000"/>
                </a:solidFill>
                <a:latin typeface="Courier" pitchFamily="49" charset="0"/>
                <a:cs typeface="Times New Roman" panose="02020603050405020304" pitchFamily="18" charset="0"/>
              </a:rPr>
              <a:t> </a:t>
            </a:r>
            <a:r>
              <a:rPr lang="en-GB" altLang="en-US" dirty="0" err="1">
                <a:solidFill>
                  <a:srgbClr val="010000"/>
                </a:solidFill>
                <a:cs typeface="Times New Roman" panose="02020603050405020304" pitchFamily="18" charset="0"/>
              </a:rPr>
              <a:t>mungkin</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remark</a:t>
            </a:r>
            <a:r>
              <a:rPr lang="en-GB" altLang="en-US" dirty="0">
                <a:solidFill>
                  <a:srgbClr val="010000"/>
                </a:solidFill>
                <a:cs typeface="Times New Roman" panose="02020603050405020304" pitchFamily="18" charset="0"/>
              </a:rPr>
              <a:t> , </a:t>
            </a:r>
            <a:r>
              <a:rPr lang="en-GB" altLang="en-US" dirty="0" err="1">
                <a:solidFill>
                  <a:srgbClr val="010000"/>
                </a:solidFill>
                <a:cs typeface="Times New Roman" panose="02020603050405020304" pitchFamily="18" charset="0"/>
              </a:rPr>
              <a:t>dsb</a:t>
            </a:r>
            <a:endParaRPr lang="en-US" altLang="en-US"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2348874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675861" y="838200"/>
            <a:ext cx="10677939" cy="5378450"/>
          </a:xfrm>
        </p:spPr>
        <p:txBody>
          <a:bodyPr/>
          <a:lstStyle/>
          <a:p>
            <a:r>
              <a:rPr lang="en-US" altLang="en-US" dirty="0" err="1">
                <a:solidFill>
                  <a:srgbClr val="000000"/>
                </a:solidFill>
              </a:rPr>
              <a:t>Hasil</a:t>
            </a:r>
            <a:r>
              <a:rPr lang="en-US" altLang="en-US" dirty="0">
                <a:solidFill>
                  <a:srgbClr val="000000"/>
                </a:solidFill>
              </a:rPr>
              <a:t> </a:t>
            </a:r>
            <a:r>
              <a:rPr lang="en-US" altLang="en-US" dirty="0" err="1">
                <a:solidFill>
                  <a:srgbClr val="000000"/>
                </a:solidFill>
              </a:rPr>
              <a:t>iterasi</a:t>
            </a:r>
            <a:r>
              <a:rPr lang="en-US" altLang="en-US" dirty="0">
                <a:solidFill>
                  <a:srgbClr val="000000"/>
                </a:solidFill>
              </a:rPr>
              <a:t> 3:</a:t>
            </a:r>
          </a:p>
          <a:p>
            <a:pPr>
              <a:buFont typeface="Wingdings" panose="05000000000000000000" pitchFamily="2" charset="2"/>
              <a:buNone/>
            </a:pPr>
            <a:endParaRPr lang="en-US" altLang="en-US" dirty="0"/>
          </a:p>
          <a:p>
            <a:pPr>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a:t>
            </a:r>
            <a:r>
              <a:rPr lang="en-US" altLang="en-US" dirty="0">
                <a:solidFill>
                  <a:srgbClr val="000000"/>
                </a:solidFill>
                <a:latin typeface="Courier New" panose="02070309020205020404" pitchFamily="49" charset="0"/>
                <a:cs typeface="Courier New" panose="02070309020205020404" pitchFamily="49" charset="0"/>
              </a:rPr>
              <a:t>hereuponlegrandarosewithagraveandstatelyairandbroughtmethebeetlefromaglasscaseinwhichitwasencloseditwasabeautifulscarabaeusandatthattimeunknowntonaturalistsofcourseagreatprizeinascientificpointofviewthereweretworoundblackspotsnearoneextremityofthebackandalongoneneartheotherthescaleswereexceedinglyhardandglossywithalltheappearanceofburnishedgoldtheweightoftheinsectwasveryremarkableandtakingallthingsintoconsiderationicouldhardlyblamejupiterfor*</a:t>
            </a:r>
            <a:r>
              <a:rPr lang="en-US" altLang="en-US" dirty="0" err="1">
                <a:solidFill>
                  <a:srgbClr val="000000"/>
                </a:solidFill>
                <a:latin typeface="Courier New" panose="02070309020205020404" pitchFamily="49" charset="0"/>
                <a:cs typeface="Courier New" panose="02070309020205020404" pitchFamily="49" charset="0"/>
              </a:rPr>
              <a:t>hisopinionrespectingit</a:t>
            </a:r>
            <a:endParaRPr lang="en-US" altLang="en-US" dirty="0">
              <a:solidFill>
                <a:srgbClr val="000000"/>
              </a:solidFill>
              <a:latin typeface="Courier New" panose="02070309020205020404" pitchFamily="49" charset="0"/>
              <a:cs typeface="Courier New" panose="02070309020205020404" pitchFamily="49" charset="0"/>
            </a:endParaRPr>
          </a:p>
        </p:txBody>
      </p:sp>
      <p:sp>
        <p:nvSpPr>
          <p:cNvPr id="3789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78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646D6D5B-0C95-4A04-9A8A-9672A567C1A4}" type="slidenum">
              <a:rPr lang="en-GB" altLang="en-US" sz="2400">
                <a:solidFill>
                  <a:schemeClr val="tx2"/>
                </a:solidFill>
              </a:rPr>
              <a:pPr>
                <a:spcBef>
                  <a:spcPct val="0"/>
                </a:spcBef>
                <a:buClrTx/>
                <a:buSzTx/>
                <a:buFontTx/>
                <a:buNone/>
              </a:pPr>
              <a:t>25</a:t>
            </a:fld>
            <a:endParaRPr lang="en-GB" altLang="en-US" sz="1400">
              <a:solidFill>
                <a:schemeClr val="tx2"/>
              </a:solidFill>
            </a:endParaRPr>
          </a:p>
        </p:txBody>
      </p:sp>
    </p:spTree>
    <p:extLst>
      <p:ext uri="{BB962C8B-B14F-4D97-AF65-F5344CB8AC3E}">
        <p14:creationId xmlns:p14="http://schemas.microsoft.com/office/powerpoint/2010/main" val="36670420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616226" y="526774"/>
            <a:ext cx="10558670" cy="5530850"/>
          </a:xfrm>
        </p:spPr>
        <p:txBody>
          <a:bodyPr>
            <a:noAutofit/>
          </a:bodyPr>
          <a:lstStyle/>
          <a:p>
            <a:r>
              <a:rPr lang="en-US" altLang="en-US" dirty="0" err="1">
                <a:solidFill>
                  <a:srgbClr val="000000"/>
                </a:solidFill>
              </a:rPr>
              <a:t>Tambahkan</a:t>
            </a:r>
            <a:r>
              <a:rPr lang="en-US" altLang="en-US" dirty="0">
                <a:solidFill>
                  <a:srgbClr val="000000"/>
                </a:solidFill>
              </a:rPr>
              <a:t> </a:t>
            </a:r>
            <a:r>
              <a:rPr lang="en-US" altLang="en-US" dirty="0" err="1">
                <a:solidFill>
                  <a:srgbClr val="000000"/>
                </a:solidFill>
              </a:rPr>
              <a:t>spasi</a:t>
            </a:r>
            <a:r>
              <a:rPr lang="en-US" altLang="en-US" dirty="0">
                <a:solidFill>
                  <a:srgbClr val="000000"/>
                </a:solidFill>
              </a:rPr>
              <a:t>, </a:t>
            </a:r>
            <a:r>
              <a:rPr lang="en-US" altLang="en-US" dirty="0" err="1">
                <a:solidFill>
                  <a:srgbClr val="000000"/>
                </a:solidFill>
              </a:rPr>
              <a:t>tanda</a:t>
            </a:r>
            <a:r>
              <a:rPr lang="en-US" altLang="en-US" dirty="0">
                <a:solidFill>
                  <a:srgbClr val="000000"/>
                </a:solidFill>
              </a:rPr>
              <a:t> </a:t>
            </a:r>
            <a:r>
              <a:rPr lang="en-US" altLang="en-US" dirty="0" err="1">
                <a:solidFill>
                  <a:srgbClr val="000000"/>
                </a:solidFill>
              </a:rPr>
              <a:t>baca</a:t>
            </a:r>
            <a:r>
              <a:rPr lang="en-US" altLang="en-US" dirty="0">
                <a:solidFill>
                  <a:srgbClr val="000000"/>
                </a:solidFill>
              </a:rPr>
              <a:t>, </a:t>
            </a:r>
            <a:r>
              <a:rPr lang="en-US" altLang="en-US" dirty="0" err="1">
                <a:solidFill>
                  <a:srgbClr val="000000"/>
                </a:solidFill>
              </a:rPr>
              <a:t>dll</a:t>
            </a:r>
            <a:endParaRPr lang="en-US" altLang="en-US" dirty="0">
              <a:solidFill>
                <a:srgbClr val="000000"/>
              </a:solidFill>
            </a:endParaRPr>
          </a:p>
          <a:p>
            <a:pPr>
              <a:buFont typeface="Wingdings" panose="05000000000000000000" pitchFamily="2" charset="2"/>
              <a:buNone/>
            </a:pPr>
            <a:endParaRPr lang="en-US" altLang="en-US" dirty="0">
              <a:solidFill>
                <a:srgbClr val="000000"/>
              </a:solidFill>
            </a:endParaRPr>
          </a:p>
          <a:p>
            <a:pPr>
              <a:buFont typeface="Wingdings" panose="05000000000000000000" pitchFamily="2" charset="2"/>
              <a:buNone/>
            </a:pPr>
            <a:r>
              <a:rPr lang="en-US" altLang="en-US" dirty="0">
                <a:latin typeface="Courier New" panose="02070309020205020404" pitchFamily="49" charset="0"/>
                <a:cs typeface="Courier New" panose="02070309020205020404" pitchFamily="49" charset="0"/>
              </a:rPr>
              <a:t>	</a:t>
            </a:r>
            <a:r>
              <a:rPr lang="en-US" altLang="en-US" sz="2600" dirty="0">
                <a:solidFill>
                  <a:srgbClr val="000000"/>
                </a:solidFill>
                <a:latin typeface="Courier New" panose="02070309020205020404" pitchFamily="49" charset="0"/>
                <a:cs typeface="Courier New" panose="02070309020205020404" pitchFamily="49" charset="0"/>
              </a:rPr>
              <a:t>Here upon Legrand arose, with a grave and stately air, and brought me the beetle from a glass case in which it was enclosed. It was a beautiful </a:t>
            </a:r>
            <a:r>
              <a:rPr lang="en-US" altLang="en-US" sz="2600" dirty="0" err="1">
                <a:solidFill>
                  <a:srgbClr val="000000"/>
                </a:solidFill>
                <a:latin typeface="Courier New" panose="02070309020205020404" pitchFamily="49" charset="0"/>
                <a:cs typeface="Courier New" panose="02070309020205020404" pitchFamily="49" charset="0"/>
              </a:rPr>
              <a:t>scarabaeus</a:t>
            </a:r>
            <a:r>
              <a:rPr lang="en-US" altLang="en-US" sz="2600" dirty="0">
                <a:solidFill>
                  <a:srgbClr val="000000"/>
                </a:solidFill>
                <a:latin typeface="Courier New" panose="02070309020205020404" pitchFamily="49" charset="0"/>
                <a:cs typeface="Courier New" panose="02070309020205020404" pitchFamily="49" charset="0"/>
              </a:rPr>
              <a:t>, and, at that time, unknown to naturalists—of course a great prize in a scientific point of view. There were two round black spots near one extremity of the back, and a long one near the other. The scales were exceedingly hard and glossy, with all the appearance of burnished gold. The weight of the insect was very remarkable, and, taking all things into consideration, I could hardly blame Jupiter for his opinion respecting it.</a:t>
            </a:r>
          </a:p>
        </p:txBody>
      </p:sp>
      <p:sp>
        <p:nvSpPr>
          <p:cNvPr id="3891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89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E9F3927D-9CE6-4977-B459-56D55AD91CF7}" type="slidenum">
              <a:rPr lang="en-GB" altLang="en-US" sz="2400">
                <a:solidFill>
                  <a:schemeClr val="tx2"/>
                </a:solidFill>
              </a:rPr>
              <a:pPr>
                <a:spcBef>
                  <a:spcPct val="0"/>
                </a:spcBef>
                <a:buClrTx/>
                <a:buSzTx/>
                <a:buFontTx/>
                <a:buNone/>
              </a:pPr>
              <a:t>26</a:t>
            </a:fld>
            <a:endParaRPr lang="en-GB" altLang="en-US" sz="1400">
              <a:solidFill>
                <a:schemeClr val="tx2"/>
              </a:solidFill>
            </a:endParaRPr>
          </a:p>
        </p:txBody>
      </p:sp>
    </p:spTree>
    <p:extLst>
      <p:ext uri="{BB962C8B-B14F-4D97-AF65-F5344CB8AC3E}">
        <p14:creationId xmlns:p14="http://schemas.microsoft.com/office/powerpoint/2010/main" val="4005162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7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B9340706-6E0A-47DE-98A1-4E221D63571D}" type="slidenum">
              <a:rPr lang="en-GB" altLang="en-US" sz="2400">
                <a:solidFill>
                  <a:schemeClr val="tx2"/>
                </a:solidFill>
              </a:rPr>
              <a:pPr>
                <a:spcBef>
                  <a:spcPct val="0"/>
                </a:spcBef>
                <a:buClrTx/>
                <a:buSzTx/>
                <a:buFontTx/>
                <a:buNone/>
              </a:pPr>
              <a:t>3</a:t>
            </a:fld>
            <a:endParaRPr lang="en-GB" altLang="en-US" sz="1400">
              <a:solidFill>
                <a:schemeClr val="tx2"/>
              </a:solidFill>
            </a:endParaRPr>
          </a:p>
        </p:txBody>
      </p:sp>
      <p:sp>
        <p:nvSpPr>
          <p:cNvPr id="7172" name="Rectangle 3"/>
          <p:cNvSpPr>
            <a:spLocks noGrp="1" noChangeArrowheads="1"/>
          </p:cNvSpPr>
          <p:nvPr>
            <p:ph type="body" idx="1"/>
          </p:nvPr>
        </p:nvSpPr>
        <p:spPr>
          <a:xfrm>
            <a:off x="894521" y="762000"/>
            <a:ext cx="10316817" cy="5454650"/>
          </a:xfrm>
        </p:spPr>
        <p:txBody>
          <a:bodyPr/>
          <a:lstStyle/>
          <a:p>
            <a:pPr eaLnBrk="1" hangingPunct="1"/>
            <a:r>
              <a:rPr lang="en-US" altLang="en-US" i="1" dirty="0">
                <a:solidFill>
                  <a:srgbClr val="010000"/>
                </a:solidFill>
              </a:rPr>
              <a:t>Cipher</a:t>
            </a:r>
            <a:r>
              <a:rPr lang="en-US" altLang="en-US" dirty="0">
                <a:solidFill>
                  <a:srgbClr val="010000"/>
                </a:solidFill>
              </a:rPr>
              <a:t> abjad-</a:t>
            </a:r>
            <a:r>
              <a:rPr lang="en-US" altLang="en-US" dirty="0" err="1">
                <a:solidFill>
                  <a:srgbClr val="010000"/>
                </a:solidFill>
              </a:rPr>
              <a:t>tunggal</a:t>
            </a:r>
            <a:r>
              <a:rPr lang="en-US" altLang="en-US" dirty="0">
                <a:solidFill>
                  <a:srgbClr val="010000"/>
                </a:solidFill>
              </a:rPr>
              <a:t> </a:t>
            </a:r>
            <a:r>
              <a:rPr lang="en-US" altLang="en-US" dirty="0" err="1">
                <a:solidFill>
                  <a:srgbClr val="010000"/>
                </a:solidFill>
              </a:rPr>
              <a:t>dapat</a:t>
            </a:r>
            <a:r>
              <a:rPr lang="en-US" altLang="en-US" dirty="0">
                <a:solidFill>
                  <a:srgbClr val="010000"/>
                </a:solidFill>
              </a:rPr>
              <a:t> </a:t>
            </a:r>
            <a:r>
              <a:rPr lang="en-US" altLang="en-US" dirty="0" err="1">
                <a:solidFill>
                  <a:srgbClr val="010000"/>
                </a:solidFill>
              </a:rPr>
              <a:t>dipecahkan</a:t>
            </a:r>
            <a:r>
              <a:rPr lang="en-US" altLang="en-US" dirty="0">
                <a:solidFill>
                  <a:srgbClr val="010000"/>
                </a:solidFill>
              </a:rPr>
              <a:t> </a:t>
            </a:r>
            <a:r>
              <a:rPr lang="en-US" altLang="en-US" dirty="0" err="1">
                <a:solidFill>
                  <a:srgbClr val="010000"/>
                </a:solidFill>
              </a:rPr>
              <a:t>dengan</a:t>
            </a:r>
            <a:r>
              <a:rPr lang="en-US" altLang="en-US" dirty="0">
                <a:solidFill>
                  <a:srgbClr val="010000"/>
                </a:solidFill>
              </a:rPr>
              <a:t> </a:t>
            </a:r>
            <a:r>
              <a:rPr lang="en-US" altLang="en-US" dirty="0" err="1">
                <a:solidFill>
                  <a:srgbClr val="010000"/>
                </a:solidFill>
              </a:rPr>
              <a:t>menggunakan</a:t>
            </a:r>
            <a:r>
              <a:rPr lang="en-US" altLang="en-US" dirty="0">
                <a:solidFill>
                  <a:srgbClr val="010000"/>
                </a:solidFill>
              </a:rPr>
              <a:t>:</a:t>
            </a:r>
          </a:p>
          <a:p>
            <a:pPr eaLnBrk="1" hangingPunct="1">
              <a:buFont typeface="Wingdings" panose="05000000000000000000" pitchFamily="2" charset="2"/>
              <a:buNone/>
            </a:pPr>
            <a:r>
              <a:rPr lang="en-US" altLang="en-US" dirty="0">
                <a:solidFill>
                  <a:srgbClr val="010000"/>
                </a:solidFill>
              </a:rPr>
              <a:t>	1. </a:t>
            </a:r>
            <a:r>
              <a:rPr lang="en-US" altLang="en-US" dirty="0" err="1">
                <a:solidFill>
                  <a:srgbClr val="010000"/>
                </a:solidFill>
              </a:rPr>
              <a:t>teknik</a:t>
            </a:r>
            <a:r>
              <a:rPr lang="en-US" altLang="en-US" dirty="0">
                <a:solidFill>
                  <a:srgbClr val="010000"/>
                </a:solidFill>
              </a:rPr>
              <a:t> </a:t>
            </a:r>
            <a:r>
              <a:rPr lang="en-US" altLang="en-US" dirty="0" err="1">
                <a:solidFill>
                  <a:srgbClr val="010000"/>
                </a:solidFill>
              </a:rPr>
              <a:t>terkaan</a:t>
            </a:r>
            <a:endParaRPr lang="en-US" altLang="en-US" dirty="0">
              <a:solidFill>
                <a:srgbClr val="010000"/>
              </a:solidFill>
            </a:endParaRPr>
          </a:p>
          <a:p>
            <a:pPr eaLnBrk="1" hangingPunct="1">
              <a:buFont typeface="Wingdings" panose="05000000000000000000" pitchFamily="2" charset="2"/>
              <a:buNone/>
            </a:pPr>
            <a:r>
              <a:rPr lang="en-US" altLang="en-US" dirty="0">
                <a:solidFill>
                  <a:srgbClr val="010000"/>
                </a:solidFill>
              </a:rPr>
              <a:t>	2. </a:t>
            </a:r>
            <a:r>
              <a:rPr lang="en-US" altLang="en-US" dirty="0" err="1">
                <a:solidFill>
                  <a:srgbClr val="010000"/>
                </a:solidFill>
              </a:rPr>
              <a:t>metode</a:t>
            </a:r>
            <a:r>
              <a:rPr lang="en-US" altLang="en-US" dirty="0">
                <a:solidFill>
                  <a:srgbClr val="010000"/>
                </a:solidFill>
              </a:rPr>
              <a:t> </a:t>
            </a:r>
            <a:r>
              <a:rPr lang="en-US" altLang="en-US" dirty="0" err="1">
                <a:solidFill>
                  <a:srgbClr val="010000"/>
                </a:solidFill>
              </a:rPr>
              <a:t>analisis</a:t>
            </a:r>
            <a:r>
              <a:rPr lang="en-US" altLang="en-US" dirty="0">
                <a:solidFill>
                  <a:srgbClr val="010000"/>
                </a:solidFill>
              </a:rPr>
              <a:t> </a:t>
            </a:r>
            <a:r>
              <a:rPr lang="en-US" altLang="en-US" dirty="0" err="1">
                <a:solidFill>
                  <a:srgbClr val="010000"/>
                </a:solidFill>
              </a:rPr>
              <a:t>frekuensi</a:t>
            </a:r>
            <a:endParaRPr lang="en-US" altLang="en-US" dirty="0">
              <a:solidFill>
                <a:srgbClr val="010000"/>
              </a:solidFill>
            </a:endParaRPr>
          </a:p>
          <a:p>
            <a:pPr eaLnBrk="1" hangingPunct="1">
              <a:buFont typeface="Wingdings" panose="05000000000000000000" pitchFamily="2" charset="2"/>
              <a:buNone/>
            </a:pPr>
            <a:r>
              <a:rPr lang="en-US" altLang="en-US" dirty="0">
                <a:solidFill>
                  <a:srgbClr val="010000"/>
                </a:solidFill>
              </a:rPr>
              <a:t>   3. </a:t>
            </a:r>
            <a:r>
              <a:rPr lang="en-US" altLang="en-US" dirty="0" err="1">
                <a:solidFill>
                  <a:srgbClr val="010000"/>
                </a:solidFill>
              </a:rPr>
              <a:t>gabungan</a:t>
            </a:r>
            <a:r>
              <a:rPr lang="en-US" altLang="en-US" dirty="0">
                <a:solidFill>
                  <a:srgbClr val="010000"/>
                </a:solidFill>
              </a:rPr>
              <a:t> 1 dan 2</a:t>
            </a:r>
          </a:p>
          <a:p>
            <a:pPr eaLnBrk="1" hangingPunct="1">
              <a:buFont typeface="Wingdings" panose="05000000000000000000" pitchFamily="2" charset="2"/>
              <a:buNone/>
            </a:pPr>
            <a:endParaRPr lang="en-US" altLang="en-US" dirty="0">
              <a:solidFill>
                <a:srgbClr val="010000"/>
              </a:solidFill>
            </a:endParaRPr>
          </a:p>
          <a:p>
            <a:pPr eaLnBrk="1" hangingPunct="1"/>
            <a:r>
              <a:rPr lang="en-US" altLang="en-US" dirty="0" err="1">
                <a:solidFill>
                  <a:srgbClr val="010000"/>
                </a:solidFill>
              </a:rPr>
              <a:t>Informasi</a:t>
            </a:r>
            <a:r>
              <a:rPr lang="en-US" altLang="en-US" dirty="0">
                <a:solidFill>
                  <a:srgbClr val="010000"/>
                </a:solidFill>
              </a:rPr>
              <a:t> yang </a:t>
            </a:r>
            <a:r>
              <a:rPr lang="en-US" altLang="en-US" dirty="0" err="1">
                <a:solidFill>
                  <a:srgbClr val="010000"/>
                </a:solidFill>
              </a:rPr>
              <a:t>dibutuhkan</a:t>
            </a:r>
            <a:r>
              <a:rPr lang="en-US" altLang="en-US" dirty="0">
                <a:solidFill>
                  <a:srgbClr val="010000"/>
                </a:solidFill>
              </a:rPr>
              <a:t> di </a:t>
            </a:r>
            <a:r>
              <a:rPr lang="en-US" altLang="en-US" dirty="0" err="1">
                <a:solidFill>
                  <a:srgbClr val="010000"/>
                </a:solidFill>
              </a:rPr>
              <a:t>dalam</a:t>
            </a:r>
            <a:r>
              <a:rPr lang="en-US" altLang="en-US" dirty="0">
                <a:solidFill>
                  <a:srgbClr val="010000"/>
                </a:solidFill>
              </a:rPr>
              <a:t> </a:t>
            </a:r>
            <a:r>
              <a:rPr lang="en-US" altLang="en-US" dirty="0" err="1">
                <a:solidFill>
                  <a:srgbClr val="010000"/>
                </a:solidFill>
              </a:rPr>
              <a:t>kriptanalisis</a:t>
            </a:r>
            <a:r>
              <a:rPr lang="en-US" altLang="en-US" dirty="0">
                <a:solidFill>
                  <a:srgbClr val="010000"/>
                </a:solidFill>
              </a:rPr>
              <a:t>:</a:t>
            </a:r>
          </a:p>
          <a:p>
            <a:pPr eaLnBrk="1" hangingPunct="1">
              <a:buFont typeface="Wingdings" panose="05000000000000000000" pitchFamily="2" charset="2"/>
              <a:buNone/>
            </a:pPr>
            <a:r>
              <a:rPr lang="en-US" altLang="en-US" dirty="0">
                <a:solidFill>
                  <a:srgbClr val="010000"/>
                </a:solidFill>
              </a:rPr>
              <a:t>	1. </a:t>
            </a:r>
            <a:r>
              <a:rPr lang="en-US" altLang="en-US" dirty="0" err="1">
                <a:solidFill>
                  <a:srgbClr val="010000"/>
                </a:solidFill>
              </a:rPr>
              <a:t>Mengetahui</a:t>
            </a:r>
            <a:r>
              <a:rPr lang="en-US" altLang="en-US" dirty="0">
                <a:solidFill>
                  <a:srgbClr val="010000"/>
                </a:solidFill>
              </a:rPr>
              <a:t> </a:t>
            </a:r>
            <a:r>
              <a:rPr lang="en-US" altLang="en-US" dirty="0" err="1">
                <a:solidFill>
                  <a:srgbClr val="010000"/>
                </a:solidFill>
              </a:rPr>
              <a:t>bahasa</a:t>
            </a:r>
            <a:r>
              <a:rPr lang="en-US" altLang="en-US" dirty="0">
                <a:solidFill>
                  <a:srgbClr val="010000"/>
                </a:solidFill>
              </a:rPr>
              <a:t> yang </a:t>
            </a:r>
            <a:r>
              <a:rPr lang="en-US" altLang="en-US" dirty="0" err="1">
                <a:solidFill>
                  <a:srgbClr val="010000"/>
                </a:solidFill>
              </a:rPr>
              <a:t>digunakan</a:t>
            </a:r>
            <a:r>
              <a:rPr lang="en-US" altLang="en-US" dirty="0">
                <a:solidFill>
                  <a:srgbClr val="010000"/>
                </a:solidFill>
              </a:rPr>
              <a:t> di </a:t>
            </a:r>
            <a:r>
              <a:rPr lang="en-US" altLang="en-US" dirty="0" err="1">
                <a:solidFill>
                  <a:srgbClr val="010000"/>
                </a:solidFill>
              </a:rPr>
              <a:t>dalam</a:t>
            </a:r>
            <a:r>
              <a:rPr lang="en-US" altLang="en-US" dirty="0">
                <a:solidFill>
                  <a:srgbClr val="010000"/>
                </a:solidFill>
              </a:rPr>
              <a:t> </a:t>
            </a:r>
            <a:r>
              <a:rPr lang="en-US" altLang="en-US" dirty="0" err="1">
                <a:solidFill>
                  <a:srgbClr val="010000"/>
                </a:solidFill>
              </a:rPr>
              <a:t>plainteks</a:t>
            </a:r>
            <a:endParaRPr lang="en-US" altLang="en-US" dirty="0">
              <a:solidFill>
                <a:srgbClr val="010000"/>
              </a:solidFill>
            </a:endParaRPr>
          </a:p>
          <a:p>
            <a:pPr eaLnBrk="1" hangingPunct="1">
              <a:buFont typeface="Wingdings" panose="05000000000000000000" pitchFamily="2" charset="2"/>
              <a:buNone/>
            </a:pPr>
            <a:r>
              <a:rPr lang="en-US" altLang="en-US" dirty="0">
                <a:solidFill>
                  <a:srgbClr val="010000"/>
                </a:solidFill>
              </a:rPr>
              <a:t>	2. </a:t>
            </a:r>
            <a:r>
              <a:rPr lang="en-US" altLang="en-US" dirty="0" err="1">
                <a:solidFill>
                  <a:srgbClr val="010000"/>
                </a:solidFill>
              </a:rPr>
              <a:t>Konteks</a:t>
            </a: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r>
              <a:rPr lang="en-US" altLang="en-US" dirty="0" err="1">
                <a:solidFill>
                  <a:srgbClr val="010000"/>
                </a:solidFill>
              </a:rPr>
              <a:t>tentang</a:t>
            </a:r>
            <a:r>
              <a:rPr lang="en-US" altLang="en-US" dirty="0">
                <a:solidFill>
                  <a:srgbClr val="010000"/>
                </a:solidFill>
              </a:rPr>
              <a:t> </a:t>
            </a:r>
            <a:r>
              <a:rPr lang="en-US" altLang="en-US" dirty="0" err="1">
                <a:solidFill>
                  <a:srgbClr val="010000"/>
                </a:solidFill>
              </a:rPr>
              <a:t>apa</a:t>
            </a:r>
            <a:r>
              <a:rPr lang="en-US" altLang="en-US" dirty="0">
                <a:solidFill>
                  <a:srgbClr val="010000"/>
                </a:solidFill>
              </a:rPr>
              <a:t> </a:t>
            </a:r>
            <a:r>
              <a:rPr lang="en-US" altLang="en-US" dirty="0"/>
              <a:t>	</a:t>
            </a:r>
            <a:endParaRPr lang="en-GB" altLang="en-US" dirty="0"/>
          </a:p>
        </p:txBody>
      </p:sp>
    </p:spTree>
    <p:extLst>
      <p:ext uri="{BB962C8B-B14F-4D97-AF65-F5344CB8AC3E}">
        <p14:creationId xmlns:p14="http://schemas.microsoft.com/office/powerpoint/2010/main" val="297503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E6C34498-B83B-4B58-BFA4-52419BB88C12}" type="slidenum">
              <a:rPr lang="en-GB" altLang="en-US" sz="2400">
                <a:solidFill>
                  <a:schemeClr val="tx2"/>
                </a:solidFill>
              </a:rPr>
              <a:pPr>
                <a:spcBef>
                  <a:spcPct val="0"/>
                </a:spcBef>
                <a:buClrTx/>
                <a:buSzTx/>
                <a:buFontTx/>
                <a:buNone/>
              </a:pPr>
              <a:t>4</a:t>
            </a:fld>
            <a:endParaRPr lang="en-GB" altLang="en-US" sz="1400">
              <a:solidFill>
                <a:schemeClr val="tx2"/>
              </a:solidFill>
            </a:endParaRPr>
          </a:p>
        </p:txBody>
      </p:sp>
      <p:sp>
        <p:nvSpPr>
          <p:cNvPr id="12292" name="Rectangle 3"/>
          <p:cNvSpPr>
            <a:spLocks noGrp="1" noChangeArrowheads="1"/>
          </p:cNvSpPr>
          <p:nvPr>
            <p:ph type="body" idx="1"/>
          </p:nvPr>
        </p:nvSpPr>
        <p:spPr>
          <a:xfrm>
            <a:off x="775252" y="914400"/>
            <a:ext cx="10376452" cy="5302250"/>
          </a:xfrm>
        </p:spPr>
        <p:txBody>
          <a:bodyPr>
            <a:normAutofit lnSpcReduction="10000"/>
          </a:bodyPr>
          <a:lstStyle/>
          <a:p>
            <a:pPr eaLnBrk="1" hangingPunct="1">
              <a:lnSpc>
                <a:spcPct val="90000"/>
              </a:lnSpc>
            </a:pPr>
            <a:r>
              <a:rPr lang="en-GB" altLang="en-US" dirty="0" err="1">
                <a:solidFill>
                  <a:srgbClr val="010000"/>
                </a:solidFill>
                <a:cs typeface="Times New Roman" panose="02020603050405020304" pitchFamily="18" charset="0"/>
              </a:rPr>
              <a:t>Contoh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dengan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metode</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terkaan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Diberikan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cipherteks</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hasil</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enkripsi</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dengan</a:t>
            </a:r>
            <a:r>
              <a:rPr lang="en-GB" altLang="en-US" dirty="0">
                <a:solidFill>
                  <a:srgbClr val="010000"/>
                </a:solidFill>
                <a:cs typeface="Times New Roman" panose="02020603050405020304" pitchFamily="18" charset="0"/>
              </a:rPr>
              <a:t> cipher abjad-</a:t>
            </a:r>
            <a:r>
              <a:rPr lang="en-GB" altLang="en-US" dirty="0" err="1">
                <a:solidFill>
                  <a:srgbClr val="010000"/>
                </a:solidFill>
                <a:cs typeface="Times New Roman" panose="02020603050405020304" pitchFamily="18" charset="0"/>
              </a:rPr>
              <a:t>tunggal</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sebagai</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berikut</a:t>
            </a:r>
            <a:r>
              <a:rPr lang="en-GB" altLang="en-US" dirty="0">
                <a:solidFill>
                  <a:srgbClr val="010000"/>
                </a:solidFill>
                <a:cs typeface="Times New Roman" panose="02020603050405020304" pitchFamily="18" charset="0"/>
              </a:rPr>
              <a:t>:</a:t>
            </a:r>
          </a:p>
          <a:p>
            <a:pPr algn="just" eaLnBrk="1" hangingPunct="1">
              <a:lnSpc>
                <a:spcPct val="90000"/>
              </a:lnSpc>
              <a:buFont typeface="Wingdings" panose="05000000000000000000" pitchFamily="2" charset="2"/>
              <a:buNone/>
            </a:pPr>
            <a:endParaRPr lang="en-US" altLang="en-US" sz="2000" b="1" dirty="0">
              <a:solidFill>
                <a:srgbClr val="000000"/>
              </a:solidFill>
              <a:latin typeface="Courier" pitchFamily="49" charset="0"/>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000" b="1" dirty="0">
                <a:solidFill>
                  <a:srgbClr val="000000"/>
                </a:solidFill>
                <a:latin typeface="Courier" pitchFamily="49" charset="0"/>
                <a:cs typeface="Times New Roman" panose="02020603050405020304" pitchFamily="18" charset="0"/>
              </a:rPr>
              <a:t>	</a:t>
            </a:r>
            <a:r>
              <a:rPr lang="en-US" altLang="en-US" sz="2000" dirty="0">
                <a:solidFill>
                  <a:srgbClr val="000000"/>
                </a:solidFill>
                <a:latin typeface="Courier" pitchFamily="49" charset="0"/>
                <a:cs typeface="Times New Roman" panose="02020603050405020304" pitchFamily="18" charset="0"/>
              </a:rPr>
              <a:t>CTBMN BYCTC BTJDS QXBNS GSTJC BTSWX CTQTZ CQVUJ QJSGS TJQZZ MNQJS VLNSX VSZJU JDSTS JQUUS JUBXJ DSKSU JSNTK BGAQJ ZBGYQ TLCTZ BNYBN  QJSW</a:t>
            </a:r>
          </a:p>
          <a:p>
            <a:pPr algn="just" eaLnBrk="1" hangingPunct="1">
              <a:lnSpc>
                <a:spcPct val="90000"/>
              </a:lnSpc>
              <a:buFont typeface="Wingdings" panose="05000000000000000000" pitchFamily="2" charset="2"/>
              <a:buNone/>
            </a:pPr>
            <a:endParaRPr lang="en-US" altLang="en-US" sz="2000" dirty="0">
              <a:solidFill>
                <a:srgbClr val="000000"/>
              </a:solidFill>
              <a:cs typeface="Times New Roman" panose="02020603050405020304" pitchFamily="18" charset="0"/>
            </a:endParaRPr>
          </a:p>
          <a:p>
            <a:pPr algn="just" eaLnBrk="1" hangingPunct="1">
              <a:lnSpc>
                <a:spcPct val="90000"/>
              </a:lnSpc>
            </a:pPr>
            <a:r>
              <a:rPr lang="en-GB" altLang="en-US" dirty="0">
                <a:solidFill>
                  <a:srgbClr val="000000"/>
                </a:solidFill>
                <a:cs typeface="Times New Roman" panose="02020603050405020304" pitchFamily="18" charset="0"/>
              </a:rPr>
              <a:t>Jika </a:t>
            </a:r>
            <a:r>
              <a:rPr lang="en-GB" altLang="en-US" dirty="0" err="1">
                <a:solidFill>
                  <a:srgbClr val="000000"/>
                </a:solidFill>
                <a:cs typeface="Times New Roman" panose="02020603050405020304" pitchFamily="18" charset="0"/>
              </a:rPr>
              <a:t>diberikan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informasi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bahwa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cipherteks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tersebut</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plainteksnya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berbahasa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Inggris</a:t>
            </a:r>
            <a:r>
              <a:rPr lang="en-GB" altLang="en-US" dirty="0">
                <a:solidFill>
                  <a:srgbClr val="000000"/>
                </a:solidFill>
                <a:cs typeface="Times New Roman" panose="02020603050405020304" pitchFamily="18" charset="0"/>
              </a:rPr>
              <a:t> dan </a:t>
            </a:r>
            <a:r>
              <a:rPr lang="en-GB" altLang="en-US" dirty="0" err="1">
                <a:solidFill>
                  <a:srgbClr val="000000"/>
                </a:solidFill>
                <a:cs typeface="Times New Roman" panose="02020603050405020304" pitchFamily="18" charset="0"/>
              </a:rPr>
              <a:t>pesan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berasal</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dari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perusahaan</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bergerak</a:t>
            </a:r>
            <a:r>
              <a:rPr lang="en-GB" altLang="en-US" dirty="0">
                <a:solidFill>
                  <a:srgbClr val="000000"/>
                </a:solidFill>
                <a:cs typeface="Times New Roman" panose="02020603050405020304" pitchFamily="18" charset="0"/>
              </a:rPr>
              <a:t> di </a:t>
            </a:r>
            <a:r>
              <a:rPr lang="en-GB" altLang="en-US" dirty="0" err="1">
                <a:solidFill>
                  <a:srgbClr val="000000"/>
                </a:solidFill>
                <a:cs typeface="Times New Roman" panose="02020603050405020304" pitchFamily="18" charset="0"/>
              </a:rPr>
              <a:t>bidang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keuangan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maka</a:t>
            </a:r>
            <a:endParaRPr lang="en-GB" altLang="en-US" dirty="0">
              <a:solidFill>
                <a:srgbClr val="000000"/>
              </a:solidFill>
              <a:cs typeface="Times New Roman" panose="02020603050405020304" pitchFamily="18" charset="0"/>
            </a:endParaRPr>
          </a:p>
          <a:p>
            <a:pPr marL="0" indent="0" algn="just" eaLnBrk="1" hangingPunct="1">
              <a:lnSpc>
                <a:spcPct val="90000"/>
              </a:lnSpc>
              <a:buNone/>
            </a:pPr>
            <a:r>
              <a:rPr lang="en-GB" altLang="en-US" dirty="0">
                <a:solidFill>
                  <a:srgbClr val="000000"/>
                </a:solidFill>
                <a:cs typeface="Times New Roman" panose="02020603050405020304" pitchFamily="18" charset="0"/>
              </a:rPr>
              <a:t>   - </a:t>
            </a:r>
            <a:r>
              <a:rPr lang="en-GB" altLang="en-US" dirty="0" err="1">
                <a:solidFill>
                  <a:srgbClr val="000000"/>
                </a:solidFill>
                <a:cs typeface="Times New Roman" panose="02020603050405020304" pitchFamily="18" charset="0"/>
              </a:rPr>
              <a:t>konteks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keuangan</a:t>
            </a:r>
            <a:endParaRPr lang="en-GB" altLang="en-US" dirty="0">
              <a:solidFill>
                <a:srgbClr val="000000"/>
              </a:solidFill>
              <a:cs typeface="Times New Roman" panose="02020603050405020304" pitchFamily="18" charset="0"/>
            </a:endParaRPr>
          </a:p>
          <a:p>
            <a:pPr marL="0" indent="0" algn="just" eaLnBrk="1" hangingPunct="1">
              <a:lnSpc>
                <a:spcPct val="90000"/>
              </a:lnSpc>
              <a:buNone/>
            </a:pPr>
            <a:r>
              <a:rPr lang="en-GB" altLang="en-US" dirty="0">
                <a:solidFill>
                  <a:srgbClr val="000000"/>
                </a:solidFill>
                <a:cs typeface="Times New Roman" panose="02020603050405020304" pitchFamily="18" charset="0"/>
              </a:rPr>
              <a:t>   - kata </a:t>
            </a:r>
            <a:r>
              <a:rPr lang="en-GB" altLang="en-US" dirty="0" err="1">
                <a:solidFill>
                  <a:srgbClr val="000000"/>
                </a:solidFill>
                <a:cs typeface="Times New Roman" panose="02020603050405020304" pitchFamily="18" charset="0"/>
              </a:rPr>
              <a:t>keuangan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dalam</a:t>
            </a:r>
            <a:r>
              <a:rPr lang="en-GB" altLang="en-US" dirty="0">
                <a:solidFill>
                  <a:srgbClr val="000000"/>
                </a:solidFill>
                <a:cs typeface="Times New Roman" panose="02020603050405020304" pitchFamily="18" charset="0"/>
              </a:rPr>
              <a:t> Bahasa </a:t>
            </a:r>
            <a:r>
              <a:rPr lang="en-GB" altLang="en-US" dirty="0" err="1">
                <a:solidFill>
                  <a:srgbClr val="000000"/>
                </a:solidFill>
                <a:cs typeface="Times New Roman" panose="02020603050405020304" pitchFamily="18" charset="0"/>
              </a:rPr>
              <a:t>Inggris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adalah</a:t>
            </a:r>
            <a:r>
              <a:rPr lang="en-GB" altLang="en-US" dirty="0">
                <a:solidFill>
                  <a:srgbClr val="000000"/>
                </a:solidFill>
                <a:cs typeface="Times New Roman" panose="02020603050405020304" pitchFamily="18" charset="0"/>
              </a:rPr>
              <a:t> </a:t>
            </a:r>
            <a:r>
              <a:rPr lang="en-GB" altLang="en-US" dirty="0">
                <a:solidFill>
                  <a:srgbClr val="000000"/>
                </a:solidFill>
                <a:latin typeface="Courier" pitchFamily="49" charset="0"/>
                <a:cs typeface="Times New Roman" panose="02020603050405020304" pitchFamily="18" charset="0"/>
              </a:rPr>
              <a:t>financial</a:t>
            </a:r>
            <a:r>
              <a:rPr lang="en-US" altLang="en-US" dirty="0">
                <a:solidFill>
                  <a:srgbClr val="000000"/>
                </a:solidFill>
                <a:cs typeface="Times New Roman" panose="02020603050405020304" pitchFamily="18" charset="0"/>
              </a:rPr>
              <a:t> </a:t>
            </a:r>
          </a:p>
          <a:p>
            <a:pPr eaLnBrk="1" hangingPunct="1">
              <a:lnSpc>
                <a:spcPct val="90000"/>
              </a:lnSpc>
              <a:buFont typeface="Wingdings" panose="05000000000000000000" pitchFamily="2" charset="2"/>
              <a:buNone/>
            </a:pPr>
            <a:r>
              <a:rPr lang="en-GB" altLang="en-US" dirty="0">
                <a:solidFill>
                  <a:srgbClr val="010000"/>
                </a:solidFill>
                <a:cs typeface="Times New Roman" panose="02020603050405020304" pitchFamily="18" charset="0"/>
              </a:rPr>
              <a:t> </a:t>
            </a:r>
            <a:endParaRPr lang="en-US" altLang="en-US"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1293252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3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CB4080D7-F5D3-4F6E-B6EC-5AE9FAB93452}" type="slidenum">
              <a:rPr lang="en-GB" altLang="en-US" sz="2400">
                <a:solidFill>
                  <a:schemeClr val="tx2"/>
                </a:solidFill>
              </a:rPr>
              <a:pPr>
                <a:spcBef>
                  <a:spcPct val="0"/>
                </a:spcBef>
                <a:buClrTx/>
                <a:buSzTx/>
                <a:buFontTx/>
                <a:buNone/>
              </a:pPr>
              <a:t>5</a:t>
            </a:fld>
            <a:endParaRPr lang="en-GB" altLang="en-US" sz="1400">
              <a:solidFill>
                <a:schemeClr val="tx2"/>
              </a:solidFill>
            </a:endParaRPr>
          </a:p>
        </p:txBody>
      </p:sp>
      <p:sp>
        <p:nvSpPr>
          <p:cNvPr id="13316" name="Rectangle 3"/>
          <p:cNvSpPr>
            <a:spLocks noGrp="1" noChangeArrowheads="1"/>
          </p:cNvSpPr>
          <p:nvPr>
            <p:ph type="body" idx="1"/>
          </p:nvPr>
        </p:nvSpPr>
        <p:spPr>
          <a:xfrm>
            <a:off x="894522" y="640080"/>
            <a:ext cx="10972358" cy="5821680"/>
          </a:xfrm>
        </p:spPr>
        <p:txBody>
          <a:bodyPr>
            <a:normAutofit lnSpcReduction="10000"/>
          </a:bodyPr>
          <a:lstStyle/>
          <a:p>
            <a:pPr eaLnBrk="1" hangingPunct="1">
              <a:tabLst>
                <a:tab pos="1093788" algn="l"/>
              </a:tabLst>
              <a:defRPr/>
            </a:pPr>
            <a:r>
              <a:rPr lang="en-GB" sz="2400" dirty="0">
                <a:solidFill>
                  <a:srgbClr val="010000"/>
                </a:solidFill>
                <a:cs typeface="Times New Roman" panose="02020603050405020304" pitchFamily="18" charset="0"/>
              </a:rPr>
              <a:t>Di </a:t>
            </a:r>
            <a:r>
              <a:rPr lang="en-GB" sz="2400" dirty="0" err="1">
                <a:solidFill>
                  <a:srgbClr val="010000"/>
                </a:solidFill>
                <a:cs typeface="Times New Roman" panose="02020603050405020304" pitchFamily="18" charset="0"/>
              </a:rPr>
              <a:t>dalam</a:t>
            </a:r>
            <a:r>
              <a:rPr lang="en-GB" sz="2400" dirty="0">
                <a:solidFill>
                  <a:srgbClr val="010000"/>
                </a:solidFill>
                <a:cs typeface="Times New Roman" panose="02020603050405020304" pitchFamily="18" charset="0"/>
              </a:rPr>
              <a:t> kata </a:t>
            </a:r>
            <a:r>
              <a:rPr lang="en-GB" sz="2400" dirty="0">
                <a:solidFill>
                  <a:srgbClr val="010000"/>
                </a:solidFill>
                <a:latin typeface="Courier"/>
                <a:cs typeface="Times New Roman" panose="02020603050405020304" pitchFamily="18" charset="0"/>
              </a:rPr>
              <a:t>financial</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ada</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dua</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buah</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huruf</a:t>
            </a:r>
            <a:r>
              <a:rPr lang="en-GB" sz="2400" dirty="0">
                <a:solidFill>
                  <a:srgbClr val="010000"/>
                </a:solidFill>
                <a:cs typeface="Times New Roman" panose="02020603050405020304" pitchFamily="18" charset="0"/>
              </a:rPr>
              <a:t> </a:t>
            </a:r>
            <a:r>
              <a:rPr lang="en-GB" sz="2400" dirty="0" err="1">
                <a:solidFill>
                  <a:srgbClr val="010000"/>
                </a:solidFill>
                <a:latin typeface="Courier" pitchFamily="49" charset="0"/>
                <a:cs typeface="Times New Roman" panose="02020603050405020304" pitchFamily="18" charset="0"/>
              </a:rPr>
              <a:t>i</a:t>
            </a:r>
            <a:r>
              <a:rPr lang="en-GB" sz="2400" dirty="0">
                <a:solidFill>
                  <a:srgbClr val="010000"/>
                </a:solidFill>
                <a:cs typeface="Times New Roman" panose="02020603050405020304" pitchFamily="18" charset="0"/>
              </a:rPr>
              <a:t> yang </a:t>
            </a:r>
            <a:r>
              <a:rPr lang="en-GB" sz="2400" dirty="0" err="1">
                <a:solidFill>
                  <a:srgbClr val="010000"/>
                </a:solidFill>
                <a:cs typeface="Times New Roman" panose="02020603050405020304" pitchFamily="18" charset="0"/>
              </a:rPr>
              <a:t>berulang</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dengan</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empat</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buah</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huruf</a:t>
            </a:r>
            <a:r>
              <a:rPr lang="en-GB" sz="2400" dirty="0">
                <a:solidFill>
                  <a:srgbClr val="010000"/>
                </a:solidFill>
                <a:cs typeface="Times New Roman" panose="02020603050405020304" pitchFamily="18" charset="0"/>
              </a:rPr>
              <a:t> lain di </a:t>
            </a:r>
            <a:r>
              <a:rPr lang="en-GB" sz="2400" dirty="0" err="1">
                <a:solidFill>
                  <a:srgbClr val="010000"/>
                </a:solidFill>
                <a:cs typeface="Times New Roman" panose="02020603050405020304" pitchFamily="18" charset="0"/>
              </a:rPr>
              <a:t>antara</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keduanya</a:t>
            </a:r>
            <a:r>
              <a:rPr lang="en-GB" sz="2400" dirty="0">
                <a:solidFill>
                  <a:srgbClr val="010000"/>
                </a:solidFill>
                <a:cs typeface="Times New Roman" panose="02020603050405020304" pitchFamily="18" charset="0"/>
              </a:rPr>
              <a:t> (</a:t>
            </a:r>
            <a:r>
              <a:rPr lang="en-GB" sz="2400" dirty="0" err="1">
                <a:solidFill>
                  <a:srgbClr val="010000"/>
                </a:solidFill>
                <a:latin typeface="Courier" pitchFamily="49" charset="0"/>
                <a:cs typeface="Times New Roman" panose="02020603050405020304" pitchFamily="18" charset="0"/>
              </a:rPr>
              <a:t>nanc</a:t>
            </a:r>
            <a:r>
              <a:rPr lang="en-GB" sz="2400" dirty="0">
                <a:solidFill>
                  <a:srgbClr val="010000"/>
                </a:solidFill>
                <a:cs typeface="Times New Roman" panose="02020603050405020304" pitchFamily="18" charset="0"/>
              </a:rPr>
              <a:t>)</a:t>
            </a:r>
            <a:r>
              <a:rPr lang="en-US" sz="2400" dirty="0">
                <a:solidFill>
                  <a:srgbClr val="010000"/>
                </a:solidFill>
              </a:rPr>
              <a:t> </a:t>
            </a:r>
            <a:r>
              <a:rPr lang="en-US" sz="2400" dirty="0">
                <a:solidFill>
                  <a:srgbClr val="010000"/>
                </a:solidFill>
                <a:latin typeface="Courier"/>
                <a:sym typeface="Wingdings" panose="05000000000000000000" pitchFamily="2" charset="2"/>
              </a:rPr>
              <a:t> </a:t>
            </a:r>
            <a:r>
              <a:rPr lang="en-US" sz="2400" dirty="0" err="1">
                <a:solidFill>
                  <a:srgbClr val="FF0000"/>
                </a:solidFill>
                <a:latin typeface="Courier"/>
                <a:sym typeface="Wingdings" panose="05000000000000000000" pitchFamily="2" charset="2"/>
              </a:rPr>
              <a:t>i</a:t>
            </a:r>
            <a:r>
              <a:rPr lang="en-US" sz="2400" dirty="0" err="1">
                <a:solidFill>
                  <a:srgbClr val="010000"/>
                </a:solidFill>
                <a:latin typeface="Courier"/>
                <a:sym typeface="Wingdings" panose="05000000000000000000" pitchFamily="2" charset="2"/>
              </a:rPr>
              <a:t>nanc</a:t>
            </a:r>
            <a:r>
              <a:rPr lang="en-US" sz="2400" dirty="0" err="1">
                <a:solidFill>
                  <a:srgbClr val="FF0000"/>
                </a:solidFill>
                <a:latin typeface="Courier"/>
                <a:sym typeface="Wingdings" panose="05000000000000000000" pitchFamily="2" charset="2"/>
              </a:rPr>
              <a:t>i</a:t>
            </a:r>
            <a:endParaRPr lang="en-US" sz="2400" dirty="0">
              <a:solidFill>
                <a:srgbClr val="FF0000"/>
              </a:solidFill>
              <a:latin typeface="Courier"/>
              <a:sym typeface="Wingdings" panose="05000000000000000000" pitchFamily="2" charset="2"/>
            </a:endParaRPr>
          </a:p>
          <a:p>
            <a:pPr eaLnBrk="1" hangingPunct="1">
              <a:defRPr/>
            </a:pPr>
            <a:endParaRPr lang="en-US" sz="2400" dirty="0">
              <a:solidFill>
                <a:srgbClr val="010000"/>
              </a:solidFill>
              <a:latin typeface="Courier"/>
            </a:endParaRPr>
          </a:p>
          <a:p>
            <a:pPr eaLnBrk="1" hangingPunct="1">
              <a:defRPr/>
            </a:pPr>
            <a:r>
              <a:rPr lang="en-GB" sz="2400" dirty="0">
                <a:solidFill>
                  <a:srgbClr val="010000"/>
                </a:solidFill>
                <a:cs typeface="Times New Roman" panose="02020603050405020304" pitchFamily="18" charset="0"/>
              </a:rPr>
              <a:t>Cari </a:t>
            </a:r>
            <a:r>
              <a:rPr lang="en-GB" sz="2400" dirty="0" err="1">
                <a:solidFill>
                  <a:srgbClr val="010000"/>
                </a:solidFill>
                <a:cs typeface="Times New Roman" panose="02020603050405020304" pitchFamily="18" charset="0"/>
              </a:rPr>
              <a:t>enam</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huruf</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dengan</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pola</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seperti</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itu</a:t>
            </a:r>
            <a:r>
              <a:rPr lang="en-GB" sz="2400" dirty="0">
                <a:solidFill>
                  <a:srgbClr val="010000"/>
                </a:solidFill>
                <a:cs typeface="Times New Roman" panose="02020603050405020304" pitchFamily="18" charset="0"/>
              </a:rPr>
              <a:t> di </a:t>
            </a:r>
            <a:r>
              <a:rPr lang="en-GB" sz="2400" dirty="0" err="1">
                <a:solidFill>
                  <a:srgbClr val="010000"/>
                </a:solidFill>
                <a:cs typeface="Times New Roman" panose="02020603050405020304" pitchFamily="18" charset="0"/>
              </a:rPr>
              <a:t>dalam</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cipherteks</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Ditemukan</a:t>
            </a:r>
            <a:r>
              <a:rPr lang="en-GB" sz="2400" dirty="0">
                <a:solidFill>
                  <a:srgbClr val="010000"/>
                </a:solidFill>
                <a:cs typeface="Times New Roman" panose="02020603050405020304" pitchFamily="18" charset="0"/>
              </a:rPr>
              <a:t> pada </a:t>
            </a:r>
            <a:r>
              <a:rPr lang="en-GB" sz="2400" dirty="0" err="1">
                <a:solidFill>
                  <a:srgbClr val="010000"/>
                </a:solidFill>
                <a:cs typeface="Times New Roman" panose="02020603050405020304" pitchFamily="18" charset="0"/>
              </a:rPr>
              <a:t>posisi</a:t>
            </a:r>
            <a:r>
              <a:rPr lang="en-GB" sz="2400" dirty="0">
                <a:solidFill>
                  <a:srgbClr val="010000"/>
                </a:solidFill>
                <a:cs typeface="Times New Roman" panose="02020603050405020304" pitchFamily="18" charset="0"/>
              </a:rPr>
              <a:t> ke-6, 15, 27, 31, 42, 48, 58, 66, 70, 71, 76, dan 82</a:t>
            </a:r>
            <a:r>
              <a:rPr lang="en-US" sz="2400" dirty="0">
                <a:solidFill>
                  <a:srgbClr val="010000"/>
                </a:solidFill>
                <a:cs typeface="Times New Roman" panose="02020603050405020304" pitchFamily="18" charset="0"/>
              </a:rPr>
              <a:t> </a:t>
            </a:r>
            <a:r>
              <a:rPr lang="en-GB" sz="2400" dirty="0">
                <a:solidFill>
                  <a:srgbClr val="010000"/>
                </a:solidFill>
                <a:cs typeface="Times New Roman" panose="02020603050405020304" pitchFamily="18" charset="0"/>
              </a:rPr>
              <a:t> </a:t>
            </a:r>
          </a:p>
          <a:p>
            <a:pPr marL="0" indent="0">
              <a:buNone/>
              <a:defRPr/>
            </a:pPr>
            <a:r>
              <a:rPr lang="en-GB" sz="2400" dirty="0">
                <a:solidFill>
                  <a:srgbClr val="010000"/>
                </a:solidFill>
                <a:cs typeface="Times New Roman" panose="02020603050405020304" pitchFamily="18" charset="0"/>
              </a:rPr>
              <a:t> </a:t>
            </a:r>
          </a:p>
          <a:p>
            <a:pPr marL="0" indent="0">
              <a:buNone/>
              <a:defRPr/>
            </a:pPr>
            <a:r>
              <a:rPr lang="en-US" sz="2400" b="1" dirty="0">
                <a:solidFill>
                  <a:srgbClr val="000000"/>
                </a:solidFill>
                <a:latin typeface="Courier" pitchFamily="49" charset="0"/>
                <a:cs typeface="Times New Roman" panose="02020603050405020304" pitchFamily="18" charset="0"/>
              </a:rPr>
              <a:t>	 </a:t>
            </a:r>
            <a:r>
              <a:rPr lang="en-US" sz="2000" b="1" dirty="0">
                <a:solidFill>
                  <a:srgbClr val="000000"/>
                </a:solidFill>
                <a:latin typeface="Courier" pitchFamily="49" charset="0"/>
                <a:cs typeface="Times New Roman" panose="02020603050405020304" pitchFamily="18" charset="0"/>
              </a:rPr>
              <a:t>6           15                27    31              42      58</a:t>
            </a:r>
          </a:p>
          <a:p>
            <a:pPr marL="0" indent="0">
              <a:buNone/>
              <a:defRPr/>
            </a:pPr>
            <a:r>
              <a:rPr lang="en-US" sz="2400" dirty="0">
                <a:solidFill>
                  <a:srgbClr val="000000"/>
                </a:solidFill>
                <a:latin typeface="Courier" pitchFamily="49" charset="0"/>
                <a:cs typeface="Times New Roman" panose="02020603050405020304" pitchFamily="18" charset="0"/>
              </a:rPr>
              <a:t>CTBMN </a:t>
            </a:r>
            <a:r>
              <a:rPr lang="en-US" sz="2400" dirty="0">
                <a:solidFill>
                  <a:srgbClr val="FF0000"/>
                </a:solidFill>
                <a:latin typeface="Courier" pitchFamily="49" charset="0"/>
                <a:cs typeface="Times New Roman" panose="02020603050405020304" pitchFamily="18" charset="0"/>
              </a:rPr>
              <a:t>BYCTC B</a:t>
            </a:r>
            <a:r>
              <a:rPr lang="en-US" sz="2400" dirty="0">
                <a:solidFill>
                  <a:srgbClr val="000000"/>
                </a:solidFill>
                <a:latin typeface="Courier" pitchFamily="49" charset="0"/>
                <a:cs typeface="Times New Roman" panose="02020603050405020304" pitchFamily="18" charset="0"/>
              </a:rPr>
              <a:t>TJD</a:t>
            </a:r>
            <a:r>
              <a:rPr lang="en-US" sz="2400" dirty="0">
                <a:solidFill>
                  <a:srgbClr val="FF0000"/>
                </a:solidFill>
                <a:latin typeface="Courier" pitchFamily="49" charset="0"/>
                <a:cs typeface="Times New Roman" panose="02020603050405020304" pitchFamily="18" charset="0"/>
              </a:rPr>
              <a:t>S QXBNS </a:t>
            </a:r>
            <a:r>
              <a:rPr lang="en-US" sz="2400" dirty="0">
                <a:solidFill>
                  <a:srgbClr val="000000"/>
                </a:solidFill>
                <a:latin typeface="Courier" pitchFamily="49" charset="0"/>
                <a:cs typeface="Times New Roman" panose="02020603050405020304" pitchFamily="18" charset="0"/>
              </a:rPr>
              <a:t>GSTJC </a:t>
            </a:r>
            <a:r>
              <a:rPr lang="en-US" sz="2400" dirty="0">
                <a:latin typeface="Courier" pitchFamily="49" charset="0"/>
                <a:cs typeface="Times New Roman" panose="02020603050405020304" pitchFamily="18" charset="0"/>
              </a:rPr>
              <a:t>B</a:t>
            </a:r>
            <a:r>
              <a:rPr lang="en-US" sz="2400" dirty="0">
                <a:solidFill>
                  <a:srgbClr val="FF0000"/>
                </a:solidFill>
                <a:latin typeface="Courier" pitchFamily="49" charset="0"/>
                <a:cs typeface="Times New Roman" panose="02020603050405020304" pitchFamily="18" charset="0"/>
              </a:rPr>
              <a:t>TSWX </a:t>
            </a:r>
            <a:r>
              <a:rPr lang="en-US" sz="2400" dirty="0">
                <a:solidFill>
                  <a:srgbClr val="00B0F0"/>
                </a:solidFill>
                <a:latin typeface="Courier" pitchFamily="49" charset="0"/>
                <a:cs typeface="Times New Roman" panose="02020603050405020304" pitchFamily="18" charset="0"/>
              </a:rPr>
              <a:t>CTQTZ C</a:t>
            </a:r>
            <a:r>
              <a:rPr lang="en-US" sz="2400" dirty="0">
                <a:solidFill>
                  <a:srgbClr val="000000"/>
                </a:solidFill>
                <a:latin typeface="Courier" pitchFamily="49" charset="0"/>
                <a:cs typeface="Times New Roman" panose="02020603050405020304" pitchFamily="18" charset="0"/>
              </a:rPr>
              <a:t>QVUJ Q</a:t>
            </a:r>
            <a:r>
              <a:rPr lang="en-US" sz="2400" dirty="0">
                <a:solidFill>
                  <a:srgbClr val="FF0000"/>
                </a:solidFill>
                <a:latin typeface="Courier" pitchFamily="49" charset="0"/>
                <a:cs typeface="Times New Roman" panose="02020603050405020304" pitchFamily="18" charset="0"/>
              </a:rPr>
              <a:t>JSGS</a:t>
            </a:r>
            <a:r>
              <a:rPr lang="en-US" sz="2400" dirty="0">
                <a:solidFill>
                  <a:srgbClr val="000000"/>
                </a:solidFill>
                <a:latin typeface="Courier" pitchFamily="49" charset="0"/>
                <a:cs typeface="Times New Roman" panose="02020603050405020304" pitchFamily="18" charset="0"/>
              </a:rPr>
              <a:t> </a:t>
            </a:r>
            <a:r>
              <a:rPr lang="en-US" sz="2400" dirty="0">
                <a:solidFill>
                  <a:srgbClr val="FF0000"/>
                </a:solidFill>
                <a:latin typeface="Courier" pitchFamily="49" charset="0"/>
                <a:cs typeface="Times New Roman" panose="02020603050405020304" pitchFamily="18" charset="0"/>
              </a:rPr>
              <a:t>TJ</a:t>
            </a:r>
            <a:r>
              <a:rPr lang="en-US" sz="2400" dirty="0">
                <a:solidFill>
                  <a:srgbClr val="00B0F0"/>
                </a:solidFill>
                <a:latin typeface="Courier" pitchFamily="49" charset="0"/>
                <a:cs typeface="Times New Roman" panose="02020603050405020304" pitchFamily="18" charset="0"/>
              </a:rPr>
              <a:t>QZZ</a:t>
            </a:r>
            <a:r>
              <a:rPr lang="en-US" sz="2400" dirty="0">
                <a:solidFill>
                  <a:srgbClr val="000000"/>
                </a:solidFill>
                <a:latin typeface="Courier" pitchFamily="49" charset="0"/>
                <a:cs typeface="Times New Roman" panose="02020603050405020304" pitchFamily="18" charset="0"/>
              </a:rPr>
              <a:t> </a:t>
            </a:r>
            <a:r>
              <a:rPr lang="en-US" sz="2400" dirty="0">
                <a:solidFill>
                  <a:srgbClr val="00B0F0"/>
                </a:solidFill>
                <a:latin typeface="Courier" pitchFamily="49" charset="0"/>
                <a:cs typeface="Times New Roman" panose="02020603050405020304" pitchFamily="18" charset="0"/>
              </a:rPr>
              <a:t>MNQ</a:t>
            </a:r>
            <a:r>
              <a:rPr lang="en-US" sz="2400" dirty="0">
                <a:solidFill>
                  <a:srgbClr val="000000"/>
                </a:solidFill>
                <a:latin typeface="Courier" pitchFamily="49" charset="0"/>
                <a:cs typeface="Times New Roman" panose="02020603050405020304" pitchFamily="18" charset="0"/>
              </a:rPr>
              <a:t>JS VLNSX VSZJU JDSTS JQUUS JUBXJ DSKSU JSNTK BGAQJ ZBGYQ TLCTZ BNYBN  QJSW</a:t>
            </a:r>
          </a:p>
          <a:p>
            <a:pPr>
              <a:defRPr/>
            </a:pPr>
            <a:endParaRPr lang="en-GB" sz="2400" dirty="0">
              <a:solidFill>
                <a:srgbClr val="010000"/>
              </a:solidFill>
              <a:cs typeface="Times New Roman" panose="02020603050405020304" pitchFamily="18" charset="0"/>
            </a:endParaRPr>
          </a:p>
          <a:p>
            <a:pPr>
              <a:defRPr/>
            </a:pPr>
            <a:r>
              <a:rPr lang="en-GB" sz="2400" dirty="0" err="1">
                <a:solidFill>
                  <a:srgbClr val="010000"/>
                </a:solidFill>
                <a:cs typeface="Times New Roman" panose="02020603050405020304" pitchFamily="18" charset="0"/>
              </a:rPr>
              <a:t>Hanya</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dua</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diantaranya</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yaitu</a:t>
            </a:r>
            <a:r>
              <a:rPr lang="en-GB" sz="2400" dirty="0">
                <a:solidFill>
                  <a:srgbClr val="010000"/>
                </a:solidFill>
                <a:cs typeface="Times New Roman" panose="02020603050405020304" pitchFamily="18" charset="0"/>
              </a:rPr>
              <a:t> 31 dan 42 yang </a:t>
            </a:r>
            <a:r>
              <a:rPr lang="en-GB" sz="2400" dirty="0" err="1">
                <a:solidFill>
                  <a:srgbClr val="010000"/>
                </a:solidFill>
                <a:cs typeface="Times New Roman" panose="02020603050405020304" pitchFamily="18" charset="0"/>
              </a:rPr>
              <a:t>mempunyai</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huruf</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berikutnya</a:t>
            </a:r>
            <a:r>
              <a:rPr lang="en-GB" sz="2400" dirty="0">
                <a:solidFill>
                  <a:srgbClr val="010000"/>
                </a:solidFill>
                <a:cs typeface="Times New Roman" panose="02020603050405020304" pitchFamily="18" charset="0"/>
              </a:rPr>
              <a:t> yang </a:t>
            </a:r>
            <a:r>
              <a:rPr lang="en-GB" sz="2400" dirty="0" err="1">
                <a:solidFill>
                  <a:srgbClr val="010000"/>
                </a:solidFill>
                <a:cs typeface="Times New Roman" panose="02020603050405020304" pitchFamily="18" charset="0"/>
              </a:rPr>
              <a:t>berulang</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berkoresponden</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dengan</a:t>
            </a:r>
            <a:r>
              <a:rPr lang="en-GB" sz="2400" dirty="0">
                <a:solidFill>
                  <a:srgbClr val="010000"/>
                </a:solidFill>
                <a:cs typeface="Times New Roman" panose="02020603050405020304" pitchFamily="18" charset="0"/>
              </a:rPr>
              <a:t> </a:t>
            </a:r>
            <a:r>
              <a:rPr lang="en-GB" sz="2400" dirty="0">
                <a:solidFill>
                  <a:srgbClr val="010000"/>
                </a:solidFill>
                <a:latin typeface="Courier" pitchFamily="49" charset="0"/>
                <a:cs typeface="Times New Roman" panose="02020603050405020304" pitchFamily="18" charset="0"/>
              </a:rPr>
              <a:t>n</a:t>
            </a:r>
            <a:r>
              <a:rPr lang="en-US" sz="2400" dirty="0">
                <a:solidFill>
                  <a:srgbClr val="010000"/>
                </a:solidFill>
                <a:cs typeface="Times New Roman" panose="02020603050405020304" pitchFamily="18" charset="0"/>
              </a:rPr>
              <a:t>) </a:t>
            </a:r>
            <a:r>
              <a:rPr lang="en-US" sz="2400" dirty="0">
                <a:solidFill>
                  <a:srgbClr val="010000"/>
                </a:solidFill>
                <a:cs typeface="Times New Roman" panose="02020603050405020304" pitchFamily="18" charset="0"/>
                <a:sym typeface="Wingdings" panose="05000000000000000000" pitchFamily="2" charset="2"/>
              </a:rPr>
              <a:t> </a:t>
            </a:r>
            <a:r>
              <a:rPr lang="en-US" sz="2400" dirty="0" err="1">
                <a:solidFill>
                  <a:srgbClr val="010000"/>
                </a:solidFill>
                <a:latin typeface="Courier"/>
                <a:sym typeface="Wingdings" panose="05000000000000000000" pitchFamily="2" charset="2"/>
              </a:rPr>
              <a:t>i</a:t>
            </a:r>
            <a:r>
              <a:rPr lang="en-US" sz="2400" dirty="0" err="1">
                <a:solidFill>
                  <a:srgbClr val="FF0000"/>
                </a:solidFill>
                <a:latin typeface="Courier"/>
                <a:sym typeface="Wingdings" panose="05000000000000000000" pitchFamily="2" charset="2"/>
              </a:rPr>
              <a:t>n</a:t>
            </a:r>
            <a:r>
              <a:rPr lang="en-US" sz="2400" dirty="0" err="1">
                <a:solidFill>
                  <a:srgbClr val="010000"/>
                </a:solidFill>
                <a:latin typeface="Courier"/>
                <a:sym typeface="Wingdings" panose="05000000000000000000" pitchFamily="2" charset="2"/>
              </a:rPr>
              <a:t>a</a:t>
            </a:r>
            <a:r>
              <a:rPr lang="en-US" sz="2400" dirty="0" err="1">
                <a:solidFill>
                  <a:srgbClr val="FF0000"/>
                </a:solidFill>
                <a:latin typeface="Courier"/>
                <a:sym typeface="Wingdings" panose="05000000000000000000" pitchFamily="2" charset="2"/>
              </a:rPr>
              <a:t>n</a:t>
            </a:r>
            <a:r>
              <a:rPr lang="en-US" sz="2400" dirty="0" err="1">
                <a:solidFill>
                  <a:srgbClr val="010000"/>
                </a:solidFill>
                <a:latin typeface="Courier"/>
                <a:sym typeface="Wingdings" panose="05000000000000000000" pitchFamily="2" charset="2"/>
              </a:rPr>
              <a:t>ci</a:t>
            </a:r>
            <a:endParaRPr lang="en-US" sz="2400" dirty="0">
              <a:solidFill>
                <a:srgbClr val="010000"/>
              </a:solidFill>
              <a:cs typeface="Times New Roman" panose="02020603050405020304" pitchFamily="18" charset="0"/>
            </a:endParaRPr>
          </a:p>
          <a:p>
            <a:pPr eaLnBrk="1" hangingPunct="1">
              <a:defRPr/>
            </a:pPr>
            <a:endParaRPr lang="en-US" sz="2400" dirty="0">
              <a:solidFill>
                <a:srgbClr val="010000"/>
              </a:solidFill>
              <a:cs typeface="Times New Roman" panose="02020603050405020304" pitchFamily="18" charset="0"/>
            </a:endParaRPr>
          </a:p>
          <a:p>
            <a:pPr eaLnBrk="1" hangingPunct="1">
              <a:defRPr/>
            </a:pPr>
            <a:r>
              <a:rPr lang="en-GB" sz="2400" dirty="0">
                <a:solidFill>
                  <a:srgbClr val="010000"/>
                </a:solidFill>
                <a:cs typeface="Times New Roman" panose="02020603050405020304" pitchFamily="18" charset="0"/>
              </a:rPr>
              <a:t>Dan </a:t>
            </a:r>
            <a:r>
              <a:rPr lang="en-GB" sz="2400" dirty="0" err="1">
                <a:solidFill>
                  <a:srgbClr val="010000"/>
                </a:solidFill>
                <a:cs typeface="Times New Roman" panose="02020603050405020304" pitchFamily="18" charset="0"/>
              </a:rPr>
              <a:t>dari</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keduanya</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hanya</a:t>
            </a:r>
            <a:r>
              <a:rPr lang="en-GB" sz="2400" dirty="0">
                <a:solidFill>
                  <a:srgbClr val="010000"/>
                </a:solidFill>
                <a:cs typeface="Times New Roman" panose="02020603050405020304" pitchFamily="18" charset="0"/>
              </a:rPr>
              <a:t> pada </a:t>
            </a:r>
            <a:r>
              <a:rPr lang="en-GB" sz="2400" dirty="0" err="1">
                <a:solidFill>
                  <a:srgbClr val="010000"/>
                </a:solidFill>
                <a:cs typeface="Times New Roman" panose="02020603050405020304" pitchFamily="18" charset="0"/>
              </a:rPr>
              <a:t>posisi</a:t>
            </a:r>
            <a:r>
              <a:rPr lang="en-GB" sz="2400" dirty="0">
                <a:solidFill>
                  <a:srgbClr val="010000"/>
                </a:solidFill>
                <a:cs typeface="Times New Roman" panose="02020603050405020304" pitchFamily="18" charset="0"/>
              </a:rPr>
              <a:t> 31 </a:t>
            </a:r>
            <a:r>
              <a:rPr lang="en-GB" sz="2400" dirty="0" err="1">
                <a:solidFill>
                  <a:srgbClr val="010000"/>
                </a:solidFill>
                <a:cs typeface="Times New Roman" panose="02020603050405020304" pitchFamily="18" charset="0"/>
              </a:rPr>
              <a:t>huruf</a:t>
            </a:r>
            <a:r>
              <a:rPr lang="en-GB" sz="2400" dirty="0">
                <a:solidFill>
                  <a:srgbClr val="010000"/>
                </a:solidFill>
                <a:cs typeface="Times New Roman" panose="02020603050405020304" pitchFamily="18" charset="0"/>
              </a:rPr>
              <a:t> </a:t>
            </a:r>
            <a:r>
              <a:rPr lang="en-GB" sz="2400" dirty="0">
                <a:solidFill>
                  <a:srgbClr val="010000"/>
                </a:solidFill>
                <a:latin typeface="Courier" pitchFamily="49" charset="0"/>
                <a:cs typeface="Times New Roman" panose="02020603050405020304" pitchFamily="18" charset="0"/>
              </a:rPr>
              <a:t>a</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berada</a:t>
            </a:r>
            <a:r>
              <a:rPr lang="en-GB" sz="2400" dirty="0">
                <a:solidFill>
                  <a:srgbClr val="010000"/>
                </a:solidFill>
                <a:cs typeface="Times New Roman" panose="02020603050405020304" pitchFamily="18" charset="0"/>
              </a:rPr>
              <a:t> pada </a:t>
            </a:r>
            <a:r>
              <a:rPr lang="en-GB" sz="2400" dirty="0" err="1">
                <a:solidFill>
                  <a:srgbClr val="010000"/>
                </a:solidFill>
                <a:cs typeface="Times New Roman" panose="02020603050405020304" pitchFamily="18" charset="0"/>
              </a:rPr>
              <a:t>posisi</a:t>
            </a:r>
            <a:r>
              <a:rPr lang="en-GB" sz="2400" dirty="0">
                <a:solidFill>
                  <a:srgbClr val="010000"/>
                </a:solidFill>
                <a:cs typeface="Times New Roman" panose="02020603050405020304" pitchFamily="18" charset="0"/>
              </a:rPr>
              <a:t> yang </a:t>
            </a:r>
            <a:r>
              <a:rPr lang="en-GB" sz="2400" dirty="0" err="1">
                <a:solidFill>
                  <a:srgbClr val="010000"/>
                </a:solidFill>
                <a:cs typeface="Times New Roman" panose="02020603050405020304" pitchFamily="18" charset="0"/>
              </a:rPr>
              <a:t>tepat</a:t>
            </a:r>
            <a:endParaRPr lang="en-GB" sz="2400"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3687039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14400"/>
            <a:ext cx="10439400" cy="5302250"/>
          </a:xfrm>
        </p:spPr>
        <p:txBody>
          <a:bodyPr/>
          <a:lstStyle/>
          <a:p>
            <a:pPr eaLnBrk="1" hangingPunct="1">
              <a:defRPr/>
            </a:pPr>
            <a:r>
              <a:rPr lang="en-GB" sz="2400" dirty="0">
                <a:solidFill>
                  <a:srgbClr val="010000"/>
                </a:solidFill>
                <a:cs typeface="Times New Roman" panose="02020603050405020304" pitchFamily="18" charset="0"/>
              </a:rPr>
              <a:t>Jadi </a:t>
            </a:r>
            <a:r>
              <a:rPr lang="en-GB" sz="2400" dirty="0" err="1">
                <a:solidFill>
                  <a:srgbClr val="010000"/>
                </a:solidFill>
                <a:cs typeface="Times New Roman" panose="02020603050405020304" pitchFamily="18" charset="0"/>
              </a:rPr>
              <a:t>ditemukan</a:t>
            </a:r>
            <a:r>
              <a:rPr lang="en-GB" sz="2400" dirty="0">
                <a:solidFill>
                  <a:srgbClr val="010000"/>
                </a:solidFill>
                <a:cs typeface="Times New Roman" panose="02020603050405020304" pitchFamily="18" charset="0"/>
              </a:rPr>
              <a:t> </a:t>
            </a:r>
            <a:r>
              <a:rPr lang="en-GB" sz="2400" dirty="0">
                <a:solidFill>
                  <a:srgbClr val="010000"/>
                </a:solidFill>
                <a:latin typeface="Courier" pitchFamily="49" charset="0"/>
                <a:cs typeface="Times New Roman" panose="02020603050405020304" pitchFamily="18" charset="0"/>
              </a:rPr>
              <a:t>financial</a:t>
            </a:r>
            <a:r>
              <a:rPr lang="en-GB" sz="2400" dirty="0">
                <a:solidFill>
                  <a:srgbClr val="010000"/>
                </a:solidFill>
                <a:cs typeface="Times New Roman" panose="02020603050405020304" pitchFamily="18" charset="0"/>
              </a:rPr>
              <a:t> pada </a:t>
            </a:r>
            <a:r>
              <a:rPr lang="en-GB" sz="2400" dirty="0" err="1">
                <a:solidFill>
                  <a:srgbClr val="010000"/>
                </a:solidFill>
                <a:cs typeface="Times New Roman" panose="02020603050405020304" pitchFamily="18" charset="0"/>
              </a:rPr>
              <a:t>posisi</a:t>
            </a:r>
            <a:r>
              <a:rPr lang="en-GB" sz="2400" dirty="0">
                <a:solidFill>
                  <a:srgbClr val="010000"/>
                </a:solidFill>
                <a:cs typeface="Times New Roman" panose="02020603050405020304" pitchFamily="18" charset="0"/>
              </a:rPr>
              <a:t> 30, </a:t>
            </a:r>
            <a:r>
              <a:rPr lang="en-GB" sz="2400" dirty="0" err="1">
                <a:solidFill>
                  <a:srgbClr val="010000"/>
                </a:solidFill>
                <a:cs typeface="Times New Roman" panose="02020603050405020304" pitchFamily="18" charset="0"/>
              </a:rPr>
              <a:t>yaitu</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untuk</a:t>
            </a:r>
            <a:r>
              <a:rPr lang="en-GB" sz="2400" dirty="0">
                <a:solidFill>
                  <a:srgbClr val="010000"/>
                </a:solidFill>
                <a:cs typeface="Times New Roman" panose="02020603050405020304" pitchFamily="18" charset="0"/>
              </a:rPr>
              <a:t> </a:t>
            </a:r>
            <a:r>
              <a:rPr lang="en-GB" sz="2400" dirty="0" err="1">
                <a:solidFill>
                  <a:srgbClr val="010000"/>
                </a:solidFill>
                <a:cs typeface="Times New Roman" panose="02020603050405020304" pitchFamily="18" charset="0"/>
              </a:rPr>
              <a:t>kriptogram</a:t>
            </a:r>
            <a:r>
              <a:rPr lang="en-GB" sz="2400" dirty="0">
                <a:solidFill>
                  <a:srgbClr val="010000"/>
                </a:solidFill>
                <a:cs typeface="Times New Roman" panose="02020603050405020304" pitchFamily="18" charset="0"/>
              </a:rPr>
              <a:t> </a:t>
            </a:r>
            <a:r>
              <a:rPr lang="en-GB" sz="2400" dirty="0">
                <a:solidFill>
                  <a:srgbClr val="010000"/>
                </a:solidFill>
                <a:latin typeface="Courier" pitchFamily="49" charset="0"/>
                <a:cs typeface="Times New Roman" panose="02020603050405020304" pitchFamily="18" charset="0"/>
              </a:rPr>
              <a:t>XCTQTZCQV</a:t>
            </a:r>
            <a:r>
              <a:rPr lang="en-US" sz="2400" dirty="0">
                <a:solidFill>
                  <a:srgbClr val="010000"/>
                </a:solidFill>
                <a:cs typeface="Times New Roman" panose="02020603050405020304" pitchFamily="18" charset="0"/>
              </a:rPr>
              <a:t> </a:t>
            </a:r>
          </a:p>
          <a:p>
            <a:pPr marL="0" indent="0">
              <a:buNone/>
              <a:defRPr/>
            </a:pPr>
            <a:endParaRPr lang="en-US" sz="2400" dirty="0"/>
          </a:p>
          <a:p>
            <a:pPr marL="0" indent="0">
              <a:buNone/>
              <a:defRPr/>
            </a:pPr>
            <a:r>
              <a:rPr lang="en-US" sz="2400" dirty="0">
                <a:latin typeface="Courier" pitchFamily="49" charset="0"/>
                <a:cs typeface="Times New Roman" panose="02020603050405020304" pitchFamily="18" charset="0"/>
              </a:rPr>
              <a:t>CTBMN BYCTC BTJDS QXBNS GSTJC BTSW</a:t>
            </a:r>
            <a:r>
              <a:rPr lang="en-US" sz="2400" dirty="0">
                <a:solidFill>
                  <a:srgbClr val="FF0000"/>
                </a:solidFill>
                <a:latin typeface="Courier" pitchFamily="49" charset="0"/>
                <a:cs typeface="Times New Roman" panose="02020603050405020304" pitchFamily="18" charset="0"/>
              </a:rPr>
              <a:t>X CTQTZ CQV</a:t>
            </a:r>
            <a:r>
              <a:rPr lang="en-US" sz="2400" dirty="0">
                <a:latin typeface="Courier" pitchFamily="49" charset="0"/>
                <a:cs typeface="Times New Roman" panose="02020603050405020304" pitchFamily="18" charset="0"/>
              </a:rPr>
              <a:t>UJ QJSGS TJQZZ MNQJS VLNSX VSZJU JDSTS JQUUS JUBXJ DSKSU JSNTK BGAQJ ZBGYQ TLCTZ BNYBN  QJSW</a:t>
            </a:r>
          </a:p>
          <a:p>
            <a:pPr marL="0" indent="0">
              <a:buNone/>
              <a:defRPr/>
            </a:pPr>
            <a:endParaRPr lang="en-US" sz="2400" dirty="0">
              <a:latin typeface="Courier" pitchFamily="49" charset="0"/>
              <a:cs typeface="Times New Roman" panose="02020603050405020304" pitchFamily="18" charset="0"/>
            </a:endParaRPr>
          </a:p>
          <a:p>
            <a:pPr eaLnBrk="1" hangingPunct="1"/>
            <a:r>
              <a:rPr lang="en-US" altLang="en-US" sz="2400" dirty="0" err="1">
                <a:solidFill>
                  <a:srgbClr val="010000"/>
                </a:solidFill>
              </a:rPr>
              <a:t>Diperoleh</a:t>
            </a:r>
            <a:r>
              <a:rPr lang="en-US" altLang="en-US" sz="2400" dirty="0">
                <a:solidFill>
                  <a:srgbClr val="010000"/>
                </a:solidFill>
              </a:rPr>
              <a:t> </a:t>
            </a:r>
            <a:r>
              <a:rPr lang="en-US" altLang="en-US" sz="2400" dirty="0" err="1">
                <a:solidFill>
                  <a:srgbClr val="010000"/>
                </a:solidFill>
              </a:rPr>
              <a:t>pemetaan</a:t>
            </a:r>
            <a:r>
              <a:rPr lang="en-US" altLang="en-US" sz="2400" dirty="0">
                <a:solidFill>
                  <a:srgbClr val="010000"/>
                </a:solidFill>
              </a:rPr>
              <a:t> </a:t>
            </a:r>
            <a:r>
              <a:rPr lang="en-US" altLang="en-US" sz="2400" dirty="0" err="1">
                <a:solidFill>
                  <a:srgbClr val="010000"/>
                </a:solidFill>
              </a:rPr>
              <a:t>huruf</a:t>
            </a:r>
            <a:r>
              <a:rPr lang="en-US" altLang="en-US" sz="2400" dirty="0">
                <a:solidFill>
                  <a:srgbClr val="010000"/>
                </a:solidFill>
              </a:rPr>
              <a:t>:</a:t>
            </a:r>
          </a:p>
          <a:p>
            <a:pPr algn="just" eaLnBrk="1" hangingPunct="1">
              <a:buFont typeface="Wingdings" panose="05000000000000000000" pitchFamily="2" charset="2"/>
              <a:buNone/>
            </a:pPr>
            <a:r>
              <a:rPr lang="en-US" altLang="en-US" sz="2400" dirty="0">
                <a:solidFill>
                  <a:srgbClr val="010000"/>
                </a:solidFill>
                <a:latin typeface="Courier" pitchFamily="49" charset="0"/>
                <a:cs typeface="Times New Roman" panose="02020603050405020304" pitchFamily="18" charset="0"/>
              </a:rPr>
              <a:t>		X	</a:t>
            </a:r>
            <a:r>
              <a:rPr lang="en-US" altLang="en-US" sz="24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10000"/>
                </a:solidFill>
                <a:latin typeface="Courier" pitchFamily="49" charset="0"/>
                <a:cs typeface="Times New Roman" panose="02020603050405020304" pitchFamily="18" charset="0"/>
              </a:rPr>
              <a:t> 	f	C	</a:t>
            </a:r>
            <a:r>
              <a:rPr lang="en-US" altLang="en-US" sz="24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10000"/>
                </a:solidFill>
                <a:latin typeface="Courier" pitchFamily="49" charset="0"/>
                <a:cs typeface="Times New Roman" panose="02020603050405020304" pitchFamily="18" charset="0"/>
              </a:rPr>
              <a:t> 	</a:t>
            </a:r>
            <a:r>
              <a:rPr lang="en-US" altLang="en-US" sz="2400" dirty="0" err="1">
                <a:solidFill>
                  <a:srgbClr val="010000"/>
                </a:solidFill>
                <a:latin typeface="Courier" pitchFamily="49" charset="0"/>
                <a:cs typeface="Times New Roman" panose="02020603050405020304" pitchFamily="18" charset="0"/>
              </a:rPr>
              <a:t>i</a:t>
            </a:r>
            <a:endParaRPr lang="en-US" altLang="en-US" sz="2400" dirty="0">
              <a:solidFill>
                <a:srgbClr val="010000"/>
              </a:solidFill>
              <a:cs typeface="Times New Roman" panose="02020603050405020304" pitchFamily="18" charset="0"/>
            </a:endParaRPr>
          </a:p>
          <a:p>
            <a:pPr algn="just" eaLnBrk="1" hangingPunct="1">
              <a:buFont typeface="Wingdings" panose="05000000000000000000" pitchFamily="2" charset="2"/>
              <a:buNone/>
            </a:pPr>
            <a:r>
              <a:rPr lang="en-US" altLang="en-US" sz="2400" dirty="0">
                <a:solidFill>
                  <a:srgbClr val="010000"/>
                </a:solidFill>
                <a:latin typeface="Courier" pitchFamily="49" charset="0"/>
                <a:cs typeface="Times New Roman" panose="02020603050405020304" pitchFamily="18" charset="0"/>
              </a:rPr>
              <a:t>		T	</a:t>
            </a:r>
            <a:r>
              <a:rPr lang="en-US" altLang="en-US" sz="24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10000"/>
                </a:solidFill>
                <a:latin typeface="Courier" pitchFamily="49" charset="0"/>
                <a:cs typeface="Times New Roman" panose="02020603050405020304" pitchFamily="18" charset="0"/>
              </a:rPr>
              <a:t> 	n	Q	</a:t>
            </a:r>
            <a:r>
              <a:rPr lang="en-US" altLang="en-US" sz="24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10000"/>
                </a:solidFill>
                <a:latin typeface="Courier" pitchFamily="49" charset="0"/>
                <a:cs typeface="Times New Roman" panose="02020603050405020304" pitchFamily="18" charset="0"/>
              </a:rPr>
              <a:t>	a</a:t>
            </a:r>
            <a:endParaRPr lang="en-US" altLang="en-US" sz="2400" dirty="0">
              <a:solidFill>
                <a:srgbClr val="010000"/>
              </a:solidFill>
              <a:cs typeface="Times New Roman" panose="02020603050405020304" pitchFamily="18" charset="0"/>
            </a:endParaRPr>
          </a:p>
          <a:p>
            <a:pPr algn="just" eaLnBrk="1" hangingPunct="1">
              <a:buFont typeface="Wingdings" panose="05000000000000000000" pitchFamily="2" charset="2"/>
              <a:buNone/>
            </a:pPr>
            <a:r>
              <a:rPr lang="en-US" altLang="en-US" sz="2400" dirty="0">
                <a:solidFill>
                  <a:srgbClr val="010000"/>
                </a:solidFill>
                <a:latin typeface="Courier" pitchFamily="49" charset="0"/>
                <a:cs typeface="Times New Roman" panose="02020603050405020304" pitchFamily="18" charset="0"/>
              </a:rPr>
              <a:t>		Z	</a:t>
            </a:r>
            <a:r>
              <a:rPr lang="en-US" altLang="en-US" sz="24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10000"/>
                </a:solidFill>
                <a:latin typeface="Courier" pitchFamily="49" charset="0"/>
                <a:cs typeface="Times New Roman" panose="02020603050405020304" pitchFamily="18" charset="0"/>
              </a:rPr>
              <a:t>	c	V	</a:t>
            </a:r>
            <a:r>
              <a:rPr lang="en-US" altLang="en-US" sz="24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10000"/>
                </a:solidFill>
                <a:latin typeface="Courier" pitchFamily="49" charset="0"/>
                <a:cs typeface="Times New Roman" panose="02020603050405020304" pitchFamily="18" charset="0"/>
              </a:rPr>
              <a:t>	l</a:t>
            </a:r>
          </a:p>
          <a:p>
            <a:pPr marL="0" indent="0">
              <a:buNone/>
              <a:defRPr/>
            </a:pPr>
            <a:endParaRPr lang="en-US" sz="2400" dirty="0">
              <a:latin typeface="Courier" pitchFamily="49" charset="0"/>
              <a:cs typeface="Times New Roman" panose="02020603050405020304" pitchFamily="18" charset="0"/>
            </a:endParaRPr>
          </a:p>
          <a:p>
            <a:pPr marL="0" indent="0">
              <a:buNone/>
              <a:defRPr/>
            </a:pPr>
            <a:endParaRPr lang="en-US" sz="2400" dirty="0"/>
          </a:p>
        </p:txBody>
      </p:sp>
      <p:sp>
        <p:nvSpPr>
          <p:cNvPr id="14339"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AF1004CD-1585-4BB7-826A-3542EC0E3518}" type="slidenum">
              <a:rPr lang="en-GB" altLang="en-US" sz="2400">
                <a:solidFill>
                  <a:schemeClr val="tx2"/>
                </a:solidFill>
              </a:rPr>
              <a:pPr>
                <a:spcBef>
                  <a:spcPct val="0"/>
                </a:spcBef>
                <a:buClrTx/>
                <a:buSzTx/>
                <a:buFontTx/>
                <a:buNone/>
              </a:pPr>
              <a:t>6</a:t>
            </a:fld>
            <a:endParaRPr lang="en-GB" altLang="en-US" sz="1400">
              <a:solidFill>
                <a:schemeClr val="tx2"/>
              </a:solidFill>
            </a:endParaRPr>
          </a:p>
        </p:txBody>
      </p:sp>
    </p:spTree>
    <p:extLst>
      <p:ext uri="{BB962C8B-B14F-4D97-AF65-F5344CB8AC3E}">
        <p14:creationId xmlns:p14="http://schemas.microsoft.com/office/powerpoint/2010/main" val="58924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CAD909C-A931-420A-9916-3FE20D4C2116}" type="slidenum">
              <a:rPr lang="en-GB" altLang="en-US" sz="2400">
                <a:solidFill>
                  <a:schemeClr val="tx2"/>
                </a:solidFill>
              </a:rPr>
              <a:pPr>
                <a:spcBef>
                  <a:spcPct val="0"/>
                </a:spcBef>
                <a:buClrTx/>
                <a:buSzTx/>
                <a:buFontTx/>
                <a:buNone/>
              </a:pPr>
              <a:t>7</a:t>
            </a:fld>
            <a:endParaRPr lang="en-GB" altLang="en-US" sz="1400">
              <a:solidFill>
                <a:schemeClr val="tx2"/>
              </a:solidFill>
            </a:endParaRPr>
          </a:p>
        </p:txBody>
      </p:sp>
      <p:sp>
        <p:nvSpPr>
          <p:cNvPr id="15364" name="Rectangle 3"/>
          <p:cNvSpPr>
            <a:spLocks noGrp="1" noChangeArrowheads="1"/>
          </p:cNvSpPr>
          <p:nvPr>
            <p:ph type="body" idx="1"/>
          </p:nvPr>
        </p:nvSpPr>
        <p:spPr>
          <a:xfrm>
            <a:off x="1013791" y="762000"/>
            <a:ext cx="9959009" cy="5454650"/>
          </a:xfrm>
        </p:spPr>
        <p:txBody>
          <a:bodyPr>
            <a:noAutofit/>
          </a:bodyPr>
          <a:lstStyle/>
          <a:p>
            <a:pPr algn="just" eaLnBrk="1" hangingPunct="1"/>
            <a:r>
              <a:rPr lang="en-GB" altLang="en-US" sz="2200" dirty="0" err="1">
                <a:solidFill>
                  <a:srgbClr val="010000"/>
                </a:solidFill>
                <a:cs typeface="Times New Roman" panose="02020603050405020304" pitchFamily="18" charset="0"/>
              </a:rPr>
              <a:t>Ganti</a:t>
            </a:r>
            <a:r>
              <a:rPr lang="en-GB" altLang="en-US" sz="2200" dirty="0">
                <a:solidFill>
                  <a:srgbClr val="010000"/>
                </a:solidFill>
                <a:cs typeface="Times New Roman" panose="02020603050405020304" pitchFamily="18" charset="0"/>
              </a:rPr>
              <a:t> </a:t>
            </a:r>
            <a:r>
              <a:rPr lang="en-GB" altLang="en-US" sz="2200" dirty="0" err="1">
                <a:solidFill>
                  <a:srgbClr val="010000"/>
                </a:solidFill>
                <a:cs typeface="Times New Roman" panose="02020603050405020304" pitchFamily="18" charset="0"/>
              </a:rPr>
              <a:t>semua</a:t>
            </a:r>
            <a:r>
              <a:rPr lang="en-GB" altLang="en-US" sz="2200" dirty="0">
                <a:solidFill>
                  <a:srgbClr val="010000"/>
                </a:solidFill>
                <a:cs typeface="Times New Roman" panose="02020603050405020304" pitchFamily="18" charset="0"/>
              </a:rPr>
              <a:t> </a:t>
            </a:r>
            <a:r>
              <a:rPr lang="en-GB" altLang="en-US" sz="2200" dirty="0" err="1">
                <a:solidFill>
                  <a:srgbClr val="010000"/>
                </a:solidFill>
                <a:cs typeface="Times New Roman" panose="02020603050405020304" pitchFamily="18" charset="0"/>
              </a:rPr>
              <a:t>huruf</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X</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C</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T</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Q</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Z</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V</a:t>
            </a:r>
            <a:r>
              <a:rPr lang="en-GB" altLang="en-US" sz="2200" dirty="0">
                <a:solidFill>
                  <a:srgbClr val="010000"/>
                </a:solidFill>
                <a:cs typeface="Times New Roman" panose="02020603050405020304" pitchFamily="18" charset="0"/>
              </a:rPr>
              <a:t> di </a:t>
            </a:r>
            <a:r>
              <a:rPr lang="en-GB" altLang="en-US" sz="2200" dirty="0" err="1">
                <a:solidFill>
                  <a:srgbClr val="010000"/>
                </a:solidFill>
                <a:cs typeface="Times New Roman" panose="02020603050405020304" pitchFamily="18" charset="0"/>
              </a:rPr>
              <a:t>dalam</a:t>
            </a:r>
            <a:r>
              <a:rPr lang="en-GB" altLang="en-US" sz="2200" dirty="0">
                <a:solidFill>
                  <a:srgbClr val="010000"/>
                </a:solidFill>
                <a:cs typeface="Times New Roman" panose="02020603050405020304" pitchFamily="18" charset="0"/>
              </a:rPr>
              <a:t> </a:t>
            </a:r>
            <a:r>
              <a:rPr lang="en-GB" altLang="en-US" sz="2200" dirty="0" err="1">
                <a:solidFill>
                  <a:srgbClr val="010000"/>
                </a:solidFill>
                <a:cs typeface="Times New Roman" panose="02020603050405020304" pitchFamily="18" charset="0"/>
              </a:rPr>
              <a:t>cipherteks</a:t>
            </a:r>
            <a:r>
              <a:rPr lang="en-GB" altLang="en-US" sz="2200" dirty="0">
                <a:solidFill>
                  <a:srgbClr val="010000"/>
                </a:solidFill>
                <a:cs typeface="Times New Roman" panose="02020603050405020304" pitchFamily="18" charset="0"/>
              </a:rPr>
              <a:t> </a:t>
            </a:r>
            <a:r>
              <a:rPr lang="en-GB" altLang="en-US" sz="2200" dirty="0" err="1">
                <a:solidFill>
                  <a:srgbClr val="010000"/>
                </a:solidFill>
                <a:cs typeface="Times New Roman" panose="02020603050405020304" pitchFamily="18" charset="0"/>
              </a:rPr>
              <a:t>dengan</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f</a:t>
            </a:r>
            <a:r>
              <a:rPr lang="en-GB" altLang="en-US" sz="2200" dirty="0">
                <a:solidFill>
                  <a:srgbClr val="010000"/>
                </a:solidFill>
                <a:cs typeface="Times New Roman" panose="02020603050405020304" pitchFamily="18" charset="0"/>
              </a:rPr>
              <a:t>, </a:t>
            </a:r>
            <a:r>
              <a:rPr lang="en-GB" altLang="en-US" sz="2200" dirty="0" err="1">
                <a:solidFill>
                  <a:srgbClr val="010000"/>
                </a:solidFill>
                <a:latin typeface="Courier" pitchFamily="49" charset="0"/>
                <a:cs typeface="Times New Roman" panose="02020603050405020304" pitchFamily="18" charset="0"/>
              </a:rPr>
              <a:t>i</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n</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a</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c</a:t>
            </a:r>
            <a:r>
              <a:rPr lang="en-GB" altLang="en-US" sz="2200" dirty="0">
                <a:solidFill>
                  <a:srgbClr val="010000"/>
                </a:solidFill>
                <a:cs typeface="Times New Roman" panose="02020603050405020304" pitchFamily="18" charset="0"/>
              </a:rPr>
              <a:t>, </a:t>
            </a:r>
            <a:r>
              <a:rPr lang="en-GB" altLang="en-US" sz="2200" dirty="0">
                <a:solidFill>
                  <a:srgbClr val="010000"/>
                </a:solidFill>
                <a:latin typeface="Courier" pitchFamily="49" charset="0"/>
                <a:cs typeface="Times New Roman" panose="02020603050405020304" pitchFamily="18" charset="0"/>
              </a:rPr>
              <a:t>l</a:t>
            </a:r>
            <a:r>
              <a:rPr lang="en-GB" altLang="en-US" sz="2200" dirty="0">
                <a:solidFill>
                  <a:srgbClr val="010000"/>
                </a:solidFill>
                <a:cs typeface="Times New Roman" panose="02020603050405020304" pitchFamily="18" charset="0"/>
              </a:rPr>
              <a:t>:</a:t>
            </a:r>
          </a:p>
          <a:p>
            <a:pPr algn="just" eaLnBrk="1" hangingPunct="1">
              <a:buFont typeface="Wingdings" panose="05000000000000000000" pitchFamily="2" charset="2"/>
              <a:buNone/>
            </a:pPr>
            <a:endParaRPr lang="en-GB" altLang="en-US" sz="2200" dirty="0">
              <a:solidFill>
                <a:srgbClr val="010000"/>
              </a:solidFill>
              <a:cs typeface="Times New Roman" panose="02020603050405020304" pitchFamily="18" charset="0"/>
            </a:endParaRPr>
          </a:p>
          <a:p>
            <a:pPr algn="just" eaLnBrk="1" hangingPunct="1">
              <a:buFont typeface="Wingdings" panose="05000000000000000000" pitchFamily="2" charset="2"/>
              <a:buNone/>
            </a:pPr>
            <a:r>
              <a:rPr lang="en-US" altLang="en-US" sz="2200" dirty="0">
                <a:solidFill>
                  <a:srgbClr val="000000"/>
                </a:solidFill>
                <a:latin typeface="Courier" pitchFamily="49" charset="0"/>
                <a:cs typeface="Times New Roman" panose="02020603050405020304" pitchFamily="18" charset="0"/>
              </a:rPr>
              <a:t>	CTBMN BYCTC BTJDS QXBNS GSTJC BTSWX CTQTZ CQVUJ</a:t>
            </a:r>
          </a:p>
          <a:p>
            <a:pPr algn="just" eaLnBrk="1" hangingPunct="1">
              <a:buFont typeface="Wingdings" panose="05000000000000000000" pitchFamily="2" charset="2"/>
              <a:buNone/>
            </a:pPr>
            <a:r>
              <a:rPr lang="en-US" altLang="en-US" sz="2200" dirty="0">
                <a:solidFill>
                  <a:srgbClr val="000000"/>
                </a:solidFill>
                <a:latin typeface="Courier" pitchFamily="49" charset="0"/>
                <a:cs typeface="Times New Roman" panose="02020603050405020304" pitchFamily="18" charset="0"/>
              </a:rPr>
              <a:t>	QJSGS TJQZZ MNQJS VLNSX VSZJU JDSTS JQUUS JUBXJ</a:t>
            </a:r>
          </a:p>
          <a:p>
            <a:pPr algn="just" eaLnBrk="1" hangingPunct="1">
              <a:buFont typeface="Wingdings" panose="05000000000000000000" pitchFamily="2" charset="2"/>
              <a:buNone/>
            </a:pPr>
            <a:r>
              <a:rPr lang="en-US" altLang="en-US" sz="2200" dirty="0">
                <a:solidFill>
                  <a:srgbClr val="000000"/>
                </a:solidFill>
                <a:latin typeface="Courier" pitchFamily="49" charset="0"/>
                <a:cs typeface="Times New Roman" panose="02020603050405020304" pitchFamily="18" charset="0"/>
              </a:rPr>
              <a:t>	DSKSU JSNTK BGAQJ ZBGYQ TLCTZ BNYBN QJSW</a:t>
            </a:r>
          </a:p>
          <a:p>
            <a:pPr algn="just" eaLnBrk="1" hangingPunct="1">
              <a:buFont typeface="Wingdings" panose="05000000000000000000" pitchFamily="2" charset="2"/>
              <a:buNone/>
            </a:pPr>
            <a:r>
              <a:rPr lang="en-GB" altLang="en-US" sz="2200" b="1" dirty="0">
                <a:solidFill>
                  <a:srgbClr val="010000"/>
                </a:solidFill>
                <a:cs typeface="Times New Roman" panose="02020603050405020304" pitchFamily="18" charset="0"/>
                <a:sym typeface="Symbol" panose="05050102010706020507" pitchFamily="18" charset="2"/>
              </a:rPr>
              <a:t>					            </a:t>
            </a:r>
            <a:endParaRPr lang="en-GB" altLang="en-US" sz="2200" b="1" dirty="0">
              <a:solidFill>
                <a:srgbClr val="010000"/>
              </a:solidFill>
              <a:cs typeface="Times New Roman" panose="02020603050405020304" pitchFamily="18" charset="0"/>
            </a:endParaRPr>
          </a:p>
          <a:p>
            <a:pPr algn="just" eaLnBrk="1" hangingPunct="1">
              <a:buFont typeface="Wingdings" panose="05000000000000000000" pitchFamily="2" charset="2"/>
              <a:buNone/>
            </a:pPr>
            <a:r>
              <a:rPr lang="en-US" altLang="en-US" sz="2200" dirty="0">
                <a:solidFill>
                  <a:srgbClr val="000000"/>
                </a:solidFill>
                <a:latin typeface="Courier" pitchFamily="49" charset="0"/>
                <a:cs typeface="Times New Roman" panose="02020603050405020304" pitchFamily="18" charset="0"/>
              </a:rPr>
              <a:t>	</a:t>
            </a:r>
            <a:r>
              <a:rPr lang="en-US" altLang="en-US" sz="2200" dirty="0" err="1">
                <a:latin typeface="Courier" pitchFamily="49" charset="0"/>
                <a:cs typeface="Times New Roman" panose="02020603050405020304" pitchFamily="18" charset="0"/>
              </a:rPr>
              <a:t>in</a:t>
            </a:r>
            <a:r>
              <a:rPr lang="en-US" altLang="en-US" sz="2200" dirty="0" err="1">
                <a:solidFill>
                  <a:srgbClr val="000000"/>
                </a:solidFill>
                <a:latin typeface="Courier" pitchFamily="49" charset="0"/>
                <a:cs typeface="Times New Roman" panose="02020603050405020304" pitchFamily="18" charset="0"/>
              </a:rPr>
              <a:t>BMN</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BYini</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BnJDS</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cfBNS</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GSnJi</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BnSWf</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inanc</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ialUJ</a:t>
            </a:r>
            <a:endParaRPr lang="en-US" altLang="en-US" sz="2200" dirty="0">
              <a:solidFill>
                <a:srgbClr val="000000"/>
              </a:solidFill>
              <a:latin typeface="Courier" pitchFamily="49" charset="0"/>
              <a:cs typeface="Times New Roman" panose="02020603050405020304" pitchFamily="18" charset="0"/>
            </a:endParaRPr>
          </a:p>
          <a:p>
            <a:pPr algn="just" eaLnBrk="1" hangingPunct="1">
              <a:buFont typeface="Wingdings" panose="05000000000000000000" pitchFamily="2" charset="2"/>
              <a:buNone/>
            </a:pP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aJSGS</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nJacc</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MNaJS</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VLNSf</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VScJU</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JDSnS</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JaUUS</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JUBfJ</a:t>
            </a:r>
            <a:endParaRPr lang="en-US" altLang="en-US" sz="2200" dirty="0">
              <a:solidFill>
                <a:srgbClr val="000000"/>
              </a:solidFill>
              <a:latin typeface="Courier" pitchFamily="49" charset="0"/>
              <a:cs typeface="Times New Roman" panose="02020603050405020304" pitchFamily="18" charset="0"/>
            </a:endParaRPr>
          </a:p>
          <a:p>
            <a:pPr algn="just" eaLnBrk="1" hangingPunct="1">
              <a:buFont typeface="Wingdings" panose="05000000000000000000" pitchFamily="2" charset="2"/>
              <a:buNone/>
            </a:pPr>
            <a:r>
              <a:rPr lang="en-US" altLang="en-US" sz="2200" dirty="0">
                <a:solidFill>
                  <a:srgbClr val="000000"/>
                </a:solidFill>
                <a:latin typeface="Courier" pitchFamily="49" charset="0"/>
                <a:cs typeface="Times New Roman" panose="02020603050405020304" pitchFamily="18" charset="0"/>
              </a:rPr>
              <a:t>	DSKSU </a:t>
            </a:r>
            <a:r>
              <a:rPr lang="en-US" altLang="en-US" sz="2200" dirty="0" err="1">
                <a:solidFill>
                  <a:srgbClr val="000000"/>
                </a:solidFill>
                <a:latin typeface="Courier" pitchFamily="49" charset="0"/>
                <a:cs typeface="Times New Roman" panose="02020603050405020304" pitchFamily="18" charset="0"/>
              </a:rPr>
              <a:t>JSNnK</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BGAaJ</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cBGYa</a:t>
            </a:r>
            <a:r>
              <a:rPr lang="en-US" altLang="en-US" sz="2200" dirty="0">
                <a:solidFill>
                  <a:srgbClr val="000000"/>
                </a:solidFill>
                <a:latin typeface="Courier" pitchFamily="49" charset="0"/>
                <a:cs typeface="Times New Roman" panose="02020603050405020304" pitchFamily="18" charset="0"/>
              </a:rPr>
              <a:t> </a:t>
            </a:r>
            <a:r>
              <a:rPr lang="en-US" altLang="en-US" sz="2200" dirty="0" err="1">
                <a:solidFill>
                  <a:srgbClr val="000000"/>
                </a:solidFill>
                <a:latin typeface="Courier" pitchFamily="49" charset="0"/>
                <a:cs typeface="Times New Roman" panose="02020603050405020304" pitchFamily="18" charset="0"/>
              </a:rPr>
              <a:t>nLinc</a:t>
            </a:r>
            <a:r>
              <a:rPr lang="en-US" altLang="en-US" sz="2200" dirty="0">
                <a:solidFill>
                  <a:srgbClr val="000000"/>
                </a:solidFill>
                <a:latin typeface="Courier" pitchFamily="49" charset="0"/>
                <a:cs typeface="Times New Roman" panose="02020603050405020304" pitchFamily="18" charset="0"/>
              </a:rPr>
              <a:t> BNYBN </a:t>
            </a:r>
            <a:r>
              <a:rPr lang="en-US" altLang="en-US" sz="2200" dirty="0" err="1">
                <a:solidFill>
                  <a:srgbClr val="000000"/>
                </a:solidFill>
                <a:latin typeface="Courier" pitchFamily="49" charset="0"/>
                <a:cs typeface="Times New Roman" panose="02020603050405020304" pitchFamily="18" charset="0"/>
              </a:rPr>
              <a:t>aJSW</a:t>
            </a:r>
            <a:endParaRPr lang="en-US" altLang="en-US" sz="2200" dirty="0">
              <a:solidFill>
                <a:srgbClr val="010000"/>
              </a:solidFill>
              <a:cs typeface="Times New Roman" panose="02020603050405020304" pitchFamily="18" charset="0"/>
            </a:endParaRPr>
          </a:p>
          <a:p>
            <a:pPr eaLnBrk="1" hangingPunct="1">
              <a:buFont typeface="Wingdings" panose="05000000000000000000" pitchFamily="2" charset="2"/>
              <a:buNone/>
            </a:pPr>
            <a:endParaRPr lang="en-US" altLang="en-US" sz="2200" dirty="0">
              <a:solidFill>
                <a:srgbClr val="010000"/>
              </a:solidFill>
            </a:endParaRPr>
          </a:p>
          <a:p>
            <a:pPr eaLnBrk="1" hangingPunct="1"/>
            <a:r>
              <a:rPr lang="en-US" altLang="en-US" sz="2200" dirty="0" err="1">
                <a:solidFill>
                  <a:srgbClr val="010000"/>
                </a:solidFill>
              </a:rPr>
              <a:t>Jumlah</a:t>
            </a:r>
            <a:r>
              <a:rPr lang="en-US" altLang="en-US" sz="2200" dirty="0">
                <a:solidFill>
                  <a:srgbClr val="010000"/>
                </a:solidFill>
              </a:rPr>
              <a:t> </a:t>
            </a:r>
            <a:r>
              <a:rPr lang="en-US" altLang="en-US" sz="2200" dirty="0" err="1">
                <a:solidFill>
                  <a:srgbClr val="010000"/>
                </a:solidFill>
              </a:rPr>
              <a:t>kunci</a:t>
            </a:r>
            <a:r>
              <a:rPr lang="en-US" altLang="en-US" sz="2200" dirty="0">
                <a:solidFill>
                  <a:srgbClr val="010000"/>
                </a:solidFill>
              </a:rPr>
              <a:t> </a:t>
            </a:r>
            <a:r>
              <a:rPr lang="en-US" altLang="en-US" sz="2200" dirty="0" err="1">
                <a:solidFill>
                  <a:srgbClr val="010000"/>
                </a:solidFill>
              </a:rPr>
              <a:t>berkurang</a:t>
            </a:r>
            <a:r>
              <a:rPr lang="en-US" altLang="en-US" sz="2200" dirty="0">
                <a:solidFill>
                  <a:srgbClr val="010000"/>
                </a:solidFill>
              </a:rPr>
              <a:t> </a:t>
            </a:r>
            <a:r>
              <a:rPr lang="en-US" altLang="en-US" sz="2200" dirty="0" err="1">
                <a:solidFill>
                  <a:srgbClr val="010000"/>
                </a:solidFill>
              </a:rPr>
              <a:t>menjadi</a:t>
            </a:r>
            <a:r>
              <a:rPr lang="en-US" altLang="en-US" sz="2200" dirty="0">
                <a:solidFill>
                  <a:srgbClr val="010000"/>
                </a:solidFill>
              </a:rPr>
              <a:t> 20! </a:t>
            </a:r>
            <a:r>
              <a:rPr lang="en-US" altLang="en-US" sz="2200" dirty="0" err="1">
                <a:solidFill>
                  <a:srgbClr val="010000"/>
                </a:solidFill>
              </a:rPr>
              <a:t>Deduksi</a:t>
            </a:r>
            <a:r>
              <a:rPr lang="en-US" altLang="en-US" sz="2200" dirty="0">
                <a:solidFill>
                  <a:srgbClr val="010000"/>
                </a:solidFill>
              </a:rPr>
              <a:t> </a:t>
            </a:r>
            <a:r>
              <a:rPr lang="en-US" altLang="en-US" sz="2200" dirty="0" err="1">
                <a:solidFill>
                  <a:srgbClr val="010000"/>
                </a:solidFill>
              </a:rPr>
              <a:t>huruf-huruf</a:t>
            </a:r>
            <a:r>
              <a:rPr lang="en-US" altLang="en-US" sz="2200" dirty="0">
                <a:solidFill>
                  <a:srgbClr val="010000"/>
                </a:solidFill>
              </a:rPr>
              <a:t> lain </a:t>
            </a:r>
            <a:r>
              <a:rPr lang="en-US" altLang="en-US" sz="2200" dirty="0" err="1">
                <a:solidFill>
                  <a:srgbClr val="010000"/>
                </a:solidFill>
              </a:rPr>
              <a:t>dapat</a:t>
            </a:r>
            <a:r>
              <a:rPr lang="en-US" altLang="en-US" sz="2200" dirty="0">
                <a:solidFill>
                  <a:srgbClr val="010000"/>
                </a:solidFill>
              </a:rPr>
              <a:t> </a:t>
            </a:r>
            <a:r>
              <a:rPr lang="en-US" altLang="en-US" sz="2200" dirty="0" err="1">
                <a:solidFill>
                  <a:srgbClr val="010000"/>
                </a:solidFill>
              </a:rPr>
              <a:t>diteruskan</a:t>
            </a:r>
            <a:r>
              <a:rPr lang="en-US" altLang="en-US" sz="2200" dirty="0">
                <a:solidFill>
                  <a:srgbClr val="010000"/>
                </a:solidFill>
              </a:rPr>
              <a:t>. </a:t>
            </a:r>
            <a:r>
              <a:rPr lang="en-US" altLang="en-US" sz="2200" dirty="0" err="1">
                <a:solidFill>
                  <a:srgbClr val="010000"/>
                </a:solidFill>
              </a:rPr>
              <a:t>Misalnya</a:t>
            </a:r>
            <a:r>
              <a:rPr lang="en-US" altLang="en-US" sz="2200" dirty="0">
                <a:solidFill>
                  <a:srgbClr val="010000"/>
                </a:solidFill>
              </a:rPr>
              <a:t>: </a:t>
            </a:r>
            <a:r>
              <a:rPr lang="en-US" altLang="en-US" sz="2200" dirty="0" err="1">
                <a:solidFill>
                  <a:srgbClr val="000000"/>
                </a:solidFill>
                <a:latin typeface="Courier" pitchFamily="49" charset="0"/>
                <a:cs typeface="Times New Roman" panose="02020603050405020304" pitchFamily="18" charset="0"/>
              </a:rPr>
              <a:t>inc</a:t>
            </a:r>
            <a:r>
              <a:rPr lang="en-US" altLang="en-US" sz="2200" dirty="0">
                <a:solidFill>
                  <a:srgbClr val="000000"/>
                </a:solidFill>
                <a:latin typeface="Courier" pitchFamily="49" charset="0"/>
                <a:cs typeface="Times New Roman" panose="02020603050405020304" pitchFamily="18" charset="0"/>
              </a:rPr>
              <a:t> BNYBN </a:t>
            </a:r>
            <a:r>
              <a:rPr lang="en-US" altLang="en-US" sz="2200" dirty="0" err="1">
                <a:solidFill>
                  <a:srgbClr val="000000"/>
                </a:solidFill>
                <a:latin typeface="Courier" pitchFamily="49" charset="0"/>
                <a:cs typeface="Times New Roman" panose="02020603050405020304" pitchFamily="18" charset="0"/>
              </a:rPr>
              <a:t>aJSW</a:t>
            </a:r>
            <a:r>
              <a:rPr lang="en-US" altLang="en-US" sz="2200" dirty="0">
                <a:solidFill>
                  <a:srgbClr val="000000"/>
                </a:solidFill>
                <a:latin typeface="Courier" pitchFamily="49" charset="0"/>
                <a:cs typeface="Times New Roman" panose="02020603050405020304" pitchFamily="18" charset="0"/>
              </a:rPr>
              <a:t> </a:t>
            </a:r>
            <a:r>
              <a:rPr lang="en-US" altLang="en-US" sz="2200" dirty="0">
                <a:solidFill>
                  <a:srgbClr val="000000"/>
                </a:solidFill>
                <a:latin typeface="Courier" pitchFamily="49" charset="0"/>
                <a:cs typeface="Times New Roman" panose="02020603050405020304" pitchFamily="18" charset="0"/>
                <a:sym typeface="Symbol" panose="05050102010706020507" pitchFamily="18" charset="2"/>
              </a:rPr>
              <a:t> incorporate</a:t>
            </a:r>
            <a:endParaRPr lang="en-US" altLang="en-US" sz="2200" dirty="0">
              <a:solidFill>
                <a:srgbClr val="010000"/>
              </a:solidFill>
            </a:endParaRPr>
          </a:p>
        </p:txBody>
      </p:sp>
    </p:spTree>
    <p:extLst>
      <p:ext uri="{BB962C8B-B14F-4D97-AF65-F5344CB8AC3E}">
        <p14:creationId xmlns:p14="http://schemas.microsoft.com/office/powerpoint/2010/main" val="3481209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97497-E9F8-55A1-CD59-7C88958C8547}"/>
              </a:ext>
            </a:extLst>
          </p:cNvPr>
          <p:cNvSpPr>
            <a:spLocks noGrp="1"/>
          </p:cNvSpPr>
          <p:nvPr>
            <p:ph type="title"/>
          </p:nvPr>
        </p:nvSpPr>
        <p:spPr/>
        <p:txBody>
          <a:bodyPr/>
          <a:lstStyle/>
          <a:p>
            <a:r>
              <a:rPr lang="en-US" dirty="0" err="1"/>
              <a:t>Metode</a:t>
            </a:r>
            <a:r>
              <a:rPr lang="en-US" dirty="0"/>
              <a:t> </a:t>
            </a:r>
            <a:r>
              <a:rPr lang="en-US" dirty="0" err="1"/>
              <a:t>Analisis</a:t>
            </a:r>
            <a:r>
              <a:rPr lang="en-US" dirty="0"/>
              <a:t> </a:t>
            </a:r>
            <a:r>
              <a:rPr lang="en-US" dirty="0" err="1"/>
              <a:t>Frekuensi</a:t>
            </a:r>
            <a:endParaRPr lang="en-US" dirty="0"/>
          </a:p>
        </p:txBody>
      </p:sp>
      <p:sp>
        <p:nvSpPr>
          <p:cNvPr id="3" name="Content Placeholder 2">
            <a:extLst>
              <a:ext uri="{FF2B5EF4-FFF2-40B4-BE49-F238E27FC236}">
                <a16:creationId xmlns:a16="http://schemas.microsoft.com/office/drawing/2014/main" id="{66222D50-4930-3F15-1820-A7707122630E}"/>
              </a:ext>
            </a:extLst>
          </p:cNvPr>
          <p:cNvSpPr>
            <a:spLocks noGrp="1"/>
          </p:cNvSpPr>
          <p:nvPr>
            <p:ph idx="1"/>
          </p:nvPr>
        </p:nvSpPr>
        <p:spPr/>
        <p:txBody>
          <a:bodyPr>
            <a:normAutofit/>
          </a:bodyPr>
          <a:lstStyle/>
          <a:p>
            <a:r>
              <a:rPr lang="en-US" sz="2400" dirty="0" err="1"/>
              <a:t>Perulangan</a:t>
            </a:r>
            <a:r>
              <a:rPr lang="en-US" sz="2400" dirty="0"/>
              <a:t> </a:t>
            </a:r>
            <a:r>
              <a:rPr lang="en-US" sz="2400" dirty="0" err="1"/>
              <a:t>huruf</a:t>
            </a:r>
            <a:r>
              <a:rPr lang="en-US" sz="2400" dirty="0"/>
              <a:t> di </a:t>
            </a:r>
            <a:r>
              <a:rPr lang="en-US" sz="2400" dirty="0" err="1"/>
              <a:t>dalam</a:t>
            </a:r>
            <a:r>
              <a:rPr lang="en-US" sz="2400" dirty="0"/>
              <a:t> </a:t>
            </a:r>
            <a:r>
              <a:rPr lang="en-US" sz="2400" dirty="0" err="1"/>
              <a:t>plainteks</a:t>
            </a:r>
            <a:r>
              <a:rPr lang="en-US" sz="2400" dirty="0"/>
              <a:t> </a:t>
            </a:r>
            <a:r>
              <a:rPr lang="en-US" sz="2400" dirty="0" err="1"/>
              <a:t>tercermin</a:t>
            </a:r>
            <a:r>
              <a:rPr lang="en-US" sz="2400" dirty="0"/>
              <a:t> pula pada </a:t>
            </a:r>
            <a:r>
              <a:rPr lang="en-US" sz="2400" dirty="0" err="1"/>
              <a:t>perulangan</a:t>
            </a:r>
            <a:r>
              <a:rPr lang="en-US" sz="2400" dirty="0"/>
              <a:t> </a:t>
            </a:r>
            <a:r>
              <a:rPr lang="en-US" sz="2400" dirty="0" err="1"/>
              <a:t>huruf</a:t>
            </a:r>
            <a:r>
              <a:rPr lang="en-US" sz="2400" dirty="0"/>
              <a:t> yang </a:t>
            </a:r>
            <a:r>
              <a:rPr lang="en-US" sz="2400" dirty="0" err="1"/>
              <a:t>berkoresponden</a:t>
            </a:r>
            <a:r>
              <a:rPr lang="en-US" sz="2400" dirty="0"/>
              <a:t> di </a:t>
            </a:r>
            <a:r>
              <a:rPr lang="en-US" sz="2400" dirty="0" err="1"/>
              <a:t>dalam</a:t>
            </a:r>
            <a:r>
              <a:rPr lang="en-US" sz="2400" dirty="0"/>
              <a:t> </a:t>
            </a:r>
            <a:r>
              <a:rPr lang="en-US" sz="2400" dirty="0" err="1"/>
              <a:t>cipherteksnya</a:t>
            </a:r>
            <a:r>
              <a:rPr lang="en-US" sz="2400" dirty="0"/>
              <a:t>.</a:t>
            </a:r>
          </a:p>
          <a:p>
            <a:endParaRPr lang="en-US" sz="2400" dirty="0"/>
          </a:p>
          <a:p>
            <a:r>
              <a:rPr lang="en-US" sz="2400" dirty="0" err="1"/>
              <a:t>Hubungan</a:t>
            </a:r>
            <a:r>
              <a:rPr lang="en-US" sz="2400" dirty="0"/>
              <a:t> </a:t>
            </a:r>
            <a:r>
              <a:rPr lang="en-US" sz="2400" dirty="0" err="1"/>
              <a:t>statistik</a:t>
            </a:r>
            <a:r>
              <a:rPr lang="en-US" sz="2400" dirty="0"/>
              <a:t> </a:t>
            </a:r>
            <a:r>
              <a:rPr lang="en-US" sz="2400" dirty="0" err="1"/>
              <a:t>antara</a:t>
            </a:r>
            <a:r>
              <a:rPr lang="en-US" sz="2400" dirty="0"/>
              <a:t> </a:t>
            </a:r>
            <a:r>
              <a:rPr lang="en-US" sz="2400" dirty="0" err="1"/>
              <a:t>huruf-huruf</a:t>
            </a:r>
            <a:r>
              <a:rPr lang="en-US" sz="2400" dirty="0"/>
              <a:t> di </a:t>
            </a:r>
            <a:r>
              <a:rPr lang="en-US" sz="2400" dirty="0" err="1"/>
              <a:t>dalam</a:t>
            </a:r>
            <a:r>
              <a:rPr lang="en-US" sz="2400" dirty="0"/>
              <a:t> </a:t>
            </a:r>
            <a:r>
              <a:rPr lang="en-US" sz="2400" dirty="0" err="1"/>
              <a:t>plainteks</a:t>
            </a:r>
            <a:r>
              <a:rPr lang="en-US" sz="2400" dirty="0"/>
              <a:t> </a:t>
            </a:r>
            <a:r>
              <a:rPr lang="en-US" sz="2400" dirty="0" err="1"/>
              <a:t>dengan</a:t>
            </a:r>
            <a:r>
              <a:rPr lang="en-US" sz="2400" dirty="0"/>
              <a:t> </a:t>
            </a:r>
            <a:r>
              <a:rPr lang="en-US" sz="2400" dirty="0" err="1"/>
              <a:t>huruf-huruf</a:t>
            </a:r>
            <a:r>
              <a:rPr lang="en-US" sz="2400" dirty="0"/>
              <a:t> di </a:t>
            </a:r>
            <a:r>
              <a:rPr lang="en-US" sz="2400" dirty="0" err="1"/>
              <a:t>dalam</a:t>
            </a:r>
            <a:r>
              <a:rPr lang="en-US" sz="2400" dirty="0"/>
              <a:t> </a:t>
            </a:r>
            <a:r>
              <a:rPr lang="en-US" sz="2400" dirty="0" err="1"/>
              <a:t>cipherteks</a:t>
            </a:r>
            <a:r>
              <a:rPr lang="en-US" sz="2400" dirty="0"/>
              <a:t> </a:t>
            </a:r>
            <a:r>
              <a:rPr lang="en-US" sz="2400" dirty="0" err="1"/>
              <a:t>menjadi</a:t>
            </a:r>
            <a:r>
              <a:rPr lang="en-US" sz="2400" dirty="0"/>
              <a:t> </a:t>
            </a:r>
            <a:r>
              <a:rPr lang="en-US" sz="2400" dirty="0" err="1"/>
              <a:t>peluang</a:t>
            </a:r>
            <a:r>
              <a:rPr lang="en-US" sz="2400" dirty="0"/>
              <a:t> </a:t>
            </a:r>
            <a:r>
              <a:rPr lang="en-US" sz="2400" dirty="0" err="1"/>
              <a:t>bagi</a:t>
            </a:r>
            <a:r>
              <a:rPr lang="en-US" sz="2400" dirty="0"/>
              <a:t> </a:t>
            </a:r>
            <a:r>
              <a:rPr lang="en-US" sz="2400" dirty="0" err="1"/>
              <a:t>kriptanalis</a:t>
            </a:r>
            <a:r>
              <a:rPr lang="en-US" sz="2400" dirty="0"/>
              <a:t> </a:t>
            </a:r>
            <a:r>
              <a:rPr lang="en-US" sz="2400" dirty="0" err="1"/>
              <a:t>untuk</a:t>
            </a:r>
            <a:r>
              <a:rPr lang="en-US" sz="2400" dirty="0"/>
              <a:t> </a:t>
            </a:r>
            <a:r>
              <a:rPr lang="en-US" sz="2400" dirty="0" err="1"/>
              <a:t>memecahkan</a:t>
            </a:r>
            <a:r>
              <a:rPr lang="en-US" sz="2400" dirty="0"/>
              <a:t> </a:t>
            </a:r>
            <a:r>
              <a:rPr lang="en-US" sz="2400" dirty="0" err="1"/>
              <a:t>cipherteks</a:t>
            </a:r>
            <a:r>
              <a:rPr lang="en-US" sz="2400" dirty="0"/>
              <a:t>.</a:t>
            </a:r>
          </a:p>
          <a:p>
            <a:endParaRPr lang="en-US" sz="2400" dirty="0"/>
          </a:p>
          <a:p>
            <a:r>
              <a:rPr lang="en-US" sz="2400" dirty="0" err="1"/>
              <a:t>Dengan</a:t>
            </a:r>
            <a:r>
              <a:rPr lang="en-US" sz="2400" dirty="0"/>
              <a:t> </a:t>
            </a:r>
            <a:r>
              <a:rPr lang="en-US" sz="2400" dirty="0" err="1"/>
              <a:t>memanfaatkan</a:t>
            </a:r>
            <a:r>
              <a:rPr lang="en-US" sz="2400" dirty="0"/>
              <a:t> </a:t>
            </a:r>
            <a:r>
              <a:rPr lang="en-US" sz="2400" dirty="0" err="1"/>
              <a:t>frekuensi</a:t>
            </a:r>
            <a:r>
              <a:rPr lang="en-US" sz="2400" dirty="0"/>
              <a:t> </a:t>
            </a:r>
            <a:r>
              <a:rPr lang="en-US" sz="2400" dirty="0" err="1"/>
              <a:t>kemunculan</a:t>
            </a:r>
            <a:r>
              <a:rPr lang="en-US" sz="2400" dirty="0"/>
              <a:t> </a:t>
            </a:r>
            <a:r>
              <a:rPr lang="en-US" sz="2400" dirty="0" err="1"/>
              <a:t>huruf</a:t>
            </a:r>
            <a:r>
              <a:rPr lang="en-US" sz="2400" dirty="0"/>
              <a:t>, </a:t>
            </a:r>
            <a:r>
              <a:rPr lang="en-US" sz="2400" dirty="0" err="1"/>
              <a:t>atau</a:t>
            </a:r>
            <a:r>
              <a:rPr lang="en-US" sz="2400" dirty="0"/>
              <a:t> </a:t>
            </a:r>
            <a:r>
              <a:rPr lang="en-US" sz="2400" dirty="0" err="1"/>
              <a:t>pasangan</a:t>
            </a:r>
            <a:r>
              <a:rPr lang="en-US" sz="2400" dirty="0"/>
              <a:t> </a:t>
            </a:r>
            <a:r>
              <a:rPr lang="en-US" sz="2400" dirty="0" err="1"/>
              <a:t>huruf</a:t>
            </a:r>
            <a:r>
              <a:rPr lang="en-US" sz="2400" dirty="0"/>
              <a:t> (bigram), </a:t>
            </a:r>
            <a:r>
              <a:rPr lang="en-US" sz="2400" dirty="0" err="1"/>
              <a:t>atau</a:t>
            </a:r>
            <a:r>
              <a:rPr lang="en-US" sz="2400" dirty="0"/>
              <a:t> </a:t>
            </a:r>
            <a:r>
              <a:rPr lang="en-US" sz="2400" dirty="0" err="1"/>
              <a:t>tiga</a:t>
            </a:r>
            <a:r>
              <a:rPr lang="en-US" sz="2400" dirty="0"/>
              <a:t> </a:t>
            </a:r>
            <a:r>
              <a:rPr lang="en-US" sz="2400" dirty="0" err="1"/>
              <a:t>huruf</a:t>
            </a:r>
            <a:r>
              <a:rPr lang="en-US" sz="2400" dirty="0"/>
              <a:t> (trigram) di </a:t>
            </a:r>
            <a:r>
              <a:rPr lang="en-US" sz="2400" dirty="0" err="1"/>
              <a:t>dalam</a:t>
            </a:r>
            <a:r>
              <a:rPr lang="en-US" sz="2400" dirty="0"/>
              <a:t> </a:t>
            </a:r>
            <a:r>
              <a:rPr lang="en-US" sz="2400" dirty="0" err="1"/>
              <a:t>suatu</a:t>
            </a:r>
            <a:r>
              <a:rPr lang="en-US" sz="2400" dirty="0"/>
              <a:t> </a:t>
            </a:r>
            <a:r>
              <a:rPr lang="en-US" sz="2400" dirty="0" err="1"/>
              <a:t>bahasa</a:t>
            </a:r>
            <a:r>
              <a:rPr lang="en-US" sz="2400" dirty="0"/>
              <a:t> natural, </a:t>
            </a:r>
            <a:r>
              <a:rPr lang="en-US" sz="2400" dirty="0" err="1"/>
              <a:t>kriptanalis</a:t>
            </a:r>
            <a:r>
              <a:rPr lang="en-US" sz="2400" dirty="0"/>
              <a:t> </a:t>
            </a:r>
            <a:r>
              <a:rPr lang="en-US" sz="2400" dirty="0" err="1"/>
              <a:t>dapat</a:t>
            </a:r>
            <a:r>
              <a:rPr lang="en-US" sz="2400" dirty="0"/>
              <a:t> </a:t>
            </a:r>
            <a:r>
              <a:rPr lang="en-US" sz="2400" dirty="0" err="1"/>
              <a:t>menemukan</a:t>
            </a:r>
            <a:r>
              <a:rPr lang="en-US" sz="2400" dirty="0"/>
              <a:t> </a:t>
            </a:r>
            <a:r>
              <a:rPr lang="en-US" sz="2400" dirty="0" err="1"/>
              <a:t>plainteks</a:t>
            </a:r>
            <a:r>
              <a:rPr lang="en-US" sz="2400" dirty="0"/>
              <a:t> </a:t>
            </a:r>
            <a:r>
              <a:rPr lang="en-US" sz="2400" dirty="0" err="1"/>
              <a:t>dengan</a:t>
            </a:r>
            <a:r>
              <a:rPr lang="en-US" sz="2400" dirty="0"/>
              <a:t> </a:t>
            </a:r>
            <a:r>
              <a:rPr lang="en-US" sz="2400" dirty="0" err="1"/>
              <a:t>mudah</a:t>
            </a:r>
            <a:r>
              <a:rPr lang="en-US" sz="2400" dirty="0"/>
              <a:t>.</a:t>
            </a:r>
          </a:p>
        </p:txBody>
      </p:sp>
      <p:sp>
        <p:nvSpPr>
          <p:cNvPr id="4" name="Slide Number Placeholder 3">
            <a:extLst>
              <a:ext uri="{FF2B5EF4-FFF2-40B4-BE49-F238E27FC236}">
                <a16:creationId xmlns:a16="http://schemas.microsoft.com/office/drawing/2014/main" id="{E99AFCC9-25BC-1E29-0F35-260D2EA827E7}"/>
              </a:ext>
            </a:extLst>
          </p:cNvPr>
          <p:cNvSpPr>
            <a:spLocks noGrp="1"/>
          </p:cNvSpPr>
          <p:nvPr>
            <p:ph type="sldNum" sz="quarter" idx="12"/>
          </p:nvPr>
        </p:nvSpPr>
        <p:spPr/>
        <p:txBody>
          <a:bodyPr/>
          <a:lstStyle/>
          <a:p>
            <a:fld id="{FE3EB9F5-0D30-470F-9EF7-AF0567F51E7B}" type="slidenum">
              <a:rPr lang="en-US" smtClean="0"/>
              <a:t>8</a:t>
            </a:fld>
            <a:endParaRPr lang="en-US"/>
          </a:p>
        </p:txBody>
      </p:sp>
    </p:spTree>
    <p:extLst>
      <p:ext uri="{BB962C8B-B14F-4D97-AF65-F5344CB8AC3E}">
        <p14:creationId xmlns:p14="http://schemas.microsoft.com/office/powerpoint/2010/main" val="1159030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87967679-D61E-40A4-99BB-E8645D78FD27}" type="slidenum">
              <a:rPr lang="en-GB" altLang="en-US" sz="2400">
                <a:solidFill>
                  <a:schemeClr val="tx2"/>
                </a:solidFill>
              </a:rPr>
              <a:pPr>
                <a:spcBef>
                  <a:spcPct val="0"/>
                </a:spcBef>
                <a:buClrTx/>
                <a:buSzTx/>
                <a:buFontTx/>
                <a:buNone/>
              </a:pPr>
              <a:t>9</a:t>
            </a:fld>
            <a:endParaRPr lang="en-GB" altLang="en-US" sz="1400">
              <a:solidFill>
                <a:schemeClr val="tx2"/>
              </a:solidFill>
            </a:endParaRPr>
          </a:p>
        </p:txBody>
      </p:sp>
      <p:pic>
        <p:nvPicPr>
          <p:cNvPr id="2" name="Picture 4" descr="http://upload.wikimedia.org/wikipedia/en/4/41/English-slf.png">
            <a:extLst>
              <a:ext uri="{FF2B5EF4-FFF2-40B4-BE49-F238E27FC236}">
                <a16:creationId xmlns:a16="http://schemas.microsoft.com/office/drawing/2014/main" id="{74678DB0-F5D3-0F7A-7BEE-F76F156A4C45}"/>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565608" y="1826400"/>
            <a:ext cx="5626392" cy="450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49931937-9391-32BC-A8E0-F4563274AFD4}"/>
              </a:ext>
            </a:extLst>
          </p:cNvPr>
          <p:cNvPicPr>
            <a:picLocks noChangeAspect="1"/>
          </p:cNvPicPr>
          <p:nvPr/>
        </p:nvPicPr>
        <p:blipFill>
          <a:blip r:embed="rId4"/>
          <a:stretch>
            <a:fillRect/>
          </a:stretch>
        </p:blipFill>
        <p:spPr>
          <a:xfrm>
            <a:off x="170723" y="1022262"/>
            <a:ext cx="6496050" cy="4867275"/>
          </a:xfrm>
          <a:prstGeom prst="rect">
            <a:avLst/>
          </a:prstGeom>
        </p:spPr>
      </p:pic>
    </p:spTree>
    <p:extLst>
      <p:ext uri="{BB962C8B-B14F-4D97-AF65-F5344CB8AC3E}">
        <p14:creationId xmlns:p14="http://schemas.microsoft.com/office/powerpoint/2010/main" val="2720155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1821</TotalTime>
  <Words>1935</Words>
  <Application>Microsoft Office PowerPoint</Application>
  <PresentationFormat>Widescreen</PresentationFormat>
  <Paragraphs>253</Paragraphs>
  <Slides>26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Calibri Light</vt:lpstr>
      <vt:lpstr>Courier</vt:lpstr>
      <vt:lpstr>Courier New</vt:lpstr>
      <vt:lpstr>Times New Roman</vt:lpstr>
      <vt:lpstr>Wingdings</vt:lpstr>
      <vt:lpstr>Office Theme</vt:lpstr>
      <vt:lpstr> 03 - Kriptografi Klasik (Bagian 2)</vt:lpstr>
      <vt:lpstr>Kriptanalisis Cipher Abjad-Tunggal</vt:lpstr>
      <vt:lpstr>PowerPoint Presentation</vt:lpstr>
      <vt:lpstr>PowerPoint Presentation</vt:lpstr>
      <vt:lpstr>PowerPoint Presentation</vt:lpstr>
      <vt:lpstr>PowerPoint Presentation</vt:lpstr>
      <vt:lpstr>PowerPoint Presentation</vt:lpstr>
      <vt:lpstr>Metode Analisis Frekuensi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Riset dalam bidang  Multimedia Security</dc:title>
  <dc:creator>user</dc:creator>
  <cp:lastModifiedBy>rinaldi</cp:lastModifiedBy>
  <cp:revision>150</cp:revision>
  <dcterms:created xsi:type="dcterms:W3CDTF">2017-09-05T00:38:25Z</dcterms:created>
  <dcterms:modified xsi:type="dcterms:W3CDTF">2023-01-18T02:31:11Z</dcterms:modified>
</cp:coreProperties>
</file>