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472" r:id="rId3"/>
    <p:sldId id="473" r:id="rId4"/>
    <p:sldId id="474" r:id="rId5"/>
    <p:sldId id="475" r:id="rId6"/>
    <p:sldId id="476" r:id="rId7"/>
    <p:sldId id="477" r:id="rId8"/>
    <p:sldId id="328" r:id="rId9"/>
    <p:sldId id="333" r:id="rId10"/>
    <p:sldId id="334" r:id="rId11"/>
    <p:sldId id="336" r:id="rId12"/>
    <p:sldId id="404" r:id="rId13"/>
    <p:sldId id="405" r:id="rId14"/>
    <p:sldId id="406" r:id="rId15"/>
    <p:sldId id="408" r:id="rId16"/>
    <p:sldId id="478" r:id="rId17"/>
    <p:sldId id="479" r:id="rId18"/>
    <p:sldId id="409" r:id="rId19"/>
    <p:sldId id="480" r:id="rId20"/>
    <p:sldId id="483" r:id="rId21"/>
    <p:sldId id="484" r:id="rId22"/>
    <p:sldId id="410" r:id="rId23"/>
    <p:sldId id="446" r:id="rId24"/>
    <p:sldId id="486" r:id="rId25"/>
    <p:sldId id="489" r:id="rId26"/>
    <p:sldId id="445" r:id="rId27"/>
    <p:sldId id="493" r:id="rId28"/>
    <p:sldId id="494" r:id="rId29"/>
    <p:sldId id="460" r:id="rId30"/>
    <p:sldId id="461" r:id="rId31"/>
    <p:sldId id="462" r:id="rId32"/>
    <p:sldId id="463" r:id="rId33"/>
    <p:sldId id="464" r:id="rId34"/>
    <p:sldId id="455" r:id="rId35"/>
    <p:sldId id="458" r:id="rId36"/>
    <p:sldId id="459" r:id="rId37"/>
    <p:sldId id="454" r:id="rId38"/>
    <p:sldId id="490" r:id="rId39"/>
    <p:sldId id="337" r:id="rId40"/>
    <p:sldId id="339" r:id="rId41"/>
    <p:sldId id="433" r:id="rId42"/>
    <p:sldId id="434" r:id="rId43"/>
    <p:sldId id="435" r:id="rId44"/>
    <p:sldId id="465" r:id="rId45"/>
    <p:sldId id="437" r:id="rId46"/>
    <p:sldId id="466" r:id="rId47"/>
    <p:sldId id="438" r:id="rId48"/>
    <p:sldId id="439" r:id="rId49"/>
    <p:sldId id="340" r:id="rId50"/>
    <p:sldId id="491" r:id="rId51"/>
    <p:sldId id="341" r:id="rId52"/>
    <p:sldId id="492" r:id="rId53"/>
    <p:sldId id="345" r:id="rId54"/>
    <p:sldId id="346" r:id="rId55"/>
    <p:sldId id="467" r:id="rId56"/>
    <p:sldId id="468" r:id="rId57"/>
    <p:sldId id="471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4B45E-F507-4FC5-8975-44C7045B324B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E423B-927A-4593-80E7-5C746CAD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8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D14BA-6F71-4EB9-AF3B-784CEECDD7F0}" type="datetime1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4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7B15-23EA-44A7-A657-59713CD8F3BF}" type="datetime1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AE0-46C9-4D7B-9DF9-475AA4957042}" type="datetime1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9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8FBDD-8EA5-4D03-BB49-636CC762946D}" type="datetime1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5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1F0D-EF5F-4A55-A0D3-83525EBF3841}" type="datetime1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8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270A-C11E-4126-AFA4-8C0E7DCEBC45}" type="datetime1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8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6041-DB65-4D1F-B68E-EBA82444F425}" type="datetime1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2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04B7-4A10-4B30-AADC-ECE4C81BFE6E}" type="datetime1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3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C71FE-7CB0-4C51-93DB-F0429A50DBCC}" type="datetime1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1FCF7-016B-40F8-A309-27295012F48B}" type="datetime1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6AD6-4CF2-40B4-91FC-1125291CC9EB}" type="datetime1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0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6D76D-B0CC-432C-9122-598A2C791A02}" type="datetime1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3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en.wikipedia.org/wiki/Image:Al-Kindi.jpg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8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stsn-nci.ac.id/" TargetMode="External"/><Relationship Id="rId2" Type="http://schemas.openxmlformats.org/officeDocument/2006/relationships/hyperlink" Target="http://bssn.go.id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museum.lemsaneg.go.id/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28" y="136525"/>
            <a:ext cx="8606971" cy="21919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01 - </a:t>
            </a:r>
            <a:r>
              <a:rPr lang="en-US" b="1" dirty="0" err="1">
                <a:solidFill>
                  <a:srgbClr val="FF0000"/>
                </a:solidFill>
              </a:rPr>
              <a:t>Pengantar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Kriptografi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35754"/>
            <a:ext cx="9144000" cy="2106559"/>
          </a:xfrm>
        </p:spPr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Program </a:t>
            </a:r>
            <a:r>
              <a:rPr lang="en-US" b="1" dirty="0" err="1"/>
              <a:t>Studi</a:t>
            </a:r>
            <a:r>
              <a:rPr lang="en-US" b="1" dirty="0"/>
              <a:t> Teknik </a:t>
            </a:r>
            <a:r>
              <a:rPr lang="en-US" b="1" dirty="0" err="1"/>
              <a:t>Informatika</a:t>
            </a:r>
            <a:endParaRPr lang="en-US" b="1" dirty="0"/>
          </a:p>
          <a:p>
            <a:r>
              <a:rPr lang="en-US" b="1" dirty="0" err="1"/>
              <a:t>Sekolah</a:t>
            </a:r>
            <a:r>
              <a:rPr lang="en-US" b="1" dirty="0"/>
              <a:t> Teknik </a:t>
            </a:r>
            <a:r>
              <a:rPr lang="en-US" b="1" dirty="0" err="1"/>
              <a:t>Elektro</a:t>
            </a:r>
            <a:r>
              <a:rPr lang="en-US" b="1" dirty="0"/>
              <a:t> dan </a:t>
            </a:r>
            <a:r>
              <a:rPr lang="en-US" b="1" dirty="0" err="1"/>
              <a:t>Informatika</a:t>
            </a:r>
            <a:r>
              <a:rPr lang="en-US" b="1" dirty="0"/>
              <a:t> ITB</a:t>
            </a:r>
          </a:p>
          <a:p>
            <a:r>
              <a:rPr lang="en-US" b="1" dirty="0"/>
              <a:t>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 descr="data_encryption_button-600x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4482587"/>
            <a:ext cx="3145970" cy="23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86" y="39856"/>
            <a:ext cx="3414485" cy="1920648"/>
          </a:xfrm>
          <a:prstGeom prst="rect">
            <a:avLst/>
          </a:prstGeom>
        </p:spPr>
      </p:pic>
      <p:pic>
        <p:nvPicPr>
          <p:cNvPr id="7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C75FE8F2-E255-4A11-B84E-62472FEA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26" y="4586966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51E7F0-79A0-4C52-A88F-D3C9256D4BA7}"/>
              </a:ext>
            </a:extLst>
          </p:cNvPr>
          <p:cNvSpPr txBox="1"/>
          <p:nvPr/>
        </p:nvSpPr>
        <p:spPr>
          <a:xfrm>
            <a:off x="4572000" y="336296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Oleh: Rinaldi Munir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5CD21-E012-4E8C-9F20-F2AC91A38A69}"/>
              </a:ext>
            </a:extLst>
          </p:cNvPr>
          <p:cNvSpPr txBox="1"/>
          <p:nvPr/>
        </p:nvSpPr>
        <p:spPr>
          <a:xfrm flipH="1">
            <a:off x="568960" y="59662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IF4020 </a:t>
            </a:r>
            <a:r>
              <a:rPr lang="en-US" sz="2800" b="1" dirty="0" err="1"/>
              <a:t>Kriptografi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2470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5" y="821642"/>
            <a:ext cx="4970811" cy="5578249"/>
          </a:xfrm>
        </p:spPr>
        <p:txBody>
          <a:bodyPr/>
          <a:lstStyle/>
          <a:p>
            <a:pPr marL="347663" indent="-347663">
              <a:buNone/>
            </a:pPr>
            <a:r>
              <a:rPr lang="en-US" dirty="0"/>
              <a:t>3.</a:t>
            </a:r>
            <a:r>
              <a:rPr lang="en-US" dirty="0">
                <a:solidFill>
                  <a:srgbClr val="FF0000"/>
                </a:solidFill>
              </a:rPr>
              <a:t> Yakin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adalah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asli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authentication</a:t>
            </a:r>
            <a:r>
              <a:rPr lang="en-US" dirty="0">
                <a:solidFill>
                  <a:srgbClr val="FF0000"/>
                </a:solidFill>
              </a:rPr>
              <a:t>), </a:t>
            </a:r>
            <a:r>
              <a:rPr lang="en-US" dirty="0" err="1">
                <a:solidFill>
                  <a:srgbClr val="FF0000"/>
                </a:solidFill>
              </a:rPr>
              <a:t>bukan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pihak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ketiga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menyerupai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10</a:t>
            </a:fld>
            <a:endParaRPr lang="en-US"/>
          </a:p>
        </p:txBody>
      </p:sp>
      <p:pic>
        <p:nvPicPr>
          <p:cNvPr id="12290" name="Picture 2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" y="2369536"/>
            <a:ext cx="4149477" cy="28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63342" y="821642"/>
            <a:ext cx="5845629" cy="5235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Font typeface="Arial" panose="020B0604020202020204" pitchFamily="34" charset="0"/>
              <a:buNone/>
            </a:pPr>
            <a:r>
              <a:rPr lang="en-US" dirty="0"/>
              <a:t>4.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tidak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dapat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menyangkal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non repudiation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err="1">
                <a:solidFill>
                  <a:srgbClr val="FF0000"/>
                </a:solidFill>
              </a:rPr>
              <a:t>telah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5" y="2369536"/>
            <a:ext cx="4713514" cy="3538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6242" y="5611015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mengklaim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bahwa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88129" y="4865914"/>
            <a:ext cx="985157" cy="849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7572" y="32414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4398" y="325476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56010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15" y="68404"/>
            <a:ext cx="10515600" cy="1325563"/>
          </a:xfrm>
        </p:spPr>
        <p:txBody>
          <a:bodyPr/>
          <a:lstStyle/>
          <a:p>
            <a:r>
              <a:rPr lang="en-US" b="1" dirty="0" err="1"/>
              <a:t>Empat</a:t>
            </a:r>
            <a:r>
              <a:rPr lang="en-US" b="1" dirty="0"/>
              <a:t> </a:t>
            </a:r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15" y="1393966"/>
            <a:ext cx="10515600" cy="517011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err="1"/>
              <a:t>Kerahasiaan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Confidentiality/privacy/secrecy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Data integrity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pengirim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penerima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Authentication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Anti </a:t>
            </a:r>
            <a:r>
              <a:rPr lang="en-US" dirty="0" err="1"/>
              <a:t>penyangkalan</a:t>
            </a:r>
            <a:r>
              <a:rPr lang="en-US" dirty="0"/>
              <a:t> (</a:t>
            </a:r>
            <a:r>
              <a:rPr lang="en-US" i="1" dirty="0"/>
              <a:t>Non-repudiation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467" y="659862"/>
            <a:ext cx="2533333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84" y="1883456"/>
            <a:ext cx="2514600" cy="1414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76" y="3416244"/>
            <a:ext cx="3234491" cy="1626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55" y="5067354"/>
            <a:ext cx="2238828" cy="16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2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24322A5-BF89-40D7-9551-2E5E50CB86FF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12</a:t>
            </a:fld>
            <a:endParaRPr lang="en-GB" altLang="en-US" sz="140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di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endParaRPr lang="en-GB" altLang="en-US" b="1" dirty="0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3228"/>
            <a:ext cx="10937240" cy="4572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b="1" dirty="0" err="1"/>
              <a:t>Pesan</a:t>
            </a:r>
            <a:r>
              <a:rPr lang="en-US" altLang="en-US" dirty="0"/>
              <a:t>: data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informasi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dan </a:t>
            </a:r>
            <a:r>
              <a:rPr lang="en-US" altLang="en-US" dirty="0" err="1">
                <a:cs typeface="Times New Roman" panose="02020603050405020304" pitchFamily="18" charset="0"/>
              </a:rPr>
              <a:t>dimengerti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maknanya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baik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dipersepsi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secara</a:t>
            </a:r>
            <a:r>
              <a:rPr lang="en-US" altLang="en-US" dirty="0">
                <a:cs typeface="Times New Roman" panose="02020603050405020304" pitchFamily="18" charset="0"/>
              </a:rPr>
              <a:t> visual </a:t>
            </a:r>
            <a:r>
              <a:rPr lang="en-US" altLang="en-US" dirty="0" err="1">
                <a:cs typeface="Times New Roman" panose="02020603050405020304" pitchFamily="18" charset="0"/>
              </a:rPr>
              <a:t>maupun</a:t>
            </a:r>
            <a:r>
              <a:rPr lang="en-US" altLang="en-US" dirty="0">
                <a:cs typeface="Times New Roman" panose="02020603050405020304" pitchFamily="18" charset="0"/>
              </a:rPr>
              <a:t> audial)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    Nama lain: </a:t>
            </a:r>
            <a:r>
              <a:rPr lang="en-US" altLang="en-US" b="1" dirty="0" err="1"/>
              <a:t>plainteks</a:t>
            </a:r>
            <a:r>
              <a:rPr lang="en-US" altLang="en-US" dirty="0"/>
              <a:t> (</a:t>
            </a:r>
            <a:r>
              <a:rPr lang="en-US" altLang="en-US" i="1" dirty="0"/>
              <a:t>plaintext</a:t>
            </a:r>
            <a:r>
              <a:rPr lang="en-US" altLang="en-US" dirty="0"/>
              <a:t>), </a:t>
            </a:r>
            <a:r>
              <a:rPr lang="en-US" altLang="en-US" i="1" dirty="0"/>
              <a:t>plain-image</a:t>
            </a:r>
            <a:r>
              <a:rPr lang="en-US" altLang="en-US" dirty="0"/>
              <a:t>, </a:t>
            </a:r>
            <a:r>
              <a:rPr lang="en-US" altLang="en-US" i="1" dirty="0"/>
              <a:t>plain-video</a:t>
            </a:r>
            <a:r>
              <a:rPr lang="en-US" altLang="en-US" dirty="0"/>
              <a:t>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	     </a:t>
            </a:r>
            <a:r>
              <a:rPr lang="en-US" altLang="en-US" i="1" dirty="0"/>
              <a:t>plain-video</a:t>
            </a:r>
            <a:r>
              <a:rPr lang="en-US" altLang="en-US" dirty="0"/>
              <a:t>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     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data dan </a:t>
            </a:r>
            <a:r>
              <a:rPr lang="en-US" altLang="en-US" dirty="0" err="1"/>
              <a:t>informasi</a:t>
            </a:r>
            <a:r>
              <a:rPr lang="en-US" altLang="en-US" dirty="0"/>
              <a:t> </a:t>
            </a:r>
            <a:r>
              <a:rPr lang="en-US" altLang="en-US" dirty="0" err="1"/>
              <a:t>disebut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(</a:t>
            </a:r>
            <a:r>
              <a:rPr lang="en-US" altLang="en-US" i="1" dirty="0"/>
              <a:t>message</a:t>
            </a:r>
            <a:r>
              <a:rPr lang="en-US" altLang="en-US" dirty="0"/>
              <a:t>)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Rupa </a:t>
            </a:r>
            <a:r>
              <a:rPr lang="en-US" altLang="en-US" dirty="0" err="1"/>
              <a:t>pesan</a:t>
            </a:r>
            <a:r>
              <a:rPr lang="en-US" altLang="en-US" dirty="0"/>
              <a:t>:  </a:t>
            </a:r>
            <a:r>
              <a:rPr lang="en-US" altLang="en-US" dirty="0" err="1"/>
              <a:t>teks</a:t>
            </a:r>
            <a:r>
              <a:rPr lang="en-US" altLang="en-US" dirty="0"/>
              <a:t>, </a:t>
            </a:r>
            <a:r>
              <a:rPr lang="en-US" altLang="en-US" dirty="0" err="1"/>
              <a:t>gambar</a:t>
            </a:r>
            <a:r>
              <a:rPr lang="en-US" altLang="en-US" dirty="0"/>
              <a:t>, </a:t>
            </a:r>
            <a:r>
              <a:rPr lang="en-US" altLang="en-US" dirty="0" err="1"/>
              <a:t>musik</a:t>
            </a:r>
            <a:r>
              <a:rPr lang="en-US" altLang="en-US" dirty="0"/>
              <a:t>,  video, </a:t>
            </a:r>
            <a:r>
              <a:rPr lang="en-US" altLang="en-US" dirty="0" err="1"/>
              <a:t>tabel</a:t>
            </a:r>
            <a:r>
              <a:rPr lang="en-US" altLang="en-US" dirty="0"/>
              <a:t>, daftar </a:t>
            </a:r>
            <a:r>
              <a:rPr lang="en-US" altLang="en-US" dirty="0" err="1"/>
              <a:t>belanja</a:t>
            </a:r>
            <a:r>
              <a:rPr lang="en-US" altLang="en-US" dirty="0"/>
              <a:t>,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                      </a:t>
            </a:r>
            <a:r>
              <a:rPr lang="en-US" altLang="en-US" dirty="0" err="1"/>
              <a:t>gambar</a:t>
            </a:r>
            <a:r>
              <a:rPr lang="en-US" altLang="en-US" dirty="0"/>
              <a:t> 3D, </a:t>
            </a:r>
            <a:r>
              <a:rPr lang="en-US" altLang="en-US" dirty="0" err="1"/>
              <a:t>sinyal</a:t>
            </a:r>
            <a:r>
              <a:rPr lang="en-US" altLang="en-US" dirty="0"/>
              <a:t> control, </a:t>
            </a:r>
            <a:r>
              <a:rPr lang="en-US" altLang="en-US" dirty="0" err="1"/>
              <a:t>dll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0143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6" y="438609"/>
            <a:ext cx="7937267" cy="612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9BBA1-F64B-1B9B-74B7-6C374E79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803" y="743409"/>
            <a:ext cx="3512733" cy="3116262"/>
          </a:xfrm>
          <a:prstGeom prst="rect">
            <a:avLst/>
          </a:prstGeom>
        </p:spPr>
      </p:pic>
      <p:pic>
        <p:nvPicPr>
          <p:cNvPr id="9" name="Picture 8" descr="A close-up of a ring&#10;&#10;Description automatically generated with medium confidence">
            <a:extLst>
              <a:ext uri="{FF2B5EF4-FFF2-40B4-BE49-F238E27FC236}">
                <a16:creationId xmlns:a16="http://schemas.microsoft.com/office/drawing/2014/main" id="{7FBB2426-0E89-1E98-133F-A607D9DAB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631" y="4127253"/>
            <a:ext cx="2488169" cy="18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1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894080" y="478969"/>
            <a:ext cx="10535919" cy="62425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en-US" altLang="en-US" b="1" dirty="0" err="1"/>
              <a:t>Pengirim</a:t>
            </a:r>
            <a:r>
              <a:rPr lang="en-US" altLang="en-US" dirty="0"/>
              <a:t> (</a:t>
            </a:r>
            <a:r>
              <a:rPr lang="en-US" altLang="en-US" i="1" dirty="0"/>
              <a:t>sender</a:t>
            </a:r>
            <a:r>
              <a:rPr lang="en-US" altLang="en-US" dirty="0"/>
              <a:t>) dan </a:t>
            </a:r>
            <a:r>
              <a:rPr lang="en-US" altLang="en-US" b="1" dirty="0" err="1"/>
              <a:t>penerima</a:t>
            </a:r>
            <a:r>
              <a:rPr lang="en-US" altLang="en-US" dirty="0"/>
              <a:t> (</a:t>
            </a:r>
            <a:r>
              <a:rPr lang="en-US" altLang="en-US" i="1" dirty="0"/>
              <a:t>receiver</a:t>
            </a:r>
            <a:r>
              <a:rPr lang="en-US" altLang="en-US" dirty="0"/>
              <a:t>)</a:t>
            </a:r>
          </a:p>
          <a:p>
            <a:pPr marL="0" indent="0">
              <a:buNone/>
            </a:pPr>
            <a:r>
              <a:rPr lang="en-US" altLang="en-US" sz="2400" dirty="0"/>
              <a:t>       </a:t>
            </a:r>
            <a:r>
              <a:rPr lang="en-US" altLang="en-US" sz="2400" dirty="0" err="1"/>
              <a:t>Pengirim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sz="2400" b="1" dirty="0"/>
              <a:t>      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(</a:t>
            </a:r>
            <a:r>
              <a:rPr lang="en-US" altLang="en-US" sz="2400" i="1" dirty="0"/>
              <a:t>receiver</a:t>
            </a:r>
            <a:r>
              <a:rPr lang="en-US" altLang="en-US" sz="2400" dirty="0"/>
              <a:t>):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  <a:p>
            <a:pPr marL="690563" indent="-233363"/>
            <a:r>
              <a:rPr lang="en-US" altLang="en-US" sz="2400" dirty="0"/>
              <a:t>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kriptografi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pengirim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ditokohkan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Alice dan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ditokohkan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Bob.</a:t>
            </a:r>
          </a:p>
          <a:p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altLang="en-US" sz="2400" dirty="0">
              <a:cs typeface="Times New Roman" panose="02020603050405020304" pitchFamily="18" charset="0"/>
            </a:endParaRPr>
          </a:p>
          <a:p>
            <a:pPr marL="690563" indent="-233363"/>
            <a:r>
              <a:rPr lang="en-US" altLang="en-US" sz="2400" dirty="0">
                <a:cs typeface="Times New Roman" panose="02020603050405020304" pitchFamily="18" charset="0"/>
              </a:rPr>
              <a:t>Alice dan Bob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dunia </a:t>
            </a:r>
            <a:r>
              <a:rPr lang="en-US" altLang="en-US" sz="2400" dirty="0" err="1">
                <a:cs typeface="Times New Roman" panose="02020603050405020304" pitchFamily="18" charset="0"/>
              </a:rPr>
              <a:t>nyata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bisa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berupa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Alice dan Bob </a:t>
            </a:r>
            <a:r>
              <a:rPr lang="en-US" altLang="en-US" sz="2400" dirty="0" err="1">
                <a:cs typeface="Times New Roman" panose="02020603050405020304" pitchFamily="18" charset="0"/>
              </a:rPr>
              <a:t>riil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manusia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sebenarnya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web browser/server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transaksi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elektronik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online banking client/server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DNS server, router,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penjawab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telepon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dsb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7BB64-9540-1DAB-087E-B4A37764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925" y="2874098"/>
            <a:ext cx="5218843" cy="14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08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8943B4-9AF2-4391-9C20-C4C1BC7F3277}" type="slidenum">
              <a:rPr lang="en-GB" altLang="en-US" sz="1400">
                <a:latin typeface="Arial" panose="020B0604020202020204" pitchFamily="34" charset="0"/>
              </a:rPr>
              <a:pPr/>
              <a:t>15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17412" name="Picture 2" descr="http-se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" y="1143794"/>
            <a:ext cx="58674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2514600" y="4467906"/>
            <a:ext cx="563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Contoh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pengirim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latin typeface="+mn-lt"/>
                <a:cs typeface="Times New Roman" panose="02020603050405020304" pitchFamily="18" charset="0"/>
              </a:rPr>
              <a:t>client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penerima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 = </a:t>
            </a:r>
            <a:r>
              <a:rPr lang="en-US" altLang="en-US" dirty="0" err="1">
                <a:latin typeface="+mn-lt"/>
                <a:cs typeface="Times New Roman" panose="02020603050405020304" pitchFamily="18" charset="0"/>
              </a:rPr>
              <a:t>komp</a:t>
            </a:r>
            <a:r>
              <a:rPr lang="en-US" altLang="en-US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en-US" altLang="en-US" i="1" dirty="0">
                <a:latin typeface="+mn-lt"/>
                <a:cs typeface="Times New Roman" panose="02020603050405020304" pitchFamily="18" charset="0"/>
              </a:rPr>
              <a:t>server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217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973F-A5F6-AFF4-4540-185D859B9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640"/>
            <a:ext cx="10515600" cy="5628323"/>
          </a:xfrm>
        </p:spPr>
        <p:txBody>
          <a:bodyPr/>
          <a:lstStyle/>
          <a:p>
            <a:pPr marL="514350" indent="-514350">
              <a:buAutoNum type="arabicPeriod" startAt="3"/>
            </a:pPr>
            <a:r>
              <a:rPr lang="en-US" b="1" dirty="0" err="1"/>
              <a:t>Penyusup</a:t>
            </a:r>
            <a:r>
              <a:rPr lang="en-US" b="1" dirty="0"/>
              <a:t> (</a:t>
            </a:r>
            <a:r>
              <a:rPr lang="en-US" b="1" i="1" dirty="0"/>
              <a:t>intruder</a:t>
            </a:r>
            <a:r>
              <a:rPr lang="en-US" b="1" dirty="0"/>
              <a:t>) </a:t>
            </a:r>
          </a:p>
          <a:p>
            <a:pPr marL="0" indent="0">
              <a:buNone/>
            </a:pPr>
            <a:r>
              <a:rPr lang="en-US" b="1" dirty="0"/>
              <a:t>      </a:t>
            </a:r>
            <a:r>
              <a:rPr lang="en-US" sz="2400" dirty="0"/>
              <a:t>- </a:t>
            </a:r>
            <a:r>
              <a:rPr lang="en-US" sz="2400" dirty="0" err="1"/>
              <a:t>Pihak</a:t>
            </a:r>
            <a:r>
              <a:rPr lang="en-US" sz="2400" dirty="0"/>
              <a:t> </a:t>
            </a:r>
            <a:r>
              <a:rPr lang="en-US" sz="2400" dirty="0" err="1"/>
              <a:t>ketiga</a:t>
            </a:r>
            <a:r>
              <a:rPr lang="en-US" sz="2400" dirty="0"/>
              <a:t> yang </a:t>
            </a:r>
            <a:r>
              <a:rPr lang="en-US" sz="2400" dirty="0" err="1"/>
              <a:t>menyadap</a:t>
            </a:r>
            <a:r>
              <a:rPr lang="en-US" sz="2400" dirty="0"/>
              <a:t>, </a:t>
            </a:r>
            <a:r>
              <a:rPr lang="en-US" sz="2400" dirty="0" err="1"/>
              <a:t>mengintersepsi</a:t>
            </a:r>
            <a:r>
              <a:rPr lang="en-US" sz="2400" dirty="0"/>
              <a:t>, </a:t>
            </a:r>
            <a:r>
              <a:rPr lang="en-US" sz="2400" dirty="0" err="1"/>
              <a:t>menghapus</a:t>
            </a:r>
            <a:r>
              <a:rPr lang="en-US" sz="2400" dirty="0"/>
              <a:t>, </a:t>
            </a:r>
            <a:r>
              <a:rPr lang="en-US" sz="2400" dirty="0" err="1"/>
              <a:t>menambah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      </a:t>
            </a:r>
            <a:r>
              <a:rPr lang="en-US" sz="2400" dirty="0" err="1"/>
              <a:t>mengubah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- </a:t>
            </a:r>
            <a:r>
              <a:rPr lang="en-US" sz="2400" dirty="0" err="1"/>
              <a:t>Sebutan</a:t>
            </a:r>
            <a:r>
              <a:rPr lang="en-US" sz="2400" dirty="0"/>
              <a:t> lain: </a:t>
            </a:r>
            <a:r>
              <a:rPr lang="en-US" sz="2400" i="1" dirty="0"/>
              <a:t>eavesdropper</a:t>
            </a:r>
            <a:r>
              <a:rPr lang="en-US" sz="2400" dirty="0"/>
              <a:t>, </a:t>
            </a:r>
            <a:r>
              <a:rPr lang="en-US" sz="2400" i="1" dirty="0"/>
              <a:t>enemy</a:t>
            </a:r>
            <a:r>
              <a:rPr lang="en-US" sz="2400" dirty="0"/>
              <a:t>, </a:t>
            </a:r>
            <a:r>
              <a:rPr lang="en-US" sz="2400" i="1" dirty="0"/>
              <a:t>adversary</a:t>
            </a:r>
            <a:r>
              <a:rPr lang="en-US" sz="2400" dirty="0"/>
              <a:t>, </a:t>
            </a:r>
            <a:r>
              <a:rPr lang="en-US" sz="2400" i="1" dirty="0"/>
              <a:t>interceptor</a:t>
            </a:r>
            <a:r>
              <a:rPr lang="en-US" sz="2400" dirty="0"/>
              <a:t>, </a:t>
            </a:r>
            <a:r>
              <a:rPr lang="en-US" sz="2400" i="1" dirty="0"/>
              <a:t>bad guy</a:t>
            </a:r>
            <a:r>
              <a:rPr lang="en-US" sz="2400" dirty="0"/>
              <a:t>, </a:t>
            </a:r>
            <a:r>
              <a:rPr lang="en-US" sz="2400" dirty="0" err="1"/>
              <a:t>dsb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- Nama </a:t>
            </a:r>
            <a:r>
              <a:rPr lang="en-US" sz="2400" dirty="0" err="1"/>
              <a:t>tokohnya</a:t>
            </a:r>
            <a:r>
              <a:rPr lang="en-US" sz="2400" dirty="0"/>
              <a:t>: Eve, Carol, Trudy, Mallory, </a:t>
            </a:r>
            <a:r>
              <a:rPr lang="en-US" sz="2400" dirty="0" err="1"/>
              <a:t>dsb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905B4-7813-536F-ECD4-3BF83E4B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16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5C5E22-FED2-A515-FD0A-077A54F2CCE7}"/>
              </a:ext>
            </a:extLst>
          </p:cNvPr>
          <p:cNvSpPr txBox="1"/>
          <p:nvPr/>
        </p:nvSpPr>
        <p:spPr>
          <a:xfrm>
            <a:off x="640080" y="6125517"/>
            <a:ext cx="11450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Ronald Rivest: 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“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cryptography is about communication in the presence of adversaries”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4" name="Picture 33" descr="A picture containing text, screenshot, clipart&#10;&#10;Description automatically generated">
            <a:extLst>
              <a:ext uri="{FF2B5EF4-FFF2-40B4-BE49-F238E27FC236}">
                <a16:creationId xmlns:a16="http://schemas.microsoft.com/office/drawing/2014/main" id="{06448C1A-F031-ADD9-171C-BD4C2E88C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85" y="3140014"/>
            <a:ext cx="6163310" cy="29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16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A4C69-DE69-7E57-B0C5-5FA89822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D2D8E5B-63A9-3CA4-CDDD-3B89C1B5423F}"/>
              </a:ext>
            </a:extLst>
          </p:cNvPr>
          <p:cNvSpPr txBox="1">
            <a:spLocks noChangeArrowheads="1"/>
          </p:cNvSpPr>
          <p:nvPr/>
        </p:nvSpPr>
        <p:spPr>
          <a:xfrm>
            <a:off x="1216978" y="952500"/>
            <a:ext cx="9217342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u="sng" dirty="0">
                <a:solidFill>
                  <a:srgbClr val="FF0000"/>
                </a:solidFill>
              </a:rPr>
              <a:t>Q:</a:t>
            </a:r>
            <a:r>
              <a:rPr lang="en-US" altLang="en-US" dirty="0"/>
              <a:t> What can a “bad guy” do?</a:t>
            </a:r>
          </a:p>
          <a:p>
            <a:pPr>
              <a:buFont typeface="ZapfDingbats" pitchFamily="82" charset="2"/>
              <a:buNone/>
            </a:pPr>
            <a:r>
              <a:rPr lang="en-US" altLang="en-US" u="sng" dirty="0">
                <a:solidFill>
                  <a:srgbClr val="FF0000"/>
                </a:solidFill>
              </a:rPr>
              <a:t>A:</a:t>
            </a:r>
            <a:r>
              <a:rPr lang="en-US" altLang="en-US" dirty="0"/>
              <a:t> a lot!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eavesdrop:</a:t>
            </a:r>
            <a:r>
              <a:rPr lang="en-US" altLang="en-US" sz="2800" dirty="0"/>
              <a:t> intercept messages</a:t>
            </a:r>
          </a:p>
          <a:p>
            <a:pPr lvl="1"/>
            <a:r>
              <a:rPr lang="en-US" altLang="en-US" sz="2800" dirty="0"/>
              <a:t>actively </a:t>
            </a:r>
            <a:r>
              <a:rPr lang="en-US" altLang="en-US" sz="2800" i="1" dirty="0">
                <a:solidFill>
                  <a:srgbClr val="FF0000"/>
                </a:solidFill>
              </a:rPr>
              <a:t>insert</a:t>
            </a:r>
            <a:r>
              <a:rPr lang="en-US" altLang="en-US" sz="2800" dirty="0"/>
              <a:t> messages into connection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impersonation:</a:t>
            </a:r>
            <a:r>
              <a:rPr lang="en-US" altLang="en-US" sz="2800" dirty="0"/>
              <a:t> can fake (spoof) source address in packet (or any field in packet)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hijacking:</a:t>
            </a:r>
            <a:r>
              <a:rPr lang="en-US" altLang="en-US" sz="2800" dirty="0"/>
              <a:t> “take over” ongoing connection by removing sender or receiver, inserting himself in place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denial of service</a:t>
            </a:r>
            <a:r>
              <a:rPr lang="en-US" altLang="en-US" sz="2800" dirty="0"/>
              <a:t>: prevent service from being used by others (e.g.,  by overloading resources)</a:t>
            </a:r>
          </a:p>
          <a:p>
            <a:pPr>
              <a:buFont typeface="ZapfDingbats" pitchFamily="82" charset="2"/>
              <a:buNone/>
            </a:pPr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A92C3-AA2A-961F-9E75-029C13CF6D72}"/>
              </a:ext>
            </a:extLst>
          </p:cNvPr>
          <p:cNvSpPr txBox="1"/>
          <p:nvPr/>
        </p:nvSpPr>
        <p:spPr>
          <a:xfrm>
            <a:off x="6746240" y="5778470"/>
            <a:ext cx="4061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Sumber</a:t>
            </a:r>
            <a:r>
              <a:rPr lang="en-US" sz="2000" dirty="0">
                <a:solidFill>
                  <a:srgbClr val="FF0000"/>
                </a:solidFill>
              </a:rPr>
              <a:t>: Chapter 8, Network Security</a:t>
            </a:r>
          </a:p>
        </p:txBody>
      </p:sp>
    </p:spTree>
    <p:extLst>
      <p:ext uri="{BB962C8B-B14F-4D97-AF65-F5344CB8AC3E}">
        <p14:creationId xmlns:p14="http://schemas.microsoft.com/office/powerpoint/2010/main" val="2511721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B3EE253-9B17-4BEB-B99E-D2A7E6226B5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18</a:t>
            </a:fld>
            <a:endParaRPr lang="en-GB" altLang="en-US" sz="140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040" y="716007"/>
            <a:ext cx="10515600" cy="4351338"/>
          </a:xfrm>
        </p:spPr>
        <p:txBody>
          <a:bodyPr>
            <a:noAutofit/>
          </a:bodyPr>
          <a:lstStyle/>
          <a:p>
            <a:pPr marL="457200" indent="-457200" eaLnBrk="1" hangingPunct="1"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Cipherteks</a:t>
            </a:r>
            <a:r>
              <a:rPr lang="en-US" altLang="en-US" dirty="0"/>
              <a:t> (</a:t>
            </a:r>
            <a:r>
              <a:rPr lang="en-US" altLang="en-US" i="1" dirty="0" err="1"/>
              <a:t>ciphertext</a:t>
            </a:r>
            <a:r>
              <a:rPr lang="en-US" altLang="en-US" dirty="0"/>
              <a:t>): </a:t>
            </a:r>
            <a:r>
              <a:rPr lang="en-US" altLang="en-US" dirty="0" err="1"/>
              <a:t>pesan</a:t>
            </a:r>
            <a:r>
              <a:rPr lang="en-US" altLang="en-US" dirty="0"/>
              <a:t> yang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disandikan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bermakna</a:t>
            </a:r>
            <a:r>
              <a:rPr lang="en-US" altLang="en-US" dirty="0"/>
              <a:t> </a:t>
            </a:r>
            <a:r>
              <a:rPr lang="en-US" altLang="en-US" dirty="0" err="1"/>
              <a:t>lagi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oleh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berhak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Nama lain: </a:t>
            </a:r>
            <a:r>
              <a:rPr lang="en-US" altLang="en-US" b="1" dirty="0" err="1"/>
              <a:t>kriptogram</a:t>
            </a:r>
            <a:r>
              <a:rPr lang="en-US" altLang="en-US" dirty="0"/>
              <a:t> (</a:t>
            </a:r>
            <a:r>
              <a:rPr lang="en-US" altLang="en-US" i="1" dirty="0"/>
              <a:t>cryptogram</a:t>
            </a:r>
            <a:r>
              <a:rPr lang="en-US" altLang="en-US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r>
              <a:rPr lang="en-US" altLang="en-US" dirty="0" err="1"/>
              <a:t>Contoh</a:t>
            </a:r>
            <a:r>
              <a:rPr lang="en-US" altLang="en-US" dirty="0"/>
              <a:t>:</a:t>
            </a: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Plainteks</a:t>
            </a:r>
            <a:r>
              <a:rPr lang="en-US" altLang="en-US" dirty="0"/>
              <a:t>:  </a:t>
            </a:r>
            <a:r>
              <a:rPr lang="en-US" altLang="en-US" dirty="0" err="1">
                <a:latin typeface="Courier New" panose="02070309020205020404" pitchFamily="49" charset="0"/>
              </a:rPr>
              <a:t>culik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anak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itu</a:t>
            </a:r>
            <a:r>
              <a:rPr lang="en-US" altLang="en-US" dirty="0">
                <a:latin typeface="Courier New" panose="02070309020205020404" pitchFamily="49" charset="0"/>
              </a:rPr>
              <a:t> jam 11 </a:t>
            </a:r>
            <a:r>
              <a:rPr lang="en-US" altLang="en-US" dirty="0" err="1">
                <a:latin typeface="Courier New" panose="02070309020205020404" pitchFamily="49" charset="0"/>
              </a:rPr>
              <a:t>siang</a:t>
            </a:r>
            <a:endParaRPr lang="en-US" altLang="en-US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Cipherteks</a:t>
            </a:r>
            <a:r>
              <a:rPr lang="en-US" altLang="en-US" dirty="0"/>
              <a:t>: </a:t>
            </a:r>
            <a:r>
              <a:rPr lang="en-US" altLang="en-US" dirty="0">
                <a:latin typeface="Courier New" panose="02070309020205020404" pitchFamily="49" charset="0"/>
              </a:rPr>
              <a:t>t^$gfUi89rewoFpfdWqLMp[</a:t>
            </a:r>
            <a:r>
              <a:rPr lang="en-US" altLang="en-US" dirty="0" err="1">
                <a:latin typeface="Courier New" panose="02070309020205020404" pitchFamily="49" charset="0"/>
              </a:rPr>
              <a:t>uTcxZ</a:t>
            </a:r>
            <a:endParaRPr lang="en-US" altLang="en-US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/>
              <a:t>Kriptogram</a:t>
            </a:r>
            <a:r>
              <a:rPr lang="en-US" altLang="en-US" dirty="0"/>
              <a:t>: </a:t>
            </a:r>
            <a:r>
              <a:rPr lang="en-US" altLang="en-US" dirty="0">
                <a:latin typeface="Courier New" panose="02070309020205020404" pitchFamily="49" charset="0"/>
              </a:rPr>
              <a:t>t^$</a:t>
            </a:r>
            <a:r>
              <a:rPr lang="en-US" altLang="en-US" dirty="0" err="1">
                <a:latin typeface="Courier New" panose="02070309020205020404" pitchFamily="49" charset="0"/>
              </a:rPr>
              <a:t>gfU</a:t>
            </a:r>
            <a:r>
              <a:rPr lang="en-US" altLang="en-US" dirty="0">
                <a:latin typeface="Courier New" panose="02070309020205020404" pitchFamily="49" charset="0"/>
              </a:rPr>
              <a:t>, i89rewo, </a:t>
            </a:r>
            <a:r>
              <a:rPr lang="en-US" altLang="en-US" dirty="0" err="1">
                <a:latin typeface="Courier New" panose="02070309020205020404" pitchFamily="49" charset="0"/>
              </a:rPr>
              <a:t>FpfdWqLM</a:t>
            </a:r>
            <a:r>
              <a:rPr lang="en-US" altLang="en-US" dirty="0">
                <a:latin typeface="Courier New" panose="02070309020205020404" pitchFamily="49" charset="0"/>
              </a:rPr>
              <a:t>, p[</a:t>
            </a:r>
            <a:r>
              <a:rPr lang="en-US" altLang="en-US" dirty="0" err="1">
                <a:latin typeface="Courier New" panose="02070309020205020404" pitchFamily="49" charset="0"/>
              </a:rPr>
              <a:t>uTcxZ</a:t>
            </a:r>
            <a:endParaRPr lang="en-GB" altLang="en-US" dirty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8759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8E502-4AFC-7241-E2A8-F058EE09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697B7-56D0-E73F-361A-82CA12BB04AC}"/>
              </a:ext>
            </a:extLst>
          </p:cNvPr>
          <p:cNvSpPr txBox="1"/>
          <p:nvPr/>
        </p:nvSpPr>
        <p:spPr>
          <a:xfrm>
            <a:off x="2692400" y="458956"/>
            <a:ext cx="7416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Dinas Pendidikan Kota Ternate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pihak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dan orang </a:t>
            </a:r>
            <a:r>
              <a:rPr lang="en-US" sz="2400" dirty="0" err="1"/>
              <a:t>tua</a:t>
            </a:r>
            <a:r>
              <a:rPr lang="en-US" sz="2400" dirty="0"/>
              <a:t>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jenjang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r>
              <a:rPr lang="en-US" sz="2400" dirty="0"/>
              <a:t> SD dan SMP se-Kota Ternate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melarang</a:t>
            </a:r>
            <a:r>
              <a:rPr lang="en-US" sz="2400" dirty="0"/>
              <a:t> para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membawa</a:t>
            </a:r>
            <a:r>
              <a:rPr lang="en-US" sz="2400" dirty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</a:t>
            </a:r>
            <a:r>
              <a:rPr lang="en-US" sz="2400" dirty="0" err="1"/>
              <a:t>lato-lato</a:t>
            </a:r>
            <a:r>
              <a:rPr lang="en-US" sz="2400" dirty="0"/>
              <a:t> yang </a:t>
            </a:r>
            <a:r>
              <a:rPr lang="en-US" sz="2400" dirty="0" err="1"/>
              <a:t>sedang</a:t>
            </a:r>
            <a:r>
              <a:rPr lang="en-US" sz="2400" dirty="0"/>
              <a:t> </a:t>
            </a:r>
            <a:r>
              <a:rPr lang="en-US" sz="2400" dirty="0" err="1"/>
              <a:t>tren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,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mengganggu</a:t>
            </a:r>
            <a:r>
              <a:rPr lang="en-US" sz="2400" dirty="0"/>
              <a:t> </a:t>
            </a:r>
            <a:r>
              <a:rPr lang="en-US" sz="2400" dirty="0" err="1"/>
              <a:t>kegiatan</a:t>
            </a:r>
            <a:r>
              <a:rPr lang="en-US" sz="2400" dirty="0"/>
              <a:t> </a:t>
            </a:r>
            <a:r>
              <a:rPr lang="en-US" sz="2400" dirty="0" err="1"/>
              <a:t>belajar</a:t>
            </a:r>
            <a:r>
              <a:rPr lang="en-US" sz="2400" dirty="0"/>
              <a:t> </a:t>
            </a:r>
            <a:r>
              <a:rPr lang="en-US" sz="2400" dirty="0" err="1"/>
              <a:t>mengajar</a:t>
            </a:r>
            <a:r>
              <a:rPr lang="en-US" sz="2400" dirty="0"/>
              <a:t> yang </a:t>
            </a:r>
            <a:r>
              <a:rPr lang="en-US" sz="2400" dirty="0" err="1"/>
              <a:t>dinilai</a:t>
            </a:r>
            <a:r>
              <a:rPr lang="en-US" sz="2400" dirty="0"/>
              <a:t> </a:t>
            </a:r>
            <a:r>
              <a:rPr lang="en-US" sz="2400" dirty="0" err="1"/>
              <a:t>berbahaya</a:t>
            </a:r>
            <a:r>
              <a:rPr lang="en-US" sz="2400" dirty="0"/>
              <a:t>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mengantisipasi</a:t>
            </a:r>
            <a:r>
              <a:rPr lang="en-US" sz="2400" dirty="0"/>
              <a:t> </a:t>
            </a:r>
            <a:r>
              <a:rPr lang="en-US" sz="2400" dirty="0" err="1"/>
              <a:t>kecelakaan</a:t>
            </a:r>
            <a:r>
              <a:rPr lang="en-US" sz="2400" dirty="0"/>
              <a:t> </a:t>
            </a:r>
            <a:r>
              <a:rPr lang="en-US" sz="2400" dirty="0" err="1"/>
              <a:t>bagi</a:t>
            </a:r>
            <a:r>
              <a:rPr lang="en-US" sz="2400" dirty="0"/>
              <a:t> </a:t>
            </a:r>
            <a:r>
              <a:rPr lang="en-US" sz="2400" dirty="0" err="1"/>
              <a:t>anak</a:t>
            </a:r>
            <a:r>
              <a:rPr lang="en-US" sz="2400" dirty="0"/>
              <a:t> di </a:t>
            </a:r>
            <a:r>
              <a:rPr lang="en-US" sz="2400" dirty="0" err="1"/>
              <a:t>daerah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24535-6A33-7614-098F-A2D3C2FACFE1}"/>
              </a:ext>
            </a:extLst>
          </p:cNvPr>
          <p:cNvSpPr txBox="1"/>
          <p:nvPr/>
        </p:nvSpPr>
        <p:spPr>
          <a:xfrm>
            <a:off x="751840" y="1720840"/>
            <a:ext cx="1583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Plainteks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04D9E-BA35-C540-749C-FCA56B33C839}"/>
              </a:ext>
            </a:extLst>
          </p:cNvPr>
          <p:cNvSpPr txBox="1"/>
          <p:nvPr/>
        </p:nvSpPr>
        <p:spPr>
          <a:xfrm>
            <a:off x="2692400" y="3491924"/>
            <a:ext cx="7416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AWFHZDOHAHANGOMKLGFCVWFLBOCPRKFGNHOFNINSPGNLHMPFVBEFWMVFWTBWRHSFZRWKFQMVHPAFWIKDOHAHANGPFEWNFPFNKLHMPFGLBAMGFCXKFQMOCFVAVKANIAVHSFZRNCODGAFOHYUVGWFOFGFXEGFMLFWITHEFWTBVCPAYQOBLHMPFVBPVADOVWGNFWOCKARVKARQOBRGGFFWCHFVGVYUDORVGVYCFWABAPVSVGCHGCIDRFIFHBAPVQRVOCKAFWSGHSNIHSOBDHFVNGFWDGRGFWGNHANFCVIDGSW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2ECE7-FEC3-ED64-D69F-35CDF715562F}"/>
              </a:ext>
            </a:extLst>
          </p:cNvPr>
          <p:cNvSpPr txBox="1"/>
          <p:nvPr/>
        </p:nvSpPr>
        <p:spPr>
          <a:xfrm>
            <a:off x="751840" y="4753808"/>
            <a:ext cx="1830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Cipherteks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C062D2-0B1B-03AC-00B0-B41389C71950}"/>
              </a:ext>
            </a:extLst>
          </p:cNvPr>
          <p:cNvSpPr/>
          <p:nvPr/>
        </p:nvSpPr>
        <p:spPr>
          <a:xfrm>
            <a:off x="2692400" y="458956"/>
            <a:ext cx="7416800" cy="26776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C7F414-C399-F77D-6736-B2DEC40061AA}"/>
              </a:ext>
            </a:extLst>
          </p:cNvPr>
          <p:cNvSpPr/>
          <p:nvPr/>
        </p:nvSpPr>
        <p:spPr>
          <a:xfrm>
            <a:off x="2692400" y="3475782"/>
            <a:ext cx="7416800" cy="30469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24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6864-D2B4-7740-6CD8-4CCEF0E5E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Masih </a:t>
            </a:r>
            <a:r>
              <a:rPr lang="en-US" b="1" dirty="0" err="1"/>
              <a:t>ingat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kasus-kasus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7261C-CE76-5CE0-A2DF-BFB59BCAF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038"/>
            <a:ext cx="10515600" cy="4351338"/>
          </a:xfrm>
        </p:spPr>
        <p:txBody>
          <a:bodyPr/>
          <a:lstStyle/>
          <a:p>
            <a:r>
              <a:rPr lang="en-US" b="1" dirty="0"/>
              <a:t>Wikileaks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46493-C31D-532D-C8C3-B7399C7F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86C45-5260-8079-6E50-AA5B21CDC6B8}"/>
              </a:ext>
            </a:extLst>
          </p:cNvPr>
          <p:cNvSpPr txBox="1"/>
          <p:nvPr/>
        </p:nvSpPr>
        <p:spPr>
          <a:xfrm>
            <a:off x="966836" y="2090172"/>
            <a:ext cx="55304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</a:t>
            </a:r>
            <a:r>
              <a:rPr lang="en-US" sz="2400" dirty="0" err="1"/>
              <a:t>dokumen</a:t>
            </a:r>
            <a:r>
              <a:rPr lang="en-US" sz="2400" dirty="0"/>
              <a:t> </a:t>
            </a:r>
            <a:r>
              <a:rPr lang="en-US" sz="2400" dirty="0" err="1"/>
              <a:t>Perang</a:t>
            </a:r>
            <a:r>
              <a:rPr lang="en-US" sz="2400" dirty="0"/>
              <a:t> Afghanistan (</a:t>
            </a:r>
            <a:r>
              <a:rPr lang="en-US" sz="2400" dirty="0" err="1"/>
              <a:t>Juli</a:t>
            </a:r>
            <a:r>
              <a:rPr lang="en-US" sz="2400" dirty="0"/>
              <a:t>,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400.000 </a:t>
            </a:r>
            <a:r>
              <a:rPr lang="en-US" sz="2400" dirty="0" err="1"/>
              <a:t>dokumen</a:t>
            </a:r>
            <a:r>
              <a:rPr lang="en-US" sz="2400" dirty="0"/>
              <a:t> </a:t>
            </a:r>
            <a:r>
              <a:rPr lang="en-US" sz="2400" dirty="0" err="1"/>
              <a:t>Perang</a:t>
            </a:r>
            <a:r>
              <a:rPr lang="en-US" sz="2400" dirty="0"/>
              <a:t> </a:t>
            </a:r>
            <a:r>
              <a:rPr lang="en-US" sz="2400" dirty="0" err="1"/>
              <a:t>Irak</a:t>
            </a:r>
            <a:r>
              <a:rPr lang="en-US" sz="2400" dirty="0"/>
              <a:t> (</a:t>
            </a:r>
            <a:r>
              <a:rPr lang="en-US" sz="2400" dirty="0" err="1"/>
              <a:t>Oktober</a:t>
            </a:r>
            <a:r>
              <a:rPr lang="en-US" sz="2400" dirty="0"/>
              <a:t>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</a:t>
            </a:r>
            <a:r>
              <a:rPr lang="en-US" sz="2400" dirty="0" err="1"/>
              <a:t>kawat</a:t>
            </a:r>
            <a:r>
              <a:rPr lang="en-US" sz="2400" dirty="0"/>
              <a:t> </a:t>
            </a:r>
            <a:r>
              <a:rPr lang="en-US" sz="2400" dirty="0" err="1"/>
              <a:t>diplomatik</a:t>
            </a:r>
            <a:r>
              <a:rPr lang="en-US" sz="2400" dirty="0"/>
              <a:t> Amerika </a:t>
            </a:r>
            <a:r>
              <a:rPr lang="en-US" sz="2400" dirty="0" err="1"/>
              <a:t>Serikat</a:t>
            </a:r>
            <a:r>
              <a:rPr lang="en-US" sz="2400" dirty="0"/>
              <a:t> (November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dll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B40CFA-3CF2-E4F7-C0EC-5E06F1D2A9FE}"/>
              </a:ext>
            </a:extLst>
          </p:cNvPr>
          <p:cNvSpPr txBox="1"/>
          <p:nvPr/>
        </p:nvSpPr>
        <p:spPr>
          <a:xfrm>
            <a:off x="6731905" y="4184646"/>
            <a:ext cx="5650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Julian Assange</a:t>
            </a:r>
            <a:r>
              <a:rPr lang="fi-FI" dirty="0"/>
              <a:t>, salah satu pendiri situs WikiLeaks.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0D3386-D661-2899-BBBA-541C1A2C8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17" y="1463676"/>
            <a:ext cx="4856552" cy="2726607"/>
          </a:xfrm>
          <a:prstGeom prst="rect">
            <a:avLst/>
          </a:prstGeom>
        </p:spPr>
      </p:pic>
      <p:pic>
        <p:nvPicPr>
          <p:cNvPr id="18" name="Picture 17" descr="A person with a flag on his head&#10;&#10;Description automatically generated with low confidence">
            <a:extLst>
              <a:ext uri="{FF2B5EF4-FFF2-40B4-BE49-F238E27FC236}">
                <a16:creationId xmlns:a16="http://schemas.microsoft.com/office/drawing/2014/main" id="{A378CE5B-726D-802C-CEB8-B9604DDC2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08" y="4439465"/>
            <a:ext cx="1711870" cy="2282010"/>
          </a:xfrm>
          <a:prstGeom prst="rect">
            <a:avLst/>
          </a:prstGeom>
        </p:spPr>
      </p:pic>
      <p:pic>
        <p:nvPicPr>
          <p:cNvPr id="20" name="Picture 19" descr="A person holding a newspaper&#10;&#10;Description automatically generated with medium confidence">
            <a:extLst>
              <a:ext uri="{FF2B5EF4-FFF2-40B4-BE49-F238E27FC236}">
                <a16:creationId xmlns:a16="http://schemas.microsoft.com/office/drawing/2014/main" id="{E3752FC6-3733-0540-9758-948E75410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75" y="4638776"/>
            <a:ext cx="2706452" cy="2082699"/>
          </a:xfrm>
          <a:prstGeom prst="rect">
            <a:avLst/>
          </a:prstGeom>
        </p:spPr>
      </p:pic>
      <p:pic>
        <p:nvPicPr>
          <p:cNvPr id="22" name="Picture 2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DBD68B4-1053-2AD6-34F1-337CB15C7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494" y="4706049"/>
            <a:ext cx="2015426" cy="20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12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6127" y="14373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lena-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4373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4033E2-384F-1FE7-A3A9-67F075C4727F}"/>
              </a:ext>
            </a:extLst>
          </p:cNvPr>
          <p:cNvSpPr txBox="1"/>
          <p:nvPr/>
        </p:nvSpPr>
        <p:spPr>
          <a:xfrm>
            <a:off x="2103120" y="5344160"/>
            <a:ext cx="14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Plain-image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6A97D-3C04-E0B2-D0B0-D33A15C9C6BC}"/>
              </a:ext>
            </a:extLst>
          </p:cNvPr>
          <p:cNvSpPr txBox="1"/>
          <p:nvPr/>
        </p:nvSpPr>
        <p:spPr>
          <a:xfrm>
            <a:off x="7101840" y="5325535"/>
            <a:ext cx="1580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Cipher-image</a:t>
            </a:r>
          </a:p>
        </p:txBody>
      </p:sp>
    </p:spTree>
    <p:extLst>
      <p:ext uri="{BB962C8B-B14F-4D97-AF65-F5344CB8AC3E}">
        <p14:creationId xmlns:p14="http://schemas.microsoft.com/office/powerpoint/2010/main" val="1753356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21</a:t>
            </a:fld>
            <a:endParaRPr lang="en-US"/>
          </a:p>
        </p:txBody>
      </p:sp>
      <p:pic>
        <p:nvPicPr>
          <p:cNvPr id="5" name="vide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661" y="1510747"/>
            <a:ext cx="5115339" cy="3836505"/>
          </a:xfrm>
          <a:prstGeom prst="rect">
            <a:avLst/>
          </a:prstGeom>
        </p:spPr>
      </p:pic>
      <p:pic>
        <p:nvPicPr>
          <p:cNvPr id="7" name="video2-e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9666" y="1510746"/>
            <a:ext cx="5115340" cy="3836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C2D787-5719-2186-417A-2AF900D2F08D}"/>
              </a:ext>
            </a:extLst>
          </p:cNvPr>
          <p:cNvSpPr txBox="1"/>
          <p:nvPr/>
        </p:nvSpPr>
        <p:spPr>
          <a:xfrm>
            <a:off x="2373937" y="5778237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Plain-video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217CD-F4EC-FCD4-263F-C62581D3053E}"/>
              </a:ext>
            </a:extLst>
          </p:cNvPr>
          <p:cNvSpPr txBox="1"/>
          <p:nvPr/>
        </p:nvSpPr>
        <p:spPr>
          <a:xfrm>
            <a:off x="8299699" y="5778237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Cipher-video</a:t>
            </a:r>
          </a:p>
        </p:txBody>
      </p:sp>
    </p:spTree>
    <p:extLst>
      <p:ext uri="{BB962C8B-B14F-4D97-AF65-F5344CB8AC3E}">
        <p14:creationId xmlns:p14="http://schemas.microsoft.com/office/powerpoint/2010/main" val="269900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23C211A-D5E4-4C07-BE14-E2BE46D9139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22</a:t>
            </a:fld>
            <a:endParaRPr lang="en-GB" altLang="en-US" sz="1400"/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714" y="693511"/>
            <a:ext cx="10515600" cy="4351338"/>
          </a:xfrm>
        </p:spPr>
        <p:txBody>
          <a:bodyPr/>
          <a:lstStyle/>
          <a:p>
            <a:pPr marL="514350" indent="-514350" eaLnBrk="1" hangingPunct="1">
              <a:buAutoNum type="arabicPeriod" startAt="5"/>
              <a:tabLst>
                <a:tab pos="457200" algn="l"/>
              </a:tabLst>
            </a:pPr>
            <a:r>
              <a:rPr lang="en-US" altLang="en-US" b="1" dirty="0" err="1"/>
              <a:t>Enkripsi</a:t>
            </a:r>
            <a:r>
              <a:rPr lang="en-US" altLang="en-US" dirty="0"/>
              <a:t> (</a:t>
            </a:r>
            <a:r>
              <a:rPr lang="en-US" altLang="en-US" i="1" dirty="0"/>
              <a:t>encryption</a:t>
            </a:r>
            <a:r>
              <a:rPr lang="en-US" altLang="en-US" dirty="0"/>
              <a:t>) dan </a:t>
            </a:r>
            <a:r>
              <a:rPr lang="en-US" altLang="en-US" b="1" dirty="0" err="1"/>
              <a:t>dekripsi</a:t>
            </a:r>
            <a:r>
              <a:rPr lang="en-US" altLang="en-US" dirty="0"/>
              <a:t> (</a:t>
            </a:r>
            <a:r>
              <a:rPr lang="en-US" altLang="en-US" i="1" dirty="0"/>
              <a:t>decryption</a:t>
            </a:r>
            <a:r>
              <a:rPr lang="en-US" altLang="en-US" dirty="0"/>
              <a:t>)</a:t>
            </a:r>
          </a:p>
          <a:p>
            <a:pPr marL="0" indent="0" eaLnBrk="1" hangingPunct="1">
              <a:buNone/>
              <a:tabLst>
                <a:tab pos="457200" algn="l"/>
              </a:tabLst>
            </a:pPr>
            <a:r>
              <a:rPr lang="en-US" altLang="en-US" sz="2400" dirty="0"/>
              <a:t>        - </a:t>
            </a:r>
            <a:r>
              <a:rPr lang="en-US" altLang="en-US" sz="2400" dirty="0" err="1"/>
              <a:t>Enkripsi</a:t>
            </a:r>
            <a:r>
              <a:rPr lang="en-US" altLang="en-US" sz="2400" dirty="0"/>
              <a:t>: proses </a:t>
            </a:r>
            <a:r>
              <a:rPr lang="en-US" altLang="en-US" sz="2400" dirty="0" err="1">
                <a:cs typeface="Times New Roman" panose="02020603050405020304" pitchFamily="18" charset="0"/>
              </a:rPr>
              <a:t>menyandikan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cipherteks</a:t>
            </a:r>
            <a:r>
              <a:rPr lang="en-US" altLang="en-US" sz="2400" dirty="0"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 Nama lain: </a:t>
            </a:r>
            <a:r>
              <a:rPr lang="en-GB" altLang="en-US" sz="2400" dirty="0"/>
              <a:t> </a:t>
            </a:r>
            <a:r>
              <a:rPr lang="en-US" altLang="en-US" sz="2400" i="1" dirty="0"/>
              <a:t>enciphering</a:t>
            </a:r>
            <a:r>
              <a:rPr lang="en-US" altLang="en-US" sz="2400" dirty="0"/>
              <a:t> </a:t>
            </a:r>
          </a:p>
          <a:p>
            <a:pPr marL="403225" indent="-403225" eaLnBrk="1" hangingPunct="1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       </a:t>
            </a:r>
            <a:r>
              <a:rPr lang="en-US" altLang="en-US" sz="2400" b="1" dirty="0"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: proses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mengembalikan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cipherteks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semula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 Nama lain: </a:t>
            </a:r>
            <a:r>
              <a:rPr lang="en-US" altLang="en-US" sz="2400" i="1" dirty="0"/>
              <a:t>deciphering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B5E33EB2-F2BE-42A9-2828-0E51D1D5EC4F}"/>
              </a:ext>
            </a:extLst>
          </p:cNvPr>
          <p:cNvGrpSpPr>
            <a:grpSpLocks/>
          </p:cNvGrpSpPr>
          <p:nvPr/>
        </p:nvGrpSpPr>
        <p:grpSpPr bwMode="auto">
          <a:xfrm>
            <a:off x="3154680" y="3916680"/>
            <a:ext cx="1600200" cy="990600"/>
            <a:chOff x="1104" y="912"/>
            <a:chExt cx="1008" cy="624"/>
          </a:xfrm>
          <a:solidFill>
            <a:srgbClr val="00B0F0"/>
          </a:solidFill>
        </p:grpSpPr>
        <p:sp>
          <p:nvSpPr>
            <p:cNvPr id="3" name="Rectangle 6">
              <a:extLst>
                <a:ext uri="{FF2B5EF4-FFF2-40B4-BE49-F238E27FC236}">
                  <a16:creationId xmlns:a16="http://schemas.microsoft.com/office/drawing/2014/main" id="{A620A3BA-4B53-5969-C839-DB4181750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912"/>
              <a:ext cx="1008" cy="624"/>
            </a:xfrm>
            <a:prstGeom prst="rect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C897ECE2-E2FE-7E4B-A8B2-9130DCF2C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" y="1054"/>
              <a:ext cx="734" cy="2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dirty="0" err="1"/>
                <a:t>Enkripsi</a:t>
              </a:r>
              <a:endParaRPr lang="en-US" altLang="en-US" sz="2400" dirty="0"/>
            </a:p>
          </p:txBody>
        </p:sp>
      </p:grpSp>
      <p:grpSp>
        <p:nvGrpSpPr>
          <p:cNvPr id="5" name="Group 8">
            <a:extLst>
              <a:ext uri="{FF2B5EF4-FFF2-40B4-BE49-F238E27FC236}">
                <a16:creationId xmlns:a16="http://schemas.microsoft.com/office/drawing/2014/main" id="{A7509AD6-F869-46C6-CD72-2F06E7D3C130}"/>
              </a:ext>
            </a:extLst>
          </p:cNvPr>
          <p:cNvGrpSpPr>
            <a:grpSpLocks/>
          </p:cNvGrpSpPr>
          <p:nvPr/>
        </p:nvGrpSpPr>
        <p:grpSpPr bwMode="auto">
          <a:xfrm>
            <a:off x="6812280" y="3916680"/>
            <a:ext cx="1600201" cy="990600"/>
            <a:chOff x="1104" y="912"/>
            <a:chExt cx="1008" cy="624"/>
          </a:xfrm>
          <a:solidFill>
            <a:srgbClr val="00B0F0"/>
          </a:solidFill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DAAF141C-4CF6-0848-EB3A-EF5BB7BFA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912"/>
              <a:ext cx="1008" cy="624"/>
            </a:xfrm>
            <a:prstGeom prst="rect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3E339D3A-1A9E-9CDD-C2D6-596D9FFC0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5" y="1078"/>
              <a:ext cx="754" cy="2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dirty="0" err="1"/>
                <a:t>Dekripsi</a:t>
              </a:r>
              <a:endParaRPr lang="en-US" altLang="en-US" sz="2400" dirty="0"/>
            </a:p>
          </p:txBody>
        </p:sp>
      </p:grpSp>
      <p:sp>
        <p:nvSpPr>
          <p:cNvPr id="9" name="Line 11">
            <a:extLst>
              <a:ext uri="{FF2B5EF4-FFF2-40B4-BE49-F238E27FC236}">
                <a16:creationId xmlns:a16="http://schemas.microsoft.com/office/drawing/2014/main" id="{CC89DC1A-8BD3-FEBC-01AB-F708417D7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480" y="445008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07B2B5BE-7B85-41A0-7B5E-16A3C0935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205" y="3881755"/>
            <a:ext cx="13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plainteks</a:t>
            </a:r>
            <a:endParaRPr lang="en-US" altLang="en-US" sz="2400" dirty="0"/>
          </a:p>
        </p:txBody>
      </p:sp>
      <p:sp>
        <p:nvSpPr>
          <p:cNvPr id="11" name="Line 13">
            <a:extLst>
              <a:ext uri="{FF2B5EF4-FFF2-40B4-BE49-F238E27FC236}">
                <a16:creationId xmlns:a16="http://schemas.microsoft.com/office/drawing/2014/main" id="{31899DEB-3E32-435A-D7F7-3AB595CBAB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1080" y="437388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E46C0320-8DA8-34FA-961F-57AFAAACA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2481" y="4406106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1EC32737-0107-8DCB-C2B2-507D8EAA9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770" y="3882390"/>
            <a:ext cx="1480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cipherteks</a:t>
            </a:r>
            <a:endParaRPr lang="en-US" altLang="en-US" sz="2400" dirty="0"/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991051FE-969B-F416-BC21-AB9827C80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5205" y="3881755"/>
            <a:ext cx="13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plainteks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78615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659A803-A91A-4406-14B4-ED51856B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22" y="2422880"/>
            <a:ext cx="7247396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EBE59-1EF5-4870-60CC-AB3A0E4072E5}"/>
              </a:ext>
            </a:extLst>
          </p:cNvPr>
          <p:cNvSpPr txBox="1"/>
          <p:nvPr/>
        </p:nvSpPr>
        <p:spPr>
          <a:xfrm>
            <a:off x="863600" y="685445"/>
            <a:ext cx="974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Meskipun</a:t>
            </a:r>
            <a:r>
              <a:rPr lang="en-US" sz="2400" dirty="0"/>
              <a:t> Eve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menyadap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Alice dan Bob, </a:t>
            </a:r>
            <a:r>
              <a:rPr lang="en-US" sz="2400" dirty="0" err="1"/>
              <a:t>namun</a:t>
            </a:r>
            <a:r>
              <a:rPr lang="en-US" sz="2400" dirty="0"/>
              <a:t>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dienkripsi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cipherteks</a:t>
            </a:r>
            <a:r>
              <a:rPr lang="en-US" sz="2400" dirty="0"/>
              <a:t>, Eve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memahami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yang </a:t>
            </a:r>
            <a:r>
              <a:rPr lang="en-US" sz="2400" dirty="0" err="1"/>
              <a:t>disadapnya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1997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5259BAC-5030-4CE2-8E66-21437C2FB19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24</a:t>
            </a:fld>
            <a:endParaRPr lang="en-GB" altLang="en-US" sz="1400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26572"/>
            <a:ext cx="10515600" cy="5413512"/>
          </a:xfrm>
        </p:spPr>
        <p:txBody>
          <a:bodyPr/>
          <a:lstStyle/>
          <a:p>
            <a:pPr marL="514350" indent="-514350">
              <a:buAutoNum type="arabicPeriod" startAt="6"/>
            </a:pPr>
            <a:r>
              <a:rPr lang="en-US" altLang="en-US" b="1" dirty="0" err="1"/>
              <a:t>Kunci</a:t>
            </a:r>
            <a:endParaRPr lang="en-US" altLang="en-US" b="1" dirty="0"/>
          </a:p>
          <a:p>
            <a:pPr marL="0" indent="0">
              <a:buNone/>
            </a:pPr>
            <a:r>
              <a:rPr lang="en-US" altLang="en-US" dirty="0"/>
              <a:t>  </a:t>
            </a:r>
          </a:p>
          <a:p>
            <a:pPr marL="0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</a:t>
            </a:r>
            <a:r>
              <a:rPr lang="en-US" altLang="en-US" dirty="0">
                <a:cs typeface="Times New Roman" panose="02020603050405020304" pitchFamily="18" charset="0"/>
              </a:rPr>
              <a:t>		 	</a:t>
            </a:r>
            <a:endParaRPr lang="en-US" altLang="en-US" i="1" dirty="0"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8AB60-47FF-361E-356D-F97957F4A3B8}"/>
              </a:ext>
            </a:extLst>
          </p:cNvPr>
          <p:cNvSpPr txBox="1"/>
          <p:nvPr/>
        </p:nvSpPr>
        <p:spPr>
          <a:xfrm>
            <a:off x="1487800" y="5740084"/>
            <a:ext cx="9631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Prinsip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Kherkoff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semua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algoritma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kriptografi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publik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),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B6F2B0-840C-E7F7-1772-03D84343216C}"/>
              </a:ext>
            </a:extLst>
          </p:cNvPr>
          <p:cNvSpPr txBox="1"/>
          <p:nvPr/>
        </p:nvSpPr>
        <p:spPr>
          <a:xfrm>
            <a:off x="1959427" y="42391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2B599-79AC-FFBA-EFA0-08D8AD0AA32C}"/>
              </a:ext>
            </a:extLst>
          </p:cNvPr>
          <p:cNvSpPr txBox="1"/>
          <p:nvPr/>
        </p:nvSpPr>
        <p:spPr>
          <a:xfrm>
            <a:off x="1253480" y="784668"/>
            <a:ext cx="101003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 </a:t>
            </a:r>
            <a:r>
              <a:rPr lang="en-US" altLang="en-US" sz="2400" dirty="0"/>
              <a:t>Agar </a:t>
            </a:r>
            <a:r>
              <a:rPr lang="en-US" altLang="en-US" sz="2400" dirty="0" err="1"/>
              <a:t>enkrpsi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dekripsi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oleh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berkomunikasi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diperlukan</a:t>
            </a:r>
            <a:r>
              <a:rPr lang="en-US" altLang="en-US" sz="2400" dirty="0"/>
              <a:t> </a:t>
            </a:r>
            <a:r>
              <a:rPr lang="en-US" altLang="en-US" sz="2400" b="1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err="1">
                <a:cs typeface="Times New Roman" panose="02020603050405020304" pitchFamily="18" charset="0"/>
              </a:rPr>
              <a:t>Kunci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400" dirty="0">
                <a:cs typeface="Times New Roman" panose="02020603050405020304" pitchFamily="18" charset="0"/>
              </a:rPr>
              <a:t> parameter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GB" altLang="en-US" sz="2400" dirty="0"/>
              <a:t> </a:t>
            </a:r>
            <a:endParaRPr lang="en-US" altLang="en-US" sz="2400" dirty="0"/>
          </a:p>
          <a:p>
            <a:pPr marL="0" indent="0" eaLnBrk="1" hangingPunct="1">
              <a:buNone/>
            </a:pPr>
            <a:r>
              <a:rPr lang="en-US" altLang="en-US" sz="2400" dirty="0"/>
              <a:t>     </a:t>
            </a:r>
            <a:r>
              <a:rPr lang="en-US" altLang="en-US" sz="2400" dirty="0" err="1"/>
              <a:t>Simbol</a:t>
            </a:r>
            <a:r>
              <a:rPr lang="en-US" altLang="en-US" sz="2400" dirty="0"/>
              <a:t>: K    ( K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berupa</a:t>
            </a:r>
            <a:r>
              <a:rPr lang="en-US" altLang="en-US" sz="2400" dirty="0"/>
              <a:t> integer, string, alphanumeric, </a:t>
            </a:r>
            <a:r>
              <a:rPr lang="en-US" altLang="en-US" sz="2400" dirty="0" err="1"/>
              <a:t>dsb</a:t>
            </a:r>
            <a:r>
              <a:rPr lang="en-US" altLang="en-US" sz="2400" dirty="0"/>
              <a:t> )</a:t>
            </a:r>
          </a:p>
          <a:p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i="1" baseline="-30000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	; 	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2400" dirty="0"/>
          </a:p>
        </p:txBody>
      </p:sp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id="{D2FAB073-3670-5946-2D2B-3773E11BCD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208918"/>
              </p:ext>
            </p:extLst>
          </p:nvPr>
        </p:nvGraphicFramePr>
        <p:xfrm>
          <a:off x="1701573" y="3234228"/>
          <a:ext cx="8280627" cy="2197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817190" imgH="1284434" progId="Visio.Drawing.6">
                  <p:embed/>
                </p:oleObj>
              </mc:Choice>
              <mc:Fallback>
                <p:oleObj r:id="rId2" imgW="4817190" imgH="1284434" progId="Visio.Drawing.6">
                  <p:embed/>
                  <p:pic>
                    <p:nvPicPr>
                      <p:cNvPr id="3" name="Object 5">
                        <a:extLst>
                          <a:ext uri="{FF2B5EF4-FFF2-40B4-BE49-F238E27FC236}">
                            <a16:creationId xmlns:a16="http://schemas.microsoft.com/office/drawing/2014/main" id="{44F10EEA-A0AD-8297-1938-F1389BED65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573" y="3234228"/>
                        <a:ext cx="8280627" cy="2197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188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3162B-F6CF-3EF5-5B35-BA896051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C6CEA-0E85-8C29-01B7-8A4BBC2C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67" y="2380183"/>
            <a:ext cx="10776266" cy="2300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0C620-D94E-48D5-2B91-8521D5317CB5}"/>
              </a:ext>
            </a:extLst>
          </p:cNvPr>
          <p:cNvSpPr txBox="1"/>
          <p:nvPr/>
        </p:nvSpPr>
        <p:spPr>
          <a:xfrm>
            <a:off x="3833948" y="2010851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K: </a:t>
            </a:r>
            <a:r>
              <a:rPr lang="en-US" sz="2400" dirty="0">
                <a:solidFill>
                  <a:srgbClr val="FF0000"/>
                </a:solidFill>
              </a:rPr>
              <a:t>ocean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7C706-4125-2851-11BF-50FE4D663344}"/>
              </a:ext>
            </a:extLst>
          </p:cNvPr>
          <p:cNvSpPr txBox="1"/>
          <p:nvPr/>
        </p:nvSpPr>
        <p:spPr>
          <a:xfrm>
            <a:off x="7427402" y="2010851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K: </a:t>
            </a:r>
            <a:r>
              <a:rPr lang="en-US" sz="2400" dirty="0">
                <a:solidFill>
                  <a:srgbClr val="FF0000"/>
                </a:solidFill>
              </a:rPr>
              <a:t>ocean</a:t>
            </a:r>
          </a:p>
        </p:txBody>
      </p:sp>
    </p:spTree>
    <p:extLst>
      <p:ext uri="{BB962C8B-B14F-4D97-AF65-F5344CB8AC3E}">
        <p14:creationId xmlns:p14="http://schemas.microsoft.com/office/powerpoint/2010/main" val="1680385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29CABAD-430A-47E9-A87F-2F3B1210C1D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26</a:t>
            </a:fld>
            <a:endParaRPr lang="en-GB" altLang="en-US" sz="1400"/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20270"/>
            <a:ext cx="10734040" cy="592436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3000" b="1" dirty="0">
                <a:cs typeface="Times New Roman" panose="02020603050405020304" pitchFamily="18" charset="0"/>
              </a:rPr>
              <a:t>7.  </a:t>
            </a:r>
            <a:r>
              <a:rPr lang="en-US" altLang="en-US" sz="3000" b="1" i="1" dirty="0">
                <a:cs typeface="Times New Roman" panose="02020603050405020304" pitchFamily="18" charset="0"/>
              </a:rPr>
              <a:t>Cipher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</a:t>
            </a:r>
            <a:r>
              <a:rPr lang="en-US" altLang="en-US" sz="2400" dirty="0">
                <a:cs typeface="Times New Roman" panose="02020603050405020304" pitchFamily="18" charset="0"/>
              </a:rPr>
              <a:t>-  </a:t>
            </a:r>
            <a:r>
              <a:rPr lang="en-US" altLang="en-US" sz="2400" dirty="0" err="1">
                <a:cs typeface="Times New Roman" panose="02020603050405020304" pitchFamily="18" charset="0"/>
              </a:rPr>
              <a:t>Algoritma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pesan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-  </a:t>
            </a:r>
            <a:r>
              <a:rPr lang="en-US" altLang="en-US" sz="2400" dirty="0" err="1">
                <a:cs typeface="Times New Roman" panose="02020603050405020304" pitchFamily="18" charset="0"/>
              </a:rPr>
              <a:t>Aturan</a:t>
            </a:r>
            <a:r>
              <a:rPr lang="en-US" altLang="en-US" sz="2400" dirty="0">
                <a:cs typeface="Times New Roman" panose="02020603050405020304" pitchFamily="18" charset="0"/>
              </a:rPr>
              <a:t> (rule)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enchipering</a:t>
            </a:r>
            <a:r>
              <a:rPr lang="en-US" altLang="en-US" sz="2400" dirty="0">
                <a:cs typeface="Times New Roman" panose="02020603050405020304" pitchFamily="18" charset="0"/>
              </a:rPr>
              <a:t> dan 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dechipering</a:t>
            </a:r>
            <a:r>
              <a:rPr lang="en-US" altLang="en-US" sz="2400" i="1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berupa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   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cs typeface="Times New Roman" panose="02020603050405020304" pitchFamily="18" charset="0"/>
              </a:rPr>
              <a:t>pesan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  </a:t>
            </a:r>
            <a:r>
              <a:rPr lang="en-US" altLang="en-US" sz="2400" dirty="0" err="1">
                <a:cs typeface="Times New Roman" panose="02020603050405020304" pitchFamily="18" charset="0"/>
              </a:rPr>
              <a:t>Contoh</a:t>
            </a:r>
            <a:r>
              <a:rPr lang="en-US" altLang="en-US" sz="2400" dirty="0">
                <a:cs typeface="Times New Roman" panose="02020603050405020304" pitchFamily="18" charset="0"/>
              </a:rPr>
              <a:t>:  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cs typeface="Times New Roman" panose="02020603050405020304" pitchFamily="18" charset="0"/>
              </a:rPr>
              <a:t>Geser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tiga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ke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kanan</a:t>
            </a:r>
            <a:r>
              <a:rPr lang="en-US" altLang="en-US" sz="2400" dirty="0">
                <a:cs typeface="Times New Roman" panose="02020603050405020304" pitchFamily="18" charset="0"/>
              </a:rPr>
              <a:t>     (rule)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        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cs typeface="Times New Roman" panose="02020603050405020304" pitchFamily="18" charset="0"/>
              </a:rPr>
              <a:t>Geser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tiga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ke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kiri</a:t>
            </a:r>
            <a:r>
              <a:rPr lang="en-US" altLang="en-US" sz="2400" dirty="0">
                <a:cs typeface="Times New Roman" panose="02020603050405020304" pitchFamily="18" charset="0"/>
              </a:rPr>
              <a:t>          (rule)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		         E(p) = (p + k) mod 26                 (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         D(c) = (c – k) mod 26	          (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-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Classical cipher</a:t>
            </a:r>
            <a:r>
              <a:rPr lang="en-US" altLang="en-US" sz="2400" dirty="0">
                <a:cs typeface="Times New Roman" panose="02020603050405020304" pitchFamily="18" charset="0"/>
              </a:rPr>
              <a:t>: Caesar cipher, </a:t>
            </a:r>
            <a:r>
              <a:rPr lang="en-US" altLang="en-US" sz="2400" dirty="0" err="1">
                <a:cs typeface="Times New Roman" panose="02020603050405020304" pitchFamily="18" charset="0"/>
              </a:rPr>
              <a:t>Vigenere</a:t>
            </a:r>
            <a:r>
              <a:rPr lang="en-US" altLang="en-US" sz="2400" dirty="0">
                <a:cs typeface="Times New Roman" panose="02020603050405020304" pitchFamily="18" charset="0"/>
              </a:rPr>
              <a:t> cipher, Playfair Cipher, Enigma cipher, </a:t>
            </a:r>
            <a:r>
              <a:rPr lang="en-US" altLang="en-US" sz="2400" dirty="0" err="1">
                <a:cs typeface="Times New Roman" panose="02020603050405020304" pitchFamily="18" charset="0"/>
              </a:rPr>
              <a:t>dll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-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Modern cipher</a:t>
            </a:r>
            <a:r>
              <a:rPr lang="en-US" altLang="en-US" sz="2400" dirty="0">
                <a:cs typeface="Times New Roman" panose="02020603050405020304" pitchFamily="18" charset="0"/>
              </a:rPr>
              <a:t>: DES, AES, Blowfish, Serpent, RSA, </a:t>
            </a:r>
            <a:r>
              <a:rPr lang="en-US" altLang="en-US" sz="2400" dirty="0" err="1">
                <a:cs typeface="Times New Roman" panose="02020603050405020304" pitchFamily="18" charset="0"/>
              </a:rPr>
              <a:t>ElGamal</a:t>
            </a:r>
            <a:r>
              <a:rPr lang="en-US" altLang="en-US" sz="2400" dirty="0">
                <a:cs typeface="Times New Roman" panose="02020603050405020304" pitchFamily="18" charset="0"/>
              </a:rPr>
              <a:t>, RC4, RC5, A5, </a:t>
            </a:r>
            <a:r>
              <a:rPr lang="en-US" altLang="en-US" sz="2400" dirty="0" err="1">
                <a:cs typeface="Times New Roman" panose="02020603050405020304" pitchFamily="18" charset="0"/>
              </a:rPr>
              <a:t>dll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63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A5EA5-2CBA-E961-6B92-EBA115474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5286"/>
            <a:ext cx="10515600" cy="525167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8.  </a:t>
            </a:r>
            <a:r>
              <a:rPr lang="en-US" b="1" dirty="0" err="1"/>
              <a:t>Sistem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(</a:t>
            </a:r>
            <a:r>
              <a:rPr lang="en-US" b="1" i="1" dirty="0"/>
              <a:t>cryptosystem</a:t>
            </a:r>
            <a:r>
              <a:rPr lang="en-US" b="1" dirty="0"/>
              <a:t>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   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kriptografi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i="1" dirty="0"/>
              <a:t>q</a:t>
            </a:r>
            <a:r>
              <a:rPr lang="en-US" altLang="en-US" i="1" dirty="0"/>
              <a:t>uintuple</a:t>
            </a:r>
            <a:r>
              <a:rPr lang="en-US" altLang="en-US" dirty="0"/>
              <a:t> (</a:t>
            </a:r>
            <a:r>
              <a:rPr lang="en-US" altLang="en-US" dirty="0">
                <a:latin typeface="Lucida Calligraphy" panose="03010101010101010101" pitchFamily="66" charset="0"/>
              </a:rPr>
              <a:t>E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D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M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K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C</a:t>
            </a:r>
            <a:r>
              <a:rPr lang="en-US" alt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plainteks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kunci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cipherteks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E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fungsi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enkripsi</a:t>
            </a:r>
            <a:r>
              <a:rPr lang="en-US" altLang="en-US" sz="2800" dirty="0"/>
              <a:t> </a:t>
            </a:r>
            <a:r>
              <a:rPr lang="en-US" altLang="en-US" sz="2800" i="1" dirty="0"/>
              <a:t> E</a:t>
            </a:r>
            <a:r>
              <a:rPr lang="en-US" altLang="en-US" sz="2800" dirty="0"/>
              <a:t>: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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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D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fungsi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dekripsi</a:t>
            </a:r>
            <a:r>
              <a:rPr lang="en-US" altLang="en-US" sz="2800" dirty="0"/>
              <a:t> </a:t>
            </a:r>
            <a:r>
              <a:rPr lang="en-US" altLang="en-US" sz="2800" i="1" dirty="0"/>
              <a:t>D</a:t>
            </a:r>
            <a:r>
              <a:rPr lang="en-US" altLang="en-US" sz="2800" dirty="0"/>
              <a:t>: </a:t>
            </a: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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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</a:p>
          <a:p>
            <a:pPr marL="457200" indent="0"/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B3392-76DF-4377-DDAB-DAD8000D7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82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4AD0C-63A3-1BBB-42F2-E6D705D2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820400" cy="5414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Contoh</a:t>
            </a:r>
            <a:r>
              <a:rPr lang="en-US" dirty="0"/>
              <a:t>: </a:t>
            </a:r>
            <a:r>
              <a:rPr lang="en-US" altLang="en-US" dirty="0"/>
              <a:t>Caesar cipher   (</a:t>
            </a:r>
            <a:r>
              <a:rPr lang="en-US" altLang="en-US" dirty="0" err="1"/>
              <a:t>ingat</a:t>
            </a:r>
            <a:r>
              <a:rPr lang="en-US" altLang="en-US" dirty="0"/>
              <a:t> </a:t>
            </a:r>
            <a:r>
              <a:rPr lang="en-US" altLang="en-US" dirty="0" err="1"/>
              <a:t>kembali</a:t>
            </a:r>
            <a:r>
              <a:rPr lang="en-US" altLang="en-US" dirty="0"/>
              <a:t> </a:t>
            </a:r>
            <a:r>
              <a:rPr lang="en-US" altLang="en-US" dirty="0" err="1"/>
              <a:t>materi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kuliah</a:t>
            </a:r>
            <a:r>
              <a:rPr lang="en-US" altLang="en-US" dirty="0"/>
              <a:t> </a:t>
            </a:r>
            <a:r>
              <a:rPr lang="en-US" altLang="en-US" dirty="0" err="1"/>
              <a:t>Matdis</a:t>
            </a:r>
            <a:r>
              <a:rPr lang="en-US" altLang="en-US" dirty="0"/>
              <a:t> </a:t>
            </a:r>
            <a:r>
              <a:rPr lang="en-US" altLang="en-US" dirty="0">
                <a:sym typeface="Wingdings" panose="05000000000000000000" pitchFamily="2" charset="2"/>
              </a:rPr>
              <a:t> )</a:t>
            </a:r>
            <a:endParaRPr lang="en-US" altLang="en-US" dirty="0"/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= { </a:t>
            </a:r>
            <a:r>
              <a:rPr lang="en-US" altLang="en-US" sz="2800" dirty="0" err="1"/>
              <a:t>huruf-huruf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alfabet</a:t>
            </a:r>
            <a:r>
              <a:rPr lang="en-US" altLang="en-US" sz="2800" dirty="0"/>
              <a:t>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bilangan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bulat</a:t>
            </a:r>
            <a:r>
              <a:rPr lang="en-US" altLang="en-US" sz="2800" dirty="0"/>
              <a:t> dan 0 ≤ </a:t>
            </a:r>
            <a:r>
              <a:rPr lang="en-US" altLang="en-US" sz="2800" i="1" dirty="0"/>
              <a:t>k</a:t>
            </a:r>
            <a:r>
              <a:rPr lang="en-US" altLang="en-US" sz="2800" dirty="0"/>
              <a:t> ≤ 25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E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E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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dan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semua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plainteks</a:t>
            </a:r>
            <a:r>
              <a:rPr lang="en-US" altLang="en-US" sz="2800" dirty="0"/>
              <a:t> </a:t>
            </a:r>
            <a:r>
              <a:rPr lang="en-US" altLang="en-US" sz="2800" i="1" dirty="0"/>
              <a:t>m</a:t>
            </a:r>
            <a:r>
              <a:rPr lang="en-US" altLang="en-US" sz="2800" dirty="0"/>
              <a:t>,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800" i="1" dirty="0"/>
              <a:t>					E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(</a:t>
            </a:r>
            <a:r>
              <a:rPr lang="en-US" altLang="en-US" sz="2800" i="1" dirty="0"/>
              <a:t>m</a:t>
            </a:r>
            <a:r>
              <a:rPr lang="en-US" altLang="en-US" sz="2800" dirty="0"/>
              <a:t>) = (</a:t>
            </a:r>
            <a:r>
              <a:rPr lang="en-US" altLang="en-US" sz="2800" i="1" dirty="0"/>
              <a:t>m</a:t>
            </a:r>
            <a:r>
              <a:rPr lang="en-US" altLang="en-US" sz="2800" dirty="0"/>
              <a:t> + </a:t>
            </a:r>
            <a:r>
              <a:rPr lang="en-US" altLang="en-US" sz="2800" i="1" dirty="0"/>
              <a:t>k</a:t>
            </a:r>
            <a:r>
              <a:rPr lang="en-US" altLang="en-US" sz="2800" dirty="0"/>
              <a:t>) mod 26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D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D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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dan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semua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cipherteks</a:t>
            </a:r>
            <a:r>
              <a:rPr lang="en-US" altLang="en-US" sz="2800" dirty="0"/>
              <a:t> </a:t>
            </a:r>
            <a:r>
              <a:rPr lang="en-US" altLang="en-US" sz="2800" i="1" dirty="0"/>
              <a:t>c</a:t>
            </a:r>
            <a:r>
              <a:rPr lang="en-US" altLang="en-US" sz="2800" dirty="0"/>
              <a:t>,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800" i="1" dirty="0"/>
              <a:t>					D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(</a:t>
            </a:r>
            <a:r>
              <a:rPr lang="en-US" altLang="en-US" sz="2800" i="1" dirty="0"/>
              <a:t>c</a:t>
            </a:r>
            <a:r>
              <a:rPr lang="en-US" altLang="en-US" sz="2800" dirty="0"/>
              <a:t>) = (</a:t>
            </a:r>
            <a:r>
              <a:rPr lang="en-US" altLang="en-US" sz="2800" i="1" dirty="0"/>
              <a:t>c</a:t>
            </a:r>
            <a:r>
              <a:rPr lang="en-US" altLang="en-US" sz="2800" dirty="0"/>
              <a:t> – </a:t>
            </a:r>
            <a:r>
              <a:rPr lang="en-US" altLang="en-US" sz="2800" i="1" dirty="0"/>
              <a:t>k</a:t>
            </a:r>
            <a:r>
              <a:rPr lang="en-US" altLang="en-US" sz="2800" dirty="0"/>
              <a:t>) mod 26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=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430BE-348A-9203-4C79-0459D20B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07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543" y="2575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/>
              <a:t>Dua</a:t>
            </a:r>
            <a:r>
              <a:rPr lang="en-US" b="1" dirty="0"/>
              <a:t> </a:t>
            </a:r>
            <a:r>
              <a:rPr lang="en-US" b="1" dirty="0" err="1"/>
              <a:t>Aplikasi</a:t>
            </a:r>
            <a:r>
              <a:rPr lang="en-US" b="1" dirty="0"/>
              <a:t> </a:t>
            </a:r>
            <a:r>
              <a:rPr lang="en-US" b="1" dirty="0" err="1"/>
              <a:t>Utama</a:t>
            </a:r>
            <a:r>
              <a:rPr lang="en-US" b="1" dirty="0"/>
              <a:t> </a:t>
            </a:r>
            <a:r>
              <a:rPr lang="en-US" b="1" dirty="0" err="1"/>
              <a:t>Enkripsi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25143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storage (</a:t>
            </a:r>
            <a:r>
              <a:rPr lang="en-US" i="1" dirty="0"/>
              <a:t>encryption at rest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29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36228" y="1825625"/>
            <a:ext cx="52251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yang </a:t>
            </a:r>
            <a:r>
              <a:rPr lang="en-US" dirty="0" err="1"/>
              <a:t>dikirim</a:t>
            </a:r>
            <a:r>
              <a:rPr lang="en-US" dirty="0"/>
              <a:t> (</a:t>
            </a:r>
            <a:r>
              <a:rPr lang="en-US" i="1" dirty="0"/>
              <a:t>encryption on motion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71" y="3175226"/>
            <a:ext cx="5715000" cy="292417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4C3C60-E90C-4A5F-BAE9-614DB89EF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2" y="3136444"/>
            <a:ext cx="4802779" cy="3001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DB0172-13CB-4A08-991D-FC97E4AE0930}"/>
              </a:ext>
            </a:extLst>
          </p:cNvPr>
          <p:cNvSpPr/>
          <p:nvPr/>
        </p:nvSpPr>
        <p:spPr>
          <a:xfrm>
            <a:off x="6228080" y="621574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: https://gadgetren.com/2016/04/06/fitur-enkripsi-end-to-end-di-whatsapp-bikin-percakapan-semakin-aman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6788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E8AA7-1571-F18E-6874-0B5DE0F3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1200"/>
            <a:ext cx="10515600" cy="5465763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BPJS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D8C49-5B49-C457-FFDD-65D46E37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D8F16D-7E92-B56C-1C22-F1A7C35B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2301"/>
            <a:ext cx="6149069" cy="409937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7180F40-F935-BB65-3AED-9A79393AA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46" y="681037"/>
            <a:ext cx="3349933" cy="595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81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Rinaldi Munir/IF4020 </a:t>
            </a:r>
            <a:r>
              <a:rPr lang="en-GB" dirty="0" err="1"/>
              <a:t>Kriptografi</a:t>
            </a:r>
            <a:endParaRPr lang="en-GB" dirty="0"/>
          </a:p>
        </p:txBody>
      </p:sp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C7AD750-3FC1-4FD7-B0D6-14256670600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30</a:t>
            </a:fld>
            <a:endParaRPr lang="en-GB" altLang="en-US" sz="140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Data Encryption on Motion</a:t>
            </a:r>
            <a:endParaRPr lang="en-GB" altLang="en-US" i="1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PIN </a:t>
            </a:r>
            <a:r>
              <a:rPr lang="en-US" altLang="en-US" dirty="0" err="1">
                <a:cs typeface="Times New Roman" panose="02020603050405020304" pitchFamily="18" charset="0"/>
              </a:rPr>
              <a:t>kartu</a:t>
            </a:r>
            <a:r>
              <a:rPr lang="en-US" altLang="en-US" dirty="0">
                <a:cs typeface="Times New Roman" panose="02020603050405020304" pitchFamily="18" charset="0"/>
              </a:rPr>
              <a:t> ATM di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ATM yang </a:t>
            </a:r>
            <a:r>
              <a:rPr lang="en-US" altLang="en-US" dirty="0" err="1">
                <a:cs typeface="Times New Roman" panose="02020603050405020304" pitchFamily="18" charset="0"/>
              </a:rPr>
              <a:t>kemudian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ditransmisikan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server</a:t>
            </a:r>
            <a:r>
              <a:rPr lang="en-US" altLang="en-US" dirty="0">
                <a:cs typeface="Times New Roman" panose="02020603050405020304" pitchFamily="18" charset="0"/>
              </a:rPr>
              <a:t> bank.	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password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diberikan</a:t>
            </a:r>
            <a:r>
              <a:rPr lang="en-US" altLang="en-US" dirty="0">
                <a:cs typeface="Times New Roman" panose="02020603050405020304" pitchFamily="18" charset="0"/>
              </a:rPr>
              <a:t> oleh </a:t>
            </a:r>
            <a:r>
              <a:rPr lang="en-US" altLang="en-US" dirty="0" err="1">
                <a:cs typeface="Times New Roman" panose="02020603050405020304" pitchFamily="18" charset="0"/>
              </a:rPr>
              <a:t>pengguna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host/server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nomor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kartu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kredit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transaksi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e-commerce</a:t>
            </a:r>
            <a:r>
              <a:rPr lang="en-US" altLang="en-US" dirty="0">
                <a:cs typeface="Times New Roman" panose="02020603050405020304" pitchFamily="18" charset="0"/>
              </a:rPr>
              <a:t> di internet.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siaran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televisi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berbayar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Pay TV</a:t>
            </a:r>
            <a:r>
              <a:rPr lang="en-US" altLang="en-US" dirty="0"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teks</a:t>
            </a:r>
            <a:r>
              <a:rPr lang="en-US" altLang="en-US" dirty="0">
                <a:cs typeface="Times New Roman" panose="02020603050405020304" pitchFamily="18" charset="0"/>
              </a:rPr>
              <a:t>, audio, video, </a:t>
            </a:r>
            <a:r>
              <a:rPr lang="en-US" altLang="en-US" dirty="0" err="1">
                <a:cs typeface="Times New Roman" panose="02020603050405020304" pitchFamily="18" charset="0"/>
              </a:rPr>
              <a:t>dsb</a:t>
            </a:r>
            <a:r>
              <a:rPr lang="en-US" altLang="en-US" dirty="0">
                <a:cs typeface="Times New Roman" panose="02020603050405020304" pitchFamily="18" charset="0"/>
              </a:rPr>
              <a:t>) </a:t>
            </a:r>
            <a:r>
              <a:rPr lang="en-US" altLang="en-US" dirty="0" err="1">
                <a:cs typeface="Times New Roman" panose="02020603050405020304" pitchFamily="18" charset="0"/>
              </a:rPr>
              <a:t>melalui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Whatsapp</a:t>
            </a:r>
            <a:r>
              <a:rPr lang="en-US" altLang="en-US" i="1" dirty="0">
                <a:cs typeface="Times New Roman" panose="02020603050405020304" pitchFamily="18" charset="0"/>
              </a:rPr>
              <a:t>, Email, </a:t>
            </a:r>
            <a:r>
              <a:rPr lang="en-US" altLang="en-US" dirty="0" err="1">
                <a:cs typeface="Times New Roman" panose="02020603050405020304" pitchFamily="18" charset="0"/>
              </a:rPr>
              <a:t>dll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percakapan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melalui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ponsel</a:t>
            </a:r>
            <a:r>
              <a:rPr lang="en-US" altLang="en-US" dirty="0">
                <a:cs typeface="Times New Roman" panose="02020603050405020304" pitchFamily="18" charset="0"/>
              </a:rPr>
              <a:t> (di </a:t>
            </a:r>
            <a:r>
              <a:rPr lang="en-US" altLang="en-US" dirty="0" err="1">
                <a:cs typeface="Times New Roman" panose="02020603050405020304" pitchFamily="18" charset="0"/>
              </a:rPr>
              <a:t>negara-negara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tertentu</a:t>
            </a:r>
            <a:r>
              <a:rPr lang="en-US" altLang="en-US" dirty="0">
                <a:cs typeface="Times New Roman" panose="02020603050405020304" pitchFamily="18" charset="0"/>
              </a:rPr>
              <a:t>)</a:t>
            </a:r>
            <a:endParaRPr lang="en-GB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20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41FD09C-6B05-4E0D-9329-7A44CE544D1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31</a:t>
            </a:fld>
            <a:endParaRPr lang="en-GB" altLang="en-US" sz="1400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dirty="0"/>
              <a:t>Data Encryption at Rest</a:t>
            </a:r>
            <a:endParaRPr lang="en-GB" altLang="en-US" i="1" dirty="0"/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286" y="1676400"/>
            <a:ext cx="9514114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err="1"/>
              <a:t>Enkripsi</a:t>
            </a:r>
            <a:r>
              <a:rPr lang="en-US" altLang="en-US" dirty="0"/>
              <a:t> </a:t>
            </a:r>
            <a:r>
              <a:rPr lang="en-US" altLang="en-US" dirty="0" err="1"/>
              <a:t>dokumen</a:t>
            </a:r>
            <a:r>
              <a:rPr lang="en-US" altLang="en-US" dirty="0"/>
              <a:t> (</a:t>
            </a:r>
            <a:r>
              <a:rPr lang="en-US" altLang="en-US" i="1" dirty="0"/>
              <a:t>file</a:t>
            </a:r>
            <a:r>
              <a:rPr lang="en-US" altLang="en-US" dirty="0"/>
              <a:t>)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i="1" dirty="0"/>
              <a:t>hard disk</a:t>
            </a:r>
            <a:r>
              <a:rPr lang="en-US" altLang="en-US" dirty="0"/>
              <a:t>, </a:t>
            </a:r>
            <a:r>
              <a:rPr lang="en-US" altLang="en-US" i="1" dirty="0" err="1"/>
              <a:t>flashdisk</a:t>
            </a:r>
            <a:r>
              <a:rPr lang="en-US" altLang="en-US" dirty="0"/>
              <a:t>, CD, DVD, </a:t>
            </a:r>
            <a:r>
              <a:rPr lang="en-US" altLang="en-US" i="1" dirty="0"/>
              <a:t>smartcard</a:t>
            </a:r>
            <a:r>
              <a:rPr lang="en-US" altLang="en-US" dirty="0"/>
              <a:t>, </a:t>
            </a:r>
            <a:r>
              <a:rPr lang="en-US" altLang="en-US" i="1" dirty="0"/>
              <a:t>cloud storage</a:t>
            </a:r>
            <a:r>
              <a:rPr lang="en-US" altLang="en-US" dirty="0"/>
              <a:t>. </a:t>
            </a:r>
          </a:p>
          <a:p>
            <a:pPr marL="609600" indent="-609600">
              <a:buNone/>
            </a:pPr>
            <a:endParaRPr lang="en-GB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290CD-C37E-63AC-C200-1A7BAEBD8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04" y="2727098"/>
            <a:ext cx="9023982" cy="37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45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0F78211-EC2F-47D1-B747-232B92285A2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32</a:t>
            </a:fld>
            <a:endParaRPr lang="en-GB" altLang="en-US" sz="1400"/>
          </a:p>
        </p:txBody>
      </p:sp>
      <p:graphicFrame>
        <p:nvGraphicFramePr>
          <p:cNvPr id="28677" name="Object 4"/>
          <p:cNvGraphicFramePr>
            <a:graphicFrameLocks noChangeAspect="1"/>
          </p:cNvGraphicFramePr>
          <p:nvPr/>
        </p:nvGraphicFramePr>
        <p:xfrm>
          <a:off x="-221569" y="206828"/>
          <a:ext cx="8189912" cy="312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629656" imgH="2148840" progId="Word.Document.8">
                  <p:embed/>
                </p:oleObj>
              </mc:Choice>
              <mc:Fallback>
                <p:oleObj name="Document" r:id="rId2" imgW="5629656" imgH="2148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1569" y="206828"/>
                        <a:ext cx="8189912" cy="312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0"/>
          <p:cNvGraphicFramePr>
            <a:graphicFrameLocks noChangeAspect="1"/>
          </p:cNvGraphicFramePr>
          <p:nvPr/>
        </p:nvGraphicFramePr>
        <p:xfrm>
          <a:off x="2747283" y="3332616"/>
          <a:ext cx="798195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629656" imgH="2308860" progId="Word.Document.8">
                  <p:embed/>
                </p:oleObj>
              </mc:Choice>
              <mc:Fallback>
                <p:oleObj name="Document" r:id="rId4" imgW="5629656" imgH="23088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283" y="3332616"/>
                        <a:ext cx="798195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7104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AEBDAB3-60D3-4041-94C0-FC899A4CC3A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33</a:t>
            </a:fld>
            <a:endParaRPr lang="en-GB" altLang="en-US" sz="1400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5" y="1197272"/>
            <a:ext cx="5149181" cy="41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6705601" y="1773388"/>
            <a:ext cx="13885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30727" name="Object 2"/>
          <p:cNvGraphicFramePr>
            <a:graphicFrameLocks noChangeAspect="1"/>
          </p:cNvGraphicFramePr>
          <p:nvPr/>
        </p:nvGraphicFramePr>
        <p:xfrm>
          <a:off x="6416160" y="1223758"/>
          <a:ext cx="5113973" cy="4189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4610744" imgH="3772427" progId="Paint.Picture">
                  <p:embed/>
                </p:oleObj>
              </mc:Choice>
              <mc:Fallback>
                <p:oleObj name="Bitmap Image" r:id="rId3" imgW="4610744" imgH="37724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6160" y="1223758"/>
                        <a:ext cx="5113973" cy="41897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Rectangle 4"/>
          <p:cNvSpPr>
            <a:spLocks noChangeArrowheads="1"/>
          </p:cNvSpPr>
          <p:nvPr/>
        </p:nvSpPr>
        <p:spPr bwMode="auto">
          <a:xfrm>
            <a:off x="2769779" y="5387033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foreman.avi</a:t>
            </a:r>
            <a:endParaRPr lang="en-US" altLang="en-US" dirty="0"/>
          </a:p>
        </p:txBody>
      </p:sp>
      <p:sp>
        <p:nvSpPr>
          <p:cNvPr id="30729" name="Rectangle 5"/>
          <p:cNvSpPr>
            <a:spLocks noChangeArrowheads="1"/>
          </p:cNvSpPr>
          <p:nvPr/>
        </p:nvSpPr>
        <p:spPr bwMode="auto">
          <a:xfrm>
            <a:off x="7689769" y="5431233"/>
            <a:ext cx="2778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Foreman-encrypt.avi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978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EF49E56-3850-4703-A869-C7946979EE3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34</a:t>
            </a:fld>
            <a:endParaRPr lang="en-GB" altLang="en-US" sz="1400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7"/>
            <a:ext cx="10515600" cy="4106769"/>
          </a:xfrm>
        </p:spPr>
        <p:txBody>
          <a:bodyPr>
            <a:normAutofit/>
          </a:bodyPr>
          <a:lstStyle/>
          <a:p>
            <a:r>
              <a:rPr lang="en-US" altLang="en-US" sz="2400" b="1" dirty="0" err="1"/>
              <a:t>Kriptanalisis</a:t>
            </a:r>
            <a:r>
              <a:rPr lang="en-US" altLang="en-US" sz="2400" dirty="0"/>
              <a:t> (</a:t>
            </a:r>
            <a:r>
              <a:rPr lang="en-US" altLang="en-US" sz="2400" i="1" dirty="0"/>
              <a:t>cryptanalysis</a:t>
            </a:r>
            <a:r>
              <a:rPr lang="en-US" altLang="en-US" sz="2400" dirty="0"/>
              <a:t>): </a:t>
            </a:r>
            <a:r>
              <a:rPr lang="en-US" altLang="en-US" sz="2400" dirty="0" err="1">
                <a:cs typeface="Times New Roman" panose="02020603050405020304" pitchFamily="18" charset="0"/>
              </a:rPr>
              <a:t>ilmu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seni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memecahkan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chiperteks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tanpa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mengetahui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kunci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Pelakunya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disebut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kriptanalis</a:t>
            </a:r>
            <a:endParaRPr lang="en-US" altLang="en-US" sz="2400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GB" altLang="en-US" sz="2400" dirty="0"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cs typeface="Times New Roman" panose="02020603050405020304" pitchFamily="18" charset="0"/>
              </a:rPr>
              <a:t>merupakan</a:t>
            </a:r>
            <a:r>
              <a:rPr lang="en-GB" altLang="en-US" sz="2400" dirty="0">
                <a:cs typeface="Times New Roman" panose="02020603050405020304" pitchFamily="18" charset="0"/>
              </a:rPr>
              <a:t> “</a:t>
            </a:r>
            <a:r>
              <a:rPr lang="en-GB" altLang="en-US" sz="2400" dirty="0" err="1">
                <a:cs typeface="Times New Roman" panose="02020603050405020304" pitchFamily="18" charset="0"/>
              </a:rPr>
              <a:t>lawan</a:t>
            </a:r>
            <a:r>
              <a:rPr lang="en-GB" altLang="en-US" sz="2400" dirty="0">
                <a:cs typeface="Times New Roman" panose="02020603050405020304" pitchFamily="18" charset="0"/>
              </a:rPr>
              <a:t>” </a:t>
            </a:r>
            <a:r>
              <a:rPr lang="en-GB" altLang="en-US" sz="2400" dirty="0" err="1">
                <a:cs typeface="Times New Roman" panose="02020603050405020304" pitchFamily="18" charset="0"/>
              </a:rPr>
              <a:t>kriptografi</a:t>
            </a:r>
            <a:endParaRPr lang="en-GB" altLang="en-US" sz="2400" dirty="0">
              <a:cs typeface="Times New Roman" panose="02020603050405020304" pitchFamily="18" charset="0"/>
            </a:endParaRPr>
          </a:p>
          <a:p>
            <a:r>
              <a:rPr lang="en-US" altLang="en-US" sz="2400" dirty="0" err="1">
                <a:cs typeface="Times New Roman" panose="02020603050405020304" pitchFamily="18" charset="0"/>
              </a:rPr>
              <a:t>Teknik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sudah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sejak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abad</a:t>
            </a:r>
            <a:r>
              <a:rPr lang="en-US" altLang="en-US" sz="2400" dirty="0">
                <a:cs typeface="Times New Roman" panose="02020603050405020304" pitchFamily="18" charset="0"/>
              </a:rPr>
              <a:t> ke-9. </a:t>
            </a: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5586" y="429983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dikemukakan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pertama</a:t>
            </a:r>
            <a:r>
              <a:rPr lang="en-US" altLang="en-US" sz="2400" dirty="0">
                <a:cs typeface="Times New Roman" panose="02020603050405020304" pitchFamily="18" charset="0"/>
              </a:rPr>
              <a:t> kali </a:t>
            </a:r>
            <a:r>
              <a:rPr lang="en-US" altLang="en-US" sz="2400" dirty="0" err="1">
                <a:cs typeface="Times New Roman" panose="02020603050405020304" pitchFamily="18" charset="0"/>
              </a:rPr>
              <a:t>oleh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seorang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ilmuwan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Arab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pada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Abad IX 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bernama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Abu Yusuf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Yaqub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Ishaq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As-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Sabbah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'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Omran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Ismail Al-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lebih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dikenal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sebagai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5" descr="Al-Kindi depicted in a Syrian Post stamp.">
            <a:hlinkClick r:id="rId2" tooltip="Al-Kindi depicted in a Syrian Post stamp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46" y="2709164"/>
            <a:ext cx="2335494" cy="32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A70B-31D2-BD06-93B5-ABB233AB3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/>
              <a:t>Kriptanalisis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9207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176" y="1160789"/>
            <a:ext cx="6557682" cy="4897906"/>
          </a:xfrm>
        </p:spPr>
        <p:txBody>
          <a:bodyPr>
            <a:normAutofit lnSpcReduction="10000"/>
          </a:bodyPr>
          <a:lstStyle/>
          <a:p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menulis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tentang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seni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kode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berjudul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‘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Risalah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fi 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Istikhraj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al-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Mu'amma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Manuscript for the Deciphering Cryptographic Messages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600" dirty="0"/>
              <a:t> </a:t>
            </a:r>
          </a:p>
          <a:p>
            <a:endParaRPr lang="en-US" altLang="en-US" sz="2600" dirty="0"/>
          </a:p>
          <a:p>
            <a:r>
              <a:rPr lang="en-US" altLang="en-US" sz="2600" dirty="0"/>
              <a:t>Al-</a:t>
            </a:r>
            <a:r>
              <a:rPr lang="en-US" altLang="en-US" sz="2600" dirty="0" err="1"/>
              <a:t>Kindi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menemukan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frekuensi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perulangan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huruf</a:t>
            </a:r>
            <a:r>
              <a:rPr lang="en-US" altLang="en-US" sz="2600" dirty="0"/>
              <a:t> di </a:t>
            </a:r>
            <a:r>
              <a:rPr lang="en-US" altLang="en-US" sz="2600" dirty="0" err="1"/>
              <a:t>dalam</a:t>
            </a:r>
            <a:r>
              <a:rPr lang="en-US" altLang="en-US" sz="2600" dirty="0"/>
              <a:t> Al-Quran. </a:t>
            </a:r>
            <a:r>
              <a:rPr lang="en-US" altLang="en-US" sz="2600" dirty="0" err="1"/>
              <a:t>Teknik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Al-</a:t>
            </a:r>
            <a:r>
              <a:rPr lang="en-US" altLang="en-US" sz="2600" dirty="0" err="1"/>
              <a:t>Kindi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kelak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dinamakan</a:t>
            </a:r>
            <a:r>
              <a:rPr lang="en-US" altLang="en-US" sz="2600" dirty="0"/>
              <a:t> </a:t>
            </a:r>
            <a:r>
              <a:rPr lang="en-US" altLang="en-US" sz="2600" b="1" dirty="0" err="1"/>
              <a:t>analisis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frekuensi</a:t>
            </a:r>
            <a:r>
              <a:rPr lang="en-US" altLang="en-US" sz="2600" dirty="0"/>
              <a:t>.</a:t>
            </a:r>
          </a:p>
          <a:p>
            <a:endParaRPr lang="en-US" altLang="en-US" sz="2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Yaitu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teknik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cipherteks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berdasarkan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frekuensi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kemunculan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karakter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di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dalam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pesan</a:t>
            </a:r>
            <a:endParaRPr lang="en-US" alt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8" descr="Al-kindi-cryptanaly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99" y="1160789"/>
            <a:ext cx="39211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59389" y="5258563"/>
            <a:ext cx="543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Halaman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pertama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buku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Al-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Kindi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GB" altLang="en-US" i="1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Manuscript for the Deciphering Cryptographic</a:t>
            </a:r>
            <a:endParaRPr lang="en-GB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19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D7676A-0110-4F9C-95F7-926C84F9DF7E}" type="slidenum">
              <a:rPr lang="en-GB" altLang="en-US" sz="1400">
                <a:latin typeface="Arial" panose="020B0604020202020204" pitchFamily="34" charset="0"/>
              </a:rPr>
              <a:pPr/>
              <a:t>36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120586" y="1617475"/>
            <a:ext cx="350520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kriptanalisis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hasil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gemilang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seperti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pemecahan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Telegram Zimmermann yang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membawa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Amerika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Serikat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ke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kancah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Perang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Dunia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I.</a:t>
            </a:r>
            <a:endParaRPr lang="en-US" altLang="en-US" sz="2800" dirty="0">
              <a:latin typeface="+mn-lt"/>
            </a:endParaRPr>
          </a:p>
        </p:txBody>
      </p:sp>
      <p:pic>
        <p:nvPicPr>
          <p:cNvPr id="58373" name="Picture 2" descr="Zimmermann-telegramm-off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82" y="466964"/>
            <a:ext cx="4491318" cy="529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057900" y="576371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Telegram Zimmerman yang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sudah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berhasil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didekripsi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Sumber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: Wikipedia.org)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19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CF46594-F93B-409F-8EF4-02E7A375CB2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37</a:t>
            </a:fld>
            <a:endParaRPr lang="en-GB" altLang="en-US" sz="1400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8680" y="1785598"/>
            <a:ext cx="10753165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cryptology</a:t>
            </a:r>
            <a:r>
              <a:rPr lang="en-US" altLang="en-US" dirty="0">
                <a:cs typeface="Times New Roman" panose="02020603050405020304" pitchFamily="18" charset="0"/>
              </a:rPr>
              <a:t>): </a:t>
            </a:r>
            <a:r>
              <a:rPr lang="en-US" altLang="en-US" dirty="0" err="1">
                <a:cs typeface="Times New Roman" panose="02020603050405020304" pitchFamily="18" charset="0"/>
              </a:rPr>
              <a:t>studi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mengenai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 dan </a:t>
            </a:r>
            <a:r>
              <a:rPr lang="en-US" altLang="en-US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</a:p>
          <a:p>
            <a:pPr algn="just" eaLnBrk="1" hangingPunct="1"/>
            <a:endParaRPr lang="en-GB" altLang="en-US" dirty="0"/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3733800" y="22193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4506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974151"/>
              </p:ext>
            </p:extLst>
          </p:nvPr>
        </p:nvGraphicFramePr>
        <p:xfrm>
          <a:off x="2246086" y="2547137"/>
          <a:ext cx="7521452" cy="3852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174852" imgH="2661095" progId="Visio.Drawing.6">
                  <p:embed/>
                </p:oleObj>
              </mc:Choice>
              <mc:Fallback>
                <p:oleObj r:id="rId2" imgW="5174852" imgH="266109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6086" y="2547137"/>
                        <a:ext cx="7521452" cy="3852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A450E7-92DA-AD94-0D1F-846B117F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/>
              <a:t>Kriptologi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2963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8ACC-BD95-8E50-25DD-063F95926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Sejarah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FD0B6-CB30-77FA-5BCB-E91766A95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3"/>
            <a:ext cx="10776857" cy="477111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sudah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berusia</a:t>
            </a:r>
            <a:r>
              <a:rPr lang="en-US" altLang="en-US" sz="2800" dirty="0"/>
              <a:t> sangat </a:t>
            </a:r>
            <a:r>
              <a:rPr lang="en-US" altLang="en-US" sz="2800" dirty="0" err="1"/>
              <a:t>tua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sudah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ada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sejak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peradaban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manusia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bumi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Secara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historis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diasosiasikan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kegiatan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mata-mata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pemerintahan</a:t>
            </a:r>
            <a:r>
              <a:rPr lang="en-US" altLang="en-US" sz="2800" dirty="0"/>
              <a:t>, dan </a:t>
            </a:r>
            <a:r>
              <a:rPr lang="en-US" altLang="en-US" sz="2800" dirty="0" err="1"/>
              <a:t>militer</a:t>
            </a:r>
            <a:r>
              <a:rPr lang="en-US" altLang="en-US" sz="2800" dirty="0"/>
              <a:t>, dan </a:t>
            </a:r>
            <a:r>
              <a:rPr lang="en-US" altLang="en-US" sz="2800" dirty="0" err="1"/>
              <a:t>telah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digunakan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perang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selama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ribuan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tahun</a:t>
            </a:r>
            <a:r>
              <a:rPr lang="en-US" altLang="en-US" sz="2800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Tiga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pihak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memiliki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kontribusi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penting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perkembangan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zaman </a:t>
            </a:r>
            <a:r>
              <a:rPr lang="en-US" altLang="en-US" sz="2800" dirty="0" err="1"/>
              <a:t>dahulu</a:t>
            </a:r>
            <a:r>
              <a:rPr lang="en-US" altLang="en-US" sz="2800" dirty="0"/>
              <a:t>: </a:t>
            </a:r>
            <a:r>
              <a:rPr lang="en-US" altLang="en-US" sz="2800" dirty="0" err="1"/>
              <a:t>kalangan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militer</a:t>
            </a:r>
            <a:r>
              <a:rPr lang="en-US" altLang="en-US" sz="2800" dirty="0"/>
              <a:t>, diplomat, dan </a:t>
            </a:r>
            <a:r>
              <a:rPr lang="en-US" altLang="en-US" sz="2800" i="1" dirty="0"/>
              <a:t>diarist</a:t>
            </a:r>
            <a:r>
              <a:rPr lang="en-US" altLang="en-US" sz="2800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Sejak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lebih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dari</a:t>
            </a:r>
            <a:r>
              <a:rPr lang="en-US" altLang="en-US" sz="2800" dirty="0"/>
              <a:t> 50 </a:t>
            </a:r>
            <a:r>
              <a:rPr lang="en-US" altLang="en-US" sz="2800" dirty="0" err="1"/>
              <a:t>tahun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lalu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dirty="0" err="1"/>
              <a:t>mendapatkan</a:t>
            </a:r>
            <a:r>
              <a:rPr lang="en-US" altLang="en-US" dirty="0"/>
              <a:t> </a:t>
            </a:r>
            <a:r>
              <a:rPr lang="en-US" altLang="en-US" dirty="0" err="1"/>
              <a:t>landasan</a:t>
            </a:r>
            <a:r>
              <a:rPr lang="en-US" altLang="en-US" dirty="0"/>
              <a:t> </a:t>
            </a:r>
            <a:r>
              <a:rPr lang="en-US" altLang="en-US" dirty="0" err="1"/>
              <a:t>matematika</a:t>
            </a:r>
            <a:r>
              <a:rPr lang="en-US" altLang="en-US" dirty="0"/>
              <a:t>, dan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bergeser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militer</a:t>
            </a:r>
            <a:r>
              <a:rPr lang="en-US" altLang="en-US" dirty="0"/>
              <a:t> </a:t>
            </a:r>
            <a:r>
              <a:rPr lang="en-US" altLang="en-US" dirty="0" err="1"/>
              <a:t>ke</a:t>
            </a:r>
            <a:r>
              <a:rPr lang="en-US" altLang="en-US" dirty="0"/>
              <a:t> </a:t>
            </a:r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komersil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Secara</a:t>
            </a:r>
            <a:r>
              <a:rPr lang="en-US" altLang="en-US" dirty="0"/>
              <a:t> garis </a:t>
            </a:r>
            <a:r>
              <a:rPr lang="en-US" altLang="en-US" dirty="0" err="1"/>
              <a:t>besar</a:t>
            </a:r>
            <a:r>
              <a:rPr lang="en-US" altLang="en-US" dirty="0"/>
              <a:t>,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dibagi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dua</a:t>
            </a:r>
            <a:r>
              <a:rPr lang="en-US" altLang="en-US" dirty="0"/>
              <a:t> era: </a:t>
            </a:r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klasik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dan </a:t>
            </a:r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>
                <a:solidFill>
                  <a:srgbClr val="FF0000"/>
                </a:solidFill>
              </a:rPr>
              <a:t> modern</a:t>
            </a:r>
            <a:r>
              <a:rPr lang="en-US" altLang="en-US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CFD9D-AE3F-81EC-540F-69798D21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73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35640" cy="4351338"/>
          </a:xfrm>
        </p:spPr>
        <p:txBody>
          <a:bodyPr/>
          <a:lstStyle/>
          <a:p>
            <a:r>
              <a:rPr lang="en-US" sz="2600" i="1" dirty="0"/>
              <a:t>Ancient cryptography</a:t>
            </a:r>
            <a:r>
              <a:rPr lang="en-US" sz="2600" dirty="0"/>
              <a:t> </a:t>
            </a:r>
            <a:r>
              <a:rPr lang="en-US" sz="2600" dirty="0" err="1"/>
              <a:t>atau</a:t>
            </a:r>
            <a:r>
              <a:rPr lang="en-US" sz="2600" dirty="0"/>
              <a:t> </a:t>
            </a:r>
            <a:r>
              <a:rPr lang="en-US" sz="2600" i="1" dirty="0"/>
              <a:t>classical cryptography</a:t>
            </a:r>
          </a:p>
          <a:p>
            <a:r>
              <a:rPr lang="en-US" sz="2600" dirty="0" err="1"/>
              <a:t>Kriptografi</a:t>
            </a:r>
            <a:r>
              <a:rPr lang="en-US" sz="2600" dirty="0"/>
              <a:t> zaman </a:t>
            </a:r>
            <a:r>
              <a:rPr lang="en-US" sz="2600" dirty="0" err="1"/>
              <a:t>dulu</a:t>
            </a:r>
            <a:r>
              <a:rPr lang="en-US" sz="2600" dirty="0"/>
              <a:t> (</a:t>
            </a:r>
            <a:r>
              <a:rPr lang="en-US" sz="2600" dirty="0" err="1"/>
              <a:t>sebelum</a:t>
            </a:r>
            <a:r>
              <a:rPr lang="en-US" sz="2600" dirty="0"/>
              <a:t> </a:t>
            </a:r>
            <a:r>
              <a:rPr lang="en-US" sz="2600" dirty="0" err="1"/>
              <a:t>Masehi</a:t>
            </a:r>
            <a:r>
              <a:rPr lang="en-US" sz="2600" dirty="0"/>
              <a:t> s/d </a:t>
            </a:r>
            <a:r>
              <a:rPr lang="en-US" sz="2600" dirty="0" err="1"/>
              <a:t>sebelum</a:t>
            </a:r>
            <a:r>
              <a:rPr lang="en-US" sz="2600" dirty="0"/>
              <a:t> </a:t>
            </a:r>
            <a:r>
              <a:rPr lang="en-US" sz="2600" dirty="0" err="1"/>
              <a:t>ada</a:t>
            </a:r>
            <a:r>
              <a:rPr lang="en-US" sz="2600" dirty="0"/>
              <a:t> </a:t>
            </a:r>
            <a:r>
              <a:rPr lang="en-US" sz="2600" dirty="0" err="1"/>
              <a:t>komputer</a:t>
            </a:r>
            <a:r>
              <a:rPr lang="en-US" sz="2600" dirty="0"/>
              <a:t> digital)</a:t>
            </a:r>
          </a:p>
          <a:p>
            <a:r>
              <a:rPr lang="en-US" sz="2600" dirty="0" err="1"/>
              <a:t>Hanya</a:t>
            </a:r>
            <a:r>
              <a:rPr lang="en-US" sz="2600" dirty="0"/>
              <a:t> </a:t>
            </a:r>
            <a:r>
              <a:rPr lang="en-US" sz="2600" dirty="0" err="1"/>
              <a:t>mengenkripsi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dan </a:t>
            </a:r>
            <a:r>
              <a:rPr lang="en-US" sz="2600" dirty="0" err="1"/>
              <a:t>angka</a:t>
            </a:r>
            <a:r>
              <a:rPr lang="en-US" sz="2600" dirty="0"/>
              <a:t>, </a:t>
            </a:r>
            <a:r>
              <a:rPr lang="en-US" sz="2600" dirty="0" err="1"/>
              <a:t>menggunakan</a:t>
            </a:r>
            <a:r>
              <a:rPr lang="en-US" sz="2600" dirty="0"/>
              <a:t> </a:t>
            </a:r>
            <a:r>
              <a:rPr lang="en-US" sz="2600" dirty="0" err="1"/>
              <a:t>kertas</a:t>
            </a:r>
            <a:r>
              <a:rPr lang="en-US" sz="2600" dirty="0"/>
              <a:t> dan </a:t>
            </a:r>
            <a:r>
              <a:rPr lang="en-US" sz="2600" dirty="0" err="1"/>
              <a:t>pena</a:t>
            </a:r>
            <a:r>
              <a:rPr lang="en-US" sz="2600" dirty="0"/>
              <a:t> </a:t>
            </a:r>
            <a:r>
              <a:rPr lang="en-US" sz="2600" dirty="0" err="1"/>
              <a:t>saja</a:t>
            </a:r>
            <a:endParaRPr lang="en-US" sz="2600" dirty="0"/>
          </a:p>
          <a:p>
            <a:r>
              <a:rPr lang="en-US" sz="2600" dirty="0" err="1"/>
              <a:t>Semua</a:t>
            </a:r>
            <a:r>
              <a:rPr lang="en-US" sz="2600" dirty="0"/>
              <a:t> </a:t>
            </a:r>
            <a:r>
              <a:rPr lang="en-US" sz="2600" i="1" dirty="0"/>
              <a:t>cipher</a:t>
            </a:r>
            <a:r>
              <a:rPr lang="en-US" sz="2600" dirty="0"/>
              <a:t> </a:t>
            </a:r>
            <a:r>
              <a:rPr lang="en-US" sz="2600" dirty="0" err="1"/>
              <a:t>nya</a:t>
            </a:r>
            <a:r>
              <a:rPr lang="en-US" sz="2600" dirty="0"/>
              <a:t> 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kadaluarsa</a:t>
            </a:r>
            <a:r>
              <a:rPr lang="en-US" sz="2600" dirty="0"/>
              <a:t> (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aman</a:t>
            </a:r>
            <a:r>
              <a:rPr lang="en-US" sz="2600" dirty="0"/>
              <a:t>, </a:t>
            </a:r>
            <a:r>
              <a:rPr lang="en-US" sz="2600" dirty="0" err="1"/>
              <a:t>karena</a:t>
            </a:r>
            <a:r>
              <a:rPr lang="en-US" sz="2600" dirty="0"/>
              <a:t> 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berhasil</a:t>
            </a:r>
            <a:r>
              <a:rPr lang="en-US" sz="2600" dirty="0"/>
              <a:t> </a:t>
            </a:r>
            <a:r>
              <a:rPr lang="en-US" sz="2600" dirty="0" err="1"/>
              <a:t>dikriptanalisis</a:t>
            </a:r>
            <a:r>
              <a:rPr lang="en-US" sz="2600" dirty="0"/>
              <a:t>)</a:t>
            </a:r>
          </a:p>
          <a:p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26" y="4283808"/>
            <a:ext cx="3237032" cy="2315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66" y="86292"/>
            <a:ext cx="3730274" cy="1883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7935" y="4001294"/>
            <a:ext cx="24726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Caesar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Vigenere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Playfair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Hill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Beauford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Enigma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dll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334D5-28EF-1003-54E0-625A40608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0560"/>
            <a:ext cx="10515600" cy="5506403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</a:t>
            </a:r>
            <a:r>
              <a:rPr lang="en-US" b="1" dirty="0" err="1"/>
              <a:t>penguna</a:t>
            </a:r>
            <a:r>
              <a:rPr lang="en-US" b="1" dirty="0"/>
              <a:t> Tokopedia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A9437-03D7-6919-AF6D-C42E61AA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1542C78-0FF1-9F5D-1ECA-A807BF212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53" y="335279"/>
            <a:ext cx="3475390" cy="6176963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C159BC-9A89-E528-4D22-3BD98EA18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26" y="1398361"/>
            <a:ext cx="4560134" cy="53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90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60" y="-45134"/>
            <a:ext cx="10515600" cy="1325563"/>
          </a:xfrm>
        </p:spPr>
        <p:txBody>
          <a:bodyPr/>
          <a:lstStyle/>
          <a:p>
            <a:r>
              <a:rPr lang="en-US" b="1" dirty="0"/>
              <a:t>Modern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92" y="977242"/>
            <a:ext cx="11125148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dan </a:t>
            </a:r>
            <a:r>
              <a:rPr lang="en-US" dirty="0" err="1"/>
              <a:t>dekripsi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digital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digital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40</a:t>
            </a:fld>
            <a:endParaRPr lang="en-US"/>
          </a:p>
        </p:txBody>
      </p:sp>
      <p:sp>
        <p:nvSpPr>
          <p:cNvPr id="5" name="Slide Number Placeholder 7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C2AD2F3-DBA9-4968-811B-9032380BA864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05657" y="1719942"/>
            <a:ext cx="4191000" cy="3901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Teks</a:t>
            </a: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2. Audio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    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96000" y="1583920"/>
            <a:ext cx="5011271" cy="476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>
                <a:cs typeface="Arial" panose="020B0604020202020204" pitchFamily="34" charset="0"/>
              </a:rPr>
              <a:t>3. </a:t>
            </a:r>
            <a:r>
              <a:rPr lang="en-US" sz="2400" dirty="0" err="1">
                <a:cs typeface="Arial" panose="020B0604020202020204" pitchFamily="34" charset="0"/>
              </a:rPr>
              <a:t>Gambar</a:t>
            </a:r>
            <a:r>
              <a:rPr lang="en-US" sz="2400" dirty="0">
                <a:cs typeface="Arial" panose="020B0604020202020204" pitchFamily="34" charset="0"/>
              </a:rPr>
              <a:t> (</a:t>
            </a:r>
            <a:r>
              <a:rPr lang="en-US" sz="2400" i="1" dirty="0">
                <a:cs typeface="Arial" panose="020B0604020202020204" pitchFamily="34" charset="0"/>
              </a:rPr>
              <a:t>image</a:t>
            </a:r>
            <a:r>
              <a:rPr lang="en-US" sz="24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4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/>
              <a:t>4. Video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3666" y="5053107"/>
            <a:ext cx="4038599" cy="16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66" y="2158099"/>
            <a:ext cx="2115452" cy="211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94" y="4719681"/>
            <a:ext cx="4581525" cy="177165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88" y="2210849"/>
            <a:ext cx="5135641" cy="18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0E19FC-8F0A-F344-B1A4-9211680ED76F}"/>
              </a:ext>
            </a:extLst>
          </p:cNvPr>
          <p:cNvSpPr txBox="1"/>
          <p:nvPr/>
        </p:nvSpPr>
        <p:spPr>
          <a:xfrm>
            <a:off x="9192379" y="1719942"/>
            <a:ext cx="274664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DES, 3DES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AES, Serpent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RSA, </a:t>
            </a:r>
            <a:r>
              <a:rPr lang="en-US" sz="2400" dirty="0" err="1">
                <a:solidFill>
                  <a:srgbClr val="FF0000"/>
                </a:solidFill>
              </a:rPr>
              <a:t>ElGamal</a:t>
            </a:r>
            <a:r>
              <a:rPr lang="en-US" sz="2400" dirty="0">
                <a:solidFill>
                  <a:srgbClr val="FF0000"/>
                </a:solidFill>
              </a:rPr>
              <a:t>, ECC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Diffie-Hellman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MD5, SHA-3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DSA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TLS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dll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14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5F9CA91-0D21-4556-9D40-3964F174543D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41</a:t>
            </a:fld>
            <a:endParaRPr lang="en-GB" altLang="en-US" sz="1400"/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7643" y="631371"/>
            <a:ext cx="10149328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3600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pada zaman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Mesir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Kuno</a:t>
            </a:r>
            <a:endParaRPr lang="en-US" altLang="en-US" sz="3600" b="1" i="1" dirty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Bangsa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Mesir</a:t>
            </a:r>
            <a:r>
              <a:rPr lang="en-US" altLang="en-US" sz="2400" dirty="0">
                <a:cs typeface="Times New Roman" panose="02020603050405020304" pitchFamily="18" charset="0"/>
              </a:rPr>
              <a:t> 4000 </a:t>
            </a:r>
            <a:r>
              <a:rPr lang="en-US" altLang="en-US" sz="2400" dirty="0" err="1">
                <a:cs typeface="Times New Roman" panose="02020603050405020304" pitchFamily="18" charset="0"/>
              </a:rPr>
              <a:t>tahun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lalu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hieroglyph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tidak</a:t>
            </a:r>
            <a:r>
              <a:rPr lang="en-US" altLang="en-US" sz="2400" dirty="0">
                <a:cs typeface="Times New Roman" panose="02020603050405020304" pitchFamily="18" charset="0"/>
              </a:rPr>
              <a:t> standard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dinding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piramid</a:t>
            </a:r>
            <a:r>
              <a:rPr lang="en-US" altLang="en-US" sz="2400" dirty="0"/>
              <a:t>.</a:t>
            </a:r>
          </a:p>
        </p:txBody>
      </p:sp>
      <p:pic>
        <p:nvPicPr>
          <p:cNvPr id="47110" name="Picture 9" descr="hierogly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82" y="2721428"/>
            <a:ext cx="5994721" cy="374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806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08366B4-502A-42E0-AADA-AFFFB0147A5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42</a:t>
            </a:fld>
            <a:endParaRPr lang="en-GB" altLang="en-US" sz="1400"/>
          </a:p>
        </p:txBody>
      </p:sp>
      <p:sp>
        <p:nvSpPr>
          <p:cNvPr id="4813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96788" y="995082"/>
            <a:ext cx="9272775" cy="4810406"/>
          </a:xfrm>
        </p:spPr>
        <p:txBody>
          <a:bodyPr/>
          <a:lstStyle/>
          <a:p>
            <a:pPr marL="0" indent="0">
              <a:buNone/>
            </a:pPr>
            <a:r>
              <a:rPr lang="en-US" sz="3200" b="1" i="1" dirty="0" err="1"/>
              <a:t>Kriptografi</a:t>
            </a:r>
            <a:r>
              <a:rPr lang="en-US" sz="3200" b="1" i="1" dirty="0"/>
              <a:t> </a:t>
            </a:r>
            <a:r>
              <a:rPr lang="en-US" sz="3200" b="1" i="1" dirty="0" err="1"/>
              <a:t>pada</a:t>
            </a:r>
            <a:r>
              <a:rPr lang="en-US" sz="3200" b="1" i="1" dirty="0"/>
              <a:t> </a:t>
            </a:r>
            <a:r>
              <a:rPr lang="en-US" sz="3200" b="1" i="1" dirty="0" err="1"/>
              <a:t>Zaman</a:t>
            </a:r>
            <a:r>
              <a:rPr lang="en-US" sz="3200" b="1" i="1" dirty="0"/>
              <a:t> </a:t>
            </a:r>
            <a:r>
              <a:rPr lang="en-US" sz="3200" b="1" i="1" dirty="0" err="1"/>
              <a:t>Yunani</a:t>
            </a:r>
            <a:r>
              <a:rPr lang="en-US" sz="3200" b="1" i="1" dirty="0"/>
              <a:t> </a:t>
            </a:r>
            <a:r>
              <a:rPr lang="en-US" sz="3200" b="1" i="1" dirty="0" err="1"/>
              <a:t>dan</a:t>
            </a:r>
            <a:r>
              <a:rPr lang="en-US" sz="3200" b="1" i="1" dirty="0"/>
              <a:t> </a:t>
            </a:r>
            <a:r>
              <a:rPr lang="en-US" sz="3200" b="1" i="1" dirty="0" err="1"/>
              <a:t>Romawi</a:t>
            </a:r>
            <a:r>
              <a:rPr lang="en-US" sz="3200" b="1" i="1" dirty="0"/>
              <a:t> </a:t>
            </a:r>
            <a:r>
              <a:rPr lang="en-US" sz="3200" b="1" i="1" dirty="0" err="1"/>
              <a:t>Kuno</a:t>
            </a:r>
            <a:endParaRPr lang="en-US" sz="3200" dirty="0"/>
          </a:p>
          <a:p>
            <a:pPr marL="0" indent="0" eaLnBrk="1" hangingPunct="1">
              <a:buNone/>
            </a:pPr>
            <a:endParaRPr lang="en-US" altLang="en-US" sz="3200" dirty="0"/>
          </a:p>
          <a:p>
            <a:pPr eaLnBrk="1" hangingPunct="1"/>
            <a:r>
              <a:rPr lang="en-US" altLang="en-US" dirty="0"/>
              <a:t>Di </a:t>
            </a:r>
            <a:r>
              <a:rPr lang="en-US" altLang="en-US" dirty="0" err="1"/>
              <a:t>Yunani</a:t>
            </a:r>
            <a:r>
              <a:rPr lang="en-US" altLang="en-US" dirty="0"/>
              <a:t>,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sudah</a:t>
            </a:r>
            <a:r>
              <a:rPr lang="en-US" altLang="en-US" dirty="0"/>
              <a:t> </a:t>
            </a:r>
            <a:r>
              <a:rPr lang="en-US" altLang="en-US" dirty="0" err="1"/>
              <a:t>digunakan</a:t>
            </a:r>
            <a:r>
              <a:rPr lang="en-US" altLang="en-US" dirty="0"/>
              <a:t> 400 BC</a:t>
            </a:r>
          </a:p>
          <a:p>
            <a:pPr eaLnBrk="1" hangingPunct="1"/>
            <a:r>
              <a:rPr lang="en-US" altLang="en-US" dirty="0" err="1"/>
              <a:t>Alat</a:t>
            </a:r>
            <a:r>
              <a:rPr lang="en-US" altLang="en-US" dirty="0"/>
              <a:t> yang </a:t>
            </a:r>
            <a:r>
              <a:rPr lang="en-US" altLang="en-US" dirty="0" err="1"/>
              <a:t>digunakan</a:t>
            </a:r>
            <a:r>
              <a:rPr lang="en-US" altLang="en-US" dirty="0"/>
              <a:t>: </a:t>
            </a:r>
            <a:r>
              <a:rPr lang="en-US" altLang="en-US" i="1" dirty="0" err="1"/>
              <a:t>scytale</a:t>
            </a:r>
            <a:endParaRPr lang="en-GB" altLang="en-US" i="1" dirty="0"/>
          </a:p>
          <a:p>
            <a:pPr eaLnBrk="1" hangingPunct="1"/>
            <a:endParaRPr lang="en-US" altLang="en-US" dirty="0"/>
          </a:p>
        </p:txBody>
      </p:sp>
      <p:pic>
        <p:nvPicPr>
          <p:cNvPr id="48134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63" y="3400285"/>
            <a:ext cx="3668712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Spartan_Crypt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6" y="2957513"/>
            <a:ext cx="3692525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6788" y="5648464"/>
            <a:ext cx="53705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Plainteks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KILLKINGTOMORROWMIDNIGHT</a:t>
            </a:r>
          </a:p>
          <a:p>
            <a:r>
              <a:rPr lang="en-US" sz="2000" dirty="0" err="1">
                <a:latin typeface="Times New Roman" panose="02020603050405020304" pitchFamily="18" charset="0"/>
              </a:rPr>
              <a:t>Ciphrteks</a:t>
            </a:r>
            <a:r>
              <a:rPr lang="en-US" sz="2000" dirty="0">
                <a:latin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KIMWIINOMGLGRIHLTRDTKOON</a:t>
            </a:r>
          </a:p>
        </p:txBody>
      </p:sp>
    </p:spTree>
    <p:extLst>
      <p:ext uri="{BB962C8B-B14F-4D97-AF65-F5344CB8AC3E}">
        <p14:creationId xmlns:p14="http://schemas.microsoft.com/office/powerpoint/2010/main" val="2521428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3B128C-A7FF-4D2A-8207-049546D96A11}" type="slidenum">
              <a:rPr lang="en-GB" altLang="en-US" sz="1400">
                <a:latin typeface="Arial" panose="020B0604020202020204" pitchFamily="34" charset="0"/>
              </a:rPr>
              <a:pPr/>
              <a:t>43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49156" name="Picture 2" descr="arabiccryp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12" y="392025"/>
            <a:ext cx="4244040" cy="581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869576" y="1470232"/>
            <a:ext cx="464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err="1">
                <a:cs typeface="Times New Roman" panose="02020603050405020304" pitchFamily="18" charset="0"/>
              </a:rPr>
              <a:t>Sejarah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bangsa</a:t>
            </a:r>
            <a:r>
              <a:rPr lang="en-US" altLang="en-US" dirty="0">
                <a:cs typeface="Times New Roman" panose="02020603050405020304" pitchFamily="18" charset="0"/>
              </a:rPr>
              <a:t> Arab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buku</a:t>
            </a:r>
            <a:r>
              <a:rPr lang="en-US" altLang="en-US" dirty="0">
                <a:cs typeface="Times New Roman" panose="02020603050405020304" pitchFamily="18" charset="0"/>
              </a:rPr>
              <a:t>  </a:t>
            </a:r>
            <a:r>
              <a:rPr lang="en-US" altLang="en-US" i="1" dirty="0">
                <a:cs typeface="Times New Roman" panose="02020603050405020304" pitchFamily="18" charset="0"/>
              </a:rPr>
              <a:t>Arabic Origins of Cryptology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diterbitkan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King Faisal Center for Research and Islamic Studies</a:t>
            </a:r>
            <a:r>
              <a:rPr lang="en-US" altLang="en-US" dirty="0">
                <a:cs typeface="Times New Roman" panose="02020603050405020304" pitchFamily="18" charset="0"/>
              </a:rPr>
              <a:t>, Arab Saudi. 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617480" y="489111"/>
            <a:ext cx="5258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/>
              <a:t>Kriptografi</a:t>
            </a:r>
            <a:r>
              <a:rPr lang="en-US" sz="3200" b="1" i="1" dirty="0"/>
              <a:t> </a:t>
            </a:r>
            <a:r>
              <a:rPr lang="en-US" sz="3200" b="1" i="1" dirty="0" err="1"/>
              <a:t>pada</a:t>
            </a:r>
            <a:r>
              <a:rPr lang="en-US" sz="3200" b="1" i="1" dirty="0"/>
              <a:t> </a:t>
            </a:r>
            <a:r>
              <a:rPr lang="en-US" sz="3200" b="1" i="1" dirty="0" err="1"/>
              <a:t>Bangsa</a:t>
            </a:r>
            <a:r>
              <a:rPr lang="en-US" sz="3200" b="1" i="1" dirty="0"/>
              <a:t> Arab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69576" y="417490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Ibn ad-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Durayhim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bernama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lengkap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Ali ibn Muhammad ibn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Abd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Aziz, Tag ad-Din.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lahir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Mosul,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Irak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bulan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Sya’ban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712 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1312 M.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sering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berdagang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antara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Kairo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ditunjuk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guru di Masjid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Umayah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pindah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Mesir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760 H/1359 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dikirim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oleh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Sultan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duta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raja Abyssinia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sekarang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Etiopia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262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63706" y="764739"/>
            <a:ext cx="10390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ea typeface="Times New Roman" panose="02020603050405020304" pitchFamily="18" charset="0"/>
              </a:rPr>
              <a:t>Menurut</a:t>
            </a:r>
            <a:r>
              <a:rPr lang="en-US" sz="2400" dirty="0">
                <a:ea typeface="Times New Roman" panose="02020603050405020304" pitchFamily="18" charset="0"/>
              </a:rPr>
              <a:t> ad-</a:t>
            </a:r>
            <a:r>
              <a:rPr lang="en-US" sz="2400" dirty="0" err="1">
                <a:ea typeface="Times New Roman" panose="02020603050405020304" pitchFamily="18" charset="0"/>
              </a:rPr>
              <a:t>Durayhim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a typeface="Times New Roman" panose="02020603050405020304" pitchFamily="18" charset="0"/>
              </a:rPr>
              <a:t>jenis-jenis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i="1" dirty="0">
                <a:ea typeface="Times New Roman" panose="02020603050405020304" pitchFamily="18" charset="0"/>
              </a:rPr>
              <a:t>cipher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dapat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dikelompokkan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ke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dalam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delapan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tipe</a:t>
            </a:r>
            <a:r>
              <a:rPr lang="en-US" sz="2400" dirty="0">
                <a:ea typeface="Times New Roman" panose="02020603050405020304" pitchFamily="18" charset="0"/>
              </a:rPr>
              <a:t>:</a:t>
            </a:r>
            <a:br>
              <a:rPr lang="en-US" sz="2400" dirty="0">
                <a:ea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</a:rPr>
              <a:t>(1) </a:t>
            </a:r>
            <a:r>
              <a:rPr lang="en-US" sz="2400" dirty="0" err="1">
                <a:ea typeface="Times New Roman" panose="02020603050405020304" pitchFamily="18" charset="0"/>
              </a:rPr>
              <a:t>transposisi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(2) </a:t>
            </a:r>
            <a:r>
              <a:rPr lang="en-US" sz="2400" dirty="0" err="1">
                <a:ea typeface="Times New Roman" panose="02020603050405020304" pitchFamily="18" charset="0"/>
              </a:rPr>
              <a:t>substitusi</a:t>
            </a:r>
            <a:r>
              <a:rPr lang="en-US" sz="2400" dirty="0"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(3) </a:t>
            </a:r>
            <a:r>
              <a:rPr lang="en-US" sz="2400" dirty="0" err="1">
                <a:ea typeface="Times New Roman" panose="02020603050405020304" pitchFamily="18" charset="0"/>
              </a:rPr>
              <a:t>penambahan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atau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reduksi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jumlah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(4) </a:t>
            </a:r>
            <a:r>
              <a:rPr lang="en-US" sz="2400" dirty="0" err="1">
                <a:ea typeface="Times New Roman" panose="02020603050405020304" pitchFamily="18" charset="0"/>
              </a:rPr>
              <a:t>penggunaan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piranti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sandi</a:t>
            </a:r>
            <a:r>
              <a:rPr lang="en-US" sz="2400" dirty="0"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(5) </a:t>
            </a:r>
            <a:r>
              <a:rPr lang="en-US" sz="2400" dirty="0" err="1"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angka</a:t>
            </a:r>
            <a:r>
              <a:rPr lang="en-US" sz="2400" dirty="0"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a typeface="Times New Roman" panose="02020603050405020304" pitchFamily="18" charset="0"/>
              </a:rPr>
              <a:t>diboboti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secara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desimal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(6) </a:t>
            </a:r>
            <a:r>
              <a:rPr lang="en-US" sz="2400" dirty="0" err="1">
                <a:ea typeface="Times New Roman" panose="02020603050405020304" pitchFamily="18" charset="0"/>
              </a:rPr>
              <a:t>penyandian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ea typeface="Times New Roman" panose="02020603050405020304" pitchFamily="18" charset="0"/>
              </a:rPr>
              <a:t> kata-kata,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(7) </a:t>
            </a:r>
            <a:r>
              <a:rPr lang="en-US" sz="2400" dirty="0" err="1"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nama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generik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(8) </a:t>
            </a:r>
            <a:r>
              <a:rPr lang="en-US" sz="2400" dirty="0" err="1"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simbol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atau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tanda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untuk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menyatakan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10870" y="4968840"/>
            <a:ext cx="7749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Times New Roman" panose="02020603050405020304" pitchFamily="18" charset="0"/>
              </a:rPr>
              <a:t>Cryptology was born among Arabs. They were the first to discover and write down the methods of cryptanalysis.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(David Kahn – </a:t>
            </a:r>
            <a:r>
              <a:rPr lang="en-US" sz="2400" i="1" dirty="0" err="1">
                <a:solidFill>
                  <a:srgbClr val="FF0000"/>
                </a:solidFill>
              </a:rPr>
              <a:t>Penulis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buku</a:t>
            </a:r>
            <a:r>
              <a:rPr lang="en-US" sz="2400" i="1" dirty="0">
                <a:solidFill>
                  <a:srgbClr val="FF0000"/>
                </a:solidFill>
              </a:rPr>
              <a:t>: The Code Breaker)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89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B770BA8-FFC8-4DFD-9041-3F15CB2D8261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45</a:t>
            </a:fld>
            <a:endParaRPr lang="en-GB" altLang="en-US" sz="1400"/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33718"/>
            <a:ext cx="10515600" cy="5343245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r>
              <a:rPr lang="en-US" altLang="en-US" sz="3500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500" b="1" i="1" dirty="0">
                <a:cs typeface="Times New Roman" panose="02020603050405020304" pitchFamily="18" charset="0"/>
              </a:rPr>
              <a:t> pada zaman India </a:t>
            </a:r>
            <a:r>
              <a:rPr lang="en-US" altLang="en-US" sz="3500" b="1" i="1" dirty="0" err="1">
                <a:cs typeface="Times New Roman" panose="02020603050405020304" pitchFamily="18" charset="0"/>
              </a:rPr>
              <a:t>Kuno</a:t>
            </a:r>
            <a:endParaRPr lang="en-US" altLang="en-US" sz="3500" b="1" i="1" dirty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Di India,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oleh </a:t>
            </a:r>
            <a:r>
              <a:rPr lang="en-US" altLang="en-US" dirty="0" err="1">
                <a:cs typeface="Times New Roman" panose="02020603050405020304" pitchFamily="18" charset="0"/>
              </a:rPr>
              <a:t>pencinta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lovers</a:t>
            </a:r>
            <a:r>
              <a:rPr lang="en-US" altLang="en-US" dirty="0">
                <a:cs typeface="Times New Roman" panose="02020603050405020304" pitchFamily="18" charset="0"/>
              </a:rPr>
              <a:t>)  </a:t>
            </a:r>
            <a:r>
              <a:rPr lang="en-US" altLang="en-US" dirty="0" err="1">
                <a:cs typeface="Times New Roman" panose="02020603050405020304" pitchFamily="18" charset="0"/>
              </a:rPr>
              <a:t>untuk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berkomunikasi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tanpa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diketahui</a:t>
            </a:r>
            <a:r>
              <a:rPr lang="en-US" altLang="en-US" dirty="0">
                <a:cs typeface="Times New Roman" panose="02020603050405020304" pitchFamily="18" charset="0"/>
              </a:rPr>
              <a:t> orang.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Bukti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ini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ditemukan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buku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Kama Sutra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merekomendasikan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wanita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seharusnya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mempelajari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memahami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tulisan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cipher</a:t>
            </a:r>
            <a:r>
              <a:rPr lang="en-US" altLang="en-US" dirty="0"/>
              <a:t>.</a:t>
            </a:r>
          </a:p>
          <a:p>
            <a:pPr eaLnBrk="1" hangingPunct="1"/>
            <a:endParaRPr lang="en-US" altLang="en-US" dirty="0"/>
          </a:p>
          <a:p>
            <a:r>
              <a:rPr lang="en-US" dirty="0"/>
              <a:t>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, </a:t>
            </a:r>
            <a:r>
              <a:rPr lang="en-US" dirty="0" err="1"/>
              <a:t>Vātsyāyana</a:t>
            </a:r>
            <a:r>
              <a:rPr lang="en-US" dirty="0"/>
              <a:t>, </a:t>
            </a:r>
            <a:r>
              <a:rPr lang="en-US" dirty="0" err="1"/>
              <a:t>penulis</a:t>
            </a:r>
            <a:r>
              <a:rPr lang="en-US" dirty="0"/>
              <a:t> Kama Sutra, </a:t>
            </a:r>
            <a:r>
              <a:rPr lang="en-US" dirty="0" err="1"/>
              <a:t>merekomendasikan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para </a:t>
            </a:r>
            <a:r>
              <a:rPr lang="en-US" dirty="0" err="1"/>
              <a:t>wanita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seni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tulisan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i="1" dirty="0"/>
              <a:t>cipher</a:t>
            </a:r>
            <a:r>
              <a:rPr lang="en-US" dirty="0"/>
              <a:t>. Ada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macam</a:t>
            </a:r>
            <a:r>
              <a:rPr lang="en-US" dirty="0"/>
              <a:t> </a:t>
            </a:r>
            <a:r>
              <a:rPr lang="en-US" i="1" dirty="0"/>
              <a:t>cipher</a:t>
            </a:r>
            <a:r>
              <a:rPr lang="en-US" dirty="0"/>
              <a:t>, yang </a:t>
            </a:r>
            <a:r>
              <a:rPr lang="en-US" dirty="0" err="1"/>
              <a:t>pertama</a:t>
            </a:r>
            <a:r>
              <a:rPr lang="en-US" dirty="0"/>
              <a:t>  </a:t>
            </a:r>
            <a:r>
              <a:rPr lang="en-US" dirty="0" err="1"/>
              <a:t>bernama</a:t>
            </a:r>
            <a:r>
              <a:rPr lang="en-US" dirty="0"/>
              <a:t> </a:t>
            </a:r>
            <a:r>
              <a:rPr lang="en-US" i="1" dirty="0" err="1"/>
              <a:t>Kautiliyam</a:t>
            </a:r>
            <a:r>
              <a:rPr lang="en-US" dirty="0"/>
              <a:t> and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i="1" dirty="0" err="1"/>
              <a:t>Mulavediy</a:t>
            </a:r>
            <a:r>
              <a:rPr lang="en-US" i="1" dirty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9210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4741"/>
            <a:ext cx="10515600" cy="5222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i="1" dirty="0" err="1"/>
              <a:t>Kriptografi</a:t>
            </a:r>
            <a:r>
              <a:rPr lang="en-US" sz="3200" b="1" i="1" dirty="0"/>
              <a:t> di </a:t>
            </a:r>
            <a:r>
              <a:rPr lang="en-US" sz="3200" b="1" i="1" dirty="0" err="1"/>
              <a:t>Eropa</a:t>
            </a:r>
            <a:r>
              <a:rPr lang="en-US" sz="3200" b="1" i="1" dirty="0"/>
              <a:t> </a:t>
            </a:r>
            <a:r>
              <a:rPr lang="en-US" sz="3200" b="1" i="1" dirty="0" err="1"/>
              <a:t>dari</a:t>
            </a:r>
            <a:r>
              <a:rPr lang="en-US" sz="3200" b="1" i="1" dirty="0"/>
              <a:t> Zaman </a:t>
            </a:r>
            <a:r>
              <a:rPr lang="en-US" sz="3200" b="1" i="1" dirty="0" err="1"/>
              <a:t>Renaisans</a:t>
            </a:r>
            <a:r>
              <a:rPr lang="en-US" sz="3200" b="1" i="1" dirty="0"/>
              <a:t> </a:t>
            </a:r>
            <a:r>
              <a:rPr lang="en-US" sz="3200" b="1" i="1" dirty="0" err="1"/>
              <a:t>sampai</a:t>
            </a:r>
            <a:r>
              <a:rPr lang="en-US" sz="3200" b="1" i="1" dirty="0"/>
              <a:t> Abad 19</a:t>
            </a:r>
            <a:endParaRPr lang="en-US" sz="3200" dirty="0"/>
          </a:p>
          <a:p>
            <a:endParaRPr lang="en-US" dirty="0"/>
          </a:p>
          <a:p>
            <a:r>
              <a:rPr lang="en-US" dirty="0" err="1"/>
              <a:t>Zaman</a:t>
            </a:r>
            <a:r>
              <a:rPr lang="en-US" dirty="0"/>
              <a:t> </a:t>
            </a:r>
            <a:r>
              <a:rPr lang="en-US" dirty="0" err="1"/>
              <a:t>renaisans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 (</a:t>
            </a:r>
            <a:r>
              <a:rPr lang="en-US" dirty="0" err="1"/>
              <a:t>abad</a:t>
            </a:r>
            <a:r>
              <a:rPr lang="en-US" dirty="0"/>
              <a:t> 15-16)</a:t>
            </a:r>
          </a:p>
          <a:p>
            <a:r>
              <a:rPr lang="en-US" i="1" dirty="0"/>
              <a:t>Cipher</a:t>
            </a:r>
            <a:r>
              <a:rPr lang="en-US" dirty="0"/>
              <a:t> </a:t>
            </a:r>
            <a:r>
              <a:rPr lang="en-US" dirty="0" err="1"/>
              <a:t>terkenal</a:t>
            </a:r>
            <a:r>
              <a:rPr lang="en-US" dirty="0"/>
              <a:t> pada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19: </a:t>
            </a:r>
          </a:p>
          <a:p>
            <a:pPr marL="0" indent="0">
              <a:buNone/>
            </a:pPr>
            <a:r>
              <a:rPr lang="en-US" dirty="0"/>
              <a:t>   1. </a:t>
            </a:r>
            <a:r>
              <a:rPr lang="en-US" i="1" dirty="0" err="1"/>
              <a:t>Vigenere</a:t>
            </a:r>
            <a:r>
              <a:rPr lang="en-US" i="1" dirty="0"/>
              <a:t> Cipher </a:t>
            </a:r>
          </a:p>
          <a:p>
            <a:pPr marL="577850" indent="-577850">
              <a:buNone/>
            </a:pPr>
            <a:r>
              <a:rPr lang="en-US" dirty="0"/>
              <a:t>       </a:t>
            </a:r>
            <a:r>
              <a:rPr lang="en-US" dirty="0" err="1"/>
              <a:t>Dipublikasikan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Perancis</a:t>
            </a:r>
            <a:r>
              <a:rPr lang="en-US" dirty="0"/>
              <a:t> </a:t>
            </a:r>
            <a:r>
              <a:rPr lang="en-US" dirty="0" err="1"/>
              <a:t>bernama</a:t>
            </a:r>
            <a:r>
              <a:rPr lang="en-US" dirty="0"/>
              <a:t> Blaise de </a:t>
            </a:r>
            <a:r>
              <a:rPr lang="en-US" dirty="0" err="1"/>
              <a:t>Vigenere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1586.</a:t>
            </a:r>
          </a:p>
          <a:p>
            <a:pPr marL="577850" indent="-577850">
              <a:buNone/>
            </a:pPr>
            <a:endParaRPr lang="en-US" dirty="0"/>
          </a:p>
          <a:p>
            <a:pPr marL="577850" indent="-577850">
              <a:buNone/>
            </a:pPr>
            <a:r>
              <a:rPr lang="en-US" dirty="0"/>
              <a:t>    2. </a:t>
            </a:r>
            <a:r>
              <a:rPr lang="en-US" i="1" dirty="0" err="1"/>
              <a:t>Playfair</a:t>
            </a:r>
            <a:r>
              <a:rPr lang="en-US" i="1" dirty="0"/>
              <a:t> Cipher</a:t>
            </a:r>
          </a:p>
          <a:p>
            <a:pPr marL="577850" indent="-577850">
              <a:buNone/>
            </a:pPr>
            <a:r>
              <a:rPr lang="en-US" dirty="0"/>
              <a:t>        </a:t>
            </a:r>
            <a:r>
              <a:rPr lang="en-US" dirty="0" err="1"/>
              <a:t>Dipromosikan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Inggris</a:t>
            </a:r>
            <a:r>
              <a:rPr lang="en-US" dirty="0"/>
              <a:t>, Lord </a:t>
            </a:r>
            <a:r>
              <a:rPr lang="en-US" dirty="0" err="1"/>
              <a:t>Playfair</a:t>
            </a:r>
            <a:r>
              <a:rPr lang="en-US" dirty="0"/>
              <a:t>, </a:t>
            </a:r>
            <a:r>
              <a:rPr lang="en-US" dirty="0" err="1"/>
              <a:t>meskipun</a:t>
            </a:r>
            <a:r>
              <a:rPr lang="en-US" dirty="0"/>
              <a:t>  </a:t>
            </a:r>
            <a:r>
              <a:rPr lang="en-US" dirty="0" err="1"/>
              <a:t>penemu</a:t>
            </a:r>
            <a:r>
              <a:rPr lang="en-US" dirty="0"/>
              <a:t> </a:t>
            </a:r>
            <a:r>
              <a:rPr lang="en-US" dirty="0" err="1"/>
              <a:t>aslinya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Charles </a:t>
            </a:r>
            <a:r>
              <a:rPr lang="en-US" dirty="0" err="1"/>
              <a:t>Wheastone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1854.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5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DF5402D-27D2-4396-A3E2-F60EE6EFB41C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47</a:t>
            </a:fld>
            <a:endParaRPr lang="en-GB" altLang="en-US" sz="1400"/>
          </a:p>
        </p:txBody>
      </p:sp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412" y="1435418"/>
            <a:ext cx="2944346" cy="370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8596985" y="5380166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Queen Mary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901251" y="1327357"/>
            <a:ext cx="6720262" cy="441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Pada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Abad ke-17,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kriptografi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pernah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korban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Inggris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Queen Mary of Scotland, 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dipancung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setelah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pesan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rahasianya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dari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balik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penjara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sebuah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cipherteks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yang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isinya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rencana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membunuh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Ratu Elizabeth I) pada Abad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Pertengahan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berhasil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dipecahkan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oleh </a:t>
            </a:r>
            <a:r>
              <a:rPr lang="en-US" altLang="en-US" sz="2800" dirty="0">
                <a:latin typeface="+mn-lt"/>
              </a:rPr>
              <a:t>Thomas </a:t>
            </a:r>
            <a:r>
              <a:rPr lang="en-US" altLang="en-US" sz="2800" dirty="0" err="1">
                <a:latin typeface="+mn-lt"/>
              </a:rPr>
              <a:t>Phelippes</a:t>
            </a:r>
            <a:r>
              <a:rPr lang="en-US" altLang="en-US" sz="2800" dirty="0">
                <a:latin typeface="+mn-lt"/>
              </a:rPr>
              <a:t>, </a:t>
            </a:r>
            <a:r>
              <a:rPr lang="en-US" altLang="en-US" sz="2800" dirty="0" err="1">
                <a:latin typeface="+mn-lt"/>
              </a:rPr>
              <a:t>seorang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pemecah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kode</a:t>
            </a:r>
            <a:r>
              <a:rPr lang="en-US" altLang="en-US" sz="2800" dirty="0">
                <a:latin typeface="+mn-lt"/>
              </a:rPr>
              <a:t> (</a:t>
            </a:r>
            <a:r>
              <a:rPr lang="en-US" altLang="en-US" sz="2800" i="1" dirty="0">
                <a:latin typeface="+mn-lt"/>
              </a:rPr>
              <a:t>codebreaker</a:t>
            </a:r>
            <a:r>
              <a:rPr lang="en-US" altLang="en-US" sz="2800" dirty="0">
                <a:latin typeface="+mn-lt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592577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067108A-2B55-4C50-9F83-D19532D4B60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48</a:t>
            </a:fld>
            <a:endParaRPr lang="en-GB" altLang="en-US" sz="140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90201"/>
            <a:ext cx="6665259" cy="520718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altLang="en-US" sz="3200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pada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Perang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Dunia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II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II, </a:t>
            </a:r>
            <a:r>
              <a:rPr lang="en-US" altLang="en-US" dirty="0" err="1">
                <a:cs typeface="Times New Roman" panose="02020603050405020304" pitchFamily="18" charset="0"/>
              </a:rPr>
              <a:t>Pemerintah</a:t>
            </a:r>
            <a:r>
              <a:rPr lang="en-US" altLang="en-US" dirty="0">
                <a:cs typeface="Times New Roman" panose="02020603050405020304" pitchFamily="18" charset="0"/>
              </a:rPr>
              <a:t> Nazi </a:t>
            </a:r>
            <a:r>
              <a:rPr lang="en-US" altLang="en-US" dirty="0" err="1">
                <a:cs typeface="Times New Roman" panose="02020603050405020304" pitchFamily="18" charset="0"/>
              </a:rPr>
              <a:t>Jerman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membuat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dinamakan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r>
              <a:rPr lang="en-US" altLang="en-US" dirty="0"/>
              <a:t> </a:t>
            </a:r>
          </a:p>
          <a:p>
            <a:pPr eaLnBrk="1" hangingPunct="1"/>
            <a:endParaRPr lang="en-US" altLang="en-US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cipher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berhasil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pihak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Sekutu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Keberhasilan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dikatakan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sebagai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faktor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memperpendek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ke-2</a:t>
            </a:r>
            <a:r>
              <a:rPr lang="en-US" altLang="en-US" dirty="0"/>
              <a:t>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95" y="823912"/>
            <a:ext cx="3989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9070743" y="6005512"/>
            <a:ext cx="1446492" cy="533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Enigma</a:t>
            </a:r>
          </a:p>
        </p:txBody>
      </p:sp>
    </p:spTree>
    <p:extLst>
      <p:ext uri="{BB962C8B-B14F-4D97-AF65-F5344CB8AC3E}">
        <p14:creationId xmlns:p14="http://schemas.microsoft.com/office/powerpoint/2010/main" val="545089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Tiga</a:t>
            </a:r>
            <a:r>
              <a:rPr lang="en-US" b="1" dirty="0"/>
              <a:t> (3) </a:t>
            </a:r>
            <a:r>
              <a:rPr lang="en-US" b="1" dirty="0" err="1"/>
              <a:t>Jenis</a:t>
            </a:r>
            <a:r>
              <a:rPr lang="en-US" b="1" dirty="0"/>
              <a:t> </a:t>
            </a: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581" y="1569147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simetri</a:t>
            </a:r>
            <a:r>
              <a:rPr lang="en-US" b="1" dirty="0"/>
              <a:t> (</a:t>
            </a:r>
            <a:r>
              <a:rPr lang="en-US" b="1" i="1" dirty="0"/>
              <a:t>symmetric-key cryptography</a:t>
            </a:r>
            <a:r>
              <a:rPr lang="en-US" b="1" dirty="0"/>
              <a:t>)</a:t>
            </a:r>
          </a:p>
          <a:p>
            <a:pPr marL="511175" indent="0"/>
            <a:r>
              <a:rPr lang="en-US" dirty="0"/>
              <a:t>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=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dekripsi</a:t>
            </a:r>
            <a:r>
              <a:rPr lang="en-US" sz="2400" dirty="0"/>
              <a:t>,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dijaga</a:t>
            </a:r>
            <a:r>
              <a:rPr lang="en-US" sz="2400" dirty="0"/>
              <a:t> </a:t>
            </a:r>
            <a:r>
              <a:rPr lang="en-US" sz="2400" dirty="0" err="1"/>
              <a:t>privat</a:t>
            </a:r>
            <a:r>
              <a:rPr lang="en-US" sz="2400" dirty="0"/>
              <a:t> (</a:t>
            </a:r>
            <a:r>
              <a:rPr lang="en-US" sz="2400" dirty="0" err="1"/>
              <a:t>rahasia</a:t>
            </a:r>
            <a:r>
              <a:rPr lang="en-US" sz="2400" dirty="0"/>
              <a:t>)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i="1" dirty="0"/>
              <a:t>secret</a:t>
            </a:r>
          </a:p>
          <a:p>
            <a:pPr marL="511175" indent="0"/>
            <a:r>
              <a:rPr lang="en-US" sz="2400" dirty="0"/>
              <a:t>  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sejak</a:t>
            </a:r>
            <a:r>
              <a:rPr lang="en-US" sz="2400" dirty="0"/>
              <a:t> </a:t>
            </a:r>
            <a:r>
              <a:rPr lang="en-US" sz="2400" dirty="0" err="1"/>
              <a:t>ribuan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yang </a:t>
            </a:r>
            <a:r>
              <a:rPr lang="en-US" sz="2400" dirty="0" err="1"/>
              <a:t>hingga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1976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49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42457" y="3124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533851"/>
              </p:ext>
            </p:extLst>
          </p:nvPr>
        </p:nvGraphicFramePr>
        <p:xfrm>
          <a:off x="1928694" y="3124200"/>
          <a:ext cx="7315176" cy="1843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614618" imgH="1412652" progId="Visio.Drawing.6">
                  <p:embed/>
                </p:oleObj>
              </mc:Choice>
              <mc:Fallback>
                <p:oleObj r:id="rId2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694" y="3124200"/>
                        <a:ext cx="7315176" cy="1843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7154" y="5288853"/>
            <a:ext cx="39001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Data Encryption Standard (DES)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Advanced Encryption Standard (AES)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Serpent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Blowfish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Loki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3247" y="5288853"/>
            <a:ext cx="11955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MARS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RC6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Twofish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3-DES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IDEA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58025" y="5330471"/>
            <a:ext cx="1224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FEAL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RC4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Panama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11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1C853-C717-C2CB-E498-FE717224D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r>
              <a:rPr lang="en-US" b="1" dirty="0" err="1"/>
              <a:t>Dugaan</a:t>
            </a:r>
            <a:r>
              <a:rPr lang="en-US" b="1" dirty="0"/>
              <a:t> </a:t>
            </a:r>
            <a:r>
              <a:rPr lang="en-US" b="1" dirty="0" err="1"/>
              <a:t>kebocoran</a:t>
            </a:r>
            <a:r>
              <a:rPr lang="en-US" b="1" dirty="0"/>
              <a:t> data </a:t>
            </a:r>
            <a:r>
              <a:rPr lang="en-US" b="1" dirty="0" err="1"/>
              <a:t>pemilih</a:t>
            </a:r>
            <a:r>
              <a:rPr lang="en-US" b="1" dirty="0"/>
              <a:t> </a:t>
            </a:r>
            <a:r>
              <a:rPr lang="en-US" b="1" dirty="0" err="1"/>
              <a:t>Pemilu</a:t>
            </a:r>
            <a:r>
              <a:rPr lang="en-US" b="1" dirty="0"/>
              <a:t> 2014, </a:t>
            </a:r>
            <a:r>
              <a:rPr lang="en-US" b="1" dirty="0" err="1"/>
              <a:t>kebocoran</a:t>
            </a:r>
            <a:r>
              <a:rPr lang="en-US" b="1" dirty="0"/>
              <a:t> </a:t>
            </a:r>
            <a:r>
              <a:rPr lang="en-US" b="1" dirty="0" err="1"/>
              <a:t>sertifikat</a:t>
            </a:r>
            <a:r>
              <a:rPr lang="en-US" b="1" dirty="0"/>
              <a:t> </a:t>
            </a:r>
            <a:r>
              <a:rPr lang="en-US" b="1" dirty="0" err="1"/>
              <a:t>vaksin</a:t>
            </a:r>
            <a:r>
              <a:rPr lang="en-US" b="1" dirty="0"/>
              <a:t> Jokowi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D34F6-2101-EB9F-8329-5EC949BD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EF94597-71A9-5098-2B9F-5CDB974C9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" y="1789747"/>
            <a:ext cx="8442960" cy="47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9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4E5594-1A36-9EF5-CF9F-627613F0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50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720BFC-937B-43EE-C396-51189B034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807" y="27701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Encryption</a:t>
            </a: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E498039B-07AE-2A21-9FB2-2CFBA8B321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375094"/>
              </p:ext>
            </p:extLst>
          </p:nvPr>
        </p:nvGraphicFramePr>
        <p:xfrm>
          <a:off x="3745820" y="4313238"/>
          <a:ext cx="862012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61840" imgH="1596960" progId="MS_ClipArt_Gallery.2">
                  <p:embed/>
                </p:oleObj>
              </mc:Choice>
              <mc:Fallback>
                <p:oleObj name="Clip" r:id="rId2" imgW="861840" imgH="1596960" progId="MS_ClipArt_Gallery.2">
                  <p:embed/>
                  <p:pic>
                    <p:nvPicPr>
                      <p:cNvPr id="19462" name="Object 6">
                        <a:extLst>
                          <a:ext uri="{FF2B5EF4-FFF2-40B4-BE49-F238E27FC236}">
                            <a16:creationId xmlns:a16="http://schemas.microsoft.com/office/drawing/2014/main" id="{B9CB24B2-74A5-4FC6-F85E-D813397AA2D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5820" y="4313238"/>
                        <a:ext cx="862012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EA89F834-A225-2547-D246-511CF149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0532" y="1352550"/>
            <a:ext cx="1346200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1EA6A31-732C-A464-5E26-B9A0053A4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932" y="1597025"/>
            <a:ext cx="2262188" cy="108267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“AxCv;5bmEseTfid3)fGsmWe#4^,sdgfMwir3:dkJeTsY8R\s@!q3%”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4AC1C1E-3A9B-A8DA-6745-F39958F57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932" y="1352550"/>
            <a:ext cx="1347788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CC01BFF0-A6A5-941D-29B1-F8EF7BA4EF41}"/>
              </a:ext>
            </a:extLst>
          </p:cNvPr>
          <p:cNvSpPr>
            <a:spLocks/>
          </p:cNvSpPr>
          <p:nvPr/>
        </p:nvSpPr>
        <p:spPr bwMode="auto">
          <a:xfrm>
            <a:off x="4977720" y="2540000"/>
            <a:ext cx="714375" cy="788988"/>
          </a:xfrm>
          <a:custGeom>
            <a:avLst/>
            <a:gdLst>
              <a:gd name="T0" fmla="*/ 141288 w 450"/>
              <a:gd name="T1" fmla="*/ 303213 h 497"/>
              <a:gd name="T2" fmla="*/ 280988 w 450"/>
              <a:gd name="T3" fmla="*/ 303213 h 497"/>
              <a:gd name="T4" fmla="*/ 280988 w 450"/>
              <a:gd name="T5" fmla="*/ 500063 h 497"/>
              <a:gd name="T6" fmla="*/ 279400 w 450"/>
              <a:gd name="T7" fmla="*/ 528638 h 497"/>
              <a:gd name="T8" fmla="*/ 276225 w 450"/>
              <a:gd name="T9" fmla="*/ 550863 h 497"/>
              <a:gd name="T10" fmla="*/ 268288 w 450"/>
              <a:gd name="T11" fmla="*/ 573088 h 497"/>
              <a:gd name="T12" fmla="*/ 258763 w 450"/>
              <a:gd name="T13" fmla="*/ 596900 h 497"/>
              <a:gd name="T14" fmla="*/ 244475 w 450"/>
              <a:gd name="T15" fmla="*/ 619125 h 497"/>
              <a:gd name="T16" fmla="*/ 228600 w 450"/>
              <a:gd name="T17" fmla="*/ 641350 h 497"/>
              <a:gd name="T18" fmla="*/ 209550 w 450"/>
              <a:gd name="T19" fmla="*/ 660400 h 497"/>
              <a:gd name="T20" fmla="*/ 193675 w 450"/>
              <a:gd name="T21" fmla="*/ 676275 h 497"/>
              <a:gd name="T22" fmla="*/ 174625 w 450"/>
              <a:gd name="T23" fmla="*/ 690563 h 497"/>
              <a:gd name="T24" fmla="*/ 155575 w 450"/>
              <a:gd name="T25" fmla="*/ 701675 h 497"/>
              <a:gd name="T26" fmla="*/ 134938 w 450"/>
              <a:gd name="T27" fmla="*/ 714375 h 497"/>
              <a:gd name="T28" fmla="*/ 114300 w 450"/>
              <a:gd name="T29" fmla="*/ 725488 h 497"/>
              <a:gd name="T30" fmla="*/ 93662 w 450"/>
              <a:gd name="T31" fmla="*/ 736600 h 497"/>
              <a:gd name="T32" fmla="*/ 71438 w 450"/>
              <a:gd name="T33" fmla="*/ 746125 h 497"/>
              <a:gd name="T34" fmla="*/ 49212 w 450"/>
              <a:gd name="T35" fmla="*/ 755650 h 497"/>
              <a:gd name="T36" fmla="*/ 28575 w 450"/>
              <a:gd name="T37" fmla="*/ 762000 h 497"/>
              <a:gd name="T38" fmla="*/ 0 w 450"/>
              <a:gd name="T39" fmla="*/ 768350 h 497"/>
              <a:gd name="T40" fmla="*/ 23812 w 450"/>
              <a:gd name="T41" fmla="*/ 777875 h 497"/>
              <a:gd name="T42" fmla="*/ 46037 w 450"/>
              <a:gd name="T43" fmla="*/ 784225 h 497"/>
              <a:gd name="T44" fmla="*/ 73025 w 450"/>
              <a:gd name="T45" fmla="*/ 787400 h 497"/>
              <a:gd name="T46" fmla="*/ 100012 w 450"/>
              <a:gd name="T47" fmla="*/ 787400 h 497"/>
              <a:gd name="T48" fmla="*/ 125413 w 450"/>
              <a:gd name="T49" fmla="*/ 787400 h 497"/>
              <a:gd name="T50" fmla="*/ 157163 w 450"/>
              <a:gd name="T51" fmla="*/ 787400 h 497"/>
              <a:gd name="T52" fmla="*/ 193675 w 450"/>
              <a:gd name="T53" fmla="*/ 785813 h 497"/>
              <a:gd name="T54" fmla="*/ 225425 w 450"/>
              <a:gd name="T55" fmla="*/ 784225 h 497"/>
              <a:gd name="T56" fmla="*/ 257175 w 450"/>
              <a:gd name="T57" fmla="*/ 777875 h 497"/>
              <a:gd name="T58" fmla="*/ 290513 w 450"/>
              <a:gd name="T59" fmla="*/ 768350 h 497"/>
              <a:gd name="T60" fmla="*/ 322263 w 450"/>
              <a:gd name="T61" fmla="*/ 758825 h 497"/>
              <a:gd name="T62" fmla="*/ 352425 w 450"/>
              <a:gd name="T63" fmla="*/ 746125 h 497"/>
              <a:gd name="T64" fmla="*/ 387350 w 450"/>
              <a:gd name="T65" fmla="*/ 730250 h 497"/>
              <a:gd name="T66" fmla="*/ 412750 w 450"/>
              <a:gd name="T67" fmla="*/ 714375 h 497"/>
              <a:gd name="T68" fmla="*/ 446088 w 450"/>
              <a:gd name="T69" fmla="*/ 695325 h 497"/>
              <a:gd name="T70" fmla="*/ 476250 w 450"/>
              <a:gd name="T71" fmla="*/ 668338 h 497"/>
              <a:gd name="T72" fmla="*/ 501650 w 450"/>
              <a:gd name="T73" fmla="*/ 647700 h 497"/>
              <a:gd name="T74" fmla="*/ 527050 w 450"/>
              <a:gd name="T75" fmla="*/ 620713 h 497"/>
              <a:gd name="T76" fmla="*/ 546100 w 450"/>
              <a:gd name="T77" fmla="*/ 592138 h 497"/>
              <a:gd name="T78" fmla="*/ 560388 w 450"/>
              <a:gd name="T79" fmla="*/ 565150 h 497"/>
              <a:gd name="T80" fmla="*/ 569913 w 450"/>
              <a:gd name="T81" fmla="*/ 525463 h 497"/>
              <a:gd name="T82" fmla="*/ 573088 w 450"/>
              <a:gd name="T83" fmla="*/ 493713 h 497"/>
              <a:gd name="T84" fmla="*/ 573088 w 450"/>
              <a:gd name="T85" fmla="*/ 461963 h 497"/>
              <a:gd name="T86" fmla="*/ 573088 w 450"/>
              <a:gd name="T87" fmla="*/ 303213 h 497"/>
              <a:gd name="T88" fmla="*/ 712788 w 450"/>
              <a:gd name="T89" fmla="*/ 303213 h 497"/>
              <a:gd name="T90" fmla="*/ 430213 w 450"/>
              <a:gd name="T91" fmla="*/ 0 h 497"/>
              <a:gd name="T92" fmla="*/ 141288 w 450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0"/>
              <a:gd name="T142" fmla="*/ 0 h 497"/>
              <a:gd name="T143" fmla="*/ 450 w 450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0" h="497">
                <a:moveTo>
                  <a:pt x="89" y="191"/>
                </a:moveTo>
                <a:lnTo>
                  <a:pt x="177" y="191"/>
                </a:lnTo>
                <a:lnTo>
                  <a:pt x="177" y="315"/>
                </a:lnTo>
                <a:lnTo>
                  <a:pt x="176" y="333"/>
                </a:lnTo>
                <a:lnTo>
                  <a:pt x="174" y="347"/>
                </a:lnTo>
                <a:lnTo>
                  <a:pt x="169" y="361"/>
                </a:lnTo>
                <a:lnTo>
                  <a:pt x="163" y="376"/>
                </a:lnTo>
                <a:lnTo>
                  <a:pt x="154" y="390"/>
                </a:lnTo>
                <a:lnTo>
                  <a:pt x="144" y="404"/>
                </a:lnTo>
                <a:lnTo>
                  <a:pt x="132" y="416"/>
                </a:lnTo>
                <a:lnTo>
                  <a:pt x="122" y="426"/>
                </a:lnTo>
                <a:lnTo>
                  <a:pt x="110" y="435"/>
                </a:lnTo>
                <a:lnTo>
                  <a:pt x="98" y="442"/>
                </a:lnTo>
                <a:lnTo>
                  <a:pt x="85" y="450"/>
                </a:lnTo>
                <a:lnTo>
                  <a:pt x="72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5" y="490"/>
                </a:lnTo>
                <a:lnTo>
                  <a:pt x="29" y="494"/>
                </a:lnTo>
                <a:lnTo>
                  <a:pt x="46" y="496"/>
                </a:lnTo>
                <a:lnTo>
                  <a:pt x="63" y="496"/>
                </a:lnTo>
                <a:lnTo>
                  <a:pt x="79" y="496"/>
                </a:lnTo>
                <a:lnTo>
                  <a:pt x="99" y="496"/>
                </a:lnTo>
                <a:lnTo>
                  <a:pt x="122" y="495"/>
                </a:lnTo>
                <a:lnTo>
                  <a:pt x="142" y="494"/>
                </a:lnTo>
                <a:lnTo>
                  <a:pt x="162" y="490"/>
                </a:lnTo>
                <a:lnTo>
                  <a:pt x="183" y="484"/>
                </a:lnTo>
                <a:lnTo>
                  <a:pt x="203" y="478"/>
                </a:lnTo>
                <a:lnTo>
                  <a:pt x="222" y="470"/>
                </a:lnTo>
                <a:lnTo>
                  <a:pt x="244" y="460"/>
                </a:lnTo>
                <a:lnTo>
                  <a:pt x="260" y="450"/>
                </a:lnTo>
                <a:lnTo>
                  <a:pt x="281" y="438"/>
                </a:lnTo>
                <a:lnTo>
                  <a:pt x="300" y="421"/>
                </a:lnTo>
                <a:lnTo>
                  <a:pt x="316" y="408"/>
                </a:lnTo>
                <a:lnTo>
                  <a:pt x="332" y="391"/>
                </a:lnTo>
                <a:lnTo>
                  <a:pt x="344" y="373"/>
                </a:lnTo>
                <a:lnTo>
                  <a:pt x="353" y="356"/>
                </a:lnTo>
                <a:lnTo>
                  <a:pt x="359" y="331"/>
                </a:lnTo>
                <a:lnTo>
                  <a:pt x="361" y="311"/>
                </a:lnTo>
                <a:lnTo>
                  <a:pt x="361" y="291"/>
                </a:lnTo>
                <a:lnTo>
                  <a:pt x="361" y="191"/>
                </a:lnTo>
                <a:lnTo>
                  <a:pt x="449" y="191"/>
                </a:lnTo>
                <a:lnTo>
                  <a:pt x="271" y="0"/>
                </a:lnTo>
                <a:lnTo>
                  <a:pt x="89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837CFBBF-6D5B-AA60-2128-EDEB043EF36F}"/>
              </a:ext>
            </a:extLst>
          </p:cNvPr>
          <p:cNvSpPr>
            <a:spLocks/>
          </p:cNvSpPr>
          <p:nvPr/>
        </p:nvSpPr>
        <p:spPr bwMode="auto">
          <a:xfrm>
            <a:off x="6227082" y="2624138"/>
            <a:ext cx="974725" cy="804862"/>
          </a:xfrm>
          <a:custGeom>
            <a:avLst/>
            <a:gdLst>
              <a:gd name="T0" fmla="*/ 657225 w 614"/>
              <a:gd name="T1" fmla="*/ 147637 h 507"/>
              <a:gd name="T2" fmla="*/ 657225 w 614"/>
              <a:gd name="T3" fmla="*/ 309562 h 507"/>
              <a:gd name="T4" fmla="*/ 244475 w 614"/>
              <a:gd name="T5" fmla="*/ 309562 h 507"/>
              <a:gd name="T6" fmla="*/ 220663 w 614"/>
              <a:gd name="T7" fmla="*/ 307975 h 507"/>
              <a:gd name="T8" fmla="*/ 201612 w 614"/>
              <a:gd name="T9" fmla="*/ 304800 h 507"/>
              <a:gd name="T10" fmla="*/ 180975 w 614"/>
              <a:gd name="T11" fmla="*/ 295275 h 507"/>
              <a:gd name="T12" fmla="*/ 161925 w 614"/>
              <a:gd name="T13" fmla="*/ 285750 h 507"/>
              <a:gd name="T14" fmla="*/ 142875 w 614"/>
              <a:gd name="T15" fmla="*/ 269875 h 507"/>
              <a:gd name="T16" fmla="*/ 125412 w 614"/>
              <a:gd name="T17" fmla="*/ 252412 h 507"/>
              <a:gd name="T18" fmla="*/ 107950 w 614"/>
              <a:gd name="T19" fmla="*/ 233362 h 507"/>
              <a:gd name="T20" fmla="*/ 95250 w 614"/>
              <a:gd name="T21" fmla="*/ 214312 h 507"/>
              <a:gd name="T22" fmla="*/ 80962 w 614"/>
              <a:gd name="T23" fmla="*/ 193675 h 507"/>
              <a:gd name="T24" fmla="*/ 73025 w 614"/>
              <a:gd name="T25" fmla="*/ 171450 h 507"/>
              <a:gd name="T26" fmla="*/ 61912 w 614"/>
              <a:gd name="T27" fmla="*/ 149225 h 507"/>
              <a:gd name="T28" fmla="*/ 50800 w 614"/>
              <a:gd name="T29" fmla="*/ 127000 h 507"/>
              <a:gd name="T30" fmla="*/ 42862 w 614"/>
              <a:gd name="T31" fmla="*/ 103187 h 507"/>
              <a:gd name="T32" fmla="*/ 33337 w 614"/>
              <a:gd name="T33" fmla="*/ 79375 h 507"/>
              <a:gd name="T34" fmla="*/ 26988 w 614"/>
              <a:gd name="T35" fmla="*/ 55562 h 507"/>
              <a:gd name="T36" fmla="*/ 20637 w 614"/>
              <a:gd name="T37" fmla="*/ 31750 h 507"/>
              <a:gd name="T38" fmla="*/ 15875 w 614"/>
              <a:gd name="T39" fmla="*/ 0 h 507"/>
              <a:gd name="T40" fmla="*/ 6350 w 614"/>
              <a:gd name="T41" fmla="*/ 26987 h 507"/>
              <a:gd name="T42" fmla="*/ 1588 w 614"/>
              <a:gd name="T43" fmla="*/ 52387 h 507"/>
              <a:gd name="T44" fmla="*/ 0 w 614"/>
              <a:gd name="T45" fmla="*/ 80962 h 507"/>
              <a:gd name="T46" fmla="*/ 0 w 614"/>
              <a:gd name="T47" fmla="*/ 111125 h 507"/>
              <a:gd name="T48" fmla="*/ 0 w 614"/>
              <a:gd name="T49" fmla="*/ 139700 h 507"/>
              <a:gd name="T50" fmla="*/ 0 w 614"/>
              <a:gd name="T51" fmla="*/ 176212 h 507"/>
              <a:gd name="T52" fmla="*/ 0 w 614"/>
              <a:gd name="T53" fmla="*/ 214312 h 507"/>
              <a:gd name="T54" fmla="*/ 1588 w 614"/>
              <a:gd name="T55" fmla="*/ 249237 h 507"/>
              <a:gd name="T56" fmla="*/ 6350 w 614"/>
              <a:gd name="T57" fmla="*/ 284162 h 507"/>
              <a:gd name="T58" fmla="*/ 15875 w 614"/>
              <a:gd name="T59" fmla="*/ 320675 h 507"/>
              <a:gd name="T60" fmla="*/ 22225 w 614"/>
              <a:gd name="T61" fmla="*/ 357187 h 507"/>
              <a:gd name="T62" fmla="*/ 33337 w 614"/>
              <a:gd name="T63" fmla="*/ 388937 h 507"/>
              <a:gd name="T64" fmla="*/ 47625 w 614"/>
              <a:gd name="T65" fmla="*/ 427037 h 507"/>
              <a:gd name="T66" fmla="*/ 61912 w 614"/>
              <a:gd name="T67" fmla="*/ 455612 h 507"/>
              <a:gd name="T68" fmla="*/ 79375 w 614"/>
              <a:gd name="T69" fmla="*/ 493712 h 507"/>
              <a:gd name="T70" fmla="*/ 100012 w 614"/>
              <a:gd name="T71" fmla="*/ 527050 h 507"/>
              <a:gd name="T72" fmla="*/ 117475 w 614"/>
              <a:gd name="T73" fmla="*/ 552450 h 507"/>
              <a:gd name="T74" fmla="*/ 142875 w 614"/>
              <a:gd name="T75" fmla="*/ 581025 h 507"/>
              <a:gd name="T76" fmla="*/ 165100 w 614"/>
              <a:gd name="T77" fmla="*/ 601662 h 507"/>
              <a:gd name="T78" fmla="*/ 190500 w 614"/>
              <a:gd name="T79" fmla="*/ 619125 h 507"/>
              <a:gd name="T80" fmla="*/ 222250 w 614"/>
              <a:gd name="T81" fmla="*/ 630237 h 507"/>
              <a:gd name="T82" fmla="*/ 250825 w 614"/>
              <a:gd name="T83" fmla="*/ 631825 h 507"/>
              <a:gd name="T84" fmla="*/ 276225 w 614"/>
              <a:gd name="T85" fmla="*/ 631825 h 507"/>
              <a:gd name="T86" fmla="*/ 657225 w 614"/>
              <a:gd name="T87" fmla="*/ 631825 h 507"/>
              <a:gd name="T88" fmla="*/ 657225 w 614"/>
              <a:gd name="T89" fmla="*/ 803275 h 507"/>
              <a:gd name="T90" fmla="*/ 973138 w 614"/>
              <a:gd name="T91" fmla="*/ 476250 h 507"/>
              <a:gd name="T92" fmla="*/ 657225 w 614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4"/>
              <a:gd name="T142" fmla="*/ 0 h 507"/>
              <a:gd name="T143" fmla="*/ 614 w 614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4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9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9" y="159"/>
                </a:lnTo>
                <a:lnTo>
                  <a:pt x="68" y="147"/>
                </a:lnTo>
                <a:lnTo>
                  <a:pt x="60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10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10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50" y="311"/>
                </a:lnTo>
                <a:lnTo>
                  <a:pt x="63" y="332"/>
                </a:lnTo>
                <a:lnTo>
                  <a:pt x="74" y="348"/>
                </a:lnTo>
                <a:lnTo>
                  <a:pt x="90" y="366"/>
                </a:lnTo>
                <a:lnTo>
                  <a:pt x="104" y="379"/>
                </a:lnTo>
                <a:lnTo>
                  <a:pt x="120" y="390"/>
                </a:lnTo>
                <a:lnTo>
                  <a:pt x="140" y="397"/>
                </a:lnTo>
                <a:lnTo>
                  <a:pt x="158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3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634DE22-60D8-440F-0357-6591DA99A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3395" y="27701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Decryption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D4B8D5F-E3B3-8ACF-42A5-9E25F157D942}"/>
              </a:ext>
            </a:extLst>
          </p:cNvPr>
          <p:cNvSpPr>
            <a:spLocks/>
          </p:cNvSpPr>
          <p:nvPr/>
        </p:nvSpPr>
        <p:spPr bwMode="auto">
          <a:xfrm>
            <a:off x="8662307" y="2463800"/>
            <a:ext cx="717550" cy="788988"/>
          </a:xfrm>
          <a:custGeom>
            <a:avLst/>
            <a:gdLst>
              <a:gd name="T0" fmla="*/ 142875 w 452"/>
              <a:gd name="T1" fmla="*/ 303213 h 497"/>
              <a:gd name="T2" fmla="*/ 282575 w 452"/>
              <a:gd name="T3" fmla="*/ 303213 h 497"/>
              <a:gd name="T4" fmla="*/ 282575 w 452"/>
              <a:gd name="T5" fmla="*/ 500063 h 497"/>
              <a:gd name="T6" fmla="*/ 280988 w 452"/>
              <a:gd name="T7" fmla="*/ 528638 h 497"/>
              <a:gd name="T8" fmla="*/ 277813 w 452"/>
              <a:gd name="T9" fmla="*/ 550863 h 497"/>
              <a:gd name="T10" fmla="*/ 269875 w 452"/>
              <a:gd name="T11" fmla="*/ 573088 h 497"/>
              <a:gd name="T12" fmla="*/ 260350 w 452"/>
              <a:gd name="T13" fmla="*/ 596900 h 497"/>
              <a:gd name="T14" fmla="*/ 244475 w 452"/>
              <a:gd name="T15" fmla="*/ 619125 h 497"/>
              <a:gd name="T16" fmla="*/ 230188 w 452"/>
              <a:gd name="T17" fmla="*/ 641350 h 497"/>
              <a:gd name="T18" fmla="*/ 211138 w 452"/>
              <a:gd name="T19" fmla="*/ 660400 h 497"/>
              <a:gd name="T20" fmla="*/ 193675 w 452"/>
              <a:gd name="T21" fmla="*/ 676275 h 497"/>
              <a:gd name="T22" fmla="*/ 176213 w 452"/>
              <a:gd name="T23" fmla="*/ 690563 h 497"/>
              <a:gd name="T24" fmla="*/ 157163 w 452"/>
              <a:gd name="T25" fmla="*/ 701675 h 497"/>
              <a:gd name="T26" fmla="*/ 136525 w 452"/>
              <a:gd name="T27" fmla="*/ 714375 h 497"/>
              <a:gd name="T28" fmla="*/ 115888 w 452"/>
              <a:gd name="T29" fmla="*/ 725488 h 497"/>
              <a:gd name="T30" fmla="*/ 93662 w 452"/>
              <a:gd name="T31" fmla="*/ 736600 h 497"/>
              <a:gd name="T32" fmla="*/ 71438 w 452"/>
              <a:gd name="T33" fmla="*/ 746125 h 497"/>
              <a:gd name="T34" fmla="*/ 49212 w 452"/>
              <a:gd name="T35" fmla="*/ 755650 h 497"/>
              <a:gd name="T36" fmla="*/ 28575 w 452"/>
              <a:gd name="T37" fmla="*/ 762000 h 497"/>
              <a:gd name="T38" fmla="*/ 0 w 452"/>
              <a:gd name="T39" fmla="*/ 768350 h 497"/>
              <a:gd name="T40" fmla="*/ 25400 w 452"/>
              <a:gd name="T41" fmla="*/ 777875 h 497"/>
              <a:gd name="T42" fmla="*/ 47625 w 452"/>
              <a:gd name="T43" fmla="*/ 784225 h 497"/>
              <a:gd name="T44" fmla="*/ 73025 w 452"/>
              <a:gd name="T45" fmla="*/ 787400 h 497"/>
              <a:gd name="T46" fmla="*/ 100012 w 452"/>
              <a:gd name="T47" fmla="*/ 787400 h 497"/>
              <a:gd name="T48" fmla="*/ 127000 w 452"/>
              <a:gd name="T49" fmla="*/ 787400 h 497"/>
              <a:gd name="T50" fmla="*/ 158750 w 452"/>
              <a:gd name="T51" fmla="*/ 787400 h 497"/>
              <a:gd name="T52" fmla="*/ 193675 w 452"/>
              <a:gd name="T53" fmla="*/ 785813 h 497"/>
              <a:gd name="T54" fmla="*/ 227013 w 452"/>
              <a:gd name="T55" fmla="*/ 784225 h 497"/>
              <a:gd name="T56" fmla="*/ 258763 w 452"/>
              <a:gd name="T57" fmla="*/ 777875 h 497"/>
              <a:gd name="T58" fmla="*/ 292100 w 452"/>
              <a:gd name="T59" fmla="*/ 768350 h 497"/>
              <a:gd name="T60" fmla="*/ 323850 w 452"/>
              <a:gd name="T61" fmla="*/ 758825 h 497"/>
              <a:gd name="T62" fmla="*/ 354013 w 452"/>
              <a:gd name="T63" fmla="*/ 746125 h 497"/>
              <a:gd name="T64" fmla="*/ 388937 w 452"/>
              <a:gd name="T65" fmla="*/ 730250 h 497"/>
              <a:gd name="T66" fmla="*/ 414338 w 452"/>
              <a:gd name="T67" fmla="*/ 714375 h 497"/>
              <a:gd name="T68" fmla="*/ 449263 w 452"/>
              <a:gd name="T69" fmla="*/ 695325 h 497"/>
              <a:gd name="T70" fmla="*/ 479425 w 452"/>
              <a:gd name="T71" fmla="*/ 668338 h 497"/>
              <a:gd name="T72" fmla="*/ 503238 w 452"/>
              <a:gd name="T73" fmla="*/ 647700 h 497"/>
              <a:gd name="T74" fmla="*/ 530225 w 452"/>
              <a:gd name="T75" fmla="*/ 620713 h 497"/>
              <a:gd name="T76" fmla="*/ 547688 w 452"/>
              <a:gd name="T77" fmla="*/ 592138 h 497"/>
              <a:gd name="T78" fmla="*/ 563563 w 452"/>
              <a:gd name="T79" fmla="*/ 565150 h 497"/>
              <a:gd name="T80" fmla="*/ 573088 w 452"/>
              <a:gd name="T81" fmla="*/ 525463 h 497"/>
              <a:gd name="T82" fmla="*/ 574675 w 452"/>
              <a:gd name="T83" fmla="*/ 493713 h 497"/>
              <a:gd name="T84" fmla="*/ 574675 w 452"/>
              <a:gd name="T85" fmla="*/ 461963 h 497"/>
              <a:gd name="T86" fmla="*/ 574675 w 452"/>
              <a:gd name="T87" fmla="*/ 303213 h 497"/>
              <a:gd name="T88" fmla="*/ 715963 w 452"/>
              <a:gd name="T89" fmla="*/ 303213 h 497"/>
              <a:gd name="T90" fmla="*/ 431800 w 452"/>
              <a:gd name="T91" fmla="*/ 0 h 497"/>
              <a:gd name="T92" fmla="*/ 142875 w 452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2"/>
              <a:gd name="T142" fmla="*/ 0 h 497"/>
              <a:gd name="T143" fmla="*/ 452 w 452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2" h="497">
                <a:moveTo>
                  <a:pt x="90" y="191"/>
                </a:moveTo>
                <a:lnTo>
                  <a:pt x="178" y="191"/>
                </a:lnTo>
                <a:lnTo>
                  <a:pt x="178" y="315"/>
                </a:lnTo>
                <a:lnTo>
                  <a:pt x="177" y="333"/>
                </a:lnTo>
                <a:lnTo>
                  <a:pt x="175" y="347"/>
                </a:lnTo>
                <a:lnTo>
                  <a:pt x="170" y="361"/>
                </a:lnTo>
                <a:lnTo>
                  <a:pt x="164" y="376"/>
                </a:lnTo>
                <a:lnTo>
                  <a:pt x="154" y="390"/>
                </a:lnTo>
                <a:lnTo>
                  <a:pt x="145" y="404"/>
                </a:lnTo>
                <a:lnTo>
                  <a:pt x="133" y="416"/>
                </a:lnTo>
                <a:lnTo>
                  <a:pt x="122" y="426"/>
                </a:lnTo>
                <a:lnTo>
                  <a:pt x="111" y="435"/>
                </a:lnTo>
                <a:lnTo>
                  <a:pt x="99" y="442"/>
                </a:lnTo>
                <a:lnTo>
                  <a:pt x="86" y="450"/>
                </a:lnTo>
                <a:lnTo>
                  <a:pt x="73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6" y="490"/>
                </a:lnTo>
                <a:lnTo>
                  <a:pt x="30" y="494"/>
                </a:lnTo>
                <a:lnTo>
                  <a:pt x="46" y="496"/>
                </a:lnTo>
                <a:lnTo>
                  <a:pt x="63" y="496"/>
                </a:lnTo>
                <a:lnTo>
                  <a:pt x="80" y="496"/>
                </a:lnTo>
                <a:lnTo>
                  <a:pt x="100" y="496"/>
                </a:lnTo>
                <a:lnTo>
                  <a:pt x="122" y="495"/>
                </a:lnTo>
                <a:lnTo>
                  <a:pt x="143" y="494"/>
                </a:lnTo>
                <a:lnTo>
                  <a:pt x="163" y="490"/>
                </a:lnTo>
                <a:lnTo>
                  <a:pt x="184" y="484"/>
                </a:lnTo>
                <a:lnTo>
                  <a:pt x="204" y="478"/>
                </a:lnTo>
                <a:lnTo>
                  <a:pt x="223" y="470"/>
                </a:lnTo>
                <a:lnTo>
                  <a:pt x="245" y="460"/>
                </a:lnTo>
                <a:lnTo>
                  <a:pt x="261" y="450"/>
                </a:lnTo>
                <a:lnTo>
                  <a:pt x="283" y="438"/>
                </a:lnTo>
                <a:lnTo>
                  <a:pt x="302" y="421"/>
                </a:lnTo>
                <a:lnTo>
                  <a:pt x="317" y="408"/>
                </a:lnTo>
                <a:lnTo>
                  <a:pt x="334" y="391"/>
                </a:lnTo>
                <a:lnTo>
                  <a:pt x="345" y="373"/>
                </a:lnTo>
                <a:lnTo>
                  <a:pt x="355" y="356"/>
                </a:lnTo>
                <a:lnTo>
                  <a:pt x="361" y="331"/>
                </a:lnTo>
                <a:lnTo>
                  <a:pt x="362" y="311"/>
                </a:lnTo>
                <a:lnTo>
                  <a:pt x="362" y="291"/>
                </a:lnTo>
                <a:lnTo>
                  <a:pt x="362" y="191"/>
                </a:lnTo>
                <a:lnTo>
                  <a:pt x="451" y="191"/>
                </a:lnTo>
                <a:lnTo>
                  <a:pt x="272" y="0"/>
                </a:lnTo>
                <a:lnTo>
                  <a:pt x="90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73692146-6EC7-FEFB-188A-8167ED39E335}"/>
              </a:ext>
            </a:extLst>
          </p:cNvPr>
          <p:cNvSpPr>
            <a:spLocks/>
          </p:cNvSpPr>
          <p:nvPr/>
        </p:nvSpPr>
        <p:spPr bwMode="auto">
          <a:xfrm>
            <a:off x="2521857" y="2624138"/>
            <a:ext cx="973138" cy="804862"/>
          </a:xfrm>
          <a:custGeom>
            <a:avLst/>
            <a:gdLst>
              <a:gd name="T0" fmla="*/ 657225 w 613"/>
              <a:gd name="T1" fmla="*/ 147637 h 507"/>
              <a:gd name="T2" fmla="*/ 657225 w 613"/>
              <a:gd name="T3" fmla="*/ 309562 h 507"/>
              <a:gd name="T4" fmla="*/ 244475 w 613"/>
              <a:gd name="T5" fmla="*/ 309562 h 507"/>
              <a:gd name="T6" fmla="*/ 219075 w 613"/>
              <a:gd name="T7" fmla="*/ 307975 h 507"/>
              <a:gd name="T8" fmla="*/ 201613 w 613"/>
              <a:gd name="T9" fmla="*/ 304800 h 507"/>
              <a:gd name="T10" fmla="*/ 180975 w 613"/>
              <a:gd name="T11" fmla="*/ 295275 h 507"/>
              <a:gd name="T12" fmla="*/ 161925 w 613"/>
              <a:gd name="T13" fmla="*/ 285750 h 507"/>
              <a:gd name="T14" fmla="*/ 142875 w 613"/>
              <a:gd name="T15" fmla="*/ 269875 h 507"/>
              <a:gd name="T16" fmla="*/ 123825 w 613"/>
              <a:gd name="T17" fmla="*/ 252412 h 507"/>
              <a:gd name="T18" fmla="*/ 107950 w 613"/>
              <a:gd name="T19" fmla="*/ 233362 h 507"/>
              <a:gd name="T20" fmla="*/ 93663 w 613"/>
              <a:gd name="T21" fmla="*/ 214312 h 507"/>
              <a:gd name="T22" fmla="*/ 80963 w 613"/>
              <a:gd name="T23" fmla="*/ 193675 h 507"/>
              <a:gd name="T24" fmla="*/ 73025 w 613"/>
              <a:gd name="T25" fmla="*/ 171450 h 507"/>
              <a:gd name="T26" fmla="*/ 61913 w 613"/>
              <a:gd name="T27" fmla="*/ 149225 h 507"/>
              <a:gd name="T28" fmla="*/ 50800 w 613"/>
              <a:gd name="T29" fmla="*/ 127000 h 507"/>
              <a:gd name="T30" fmla="*/ 42863 w 613"/>
              <a:gd name="T31" fmla="*/ 103187 h 507"/>
              <a:gd name="T32" fmla="*/ 33338 w 613"/>
              <a:gd name="T33" fmla="*/ 79375 h 507"/>
              <a:gd name="T34" fmla="*/ 26988 w 613"/>
              <a:gd name="T35" fmla="*/ 55562 h 507"/>
              <a:gd name="T36" fmla="*/ 20638 w 613"/>
              <a:gd name="T37" fmla="*/ 31750 h 507"/>
              <a:gd name="T38" fmla="*/ 14288 w 613"/>
              <a:gd name="T39" fmla="*/ 0 h 507"/>
              <a:gd name="T40" fmla="*/ 6350 w 613"/>
              <a:gd name="T41" fmla="*/ 26987 h 507"/>
              <a:gd name="T42" fmla="*/ 1588 w 613"/>
              <a:gd name="T43" fmla="*/ 52387 h 507"/>
              <a:gd name="T44" fmla="*/ 0 w 613"/>
              <a:gd name="T45" fmla="*/ 80962 h 507"/>
              <a:gd name="T46" fmla="*/ 0 w 613"/>
              <a:gd name="T47" fmla="*/ 111125 h 507"/>
              <a:gd name="T48" fmla="*/ 0 w 613"/>
              <a:gd name="T49" fmla="*/ 139700 h 507"/>
              <a:gd name="T50" fmla="*/ 0 w 613"/>
              <a:gd name="T51" fmla="*/ 176212 h 507"/>
              <a:gd name="T52" fmla="*/ 0 w 613"/>
              <a:gd name="T53" fmla="*/ 214312 h 507"/>
              <a:gd name="T54" fmla="*/ 1588 w 613"/>
              <a:gd name="T55" fmla="*/ 249237 h 507"/>
              <a:gd name="T56" fmla="*/ 6350 w 613"/>
              <a:gd name="T57" fmla="*/ 284162 h 507"/>
              <a:gd name="T58" fmla="*/ 14288 w 613"/>
              <a:gd name="T59" fmla="*/ 320675 h 507"/>
              <a:gd name="T60" fmla="*/ 22225 w 613"/>
              <a:gd name="T61" fmla="*/ 357187 h 507"/>
              <a:gd name="T62" fmla="*/ 33338 w 613"/>
              <a:gd name="T63" fmla="*/ 388937 h 507"/>
              <a:gd name="T64" fmla="*/ 47625 w 613"/>
              <a:gd name="T65" fmla="*/ 427037 h 507"/>
              <a:gd name="T66" fmla="*/ 61913 w 613"/>
              <a:gd name="T67" fmla="*/ 455612 h 507"/>
              <a:gd name="T68" fmla="*/ 77788 w 613"/>
              <a:gd name="T69" fmla="*/ 493712 h 507"/>
              <a:gd name="T70" fmla="*/ 100013 w 613"/>
              <a:gd name="T71" fmla="*/ 527050 h 507"/>
              <a:gd name="T72" fmla="*/ 117475 w 613"/>
              <a:gd name="T73" fmla="*/ 552450 h 507"/>
              <a:gd name="T74" fmla="*/ 141288 w 613"/>
              <a:gd name="T75" fmla="*/ 581025 h 507"/>
              <a:gd name="T76" fmla="*/ 165100 w 613"/>
              <a:gd name="T77" fmla="*/ 601662 h 507"/>
              <a:gd name="T78" fmla="*/ 188913 w 613"/>
              <a:gd name="T79" fmla="*/ 619125 h 507"/>
              <a:gd name="T80" fmla="*/ 222250 w 613"/>
              <a:gd name="T81" fmla="*/ 630237 h 507"/>
              <a:gd name="T82" fmla="*/ 249238 w 613"/>
              <a:gd name="T83" fmla="*/ 631825 h 507"/>
              <a:gd name="T84" fmla="*/ 276225 w 613"/>
              <a:gd name="T85" fmla="*/ 631825 h 507"/>
              <a:gd name="T86" fmla="*/ 657225 w 613"/>
              <a:gd name="T87" fmla="*/ 631825 h 507"/>
              <a:gd name="T88" fmla="*/ 657225 w 613"/>
              <a:gd name="T89" fmla="*/ 803275 h 507"/>
              <a:gd name="T90" fmla="*/ 971550 w 613"/>
              <a:gd name="T91" fmla="*/ 476250 h 507"/>
              <a:gd name="T92" fmla="*/ 657225 w 613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3"/>
              <a:gd name="T142" fmla="*/ 0 h 507"/>
              <a:gd name="T143" fmla="*/ 613 w 613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3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8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8" y="159"/>
                </a:lnTo>
                <a:lnTo>
                  <a:pt x="68" y="147"/>
                </a:lnTo>
                <a:lnTo>
                  <a:pt x="59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9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9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49" y="311"/>
                </a:lnTo>
                <a:lnTo>
                  <a:pt x="63" y="332"/>
                </a:lnTo>
                <a:lnTo>
                  <a:pt x="74" y="348"/>
                </a:lnTo>
                <a:lnTo>
                  <a:pt x="89" y="366"/>
                </a:lnTo>
                <a:lnTo>
                  <a:pt x="104" y="379"/>
                </a:lnTo>
                <a:lnTo>
                  <a:pt x="119" y="390"/>
                </a:lnTo>
                <a:lnTo>
                  <a:pt x="140" y="397"/>
                </a:lnTo>
                <a:lnTo>
                  <a:pt x="157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2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ED912E81-DECD-2785-879B-A616F7460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057" y="965200"/>
            <a:ext cx="2138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input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8B48DCB6-4CE7-AB77-3E45-7473B2F48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457" y="965200"/>
            <a:ext cx="230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output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59E146EC-8C4A-1A0B-CB87-4BC09C1F6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257" y="1193800"/>
            <a:ext cx="1544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Ciphertext</a:t>
            </a: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0E1D0B42-32E2-2F71-2930-07FE4D35A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207" y="3454400"/>
            <a:ext cx="484188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7" name="AutoShape 19">
            <a:extLst>
              <a:ext uri="{FF2B5EF4-FFF2-40B4-BE49-F238E27FC236}">
                <a16:creationId xmlns:a16="http://schemas.microsoft.com/office/drawing/2014/main" id="{92DEA290-6218-7CA9-A3D6-0472B5E0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295" y="3454400"/>
            <a:ext cx="484187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20EFAECC-1B93-A035-6824-DBD9E8584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820" y="4667250"/>
            <a:ext cx="2603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Same key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(shared secret)</a:t>
            </a: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89E8D336-23E0-CE33-6DF4-F1DA37446D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9707" y="49339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AA2BE53F-546F-8E56-55D8-C756D16A0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2420" y="4933950"/>
            <a:ext cx="706437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3">
            <a:extLst>
              <a:ext uri="{FF2B5EF4-FFF2-40B4-BE49-F238E27FC236}">
                <a16:creationId xmlns:a16="http://schemas.microsoft.com/office/drawing/2014/main" id="{EFCE0AC8-C2EC-5E8F-C5D6-9FB7ECED8E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103724"/>
              </p:ext>
            </p:extLst>
          </p:nvPr>
        </p:nvGraphicFramePr>
        <p:xfrm>
          <a:off x="7498670" y="4313238"/>
          <a:ext cx="862012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861840" imgH="1596960" progId="MS_ClipArt_Gallery.2">
                  <p:embed/>
                </p:oleObj>
              </mc:Choice>
              <mc:Fallback>
                <p:oleObj name="Clip" r:id="rId4" imgW="861840" imgH="1596960" progId="MS_ClipArt_Gallery.2">
                  <p:embed/>
                  <p:pic>
                    <p:nvPicPr>
                      <p:cNvPr id="19479" name="Object 23">
                        <a:extLst>
                          <a:ext uri="{FF2B5EF4-FFF2-40B4-BE49-F238E27FC236}">
                            <a16:creationId xmlns:a16="http://schemas.microsoft.com/office/drawing/2014/main" id="{95D199F6-C4F2-93C8-0CD8-75FFF2DB128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670" y="4313238"/>
                        <a:ext cx="862012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99D10AB-CA92-8CB4-A4CC-0E5A2853AE9D}"/>
              </a:ext>
            </a:extLst>
          </p:cNvPr>
          <p:cNvSpPr txBox="1"/>
          <p:nvPr/>
        </p:nvSpPr>
        <p:spPr>
          <a:xfrm>
            <a:off x="5431970" y="6248400"/>
            <a:ext cx="592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Cryptography in E-Commerce </a:t>
            </a:r>
          </a:p>
        </p:txBody>
      </p:sp>
    </p:spTree>
    <p:extLst>
      <p:ext uri="{BB962C8B-B14F-4D97-AF65-F5344CB8AC3E}">
        <p14:creationId xmlns:p14="http://schemas.microsoft.com/office/powerpoint/2010/main" val="264324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0" grpId="0" animBg="1"/>
      <p:bldP spid="13" grpId="0"/>
      <p:bldP spid="14" grpId="0"/>
      <p:bldP spid="15" grpId="0"/>
      <p:bldP spid="16" grpId="0" animBg="1"/>
      <p:bldP spid="17" grpId="0" animBg="1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3220"/>
            <a:ext cx="10515600" cy="54521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 </a:t>
            </a: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nir-simetri</a:t>
            </a:r>
            <a:r>
              <a:rPr lang="en-US" b="1" dirty="0"/>
              <a:t> (</a:t>
            </a:r>
            <a:r>
              <a:rPr lang="en-US" b="1" i="1" dirty="0"/>
              <a:t>asymmetric-key cryptography</a:t>
            </a:r>
            <a:r>
              <a:rPr lang="en-US" b="1" dirty="0"/>
              <a:t>)</a:t>
            </a:r>
          </a:p>
          <a:p>
            <a:pPr marL="346075" indent="111125"/>
            <a:r>
              <a:rPr lang="en-US" dirty="0"/>
              <a:t>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</a:t>
            </a:r>
            <a:r>
              <a:rPr lang="en-US" sz="2400" dirty="0">
                <a:sym typeface="Symbol" panose="05050102010706020507" pitchFamily="18" charset="2"/>
              </a:rPr>
              <a:t></a:t>
            </a:r>
            <a:r>
              <a:rPr lang="en-US" sz="2400" dirty="0"/>
              <a:t>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dekripsi</a:t>
            </a:r>
            <a:r>
              <a:rPr lang="en-US" sz="2400" dirty="0"/>
              <a:t> (K1 </a:t>
            </a:r>
            <a:r>
              <a:rPr lang="en-US" sz="2400" dirty="0">
                <a:sym typeface="Symbol" panose="05050102010706020507" pitchFamily="18" charset="2"/>
              </a:rPr>
              <a:t> K2)</a:t>
            </a:r>
            <a:endParaRPr lang="en-US" sz="2400" dirty="0"/>
          </a:p>
          <a:p>
            <a:pPr marL="346075" indent="0">
              <a:buNone/>
            </a:pPr>
            <a:r>
              <a:rPr lang="en-US" sz="2400" dirty="0"/>
              <a:t>   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tidak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public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346075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 </a:t>
            </a:r>
            <a:r>
              <a:rPr lang="en-US" sz="2400" dirty="0" err="1">
                <a:sym typeface="Wingdings" panose="05000000000000000000" pitchFamily="2" charset="2"/>
              </a:rPr>
              <a:t>Kunci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dekripsi</a:t>
            </a:r>
            <a:r>
              <a:rPr lang="en-US" sz="2400" dirty="0"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private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688975" indent="-342900"/>
            <a:r>
              <a:rPr lang="en-US" sz="2400" dirty="0" err="1">
                <a:sym typeface="Wingdings" panose="05000000000000000000" pitchFamily="2" charset="2"/>
              </a:rPr>
              <a:t>Mulai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ditemukan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sejak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tahun</a:t>
            </a:r>
            <a:r>
              <a:rPr lang="en-US" sz="2400" dirty="0">
                <a:sym typeface="Wingdings" panose="05000000000000000000" pitchFamily="2" charset="2"/>
              </a:rPr>
              <a:t> 1976</a:t>
            </a:r>
          </a:p>
          <a:p>
            <a:pPr marL="346075" indent="11112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51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65142" y="29216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627174"/>
              </p:ext>
            </p:extLst>
          </p:nvPr>
        </p:nvGraphicFramePr>
        <p:xfrm>
          <a:off x="1960881" y="3063326"/>
          <a:ext cx="7726680" cy="1955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614618" imgH="1412652" progId="Visio.Drawing.6">
                  <p:embed/>
                </p:oleObj>
              </mc:Choice>
              <mc:Fallback>
                <p:oleObj r:id="rId2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0881" y="3063326"/>
                        <a:ext cx="7726680" cy="19553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3EB9F5-0D30-470F-9EF7-AF0567F51E7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66514" y="5244147"/>
            <a:ext cx="32224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RSA (</a:t>
            </a:r>
            <a:r>
              <a:rPr lang="en-US" dirty="0" err="1">
                <a:solidFill>
                  <a:srgbClr val="FF0000"/>
                </a:solidFill>
              </a:rPr>
              <a:t>Rivest</a:t>
            </a:r>
            <a:r>
              <a:rPr lang="en-US" dirty="0">
                <a:solidFill>
                  <a:srgbClr val="FF0000"/>
                </a:solidFill>
              </a:rPr>
              <a:t>-Shamir-</a:t>
            </a:r>
            <a:r>
              <a:rPr lang="en-US" dirty="0" err="1">
                <a:solidFill>
                  <a:srgbClr val="FF0000"/>
                </a:solidFill>
              </a:rPr>
              <a:t>Adleman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ElGamal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DSA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Diffie</a:t>
            </a:r>
            <a:r>
              <a:rPr lang="en-US" dirty="0">
                <a:solidFill>
                  <a:srgbClr val="FF0000"/>
                </a:solidFill>
              </a:rPr>
              <a:t>-Hellman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Mercke</a:t>
            </a:r>
            <a:r>
              <a:rPr lang="en-US" dirty="0">
                <a:solidFill>
                  <a:srgbClr val="FF0000"/>
                </a:solidFill>
              </a:rPr>
              <a:t> Knapsack Algorithm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3790" y="5311790"/>
            <a:ext cx="3558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Rabin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EPOC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Mc </a:t>
            </a:r>
            <a:r>
              <a:rPr lang="en-US" dirty="0" err="1">
                <a:solidFill>
                  <a:srgbClr val="FF0000"/>
                </a:solidFill>
              </a:rPr>
              <a:t>Eliece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XTR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ECC (</a:t>
            </a:r>
            <a:r>
              <a:rPr lang="en-US" i="1" dirty="0">
                <a:solidFill>
                  <a:srgbClr val="FF0000"/>
                </a:solidFill>
              </a:rPr>
              <a:t>Elliptic Curve Cryptography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40986" y="1291483"/>
            <a:ext cx="4814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Nama</a:t>
            </a:r>
            <a:r>
              <a:rPr lang="en-US" sz="2400" dirty="0">
                <a:solidFill>
                  <a:srgbClr val="FF0000"/>
                </a:solidFill>
              </a:rPr>
              <a:t> lain: </a:t>
            </a:r>
            <a:r>
              <a:rPr lang="en-US" sz="2400" b="1" dirty="0" err="1">
                <a:solidFill>
                  <a:srgbClr val="FF0000"/>
                </a:solidFill>
              </a:rPr>
              <a:t>Kriptografi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kunci</a:t>
            </a:r>
            <a:r>
              <a:rPr lang="en-US" sz="2400" b="1" dirty="0">
                <a:solidFill>
                  <a:srgbClr val="FF0000"/>
                </a:solidFill>
              </a:rPr>
              <a:t> –</a:t>
            </a:r>
            <a:r>
              <a:rPr lang="en-US" sz="2400" b="1" dirty="0" err="1">
                <a:solidFill>
                  <a:srgbClr val="FF0000"/>
                </a:solidFill>
              </a:rPr>
              <a:t>publik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public-key cryptography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6110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B38E9C-4D20-682E-7E50-A7E51CD6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5B4915-C3A7-BD56-DCFC-BCFAC254B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210" y="1149350"/>
            <a:ext cx="1344612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FD59BD-4E46-AEDA-2234-E1280825C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535" y="1393825"/>
            <a:ext cx="2259012" cy="108267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“Py75c%bn&amp;*)9|fDe^bDFaq#xzjFr@g5=&amp;nmdFg$5knvMd’rkvegMs”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8B7276F-C070-3DB6-D1C9-A07ACD04D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672" y="1149350"/>
            <a:ext cx="1344613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A06DD9E-5F23-DC17-A6CA-653F1C5B9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572" y="762000"/>
            <a:ext cx="2136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input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A9ADFFD-A309-679C-5791-DB04AB5D5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172" y="762000"/>
            <a:ext cx="2298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output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FAB5591D-957B-C342-8B60-28CD8F91F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972" y="990600"/>
            <a:ext cx="1543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Ciphertext</a:t>
            </a: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41781B6F-3C08-FC3C-ADF1-A5149E1B8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72" y="3286125"/>
            <a:ext cx="484188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EFE80663-7E15-6FA1-676D-9609C0746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7310" y="3286125"/>
            <a:ext cx="484187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87652D14-EB91-2DB1-23B2-422BDFE2E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985" y="4271963"/>
            <a:ext cx="260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Different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keys</a:t>
            </a:r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8EB50AD5-8601-BA79-423A-85E10AFB91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14360" y="47307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21A26BD2-68B6-72B8-717B-23A3A0EB97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9122" y="47307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134DF8E8-B619-7E31-F58A-D1CB00D59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235" y="4699000"/>
            <a:ext cx="2187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Public key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F0DDA20B-2AA3-6E67-6F54-3FBFCBAF2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910" y="4699000"/>
            <a:ext cx="2162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Private key</a:t>
            </a:r>
          </a:p>
        </p:txBody>
      </p:sp>
      <p:grpSp>
        <p:nvGrpSpPr>
          <p:cNvPr id="16" name="Group 18">
            <a:extLst>
              <a:ext uri="{FF2B5EF4-FFF2-40B4-BE49-F238E27FC236}">
                <a16:creationId xmlns:a16="http://schemas.microsoft.com/office/drawing/2014/main" id="{9125A7F9-955D-E1F2-9CC0-3E7CDD71709A}"/>
              </a:ext>
            </a:extLst>
          </p:cNvPr>
          <p:cNvGrpSpPr>
            <a:grpSpLocks/>
          </p:cNvGrpSpPr>
          <p:nvPr/>
        </p:nvGrpSpPr>
        <p:grpSpPr bwMode="auto">
          <a:xfrm>
            <a:off x="7294110" y="4144963"/>
            <a:ext cx="890587" cy="1709737"/>
            <a:chOff x="3813" y="2947"/>
            <a:chExt cx="561" cy="1077"/>
          </a:xfrm>
        </p:grpSpPr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3339B096-FB19-82F1-CAA7-86CC531AEF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3" y="2947"/>
              <a:ext cx="561" cy="1077"/>
              <a:chOff x="3813" y="2947"/>
              <a:chExt cx="561" cy="1077"/>
            </a:xfrm>
          </p:grpSpPr>
          <p:sp>
            <p:nvSpPr>
              <p:cNvPr id="19" name="Freeform 20">
                <a:extLst>
                  <a:ext uri="{FF2B5EF4-FFF2-40B4-BE49-F238E27FC236}">
                    <a16:creationId xmlns:a16="http://schemas.microsoft.com/office/drawing/2014/main" id="{6967974E-1CEF-24CD-00BE-6BD3B70AC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947"/>
                <a:ext cx="547" cy="1071"/>
              </a:xfrm>
              <a:custGeom>
                <a:avLst/>
                <a:gdLst>
                  <a:gd name="T0" fmla="*/ 349 w 547"/>
                  <a:gd name="T1" fmla="*/ 0 h 1071"/>
                  <a:gd name="T2" fmla="*/ 185 w 547"/>
                  <a:gd name="T3" fmla="*/ 0 h 1071"/>
                  <a:gd name="T4" fmla="*/ 215 w 547"/>
                  <a:gd name="T5" fmla="*/ 41 h 1071"/>
                  <a:gd name="T6" fmla="*/ 312 w 547"/>
                  <a:gd name="T7" fmla="*/ 41 h 1071"/>
                  <a:gd name="T8" fmla="*/ 348 w 547"/>
                  <a:gd name="T9" fmla="*/ 106 h 1071"/>
                  <a:gd name="T10" fmla="*/ 182 w 547"/>
                  <a:gd name="T11" fmla="*/ 106 h 1071"/>
                  <a:gd name="T12" fmla="*/ 216 w 547"/>
                  <a:gd name="T13" fmla="*/ 42 h 1071"/>
                  <a:gd name="T14" fmla="*/ 185 w 547"/>
                  <a:gd name="T15" fmla="*/ 1 h 1071"/>
                  <a:gd name="T16" fmla="*/ 127 w 547"/>
                  <a:gd name="T17" fmla="*/ 102 h 1071"/>
                  <a:gd name="T18" fmla="*/ 95 w 547"/>
                  <a:gd name="T19" fmla="*/ 103 h 1071"/>
                  <a:gd name="T20" fmla="*/ 84 w 547"/>
                  <a:gd name="T21" fmla="*/ 137 h 1071"/>
                  <a:gd name="T22" fmla="*/ 35 w 547"/>
                  <a:gd name="T23" fmla="*/ 137 h 1071"/>
                  <a:gd name="T24" fmla="*/ 35 w 547"/>
                  <a:gd name="T25" fmla="*/ 162 h 1071"/>
                  <a:gd name="T26" fmla="*/ 16 w 547"/>
                  <a:gd name="T27" fmla="*/ 163 h 1071"/>
                  <a:gd name="T28" fmla="*/ 0 w 547"/>
                  <a:gd name="T29" fmla="*/ 163 h 1071"/>
                  <a:gd name="T30" fmla="*/ 0 w 547"/>
                  <a:gd name="T31" fmla="*/ 312 h 1071"/>
                  <a:gd name="T32" fmla="*/ 35 w 547"/>
                  <a:gd name="T33" fmla="*/ 313 h 1071"/>
                  <a:gd name="T34" fmla="*/ 36 w 547"/>
                  <a:gd name="T35" fmla="*/ 344 h 1071"/>
                  <a:gd name="T36" fmla="*/ 82 w 547"/>
                  <a:gd name="T37" fmla="*/ 344 h 1071"/>
                  <a:gd name="T38" fmla="*/ 96 w 547"/>
                  <a:gd name="T39" fmla="*/ 381 h 1071"/>
                  <a:gd name="T40" fmla="*/ 121 w 547"/>
                  <a:gd name="T41" fmla="*/ 382 h 1071"/>
                  <a:gd name="T42" fmla="*/ 123 w 547"/>
                  <a:gd name="T43" fmla="*/ 458 h 1071"/>
                  <a:gd name="T44" fmla="*/ 141 w 547"/>
                  <a:gd name="T45" fmla="*/ 458 h 1071"/>
                  <a:gd name="T46" fmla="*/ 146 w 547"/>
                  <a:gd name="T47" fmla="*/ 469 h 1071"/>
                  <a:gd name="T48" fmla="*/ 146 w 547"/>
                  <a:gd name="T49" fmla="*/ 545 h 1071"/>
                  <a:gd name="T50" fmla="*/ 177 w 547"/>
                  <a:gd name="T51" fmla="*/ 546 h 1071"/>
                  <a:gd name="T52" fmla="*/ 175 w 547"/>
                  <a:gd name="T53" fmla="*/ 1002 h 1071"/>
                  <a:gd name="T54" fmla="*/ 248 w 547"/>
                  <a:gd name="T55" fmla="*/ 1070 h 1071"/>
                  <a:gd name="T56" fmla="*/ 341 w 547"/>
                  <a:gd name="T57" fmla="*/ 991 h 1071"/>
                  <a:gd name="T58" fmla="*/ 307 w 547"/>
                  <a:gd name="T59" fmla="*/ 969 h 1071"/>
                  <a:gd name="T60" fmla="*/ 307 w 547"/>
                  <a:gd name="T61" fmla="*/ 942 h 1071"/>
                  <a:gd name="T62" fmla="*/ 341 w 547"/>
                  <a:gd name="T63" fmla="*/ 918 h 1071"/>
                  <a:gd name="T64" fmla="*/ 307 w 547"/>
                  <a:gd name="T65" fmla="*/ 898 h 1071"/>
                  <a:gd name="T66" fmla="*/ 312 w 547"/>
                  <a:gd name="T67" fmla="*/ 889 h 1071"/>
                  <a:gd name="T68" fmla="*/ 342 w 547"/>
                  <a:gd name="T69" fmla="*/ 870 h 1071"/>
                  <a:gd name="T70" fmla="*/ 346 w 547"/>
                  <a:gd name="T71" fmla="*/ 812 h 1071"/>
                  <a:gd name="T72" fmla="*/ 351 w 547"/>
                  <a:gd name="T73" fmla="*/ 806 h 1071"/>
                  <a:gd name="T74" fmla="*/ 307 w 547"/>
                  <a:gd name="T75" fmla="*/ 772 h 1071"/>
                  <a:gd name="T76" fmla="*/ 307 w 547"/>
                  <a:gd name="T77" fmla="*/ 742 h 1071"/>
                  <a:gd name="T78" fmla="*/ 342 w 547"/>
                  <a:gd name="T79" fmla="*/ 708 h 1071"/>
                  <a:gd name="T80" fmla="*/ 307 w 547"/>
                  <a:gd name="T81" fmla="*/ 677 h 1071"/>
                  <a:gd name="T82" fmla="*/ 307 w 547"/>
                  <a:gd name="T83" fmla="*/ 646 h 1071"/>
                  <a:gd name="T84" fmla="*/ 341 w 547"/>
                  <a:gd name="T85" fmla="*/ 606 h 1071"/>
                  <a:gd name="T86" fmla="*/ 346 w 547"/>
                  <a:gd name="T87" fmla="*/ 542 h 1071"/>
                  <a:gd name="T88" fmla="*/ 387 w 547"/>
                  <a:gd name="T89" fmla="*/ 542 h 1071"/>
                  <a:gd name="T90" fmla="*/ 387 w 547"/>
                  <a:gd name="T91" fmla="*/ 455 h 1071"/>
                  <a:gd name="T92" fmla="*/ 412 w 547"/>
                  <a:gd name="T93" fmla="*/ 455 h 1071"/>
                  <a:gd name="T94" fmla="*/ 412 w 547"/>
                  <a:gd name="T95" fmla="*/ 378 h 1071"/>
                  <a:gd name="T96" fmla="*/ 438 w 547"/>
                  <a:gd name="T97" fmla="*/ 378 h 1071"/>
                  <a:gd name="T98" fmla="*/ 450 w 547"/>
                  <a:gd name="T99" fmla="*/ 341 h 1071"/>
                  <a:gd name="T100" fmla="*/ 505 w 547"/>
                  <a:gd name="T101" fmla="*/ 341 h 1071"/>
                  <a:gd name="T102" fmla="*/ 505 w 547"/>
                  <a:gd name="T103" fmla="*/ 310 h 1071"/>
                  <a:gd name="T104" fmla="*/ 546 w 547"/>
                  <a:gd name="T105" fmla="*/ 310 h 1071"/>
                  <a:gd name="T106" fmla="*/ 546 w 547"/>
                  <a:gd name="T107" fmla="*/ 159 h 1071"/>
                  <a:gd name="T108" fmla="*/ 505 w 547"/>
                  <a:gd name="T109" fmla="*/ 159 h 1071"/>
                  <a:gd name="T110" fmla="*/ 505 w 547"/>
                  <a:gd name="T111" fmla="*/ 137 h 1071"/>
                  <a:gd name="T112" fmla="*/ 459 w 547"/>
                  <a:gd name="T113" fmla="*/ 137 h 1071"/>
                  <a:gd name="T114" fmla="*/ 448 w 547"/>
                  <a:gd name="T115" fmla="*/ 127 h 1071"/>
                  <a:gd name="T116" fmla="*/ 437 w 547"/>
                  <a:gd name="T117" fmla="*/ 103 h 1071"/>
                  <a:gd name="T118" fmla="*/ 412 w 547"/>
                  <a:gd name="T119" fmla="*/ 103 h 1071"/>
                  <a:gd name="T120" fmla="*/ 349 w 547"/>
                  <a:gd name="T121" fmla="*/ 0 h 107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47"/>
                  <a:gd name="T184" fmla="*/ 0 h 1071"/>
                  <a:gd name="T185" fmla="*/ 547 w 547"/>
                  <a:gd name="T186" fmla="*/ 1071 h 107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47" h="1071">
                    <a:moveTo>
                      <a:pt x="349" y="0"/>
                    </a:moveTo>
                    <a:lnTo>
                      <a:pt x="185" y="0"/>
                    </a:lnTo>
                    <a:lnTo>
                      <a:pt x="215" y="41"/>
                    </a:lnTo>
                    <a:lnTo>
                      <a:pt x="312" y="41"/>
                    </a:lnTo>
                    <a:lnTo>
                      <a:pt x="348" y="106"/>
                    </a:lnTo>
                    <a:lnTo>
                      <a:pt x="182" y="106"/>
                    </a:lnTo>
                    <a:lnTo>
                      <a:pt x="216" y="42"/>
                    </a:lnTo>
                    <a:lnTo>
                      <a:pt x="185" y="1"/>
                    </a:lnTo>
                    <a:lnTo>
                      <a:pt x="127" y="102"/>
                    </a:lnTo>
                    <a:lnTo>
                      <a:pt x="95" y="103"/>
                    </a:lnTo>
                    <a:lnTo>
                      <a:pt x="84" y="137"/>
                    </a:lnTo>
                    <a:lnTo>
                      <a:pt x="35" y="137"/>
                    </a:lnTo>
                    <a:lnTo>
                      <a:pt x="35" y="162"/>
                    </a:lnTo>
                    <a:lnTo>
                      <a:pt x="16" y="163"/>
                    </a:lnTo>
                    <a:lnTo>
                      <a:pt x="0" y="163"/>
                    </a:lnTo>
                    <a:lnTo>
                      <a:pt x="0" y="312"/>
                    </a:lnTo>
                    <a:lnTo>
                      <a:pt x="35" y="313"/>
                    </a:lnTo>
                    <a:lnTo>
                      <a:pt x="36" y="344"/>
                    </a:lnTo>
                    <a:lnTo>
                      <a:pt x="82" y="344"/>
                    </a:lnTo>
                    <a:lnTo>
                      <a:pt x="96" y="381"/>
                    </a:lnTo>
                    <a:lnTo>
                      <a:pt x="121" y="382"/>
                    </a:lnTo>
                    <a:lnTo>
                      <a:pt x="123" y="458"/>
                    </a:lnTo>
                    <a:lnTo>
                      <a:pt x="141" y="458"/>
                    </a:lnTo>
                    <a:lnTo>
                      <a:pt x="146" y="469"/>
                    </a:lnTo>
                    <a:lnTo>
                      <a:pt x="146" y="545"/>
                    </a:lnTo>
                    <a:lnTo>
                      <a:pt x="177" y="546"/>
                    </a:lnTo>
                    <a:lnTo>
                      <a:pt x="175" y="1002"/>
                    </a:lnTo>
                    <a:lnTo>
                      <a:pt x="248" y="1070"/>
                    </a:lnTo>
                    <a:lnTo>
                      <a:pt x="341" y="991"/>
                    </a:lnTo>
                    <a:lnTo>
                      <a:pt x="307" y="969"/>
                    </a:lnTo>
                    <a:lnTo>
                      <a:pt x="307" y="942"/>
                    </a:lnTo>
                    <a:lnTo>
                      <a:pt x="341" y="918"/>
                    </a:lnTo>
                    <a:lnTo>
                      <a:pt x="307" y="898"/>
                    </a:lnTo>
                    <a:lnTo>
                      <a:pt x="312" y="889"/>
                    </a:lnTo>
                    <a:lnTo>
                      <a:pt x="342" y="870"/>
                    </a:lnTo>
                    <a:lnTo>
                      <a:pt x="346" y="812"/>
                    </a:lnTo>
                    <a:lnTo>
                      <a:pt x="351" y="806"/>
                    </a:lnTo>
                    <a:lnTo>
                      <a:pt x="307" y="772"/>
                    </a:lnTo>
                    <a:lnTo>
                      <a:pt x="307" y="742"/>
                    </a:lnTo>
                    <a:lnTo>
                      <a:pt x="342" y="708"/>
                    </a:lnTo>
                    <a:lnTo>
                      <a:pt x="307" y="677"/>
                    </a:lnTo>
                    <a:lnTo>
                      <a:pt x="307" y="646"/>
                    </a:lnTo>
                    <a:lnTo>
                      <a:pt x="341" y="606"/>
                    </a:lnTo>
                    <a:lnTo>
                      <a:pt x="346" y="542"/>
                    </a:lnTo>
                    <a:lnTo>
                      <a:pt x="387" y="542"/>
                    </a:lnTo>
                    <a:lnTo>
                      <a:pt x="387" y="455"/>
                    </a:lnTo>
                    <a:lnTo>
                      <a:pt x="412" y="455"/>
                    </a:lnTo>
                    <a:lnTo>
                      <a:pt x="412" y="378"/>
                    </a:lnTo>
                    <a:lnTo>
                      <a:pt x="438" y="378"/>
                    </a:lnTo>
                    <a:lnTo>
                      <a:pt x="450" y="341"/>
                    </a:lnTo>
                    <a:lnTo>
                      <a:pt x="505" y="341"/>
                    </a:lnTo>
                    <a:lnTo>
                      <a:pt x="505" y="310"/>
                    </a:lnTo>
                    <a:lnTo>
                      <a:pt x="546" y="310"/>
                    </a:lnTo>
                    <a:lnTo>
                      <a:pt x="546" y="159"/>
                    </a:lnTo>
                    <a:lnTo>
                      <a:pt x="505" y="159"/>
                    </a:lnTo>
                    <a:lnTo>
                      <a:pt x="505" y="137"/>
                    </a:lnTo>
                    <a:lnTo>
                      <a:pt x="459" y="137"/>
                    </a:lnTo>
                    <a:lnTo>
                      <a:pt x="448" y="127"/>
                    </a:lnTo>
                    <a:lnTo>
                      <a:pt x="437" y="103"/>
                    </a:lnTo>
                    <a:lnTo>
                      <a:pt x="412" y="103"/>
                    </a:lnTo>
                    <a:lnTo>
                      <a:pt x="349" y="0"/>
                    </a:lnTo>
                  </a:path>
                </a:pathLst>
              </a:cu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1">
                <a:extLst>
                  <a:ext uri="{FF2B5EF4-FFF2-40B4-BE49-F238E27FC236}">
                    <a16:creationId xmlns:a16="http://schemas.microsoft.com/office/drawing/2014/main" id="{95F72642-3CC0-2852-DED8-8586D9B39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3" y="2953"/>
                <a:ext cx="547" cy="1071"/>
              </a:xfrm>
              <a:custGeom>
                <a:avLst/>
                <a:gdLst>
                  <a:gd name="T0" fmla="*/ 350 w 547"/>
                  <a:gd name="T1" fmla="*/ 0 h 1071"/>
                  <a:gd name="T2" fmla="*/ 186 w 547"/>
                  <a:gd name="T3" fmla="*/ 0 h 1071"/>
                  <a:gd name="T4" fmla="*/ 217 w 547"/>
                  <a:gd name="T5" fmla="*/ 41 h 1071"/>
                  <a:gd name="T6" fmla="*/ 312 w 547"/>
                  <a:gd name="T7" fmla="*/ 41 h 1071"/>
                  <a:gd name="T8" fmla="*/ 348 w 547"/>
                  <a:gd name="T9" fmla="*/ 106 h 1071"/>
                  <a:gd name="T10" fmla="*/ 183 w 547"/>
                  <a:gd name="T11" fmla="*/ 106 h 1071"/>
                  <a:gd name="T12" fmla="*/ 217 w 547"/>
                  <a:gd name="T13" fmla="*/ 42 h 1071"/>
                  <a:gd name="T14" fmla="*/ 186 w 547"/>
                  <a:gd name="T15" fmla="*/ 1 h 1071"/>
                  <a:gd name="T16" fmla="*/ 128 w 547"/>
                  <a:gd name="T17" fmla="*/ 102 h 1071"/>
                  <a:gd name="T18" fmla="*/ 97 w 547"/>
                  <a:gd name="T19" fmla="*/ 102 h 1071"/>
                  <a:gd name="T20" fmla="*/ 86 w 547"/>
                  <a:gd name="T21" fmla="*/ 137 h 1071"/>
                  <a:gd name="T22" fmla="*/ 37 w 547"/>
                  <a:gd name="T23" fmla="*/ 137 h 1071"/>
                  <a:gd name="T24" fmla="*/ 36 w 547"/>
                  <a:gd name="T25" fmla="*/ 162 h 1071"/>
                  <a:gd name="T26" fmla="*/ 17 w 547"/>
                  <a:gd name="T27" fmla="*/ 162 h 1071"/>
                  <a:gd name="T28" fmla="*/ 0 w 547"/>
                  <a:gd name="T29" fmla="*/ 162 h 1071"/>
                  <a:gd name="T30" fmla="*/ 0 w 547"/>
                  <a:gd name="T31" fmla="*/ 312 h 1071"/>
                  <a:gd name="T32" fmla="*/ 37 w 547"/>
                  <a:gd name="T33" fmla="*/ 313 h 1071"/>
                  <a:gd name="T34" fmla="*/ 37 w 547"/>
                  <a:gd name="T35" fmla="*/ 343 h 1071"/>
                  <a:gd name="T36" fmla="*/ 84 w 547"/>
                  <a:gd name="T37" fmla="*/ 343 h 1071"/>
                  <a:gd name="T38" fmla="*/ 97 w 547"/>
                  <a:gd name="T39" fmla="*/ 381 h 1071"/>
                  <a:gd name="T40" fmla="*/ 122 w 547"/>
                  <a:gd name="T41" fmla="*/ 382 h 1071"/>
                  <a:gd name="T42" fmla="*/ 125 w 547"/>
                  <a:gd name="T43" fmla="*/ 458 h 1071"/>
                  <a:gd name="T44" fmla="*/ 141 w 547"/>
                  <a:gd name="T45" fmla="*/ 458 h 1071"/>
                  <a:gd name="T46" fmla="*/ 146 w 547"/>
                  <a:gd name="T47" fmla="*/ 464 h 1071"/>
                  <a:gd name="T48" fmla="*/ 146 w 547"/>
                  <a:gd name="T49" fmla="*/ 545 h 1071"/>
                  <a:gd name="T50" fmla="*/ 178 w 547"/>
                  <a:gd name="T51" fmla="*/ 545 h 1071"/>
                  <a:gd name="T52" fmla="*/ 176 w 547"/>
                  <a:gd name="T53" fmla="*/ 1002 h 1071"/>
                  <a:gd name="T54" fmla="*/ 248 w 547"/>
                  <a:gd name="T55" fmla="*/ 1070 h 1071"/>
                  <a:gd name="T56" fmla="*/ 341 w 547"/>
                  <a:gd name="T57" fmla="*/ 991 h 1071"/>
                  <a:gd name="T58" fmla="*/ 308 w 547"/>
                  <a:gd name="T59" fmla="*/ 969 h 1071"/>
                  <a:gd name="T60" fmla="*/ 308 w 547"/>
                  <a:gd name="T61" fmla="*/ 942 h 1071"/>
                  <a:gd name="T62" fmla="*/ 341 w 547"/>
                  <a:gd name="T63" fmla="*/ 918 h 1071"/>
                  <a:gd name="T64" fmla="*/ 308 w 547"/>
                  <a:gd name="T65" fmla="*/ 897 h 1071"/>
                  <a:gd name="T66" fmla="*/ 313 w 547"/>
                  <a:gd name="T67" fmla="*/ 889 h 1071"/>
                  <a:gd name="T68" fmla="*/ 342 w 547"/>
                  <a:gd name="T69" fmla="*/ 870 h 1071"/>
                  <a:gd name="T70" fmla="*/ 347 w 547"/>
                  <a:gd name="T71" fmla="*/ 812 h 1071"/>
                  <a:gd name="T72" fmla="*/ 351 w 547"/>
                  <a:gd name="T73" fmla="*/ 807 h 1071"/>
                  <a:gd name="T74" fmla="*/ 307 w 547"/>
                  <a:gd name="T75" fmla="*/ 772 h 1071"/>
                  <a:gd name="T76" fmla="*/ 307 w 547"/>
                  <a:gd name="T77" fmla="*/ 742 h 1071"/>
                  <a:gd name="T78" fmla="*/ 342 w 547"/>
                  <a:gd name="T79" fmla="*/ 708 h 1071"/>
                  <a:gd name="T80" fmla="*/ 308 w 547"/>
                  <a:gd name="T81" fmla="*/ 677 h 1071"/>
                  <a:gd name="T82" fmla="*/ 308 w 547"/>
                  <a:gd name="T83" fmla="*/ 646 h 1071"/>
                  <a:gd name="T84" fmla="*/ 341 w 547"/>
                  <a:gd name="T85" fmla="*/ 606 h 1071"/>
                  <a:gd name="T86" fmla="*/ 347 w 547"/>
                  <a:gd name="T87" fmla="*/ 542 h 1071"/>
                  <a:gd name="T88" fmla="*/ 387 w 547"/>
                  <a:gd name="T89" fmla="*/ 542 h 1071"/>
                  <a:gd name="T90" fmla="*/ 387 w 547"/>
                  <a:gd name="T91" fmla="*/ 455 h 1071"/>
                  <a:gd name="T92" fmla="*/ 411 w 547"/>
                  <a:gd name="T93" fmla="*/ 455 h 1071"/>
                  <a:gd name="T94" fmla="*/ 411 w 547"/>
                  <a:gd name="T95" fmla="*/ 378 h 1071"/>
                  <a:gd name="T96" fmla="*/ 438 w 547"/>
                  <a:gd name="T97" fmla="*/ 378 h 1071"/>
                  <a:gd name="T98" fmla="*/ 450 w 547"/>
                  <a:gd name="T99" fmla="*/ 341 h 1071"/>
                  <a:gd name="T100" fmla="*/ 505 w 547"/>
                  <a:gd name="T101" fmla="*/ 341 h 1071"/>
                  <a:gd name="T102" fmla="*/ 505 w 547"/>
                  <a:gd name="T103" fmla="*/ 310 h 1071"/>
                  <a:gd name="T104" fmla="*/ 546 w 547"/>
                  <a:gd name="T105" fmla="*/ 310 h 1071"/>
                  <a:gd name="T106" fmla="*/ 546 w 547"/>
                  <a:gd name="T107" fmla="*/ 159 h 1071"/>
                  <a:gd name="T108" fmla="*/ 506 w 547"/>
                  <a:gd name="T109" fmla="*/ 159 h 1071"/>
                  <a:gd name="T110" fmla="*/ 506 w 547"/>
                  <a:gd name="T111" fmla="*/ 137 h 1071"/>
                  <a:gd name="T112" fmla="*/ 459 w 547"/>
                  <a:gd name="T113" fmla="*/ 137 h 1071"/>
                  <a:gd name="T114" fmla="*/ 449 w 547"/>
                  <a:gd name="T115" fmla="*/ 127 h 1071"/>
                  <a:gd name="T116" fmla="*/ 438 w 547"/>
                  <a:gd name="T117" fmla="*/ 102 h 1071"/>
                  <a:gd name="T118" fmla="*/ 411 w 547"/>
                  <a:gd name="T119" fmla="*/ 102 h 1071"/>
                  <a:gd name="T120" fmla="*/ 350 w 547"/>
                  <a:gd name="T121" fmla="*/ 0 h 107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47"/>
                  <a:gd name="T184" fmla="*/ 0 h 1071"/>
                  <a:gd name="T185" fmla="*/ 547 w 547"/>
                  <a:gd name="T186" fmla="*/ 1071 h 107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47" h="1071">
                    <a:moveTo>
                      <a:pt x="350" y="0"/>
                    </a:moveTo>
                    <a:lnTo>
                      <a:pt x="186" y="0"/>
                    </a:lnTo>
                    <a:lnTo>
                      <a:pt x="217" y="41"/>
                    </a:lnTo>
                    <a:lnTo>
                      <a:pt x="312" y="41"/>
                    </a:lnTo>
                    <a:lnTo>
                      <a:pt x="348" y="106"/>
                    </a:lnTo>
                    <a:lnTo>
                      <a:pt x="183" y="106"/>
                    </a:lnTo>
                    <a:lnTo>
                      <a:pt x="217" y="42"/>
                    </a:lnTo>
                    <a:lnTo>
                      <a:pt x="186" y="1"/>
                    </a:lnTo>
                    <a:lnTo>
                      <a:pt x="128" y="102"/>
                    </a:lnTo>
                    <a:lnTo>
                      <a:pt x="97" y="102"/>
                    </a:lnTo>
                    <a:lnTo>
                      <a:pt x="86" y="137"/>
                    </a:lnTo>
                    <a:lnTo>
                      <a:pt x="37" y="137"/>
                    </a:lnTo>
                    <a:lnTo>
                      <a:pt x="36" y="162"/>
                    </a:lnTo>
                    <a:lnTo>
                      <a:pt x="17" y="162"/>
                    </a:lnTo>
                    <a:lnTo>
                      <a:pt x="0" y="162"/>
                    </a:lnTo>
                    <a:lnTo>
                      <a:pt x="0" y="312"/>
                    </a:lnTo>
                    <a:lnTo>
                      <a:pt x="37" y="313"/>
                    </a:lnTo>
                    <a:lnTo>
                      <a:pt x="37" y="343"/>
                    </a:lnTo>
                    <a:lnTo>
                      <a:pt x="84" y="343"/>
                    </a:lnTo>
                    <a:lnTo>
                      <a:pt x="97" y="381"/>
                    </a:lnTo>
                    <a:lnTo>
                      <a:pt x="122" y="382"/>
                    </a:lnTo>
                    <a:lnTo>
                      <a:pt x="125" y="458"/>
                    </a:lnTo>
                    <a:lnTo>
                      <a:pt x="141" y="458"/>
                    </a:lnTo>
                    <a:lnTo>
                      <a:pt x="146" y="464"/>
                    </a:lnTo>
                    <a:lnTo>
                      <a:pt x="146" y="545"/>
                    </a:lnTo>
                    <a:lnTo>
                      <a:pt x="178" y="545"/>
                    </a:lnTo>
                    <a:lnTo>
                      <a:pt x="176" y="1002"/>
                    </a:lnTo>
                    <a:lnTo>
                      <a:pt x="248" y="1070"/>
                    </a:lnTo>
                    <a:lnTo>
                      <a:pt x="341" y="991"/>
                    </a:lnTo>
                    <a:lnTo>
                      <a:pt x="308" y="969"/>
                    </a:lnTo>
                    <a:lnTo>
                      <a:pt x="308" y="942"/>
                    </a:lnTo>
                    <a:lnTo>
                      <a:pt x="341" y="918"/>
                    </a:lnTo>
                    <a:lnTo>
                      <a:pt x="308" y="897"/>
                    </a:lnTo>
                    <a:lnTo>
                      <a:pt x="313" y="889"/>
                    </a:lnTo>
                    <a:lnTo>
                      <a:pt x="342" y="870"/>
                    </a:lnTo>
                    <a:lnTo>
                      <a:pt x="347" y="812"/>
                    </a:lnTo>
                    <a:lnTo>
                      <a:pt x="351" y="807"/>
                    </a:lnTo>
                    <a:lnTo>
                      <a:pt x="307" y="772"/>
                    </a:lnTo>
                    <a:lnTo>
                      <a:pt x="307" y="742"/>
                    </a:lnTo>
                    <a:lnTo>
                      <a:pt x="342" y="708"/>
                    </a:lnTo>
                    <a:lnTo>
                      <a:pt x="308" y="677"/>
                    </a:lnTo>
                    <a:lnTo>
                      <a:pt x="308" y="646"/>
                    </a:lnTo>
                    <a:lnTo>
                      <a:pt x="341" y="606"/>
                    </a:lnTo>
                    <a:lnTo>
                      <a:pt x="347" y="542"/>
                    </a:lnTo>
                    <a:lnTo>
                      <a:pt x="387" y="542"/>
                    </a:lnTo>
                    <a:lnTo>
                      <a:pt x="387" y="455"/>
                    </a:lnTo>
                    <a:lnTo>
                      <a:pt x="411" y="455"/>
                    </a:lnTo>
                    <a:lnTo>
                      <a:pt x="411" y="378"/>
                    </a:lnTo>
                    <a:lnTo>
                      <a:pt x="438" y="378"/>
                    </a:lnTo>
                    <a:lnTo>
                      <a:pt x="450" y="341"/>
                    </a:lnTo>
                    <a:lnTo>
                      <a:pt x="505" y="341"/>
                    </a:lnTo>
                    <a:lnTo>
                      <a:pt x="505" y="310"/>
                    </a:lnTo>
                    <a:lnTo>
                      <a:pt x="546" y="310"/>
                    </a:lnTo>
                    <a:lnTo>
                      <a:pt x="546" y="159"/>
                    </a:lnTo>
                    <a:lnTo>
                      <a:pt x="506" y="159"/>
                    </a:lnTo>
                    <a:lnTo>
                      <a:pt x="506" y="137"/>
                    </a:lnTo>
                    <a:lnTo>
                      <a:pt x="459" y="137"/>
                    </a:lnTo>
                    <a:lnTo>
                      <a:pt x="449" y="127"/>
                    </a:lnTo>
                    <a:lnTo>
                      <a:pt x="438" y="102"/>
                    </a:lnTo>
                    <a:lnTo>
                      <a:pt x="411" y="102"/>
                    </a:lnTo>
                    <a:lnTo>
                      <a:pt x="350" y="0"/>
                    </a:lnTo>
                  </a:path>
                </a:pathLst>
              </a:custGeom>
              <a:solidFill>
                <a:srgbClr val="438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22">
                <a:extLst>
                  <a:ext uri="{FF2B5EF4-FFF2-40B4-BE49-F238E27FC236}">
                    <a16:creationId xmlns:a16="http://schemas.microsoft.com/office/drawing/2014/main" id="{0699BF5F-A9DD-4773-0CEB-CD1F9E9C0E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66" y="3126"/>
                <a:ext cx="417" cy="117"/>
                <a:chOff x="3866" y="3126"/>
                <a:chExt cx="417" cy="117"/>
              </a:xfrm>
            </p:grpSpPr>
            <p:sp>
              <p:nvSpPr>
                <p:cNvPr id="33" name="Freeform 23">
                  <a:extLst>
                    <a:ext uri="{FF2B5EF4-FFF2-40B4-BE49-F238E27FC236}">
                      <a16:creationId xmlns:a16="http://schemas.microsoft.com/office/drawing/2014/main" id="{BE254444-9926-911D-F755-7B2CF16278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8" y="3126"/>
                  <a:ext cx="385" cy="117"/>
                </a:xfrm>
                <a:custGeom>
                  <a:avLst/>
                  <a:gdLst>
                    <a:gd name="T0" fmla="*/ 384 w 385"/>
                    <a:gd name="T1" fmla="*/ 60 h 117"/>
                    <a:gd name="T2" fmla="*/ 350 w 385"/>
                    <a:gd name="T3" fmla="*/ 0 h 117"/>
                    <a:gd name="T4" fmla="*/ 0 w 385"/>
                    <a:gd name="T5" fmla="*/ 0 h 117"/>
                    <a:gd name="T6" fmla="*/ 2 w 385"/>
                    <a:gd name="T7" fmla="*/ 5 h 117"/>
                    <a:gd name="T8" fmla="*/ 346 w 385"/>
                    <a:gd name="T9" fmla="*/ 5 h 117"/>
                    <a:gd name="T10" fmla="*/ 376 w 385"/>
                    <a:gd name="T11" fmla="*/ 60 h 117"/>
                    <a:gd name="T12" fmla="*/ 346 w 385"/>
                    <a:gd name="T13" fmla="*/ 112 h 117"/>
                    <a:gd name="T14" fmla="*/ 353 w 385"/>
                    <a:gd name="T15" fmla="*/ 116 h 117"/>
                    <a:gd name="T16" fmla="*/ 384 w 385"/>
                    <a:gd name="T17" fmla="*/ 60 h 11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5"/>
                    <a:gd name="T28" fmla="*/ 0 h 117"/>
                    <a:gd name="T29" fmla="*/ 385 w 385"/>
                    <a:gd name="T30" fmla="*/ 117 h 11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5" h="117">
                      <a:moveTo>
                        <a:pt x="384" y="60"/>
                      </a:moveTo>
                      <a:lnTo>
                        <a:pt x="350" y="0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346" y="5"/>
                      </a:lnTo>
                      <a:lnTo>
                        <a:pt x="376" y="60"/>
                      </a:lnTo>
                      <a:lnTo>
                        <a:pt x="346" y="112"/>
                      </a:lnTo>
                      <a:lnTo>
                        <a:pt x="353" y="116"/>
                      </a:lnTo>
                      <a:lnTo>
                        <a:pt x="384" y="60"/>
                      </a:lnTo>
                    </a:path>
                  </a:pathLst>
                </a:custGeom>
                <a:solidFill>
                  <a:srgbClr val="3165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24">
                  <a:extLst>
                    <a:ext uri="{FF2B5EF4-FFF2-40B4-BE49-F238E27FC236}">
                      <a16:creationId xmlns:a16="http://schemas.microsoft.com/office/drawing/2014/main" id="{AC1567E4-5DE9-C412-F6E4-671BF426E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6" y="3126"/>
                  <a:ext cx="386" cy="116"/>
                </a:xfrm>
                <a:custGeom>
                  <a:avLst/>
                  <a:gdLst>
                    <a:gd name="T0" fmla="*/ 0 w 386"/>
                    <a:gd name="T1" fmla="*/ 54 h 116"/>
                    <a:gd name="T2" fmla="*/ 33 w 386"/>
                    <a:gd name="T3" fmla="*/ 115 h 116"/>
                    <a:gd name="T4" fmla="*/ 385 w 386"/>
                    <a:gd name="T5" fmla="*/ 115 h 116"/>
                    <a:gd name="T6" fmla="*/ 382 w 386"/>
                    <a:gd name="T7" fmla="*/ 110 h 116"/>
                    <a:gd name="T8" fmla="*/ 37 w 386"/>
                    <a:gd name="T9" fmla="*/ 110 h 116"/>
                    <a:gd name="T10" fmla="*/ 5 w 386"/>
                    <a:gd name="T11" fmla="*/ 54 h 116"/>
                    <a:gd name="T12" fmla="*/ 36 w 386"/>
                    <a:gd name="T13" fmla="*/ 3 h 116"/>
                    <a:gd name="T14" fmla="*/ 30 w 386"/>
                    <a:gd name="T15" fmla="*/ 0 h 116"/>
                    <a:gd name="T16" fmla="*/ 0 w 386"/>
                    <a:gd name="T17" fmla="*/ 54 h 1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6"/>
                    <a:gd name="T28" fmla="*/ 0 h 116"/>
                    <a:gd name="T29" fmla="*/ 386 w 386"/>
                    <a:gd name="T30" fmla="*/ 116 h 1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6" h="116">
                      <a:moveTo>
                        <a:pt x="0" y="54"/>
                      </a:moveTo>
                      <a:lnTo>
                        <a:pt x="33" y="115"/>
                      </a:lnTo>
                      <a:lnTo>
                        <a:pt x="385" y="115"/>
                      </a:lnTo>
                      <a:lnTo>
                        <a:pt x="382" y="110"/>
                      </a:lnTo>
                      <a:lnTo>
                        <a:pt x="37" y="110"/>
                      </a:lnTo>
                      <a:lnTo>
                        <a:pt x="5" y="54"/>
                      </a:lnTo>
                      <a:lnTo>
                        <a:pt x="36" y="3"/>
                      </a:lnTo>
                      <a:lnTo>
                        <a:pt x="30" y="0"/>
                      </a:lnTo>
                      <a:lnTo>
                        <a:pt x="0" y="54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Rectangle 25">
                <a:extLst>
                  <a:ext uri="{FF2B5EF4-FFF2-40B4-BE49-F238E27FC236}">
                    <a16:creationId xmlns:a16="http://schemas.microsoft.com/office/drawing/2014/main" id="{7CB7989B-786A-606D-EC5D-B7D7D6B37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2" y="3105"/>
                <a:ext cx="463" cy="16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23" name="Rectangle 26">
                <a:extLst>
                  <a:ext uri="{FF2B5EF4-FFF2-40B4-BE49-F238E27FC236}">
                    <a16:creationId xmlns:a16="http://schemas.microsoft.com/office/drawing/2014/main" id="{8F03C19D-267F-07E9-B30F-C8DE209EA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" y="3081"/>
                <a:ext cx="360" cy="16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CA" altLang="en-US"/>
              </a:p>
            </p:txBody>
          </p:sp>
          <p:grpSp>
            <p:nvGrpSpPr>
              <p:cNvPr id="24" name="Group 27">
                <a:extLst>
                  <a:ext uri="{FF2B5EF4-FFF2-40B4-BE49-F238E27FC236}">
                    <a16:creationId xmlns:a16="http://schemas.microsoft.com/office/drawing/2014/main" id="{A8EFE0C2-E042-B579-6E86-332EA9B4D7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50" y="3266"/>
                <a:ext cx="466" cy="757"/>
                <a:chOff x="3850" y="3266"/>
                <a:chExt cx="466" cy="757"/>
              </a:xfrm>
            </p:grpSpPr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id="{EC20FA98-73E6-8294-C8C9-143288137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5" y="3415"/>
                  <a:ext cx="17" cy="582"/>
                </a:xfrm>
                <a:custGeom>
                  <a:avLst/>
                  <a:gdLst>
                    <a:gd name="T0" fmla="*/ 0 w 17"/>
                    <a:gd name="T1" fmla="*/ 0 h 582"/>
                    <a:gd name="T2" fmla="*/ 0 w 17"/>
                    <a:gd name="T3" fmla="*/ 581 h 582"/>
                    <a:gd name="T4" fmla="*/ 16 w 17"/>
                    <a:gd name="T5" fmla="*/ 572 h 582"/>
                    <a:gd name="T6" fmla="*/ 16 w 17"/>
                    <a:gd name="T7" fmla="*/ 18 h 582"/>
                    <a:gd name="T8" fmla="*/ 0 w 17"/>
                    <a:gd name="T9" fmla="*/ 0 h 5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582"/>
                    <a:gd name="T17" fmla="*/ 17 w 17"/>
                    <a:gd name="T18" fmla="*/ 582 h 5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582">
                      <a:moveTo>
                        <a:pt x="0" y="0"/>
                      </a:moveTo>
                      <a:lnTo>
                        <a:pt x="0" y="581"/>
                      </a:lnTo>
                      <a:lnTo>
                        <a:pt x="16" y="572"/>
                      </a:lnTo>
                      <a:lnTo>
                        <a:pt x="16" y="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id="{CDFC66FB-477B-F098-15D3-D75BF2B11E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9" y="3431"/>
                  <a:ext cx="17" cy="567"/>
                </a:xfrm>
                <a:custGeom>
                  <a:avLst/>
                  <a:gdLst>
                    <a:gd name="T0" fmla="*/ 5 w 17"/>
                    <a:gd name="T1" fmla="*/ 0 h 567"/>
                    <a:gd name="T2" fmla="*/ 0 w 17"/>
                    <a:gd name="T3" fmla="*/ 557 h 567"/>
                    <a:gd name="T4" fmla="*/ 16 w 17"/>
                    <a:gd name="T5" fmla="*/ 566 h 567"/>
                    <a:gd name="T6" fmla="*/ 16 w 17"/>
                    <a:gd name="T7" fmla="*/ 45 h 567"/>
                    <a:gd name="T8" fmla="*/ 5 w 17"/>
                    <a:gd name="T9" fmla="*/ 0 h 5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567"/>
                    <a:gd name="T17" fmla="*/ 17 w 17"/>
                    <a:gd name="T18" fmla="*/ 567 h 5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567">
                      <a:moveTo>
                        <a:pt x="5" y="0"/>
                      </a:moveTo>
                      <a:lnTo>
                        <a:pt x="0" y="557"/>
                      </a:lnTo>
                      <a:lnTo>
                        <a:pt x="16" y="566"/>
                      </a:lnTo>
                      <a:lnTo>
                        <a:pt x="16" y="45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7" name="Group 30">
                  <a:extLst>
                    <a:ext uri="{FF2B5EF4-FFF2-40B4-BE49-F238E27FC236}">
                      <a16:creationId xmlns:a16="http://schemas.microsoft.com/office/drawing/2014/main" id="{2C41639C-ADC1-1857-F170-2397D568B6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50" y="3266"/>
                  <a:ext cx="466" cy="757"/>
                  <a:chOff x="3850" y="3266"/>
                  <a:chExt cx="466" cy="757"/>
                </a:xfrm>
              </p:grpSpPr>
              <p:sp>
                <p:nvSpPr>
                  <p:cNvPr id="28" name="Rectangle 31">
                    <a:extLst>
                      <a:ext uri="{FF2B5EF4-FFF2-40B4-BE49-F238E27FC236}">
                        <a16:creationId xmlns:a16="http://schemas.microsoft.com/office/drawing/2014/main" id="{9FD4A9A6-3499-DEB1-B5D7-A7F3D2034F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50" y="3266"/>
                    <a:ext cx="466" cy="16"/>
                  </a:xfrm>
                  <a:prstGeom prst="rect">
                    <a:avLst/>
                  </a:pr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endParaRPr lang="en-CA" altLang="en-US"/>
                  </a:p>
                </p:txBody>
              </p:sp>
              <p:sp>
                <p:nvSpPr>
                  <p:cNvPr id="29" name="Rectangle 32">
                    <a:extLst>
                      <a:ext uri="{FF2B5EF4-FFF2-40B4-BE49-F238E27FC236}">
                        <a16:creationId xmlns:a16="http://schemas.microsoft.com/office/drawing/2014/main" id="{89C35DEC-A84D-E6FB-4038-A640EA1126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38" y="3337"/>
                    <a:ext cx="281" cy="16"/>
                  </a:xfrm>
                  <a:prstGeom prst="rect">
                    <a:avLst/>
                  </a:pr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endParaRPr lang="en-CA" altLang="en-US"/>
                  </a:p>
                </p:txBody>
              </p:sp>
              <p:sp>
                <p:nvSpPr>
                  <p:cNvPr id="30" name="Freeform 33">
                    <a:extLst>
                      <a:ext uri="{FF2B5EF4-FFF2-40B4-BE49-F238E27FC236}">
                        <a16:creationId xmlns:a16="http://schemas.microsoft.com/office/drawing/2014/main" id="{72210AC0-4675-1716-7BD7-82A79AEE7B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1" y="3432"/>
                    <a:ext cx="30" cy="591"/>
                  </a:xfrm>
                  <a:custGeom>
                    <a:avLst/>
                    <a:gdLst>
                      <a:gd name="T0" fmla="*/ 0 w 30"/>
                      <a:gd name="T1" fmla="*/ 0 h 591"/>
                      <a:gd name="T2" fmla="*/ 7 w 30"/>
                      <a:gd name="T3" fmla="*/ 38 h 591"/>
                      <a:gd name="T4" fmla="*/ 18 w 30"/>
                      <a:gd name="T5" fmla="*/ 71 h 591"/>
                      <a:gd name="T6" fmla="*/ 18 w 30"/>
                      <a:gd name="T7" fmla="*/ 579 h 591"/>
                      <a:gd name="T8" fmla="*/ 26 w 30"/>
                      <a:gd name="T9" fmla="*/ 590 h 591"/>
                      <a:gd name="T10" fmla="*/ 29 w 30"/>
                      <a:gd name="T11" fmla="*/ 62 h 591"/>
                      <a:gd name="T12" fmla="*/ 0 w 30"/>
                      <a:gd name="T13" fmla="*/ 0 h 59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0"/>
                      <a:gd name="T22" fmla="*/ 0 h 591"/>
                      <a:gd name="T23" fmla="*/ 30 w 30"/>
                      <a:gd name="T24" fmla="*/ 591 h 59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0" h="591">
                        <a:moveTo>
                          <a:pt x="0" y="0"/>
                        </a:moveTo>
                        <a:lnTo>
                          <a:pt x="7" y="38"/>
                        </a:lnTo>
                        <a:lnTo>
                          <a:pt x="18" y="71"/>
                        </a:lnTo>
                        <a:lnTo>
                          <a:pt x="18" y="579"/>
                        </a:lnTo>
                        <a:lnTo>
                          <a:pt x="26" y="590"/>
                        </a:lnTo>
                        <a:lnTo>
                          <a:pt x="29" y="6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Freeform 34">
                    <a:extLst>
                      <a:ext uri="{FF2B5EF4-FFF2-40B4-BE49-F238E27FC236}">
                        <a16:creationId xmlns:a16="http://schemas.microsoft.com/office/drawing/2014/main" id="{55E0E92D-667E-6DD0-DD05-9D7BC202E1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5" y="3410"/>
                    <a:ext cx="244" cy="83"/>
                  </a:xfrm>
                  <a:custGeom>
                    <a:avLst/>
                    <a:gdLst>
                      <a:gd name="T0" fmla="*/ 202 w 244"/>
                      <a:gd name="T1" fmla="*/ 82 h 83"/>
                      <a:gd name="T2" fmla="*/ 218 w 244"/>
                      <a:gd name="T3" fmla="*/ 64 h 83"/>
                      <a:gd name="T4" fmla="*/ 218 w 244"/>
                      <a:gd name="T5" fmla="*/ 9 h 83"/>
                      <a:gd name="T6" fmla="*/ 243 w 244"/>
                      <a:gd name="T7" fmla="*/ 9 h 83"/>
                      <a:gd name="T8" fmla="*/ 243 w 244"/>
                      <a:gd name="T9" fmla="*/ 0 h 83"/>
                      <a:gd name="T10" fmla="*/ 0 w 244"/>
                      <a:gd name="T11" fmla="*/ 0 h 83"/>
                      <a:gd name="T12" fmla="*/ 5 w 244"/>
                      <a:gd name="T13" fmla="*/ 9 h 83"/>
                      <a:gd name="T14" fmla="*/ 137 w 244"/>
                      <a:gd name="T15" fmla="*/ 9 h 83"/>
                      <a:gd name="T16" fmla="*/ 148 w 244"/>
                      <a:gd name="T17" fmla="*/ 25 h 83"/>
                      <a:gd name="T18" fmla="*/ 197 w 244"/>
                      <a:gd name="T19" fmla="*/ 25 h 83"/>
                      <a:gd name="T20" fmla="*/ 202 w 244"/>
                      <a:gd name="T21" fmla="*/ 82 h 83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44"/>
                      <a:gd name="T34" fmla="*/ 0 h 83"/>
                      <a:gd name="T35" fmla="*/ 244 w 244"/>
                      <a:gd name="T36" fmla="*/ 83 h 83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44" h="83">
                        <a:moveTo>
                          <a:pt x="202" y="82"/>
                        </a:moveTo>
                        <a:lnTo>
                          <a:pt x="218" y="64"/>
                        </a:lnTo>
                        <a:lnTo>
                          <a:pt x="218" y="9"/>
                        </a:lnTo>
                        <a:lnTo>
                          <a:pt x="243" y="9"/>
                        </a:lnTo>
                        <a:lnTo>
                          <a:pt x="243" y="0"/>
                        </a:lnTo>
                        <a:lnTo>
                          <a:pt x="0" y="0"/>
                        </a:lnTo>
                        <a:lnTo>
                          <a:pt x="5" y="9"/>
                        </a:lnTo>
                        <a:lnTo>
                          <a:pt x="137" y="9"/>
                        </a:lnTo>
                        <a:lnTo>
                          <a:pt x="148" y="25"/>
                        </a:lnTo>
                        <a:lnTo>
                          <a:pt x="197" y="25"/>
                        </a:lnTo>
                        <a:lnTo>
                          <a:pt x="202" y="82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35">
                    <a:extLst>
                      <a:ext uri="{FF2B5EF4-FFF2-40B4-BE49-F238E27FC236}">
                        <a16:creationId xmlns:a16="http://schemas.microsoft.com/office/drawing/2014/main" id="{497E4C5F-25C8-7F7A-940F-6727BB6D82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96" y="3296"/>
                    <a:ext cx="367" cy="17"/>
                  </a:xfrm>
                  <a:custGeom>
                    <a:avLst/>
                    <a:gdLst>
                      <a:gd name="T0" fmla="*/ 366 w 367"/>
                      <a:gd name="T1" fmla="*/ 0 h 17"/>
                      <a:gd name="T2" fmla="*/ 0 w 367"/>
                      <a:gd name="T3" fmla="*/ 0 h 17"/>
                      <a:gd name="T4" fmla="*/ 3 w 367"/>
                      <a:gd name="T5" fmla="*/ 16 h 17"/>
                      <a:gd name="T6" fmla="*/ 363 w 367"/>
                      <a:gd name="T7" fmla="*/ 16 h 17"/>
                      <a:gd name="T8" fmla="*/ 366 w 367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7"/>
                      <a:gd name="T16" fmla="*/ 0 h 17"/>
                      <a:gd name="T17" fmla="*/ 367 w 367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7" h="17">
                        <a:moveTo>
                          <a:pt x="366" y="0"/>
                        </a:moveTo>
                        <a:lnTo>
                          <a:pt x="0" y="0"/>
                        </a:lnTo>
                        <a:lnTo>
                          <a:pt x="3" y="16"/>
                        </a:lnTo>
                        <a:lnTo>
                          <a:pt x="363" y="16"/>
                        </a:lnTo>
                        <a:lnTo>
                          <a:pt x="366" y="0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8" name="Rectangle 36">
              <a:extLst>
                <a:ext uri="{FF2B5EF4-FFF2-40B4-BE49-F238E27FC236}">
                  <a16:creationId xmlns:a16="http://schemas.microsoft.com/office/drawing/2014/main" id="{F882BE77-4CE7-3A02-E013-4FDCAC487E1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43" y="3095"/>
              <a:ext cx="4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latin typeface="Times New Roman" panose="02020603050405020304" pitchFamily="18" charset="0"/>
                </a:rPr>
                <a:t>private</a:t>
              </a:r>
            </a:p>
          </p:txBody>
        </p:sp>
      </p:grpSp>
      <p:grpSp>
        <p:nvGrpSpPr>
          <p:cNvPr id="35" name="Group 37">
            <a:extLst>
              <a:ext uri="{FF2B5EF4-FFF2-40B4-BE49-F238E27FC236}">
                <a16:creationId xmlns:a16="http://schemas.microsoft.com/office/drawing/2014/main" id="{F3D2D0EE-C999-2717-3D6A-05BA88D24058}"/>
              </a:ext>
            </a:extLst>
          </p:cNvPr>
          <p:cNvGrpSpPr>
            <a:grpSpLocks/>
          </p:cNvGrpSpPr>
          <p:nvPr/>
        </p:nvGrpSpPr>
        <p:grpSpPr bwMode="auto">
          <a:xfrm>
            <a:off x="3603172" y="4138613"/>
            <a:ext cx="862013" cy="1760537"/>
            <a:chOff x="1488" y="2943"/>
            <a:chExt cx="543" cy="1109"/>
          </a:xfrm>
        </p:grpSpPr>
        <p:graphicFrame>
          <p:nvGraphicFramePr>
            <p:cNvPr id="36" name="Object 38">
              <a:extLst>
                <a:ext uri="{FF2B5EF4-FFF2-40B4-BE49-F238E27FC236}">
                  <a16:creationId xmlns:a16="http://schemas.microsoft.com/office/drawing/2014/main" id="{125C4365-E576-0224-8FBE-6D8A70FA5CB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488" y="2943"/>
            <a:ext cx="543" cy="1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" imgW="861840" imgH="1760400" progId="MS_ClipArt_Gallery.2">
                    <p:embed/>
                  </p:oleObj>
                </mc:Choice>
                <mc:Fallback>
                  <p:oleObj name="Clip" r:id="rId2" imgW="861840" imgH="1760400" progId="MS_ClipArt_Gallery.2">
                    <p:embed/>
                    <p:pic>
                      <p:nvPicPr>
                        <p:cNvPr id="2050" name="Object 38">
                          <a:extLst>
                            <a:ext uri="{FF2B5EF4-FFF2-40B4-BE49-F238E27FC236}">
                              <a16:creationId xmlns:a16="http://schemas.microsoft.com/office/drawing/2014/main" id="{09845C8E-0342-F4F6-536D-92413FB47BAD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2943"/>
                          <a:ext cx="543" cy="11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270AF6A5-D784-487B-5851-39D40B7AB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" y="3088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latin typeface="Times New Roman" panose="02020603050405020304" pitchFamily="18" charset="0"/>
                </a:rPr>
                <a:t>public</a:t>
              </a:r>
            </a:p>
          </p:txBody>
        </p:sp>
      </p:grpSp>
      <p:sp>
        <p:nvSpPr>
          <p:cNvPr id="38" name="Rectangle 40">
            <a:extLst>
              <a:ext uri="{FF2B5EF4-FFF2-40B4-BE49-F238E27FC236}">
                <a16:creationId xmlns:a16="http://schemas.microsoft.com/office/drawing/2014/main" id="{5FCCF740-A886-AEC7-8294-3CC0E0BA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522" y="25669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Encryption</a:t>
            </a: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0A06D596-FD29-DB77-2099-86710A8C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110" y="25669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Decryption</a:t>
            </a: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495D578F-3998-AA74-2499-A68993E6601E}"/>
              </a:ext>
            </a:extLst>
          </p:cNvPr>
          <p:cNvSpPr>
            <a:spLocks/>
          </p:cNvSpPr>
          <p:nvPr/>
        </p:nvSpPr>
        <p:spPr bwMode="auto">
          <a:xfrm>
            <a:off x="8499022" y="2260600"/>
            <a:ext cx="717550" cy="788988"/>
          </a:xfrm>
          <a:custGeom>
            <a:avLst/>
            <a:gdLst>
              <a:gd name="T0" fmla="*/ 142875 w 452"/>
              <a:gd name="T1" fmla="*/ 303213 h 497"/>
              <a:gd name="T2" fmla="*/ 282575 w 452"/>
              <a:gd name="T3" fmla="*/ 303213 h 497"/>
              <a:gd name="T4" fmla="*/ 282575 w 452"/>
              <a:gd name="T5" fmla="*/ 500063 h 497"/>
              <a:gd name="T6" fmla="*/ 280988 w 452"/>
              <a:gd name="T7" fmla="*/ 528638 h 497"/>
              <a:gd name="T8" fmla="*/ 277813 w 452"/>
              <a:gd name="T9" fmla="*/ 550863 h 497"/>
              <a:gd name="T10" fmla="*/ 269875 w 452"/>
              <a:gd name="T11" fmla="*/ 573088 h 497"/>
              <a:gd name="T12" fmla="*/ 260350 w 452"/>
              <a:gd name="T13" fmla="*/ 596900 h 497"/>
              <a:gd name="T14" fmla="*/ 244475 w 452"/>
              <a:gd name="T15" fmla="*/ 619125 h 497"/>
              <a:gd name="T16" fmla="*/ 230188 w 452"/>
              <a:gd name="T17" fmla="*/ 641350 h 497"/>
              <a:gd name="T18" fmla="*/ 211138 w 452"/>
              <a:gd name="T19" fmla="*/ 660400 h 497"/>
              <a:gd name="T20" fmla="*/ 193675 w 452"/>
              <a:gd name="T21" fmla="*/ 676275 h 497"/>
              <a:gd name="T22" fmla="*/ 176213 w 452"/>
              <a:gd name="T23" fmla="*/ 690563 h 497"/>
              <a:gd name="T24" fmla="*/ 157163 w 452"/>
              <a:gd name="T25" fmla="*/ 701675 h 497"/>
              <a:gd name="T26" fmla="*/ 136525 w 452"/>
              <a:gd name="T27" fmla="*/ 714375 h 497"/>
              <a:gd name="T28" fmla="*/ 115888 w 452"/>
              <a:gd name="T29" fmla="*/ 725488 h 497"/>
              <a:gd name="T30" fmla="*/ 93662 w 452"/>
              <a:gd name="T31" fmla="*/ 736600 h 497"/>
              <a:gd name="T32" fmla="*/ 71438 w 452"/>
              <a:gd name="T33" fmla="*/ 746125 h 497"/>
              <a:gd name="T34" fmla="*/ 49212 w 452"/>
              <a:gd name="T35" fmla="*/ 755650 h 497"/>
              <a:gd name="T36" fmla="*/ 28575 w 452"/>
              <a:gd name="T37" fmla="*/ 762000 h 497"/>
              <a:gd name="T38" fmla="*/ 0 w 452"/>
              <a:gd name="T39" fmla="*/ 768350 h 497"/>
              <a:gd name="T40" fmla="*/ 25400 w 452"/>
              <a:gd name="T41" fmla="*/ 777875 h 497"/>
              <a:gd name="T42" fmla="*/ 47625 w 452"/>
              <a:gd name="T43" fmla="*/ 784225 h 497"/>
              <a:gd name="T44" fmla="*/ 73025 w 452"/>
              <a:gd name="T45" fmla="*/ 787400 h 497"/>
              <a:gd name="T46" fmla="*/ 100012 w 452"/>
              <a:gd name="T47" fmla="*/ 787400 h 497"/>
              <a:gd name="T48" fmla="*/ 127000 w 452"/>
              <a:gd name="T49" fmla="*/ 787400 h 497"/>
              <a:gd name="T50" fmla="*/ 158750 w 452"/>
              <a:gd name="T51" fmla="*/ 787400 h 497"/>
              <a:gd name="T52" fmla="*/ 193675 w 452"/>
              <a:gd name="T53" fmla="*/ 785813 h 497"/>
              <a:gd name="T54" fmla="*/ 227013 w 452"/>
              <a:gd name="T55" fmla="*/ 784225 h 497"/>
              <a:gd name="T56" fmla="*/ 258763 w 452"/>
              <a:gd name="T57" fmla="*/ 777875 h 497"/>
              <a:gd name="T58" fmla="*/ 292100 w 452"/>
              <a:gd name="T59" fmla="*/ 768350 h 497"/>
              <a:gd name="T60" fmla="*/ 323850 w 452"/>
              <a:gd name="T61" fmla="*/ 758825 h 497"/>
              <a:gd name="T62" fmla="*/ 354013 w 452"/>
              <a:gd name="T63" fmla="*/ 746125 h 497"/>
              <a:gd name="T64" fmla="*/ 388937 w 452"/>
              <a:gd name="T65" fmla="*/ 730250 h 497"/>
              <a:gd name="T66" fmla="*/ 414338 w 452"/>
              <a:gd name="T67" fmla="*/ 714375 h 497"/>
              <a:gd name="T68" fmla="*/ 449263 w 452"/>
              <a:gd name="T69" fmla="*/ 695325 h 497"/>
              <a:gd name="T70" fmla="*/ 479425 w 452"/>
              <a:gd name="T71" fmla="*/ 668338 h 497"/>
              <a:gd name="T72" fmla="*/ 503238 w 452"/>
              <a:gd name="T73" fmla="*/ 647700 h 497"/>
              <a:gd name="T74" fmla="*/ 530225 w 452"/>
              <a:gd name="T75" fmla="*/ 620713 h 497"/>
              <a:gd name="T76" fmla="*/ 547688 w 452"/>
              <a:gd name="T77" fmla="*/ 592138 h 497"/>
              <a:gd name="T78" fmla="*/ 563563 w 452"/>
              <a:gd name="T79" fmla="*/ 565150 h 497"/>
              <a:gd name="T80" fmla="*/ 573088 w 452"/>
              <a:gd name="T81" fmla="*/ 525463 h 497"/>
              <a:gd name="T82" fmla="*/ 574675 w 452"/>
              <a:gd name="T83" fmla="*/ 493713 h 497"/>
              <a:gd name="T84" fmla="*/ 574675 w 452"/>
              <a:gd name="T85" fmla="*/ 461963 h 497"/>
              <a:gd name="T86" fmla="*/ 574675 w 452"/>
              <a:gd name="T87" fmla="*/ 303213 h 497"/>
              <a:gd name="T88" fmla="*/ 715963 w 452"/>
              <a:gd name="T89" fmla="*/ 303213 h 497"/>
              <a:gd name="T90" fmla="*/ 431800 w 452"/>
              <a:gd name="T91" fmla="*/ 0 h 497"/>
              <a:gd name="T92" fmla="*/ 142875 w 452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2"/>
              <a:gd name="T142" fmla="*/ 0 h 497"/>
              <a:gd name="T143" fmla="*/ 452 w 452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2" h="497">
                <a:moveTo>
                  <a:pt x="90" y="191"/>
                </a:moveTo>
                <a:lnTo>
                  <a:pt x="178" y="191"/>
                </a:lnTo>
                <a:lnTo>
                  <a:pt x="178" y="315"/>
                </a:lnTo>
                <a:lnTo>
                  <a:pt x="177" y="333"/>
                </a:lnTo>
                <a:lnTo>
                  <a:pt x="175" y="347"/>
                </a:lnTo>
                <a:lnTo>
                  <a:pt x="170" y="361"/>
                </a:lnTo>
                <a:lnTo>
                  <a:pt x="164" y="376"/>
                </a:lnTo>
                <a:lnTo>
                  <a:pt x="154" y="390"/>
                </a:lnTo>
                <a:lnTo>
                  <a:pt x="145" y="404"/>
                </a:lnTo>
                <a:lnTo>
                  <a:pt x="133" y="416"/>
                </a:lnTo>
                <a:lnTo>
                  <a:pt x="122" y="426"/>
                </a:lnTo>
                <a:lnTo>
                  <a:pt x="111" y="435"/>
                </a:lnTo>
                <a:lnTo>
                  <a:pt x="99" y="442"/>
                </a:lnTo>
                <a:lnTo>
                  <a:pt x="86" y="450"/>
                </a:lnTo>
                <a:lnTo>
                  <a:pt x="73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6" y="490"/>
                </a:lnTo>
                <a:lnTo>
                  <a:pt x="30" y="494"/>
                </a:lnTo>
                <a:lnTo>
                  <a:pt x="46" y="496"/>
                </a:lnTo>
                <a:lnTo>
                  <a:pt x="63" y="496"/>
                </a:lnTo>
                <a:lnTo>
                  <a:pt x="80" y="496"/>
                </a:lnTo>
                <a:lnTo>
                  <a:pt x="100" y="496"/>
                </a:lnTo>
                <a:lnTo>
                  <a:pt x="122" y="495"/>
                </a:lnTo>
                <a:lnTo>
                  <a:pt x="143" y="494"/>
                </a:lnTo>
                <a:lnTo>
                  <a:pt x="163" y="490"/>
                </a:lnTo>
                <a:lnTo>
                  <a:pt x="184" y="484"/>
                </a:lnTo>
                <a:lnTo>
                  <a:pt x="204" y="478"/>
                </a:lnTo>
                <a:lnTo>
                  <a:pt x="223" y="470"/>
                </a:lnTo>
                <a:lnTo>
                  <a:pt x="245" y="460"/>
                </a:lnTo>
                <a:lnTo>
                  <a:pt x="261" y="450"/>
                </a:lnTo>
                <a:lnTo>
                  <a:pt x="283" y="438"/>
                </a:lnTo>
                <a:lnTo>
                  <a:pt x="302" y="421"/>
                </a:lnTo>
                <a:lnTo>
                  <a:pt x="317" y="408"/>
                </a:lnTo>
                <a:lnTo>
                  <a:pt x="334" y="391"/>
                </a:lnTo>
                <a:lnTo>
                  <a:pt x="345" y="373"/>
                </a:lnTo>
                <a:lnTo>
                  <a:pt x="355" y="356"/>
                </a:lnTo>
                <a:lnTo>
                  <a:pt x="361" y="331"/>
                </a:lnTo>
                <a:lnTo>
                  <a:pt x="362" y="311"/>
                </a:lnTo>
                <a:lnTo>
                  <a:pt x="362" y="291"/>
                </a:lnTo>
                <a:lnTo>
                  <a:pt x="362" y="191"/>
                </a:lnTo>
                <a:lnTo>
                  <a:pt x="451" y="191"/>
                </a:lnTo>
                <a:lnTo>
                  <a:pt x="272" y="0"/>
                </a:lnTo>
                <a:lnTo>
                  <a:pt x="90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BFED0C00-CA57-1658-6F9D-A2681562E4DF}"/>
              </a:ext>
            </a:extLst>
          </p:cNvPr>
          <p:cNvSpPr>
            <a:spLocks/>
          </p:cNvSpPr>
          <p:nvPr/>
        </p:nvSpPr>
        <p:spPr bwMode="auto">
          <a:xfrm>
            <a:off x="4814435" y="2336800"/>
            <a:ext cx="714375" cy="788988"/>
          </a:xfrm>
          <a:custGeom>
            <a:avLst/>
            <a:gdLst>
              <a:gd name="T0" fmla="*/ 141288 w 450"/>
              <a:gd name="T1" fmla="*/ 303213 h 497"/>
              <a:gd name="T2" fmla="*/ 280988 w 450"/>
              <a:gd name="T3" fmla="*/ 303213 h 497"/>
              <a:gd name="T4" fmla="*/ 280988 w 450"/>
              <a:gd name="T5" fmla="*/ 500063 h 497"/>
              <a:gd name="T6" fmla="*/ 279400 w 450"/>
              <a:gd name="T7" fmla="*/ 528638 h 497"/>
              <a:gd name="T8" fmla="*/ 276225 w 450"/>
              <a:gd name="T9" fmla="*/ 550863 h 497"/>
              <a:gd name="T10" fmla="*/ 268288 w 450"/>
              <a:gd name="T11" fmla="*/ 573088 h 497"/>
              <a:gd name="T12" fmla="*/ 258763 w 450"/>
              <a:gd name="T13" fmla="*/ 596900 h 497"/>
              <a:gd name="T14" fmla="*/ 244475 w 450"/>
              <a:gd name="T15" fmla="*/ 619125 h 497"/>
              <a:gd name="T16" fmla="*/ 228600 w 450"/>
              <a:gd name="T17" fmla="*/ 641350 h 497"/>
              <a:gd name="T18" fmla="*/ 209550 w 450"/>
              <a:gd name="T19" fmla="*/ 660400 h 497"/>
              <a:gd name="T20" fmla="*/ 193675 w 450"/>
              <a:gd name="T21" fmla="*/ 676275 h 497"/>
              <a:gd name="T22" fmla="*/ 174625 w 450"/>
              <a:gd name="T23" fmla="*/ 690563 h 497"/>
              <a:gd name="T24" fmla="*/ 155575 w 450"/>
              <a:gd name="T25" fmla="*/ 701675 h 497"/>
              <a:gd name="T26" fmla="*/ 134938 w 450"/>
              <a:gd name="T27" fmla="*/ 714375 h 497"/>
              <a:gd name="T28" fmla="*/ 114300 w 450"/>
              <a:gd name="T29" fmla="*/ 725488 h 497"/>
              <a:gd name="T30" fmla="*/ 93662 w 450"/>
              <a:gd name="T31" fmla="*/ 736600 h 497"/>
              <a:gd name="T32" fmla="*/ 71438 w 450"/>
              <a:gd name="T33" fmla="*/ 746125 h 497"/>
              <a:gd name="T34" fmla="*/ 49212 w 450"/>
              <a:gd name="T35" fmla="*/ 755650 h 497"/>
              <a:gd name="T36" fmla="*/ 28575 w 450"/>
              <a:gd name="T37" fmla="*/ 762000 h 497"/>
              <a:gd name="T38" fmla="*/ 0 w 450"/>
              <a:gd name="T39" fmla="*/ 768350 h 497"/>
              <a:gd name="T40" fmla="*/ 23812 w 450"/>
              <a:gd name="T41" fmla="*/ 777875 h 497"/>
              <a:gd name="T42" fmla="*/ 46037 w 450"/>
              <a:gd name="T43" fmla="*/ 784225 h 497"/>
              <a:gd name="T44" fmla="*/ 73025 w 450"/>
              <a:gd name="T45" fmla="*/ 787400 h 497"/>
              <a:gd name="T46" fmla="*/ 100012 w 450"/>
              <a:gd name="T47" fmla="*/ 787400 h 497"/>
              <a:gd name="T48" fmla="*/ 125413 w 450"/>
              <a:gd name="T49" fmla="*/ 787400 h 497"/>
              <a:gd name="T50" fmla="*/ 157163 w 450"/>
              <a:gd name="T51" fmla="*/ 787400 h 497"/>
              <a:gd name="T52" fmla="*/ 193675 w 450"/>
              <a:gd name="T53" fmla="*/ 785813 h 497"/>
              <a:gd name="T54" fmla="*/ 225425 w 450"/>
              <a:gd name="T55" fmla="*/ 784225 h 497"/>
              <a:gd name="T56" fmla="*/ 257175 w 450"/>
              <a:gd name="T57" fmla="*/ 777875 h 497"/>
              <a:gd name="T58" fmla="*/ 290513 w 450"/>
              <a:gd name="T59" fmla="*/ 768350 h 497"/>
              <a:gd name="T60" fmla="*/ 322263 w 450"/>
              <a:gd name="T61" fmla="*/ 758825 h 497"/>
              <a:gd name="T62" fmla="*/ 352425 w 450"/>
              <a:gd name="T63" fmla="*/ 746125 h 497"/>
              <a:gd name="T64" fmla="*/ 387350 w 450"/>
              <a:gd name="T65" fmla="*/ 730250 h 497"/>
              <a:gd name="T66" fmla="*/ 412750 w 450"/>
              <a:gd name="T67" fmla="*/ 714375 h 497"/>
              <a:gd name="T68" fmla="*/ 446088 w 450"/>
              <a:gd name="T69" fmla="*/ 695325 h 497"/>
              <a:gd name="T70" fmla="*/ 476250 w 450"/>
              <a:gd name="T71" fmla="*/ 668338 h 497"/>
              <a:gd name="T72" fmla="*/ 501650 w 450"/>
              <a:gd name="T73" fmla="*/ 647700 h 497"/>
              <a:gd name="T74" fmla="*/ 527050 w 450"/>
              <a:gd name="T75" fmla="*/ 620713 h 497"/>
              <a:gd name="T76" fmla="*/ 546100 w 450"/>
              <a:gd name="T77" fmla="*/ 592138 h 497"/>
              <a:gd name="T78" fmla="*/ 560388 w 450"/>
              <a:gd name="T79" fmla="*/ 565150 h 497"/>
              <a:gd name="T80" fmla="*/ 569913 w 450"/>
              <a:gd name="T81" fmla="*/ 525463 h 497"/>
              <a:gd name="T82" fmla="*/ 573088 w 450"/>
              <a:gd name="T83" fmla="*/ 493713 h 497"/>
              <a:gd name="T84" fmla="*/ 573088 w 450"/>
              <a:gd name="T85" fmla="*/ 461963 h 497"/>
              <a:gd name="T86" fmla="*/ 573088 w 450"/>
              <a:gd name="T87" fmla="*/ 303213 h 497"/>
              <a:gd name="T88" fmla="*/ 712788 w 450"/>
              <a:gd name="T89" fmla="*/ 303213 h 497"/>
              <a:gd name="T90" fmla="*/ 430213 w 450"/>
              <a:gd name="T91" fmla="*/ 0 h 497"/>
              <a:gd name="T92" fmla="*/ 141288 w 450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0"/>
              <a:gd name="T142" fmla="*/ 0 h 497"/>
              <a:gd name="T143" fmla="*/ 450 w 450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0" h="497">
                <a:moveTo>
                  <a:pt x="89" y="191"/>
                </a:moveTo>
                <a:lnTo>
                  <a:pt x="177" y="191"/>
                </a:lnTo>
                <a:lnTo>
                  <a:pt x="177" y="315"/>
                </a:lnTo>
                <a:lnTo>
                  <a:pt x="176" y="333"/>
                </a:lnTo>
                <a:lnTo>
                  <a:pt x="174" y="347"/>
                </a:lnTo>
                <a:lnTo>
                  <a:pt x="169" y="361"/>
                </a:lnTo>
                <a:lnTo>
                  <a:pt x="163" y="376"/>
                </a:lnTo>
                <a:lnTo>
                  <a:pt x="154" y="390"/>
                </a:lnTo>
                <a:lnTo>
                  <a:pt x="144" y="404"/>
                </a:lnTo>
                <a:lnTo>
                  <a:pt x="132" y="416"/>
                </a:lnTo>
                <a:lnTo>
                  <a:pt x="122" y="426"/>
                </a:lnTo>
                <a:lnTo>
                  <a:pt x="110" y="435"/>
                </a:lnTo>
                <a:lnTo>
                  <a:pt x="98" y="442"/>
                </a:lnTo>
                <a:lnTo>
                  <a:pt x="85" y="450"/>
                </a:lnTo>
                <a:lnTo>
                  <a:pt x="72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5" y="490"/>
                </a:lnTo>
                <a:lnTo>
                  <a:pt x="29" y="494"/>
                </a:lnTo>
                <a:lnTo>
                  <a:pt x="46" y="496"/>
                </a:lnTo>
                <a:lnTo>
                  <a:pt x="63" y="496"/>
                </a:lnTo>
                <a:lnTo>
                  <a:pt x="79" y="496"/>
                </a:lnTo>
                <a:lnTo>
                  <a:pt x="99" y="496"/>
                </a:lnTo>
                <a:lnTo>
                  <a:pt x="122" y="495"/>
                </a:lnTo>
                <a:lnTo>
                  <a:pt x="142" y="494"/>
                </a:lnTo>
                <a:lnTo>
                  <a:pt x="162" y="490"/>
                </a:lnTo>
                <a:lnTo>
                  <a:pt x="183" y="484"/>
                </a:lnTo>
                <a:lnTo>
                  <a:pt x="203" y="478"/>
                </a:lnTo>
                <a:lnTo>
                  <a:pt x="222" y="470"/>
                </a:lnTo>
                <a:lnTo>
                  <a:pt x="244" y="460"/>
                </a:lnTo>
                <a:lnTo>
                  <a:pt x="260" y="450"/>
                </a:lnTo>
                <a:lnTo>
                  <a:pt x="281" y="438"/>
                </a:lnTo>
                <a:lnTo>
                  <a:pt x="300" y="421"/>
                </a:lnTo>
                <a:lnTo>
                  <a:pt x="316" y="408"/>
                </a:lnTo>
                <a:lnTo>
                  <a:pt x="332" y="391"/>
                </a:lnTo>
                <a:lnTo>
                  <a:pt x="344" y="373"/>
                </a:lnTo>
                <a:lnTo>
                  <a:pt x="353" y="356"/>
                </a:lnTo>
                <a:lnTo>
                  <a:pt x="359" y="331"/>
                </a:lnTo>
                <a:lnTo>
                  <a:pt x="361" y="311"/>
                </a:lnTo>
                <a:lnTo>
                  <a:pt x="361" y="291"/>
                </a:lnTo>
                <a:lnTo>
                  <a:pt x="361" y="191"/>
                </a:lnTo>
                <a:lnTo>
                  <a:pt x="449" y="191"/>
                </a:lnTo>
                <a:lnTo>
                  <a:pt x="271" y="0"/>
                </a:lnTo>
                <a:lnTo>
                  <a:pt x="89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716CD8E2-9C5B-3848-1CD2-E98E1AFB515C}"/>
              </a:ext>
            </a:extLst>
          </p:cNvPr>
          <p:cNvSpPr>
            <a:spLocks/>
          </p:cNvSpPr>
          <p:nvPr/>
        </p:nvSpPr>
        <p:spPr bwMode="auto">
          <a:xfrm>
            <a:off x="6063797" y="2420938"/>
            <a:ext cx="974725" cy="804862"/>
          </a:xfrm>
          <a:custGeom>
            <a:avLst/>
            <a:gdLst>
              <a:gd name="T0" fmla="*/ 657225 w 614"/>
              <a:gd name="T1" fmla="*/ 147637 h 507"/>
              <a:gd name="T2" fmla="*/ 657225 w 614"/>
              <a:gd name="T3" fmla="*/ 309562 h 507"/>
              <a:gd name="T4" fmla="*/ 244475 w 614"/>
              <a:gd name="T5" fmla="*/ 309562 h 507"/>
              <a:gd name="T6" fmla="*/ 220663 w 614"/>
              <a:gd name="T7" fmla="*/ 307975 h 507"/>
              <a:gd name="T8" fmla="*/ 201612 w 614"/>
              <a:gd name="T9" fmla="*/ 304800 h 507"/>
              <a:gd name="T10" fmla="*/ 180975 w 614"/>
              <a:gd name="T11" fmla="*/ 295275 h 507"/>
              <a:gd name="T12" fmla="*/ 161925 w 614"/>
              <a:gd name="T13" fmla="*/ 285750 h 507"/>
              <a:gd name="T14" fmla="*/ 142875 w 614"/>
              <a:gd name="T15" fmla="*/ 269875 h 507"/>
              <a:gd name="T16" fmla="*/ 125412 w 614"/>
              <a:gd name="T17" fmla="*/ 252412 h 507"/>
              <a:gd name="T18" fmla="*/ 107950 w 614"/>
              <a:gd name="T19" fmla="*/ 233362 h 507"/>
              <a:gd name="T20" fmla="*/ 95250 w 614"/>
              <a:gd name="T21" fmla="*/ 214312 h 507"/>
              <a:gd name="T22" fmla="*/ 80962 w 614"/>
              <a:gd name="T23" fmla="*/ 193675 h 507"/>
              <a:gd name="T24" fmla="*/ 73025 w 614"/>
              <a:gd name="T25" fmla="*/ 171450 h 507"/>
              <a:gd name="T26" fmla="*/ 61912 w 614"/>
              <a:gd name="T27" fmla="*/ 149225 h 507"/>
              <a:gd name="T28" fmla="*/ 50800 w 614"/>
              <a:gd name="T29" fmla="*/ 127000 h 507"/>
              <a:gd name="T30" fmla="*/ 42862 w 614"/>
              <a:gd name="T31" fmla="*/ 103187 h 507"/>
              <a:gd name="T32" fmla="*/ 33337 w 614"/>
              <a:gd name="T33" fmla="*/ 79375 h 507"/>
              <a:gd name="T34" fmla="*/ 26988 w 614"/>
              <a:gd name="T35" fmla="*/ 55562 h 507"/>
              <a:gd name="T36" fmla="*/ 20637 w 614"/>
              <a:gd name="T37" fmla="*/ 31750 h 507"/>
              <a:gd name="T38" fmla="*/ 15875 w 614"/>
              <a:gd name="T39" fmla="*/ 0 h 507"/>
              <a:gd name="T40" fmla="*/ 6350 w 614"/>
              <a:gd name="T41" fmla="*/ 26987 h 507"/>
              <a:gd name="T42" fmla="*/ 1588 w 614"/>
              <a:gd name="T43" fmla="*/ 52387 h 507"/>
              <a:gd name="T44" fmla="*/ 0 w 614"/>
              <a:gd name="T45" fmla="*/ 80962 h 507"/>
              <a:gd name="T46" fmla="*/ 0 w 614"/>
              <a:gd name="T47" fmla="*/ 111125 h 507"/>
              <a:gd name="T48" fmla="*/ 0 w 614"/>
              <a:gd name="T49" fmla="*/ 139700 h 507"/>
              <a:gd name="T50" fmla="*/ 0 w 614"/>
              <a:gd name="T51" fmla="*/ 176212 h 507"/>
              <a:gd name="T52" fmla="*/ 0 w 614"/>
              <a:gd name="T53" fmla="*/ 214312 h 507"/>
              <a:gd name="T54" fmla="*/ 1588 w 614"/>
              <a:gd name="T55" fmla="*/ 249237 h 507"/>
              <a:gd name="T56" fmla="*/ 6350 w 614"/>
              <a:gd name="T57" fmla="*/ 284162 h 507"/>
              <a:gd name="T58" fmla="*/ 15875 w 614"/>
              <a:gd name="T59" fmla="*/ 320675 h 507"/>
              <a:gd name="T60" fmla="*/ 22225 w 614"/>
              <a:gd name="T61" fmla="*/ 357187 h 507"/>
              <a:gd name="T62" fmla="*/ 33337 w 614"/>
              <a:gd name="T63" fmla="*/ 388937 h 507"/>
              <a:gd name="T64" fmla="*/ 47625 w 614"/>
              <a:gd name="T65" fmla="*/ 427037 h 507"/>
              <a:gd name="T66" fmla="*/ 61912 w 614"/>
              <a:gd name="T67" fmla="*/ 455612 h 507"/>
              <a:gd name="T68" fmla="*/ 79375 w 614"/>
              <a:gd name="T69" fmla="*/ 493712 h 507"/>
              <a:gd name="T70" fmla="*/ 100012 w 614"/>
              <a:gd name="T71" fmla="*/ 527050 h 507"/>
              <a:gd name="T72" fmla="*/ 117475 w 614"/>
              <a:gd name="T73" fmla="*/ 552450 h 507"/>
              <a:gd name="T74" fmla="*/ 142875 w 614"/>
              <a:gd name="T75" fmla="*/ 581025 h 507"/>
              <a:gd name="T76" fmla="*/ 165100 w 614"/>
              <a:gd name="T77" fmla="*/ 601662 h 507"/>
              <a:gd name="T78" fmla="*/ 190500 w 614"/>
              <a:gd name="T79" fmla="*/ 619125 h 507"/>
              <a:gd name="T80" fmla="*/ 222250 w 614"/>
              <a:gd name="T81" fmla="*/ 630237 h 507"/>
              <a:gd name="T82" fmla="*/ 250825 w 614"/>
              <a:gd name="T83" fmla="*/ 631825 h 507"/>
              <a:gd name="T84" fmla="*/ 276225 w 614"/>
              <a:gd name="T85" fmla="*/ 631825 h 507"/>
              <a:gd name="T86" fmla="*/ 657225 w 614"/>
              <a:gd name="T87" fmla="*/ 631825 h 507"/>
              <a:gd name="T88" fmla="*/ 657225 w 614"/>
              <a:gd name="T89" fmla="*/ 803275 h 507"/>
              <a:gd name="T90" fmla="*/ 973138 w 614"/>
              <a:gd name="T91" fmla="*/ 476250 h 507"/>
              <a:gd name="T92" fmla="*/ 657225 w 614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4"/>
              <a:gd name="T142" fmla="*/ 0 h 507"/>
              <a:gd name="T143" fmla="*/ 614 w 614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4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9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9" y="159"/>
                </a:lnTo>
                <a:lnTo>
                  <a:pt x="68" y="147"/>
                </a:lnTo>
                <a:lnTo>
                  <a:pt x="60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10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10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50" y="311"/>
                </a:lnTo>
                <a:lnTo>
                  <a:pt x="63" y="332"/>
                </a:lnTo>
                <a:lnTo>
                  <a:pt x="74" y="348"/>
                </a:lnTo>
                <a:lnTo>
                  <a:pt x="90" y="366"/>
                </a:lnTo>
                <a:lnTo>
                  <a:pt x="104" y="379"/>
                </a:lnTo>
                <a:lnTo>
                  <a:pt x="120" y="390"/>
                </a:lnTo>
                <a:lnTo>
                  <a:pt x="140" y="397"/>
                </a:lnTo>
                <a:lnTo>
                  <a:pt x="158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3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9434703B-C14D-A46E-8FF7-7E19211B4CE0}"/>
              </a:ext>
            </a:extLst>
          </p:cNvPr>
          <p:cNvSpPr>
            <a:spLocks/>
          </p:cNvSpPr>
          <p:nvPr/>
        </p:nvSpPr>
        <p:spPr bwMode="auto">
          <a:xfrm>
            <a:off x="2358572" y="2420938"/>
            <a:ext cx="973138" cy="804862"/>
          </a:xfrm>
          <a:custGeom>
            <a:avLst/>
            <a:gdLst>
              <a:gd name="T0" fmla="*/ 657225 w 613"/>
              <a:gd name="T1" fmla="*/ 147637 h 507"/>
              <a:gd name="T2" fmla="*/ 657225 w 613"/>
              <a:gd name="T3" fmla="*/ 309562 h 507"/>
              <a:gd name="T4" fmla="*/ 244475 w 613"/>
              <a:gd name="T5" fmla="*/ 309562 h 507"/>
              <a:gd name="T6" fmla="*/ 219075 w 613"/>
              <a:gd name="T7" fmla="*/ 307975 h 507"/>
              <a:gd name="T8" fmla="*/ 201613 w 613"/>
              <a:gd name="T9" fmla="*/ 304800 h 507"/>
              <a:gd name="T10" fmla="*/ 180975 w 613"/>
              <a:gd name="T11" fmla="*/ 295275 h 507"/>
              <a:gd name="T12" fmla="*/ 161925 w 613"/>
              <a:gd name="T13" fmla="*/ 285750 h 507"/>
              <a:gd name="T14" fmla="*/ 142875 w 613"/>
              <a:gd name="T15" fmla="*/ 269875 h 507"/>
              <a:gd name="T16" fmla="*/ 123825 w 613"/>
              <a:gd name="T17" fmla="*/ 252412 h 507"/>
              <a:gd name="T18" fmla="*/ 107950 w 613"/>
              <a:gd name="T19" fmla="*/ 233362 h 507"/>
              <a:gd name="T20" fmla="*/ 93663 w 613"/>
              <a:gd name="T21" fmla="*/ 214312 h 507"/>
              <a:gd name="T22" fmla="*/ 80963 w 613"/>
              <a:gd name="T23" fmla="*/ 193675 h 507"/>
              <a:gd name="T24" fmla="*/ 73025 w 613"/>
              <a:gd name="T25" fmla="*/ 171450 h 507"/>
              <a:gd name="T26" fmla="*/ 61913 w 613"/>
              <a:gd name="T27" fmla="*/ 149225 h 507"/>
              <a:gd name="T28" fmla="*/ 50800 w 613"/>
              <a:gd name="T29" fmla="*/ 127000 h 507"/>
              <a:gd name="T30" fmla="*/ 42863 w 613"/>
              <a:gd name="T31" fmla="*/ 103187 h 507"/>
              <a:gd name="T32" fmla="*/ 33338 w 613"/>
              <a:gd name="T33" fmla="*/ 79375 h 507"/>
              <a:gd name="T34" fmla="*/ 26988 w 613"/>
              <a:gd name="T35" fmla="*/ 55562 h 507"/>
              <a:gd name="T36" fmla="*/ 20638 w 613"/>
              <a:gd name="T37" fmla="*/ 31750 h 507"/>
              <a:gd name="T38" fmla="*/ 14288 w 613"/>
              <a:gd name="T39" fmla="*/ 0 h 507"/>
              <a:gd name="T40" fmla="*/ 6350 w 613"/>
              <a:gd name="T41" fmla="*/ 26987 h 507"/>
              <a:gd name="T42" fmla="*/ 1588 w 613"/>
              <a:gd name="T43" fmla="*/ 52387 h 507"/>
              <a:gd name="T44" fmla="*/ 0 w 613"/>
              <a:gd name="T45" fmla="*/ 80962 h 507"/>
              <a:gd name="T46" fmla="*/ 0 w 613"/>
              <a:gd name="T47" fmla="*/ 111125 h 507"/>
              <a:gd name="T48" fmla="*/ 0 w 613"/>
              <a:gd name="T49" fmla="*/ 139700 h 507"/>
              <a:gd name="T50" fmla="*/ 0 w 613"/>
              <a:gd name="T51" fmla="*/ 176212 h 507"/>
              <a:gd name="T52" fmla="*/ 0 w 613"/>
              <a:gd name="T53" fmla="*/ 214312 h 507"/>
              <a:gd name="T54" fmla="*/ 1588 w 613"/>
              <a:gd name="T55" fmla="*/ 249237 h 507"/>
              <a:gd name="T56" fmla="*/ 6350 w 613"/>
              <a:gd name="T57" fmla="*/ 284162 h 507"/>
              <a:gd name="T58" fmla="*/ 14288 w 613"/>
              <a:gd name="T59" fmla="*/ 320675 h 507"/>
              <a:gd name="T60" fmla="*/ 22225 w 613"/>
              <a:gd name="T61" fmla="*/ 357187 h 507"/>
              <a:gd name="T62" fmla="*/ 33338 w 613"/>
              <a:gd name="T63" fmla="*/ 388937 h 507"/>
              <a:gd name="T64" fmla="*/ 47625 w 613"/>
              <a:gd name="T65" fmla="*/ 427037 h 507"/>
              <a:gd name="T66" fmla="*/ 61913 w 613"/>
              <a:gd name="T67" fmla="*/ 455612 h 507"/>
              <a:gd name="T68" fmla="*/ 77788 w 613"/>
              <a:gd name="T69" fmla="*/ 493712 h 507"/>
              <a:gd name="T70" fmla="*/ 100013 w 613"/>
              <a:gd name="T71" fmla="*/ 527050 h 507"/>
              <a:gd name="T72" fmla="*/ 117475 w 613"/>
              <a:gd name="T73" fmla="*/ 552450 h 507"/>
              <a:gd name="T74" fmla="*/ 141288 w 613"/>
              <a:gd name="T75" fmla="*/ 581025 h 507"/>
              <a:gd name="T76" fmla="*/ 165100 w 613"/>
              <a:gd name="T77" fmla="*/ 601662 h 507"/>
              <a:gd name="T78" fmla="*/ 188913 w 613"/>
              <a:gd name="T79" fmla="*/ 619125 h 507"/>
              <a:gd name="T80" fmla="*/ 222250 w 613"/>
              <a:gd name="T81" fmla="*/ 630237 h 507"/>
              <a:gd name="T82" fmla="*/ 249238 w 613"/>
              <a:gd name="T83" fmla="*/ 631825 h 507"/>
              <a:gd name="T84" fmla="*/ 276225 w 613"/>
              <a:gd name="T85" fmla="*/ 631825 h 507"/>
              <a:gd name="T86" fmla="*/ 657225 w 613"/>
              <a:gd name="T87" fmla="*/ 631825 h 507"/>
              <a:gd name="T88" fmla="*/ 657225 w 613"/>
              <a:gd name="T89" fmla="*/ 803275 h 507"/>
              <a:gd name="T90" fmla="*/ 971550 w 613"/>
              <a:gd name="T91" fmla="*/ 476250 h 507"/>
              <a:gd name="T92" fmla="*/ 657225 w 613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3"/>
              <a:gd name="T142" fmla="*/ 0 h 507"/>
              <a:gd name="T143" fmla="*/ 613 w 613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3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8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8" y="159"/>
                </a:lnTo>
                <a:lnTo>
                  <a:pt x="68" y="147"/>
                </a:lnTo>
                <a:lnTo>
                  <a:pt x="59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9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9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49" y="311"/>
                </a:lnTo>
                <a:lnTo>
                  <a:pt x="63" y="332"/>
                </a:lnTo>
                <a:lnTo>
                  <a:pt x="74" y="348"/>
                </a:lnTo>
                <a:lnTo>
                  <a:pt x="89" y="366"/>
                </a:lnTo>
                <a:lnTo>
                  <a:pt x="104" y="379"/>
                </a:lnTo>
                <a:lnTo>
                  <a:pt x="119" y="390"/>
                </a:lnTo>
                <a:lnTo>
                  <a:pt x="140" y="397"/>
                </a:lnTo>
                <a:lnTo>
                  <a:pt x="157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2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ECB684-9EAF-1A35-DE8A-539C8787584D}"/>
              </a:ext>
            </a:extLst>
          </p:cNvPr>
          <p:cNvSpPr txBox="1"/>
          <p:nvPr/>
        </p:nvSpPr>
        <p:spPr>
          <a:xfrm>
            <a:off x="5431970" y="6248400"/>
            <a:ext cx="592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Cryptography in E-Commerce </a:t>
            </a:r>
          </a:p>
        </p:txBody>
      </p:sp>
    </p:spTree>
    <p:extLst>
      <p:ext uri="{BB962C8B-B14F-4D97-AF65-F5344CB8AC3E}">
        <p14:creationId xmlns:p14="http://schemas.microsoft.com/office/powerpoint/2010/main" val="2298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 animBg="1"/>
      <p:bldP spid="10" grpId="0" animBg="1"/>
      <p:bldP spid="11" grpId="0"/>
      <p:bldP spid="14" grpId="0"/>
      <p:bldP spid="15" grpId="0"/>
      <p:bldP spid="38" grpId="0" animBg="1"/>
      <p:bldP spid="3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53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96229"/>
            <a:ext cx="10515600" cy="5452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3. </a:t>
            </a:r>
            <a:r>
              <a:rPr lang="en-US" b="1" dirty="0" err="1"/>
              <a:t>Fungsi</a:t>
            </a:r>
            <a:r>
              <a:rPr lang="en-US" b="1" dirty="0"/>
              <a:t> Hash</a:t>
            </a:r>
          </a:p>
          <a:p>
            <a:pPr marL="631825" indent="-284163"/>
            <a:r>
              <a:rPr lang="en-US" dirty="0" err="1"/>
              <a:t>Mengkompresi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sembarang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i="1" dirty="0"/>
              <a:t>message-digest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i="1" dirty="0"/>
              <a:t>fixed</a:t>
            </a:r>
            <a:r>
              <a:rPr lang="en-US" dirty="0"/>
              <a:t>.</a:t>
            </a:r>
          </a:p>
          <a:p>
            <a:pPr marL="631825" indent="-284163"/>
            <a:r>
              <a:rPr lang="en-US" i="1" dirty="0"/>
              <a:t>Irreversible</a:t>
            </a:r>
            <a:r>
              <a:rPr lang="en-US" dirty="0"/>
              <a:t> 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dikembalikan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)</a:t>
            </a:r>
          </a:p>
          <a:p>
            <a:pPr marL="631825" indent="-285750">
              <a:buFont typeface="Arial" panose="020B0604020202020204" pitchFamily="34" charset="0"/>
              <a:buNone/>
            </a:pPr>
            <a:r>
              <a:rPr lang="en-US" dirty="0"/>
              <a:t>   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64971" y="3376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670940"/>
              </p:ext>
            </p:extLst>
          </p:nvPr>
        </p:nvGraphicFramePr>
        <p:xfrm>
          <a:off x="1526997" y="2646363"/>
          <a:ext cx="6120217" cy="370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952156" imgH="3012009" progId="Visio.Drawing.6">
                  <p:embed/>
                </p:oleObj>
              </mc:Choice>
              <mc:Fallback>
                <p:oleObj r:id="rId2" imgW="4952156" imgH="3012009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6997" y="2646363"/>
                        <a:ext cx="6120217" cy="3709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10600" y="3784601"/>
            <a:ext cx="18777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MD5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SHA-1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SHA-2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Keccak (SHA-3)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RIPEMD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WHIRLPOOL</a:t>
            </a:r>
          </a:p>
        </p:txBody>
      </p:sp>
    </p:spTree>
    <p:extLst>
      <p:ext uri="{BB962C8B-B14F-4D97-AF65-F5344CB8AC3E}">
        <p14:creationId xmlns:p14="http://schemas.microsoft.com/office/powerpoint/2010/main" val="272115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5657" y="620486"/>
            <a:ext cx="6621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Kegunaan</a:t>
            </a:r>
            <a:r>
              <a:rPr lang="en-US" sz="3200" dirty="0"/>
              <a:t>: </a:t>
            </a:r>
            <a:r>
              <a:rPr lang="en-US" sz="3200" dirty="0" err="1"/>
              <a:t>memeriksa</a:t>
            </a:r>
            <a:r>
              <a:rPr lang="en-US" sz="3200" dirty="0"/>
              <a:t> </a:t>
            </a:r>
            <a:r>
              <a:rPr lang="en-US" sz="3200" dirty="0" err="1"/>
              <a:t>integritas</a:t>
            </a:r>
            <a:r>
              <a:rPr lang="en-US" sz="3200" dirty="0"/>
              <a:t> </a:t>
            </a:r>
            <a:r>
              <a:rPr lang="en-US" sz="3200" dirty="0" err="1"/>
              <a:t>pesan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05" y="1485900"/>
            <a:ext cx="7267575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78662-69CB-48E7-B3DD-0A8105A30239}"/>
              </a:ext>
            </a:extLst>
          </p:cNvPr>
          <p:cNvSpPr txBox="1"/>
          <p:nvPr/>
        </p:nvSpPr>
        <p:spPr>
          <a:xfrm>
            <a:off x="8610600" y="5811520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21454110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Lembaga</a:t>
            </a:r>
            <a:r>
              <a:rPr lang="en-US" altLang="en-US" b="1" dirty="0"/>
              <a:t> </a:t>
            </a:r>
            <a:r>
              <a:rPr lang="en-US" altLang="en-US" b="1" dirty="0" err="1"/>
              <a:t>Terkait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r>
              <a:rPr lang="en-US" altLang="en-US" b="1" dirty="0"/>
              <a:t> di Indonesia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224" y="1690688"/>
            <a:ext cx="10515600" cy="41148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dirty="0"/>
              <a:t>1.  Badan </a:t>
            </a:r>
            <a:r>
              <a:rPr lang="en-US" sz="2400" dirty="0" err="1"/>
              <a:t>Siber</a:t>
            </a:r>
            <a:r>
              <a:rPr lang="en-US" sz="2400" dirty="0"/>
              <a:t> dan Sandi Negara (BSSN) </a:t>
            </a:r>
          </a:p>
          <a:p>
            <a:pPr marL="0" indent="0">
              <a:buNone/>
              <a:defRPr/>
            </a:pPr>
            <a:r>
              <a:rPr lang="en-US" sz="2400" dirty="0"/>
              <a:t>        </a:t>
            </a:r>
            <a:r>
              <a:rPr lang="en-US" sz="2400" dirty="0">
                <a:hlinkClick r:id="rId2"/>
              </a:rPr>
              <a:t>http://bssn.go.id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penggabungan</a:t>
            </a:r>
            <a:r>
              <a:rPr lang="en-US" sz="2400" dirty="0"/>
              <a:t> Lembaga Sandi Negara (</a:t>
            </a:r>
            <a:r>
              <a:rPr lang="en-US" sz="2400" dirty="0" err="1"/>
              <a:t>Lemsaneg</a:t>
            </a:r>
            <a:r>
              <a:rPr lang="en-US" sz="2400" dirty="0"/>
              <a:t>) dan </a:t>
            </a:r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Direktorat</a:t>
            </a:r>
            <a:r>
              <a:rPr lang="en-US" sz="2400" dirty="0"/>
              <a:t> </a:t>
            </a:r>
            <a:r>
              <a:rPr lang="en-US" sz="2400" dirty="0" err="1"/>
              <a:t>Jenderal</a:t>
            </a:r>
            <a:r>
              <a:rPr lang="en-US" sz="2400" dirty="0"/>
              <a:t> </a:t>
            </a:r>
            <a:r>
              <a:rPr lang="en-US" sz="2400" dirty="0" err="1"/>
              <a:t>Aplikasi</a:t>
            </a:r>
            <a:r>
              <a:rPr lang="en-US" sz="2400" dirty="0"/>
              <a:t> </a:t>
            </a:r>
            <a:r>
              <a:rPr lang="en-US" sz="2400" dirty="0" err="1"/>
              <a:t>Informatika</a:t>
            </a:r>
            <a:r>
              <a:rPr lang="en-US" sz="2400" dirty="0"/>
              <a:t>   (</a:t>
            </a:r>
            <a:r>
              <a:rPr lang="en-US" sz="2400" dirty="0" err="1"/>
              <a:t>Aptika</a:t>
            </a:r>
            <a:r>
              <a:rPr lang="en-US" sz="2400" dirty="0"/>
              <a:t>),  Kementerian </a:t>
            </a:r>
            <a:r>
              <a:rPr lang="en-US" sz="2400" dirty="0" err="1"/>
              <a:t>Komunikasi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dan </a:t>
            </a:r>
            <a:r>
              <a:rPr lang="en-US" sz="2400" dirty="0" err="1"/>
              <a:t>Informatika</a:t>
            </a: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2.  </a:t>
            </a:r>
            <a:r>
              <a:rPr lang="en-US" sz="2400" dirty="0" err="1"/>
              <a:t>Sekolah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Sandi Negara (STSN)</a:t>
            </a:r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>
                <a:hlinkClick r:id="rId3"/>
              </a:rPr>
              <a:t>http://stsn-nci.ac.id/</a:t>
            </a: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	</a:t>
            </a:r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A3614E2-59EC-4600-B006-8FD8EABA955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55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24570154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8A5463-7DF6-443E-92F4-5BF0E188F426}" type="slidenum">
              <a:rPr lang="en-GB" altLang="en-US" sz="1400">
                <a:latin typeface="Arial" panose="020B0604020202020204" pitchFamily="34" charset="0"/>
              </a:rPr>
              <a:pPr/>
              <a:t>56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73732" name="Picture 2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65" y="1117442"/>
            <a:ext cx="6560908" cy="437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3"/>
          <p:cNvSpPr>
            <a:spLocks noChangeArrowheads="1"/>
          </p:cNvSpPr>
          <p:nvPr/>
        </p:nvSpPr>
        <p:spPr bwMode="auto">
          <a:xfrm>
            <a:off x="2108319" y="490376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dirty="0">
                <a:cs typeface="Times New Roman" panose="02020603050405020304" pitchFamily="18" charset="0"/>
              </a:rPr>
              <a:t>Museum Sandi di Yogyakarta (</a:t>
            </a:r>
            <a:r>
              <a:rPr lang="en-US" altLang="en-US" sz="2000" dirty="0" err="1">
                <a:cs typeface="Times New Roman" panose="02020603050405020304" pitchFamily="18" charset="0"/>
              </a:rPr>
              <a:t>Sumber</a:t>
            </a:r>
            <a:r>
              <a:rPr lang="en-US" altLang="en-US" sz="2000" dirty="0">
                <a:cs typeface="Times New Roman" panose="02020603050405020304" pitchFamily="18" charset="0"/>
              </a:rPr>
              <a:t>: </a:t>
            </a:r>
            <a:r>
              <a:rPr lang="en-US" altLang="en-US" sz="2000" u="sng" dirty="0">
                <a:solidFill>
                  <a:srgbClr val="0000FF"/>
                </a:solidFill>
                <a:cs typeface="Times New Roman" panose="02020603050405020304" pitchFamily="18" charset="0"/>
                <a:hlinkClick r:id="rId3"/>
              </a:rPr>
              <a:t>http://museum.lemsaneg.go.id/</a:t>
            </a:r>
            <a:r>
              <a:rPr lang="en-US" altLang="en-US" sz="2000" dirty="0">
                <a:cs typeface="Times New Roman" panose="02020603050405020304" pitchFamily="18" charset="0"/>
              </a:rPr>
              <a:t>)</a:t>
            </a:r>
            <a:endParaRPr lang="en-US" alt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012576" y="5716525"/>
            <a:ext cx="8664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Alamat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Jl.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Noto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No. 21, Kota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Baru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Yogyakarta.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museum san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satu-satunya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dunia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dalamnya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terdapat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berbagai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koleksi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pernah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digunakan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349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A52CA-C6B7-4D00-B302-D1FD5F33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 descr="A typewriter on a table&#10;&#10;Description automatically generated">
            <a:extLst>
              <a:ext uri="{FF2B5EF4-FFF2-40B4-BE49-F238E27FC236}">
                <a16:creationId xmlns:a16="http://schemas.microsoft.com/office/drawing/2014/main" id="{DA789174-0592-4A02-9177-86DF53A5C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644525"/>
            <a:ext cx="6794499" cy="50958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F6C4CC-048D-47DF-978D-8B085E033A4D}"/>
              </a:ext>
            </a:extLst>
          </p:cNvPr>
          <p:cNvSpPr/>
          <p:nvPr/>
        </p:nvSpPr>
        <p:spPr>
          <a:xfrm>
            <a:off x="3861696" y="6028808"/>
            <a:ext cx="5353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Mesin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Museum Sandi Yogyakarta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2040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DE21DE-2BFD-BEB3-C2EA-C665EBC7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4867CE9-5FD8-DD6C-952B-BD1BC1261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95294"/>
            <a:ext cx="5103752" cy="6467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22422-9F12-488F-C223-C8536833FB8C}"/>
              </a:ext>
            </a:extLst>
          </p:cNvPr>
          <p:cNvSpPr txBox="1"/>
          <p:nvPr/>
        </p:nvSpPr>
        <p:spPr>
          <a:xfrm>
            <a:off x="7039881" y="5659120"/>
            <a:ext cx="3141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…dan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dirty="0" err="1"/>
              <a:t>lagi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285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27468-E01A-0A6D-2E9F-11DF06C7E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3920"/>
            <a:ext cx="10515600" cy="5293043"/>
          </a:xfrm>
        </p:spPr>
        <p:txBody>
          <a:bodyPr/>
          <a:lstStyle/>
          <a:p>
            <a:r>
              <a:rPr lang="en-US" sz="2400" dirty="0" err="1"/>
              <a:t>Kasus-kasus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    - </a:t>
            </a:r>
            <a:r>
              <a:rPr lang="en-US" sz="2400" dirty="0" err="1"/>
              <a:t>kebocoran</a:t>
            </a:r>
            <a:r>
              <a:rPr lang="en-US" sz="2400" dirty="0"/>
              <a:t> data,</a:t>
            </a:r>
          </a:p>
          <a:p>
            <a:pPr marL="0" indent="0">
              <a:buNone/>
            </a:pPr>
            <a:r>
              <a:rPr lang="en-US" sz="2400" dirty="0"/>
              <a:t>    - </a:t>
            </a:r>
            <a:r>
              <a:rPr lang="en-US" sz="2400" dirty="0" err="1"/>
              <a:t>pencurian</a:t>
            </a:r>
            <a:r>
              <a:rPr lang="en-US" sz="2400" dirty="0"/>
              <a:t> data, </a:t>
            </a:r>
          </a:p>
          <a:p>
            <a:pPr marL="0" indent="0">
              <a:buNone/>
            </a:pPr>
            <a:r>
              <a:rPr lang="en-US" sz="2400" dirty="0"/>
              <a:t>    - </a:t>
            </a:r>
            <a:r>
              <a:rPr lang="en-US" sz="2400" dirty="0" err="1"/>
              <a:t>pengaksesan</a:t>
            </a:r>
            <a:r>
              <a:rPr lang="en-US" sz="2400" dirty="0"/>
              <a:t> data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ilegal</a:t>
            </a:r>
            <a:r>
              <a:rPr lang="en-US" sz="2400" dirty="0"/>
              <a:t>, </a:t>
            </a:r>
            <a:r>
              <a:rPr lang="en-US" sz="2400" dirty="0" err="1"/>
              <a:t>dll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 marL="233363" indent="-233363">
              <a:buNone/>
            </a:pPr>
            <a:r>
              <a:rPr lang="en-US" sz="2400" dirty="0"/>
              <a:t>   </a:t>
            </a:r>
            <a:r>
              <a:rPr lang="en-US" sz="2400" dirty="0" err="1"/>
              <a:t>menunjukkan</a:t>
            </a:r>
            <a:r>
              <a:rPr lang="en-US" sz="2400" dirty="0"/>
              <a:t> </a:t>
            </a:r>
            <a:r>
              <a:rPr lang="en-US" sz="2400" dirty="0" err="1"/>
              <a:t>pentingnya</a:t>
            </a:r>
            <a:r>
              <a:rPr lang="en-US" sz="2400" dirty="0"/>
              <a:t> </a:t>
            </a:r>
            <a:r>
              <a:rPr lang="en-US" sz="2400" dirty="0" err="1"/>
              <a:t>menjaga</a:t>
            </a:r>
            <a:r>
              <a:rPr lang="en-US" sz="2400" dirty="0"/>
              <a:t> </a:t>
            </a:r>
            <a:r>
              <a:rPr lang="en-US" sz="2400" dirty="0" err="1"/>
              <a:t>keamanan</a:t>
            </a:r>
            <a:r>
              <a:rPr lang="en-US" sz="2400" dirty="0"/>
              <a:t> data dan </a:t>
            </a:r>
            <a:r>
              <a:rPr lang="en-US" sz="2400" dirty="0" err="1"/>
              <a:t>informasi</a:t>
            </a:r>
            <a:r>
              <a:rPr lang="en-US" sz="2400" dirty="0"/>
              <a:t>.</a:t>
            </a:r>
          </a:p>
          <a:p>
            <a:pPr marL="233363" indent="-233363">
              <a:buNone/>
            </a:pPr>
            <a:endParaRPr lang="en-US" sz="2400" dirty="0"/>
          </a:p>
          <a:p>
            <a:r>
              <a:rPr lang="en-US" sz="2400" dirty="0"/>
              <a:t>Data dan </a:t>
            </a:r>
            <a:r>
              <a:rPr lang="en-US" sz="2400" dirty="0" err="1"/>
              <a:t>informasi</a:t>
            </a:r>
            <a:r>
              <a:rPr lang="en-US" sz="2400" dirty="0"/>
              <a:t> yang </a:t>
            </a:r>
            <a:r>
              <a:rPr lang="en-US" sz="2400" dirty="0" err="1"/>
              <a:t>bersifat</a:t>
            </a:r>
            <a:r>
              <a:rPr lang="en-US" sz="2400" dirty="0"/>
              <a:t> </a:t>
            </a:r>
            <a:r>
              <a:rPr lang="en-US" sz="2400" dirty="0" err="1"/>
              <a:t>rahasia</a:t>
            </a:r>
            <a:r>
              <a:rPr lang="en-US" sz="2400" dirty="0"/>
              <a:t>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dijaga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pembacaan</a:t>
            </a:r>
            <a:r>
              <a:rPr lang="en-US" sz="2400" dirty="0"/>
              <a:t> dan </a:t>
            </a:r>
            <a:r>
              <a:rPr lang="en-US" sz="2400" dirty="0" err="1"/>
              <a:t>pengubahan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pihak-pihak</a:t>
            </a:r>
            <a:r>
              <a:rPr lang="en-US" sz="2400" dirty="0"/>
              <a:t> 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berhak</a:t>
            </a:r>
            <a:r>
              <a:rPr lang="en-US" sz="2400" dirty="0"/>
              <a:t> (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otoritas</a:t>
            </a:r>
            <a:r>
              <a:rPr lang="en-US" sz="2400" dirty="0"/>
              <a:t>).</a:t>
            </a:r>
          </a:p>
          <a:p>
            <a:endParaRPr lang="en-US" sz="2400" dirty="0"/>
          </a:p>
          <a:p>
            <a:r>
              <a:rPr lang="en-US" sz="2400" dirty="0" err="1"/>
              <a:t>Solusinya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KRIPTOGRAFI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2A343-9DAA-50E0-3487-08EA6CF9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27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Kriptografi</a:t>
            </a:r>
            <a:endParaRPr lang="en-US" altLang="en-US" b="1" dirty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6564086" cy="4819015"/>
          </a:xfrm>
        </p:spPr>
        <p:txBody>
          <a:bodyPr>
            <a:normAutofit lnSpcReduction="10000"/>
          </a:bodyPr>
          <a:lstStyle/>
          <a:p>
            <a:r>
              <a:rPr lang="en-US" altLang="en-US" sz="2600" dirty="0" err="1"/>
              <a:t>Merupakan</a:t>
            </a:r>
            <a:r>
              <a:rPr lang="en-US" altLang="en-US" sz="2600" dirty="0"/>
              <a:t> kakas (</a:t>
            </a:r>
            <a:r>
              <a:rPr lang="en-US" altLang="en-US" sz="2600" i="1" dirty="0"/>
              <a:t>tool</a:t>
            </a:r>
            <a:r>
              <a:rPr lang="en-US" altLang="en-US" sz="2600" dirty="0"/>
              <a:t>) yang </a:t>
            </a:r>
            <a:r>
              <a:rPr lang="en-US" altLang="en-US" sz="2600" dirty="0" err="1"/>
              <a:t>sangat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penting</a:t>
            </a:r>
            <a:r>
              <a:rPr lang="en-US" altLang="en-US" sz="2600" dirty="0"/>
              <a:t> di </a:t>
            </a:r>
            <a:r>
              <a:rPr lang="en-US" altLang="en-US" sz="2600" dirty="0" err="1"/>
              <a:t>dalam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keamanan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informasi</a:t>
            </a:r>
            <a:endParaRPr lang="en-US" altLang="en-US" sz="2600" dirty="0"/>
          </a:p>
          <a:p>
            <a:pPr eaLnBrk="1" hangingPunct="1">
              <a:lnSpc>
                <a:spcPct val="90000"/>
              </a:lnSpc>
            </a:pPr>
            <a:endParaRPr lang="en-US" altLang="en-US" sz="26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Kata </a:t>
            </a:r>
            <a:r>
              <a:rPr lang="en-US" altLang="en-US" sz="2600" i="1" dirty="0"/>
              <a:t>cryptography </a:t>
            </a:r>
            <a:r>
              <a:rPr lang="en-US" altLang="en-US" sz="2600" dirty="0" err="1"/>
              <a:t>berasal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dari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bahasa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Yunani</a:t>
            </a:r>
            <a:r>
              <a:rPr lang="en-US" altLang="en-US" sz="2600" dirty="0"/>
              <a:t>: </a:t>
            </a:r>
          </a:p>
          <a:p>
            <a:pPr marL="0" indent="0">
              <a:buNone/>
            </a:pPr>
            <a:r>
              <a:rPr lang="en-US" altLang="en-US" sz="2600" dirty="0">
                <a:solidFill>
                  <a:srgbClr val="FF0000"/>
                </a:solidFill>
                <a:latin typeface="Symbol" panose="05050102010706020507" pitchFamily="18" charset="2"/>
              </a:rPr>
              <a:t>	</a:t>
            </a:r>
            <a:r>
              <a:rPr lang="en-US" sz="2600" dirty="0" err="1">
                <a:solidFill>
                  <a:srgbClr val="FF0000"/>
                </a:solidFill>
              </a:rPr>
              <a:t>cryptós</a:t>
            </a:r>
            <a:r>
              <a:rPr lang="en-US" sz="2600" dirty="0">
                <a:solidFill>
                  <a:srgbClr val="FF0000"/>
                </a:solidFill>
              </a:rPr>
              <a:t>    </a:t>
            </a:r>
            <a:r>
              <a:rPr lang="en-US" altLang="en-US" sz="2600" dirty="0"/>
              <a:t>(</a:t>
            </a:r>
            <a:r>
              <a:rPr lang="en-US" altLang="en-US" sz="2600" i="1" dirty="0"/>
              <a:t>secret</a:t>
            </a:r>
            <a:r>
              <a:rPr lang="en-US" altLang="en-US" sz="2600" dirty="0"/>
              <a:t> or </a:t>
            </a:r>
            <a:r>
              <a:rPr lang="en-US" altLang="en-US" sz="2600" i="1" dirty="0"/>
              <a:t>hidden</a:t>
            </a:r>
            <a:r>
              <a:rPr lang="en-US" altLang="en-US" sz="2600" dirty="0"/>
              <a:t>) </a:t>
            </a:r>
          </a:p>
          <a:p>
            <a:pPr marL="0" indent="0">
              <a:buNone/>
            </a:pPr>
            <a:r>
              <a:rPr lang="en-US" altLang="en-US" sz="2600" dirty="0"/>
              <a:t>	</a:t>
            </a:r>
            <a:r>
              <a:rPr lang="en-US" sz="2600" i="1" dirty="0" err="1">
                <a:solidFill>
                  <a:srgbClr val="FF0000"/>
                </a:solidFill>
              </a:rPr>
              <a:t>gráphein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altLang="en-US" sz="2600" dirty="0"/>
              <a:t>(</a:t>
            </a:r>
            <a:r>
              <a:rPr lang="en-US" altLang="en-US" sz="2600" i="1" dirty="0"/>
              <a:t>writing</a:t>
            </a:r>
            <a:r>
              <a:rPr lang="en-US" altLang="en-US" sz="2600" dirty="0"/>
              <a:t>)</a:t>
            </a:r>
            <a:endParaRPr lang="en-US" altLang="en-US" sz="2600" dirty="0">
              <a:latin typeface="Symbol" panose="05050102010706020507" pitchFamily="18" charset="2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600" dirty="0">
                <a:cs typeface="Times New Roman" panose="02020603050405020304" pitchFamily="18" charset="0"/>
              </a:rPr>
              <a:t>	</a:t>
            </a:r>
            <a:r>
              <a:rPr lang="en-US" altLang="en-US" sz="2600" dirty="0" err="1">
                <a:cs typeface="Times New Roman" panose="02020603050405020304" pitchFamily="18" charset="0"/>
              </a:rPr>
              <a:t>Artinya</a:t>
            </a:r>
            <a:r>
              <a:rPr lang="en-US" altLang="en-US" sz="2600" dirty="0">
                <a:cs typeface="Times New Roman" panose="02020603050405020304" pitchFamily="18" charset="0"/>
              </a:rPr>
              <a:t> “</a:t>
            </a:r>
            <a:r>
              <a:rPr lang="en-US" altLang="en-US" sz="2600" i="1" dirty="0">
                <a:cs typeface="Times New Roman" panose="02020603050405020304" pitchFamily="18" charset="0"/>
              </a:rPr>
              <a:t>secret writing </a:t>
            </a:r>
            <a:r>
              <a:rPr lang="en-US" altLang="en-US" sz="2600" dirty="0">
                <a:cs typeface="Times New Roman" panose="02020603050405020304" pitchFamily="18" charset="0"/>
              </a:rPr>
              <a:t>or “</a:t>
            </a:r>
            <a:r>
              <a:rPr lang="en-US" altLang="en-US" sz="2600" i="1" dirty="0">
                <a:cs typeface="Times New Roman" panose="02020603050405020304" pitchFamily="18" charset="0"/>
              </a:rPr>
              <a:t>hidden writing</a:t>
            </a:r>
            <a:r>
              <a:rPr lang="en-US" altLang="en-US" sz="2600" dirty="0">
                <a:cs typeface="Times New Roman" panose="02020603050405020304" pitchFamily="18" charset="0"/>
              </a:rPr>
              <a:t>”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600" dirty="0">
              <a:cs typeface="Times New Roman" panose="02020603050405020304" pitchFamily="18" charset="0"/>
            </a:endParaRPr>
          </a:p>
          <a:p>
            <a:pPr algn="just"/>
            <a:r>
              <a:rPr lang="en-US" altLang="en-US" sz="2600" b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2600" dirty="0">
                <a:cs typeface="Times New Roman" panose="02020603050405020304" pitchFamily="18" charset="0"/>
              </a:rPr>
              <a:t>: </a:t>
            </a:r>
            <a:r>
              <a:rPr lang="en-US" altLang="en-US" sz="2600" dirty="0" err="1">
                <a:cs typeface="Times New Roman" panose="02020603050405020304" pitchFamily="18" charset="0"/>
              </a:rPr>
              <a:t>ilmu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seni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menjaga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ke</a:t>
            </a:r>
            <a:r>
              <a:rPr lang="en-US" altLang="en-US" sz="2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aman</a:t>
            </a:r>
            <a:r>
              <a:rPr lang="en-US" altLang="en-US" sz="2600" dirty="0" err="1">
                <a:cs typeface="Times New Roman" panose="02020603050405020304" pitchFamily="18" charset="0"/>
              </a:rPr>
              <a:t>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pesan</a:t>
            </a:r>
            <a:r>
              <a:rPr lang="en-US" altLang="en-US" sz="2600" dirty="0">
                <a:cs typeface="Times New Roman" panose="02020603050405020304" pitchFamily="18" charset="0"/>
              </a:rPr>
              <a:t>. (</a:t>
            </a:r>
            <a:r>
              <a:rPr lang="en-US" sz="2600" dirty="0" err="1"/>
              <a:t>Schneier</a:t>
            </a:r>
            <a:r>
              <a:rPr lang="en-US" sz="2600" dirty="0"/>
              <a:t>, 1996)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en-US" altLang="en-US" sz="3200" dirty="0">
              <a:cs typeface="Times New Roman" panose="02020603050405020304" pitchFamily="18" charset="0"/>
            </a:endParaRPr>
          </a:p>
          <a:p>
            <a:endParaRPr lang="en-US" altLang="en-US" sz="3200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9E66C76-6867-44E4-AAEF-C18BE72B657F}" type="slidenum">
              <a:rPr lang="en-US" altLang="en-US" smtClean="0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146" name="Picture 2" descr="maxresdefa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78" y="563562"/>
            <a:ext cx="4476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81520" y="3496467"/>
            <a:ext cx="51773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Definisi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:</a:t>
            </a:r>
          </a:p>
          <a:p>
            <a:r>
              <a:rPr lang="en-US" b="1" dirty="0" err="1"/>
              <a:t>Kriptografi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yang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teknik-teknik</a:t>
            </a:r>
            <a:r>
              <a:rPr lang="en-US" dirty="0"/>
              <a:t> </a:t>
            </a:r>
            <a:r>
              <a:rPr lang="en-US" dirty="0" err="1"/>
              <a:t>matematika</a:t>
            </a:r>
            <a:r>
              <a:rPr lang="en-US" dirty="0"/>
              <a:t> yang  </a:t>
            </a:r>
            <a:r>
              <a:rPr lang="en-US" dirty="0" err="1"/>
              <a:t>berhubungan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keamanan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kerahasiaan</a:t>
            </a:r>
            <a:r>
              <a:rPr lang="en-US" dirty="0"/>
              <a:t>, </a:t>
            </a:r>
            <a:r>
              <a:rPr lang="en-US" dirty="0" err="1"/>
              <a:t>integritas</a:t>
            </a:r>
            <a:r>
              <a:rPr lang="en-US" dirty="0"/>
              <a:t> data,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otentikasi</a:t>
            </a:r>
            <a:r>
              <a:rPr lang="en-US" dirty="0"/>
              <a:t> (</a:t>
            </a:r>
            <a:r>
              <a:rPr lang="en-US" dirty="0" err="1"/>
              <a:t>Menez</a:t>
            </a:r>
            <a:r>
              <a:rPr lang="en-US" dirty="0"/>
              <a:t>, 1996)</a:t>
            </a:r>
          </a:p>
        </p:txBody>
      </p:sp>
    </p:spTree>
    <p:extLst>
      <p:ext uri="{BB962C8B-B14F-4D97-AF65-F5344CB8AC3E}">
        <p14:creationId xmlns:p14="http://schemas.microsoft.com/office/powerpoint/2010/main" val="1653982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29" y="185057"/>
            <a:ext cx="10515600" cy="530610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“</a:t>
            </a:r>
            <a:r>
              <a:rPr lang="en-US" sz="3600" dirty="0" err="1"/>
              <a:t>Aman</a:t>
            </a:r>
            <a:r>
              <a:rPr lang="en-US" sz="3600" dirty="0"/>
              <a:t>” </a:t>
            </a:r>
            <a:r>
              <a:rPr lang="en-US" sz="3600" dirty="0" err="1"/>
              <a:t>artinya</a:t>
            </a:r>
            <a:r>
              <a:rPr lang="en-US" sz="3600" dirty="0"/>
              <a:t>:</a:t>
            </a:r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>
                <a:solidFill>
                  <a:srgbClr val="FF0000"/>
                </a:solidFill>
              </a:rPr>
              <a:t>Terjaga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kerahasiaannya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confidentiality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1629" y="3368194"/>
            <a:ext cx="5581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>
                <a:solidFill>
                  <a:srgbClr val="FF0000"/>
                </a:solidFill>
              </a:rPr>
              <a:t>Terjaga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keasliannya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i="1" dirty="0">
                <a:solidFill>
                  <a:srgbClr val="FF0000"/>
                </a:solidFill>
              </a:rPr>
              <a:t>data integrity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4" y="1398132"/>
            <a:ext cx="6403715" cy="17990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62" y="4061288"/>
            <a:ext cx="2209882" cy="22098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13" y="4061288"/>
            <a:ext cx="2215630" cy="22156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6142" y="6322621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asli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83343" y="6322621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diubah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15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3270</TotalTime>
  <Words>2790</Words>
  <Application>Microsoft Office PowerPoint</Application>
  <PresentationFormat>Widescreen</PresentationFormat>
  <Paragraphs>449</Paragraphs>
  <Slides>57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57</vt:i4>
      </vt:variant>
    </vt:vector>
  </HeadingPairs>
  <TitlesOfParts>
    <vt:vector size="73" baseType="lpstr">
      <vt:lpstr>Arial</vt:lpstr>
      <vt:lpstr>Arial Unicode MS</vt:lpstr>
      <vt:lpstr>Calibri</vt:lpstr>
      <vt:lpstr>Calibri Light</vt:lpstr>
      <vt:lpstr>Courier New</vt:lpstr>
      <vt:lpstr>Lucida Calligraphy</vt:lpstr>
      <vt:lpstr>Symbol</vt:lpstr>
      <vt:lpstr>Times New Roman</vt:lpstr>
      <vt:lpstr>Verdana</vt:lpstr>
      <vt:lpstr>Wingdings</vt:lpstr>
      <vt:lpstr>ZapfDingbats</vt:lpstr>
      <vt:lpstr>Office Theme</vt:lpstr>
      <vt:lpstr>Visio.Drawing.6</vt:lpstr>
      <vt:lpstr>Document</vt:lpstr>
      <vt:lpstr>Bitmap Image</vt:lpstr>
      <vt:lpstr>Clip</vt:lpstr>
      <vt:lpstr> 01 - Pengantar Kriptografi</vt:lpstr>
      <vt:lpstr>Masih ingat dengan kasus-kasus ini?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Kriptografi</vt:lpstr>
      <vt:lpstr>PowerPoint Presentation</vt:lpstr>
      <vt:lpstr>PowerPoint Presentation</vt:lpstr>
      <vt:lpstr>Empat Layanan Kriptografi</vt:lpstr>
      <vt:lpstr>Terminologi di dalam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 Aplikasi Utama Enkripsi</vt:lpstr>
      <vt:lpstr>Data Encryption on Motion</vt:lpstr>
      <vt:lpstr>Data Encryption at Rest</vt:lpstr>
      <vt:lpstr>PowerPoint Presentation</vt:lpstr>
      <vt:lpstr>PowerPoint Presentation</vt:lpstr>
      <vt:lpstr>Kriptanalisis</vt:lpstr>
      <vt:lpstr>PowerPoint Presentation</vt:lpstr>
      <vt:lpstr>PowerPoint Presentation</vt:lpstr>
      <vt:lpstr>Kriptologi</vt:lpstr>
      <vt:lpstr>Sejarah Kriptografi</vt:lpstr>
      <vt:lpstr>Old Cryptography</vt:lpstr>
      <vt:lpstr>Modern Cryptography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Tiga (3) Jenis Algoritma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Lembaga Terkait Kriptografi di Indonesia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Riset dalam bidang  Multimedia Security</dc:title>
  <dc:creator>user</dc:creator>
  <cp:lastModifiedBy>rinaldi</cp:lastModifiedBy>
  <cp:revision>151</cp:revision>
  <dcterms:created xsi:type="dcterms:W3CDTF">2017-09-05T00:38:25Z</dcterms:created>
  <dcterms:modified xsi:type="dcterms:W3CDTF">2023-01-16T01:57:57Z</dcterms:modified>
</cp:coreProperties>
</file>