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7" r:id="rId2"/>
    <p:sldId id="276" r:id="rId3"/>
    <p:sldId id="278" r:id="rId4"/>
    <p:sldId id="279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90" r:id="rId13"/>
    <p:sldId id="291" r:id="rId14"/>
    <p:sldId id="292" r:id="rId15"/>
    <p:sldId id="293" r:id="rId16"/>
    <p:sldId id="294" r:id="rId17"/>
    <p:sldId id="296" r:id="rId18"/>
    <p:sldId id="297" r:id="rId19"/>
    <p:sldId id="302" r:id="rId20"/>
    <p:sldId id="303" r:id="rId21"/>
    <p:sldId id="304" r:id="rId22"/>
    <p:sldId id="305" r:id="rId23"/>
    <p:sldId id="369" r:id="rId24"/>
    <p:sldId id="322" r:id="rId25"/>
    <p:sldId id="324" r:id="rId26"/>
    <p:sldId id="325" r:id="rId27"/>
    <p:sldId id="326" r:id="rId28"/>
    <p:sldId id="327" r:id="rId29"/>
    <p:sldId id="328" r:id="rId30"/>
    <p:sldId id="373" r:id="rId31"/>
    <p:sldId id="392" r:id="rId32"/>
    <p:sldId id="393" r:id="rId33"/>
    <p:sldId id="394" r:id="rId34"/>
    <p:sldId id="395" r:id="rId35"/>
    <p:sldId id="371" r:id="rId36"/>
    <p:sldId id="337" r:id="rId37"/>
    <p:sldId id="338" r:id="rId38"/>
    <p:sldId id="339" r:id="rId39"/>
    <p:sldId id="340" r:id="rId40"/>
    <p:sldId id="374" r:id="rId41"/>
    <p:sldId id="375" r:id="rId42"/>
    <p:sldId id="376" r:id="rId43"/>
    <p:sldId id="377" r:id="rId44"/>
    <p:sldId id="344" r:id="rId45"/>
    <p:sldId id="378" r:id="rId46"/>
    <p:sldId id="396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2B84C-3CE8-46E4-8C84-0FF94004A4A2}" type="datetimeFigureOut">
              <a:rPr lang="en-US" smtClean="0"/>
              <a:t>9/23/2021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88B227-3C9E-4601-A6BA-DEF872E4FE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879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D5F5D82-2F7F-4EA0-ACE9-AA11C7C201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5C08EE78-D643-44AF-883F-690FB76F1C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BDBAF9CF-3C27-4EB7-9CC8-FE75A2FB72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03B3CDA0-D419-4C73-94EE-D93D865A542F}" type="slidenum">
              <a:rPr lang="en-GB" altLang="en-US" sz="1200">
                <a:latin typeface="Arial" panose="020B0604020202020204" pitchFamily="34" charset="0"/>
              </a:rPr>
              <a:pPr/>
              <a:t>1</a:t>
            </a:fld>
            <a:endParaRPr lang="en-GB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8B45B-A703-4D99-BDE2-5514EDD1DE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439FC2-8F11-4FCB-84EF-4477F2029F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82A463-C32A-47D3-901C-A37B00ECB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3CF1-E8EE-4C11-B819-7672B078A3D7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6FD5D5-AAE4-40D4-ADA4-2B389F271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95E0EA-23ED-4A2D-81AF-0304C2C5C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5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918B6-E5B0-4F2A-B6FC-4E31BC185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D08873-D8AC-4A04-89AA-935F965ABB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3E491E-9338-44F5-9FAD-75F8C09E6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0D289-0DF0-4B23-BC12-ADD63D4C219E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1C379-2A58-42FB-A82E-BEDB5FB04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A4C0C-2E4C-4D73-A43C-15AA1CD2D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67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68BBBA-909D-4AC5-B55A-A3641CAF1A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98499-13E7-400A-82CC-142E284735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A7FD14-738B-470E-AA1A-CDBF2731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8D127-1DC0-4003-868C-7BA8E852A05B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9AC3D2-9319-459B-9810-DC0AB829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5A286-8E3E-4CF1-9D72-6AC5CF6FD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132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4217" y="4572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64217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7417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E90922-7182-493A-BE8E-E7371F7216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64217" y="6265863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6C637-59FB-435D-A26E-4FDF7DADA275}" type="datetime1">
              <a:rPr lang="en-US" smtClean="0"/>
              <a:t>9/23/2021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2ABC92-F036-4DB9-B8C0-4E461AFE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752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323F92-E353-408C-9239-B492CC82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9EF3926-FB47-46FE-9601-DF7AC5ACA1F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54471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84AFC-1090-42AB-B65B-BE25B9C1D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62E2D-E8AF-435E-9583-D3D7D0CAA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F566DB-A22C-4B84-94B8-988618EF49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93ADC-419F-4C3F-BB46-F797D5F22D1F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251F6-2F02-4361-863F-4D2896016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EB576-35DC-4FBE-8A44-33AAB337E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1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3637-5ACF-4FA1-82A9-ACE0F929E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7419F0-B310-449D-871B-0286DC30E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E63DAA-5E87-4DA4-B5C3-B80B76A3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018D1-40C1-4120-8C5B-EAE34F9C7BAD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45F6C2-8363-42C6-9338-6446C7439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DD63A-58E4-4989-AE58-58C47EC18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12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39A39-D186-4804-A178-DC620213A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AFF03-47AD-43A6-9222-5ECF3AF6F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7EF529-571E-4A7A-B76A-D94A3CBA3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6987FA-2CC0-4F48-B1B7-88B3DB24A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04D8C-6BCE-4F23-A8D1-AD369E86761C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9C521D-B440-4B26-B056-07E238613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4E332E-6331-4130-99FB-07B6B5CA9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86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5671-4F37-40B0-834B-32460EB55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732B21-0E66-4890-A4CF-058A2BC3E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AFA133-E2EE-4690-AC44-30CF7D714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C60DF68-3A87-420C-8779-DB4103514B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6AD931-69C0-418A-A117-E4F12B58D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153D39-4BEC-41C4-BF7D-8F7077CF9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5582C6-B09E-461E-9520-BDD97150C748}" type="datetime1">
              <a:rPr lang="en-US" smtClean="0"/>
              <a:t>9/23/2021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1D070C-F30F-4942-B869-2DB0AEC7E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C9E919-AA6E-4BD0-A6F6-1E3E007E3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53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297EB-ED2D-492E-B4AF-FB5351D36B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7938D7-1038-4B8C-BA7C-599DDC2D7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0CF98-8461-49A6-AF80-EA16B42612FA}" type="datetime1">
              <a:rPr lang="en-US" smtClean="0"/>
              <a:t>9/23/2021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3D68B7-BB89-418F-B43B-C131A8953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C4D0F4-4DD4-406D-BA21-54DF24F81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63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F757B0-2D35-48A6-9C82-766752EBD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E44F7-4C3A-4ECB-8801-BECCDF195AFA}" type="datetime1">
              <a:rPr lang="en-US" smtClean="0"/>
              <a:t>9/23/2021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646EF0-9A47-4DBA-B84B-2485A8111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FEFD76-A837-49DD-B659-03FACE77B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85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32184-8090-4E23-A934-B17A652B0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391A2C-0C1D-400F-99AB-33CF6977A4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C4184A-5FC0-4100-9538-C669AAEDC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B19A0-9D85-441C-9CD7-356F47F4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70645-3903-4BC8-A1BC-EAF5E48E3610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BF9466-049A-4EDE-986D-BDE984CD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E76877-7FFA-49C5-8FB0-5995C9C38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18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CD0C-FAF5-4232-A347-B35D38BD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D4A6F9-5B83-486D-B693-AAACEDC7E2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D5825E-03E6-4F95-B64A-8CF59E239A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3DF64-07F3-4316-8FCD-047436CAD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ED57D5-73B7-473D-86FD-EE2159DB89B6}" type="datetime1">
              <a:rPr lang="en-US" smtClean="0"/>
              <a:t>9/23/2021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A65C43-247C-4106-B18C-B5F53A10C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BECC39-EFE9-4825-82AF-91C8D4AB3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301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F891C1-5D3E-4DE5-B0BD-4C32A2165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B4B619-47B7-46AB-8988-E4D11D341F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E32D3-C503-4240-8FC9-856112CEBE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A1F64-D5CC-43D9-9567-FB9402141B36}" type="datetime1">
              <a:rPr lang="en-US" smtClean="0"/>
              <a:t>9/23/2021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17F8BC-5ABA-4972-8AC9-2C184AB03E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AF14EC-0A7D-4B17-87A2-6ABAD6529D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5456E-6330-4C22-A2A2-DDAF7079A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4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7465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71">
            <a:extLst>
              <a:ext uri="{FF2B5EF4-FFF2-40B4-BE49-F238E27FC236}">
                <a16:creationId xmlns:a16="http://schemas.microsoft.com/office/drawing/2014/main" id="{64169A1B-0068-4A13-8FC1-F7C6009D161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A52BAF-79FF-490E-8593-4422967CF4FE}" type="slidenum">
              <a:rPr lang="en-US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5124" name="Rectangle 2">
            <a:extLst>
              <a:ext uri="{FF2B5EF4-FFF2-40B4-BE49-F238E27FC236}">
                <a16:creationId xmlns:a16="http://schemas.microsoft.com/office/drawing/2014/main" id="{BC614DA9-0422-48CE-BA22-25DF1A34F1B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256631" y="1172677"/>
            <a:ext cx="7678738" cy="186547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  <a:t>Stream Cipher</a:t>
            </a:r>
            <a:br>
              <a:rPr lang="en-US" altLang="en-US" b="1" dirty="0">
                <a:solidFill>
                  <a:srgbClr val="FF0000"/>
                </a:solidFill>
                <a:cs typeface="Times New Roman" panose="02020603050405020304" pitchFamily="18" charset="0"/>
              </a:rPr>
            </a:br>
            <a:endParaRPr lang="en-GB" altLang="en-US" sz="3600" dirty="0">
              <a:cs typeface="Times New Roman" panose="02020603050405020304" pitchFamily="18" charset="0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F4E8F6AD-BFC4-4B79-B33D-4D2C33722A79}"/>
              </a:ext>
            </a:extLst>
          </p:cNvPr>
          <p:cNvSpPr txBox="1">
            <a:spLocks/>
          </p:cNvSpPr>
          <p:nvPr/>
        </p:nvSpPr>
        <p:spPr bwMode="auto">
          <a:xfrm>
            <a:off x="1718151" y="4632016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kern="0" dirty="0"/>
              <a:t>Oleh:  Rinaldi Munir</a:t>
            </a:r>
          </a:p>
          <a:p>
            <a:pPr algn="ctr">
              <a:defRPr/>
            </a:pPr>
            <a:endParaRPr lang="en-US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Teknik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/>
              <a:t>ITB</a:t>
            </a:r>
          </a:p>
          <a:p>
            <a:pPr algn="ctr">
              <a:defRPr/>
            </a:pPr>
            <a:endParaRPr lang="en-US" kern="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479707-15AE-4537-A16E-1AFB8B2C8BE4}"/>
              </a:ext>
            </a:extLst>
          </p:cNvPr>
          <p:cNvSpPr txBox="1"/>
          <p:nvPr/>
        </p:nvSpPr>
        <p:spPr>
          <a:xfrm flipH="1">
            <a:off x="4038600" y="793607"/>
            <a:ext cx="5638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IF4020 </a:t>
            </a:r>
            <a:r>
              <a:rPr lang="en-US" sz="2800" b="1" dirty="0" err="1"/>
              <a:t>Kriptografi</a:t>
            </a:r>
            <a:endParaRPr lang="en-US" sz="2800" b="1" dirty="0"/>
          </a:p>
        </p:txBody>
      </p:sp>
      <p:pic>
        <p:nvPicPr>
          <p:cNvPr id="9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AA159C2D-67C2-4580-954E-A15AA7D50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938" y="2806874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>
            <a:extLst>
              <a:ext uri="{FF2B5EF4-FFF2-40B4-BE49-F238E27FC236}">
                <a16:creationId xmlns:a16="http://schemas.microsoft.com/office/drawing/2014/main" id="{1204E2DF-28BC-41D1-B316-2D0F89753F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1747" name="Slide Number Placeholder 5">
            <a:extLst>
              <a:ext uri="{FF2B5EF4-FFF2-40B4-BE49-F238E27FC236}">
                <a16:creationId xmlns:a16="http://schemas.microsoft.com/office/drawing/2014/main" id="{21454CFE-B9E6-4B1E-AEEB-FD893FE1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EADAC0-EE4F-4E68-B157-4665B4C7BBC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400"/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5CA27269-5950-4000-8BE3-996DBCDA0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Keystream Generator</a:t>
            </a:r>
            <a:endParaRPr lang="en-GB" altLang="en-US" b="1" i="1" dirty="0"/>
          </a:p>
        </p:txBody>
      </p:sp>
      <p:sp>
        <p:nvSpPr>
          <p:cNvPr id="31749" name="Rectangle 3">
            <a:extLst>
              <a:ext uri="{FF2B5EF4-FFF2-40B4-BE49-F238E27FC236}">
                <a16:creationId xmlns:a16="http://schemas.microsoft.com/office/drawing/2014/main" id="{9F432928-401D-4622-A7BF-1BB864BF42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27760" y="1690688"/>
            <a:ext cx="989584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diimplementasikan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prosedur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sisi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pengirim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dirty="0" err="1">
                <a:cs typeface="Times New Roman" panose="02020603050405020304" pitchFamily="18" charset="0"/>
              </a:rPr>
              <a:t>penerima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berbasis</a:t>
            </a:r>
            <a:r>
              <a:rPr lang="en-US" altLang="en-US" dirty="0">
                <a:cs typeface="Times New Roman" panose="02020603050405020304" pitchFamily="18" charset="0"/>
              </a:rPr>
              <a:t> bit per bit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berbentuk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blok-blok</a:t>
            </a:r>
            <a:r>
              <a:rPr lang="en-US" altLang="en-US" dirty="0">
                <a:cs typeface="Times New Roman" panose="02020603050405020304" pitchFamily="18" charset="0"/>
              </a:rPr>
              <a:t> bit,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blok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dapat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memperoleh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  <a:endParaRPr lang="en-GB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5">
            <a:extLst>
              <a:ext uri="{FF2B5EF4-FFF2-40B4-BE49-F238E27FC236}">
                <a16:creationId xmlns:a16="http://schemas.microsoft.com/office/drawing/2014/main" id="{E2C37C85-7E13-4E69-988C-DC1865170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F423F89-00E1-4BA3-8681-00C648BB63B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400"/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DD949EDB-CC71-4230-BC8B-057D50416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90880" y="497840"/>
            <a:ext cx="11216640" cy="5102860"/>
          </a:xfrm>
        </p:spPr>
        <p:txBody>
          <a:bodyPr>
            <a:normAutofit/>
          </a:bodyPr>
          <a:lstStyle/>
          <a:p>
            <a:r>
              <a:rPr lang="en-US" altLang="en-US" sz="2400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menerima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masukan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sebuah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Luaran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prosedur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merupakan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fungsi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lihat</a:t>
            </a:r>
            <a:r>
              <a:rPr lang="en-US" altLang="en-US" sz="2400" dirty="0">
                <a:cs typeface="Times New Roman" panose="02020603050405020304" pitchFamily="18" charset="0"/>
              </a:rPr>
              <a:t> Gambar 2).  </a:t>
            </a:r>
            <a:r>
              <a:rPr lang="en-US" altLang="en-US" sz="2400" dirty="0" err="1">
                <a:cs typeface="Times New Roman" panose="02020603050405020304" pitchFamily="18" charset="0"/>
              </a:rPr>
              <a:t>Pengirim</a:t>
            </a:r>
            <a:r>
              <a:rPr lang="en-US" altLang="en-US" sz="2400" dirty="0">
                <a:cs typeface="Times New Roman" panose="02020603050405020304" pitchFamily="18" charset="0"/>
              </a:rPr>
              <a:t> dan </a:t>
            </a:r>
            <a:r>
              <a:rPr lang="en-US" altLang="en-US" sz="2400" dirty="0" err="1">
                <a:cs typeface="Times New Roman" panose="02020603050405020304" pitchFamily="18" charset="0"/>
              </a:rPr>
              <a:t>penerima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memiliki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</a:t>
            </a:r>
            <a:r>
              <a:rPr lang="en-US" altLang="en-US" sz="2400" dirty="0">
                <a:cs typeface="Times New Roman" panose="02020603050405020304" pitchFamily="18" charset="0"/>
              </a:rPr>
              <a:t>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sama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harus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dijaga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kerahasiaanya</a:t>
            </a:r>
            <a:r>
              <a:rPr lang="en-US" altLang="en-US" sz="2400" dirty="0">
                <a:cs typeface="Times New Roman" panose="02020603050405020304" pitchFamily="18" charset="0"/>
              </a:rPr>
              <a:t>.   </a:t>
            </a:r>
          </a:p>
          <a:p>
            <a:pPr eaLnBrk="1" hangingPunct="1"/>
            <a:endParaRPr lang="en-US" altLang="en-US" sz="2400" dirty="0">
              <a:cs typeface="Times New Roman" panose="02020603050405020304" pitchFamily="18" charset="0"/>
            </a:endParaRPr>
          </a:p>
          <a:p>
            <a:r>
              <a:rPr lang="en-US" altLang="en-US" sz="2400" i="1" dirty="0">
                <a:cs typeface="Times New Roman" panose="02020603050405020304" pitchFamily="18" charset="0"/>
              </a:rPr>
              <a:t>Keystream generator</a:t>
            </a:r>
            <a:r>
              <a:rPr lang="en-US" altLang="en-US" sz="2400" dirty="0">
                <a:cs typeface="Times New Roman" panose="02020603050405020304" pitchFamily="18" charset="0"/>
              </a:rPr>
              <a:t>  </a:t>
            </a:r>
            <a:r>
              <a:rPr lang="en-US" altLang="en-US" sz="2400" dirty="0" err="1">
                <a:cs typeface="Times New Roman" panose="02020603050405020304" pitchFamily="18" charset="0"/>
              </a:rPr>
              <a:t>menghasilkan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yang di-XOR-</a:t>
            </a:r>
            <a:r>
              <a:rPr lang="en-US" altLang="en-US" sz="2400" dirty="0" err="1">
                <a:cs typeface="Times New Roman" panose="02020603050405020304" pitchFamily="18" charset="0"/>
              </a:rPr>
              <a:t>kan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  <a:endParaRPr lang="en-GB" altLang="en-US" sz="2400" dirty="0"/>
          </a:p>
        </p:txBody>
      </p:sp>
      <p:graphicFrame>
        <p:nvGraphicFramePr>
          <p:cNvPr id="5" name="Object 2">
            <a:extLst>
              <a:ext uri="{FF2B5EF4-FFF2-40B4-BE49-F238E27FC236}">
                <a16:creationId xmlns:a16="http://schemas.microsoft.com/office/drawing/2014/main" id="{F7B37D00-4372-40E9-98D1-0427D829127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71040" y="2761251"/>
          <a:ext cx="8683305" cy="3129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023014" imgH="1813054" progId="Visio.Drawing.6">
                  <p:embed/>
                </p:oleObj>
              </mc:Choice>
              <mc:Fallback>
                <p:oleObj r:id="rId2" imgW="5023014" imgH="1813054" progId="Visio.Drawing.6">
                  <p:embed/>
                  <p:pic>
                    <p:nvPicPr>
                      <p:cNvPr id="5" name="Object 2">
                        <a:extLst>
                          <a:ext uri="{FF2B5EF4-FFF2-40B4-BE49-F238E27FC236}">
                            <a16:creationId xmlns:a16="http://schemas.microsoft.com/office/drawing/2014/main" id="{F7B37D00-4372-40E9-98D1-0427D829127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1040" y="2761251"/>
                        <a:ext cx="8683305" cy="31299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7">
            <a:extLst>
              <a:ext uri="{FF2B5EF4-FFF2-40B4-BE49-F238E27FC236}">
                <a16:creationId xmlns:a16="http://schemas.microsoft.com/office/drawing/2014/main" id="{7D6F84AF-71B7-4826-9EB3-C8CC630C1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479" y="5941218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600" b="1" dirty="0">
                <a:cs typeface="Times New Roman" panose="02020603050405020304" pitchFamily="18" charset="0"/>
              </a:rPr>
              <a:t>Gambar 2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i="1" dirty="0">
                <a:cs typeface="Times New Roman" panose="02020603050405020304" pitchFamily="18" charset="0"/>
              </a:rPr>
              <a:t>Cipher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aliran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dengan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dirty="0" err="1">
                <a:cs typeface="Times New Roman" panose="02020603050405020304" pitchFamily="18" charset="0"/>
              </a:rPr>
              <a:t>pembangkit</a:t>
            </a:r>
            <a:r>
              <a:rPr lang="en-GB" altLang="en-US" sz="1600" dirty="0">
                <a:cs typeface="Times New Roman" panose="02020603050405020304" pitchFamily="18" charset="0"/>
              </a:rPr>
              <a:t> bit </a:t>
            </a:r>
            <a:r>
              <a:rPr lang="en-GB" altLang="en-US" sz="1600" dirty="0" err="1">
                <a:cs typeface="Times New Roman" panose="02020603050405020304" pitchFamily="18" charset="0"/>
              </a:rPr>
              <a:t>kunci-alir</a:t>
            </a:r>
            <a:r>
              <a:rPr lang="en-GB" altLang="en-US" sz="1600" dirty="0">
                <a:cs typeface="Times New Roman" panose="02020603050405020304" pitchFamily="18" charset="0"/>
              </a:rPr>
              <a:t> yang </a:t>
            </a:r>
            <a:r>
              <a:rPr lang="en-GB" altLang="en-US" sz="1600" dirty="0" err="1">
                <a:cs typeface="Times New Roman" panose="02020603050405020304" pitchFamily="18" charset="0"/>
              </a:rPr>
              <a:t>bergantung</a:t>
            </a:r>
            <a:r>
              <a:rPr lang="en-GB" altLang="en-US" sz="1600" dirty="0">
                <a:cs typeface="Times New Roman" panose="02020603050405020304" pitchFamily="18" charset="0"/>
              </a:rPr>
              <a:t> pada </a:t>
            </a:r>
            <a:r>
              <a:rPr lang="en-GB" altLang="en-US" sz="1600" dirty="0" err="1">
                <a:cs typeface="Times New Roman" panose="02020603050405020304" pitchFamily="18" charset="0"/>
              </a:rPr>
              <a:t>kunci</a:t>
            </a:r>
            <a:r>
              <a:rPr lang="en-GB" altLang="en-US" sz="1600" dirty="0">
                <a:cs typeface="Times New Roman" panose="02020603050405020304" pitchFamily="18" charset="0"/>
              </a:rPr>
              <a:t> </a:t>
            </a:r>
            <a:r>
              <a:rPr lang="en-GB" altLang="en-US" sz="1600" i="1" dirty="0">
                <a:cs typeface="Times New Roman" panose="02020603050405020304" pitchFamily="18" charset="0"/>
              </a:rPr>
              <a:t>U</a:t>
            </a:r>
            <a:r>
              <a:rPr lang="en-GB" altLang="en-US" sz="1600" dirty="0">
                <a:cs typeface="Times New Roman" panose="02020603050405020304" pitchFamily="18" charset="0"/>
              </a:rPr>
              <a:t>  [MEY82].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16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CFF36D2-45D7-4B0D-8740-B7881FCB5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>
            <a:extLst>
              <a:ext uri="{FF2B5EF4-FFF2-40B4-BE49-F238E27FC236}">
                <a16:creationId xmlns:a16="http://schemas.microsoft.com/office/drawing/2014/main" id="{46A9E044-EC58-4C79-B134-6886CF956B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5843" name="Slide Number Placeholder 5">
            <a:extLst>
              <a:ext uri="{FF2B5EF4-FFF2-40B4-BE49-F238E27FC236}">
                <a16:creationId xmlns:a16="http://schemas.microsoft.com/office/drawing/2014/main" id="{4E339414-6D0A-4EF2-A7C1-D10ECE4E0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4E9CA7-1A6B-46EE-9A72-C2B743D6BEEC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400"/>
          </a:p>
        </p:txBody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195E5F8-5E31-4406-A588-A796D1885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60400" y="457200"/>
            <a:ext cx="10922000" cy="54673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dirty="0" err="1"/>
              <a:t>Contoh</a:t>
            </a:r>
            <a:r>
              <a:rPr lang="en-US" altLang="en-US" dirty="0"/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= 1111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(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cs typeface="Times New Roman" panose="02020603050405020304" pitchFamily="18" charset="0"/>
              </a:rPr>
              <a:t>-bit yang </a:t>
            </a:r>
            <a:r>
              <a:rPr lang="en-US" altLang="en-US" dirty="0" err="1">
                <a:cs typeface="Times New Roman" panose="02020603050405020304" pitchFamily="18" charset="0"/>
              </a:rPr>
              <a:t>dipilih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sembarang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kecuali</a:t>
            </a:r>
            <a:r>
              <a:rPr lang="en-US" altLang="en-US" dirty="0">
                <a:cs typeface="Times New Roman" panose="02020603050405020304" pitchFamily="18" charset="0"/>
              </a:rPr>
              <a:t> 0000)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memperoleh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: 	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ke-1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ke-4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empat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sebelumnya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11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01</a:t>
            </a:r>
            <a:r>
              <a:rPr lang="en-US" alt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01100</a:t>
            </a:r>
            <a:r>
              <a:rPr lang="en-US" altLang="en-US" dirty="0">
                <a:cs typeface="Times New Roman" panose="02020603050405020304" pitchFamily="18" charset="0"/>
              </a:rPr>
              <a:t>1000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	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800" dirty="0">
                <a:cs typeface="Times New Roman" panose="02020603050405020304" pitchFamily="18" charset="0"/>
              </a:rPr>
              <a:t>dan </a:t>
            </a:r>
            <a:r>
              <a:rPr lang="en-US" altLang="en-US" sz="2800" dirty="0" err="1">
                <a:cs typeface="Times New Roman" panose="02020603050405020304" pitchFamily="18" charset="0"/>
              </a:rPr>
              <a:t>akan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berulang</a:t>
            </a:r>
            <a:r>
              <a:rPr lang="en-US" altLang="en-US" sz="2800" dirty="0"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800" dirty="0">
                <a:cs typeface="Times New Roman" panose="02020603050405020304" pitchFamily="18" charset="0"/>
              </a:rPr>
              <a:t> 15 bit.</a:t>
            </a:r>
          </a:p>
          <a:p>
            <a:pPr eaLnBrk="1" hangingPunct="1">
              <a:lnSpc>
                <a:spcPct val="80000"/>
              </a:lnSpc>
            </a:pP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umum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bit,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2</a:t>
            </a:r>
            <a:r>
              <a:rPr lang="en-US" altLang="en-US" i="1" baseline="30000" dirty="0">
                <a:cs typeface="Times New Roman" panose="02020603050405020304" pitchFamily="18" charset="0"/>
              </a:rPr>
              <a:t>n</a:t>
            </a:r>
            <a:r>
              <a:rPr lang="en-US" altLang="en-US" dirty="0">
                <a:cs typeface="Times New Roman" panose="02020603050405020304" pitchFamily="18" charset="0"/>
              </a:rPr>
              <a:t> – 1 bit.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GB" alt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5589BA-BE8B-418B-AFAE-1C0A268149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737" y="3101489"/>
            <a:ext cx="2162175" cy="1143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928321-659B-4C04-8D1D-45286DBDD885}"/>
              </a:ext>
            </a:extLst>
          </p:cNvPr>
          <p:cNvSpPr txBox="1"/>
          <p:nvPr/>
        </p:nvSpPr>
        <p:spPr>
          <a:xfrm>
            <a:off x="6938961" y="3072825"/>
            <a:ext cx="140493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/>
              <a:t>11101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>
            <a:extLst>
              <a:ext uri="{FF2B5EF4-FFF2-40B4-BE49-F238E27FC236}">
                <a16:creationId xmlns:a16="http://schemas.microsoft.com/office/drawing/2014/main" id="{AE27ED74-5211-4B62-A8C0-B0AD3C01A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6867" name="Slide Number Placeholder 5">
            <a:extLst>
              <a:ext uri="{FF2B5EF4-FFF2-40B4-BE49-F238E27FC236}">
                <a16:creationId xmlns:a16="http://schemas.microsoft.com/office/drawing/2014/main" id="{B70C5006-A006-4AB6-9B6E-F313629CA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BB2DAC-1306-4319-8990-49661F77A86A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400"/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196C559A-1B78-40F9-8938-CFC63450FF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i="1" dirty="0"/>
              <a:t>Feedback Shift Register (FSR)</a:t>
            </a:r>
          </a:p>
        </p:txBody>
      </p:sp>
      <p:sp>
        <p:nvSpPr>
          <p:cNvPr id="36869" name="Rectangle 3">
            <a:extLst>
              <a:ext uri="{FF2B5EF4-FFF2-40B4-BE49-F238E27FC236}">
                <a16:creationId xmlns:a16="http://schemas.microsoft.com/office/drawing/2014/main" id="{78CC38EA-6029-4EC7-90D3-9FCEF20EC2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pPr eaLnBrk="1" hangingPunct="1"/>
            <a:r>
              <a:rPr lang="en-US" altLang="en-US" i="1" dirty="0"/>
              <a:t>FSR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</a:t>
            </a:r>
            <a:r>
              <a:rPr lang="en-US" altLang="en-US" dirty="0" err="1"/>
              <a:t>contoh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</a:t>
            </a:r>
            <a:r>
              <a:rPr lang="en-US" altLang="en-US" i="1" dirty="0"/>
              <a:t>keystream generator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i="1" dirty="0"/>
              <a:t>FSR</a:t>
            </a:r>
            <a:r>
              <a:rPr lang="en-US" altLang="en-US" dirty="0"/>
              <a:t> </a:t>
            </a:r>
            <a:r>
              <a:rPr lang="en-US" altLang="en-US" dirty="0" err="1"/>
              <a:t>terdiri</a:t>
            </a:r>
            <a:r>
              <a:rPr lang="en-US" altLang="en-US" dirty="0"/>
              <a:t> </a:t>
            </a:r>
            <a:r>
              <a:rPr lang="en-US" altLang="en-US" dirty="0" err="1"/>
              <a:t>dari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bagian</a:t>
            </a:r>
            <a:r>
              <a:rPr lang="en-US" altLang="en-US" dirty="0"/>
              <a:t>: register </a:t>
            </a:r>
            <a:r>
              <a:rPr lang="en-US" altLang="en-US" dirty="0" err="1"/>
              <a:t>geser</a:t>
            </a:r>
            <a:r>
              <a:rPr lang="en-US" altLang="en-US" dirty="0"/>
              <a:t> (n bit) dan </a:t>
            </a:r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umpan</a:t>
            </a:r>
            <a:r>
              <a:rPr lang="en-US" altLang="en-US" dirty="0"/>
              <a:t> </a:t>
            </a:r>
            <a:r>
              <a:rPr lang="en-US" altLang="en-US" dirty="0" err="1"/>
              <a:t>balik</a:t>
            </a:r>
            <a:r>
              <a:rPr lang="en-US" altLang="en-US" dirty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	    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 dirty="0"/>
              <a:t>				  </a:t>
            </a:r>
            <a:r>
              <a:rPr lang="en-US" altLang="en-US" sz="2000" dirty="0"/>
              <a:t>Register </a:t>
            </a:r>
            <a:r>
              <a:rPr lang="en-US" altLang="en-US" sz="2000" dirty="0" err="1"/>
              <a:t>geser</a:t>
            </a:r>
            <a:endParaRPr lang="en-US" altLang="en-US" sz="2000" dirty="0"/>
          </a:p>
        </p:txBody>
      </p:sp>
      <p:pic>
        <p:nvPicPr>
          <p:cNvPr id="36870" name="Picture 4">
            <a:extLst>
              <a:ext uri="{FF2B5EF4-FFF2-40B4-BE49-F238E27FC236}">
                <a16:creationId xmlns:a16="http://schemas.microsoft.com/office/drawing/2014/main" id="{74F2CC52-E7B5-467F-B429-4795E283BB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9280" y="3906837"/>
            <a:ext cx="7193280" cy="176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>
            <a:extLst>
              <a:ext uri="{FF2B5EF4-FFF2-40B4-BE49-F238E27FC236}">
                <a16:creationId xmlns:a16="http://schemas.microsoft.com/office/drawing/2014/main" id="{02F25D80-A747-4875-B1CD-F18F0F78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7891" name="Slide Number Placeholder 5">
            <a:extLst>
              <a:ext uri="{FF2B5EF4-FFF2-40B4-BE49-F238E27FC236}">
                <a16:creationId xmlns:a16="http://schemas.microsoft.com/office/drawing/2014/main" id="{3B15E8C4-0A77-45D3-B215-E3BD516C0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E74CAD2-6902-44D0-B93D-42DB4C3FC90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400"/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EC11AAD8-CF92-4B31-9806-DC12B503C2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097280"/>
            <a:ext cx="11018520" cy="5080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FSR </a:t>
            </a:r>
            <a:r>
              <a:rPr lang="en-US" altLang="en-US" dirty="0" err="1"/>
              <a:t>adalah</a:t>
            </a:r>
            <a:r>
              <a:rPr lang="en-US" altLang="en-US" dirty="0"/>
              <a:t> LFSR (</a:t>
            </a:r>
            <a:r>
              <a:rPr lang="en-US" altLang="en-US" i="1" dirty="0"/>
              <a:t>Linear Feedback Shift Register</a:t>
            </a:r>
            <a:r>
              <a:rPr lang="en-US" altLang="en-US" dirty="0"/>
              <a:t>)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Bit </a:t>
            </a:r>
            <a:r>
              <a:rPr lang="en-US" altLang="en-US" dirty="0" err="1"/>
              <a:t>luaran</a:t>
            </a:r>
            <a:r>
              <a:rPr lang="en-US" altLang="en-US" dirty="0"/>
              <a:t> LFSR </a:t>
            </a:r>
            <a:r>
              <a:rPr lang="en-US" altLang="en-US" dirty="0" err="1"/>
              <a:t>menjadi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</a:p>
        </p:txBody>
      </p:sp>
      <p:pic>
        <p:nvPicPr>
          <p:cNvPr id="37893" name="Picture 4">
            <a:extLst>
              <a:ext uri="{FF2B5EF4-FFF2-40B4-BE49-F238E27FC236}">
                <a16:creationId xmlns:a16="http://schemas.microsoft.com/office/drawing/2014/main" id="{A19A869D-D784-4FBD-9A84-F2A709A07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5079" y="1701802"/>
            <a:ext cx="8630921" cy="256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>
            <a:extLst>
              <a:ext uri="{FF2B5EF4-FFF2-40B4-BE49-F238E27FC236}">
                <a16:creationId xmlns:a16="http://schemas.microsoft.com/office/drawing/2014/main" id="{DC3957BD-6F82-465B-AEA4-07F81C433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8915" name="Slide Number Placeholder 5">
            <a:extLst>
              <a:ext uri="{FF2B5EF4-FFF2-40B4-BE49-F238E27FC236}">
                <a16:creationId xmlns:a16="http://schemas.microsoft.com/office/drawing/2014/main" id="{DA5157E5-2966-43D7-9195-9F7ED1B1D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3D8392D-925B-4650-887A-E904C9529C1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400"/>
          </a:p>
        </p:txBody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BA801AFB-4137-47A8-80CA-397DF0CCDE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22400" y="1054746"/>
            <a:ext cx="9408160" cy="488885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 LFSR 4-bit 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Fungsi</a:t>
            </a:r>
            <a:r>
              <a:rPr lang="en-US" altLang="en-US" dirty="0"/>
              <a:t> </a:t>
            </a:r>
            <a:r>
              <a:rPr lang="en-US" altLang="en-US" dirty="0" err="1"/>
              <a:t>umpan</a:t>
            </a:r>
            <a:r>
              <a:rPr lang="en-US" altLang="en-US" dirty="0"/>
              <a:t> </a:t>
            </a:r>
            <a:r>
              <a:rPr lang="en-US" altLang="en-US" dirty="0" err="1"/>
              <a:t>balik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/>
              <a:t>		b</a:t>
            </a:r>
            <a:r>
              <a:rPr lang="en-US" altLang="en-US" baseline="-25000" dirty="0"/>
              <a:t>4</a:t>
            </a:r>
            <a:r>
              <a:rPr lang="en-US" altLang="en-US" dirty="0"/>
              <a:t> = </a:t>
            </a:r>
            <a:r>
              <a:rPr lang="en-US" altLang="en-US" i="1" dirty="0"/>
              <a:t>f</a:t>
            </a:r>
            <a:r>
              <a:rPr lang="en-US" altLang="en-US" dirty="0"/>
              <a:t>(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  <a:r>
              <a:rPr lang="en-US" altLang="en-US" dirty="0"/>
              <a:t>) = </a:t>
            </a:r>
            <a:r>
              <a:rPr lang="en-US" altLang="en-US" i="1" dirty="0"/>
              <a:t>b</a:t>
            </a:r>
            <a:r>
              <a:rPr lang="en-US" altLang="en-US" baseline="-25000" dirty="0"/>
              <a:t>1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</a:t>
            </a:r>
            <a:r>
              <a:rPr lang="en-US" altLang="en-US" dirty="0"/>
              <a:t> </a:t>
            </a:r>
            <a:r>
              <a:rPr lang="en-US" altLang="en-US" i="1" dirty="0"/>
              <a:t>b</a:t>
            </a:r>
            <a:r>
              <a:rPr lang="en-US" altLang="en-US" baseline="-25000" dirty="0"/>
              <a:t>4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2B7BCE27-EF98-49AA-A9A6-E973FF2AE2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2726682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38918" name="Object 2">
            <a:extLst>
              <a:ext uri="{FF2B5EF4-FFF2-40B4-BE49-F238E27FC236}">
                <a16:creationId xmlns:a16="http://schemas.microsoft.com/office/drawing/2014/main" id="{058F190A-1B71-499F-BCD4-93633632D2D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491501" y="1851502"/>
          <a:ext cx="6119099" cy="199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134604" imgH="1025748" progId="Visio.Drawing.5">
                  <p:embed/>
                </p:oleObj>
              </mc:Choice>
              <mc:Fallback>
                <p:oleObj r:id="rId2" imgW="3134604" imgH="1025748" progId="Visio.Drawing.5">
                  <p:embed/>
                  <p:pic>
                    <p:nvPicPr>
                      <p:cNvPr id="38918" name="Object 2">
                        <a:extLst>
                          <a:ext uri="{FF2B5EF4-FFF2-40B4-BE49-F238E27FC236}">
                            <a16:creationId xmlns:a16="http://schemas.microsoft.com/office/drawing/2014/main" id="{058F190A-1B71-499F-BCD4-93633632D2D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1501" y="1851502"/>
                        <a:ext cx="6119099" cy="199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5">
            <a:extLst>
              <a:ext uri="{FF2B5EF4-FFF2-40B4-BE49-F238E27FC236}">
                <a16:creationId xmlns:a16="http://schemas.microsoft.com/office/drawing/2014/main" id="{045279D7-F53D-450D-B56A-F2A90FC1D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9939" name="Slide Number Placeholder 6">
            <a:extLst>
              <a:ext uri="{FF2B5EF4-FFF2-40B4-BE49-F238E27FC236}">
                <a16:creationId xmlns:a16="http://schemas.microsoft.com/office/drawing/2014/main" id="{757B26B1-FD14-43AC-9096-7B915CA0E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4F98ACF-9655-4EDB-AC04-A73B924D1F1F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400"/>
          </a:p>
        </p:txBody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F1ECD9A-AE7D-4F4C-B873-29868F3CBA7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209040" y="518160"/>
            <a:ext cx="10241280" cy="606552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400" dirty="0" err="1"/>
              <a:t>Contoh</a:t>
            </a:r>
            <a:r>
              <a:rPr lang="en-US" altLang="en-US" sz="2400" dirty="0"/>
              <a:t>: </a:t>
            </a:r>
            <a:r>
              <a:rPr lang="en-US" altLang="en-US" sz="2400" dirty="0" err="1"/>
              <a:t>jika</a:t>
            </a:r>
            <a:r>
              <a:rPr lang="en-US" altLang="en-US" sz="2400" dirty="0"/>
              <a:t> LFSR 4-bit </a:t>
            </a:r>
            <a:r>
              <a:rPr lang="en-US" altLang="en-US" sz="2400" dirty="0" err="1"/>
              <a:t>diinisialisasi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dengan</a:t>
            </a:r>
            <a:r>
              <a:rPr lang="en-US" altLang="en-US" sz="2400" dirty="0"/>
              <a:t> 1111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 err="1"/>
              <a:t>Barisan</a:t>
            </a:r>
            <a:r>
              <a:rPr lang="en-US" altLang="en-US" sz="2400" dirty="0"/>
              <a:t> bit </a:t>
            </a:r>
            <a:r>
              <a:rPr lang="en-US" altLang="en-US" sz="2400" dirty="0" err="1"/>
              <a:t>acak</a:t>
            </a:r>
            <a:r>
              <a:rPr lang="en-US" altLang="en-US" sz="2400" dirty="0"/>
              <a:t>: 1 1 1 1 0 1 0 1 1 0 0 1 0 0 0 …</a:t>
            </a:r>
          </a:p>
          <a:p>
            <a:pPr eaLnBrk="1" hangingPunct="1"/>
            <a:r>
              <a:rPr lang="en-US" altLang="en-US" sz="2400" dirty="0" err="1"/>
              <a:t>Periode</a:t>
            </a:r>
            <a:r>
              <a:rPr lang="en-US" altLang="en-US" sz="2400" dirty="0"/>
              <a:t> LFSR n-bit: 2</a:t>
            </a:r>
            <a:r>
              <a:rPr lang="en-US" altLang="en-US" sz="2400" baseline="30000" dirty="0"/>
              <a:t>n</a:t>
            </a:r>
            <a:r>
              <a:rPr lang="en-US" altLang="en-US" sz="2400" dirty="0"/>
              <a:t> – 1 </a:t>
            </a:r>
          </a:p>
        </p:txBody>
      </p:sp>
      <p:graphicFrame>
        <p:nvGraphicFramePr>
          <p:cNvPr id="39941" name="Object 2">
            <a:extLst>
              <a:ext uri="{FF2B5EF4-FFF2-40B4-BE49-F238E27FC236}">
                <a16:creationId xmlns:a16="http://schemas.microsoft.com/office/drawing/2014/main" id="{6B2BF1FB-032B-459A-94C8-C7D2CCB33671}"/>
              </a:ext>
            </a:extLst>
          </p:cNvPr>
          <p:cNvGraphicFramePr>
            <a:graphicFrameLocks noGrp="1" noChangeAspect="1"/>
          </p:cNvGraphicFramePr>
          <p:nvPr>
            <p:ph sz="half" idx="2"/>
          </p:nvPr>
        </p:nvGraphicFramePr>
        <p:xfrm>
          <a:off x="1285239" y="1114424"/>
          <a:ext cx="9007529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2741" imgH="2475831" progId="Word.Document.8">
                  <p:embed/>
                </p:oleObj>
              </mc:Choice>
              <mc:Fallback>
                <p:oleObj name="Document" r:id="rId2" imgW="5482741" imgH="2475831" progId="Word.Document.8">
                  <p:embed/>
                  <p:pic>
                    <p:nvPicPr>
                      <p:cNvPr id="39941" name="Object 2">
                        <a:extLst>
                          <a:ext uri="{FF2B5EF4-FFF2-40B4-BE49-F238E27FC236}">
                            <a16:creationId xmlns:a16="http://schemas.microsoft.com/office/drawing/2014/main" id="{6B2BF1FB-032B-459A-94C8-C7D2CCB3367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239" y="1114424"/>
                        <a:ext cx="9007529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>
            <a:extLst>
              <a:ext uri="{FF2B5EF4-FFF2-40B4-BE49-F238E27FC236}">
                <a16:creationId xmlns:a16="http://schemas.microsoft.com/office/drawing/2014/main" id="{65D77021-390E-48EB-9D06-76A16E30B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0963" name="Slide Number Placeholder 5">
            <a:extLst>
              <a:ext uri="{FF2B5EF4-FFF2-40B4-BE49-F238E27FC236}">
                <a16:creationId xmlns:a16="http://schemas.microsoft.com/office/drawing/2014/main" id="{571E486C-FB4C-4E3B-8349-D614FDE4B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CC3F09F-4D10-4667-B2D0-23F7C87FEE0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400"/>
          </a:p>
        </p:txBody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3DE2DC43-6A91-4D81-85DD-81B3F901A8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9481" y="574041"/>
            <a:ext cx="8162925" cy="646113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/>
              <a:t>Serangan</a:t>
            </a:r>
            <a:r>
              <a:rPr lang="en-US" altLang="en-US" b="1" dirty="0"/>
              <a:t> pada </a:t>
            </a:r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40965" name="Rectangle 3">
            <a:extLst>
              <a:ext uri="{FF2B5EF4-FFF2-40B4-BE49-F238E27FC236}">
                <a16:creationId xmlns:a16="http://schemas.microsoft.com/office/drawing/2014/main" id="{8E539075-BE6C-4D48-8869-4FCB36D9F3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b="1" i="1" dirty="0">
                <a:cs typeface="Times New Roman" panose="02020603050405020304" pitchFamily="18" charset="0"/>
              </a:rPr>
              <a:t>Known-plaintext attack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Kriptanalis</a:t>
            </a:r>
            <a:r>
              <a:rPr lang="en-US" altLang="en-US" dirty="0"/>
              <a:t> </a:t>
            </a:r>
            <a:r>
              <a:rPr lang="en-US" altLang="en-US" dirty="0" err="1"/>
              <a:t>mengetahui</a:t>
            </a:r>
            <a:r>
              <a:rPr lang="en-US" altLang="en-US" dirty="0"/>
              <a:t> </a:t>
            </a:r>
            <a:r>
              <a:rPr lang="en-US" altLang="en-US" dirty="0" err="1"/>
              <a:t>potongan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dan </a:t>
            </a:r>
            <a:r>
              <a:rPr lang="en-US" altLang="en-US" i="1" dirty="0"/>
              <a:t>C</a:t>
            </a:r>
            <a:r>
              <a:rPr lang="en-US" altLang="en-US" dirty="0"/>
              <a:t> yang </a:t>
            </a:r>
            <a:r>
              <a:rPr lang="en-US" altLang="en-US" dirty="0" err="1"/>
              <a:t>berkoresponden</a:t>
            </a:r>
            <a:r>
              <a:rPr lang="en-US" altLang="en-US" dirty="0"/>
              <a:t>.</a:t>
            </a:r>
          </a:p>
          <a:p>
            <a:pPr marL="609600" indent="-609600">
              <a:buNone/>
            </a:pPr>
            <a:r>
              <a:rPr lang="en-US" altLang="en-US" dirty="0"/>
              <a:t>	Hasil: </a:t>
            </a:r>
            <a:r>
              <a:rPr lang="en-US" altLang="en-US" i="1" dirty="0"/>
              <a:t>K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potongan</a:t>
            </a:r>
            <a:r>
              <a:rPr lang="en-US" altLang="en-US" dirty="0"/>
              <a:t> </a:t>
            </a:r>
            <a:r>
              <a:rPr lang="en-US" altLang="en-US" i="1" dirty="0"/>
              <a:t>P</a:t>
            </a:r>
            <a:r>
              <a:rPr lang="en-US" altLang="en-US" dirty="0"/>
              <a:t> </a:t>
            </a:r>
            <a:r>
              <a:rPr lang="en-US" altLang="en-US" dirty="0" err="1"/>
              <a:t>tersebut</a:t>
            </a:r>
            <a:r>
              <a:rPr lang="en-US" altLang="en-US" dirty="0"/>
              <a:t>, </a:t>
            </a:r>
            <a:r>
              <a:rPr lang="en-US" altLang="en-US" dirty="0" err="1"/>
              <a:t>karena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r>
              <a:rPr lang="en-US" altLang="en-US" dirty="0"/>
              <a:t>			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 </a:t>
            </a:r>
            <a:r>
              <a:rPr lang="en-US" altLang="en-US" dirty="0">
                <a:cs typeface="Times New Roman" panose="02020603050405020304" pitchFamily="18" charset="0"/>
              </a:rPr>
              <a:t>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	  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cs typeface="Times New Roman" panose="02020603050405020304" pitchFamily="18" charset="0"/>
              </a:rPr>
              <a:t>= (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	   = 0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		   =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	</a:t>
            </a:r>
            <a:r>
              <a:rPr lang="en-GB" altLang="en-US" dirty="0"/>
              <a:t>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>
            <a:extLst>
              <a:ext uri="{FF2B5EF4-FFF2-40B4-BE49-F238E27FC236}">
                <a16:creationId xmlns:a16="http://schemas.microsoft.com/office/drawing/2014/main" id="{3348F66E-5751-4DDE-AFDA-BCED61754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1987" name="Slide Number Placeholder 5">
            <a:extLst>
              <a:ext uri="{FF2B5EF4-FFF2-40B4-BE49-F238E27FC236}">
                <a16:creationId xmlns:a16="http://schemas.microsoft.com/office/drawing/2014/main" id="{66D32556-BF97-44F7-BCA1-CE2FD2E2FE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2AE69D-D00D-43B3-8DD1-A2BB5CCD5C29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400"/>
          </a:p>
        </p:txBody>
      </p:sp>
      <p:graphicFrame>
        <p:nvGraphicFramePr>
          <p:cNvPr id="41988" name="Object 2">
            <a:extLst>
              <a:ext uri="{FF2B5EF4-FFF2-40B4-BE49-F238E27FC236}">
                <a16:creationId xmlns:a16="http://schemas.microsoft.com/office/drawing/2014/main" id="{965D22CC-0ADC-4AFF-8DF0-59F0CE0F5B5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73100" y="1492250"/>
          <a:ext cx="10479198" cy="3425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509366" imgH="1798254" progId="Word.Document.8">
                  <p:embed/>
                </p:oleObj>
              </mc:Choice>
              <mc:Fallback>
                <p:oleObj name="Document" r:id="rId2" imgW="5509366" imgH="1798254" progId="Word.Document.8">
                  <p:embed/>
                  <p:pic>
                    <p:nvPicPr>
                      <p:cNvPr id="41988" name="Object 2">
                        <a:extLst>
                          <a:ext uri="{FF2B5EF4-FFF2-40B4-BE49-F238E27FC236}">
                            <a16:creationId xmlns:a16="http://schemas.microsoft.com/office/drawing/2014/main" id="{965D22CC-0ADC-4AFF-8DF0-59F0CE0F5B5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100" y="1492250"/>
                        <a:ext cx="10479198" cy="342519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4">
            <a:extLst>
              <a:ext uri="{FF2B5EF4-FFF2-40B4-BE49-F238E27FC236}">
                <a16:creationId xmlns:a16="http://schemas.microsoft.com/office/drawing/2014/main" id="{DD4E0281-6012-4F4D-A301-CBC9812E7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7107" name="Slide Number Placeholder 5">
            <a:extLst>
              <a:ext uri="{FF2B5EF4-FFF2-40B4-BE49-F238E27FC236}">
                <a16:creationId xmlns:a16="http://schemas.microsoft.com/office/drawing/2014/main" id="{E3ADC91A-A657-455D-848D-9E512DBC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D2C1E79-65C4-4670-8124-6C4E08CD1A05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400"/>
          </a:p>
        </p:txBody>
      </p:sp>
      <p:sp>
        <p:nvSpPr>
          <p:cNvPr id="47108" name="Rectangle 3">
            <a:extLst>
              <a:ext uri="{FF2B5EF4-FFF2-40B4-BE49-F238E27FC236}">
                <a16:creationId xmlns:a16="http://schemas.microsoft.com/office/drawing/2014/main" id="{E9ECA2E2-89EB-4474-B68F-8A4FCBF7E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02360" y="1539240"/>
            <a:ext cx="9738360" cy="3581400"/>
          </a:xfrm>
        </p:spPr>
        <p:txBody>
          <a:bodyPr/>
          <a:lstStyle/>
          <a:p>
            <a:pPr marL="609600" indent="-609600">
              <a:buFont typeface="+mj-lt"/>
              <a:buAutoNum type="arabicPeriod" startAt="2"/>
            </a:pPr>
            <a:r>
              <a:rPr lang="en-US" altLang="en-US" b="1" i="1" dirty="0">
                <a:cs typeface="Times New Roman" panose="02020603050405020304" pitchFamily="18" charset="0"/>
              </a:rPr>
              <a:t>Flip-bit attack</a:t>
            </a:r>
            <a:endParaRPr lang="en-US" altLang="en-US" b="1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/>
              <a:t>	</a:t>
            </a:r>
            <a:r>
              <a:rPr lang="en-US" altLang="en-US" dirty="0" err="1"/>
              <a:t>Tujuan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mengubah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sehingga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berubah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marL="609600" indent="-609600"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 err="1">
                <a:cs typeface="Times New Roman" panose="02020603050405020304" pitchFamily="18" charset="0"/>
              </a:rPr>
              <a:t>Pengubahan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membalikkan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flip</a:t>
            </a:r>
            <a:r>
              <a:rPr lang="en-US" altLang="en-US" dirty="0">
                <a:cs typeface="Times New Roman" panose="02020603050405020304" pitchFamily="18" charset="0"/>
              </a:rPr>
              <a:t>) bit </a:t>
            </a:r>
            <a:r>
              <a:rPr lang="en-US" altLang="en-US" dirty="0" err="1">
                <a:cs typeface="Times New Roman" panose="02020603050405020304" pitchFamily="18" charset="0"/>
              </a:rPr>
              <a:t>tertentu</a:t>
            </a:r>
            <a:r>
              <a:rPr lang="en-US" altLang="en-US" dirty="0">
                <a:cs typeface="Times New Roman" panose="02020603050405020304" pitchFamily="18" charset="0"/>
              </a:rPr>
              <a:t> (0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1, </a:t>
            </a:r>
            <a:r>
              <a:rPr lang="en-US" altLang="en-US" dirty="0" err="1">
                <a:cs typeface="Times New Roman" panose="02020603050405020304" pitchFamily="18" charset="0"/>
              </a:rPr>
              <a:t>atau</a:t>
            </a:r>
            <a:r>
              <a:rPr lang="en-US" altLang="en-US" dirty="0">
                <a:cs typeface="Times New Roman" panose="02020603050405020304" pitchFamily="18" charset="0"/>
              </a:rPr>
              <a:t> 1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0).</a:t>
            </a:r>
          </a:p>
          <a:p>
            <a:pPr marL="609600" indent="-609600"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>
            <a:extLst>
              <a:ext uri="{FF2B5EF4-FFF2-40B4-BE49-F238E27FC236}">
                <a16:creationId xmlns:a16="http://schemas.microsoft.com/office/drawing/2014/main" id="{4F1A05B7-2D3A-482D-AA56-F727E3F46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2531" name="Slide Number Placeholder 5">
            <a:extLst>
              <a:ext uri="{FF2B5EF4-FFF2-40B4-BE49-F238E27FC236}">
                <a16:creationId xmlns:a16="http://schemas.microsoft.com/office/drawing/2014/main" id="{9C249A65-6708-46DF-8B86-251BFB5B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F6CC827-F2E4-452C-A2BF-229518885C9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400"/>
          </a:p>
        </p:txBody>
      </p:sp>
      <p:sp>
        <p:nvSpPr>
          <p:cNvPr id="22532" name="Rectangle 2">
            <a:extLst>
              <a:ext uri="{FF2B5EF4-FFF2-40B4-BE49-F238E27FC236}">
                <a16:creationId xmlns:a16="http://schemas.microsoft.com/office/drawing/2014/main" id="{4789043B-FE8C-41A6-ACC2-A2D6A4C9D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00443" y="530543"/>
            <a:ext cx="7772400" cy="769937"/>
          </a:xfrm>
        </p:spPr>
        <p:txBody>
          <a:bodyPr/>
          <a:lstStyle/>
          <a:p>
            <a:pPr eaLnBrk="1" hangingPunct="1"/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B443B135-ED6C-4CBF-8375-66504BBAA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2951" y="1823978"/>
            <a:ext cx="5791200" cy="4351338"/>
          </a:xfrm>
        </p:spPr>
        <p:txBody>
          <a:bodyPr>
            <a:normAutofit/>
          </a:bodyPr>
          <a:lstStyle/>
          <a:p>
            <a:r>
              <a:rPr lang="en-US" altLang="en-US" sz="2400" dirty="0" err="1">
                <a:cs typeface="Times New Roman" panose="02020603050405020304" pitchFamily="18" charset="0"/>
              </a:rPr>
              <a:t>Mengenkripsi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plainteks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menjadi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chiperteks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bit per bit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bit-bit </a:t>
            </a:r>
            <a:r>
              <a:rPr lang="en-US" altLang="en-US" sz="2400" dirty="0" err="1">
                <a:cs typeface="Times New Roman" panose="02020603050405020304" pitchFamily="18" charset="0"/>
              </a:rPr>
              <a:t>kunci</a:t>
            </a:r>
            <a:r>
              <a:rPr lang="en-US" altLang="en-US" sz="2400" dirty="0">
                <a:cs typeface="Times New Roman" panose="02020603050405020304" pitchFamily="18" charset="0"/>
              </a:rPr>
              <a:t> (</a:t>
            </a:r>
            <a:r>
              <a:rPr lang="en-US" altLang="en-US" sz="2400" dirty="0" err="1">
                <a:cs typeface="Times New Roman" panose="02020603050405020304" pitchFamily="18" charset="0"/>
              </a:rPr>
              <a:t>dinamakan</a:t>
            </a:r>
            <a:r>
              <a:rPr lang="en-US" altLang="en-US" sz="2400" dirty="0">
                <a:cs typeface="Times New Roman" panose="02020603050405020304" pitchFamily="18" charset="0"/>
              </a:rPr>
              <a:t> bit </a:t>
            </a:r>
            <a:r>
              <a:rPr lang="en-US" altLang="en-US" sz="2400" i="1" dirty="0">
                <a:cs typeface="Times New Roman" panose="02020603050405020304" pitchFamily="18" charset="0"/>
              </a:rPr>
              <a:t>keystream)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byte</a:t>
            </a:r>
            <a:r>
              <a:rPr lang="en-US" altLang="en-US" sz="2400" dirty="0">
                <a:cs typeface="Times New Roman" panose="02020603050405020304" pitchFamily="18" charset="0"/>
              </a:rPr>
              <a:t> per </a:t>
            </a:r>
            <a:r>
              <a:rPr lang="en-US" altLang="en-US" sz="2400" i="1" dirty="0">
                <a:cs typeface="Times New Roman" panose="02020603050405020304" pitchFamily="18" charset="0"/>
              </a:rPr>
              <a:t>byte</a:t>
            </a:r>
            <a:r>
              <a:rPr lang="en-US" altLang="en-US" sz="2400" dirty="0">
                <a:cs typeface="Times New Roman" panose="02020603050405020304" pitchFamily="18" charset="0"/>
              </a:rPr>
              <a:t> (1 </a:t>
            </a:r>
            <a:r>
              <a:rPr lang="en-US" altLang="en-US" sz="2400" i="1" dirty="0">
                <a:cs typeface="Times New Roman" panose="02020603050405020304" pitchFamily="18" charset="0"/>
              </a:rPr>
              <a:t>byte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setiap</a:t>
            </a:r>
            <a:r>
              <a:rPr lang="en-US" altLang="en-US" sz="2400" dirty="0">
                <a:cs typeface="Times New Roman" panose="02020603050405020304" pitchFamily="18" charset="0"/>
              </a:rPr>
              <a:t> kali </a:t>
            </a:r>
            <a:r>
              <a:rPr lang="en-US" altLang="en-US" sz="2400" dirty="0" err="1">
                <a:cs typeface="Times New Roman" panose="02020603050405020304" pitchFamily="18" charset="0"/>
              </a:rPr>
              <a:t>transformasi</a:t>
            </a:r>
            <a:r>
              <a:rPr lang="en-US" altLang="en-US" sz="2400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Diperkenalkan</a:t>
            </a:r>
            <a:r>
              <a:rPr lang="en-US" altLang="en-US" sz="2400" dirty="0">
                <a:cs typeface="Times New Roman" panose="02020603050405020304" pitchFamily="18" charset="0"/>
              </a:rPr>
              <a:t> oleh </a:t>
            </a:r>
            <a:r>
              <a:rPr lang="en-US" altLang="en-US" sz="2400" dirty="0" err="1">
                <a:cs typeface="Times New Roman" panose="02020603050405020304" pitchFamily="18" charset="0"/>
              </a:rPr>
              <a:t>Vernam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melalui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algoritmanya</a:t>
            </a:r>
            <a:r>
              <a:rPr lang="en-US" altLang="en-US" sz="2400" dirty="0"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cs typeface="Times New Roman" panose="02020603050405020304" pitchFamily="18" charset="0"/>
              </a:rPr>
              <a:t>Vernam</a:t>
            </a:r>
            <a:r>
              <a:rPr lang="en-US" altLang="en-US" sz="2400" i="1" dirty="0">
                <a:cs typeface="Times New Roman" panose="02020603050405020304" pitchFamily="18" charset="0"/>
              </a:rPr>
              <a:t> </a:t>
            </a:r>
            <a:r>
              <a:rPr lang="en-US" altLang="en-US" sz="2400" b="1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err="1">
                <a:cs typeface="Times New Roman" panose="02020603050405020304" pitchFamily="18" charset="0"/>
              </a:rPr>
              <a:t>Vernam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cipher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diadopsi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dari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i="1" dirty="0">
                <a:cs typeface="Times New Roman" panose="02020603050405020304" pitchFamily="18" charset="0"/>
              </a:rPr>
              <a:t>one-time pad cipher</a:t>
            </a:r>
            <a:r>
              <a:rPr lang="en-US" altLang="en-US" sz="2400" dirty="0">
                <a:cs typeface="Times New Roman" panose="02020603050405020304" pitchFamily="18" charset="0"/>
              </a:rPr>
              <a:t>, yang </a:t>
            </a:r>
            <a:r>
              <a:rPr lang="en-US" altLang="en-US" sz="2400" dirty="0" err="1">
                <a:cs typeface="Times New Roman" panose="02020603050405020304" pitchFamily="18" charset="0"/>
              </a:rPr>
              <a:t>dalam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hal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ini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karakter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diganti</a:t>
            </a:r>
            <a:r>
              <a:rPr lang="en-US" altLang="en-US" sz="2400" dirty="0"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cs typeface="Times New Roman" panose="02020603050405020304" pitchFamily="18" charset="0"/>
              </a:rPr>
              <a:t>dengan</a:t>
            </a:r>
            <a:r>
              <a:rPr lang="en-US" altLang="en-US" sz="2400" dirty="0">
                <a:cs typeface="Times New Roman" panose="02020603050405020304" pitchFamily="18" charset="0"/>
              </a:rPr>
              <a:t> bit (0 </a:t>
            </a:r>
            <a:r>
              <a:rPr lang="en-US" altLang="en-US" sz="2400" dirty="0" err="1">
                <a:cs typeface="Times New Roman" panose="02020603050405020304" pitchFamily="18" charset="0"/>
              </a:rPr>
              <a:t>atau</a:t>
            </a:r>
            <a:r>
              <a:rPr lang="en-US" altLang="en-US" sz="2400" dirty="0">
                <a:cs typeface="Times New Roman" panose="02020603050405020304" pitchFamily="18" charset="0"/>
              </a:rPr>
              <a:t> 1). </a:t>
            </a:r>
            <a:endParaRPr lang="en-GB" altLang="en-US" sz="2400" dirty="0"/>
          </a:p>
        </p:txBody>
      </p:sp>
      <p:pic>
        <p:nvPicPr>
          <p:cNvPr id="18" name="Picture 4">
            <a:extLst>
              <a:ext uri="{FF2B5EF4-FFF2-40B4-BE49-F238E27FC236}">
                <a16:creationId xmlns:a16="http://schemas.microsoft.com/office/drawing/2014/main" id="{2E1890A7-AAB7-4CEC-AF9E-0DE076F7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1" y="2008306"/>
            <a:ext cx="5314632" cy="3985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Footer Placeholder 4">
            <a:extLst>
              <a:ext uri="{FF2B5EF4-FFF2-40B4-BE49-F238E27FC236}">
                <a16:creationId xmlns:a16="http://schemas.microsoft.com/office/drawing/2014/main" id="{AD54140D-F860-4C54-ACAE-856420EBE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8131" name="Slide Number Placeholder 5">
            <a:extLst>
              <a:ext uri="{FF2B5EF4-FFF2-40B4-BE49-F238E27FC236}">
                <a16:creationId xmlns:a16="http://schemas.microsoft.com/office/drawing/2014/main" id="{3D5DB7D5-F423-44D6-97C8-3958F89E5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F5B891-C9A4-4844-A55E-F3A1C4D58D1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400"/>
          </a:p>
        </p:txBody>
      </p:sp>
      <p:graphicFrame>
        <p:nvGraphicFramePr>
          <p:cNvPr id="48132" name="Object 2">
            <a:extLst>
              <a:ext uri="{FF2B5EF4-FFF2-40B4-BE49-F238E27FC236}">
                <a16:creationId xmlns:a16="http://schemas.microsoft.com/office/drawing/2014/main" id="{258BE94B-B908-4E6C-9E4A-145440EF2B2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061719" y="674687"/>
          <a:ext cx="8995445" cy="5116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5486400" imgH="3121152" progId="Word.Document.8">
                  <p:embed/>
                </p:oleObj>
              </mc:Choice>
              <mc:Fallback>
                <p:oleObj name="Document" r:id="rId2" imgW="5486400" imgH="3121152" progId="Word.Document.8">
                  <p:embed/>
                  <p:pic>
                    <p:nvPicPr>
                      <p:cNvPr id="48132" name="Object 2">
                        <a:extLst>
                          <a:ext uri="{FF2B5EF4-FFF2-40B4-BE49-F238E27FC236}">
                            <a16:creationId xmlns:a16="http://schemas.microsoft.com/office/drawing/2014/main" id="{258BE94B-B908-4E6C-9E4A-145440EF2B21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1719" y="674687"/>
                        <a:ext cx="8995445" cy="5116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4">
            <a:extLst>
              <a:ext uri="{FF2B5EF4-FFF2-40B4-BE49-F238E27FC236}">
                <a16:creationId xmlns:a16="http://schemas.microsoft.com/office/drawing/2014/main" id="{CD0665A8-DCA5-41B2-A580-0D1F953B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49155" name="Slide Number Placeholder 5">
            <a:extLst>
              <a:ext uri="{FF2B5EF4-FFF2-40B4-BE49-F238E27FC236}">
                <a16:creationId xmlns:a16="http://schemas.microsoft.com/office/drawing/2014/main" id="{C08DFD98-D49F-4F4E-B6B4-4EF65E1BF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075674-C379-437C-8944-953A797E692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400"/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7946D1F6-134A-415E-B3D6-07A1DE96D0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Pengubah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ia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perlu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mengetahui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posisi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pesan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diminati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saja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 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Serangan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semacam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memanfaatkan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karakteristik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sudah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disebutkan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atas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bahwa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1-bit pada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Footer Placeholder 4">
            <a:extLst>
              <a:ext uri="{FF2B5EF4-FFF2-40B4-BE49-F238E27FC236}">
                <a16:creationId xmlns:a16="http://schemas.microsoft.com/office/drawing/2014/main" id="{4FA0B3C3-5E99-4D60-918A-B947CCCA9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50179" name="Slide Number Placeholder 5">
            <a:extLst>
              <a:ext uri="{FF2B5EF4-FFF2-40B4-BE49-F238E27FC236}">
                <a16:creationId xmlns:a16="http://schemas.microsoft.com/office/drawing/2014/main" id="{6C14C655-DB8F-4775-8F0C-BB06F83D39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8E0AFA-ABE9-40EE-BCB8-4BB1C974442E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400"/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05548A62-A565-42BC-B9D9-6DA44F1BA3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52819" y="650874"/>
            <a:ext cx="8162925" cy="769938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Aplikasi</a:t>
            </a:r>
            <a:r>
              <a:rPr lang="en-US" altLang="en-US" b="1" dirty="0"/>
              <a:t> </a:t>
            </a:r>
            <a:r>
              <a:rPr lang="en-US" altLang="en-US" b="1" i="1" dirty="0"/>
              <a:t>Cipher</a:t>
            </a:r>
            <a:r>
              <a:rPr lang="en-US" altLang="en-US" b="1" dirty="0"/>
              <a:t> </a:t>
            </a:r>
            <a:r>
              <a:rPr lang="en-US" altLang="en-US" b="1" dirty="0" err="1"/>
              <a:t>Alir</a:t>
            </a:r>
            <a:endParaRPr lang="en-GB" altLang="en-US" b="1" dirty="0"/>
          </a:p>
        </p:txBody>
      </p:sp>
      <p:sp>
        <p:nvSpPr>
          <p:cNvPr id="50181" name="Rectangle 3">
            <a:extLst>
              <a:ext uri="{FF2B5EF4-FFF2-40B4-BE49-F238E27FC236}">
                <a16:creationId xmlns:a16="http://schemas.microsoft.com/office/drawing/2014/main" id="{B84E211B-9FF6-4527-8E94-C6FB9E9D96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i="1" dirty="0"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cocok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data yang </a:t>
            </a:r>
            <a:r>
              <a:rPr lang="en-US" altLang="en-US" dirty="0" err="1">
                <a:cs typeface="Times New Roman" panose="02020603050405020304" pitchFamily="18" charset="0"/>
              </a:rPr>
              <a:t>terus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menerus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melalui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komunikasi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misalnya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marL="803275" indent="-803275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 1.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data pada </a:t>
            </a:r>
            <a:r>
              <a:rPr lang="en-US" altLang="en-US" dirty="0" err="1">
                <a:cs typeface="Times New Roman" panose="02020603050405020304" pitchFamily="18" charset="0"/>
              </a:rPr>
              <a:t>saluran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menghubungkan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komputer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suara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jaringan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telepon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mobile</a:t>
            </a:r>
            <a:r>
              <a:rPr lang="en-US" altLang="en-US" dirty="0">
                <a:cs typeface="Times New Roman" panose="02020603050405020304" pitchFamily="18" charset="0"/>
              </a:rPr>
              <a:t> GSM.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  <a:p>
            <a:r>
              <a:rPr lang="en-US" altLang="en-US" dirty="0" err="1">
                <a:cs typeface="Times New Roman" panose="02020603050405020304" pitchFamily="18" charset="0"/>
              </a:rPr>
              <a:t>Alasan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diterima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mengandung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kesalahan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dirty="0" err="1">
                <a:cs typeface="Times New Roman" panose="02020603050405020304" pitchFamily="18" charset="0"/>
              </a:rPr>
              <a:t>waktu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dekripsi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karena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tiap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ditentukan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hanya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satu</a:t>
            </a:r>
            <a:r>
              <a:rPr lang="en-US" altLang="en-US" dirty="0"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GB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RC4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54077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Footer Placeholder 4">
            <a:extLst>
              <a:ext uri="{FF2B5EF4-FFF2-40B4-BE49-F238E27FC236}">
                <a16:creationId xmlns:a16="http://schemas.microsoft.com/office/drawing/2014/main" id="{B7859147-591B-4723-B251-ED7656B89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1683" name="Slide Number Placeholder 5">
            <a:extLst>
              <a:ext uri="{FF2B5EF4-FFF2-40B4-BE49-F238E27FC236}">
                <a16:creationId xmlns:a16="http://schemas.microsoft.com/office/drawing/2014/main" id="{FE2B142C-50C9-4159-B5F6-F5F72A640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0585515-6B95-4A3A-847F-1A64FF3CE86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/>
          </a:p>
        </p:txBody>
      </p:sp>
      <p:sp>
        <p:nvSpPr>
          <p:cNvPr id="71684" name="Rectangle 2">
            <a:extLst>
              <a:ext uri="{FF2B5EF4-FFF2-40B4-BE49-F238E27FC236}">
                <a16:creationId xmlns:a16="http://schemas.microsoft.com/office/drawing/2014/main" id="{6FED4B7F-99CB-4C92-B0D3-835C1C10A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/>
              <a:t>RC4</a:t>
            </a:r>
          </a:p>
        </p:txBody>
      </p:sp>
      <p:sp>
        <p:nvSpPr>
          <p:cNvPr id="71685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F5E84876-3BC2-4275-B5CC-EC3472473B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7280" y="1752600"/>
            <a:ext cx="10256520" cy="411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err="1"/>
              <a:t>Termasuk</a:t>
            </a:r>
            <a:r>
              <a:rPr lang="en-US" altLang="en-US" dirty="0"/>
              <a:t> </a:t>
            </a:r>
            <a:r>
              <a:rPr lang="en-US" altLang="en-US" dirty="0" err="1"/>
              <a:t>ke</a:t>
            </a:r>
            <a:r>
              <a:rPr lang="en-US" altLang="en-US" dirty="0"/>
              <a:t> </a:t>
            </a:r>
            <a:r>
              <a:rPr lang="en-US" altLang="en-US" dirty="0" err="1"/>
              <a:t>dalam</a:t>
            </a:r>
            <a:r>
              <a:rPr lang="en-US" altLang="en-US" dirty="0"/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stream cipher</a:t>
            </a:r>
            <a:r>
              <a:rPr lang="en-US" altLang="en-US" dirty="0">
                <a:cs typeface="Times New Roman" panose="02020603050405020304" pitchFamily="18" charset="0"/>
              </a:rPr>
              <a:t>)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Dibuat</a:t>
            </a:r>
            <a:r>
              <a:rPr lang="en-US" altLang="en-US" dirty="0">
                <a:cs typeface="Times New Roman" panose="02020603050405020304" pitchFamily="18" charset="0"/>
              </a:rPr>
              <a:t> oleh Ron </a:t>
            </a:r>
            <a:r>
              <a:rPr lang="en-US" altLang="en-US" dirty="0" err="1">
                <a:cs typeface="Times New Roman" panose="02020603050405020304" pitchFamily="18" charset="0"/>
              </a:rPr>
              <a:t>Rivest</a:t>
            </a:r>
            <a:r>
              <a:rPr lang="en-US" altLang="en-US" dirty="0">
                <a:cs typeface="Times New Roman" panose="02020603050405020304" pitchFamily="18" charset="0"/>
              </a:rPr>
              <a:t> (1987)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Laboratorium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RSA</a:t>
            </a: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RC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singkatan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Ron’s Code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  <a:r>
              <a:rPr lang="en-US" altLang="en-US" dirty="0" err="1">
                <a:cs typeface="Times New Roman" panose="02020603050405020304" pitchFamily="18" charset="0"/>
              </a:rPr>
              <a:t>Versi</a:t>
            </a:r>
            <a:r>
              <a:rPr lang="en-US" altLang="en-US" dirty="0">
                <a:cs typeface="Times New Roman" panose="02020603050405020304" pitchFamily="18" charset="0"/>
              </a:rPr>
              <a:t> lain </a:t>
            </a:r>
            <a:r>
              <a:rPr lang="en-US" altLang="en-US" dirty="0" err="1">
                <a:cs typeface="Times New Roman" panose="02020603050405020304" pitchFamily="18" charset="0"/>
              </a:rPr>
              <a:t>mengatakan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Rivest</a:t>
            </a:r>
            <a:r>
              <a:rPr lang="en-US" altLang="en-US" i="1" dirty="0">
                <a:cs typeface="Times New Roman" panose="02020603050405020304" pitchFamily="18" charset="0"/>
              </a:rPr>
              <a:t> Cipher</a:t>
            </a:r>
            <a:r>
              <a:rPr lang="en-US" altLang="en-US" dirty="0">
                <a:cs typeface="Times New Roman" panose="02020603050405020304" pitchFamily="18" charset="0"/>
              </a:rPr>
              <a:t> .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sistem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seperti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</a:t>
            </a:r>
            <a:r>
              <a:rPr lang="en-US" altLang="en-US" dirty="0" err="1">
                <a:cs typeface="Times New Roman" panose="02020603050405020304" pitchFamily="18" charset="0"/>
              </a:rPr>
              <a:t>protokol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SSL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Secure Socket Layer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WEP (Wired Equivalent Privacy)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- WPA (Wi-fi Protect Access)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nirkabel</a:t>
            </a:r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ooter Placeholder 4">
            <a:extLst>
              <a:ext uri="{FF2B5EF4-FFF2-40B4-BE49-F238E27FC236}">
                <a16:creationId xmlns:a16="http://schemas.microsoft.com/office/drawing/2014/main" id="{AA3324A9-AD77-490A-9090-A2E0390DF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3731" name="Slide Number Placeholder 5">
            <a:extLst>
              <a:ext uri="{FF2B5EF4-FFF2-40B4-BE49-F238E27FC236}">
                <a16:creationId xmlns:a16="http://schemas.microsoft.com/office/drawing/2014/main" id="{69B4C9B2-268D-47A1-A354-EB7513A0A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B55FC5-F1DC-49D2-A22F-4CD274BC71D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/>
          </a:p>
        </p:txBody>
      </p:sp>
      <p:sp>
        <p:nvSpPr>
          <p:cNvPr id="7373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5E8BA636-C9FB-4693-8541-A4C622490D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670560"/>
            <a:ext cx="10515600" cy="568579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RC4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kunci-alir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byte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kalinya</a:t>
            </a:r>
            <a:r>
              <a:rPr lang="en-US" altLang="en-US" dirty="0">
                <a:cs typeface="Times New Roman" panose="02020603050405020304" pitchFamily="18" charset="0"/>
              </a:rPr>
              <a:t>, yang </a:t>
            </a:r>
            <a:r>
              <a:rPr lang="en-US" altLang="en-US" dirty="0" err="1"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cs typeface="Times New Roman" panose="02020603050405020304" pitchFamily="18" charset="0"/>
              </a:rPr>
              <a:t> di-XOR-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karakter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Jadi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RC4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memproses</a:t>
            </a:r>
            <a:r>
              <a:rPr lang="en-US" altLang="en-US" dirty="0">
                <a:cs typeface="Times New Roman" panose="02020603050405020304" pitchFamily="18" charset="0"/>
              </a:rPr>
              <a:t> data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ukuran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byte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bukan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bit.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membangkitkan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kunci-alir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status internal yang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lvl="1" eaLnBrk="1" hangingPunct="1"/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angka</a:t>
            </a:r>
            <a:r>
              <a:rPr lang="en-US" altLang="en-US" dirty="0">
                <a:cs typeface="Times New Roman" panose="02020603050405020304" pitchFamily="18" charset="0"/>
              </a:rPr>
              <a:t> 0 </a:t>
            </a:r>
            <a:r>
              <a:rPr lang="en-US" altLang="en-US" dirty="0" err="1">
                <a:cs typeface="Times New Roman" panose="02020603050405020304" pitchFamily="18" charset="0"/>
              </a:rPr>
              <a:t>sampai</a:t>
            </a:r>
            <a:r>
              <a:rPr lang="en-US" altLang="en-US" dirty="0">
                <a:cs typeface="Times New Roman" panose="02020603050405020304" pitchFamily="18" charset="0"/>
              </a:rPr>
              <a:t> 255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larik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, …,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255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merupakan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fungsi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variabel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lvl="1" eaLnBrk="1" hangingPunct="1"/>
            <a:r>
              <a:rPr lang="en-US" altLang="en-US" dirty="0" err="1">
                <a:cs typeface="Times New Roman" panose="02020603050405020304" pitchFamily="18" charset="0"/>
              </a:rPr>
              <a:t>Dua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pencacah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indeks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i="1" dirty="0" err="1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dan </a:t>
            </a:r>
            <a:r>
              <a:rPr lang="en-US" altLang="en-US" i="1" dirty="0">
                <a:cs typeface="Times New Roman" panose="02020603050405020304" pitchFamily="18" charset="0"/>
              </a:rPr>
              <a:t>j</a:t>
            </a:r>
            <a:r>
              <a:rPr lang="en-US" altLang="en-US" dirty="0">
                <a:cs typeface="Times New Roman" panose="02020603050405020304" pitchFamily="18" charset="0"/>
              </a:rPr>
              <a:t>  </a:t>
            </a:r>
          </a:p>
          <a:p>
            <a:endParaRPr lang="en-US" dirty="0"/>
          </a:p>
          <a:p>
            <a:r>
              <a:rPr lang="en-US" dirty="0"/>
              <a:t>RC4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sub-proses:</a:t>
            </a:r>
          </a:p>
          <a:p>
            <a:pPr marL="0" indent="0">
              <a:buNone/>
            </a:pPr>
            <a:r>
              <a:rPr lang="en-US" dirty="0"/>
              <a:t>	1. </a:t>
            </a:r>
            <a:r>
              <a:rPr lang="en-US" i="1" dirty="0"/>
              <a:t>Key-Scheduling Algorithm</a:t>
            </a:r>
            <a:r>
              <a:rPr lang="en-US" dirty="0"/>
              <a:t> (</a:t>
            </a:r>
            <a:r>
              <a:rPr lang="en-US" i="1" dirty="0"/>
              <a:t>KSA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	2. </a:t>
            </a:r>
            <a:r>
              <a:rPr lang="en-US" i="1" dirty="0"/>
              <a:t>Pseudo-random generation algorithm</a:t>
            </a:r>
            <a:r>
              <a:rPr lang="en-US" dirty="0"/>
              <a:t> (</a:t>
            </a:r>
            <a:r>
              <a:rPr lang="en-US" i="1" dirty="0"/>
              <a:t>PRGA</a:t>
            </a:r>
            <a:r>
              <a:rPr lang="en-US" dirty="0"/>
              <a:t>). </a:t>
            </a:r>
          </a:p>
          <a:p>
            <a:pPr marL="457200" lvl="1" indent="-457200"/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Footer Placeholder 4">
            <a:extLst>
              <a:ext uri="{FF2B5EF4-FFF2-40B4-BE49-F238E27FC236}">
                <a16:creationId xmlns:a16="http://schemas.microsoft.com/office/drawing/2014/main" id="{0826DC83-0F33-4FDF-B414-5EEB9245D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4755" name="Slide Number Placeholder 5">
            <a:extLst>
              <a:ext uri="{FF2B5EF4-FFF2-40B4-BE49-F238E27FC236}">
                <a16:creationId xmlns:a16="http://schemas.microsoft.com/office/drawing/2014/main" id="{9CF64DF1-1298-4E92-8FEC-BB151879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841124-3B31-497B-B4FA-F04A45A7A04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/>
          </a:p>
        </p:txBody>
      </p:sp>
      <p:sp>
        <p:nvSpPr>
          <p:cNvPr id="7475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5BD78FB-2617-4E42-8A24-B225E5F38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01040" y="1859280"/>
            <a:ext cx="9433560" cy="416052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/>
            </a:pPr>
            <a:r>
              <a:rPr lang="en-US" altLang="en-US" dirty="0" err="1">
                <a:cs typeface="Times New Roman" panose="02020603050405020304" pitchFamily="18" charset="0"/>
              </a:rPr>
              <a:t>Inisialisasi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larik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0</a:t>
            </a:r>
            <a:r>
              <a:rPr lang="en-US" altLang="en-US" dirty="0">
                <a:cs typeface="Times New Roman" panose="02020603050405020304" pitchFamily="18" charset="0"/>
              </a:rPr>
              <a:t> = 0,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1</a:t>
            </a:r>
            <a:r>
              <a:rPr lang="en-US" altLang="en-US" dirty="0">
                <a:cs typeface="Times New Roman" panose="02020603050405020304" pitchFamily="18" charset="0"/>
              </a:rPr>
              <a:t> = 1, …,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baseline="-30000" dirty="0">
                <a:cs typeface="Times New Roman" panose="02020603050405020304" pitchFamily="18" charset="0"/>
              </a:rPr>
              <a:t>255</a:t>
            </a:r>
            <a:r>
              <a:rPr lang="en-US" altLang="en-US" dirty="0">
                <a:cs typeface="Times New Roman" panose="02020603050405020304" pitchFamily="18" charset="0"/>
              </a:rPr>
              <a:t> = 255</a:t>
            </a:r>
            <a:r>
              <a:rPr lang="en-US" altLang="en-US" dirty="0"/>
              <a:t> </a:t>
            </a:r>
          </a:p>
          <a:p>
            <a:pPr marL="609600" indent="-609600">
              <a:buNone/>
            </a:pPr>
            <a:r>
              <a:rPr lang="en-US" altLang="en-US" sz="2400" b="1" dirty="0">
                <a:latin typeface="Courier" pitchFamily="49" charset="0"/>
                <a:cs typeface="Times New Roman" panose="02020603050405020304" pitchFamily="18" charset="0"/>
              </a:rPr>
              <a:t>		</a:t>
            </a:r>
          </a:p>
          <a:p>
            <a:pPr marL="609600" indent="-609600">
              <a:buNone/>
            </a:pPr>
            <a:r>
              <a:rPr lang="en-US" altLang="en-US" sz="2400" b="1" dirty="0">
                <a:latin typeface="Courier" pitchFamily="49" charset="0"/>
                <a:cs typeface="Times New Roman" panose="02020603050405020304" pitchFamily="18" charset="0"/>
              </a:rPr>
              <a:t>		</a:t>
            </a:r>
            <a:r>
              <a:rPr lang="en-US" altLang="en-US" sz="2400" b="1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for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 0 to 255 </a:t>
            </a:r>
            <a:r>
              <a:rPr lang="en-US" altLang="en-US" sz="2400" b="1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do</a:t>
            </a:r>
            <a:endParaRPr lang="en-US" altLang="en-US" sz="2400" dirty="0">
              <a:solidFill>
                <a:srgbClr val="BF0D3C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		  S[</a:t>
            </a:r>
            <a:r>
              <a:rPr lang="en-US" altLang="en-US" sz="2400" dirty="0" err="1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] 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400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endParaRPr lang="en-US" altLang="en-US" sz="2400" dirty="0">
              <a:solidFill>
                <a:srgbClr val="BF0D3C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400" b="1" dirty="0">
                <a:solidFill>
                  <a:srgbClr val="BF0D3C"/>
                </a:solidFill>
                <a:latin typeface="Courier" pitchFamily="49" charset="0"/>
                <a:cs typeface="Times New Roman" panose="02020603050405020304" pitchFamily="18" charset="0"/>
              </a:rPr>
              <a:t>		end</a:t>
            </a:r>
            <a:r>
              <a:rPr lang="en-US" altLang="en-US" sz="2400" dirty="0">
                <a:solidFill>
                  <a:srgbClr val="BF0D3C"/>
                </a:solidFill>
              </a:rPr>
              <a:t> </a:t>
            </a:r>
          </a:p>
          <a:p>
            <a:pPr marL="609600" indent="-609600">
              <a:buFont typeface="Wingdings" panose="05000000000000000000" pitchFamily="2" charset="2"/>
              <a:buAutoNum type="arabicPeriod" startAt="2"/>
            </a:pPr>
            <a:endParaRPr lang="en-US" altLang="en-US" sz="2400" dirty="0">
              <a:solidFill>
                <a:srgbClr val="BF0D3C"/>
              </a:solidFill>
              <a:cs typeface="Times New Roman" panose="02020603050405020304" pitchFamily="18" charset="0"/>
            </a:endParaRPr>
          </a:p>
        </p:txBody>
      </p:sp>
      <p:pic>
        <p:nvPicPr>
          <p:cNvPr id="74757" name="Picture 1">
            <a:extLst>
              <a:ext uri="{FF2B5EF4-FFF2-40B4-BE49-F238E27FC236}">
                <a16:creationId xmlns:a16="http://schemas.microsoft.com/office/drawing/2014/main" id="{34B4F43D-E83C-4B09-A452-E2B1F6CBDB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4795043"/>
            <a:ext cx="8686800" cy="92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AFD7A6A-7D74-49B6-BF87-C4FC71FC36BA}"/>
              </a:ext>
            </a:extLst>
          </p:cNvPr>
          <p:cNvSpPr/>
          <p:nvPr/>
        </p:nvSpPr>
        <p:spPr>
          <a:xfrm>
            <a:off x="628014" y="653534"/>
            <a:ext cx="6836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>
                <a:ea typeface="Times New Roman" panose="02020603050405020304" pitchFamily="18" charset="0"/>
              </a:rPr>
              <a:t>Key-Scheduling Algorithm</a:t>
            </a:r>
            <a:r>
              <a:rPr lang="en-US" sz="4000" dirty="0">
                <a:ea typeface="Times New Roman" panose="02020603050405020304" pitchFamily="18" charset="0"/>
              </a:rPr>
              <a:t> (</a:t>
            </a:r>
            <a:r>
              <a:rPr lang="en-US" sz="4000" i="1" dirty="0">
                <a:ea typeface="Times New Roman" panose="02020603050405020304" pitchFamily="18" charset="0"/>
              </a:rPr>
              <a:t>KSA</a:t>
            </a:r>
            <a:r>
              <a:rPr lang="en-US" sz="4000" dirty="0">
                <a:ea typeface="Times New Roman" panose="02020603050405020304" pitchFamily="18" charset="0"/>
              </a:rPr>
              <a:t>) </a:t>
            </a:r>
            <a:endParaRPr lang="en-US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ooter Placeholder 4">
            <a:extLst>
              <a:ext uri="{FF2B5EF4-FFF2-40B4-BE49-F238E27FC236}">
                <a16:creationId xmlns:a16="http://schemas.microsoft.com/office/drawing/2014/main" id="{A22DB911-ABB7-4BA5-B6BF-A38E5D149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5779" name="Slide Number Placeholder 5">
            <a:extLst>
              <a:ext uri="{FF2B5EF4-FFF2-40B4-BE49-F238E27FC236}">
                <a16:creationId xmlns:a16="http://schemas.microsoft.com/office/drawing/2014/main" id="{6EF38564-B156-4B84-9A72-DFF20E55E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52E3E4B-D60F-416A-B66C-CC8DC16037B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/>
          </a:p>
        </p:txBody>
      </p:sp>
      <p:sp>
        <p:nvSpPr>
          <p:cNvPr id="73732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7E7E2D9-0414-40D2-B142-2CFC07B94B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2640" y="1058863"/>
            <a:ext cx="10551160" cy="5181600"/>
          </a:xfrm>
        </p:spPr>
        <p:txBody>
          <a:bodyPr/>
          <a:lstStyle/>
          <a:p>
            <a:pPr marL="609600" indent="-609600">
              <a:buFont typeface="Wingdings" panose="05000000000000000000" pitchFamily="2" charset="2"/>
              <a:buAutoNum type="arabicPeriod" startAt="3"/>
              <a:defRPr/>
            </a:pPr>
            <a:r>
              <a:rPr lang="en-US" altLang="en-US" dirty="0" err="1">
                <a:cs typeface="Times New Roman" panose="02020603050405020304" pitchFamily="18" charset="0"/>
              </a:rPr>
              <a:t>Lakukan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pengacakan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dirty="0" err="1">
                <a:cs typeface="Times New Roman" panose="02020603050405020304" pitchFamily="18" charset="0"/>
              </a:rPr>
              <a:t>permutasi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nilai-nilai</a:t>
            </a:r>
            <a:r>
              <a:rPr lang="en-US" altLang="en-US" dirty="0">
                <a:cs typeface="Times New Roman" panose="02020603050405020304" pitchFamily="18" charset="0"/>
              </a:rPr>
              <a:t>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larik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S</a:t>
            </a:r>
            <a:r>
              <a:rPr lang="en-US" altLang="en-US" dirty="0"/>
              <a:t>  </a:t>
            </a:r>
            <a:r>
              <a:rPr lang="en-US" altLang="en-US" dirty="0" err="1"/>
              <a:t>berdasarkan</a:t>
            </a:r>
            <a:r>
              <a:rPr lang="en-US" altLang="en-US" dirty="0"/>
              <a:t> </a:t>
            </a:r>
            <a:r>
              <a:rPr lang="en-US" altLang="en-US" dirty="0" err="1"/>
              <a:t>kunci</a:t>
            </a:r>
            <a:r>
              <a:rPr lang="en-US" altLang="en-US" dirty="0"/>
              <a:t> K:</a:t>
            </a:r>
          </a:p>
          <a:p>
            <a:pPr marL="0" indent="0">
              <a:buNone/>
              <a:defRPr/>
            </a:pPr>
            <a:endParaRPr lang="en-US" sz="2000" i="1" dirty="0"/>
          </a:p>
          <a:p>
            <a:pPr marL="0" indent="0">
              <a:buNone/>
              <a:defRPr/>
            </a:pPr>
            <a:r>
              <a:rPr lang="en-US" sz="2000" i="1" dirty="0"/>
              <a:t>	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 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for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0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255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</a:t>
            </a: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	  j 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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(j + S[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K[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Length(K)])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256</a:t>
            </a:r>
          </a:p>
          <a:p>
            <a:pPr marL="0" indent="0">
              <a:buNone/>
              <a:defRPr/>
            </a:pP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swap(S[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], S[j]) {* 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Pertukarkan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S[</a:t>
            </a:r>
            <a:r>
              <a:rPr lang="en-US" sz="24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&amp; S[j] *}</a:t>
            </a:r>
          </a:p>
          <a:p>
            <a:pPr marL="0" indent="0"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end</a:t>
            </a:r>
            <a:endParaRPr lang="en-US" sz="2400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609600" indent="-609600">
              <a:buNone/>
              <a:defRPr/>
            </a:pPr>
            <a:endParaRPr lang="en-US" altLang="en-US" sz="2000" dirty="0">
              <a:solidFill>
                <a:srgbClr val="BF0D3C"/>
              </a:solidFill>
            </a:endParaRPr>
          </a:p>
          <a:p>
            <a:pPr>
              <a:defRPr/>
            </a:pPr>
            <a:r>
              <a:rPr lang="en-US" dirty="0" err="1"/>
              <a:t>Pemutasi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menyebabkan</a:t>
            </a:r>
            <a:r>
              <a:rPr lang="en-US" dirty="0"/>
              <a:t> </a:t>
            </a:r>
            <a:r>
              <a:rPr lang="en-US" dirty="0" err="1"/>
              <a:t>elemen-elemen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larik</a:t>
            </a:r>
            <a:r>
              <a:rPr lang="en-US" dirty="0"/>
              <a:t> </a:t>
            </a:r>
            <a:r>
              <a:rPr lang="en-US" i="1" dirty="0"/>
              <a:t>S</a:t>
            </a:r>
            <a:r>
              <a:rPr lang="en-US" dirty="0"/>
              <a:t> </a:t>
            </a:r>
            <a:r>
              <a:rPr lang="en-US" dirty="0" err="1"/>
              <a:t>teracak</a:t>
            </a:r>
            <a:r>
              <a:rPr lang="en-US" dirty="0"/>
              <a:t>. </a:t>
            </a:r>
            <a:endParaRPr lang="en-US" altLang="en-US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Footer Placeholder 4">
            <a:extLst>
              <a:ext uri="{FF2B5EF4-FFF2-40B4-BE49-F238E27FC236}">
                <a16:creationId xmlns:a16="http://schemas.microsoft.com/office/drawing/2014/main" id="{355B0058-422A-4324-9566-D458FC499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6803" name="Slide Number Placeholder 5">
            <a:extLst>
              <a:ext uri="{FF2B5EF4-FFF2-40B4-BE49-F238E27FC236}">
                <a16:creationId xmlns:a16="http://schemas.microsoft.com/office/drawing/2014/main" id="{A725E1E2-1E0E-4A69-A87D-D5C9F760A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0965A24-8806-41CB-86FA-FC5F41D6335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400"/>
          </a:p>
        </p:txBody>
      </p:sp>
      <p:sp>
        <p:nvSpPr>
          <p:cNvPr id="7680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9EF8D1B8-ABD9-4FAE-91D0-9328FA7078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3013" y="1377950"/>
            <a:ext cx="10508747" cy="4978400"/>
          </a:xfrm>
        </p:spPr>
        <p:txBody>
          <a:bodyPr>
            <a:normAutofit fontScale="92500" lnSpcReduction="20000"/>
          </a:bodyPr>
          <a:lstStyle/>
          <a:p>
            <a:r>
              <a:rPr lang="en-US" sz="2600" i="1" dirty="0"/>
              <a:t>PRGA</a:t>
            </a:r>
            <a:r>
              <a:rPr lang="en-US" sz="2600" dirty="0"/>
              <a:t> </a:t>
            </a:r>
            <a:r>
              <a:rPr lang="en-US" sz="2600" dirty="0" err="1"/>
              <a:t>membangkitkan</a:t>
            </a:r>
            <a:r>
              <a:rPr lang="en-US" sz="2600" dirty="0"/>
              <a:t> </a:t>
            </a:r>
            <a:r>
              <a:rPr lang="en-US" sz="2600" dirty="0" err="1"/>
              <a:t>kunci-alir</a:t>
            </a:r>
            <a:r>
              <a:rPr lang="en-US" sz="2600" dirty="0"/>
              <a:t> (</a:t>
            </a:r>
            <a:r>
              <a:rPr lang="en-US" sz="2600" i="1" dirty="0"/>
              <a:t>keystream</a:t>
            </a:r>
            <a:r>
              <a:rPr lang="en-US" sz="2600" dirty="0"/>
              <a:t>)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mengambil</a:t>
            </a:r>
            <a:r>
              <a:rPr lang="en-US" sz="2600" dirty="0"/>
              <a:t> </a:t>
            </a:r>
            <a:r>
              <a:rPr lang="en-US" sz="2600" dirty="0" err="1"/>
              <a:t>nilai</a:t>
            </a:r>
            <a:r>
              <a:rPr lang="en-US" sz="2600" dirty="0"/>
              <a:t> </a:t>
            </a:r>
            <a:r>
              <a:rPr lang="en-US" sz="2600" i="1" dirty="0"/>
              <a:t>S</a:t>
            </a:r>
            <a:r>
              <a:rPr lang="en-US" sz="2600" dirty="0"/>
              <a:t>[</a:t>
            </a:r>
            <a:r>
              <a:rPr lang="en-US" sz="2600" i="1" dirty="0" err="1"/>
              <a:t>i</a:t>
            </a:r>
            <a:r>
              <a:rPr lang="en-US" sz="2600" dirty="0"/>
              <a:t>] dan </a:t>
            </a:r>
            <a:r>
              <a:rPr lang="en-US" sz="2600" i="1" dirty="0"/>
              <a:t>S</a:t>
            </a:r>
            <a:r>
              <a:rPr lang="en-US" sz="2600" dirty="0"/>
              <a:t>[</a:t>
            </a:r>
            <a:r>
              <a:rPr lang="en-US" sz="2600" i="1" dirty="0"/>
              <a:t>j</a:t>
            </a:r>
            <a:r>
              <a:rPr lang="en-US" sz="2600" dirty="0"/>
              <a:t>], </a:t>
            </a:r>
            <a:r>
              <a:rPr lang="en-US" sz="2600" dirty="0" err="1"/>
              <a:t>mempertukarkannya</a:t>
            </a:r>
            <a:r>
              <a:rPr lang="en-US" sz="2600" dirty="0"/>
              <a:t>, </a:t>
            </a:r>
            <a:r>
              <a:rPr lang="en-US" sz="2600" dirty="0" err="1"/>
              <a:t>lalu</a:t>
            </a:r>
            <a:r>
              <a:rPr lang="en-US" sz="2600" dirty="0"/>
              <a:t> </a:t>
            </a:r>
            <a:r>
              <a:rPr lang="en-US" sz="2600" dirty="0" err="1"/>
              <a:t>menjumlahkan</a:t>
            </a:r>
            <a:r>
              <a:rPr lang="en-US" sz="2600" dirty="0"/>
              <a:t> </a:t>
            </a:r>
            <a:r>
              <a:rPr lang="en-US" sz="2600" dirty="0" err="1"/>
              <a:t>keduanya</a:t>
            </a:r>
            <a:r>
              <a:rPr lang="en-US" sz="2600" dirty="0"/>
              <a:t> </a:t>
            </a:r>
            <a:r>
              <a:rPr lang="en-US" sz="2600" dirty="0" err="1"/>
              <a:t>dalam</a:t>
            </a:r>
            <a:r>
              <a:rPr lang="en-US" sz="2600" dirty="0"/>
              <a:t> modulus 256. </a:t>
            </a:r>
          </a:p>
          <a:p>
            <a:r>
              <a:rPr lang="en-US" sz="2600" dirty="0" err="1"/>
              <a:t>Kunci</a:t>
            </a:r>
            <a:r>
              <a:rPr lang="en-US" sz="2600" dirty="0"/>
              <a:t> </a:t>
            </a:r>
            <a:r>
              <a:rPr lang="en-US" sz="2600" dirty="0" err="1"/>
              <a:t>alir</a:t>
            </a:r>
            <a:r>
              <a:rPr lang="en-US" sz="2600" dirty="0"/>
              <a:t> </a:t>
            </a:r>
            <a:r>
              <a:rPr lang="en-US" sz="2600" dirty="0" err="1"/>
              <a:t>tersebut</a:t>
            </a:r>
            <a:r>
              <a:rPr lang="en-US" sz="2600" dirty="0"/>
              <a:t> </a:t>
            </a:r>
            <a:r>
              <a:rPr lang="en-US" sz="2600" dirty="0" err="1"/>
              <a:t>kemudian</a:t>
            </a:r>
            <a:r>
              <a:rPr lang="en-US" sz="2600" dirty="0"/>
              <a:t> di-XOR-</a:t>
            </a:r>
            <a:r>
              <a:rPr lang="en-US" sz="2600" dirty="0" err="1"/>
              <a:t>kan</a:t>
            </a:r>
            <a:r>
              <a:rPr lang="en-US" sz="2600" dirty="0"/>
              <a:t> </a:t>
            </a:r>
            <a:r>
              <a:rPr lang="en-US" sz="2600" dirty="0" err="1"/>
              <a:t>dengan</a:t>
            </a:r>
            <a:r>
              <a:rPr lang="en-US" sz="2600" dirty="0"/>
              <a:t> </a:t>
            </a:r>
            <a:r>
              <a:rPr lang="en-US" sz="2600" dirty="0" err="1"/>
              <a:t>sebuah</a:t>
            </a:r>
            <a:r>
              <a:rPr lang="en-US" sz="2600" dirty="0"/>
              <a:t> </a:t>
            </a:r>
            <a:r>
              <a:rPr lang="en-US" sz="2600" dirty="0" err="1"/>
              <a:t>karakter</a:t>
            </a:r>
            <a:r>
              <a:rPr lang="en-US" sz="2600" dirty="0"/>
              <a:t> </a:t>
            </a:r>
            <a:r>
              <a:rPr lang="en-US" sz="2600" dirty="0" err="1"/>
              <a:t>plainteks</a:t>
            </a:r>
            <a:r>
              <a:rPr lang="en-US" sz="2600" dirty="0"/>
              <a:t>.</a:t>
            </a:r>
            <a:endParaRPr lang="en-US" altLang="en-US" sz="2600" dirty="0"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000" dirty="0">
                <a:latin typeface="Courier" pitchFamily="49" charset="0"/>
                <a:cs typeface="Times New Roman" panose="02020603050405020304" pitchFamily="18" charset="0"/>
              </a:rPr>
              <a:t>	</a:t>
            </a: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0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j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0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for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idx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0 </a:t>
            </a: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to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Length(P) – 1 </a:t>
            </a: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do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    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(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+ 1) </a:t>
            </a: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mod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256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    j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(j + S[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]) </a:t>
            </a: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mod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256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	 swap(S[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], S[j</a:t>
            </a:r>
            <a:r>
              <a:rPr lang="en-US" altLang="en-US" sz="22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])   </a:t>
            </a:r>
            <a:r>
              <a:rPr lang="en-US" sz="22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{* </a:t>
            </a:r>
            <a:r>
              <a:rPr lang="en-US" sz="2200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Pertukarkan</a:t>
            </a:r>
            <a:r>
              <a:rPr lang="en-US" sz="22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nilai</a:t>
            </a:r>
            <a:r>
              <a:rPr lang="en-US" sz="22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S[</a:t>
            </a:r>
            <a:r>
              <a:rPr lang="en-US" sz="2200" i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200" i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dan S[j] *}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	 t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(S[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] + S[j]) </a:t>
            </a: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mod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256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	 u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S[t]         </a:t>
            </a:r>
            <a:r>
              <a:rPr lang="en-US" altLang="en-US" sz="2200" i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(* keystream *)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	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c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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u 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P[</a:t>
            </a:r>
            <a:r>
              <a:rPr lang="en-US" altLang="en-US" sz="2200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idx</a:t>
            </a:r>
            <a:r>
              <a:rPr lang="en-US" altLang="en-US" sz="2200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]   </a:t>
            </a:r>
            <a:r>
              <a:rPr lang="en-US" altLang="en-US" sz="2200" i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{ </a:t>
            </a:r>
            <a:r>
              <a:rPr lang="en-US" altLang="en-US" sz="2200" i="1" dirty="0" err="1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enkripsi</a:t>
            </a:r>
            <a:r>
              <a:rPr lang="en-US" altLang="en-US" sz="2200" i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}</a:t>
            </a:r>
            <a:endParaRPr lang="en-US" altLang="en-US" sz="2200" i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609600" indent="-609600">
              <a:buNone/>
            </a:pPr>
            <a:r>
              <a:rPr lang="en-US" altLang="en-US" sz="2200" b="1" dirty="0">
                <a:solidFill>
                  <a:srgbClr val="FF0000"/>
                </a:solidFill>
                <a:latin typeface="Courier" pitchFamily="49" charset="0"/>
                <a:cs typeface="Times New Roman" panose="02020603050405020304" pitchFamily="18" charset="0"/>
              </a:rPr>
              <a:t> end</a:t>
            </a:r>
            <a:endParaRPr lang="en-US" altLang="en-US" sz="22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AA06A70-3D46-4CF6-80CE-DE6E69A15E29}"/>
              </a:ext>
            </a:extLst>
          </p:cNvPr>
          <p:cNvSpPr/>
          <p:nvPr/>
        </p:nvSpPr>
        <p:spPr>
          <a:xfrm>
            <a:off x="1033013" y="551934"/>
            <a:ext cx="986391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i="1" dirty="0"/>
              <a:t>Pseudo-random generation algorithm</a:t>
            </a:r>
            <a:r>
              <a:rPr lang="en-US" sz="4000" dirty="0"/>
              <a:t> (</a:t>
            </a:r>
            <a:r>
              <a:rPr lang="en-US" sz="4000" i="1" dirty="0"/>
              <a:t>PRGA</a:t>
            </a:r>
            <a:r>
              <a:rPr lang="en-US" sz="4000" dirty="0"/>
              <a:t>) </a:t>
            </a:r>
          </a:p>
        </p:txBody>
      </p:sp>
      <p:pic>
        <p:nvPicPr>
          <p:cNvPr id="6" name="Picture 6">
            <a:extLst>
              <a:ext uri="{FF2B5EF4-FFF2-40B4-BE49-F238E27FC236}">
                <a16:creationId xmlns:a16="http://schemas.microsoft.com/office/drawing/2014/main" id="{4A2FA7B4-52D5-4731-AF1B-59CA1C7058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166" y="2517842"/>
            <a:ext cx="5548154" cy="1654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Footer Placeholder 4">
            <a:extLst>
              <a:ext uri="{FF2B5EF4-FFF2-40B4-BE49-F238E27FC236}">
                <a16:creationId xmlns:a16="http://schemas.microsoft.com/office/drawing/2014/main" id="{10D9E711-BA05-456D-A626-D6F528BA2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77827" name="Slide Number Placeholder 5">
            <a:extLst>
              <a:ext uri="{FF2B5EF4-FFF2-40B4-BE49-F238E27FC236}">
                <a16:creationId xmlns:a16="http://schemas.microsoft.com/office/drawing/2014/main" id="{AAAAA084-2675-4E3F-B6AC-C7435E454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5B03B5D-CEDD-4D47-B3E0-324B2453C2A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400"/>
          </a:p>
        </p:txBody>
      </p:sp>
      <p:sp>
        <p:nvSpPr>
          <p:cNvPr id="77828" name="Rectangle 5">
            <a:extLst>
              <a:ext uri="{FF2B5EF4-FFF2-40B4-BE49-F238E27FC236}">
                <a16:creationId xmlns:a16="http://schemas.microsoft.com/office/drawing/2014/main" id="{D7A46B95-B62D-4E92-9EDD-79DC6D9EB0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113" y="25860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77829" name="Rectangle 7">
            <a:extLst>
              <a:ext uri="{FF2B5EF4-FFF2-40B4-BE49-F238E27FC236}">
                <a16:creationId xmlns:a16="http://schemas.microsoft.com/office/drawing/2014/main" id="{64BDA35F-2A76-420F-A099-A9EA47A138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468588"/>
            <a:ext cx="119078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77830" name="Picture 6">
            <a:extLst>
              <a:ext uri="{FF2B5EF4-FFF2-40B4-BE49-F238E27FC236}">
                <a16:creationId xmlns:a16="http://schemas.microsoft.com/office/drawing/2014/main" id="{4CF2BF14-AF57-464D-A4E1-2D51577E19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8806" y="1699420"/>
            <a:ext cx="8434388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>
            <a:extLst>
              <a:ext uri="{FF2B5EF4-FFF2-40B4-BE49-F238E27FC236}">
                <a16:creationId xmlns:a16="http://schemas.microsoft.com/office/drawing/2014/main" id="{090A6A07-849B-452F-8CA5-B60DE5043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4579" name="Slide Number Placeholder 5">
            <a:extLst>
              <a:ext uri="{FF2B5EF4-FFF2-40B4-BE49-F238E27FC236}">
                <a16:creationId xmlns:a16="http://schemas.microsoft.com/office/drawing/2014/main" id="{2E147E2F-C533-4534-B618-A2D2EAE9C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547014E-8E88-4206-A5D9-1D9F6D8630B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400"/>
          </a:p>
        </p:txBody>
      </p:sp>
      <p:sp>
        <p:nvSpPr>
          <p:cNvPr id="24580" name="Rectangle 6">
            <a:extLst>
              <a:ext uri="{FF2B5EF4-FFF2-40B4-BE49-F238E27FC236}">
                <a16:creationId xmlns:a16="http://schemas.microsoft.com/office/drawing/2014/main" id="{C8C76961-B29A-4A47-9409-BF399E4D75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6163" y="252412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/>
          </a:p>
        </p:txBody>
      </p:sp>
      <p:graphicFrame>
        <p:nvGraphicFramePr>
          <p:cNvPr id="24581" name="Object 2">
            <a:extLst>
              <a:ext uri="{FF2B5EF4-FFF2-40B4-BE49-F238E27FC236}">
                <a16:creationId xmlns:a16="http://schemas.microsoft.com/office/drawing/2014/main" id="{A77C4307-1BC8-40EA-A565-4770B318945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757680" y="908769"/>
          <a:ext cx="8954868" cy="323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023014" imgH="1813054" progId="Visio.Drawing.6">
                  <p:embed/>
                </p:oleObj>
              </mc:Choice>
              <mc:Fallback>
                <p:oleObj r:id="rId2" imgW="5023014" imgH="1813054" progId="Visio.Drawing.6">
                  <p:embed/>
                  <p:pic>
                    <p:nvPicPr>
                      <p:cNvPr id="24581" name="Object 2">
                        <a:extLst>
                          <a:ext uri="{FF2B5EF4-FFF2-40B4-BE49-F238E27FC236}">
                            <a16:creationId xmlns:a16="http://schemas.microsoft.com/office/drawing/2014/main" id="{A77C4307-1BC8-40EA-A565-4770B318945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7680" y="908769"/>
                        <a:ext cx="8954868" cy="323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2" name="Rectangle 7">
            <a:extLst>
              <a:ext uri="{FF2B5EF4-FFF2-40B4-BE49-F238E27FC236}">
                <a16:creationId xmlns:a16="http://schemas.microsoft.com/office/drawing/2014/main" id="{2DFE5DF8-7C69-4A41-88FD-C2CD1FD40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4480" y="5053164"/>
            <a:ext cx="571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000" b="1" dirty="0">
                <a:cs typeface="Times New Roman" panose="02020603050405020304" pitchFamily="18" charset="0"/>
              </a:rPr>
              <a:t>Gambar 1</a:t>
            </a:r>
            <a:r>
              <a:rPr lang="en-GB" altLang="en-US" sz="2000" dirty="0">
                <a:cs typeface="Times New Roman" panose="02020603050405020304" pitchFamily="18" charset="0"/>
              </a:rPr>
              <a:t>  Diagram </a:t>
            </a:r>
            <a:r>
              <a:rPr lang="en-GB" altLang="en-US" sz="2000" i="1" dirty="0">
                <a:cs typeface="Times New Roman" panose="02020603050405020304" pitchFamily="18" charset="0"/>
              </a:rPr>
              <a:t>cipher</a:t>
            </a:r>
            <a:r>
              <a:rPr lang="en-GB" altLang="en-US" sz="2000" dirty="0">
                <a:cs typeface="Times New Roman" panose="02020603050405020304" pitchFamily="18" charset="0"/>
              </a:rPr>
              <a:t> </a:t>
            </a:r>
            <a:r>
              <a:rPr lang="en-GB" altLang="en-US" sz="2000" dirty="0" err="1">
                <a:cs typeface="Times New Roman" panose="02020603050405020304" pitchFamily="18" charset="0"/>
              </a:rPr>
              <a:t>alir</a:t>
            </a:r>
            <a:r>
              <a:rPr lang="en-GB" altLang="en-US" sz="2000" dirty="0">
                <a:cs typeface="Times New Roman" panose="02020603050405020304" pitchFamily="18" charset="0"/>
              </a:rPr>
              <a:t> [MEY82]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GB" altLang="en-U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DDA80-7838-4DE7-ADF1-4EFC292FC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520"/>
            <a:ext cx="10515600" cy="519144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Keamanan</a:t>
            </a:r>
            <a:r>
              <a:rPr lang="en-US" sz="4000" b="1" dirty="0"/>
              <a:t> RC4</a:t>
            </a:r>
            <a:endParaRPr lang="en-US" sz="4000" dirty="0"/>
          </a:p>
          <a:p>
            <a:endParaRPr lang="en-US" dirty="0"/>
          </a:p>
          <a:p>
            <a:r>
              <a:rPr lang="en-US" dirty="0"/>
              <a:t>RC4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cipher</a:t>
            </a:r>
            <a:r>
              <a:rPr lang="en-US" dirty="0"/>
              <a:t> </a:t>
            </a:r>
            <a:r>
              <a:rPr lang="en-US" dirty="0" err="1"/>
              <a:t>alir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kuat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i="1" dirty="0"/>
              <a:t>flip-bit attack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serangan-serangan</a:t>
            </a:r>
            <a:r>
              <a:rPr lang="en-US" dirty="0"/>
              <a:t> </a:t>
            </a:r>
            <a:r>
              <a:rPr lang="en-US" i="1" dirty="0"/>
              <a:t>stream attack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RC4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hitungan</a:t>
            </a:r>
            <a:r>
              <a:rPr lang="en-US" dirty="0"/>
              <a:t> jam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hari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bulan</a:t>
            </a:r>
            <a:r>
              <a:rPr lang="en-US" dirty="0"/>
              <a:t> </a:t>
            </a:r>
            <a:r>
              <a:rPr lang="en-US" dirty="0" err="1"/>
              <a:t>Februari</a:t>
            </a:r>
            <a:r>
              <a:rPr lang="en-US" dirty="0"/>
              <a:t> 2015, RC4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penggunaannya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Transport Layer Security</a:t>
            </a:r>
            <a:r>
              <a:rPr lang="en-US" dirty="0"/>
              <a:t> (TLS)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RFC 7465 (</a:t>
            </a:r>
            <a:r>
              <a:rPr lang="en-US" u="sng" dirty="0">
                <a:hlinkClick r:id="rId2"/>
              </a:rPr>
              <a:t>https://tools.ietf.org/html/rfc7465</a:t>
            </a:r>
            <a:r>
              <a:rPr lang="en-US" dirty="0"/>
              <a:t>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504781F0-E30D-497D-8077-E6F441A28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10D319-35E3-423C-9C43-FAAE21FC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150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23C4D-32B7-4EC0-ABEE-817FCF062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Kode Program RC4 (</a:t>
            </a:r>
            <a:r>
              <a:rPr lang="en-US" dirty="0" err="1"/>
              <a:t>dalam</a:t>
            </a:r>
            <a:r>
              <a:rPr lang="en-US" dirty="0"/>
              <a:t> Bahasa C++)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BF3-850E-4E65-8E82-55116C1A2F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635244"/>
            <a:ext cx="10515600" cy="4351338"/>
          </a:xfrm>
        </p:spPr>
        <p:txBody>
          <a:bodyPr/>
          <a:lstStyle/>
          <a:p>
            <a:r>
              <a:rPr lang="en-US" dirty="0" err="1"/>
              <a:t>Enkripsi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80D3178-DE6E-4B93-8D9D-B01014799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35277D-9627-4B38-ADFF-323CE90D5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1A68D3-0A90-4A5A-BA82-713004842736}"/>
              </a:ext>
            </a:extLst>
          </p:cNvPr>
          <p:cNvSpPr txBox="1"/>
          <p:nvPr/>
        </p:nvSpPr>
        <p:spPr>
          <a:xfrm>
            <a:off x="838200" y="2333685"/>
            <a:ext cx="6096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//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RC4.</a:t>
            </a:r>
          </a:p>
          <a:p>
            <a:r>
              <a:rPr lang="en-US" dirty="0"/>
              <a:t>#include &lt;iostream&gt;</a:t>
            </a:r>
          </a:p>
          <a:p>
            <a:r>
              <a:rPr lang="en-US" dirty="0"/>
              <a:t>#include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r>
              <a:rPr lang="en-US" dirty="0"/>
              <a:t>using namespace std;</a:t>
            </a:r>
          </a:p>
          <a:p>
            <a:endParaRPr lang="en-US" dirty="0"/>
          </a:p>
          <a:p>
            <a:r>
              <a:rPr lang="en-US" dirty="0"/>
              <a:t>main(int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FILE *Fin, *</a:t>
            </a:r>
            <a:r>
              <a:rPr lang="en-US" dirty="0" err="1"/>
              <a:t>Fout</a:t>
            </a:r>
            <a:r>
              <a:rPr lang="en-US" dirty="0"/>
              <a:t>;</a:t>
            </a:r>
          </a:p>
          <a:p>
            <a:r>
              <a:rPr lang="en-US" dirty="0"/>
              <a:t> char p, c, u;</a:t>
            </a:r>
          </a:p>
          <a:p>
            <a:r>
              <a:rPr lang="en-US" dirty="0"/>
              <a:t> string K;</a:t>
            </a:r>
          </a:p>
          <a:p>
            <a:r>
              <a:rPr lang="en-US" dirty="0"/>
              <a:t> int S[256];</a:t>
            </a:r>
          </a:p>
          <a:p>
            <a:r>
              <a:rPr lang="en-US" dirty="0"/>
              <a:t> int </a:t>
            </a:r>
            <a:r>
              <a:rPr lang="en-US" dirty="0" err="1"/>
              <a:t>i</a:t>
            </a:r>
            <a:r>
              <a:rPr lang="en-US" dirty="0"/>
              <a:t>, j, t, count; 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340A5CD-62F1-4881-A0E7-560E1E534AD9}"/>
              </a:ext>
            </a:extLst>
          </p:cNvPr>
          <p:cNvSpPr txBox="1"/>
          <p:nvPr/>
        </p:nvSpPr>
        <p:spPr>
          <a:xfrm>
            <a:off x="6096000" y="2285186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Fin = </a:t>
            </a:r>
            <a:r>
              <a:rPr lang="en-US" dirty="0" err="1"/>
              <a:t>fopen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</a:t>
            </a:r>
            <a:r>
              <a:rPr lang="en-US" dirty="0" err="1"/>
              <a:t>rb</a:t>
            </a:r>
            <a:r>
              <a:rPr lang="en-US" dirty="0"/>
              <a:t>");</a:t>
            </a:r>
          </a:p>
          <a:p>
            <a:r>
              <a:rPr lang="en-US" dirty="0"/>
              <a:t> if (Fin == NULL) {</a:t>
            </a:r>
          </a:p>
          <a:p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Berkas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[1] &lt;&lt;"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  exit(0);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Fout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[2], "</a:t>
            </a:r>
            <a:r>
              <a:rPr lang="en-US" dirty="0" err="1"/>
              <a:t>wb</a:t>
            </a:r>
            <a:r>
              <a:rPr lang="en-US" dirty="0"/>
              <a:t>");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 "Kata </a:t>
            </a:r>
            <a:r>
              <a:rPr lang="en-US" dirty="0" err="1"/>
              <a:t>kunci</a:t>
            </a:r>
            <a:r>
              <a:rPr lang="en-US" dirty="0"/>
              <a:t> : "; </a:t>
            </a:r>
            <a:r>
              <a:rPr lang="en-US" dirty="0" err="1"/>
              <a:t>cin</a:t>
            </a:r>
            <a:r>
              <a:rPr lang="en-US" dirty="0"/>
              <a:t> &gt;&gt; K; 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&lt;&lt;"</a:t>
            </a:r>
            <a:r>
              <a:rPr lang="en-US" dirty="0" err="1"/>
              <a:t>Enkripsi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[1] &lt;&lt; " </a:t>
            </a:r>
            <a:r>
              <a:rPr lang="en-US" dirty="0" err="1"/>
              <a:t>menjadi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[2] &lt;&lt; "...";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&lt;256;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S[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}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94F131C-2589-4198-965B-796F539D1266}"/>
              </a:ext>
            </a:extLst>
          </p:cNvPr>
          <p:cNvSpPr/>
          <p:nvPr/>
        </p:nvSpPr>
        <p:spPr>
          <a:xfrm>
            <a:off x="762000" y="2285186"/>
            <a:ext cx="5130800" cy="4071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BE94D8B-0975-4233-BB0B-F5BB852B5947}"/>
              </a:ext>
            </a:extLst>
          </p:cNvPr>
          <p:cNvSpPr/>
          <p:nvPr/>
        </p:nvSpPr>
        <p:spPr>
          <a:xfrm>
            <a:off x="6096000" y="2285186"/>
            <a:ext cx="5969876" cy="40711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4829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0B6B170-0613-4B75-86F3-EBA3A49B7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CEA5F3E-A8EF-4B98-8339-155C306E2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97AECA-9048-4201-934F-79262D0FE18E}"/>
              </a:ext>
            </a:extLst>
          </p:cNvPr>
          <p:cNvSpPr txBox="1"/>
          <p:nvPr/>
        </p:nvSpPr>
        <p:spPr>
          <a:xfrm>
            <a:off x="2514600" y="394127"/>
            <a:ext cx="7452360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 j = 0;</a:t>
            </a:r>
          </a:p>
          <a:p>
            <a:r>
              <a:rPr lang="en-US" dirty="0"/>
              <a:t> 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&lt;256;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  j = (j + S[</a:t>
            </a:r>
            <a:r>
              <a:rPr lang="en-US" dirty="0" err="1"/>
              <a:t>i</a:t>
            </a:r>
            <a:r>
              <a:rPr lang="en-US" dirty="0"/>
              <a:t>] + K[</a:t>
            </a:r>
            <a:r>
              <a:rPr lang="en-US" dirty="0" err="1"/>
              <a:t>i</a:t>
            </a:r>
            <a:r>
              <a:rPr lang="en-US" dirty="0"/>
              <a:t> % </a:t>
            </a:r>
            <a:r>
              <a:rPr lang="en-US" dirty="0" err="1"/>
              <a:t>K.length</a:t>
            </a:r>
            <a:r>
              <a:rPr lang="en-US" dirty="0"/>
              <a:t>()]) % 256;</a:t>
            </a:r>
          </a:p>
          <a:p>
            <a:r>
              <a:rPr lang="en-US" dirty="0"/>
              <a:t>    swap(S[</a:t>
            </a:r>
            <a:r>
              <a:rPr lang="en-US" dirty="0" err="1"/>
              <a:t>i</a:t>
            </a:r>
            <a:r>
              <a:rPr lang="en-US" dirty="0"/>
              <a:t>], S[j]); // </a:t>
            </a:r>
            <a:r>
              <a:rPr lang="en-US" dirty="0" err="1"/>
              <a:t>Pertukarkan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S[</a:t>
            </a:r>
            <a:r>
              <a:rPr lang="en-US" dirty="0" err="1"/>
              <a:t>i</a:t>
            </a:r>
            <a:r>
              <a:rPr lang="en-US" dirty="0"/>
              <a:t>] dan S[j] 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  j = 0;</a:t>
            </a:r>
          </a:p>
          <a:p>
            <a:r>
              <a:rPr lang="en-US" dirty="0"/>
              <a:t> count = 0;</a:t>
            </a:r>
          </a:p>
          <a:p>
            <a:r>
              <a:rPr lang="en-US" dirty="0"/>
              <a:t> while (!</a:t>
            </a:r>
            <a:r>
              <a:rPr lang="en-US" dirty="0" err="1"/>
              <a:t>feof</a:t>
            </a:r>
            <a:r>
              <a:rPr lang="en-US" dirty="0"/>
              <a:t>(Fin)) {</a:t>
            </a:r>
          </a:p>
          <a:p>
            <a:r>
              <a:rPr lang="en-US" dirty="0"/>
              <a:t>    p = </a:t>
            </a:r>
            <a:r>
              <a:rPr lang="en-US" dirty="0" err="1"/>
              <a:t>fgetc</a:t>
            </a:r>
            <a:r>
              <a:rPr lang="en-US" dirty="0"/>
              <a:t>(Fin);</a:t>
            </a:r>
          </a:p>
          <a:p>
            <a:r>
              <a:rPr lang="en-US" dirty="0"/>
              <a:t>    count = count + 1;</a:t>
            </a:r>
          </a:p>
          <a:p>
            <a:r>
              <a:rPr lang="en-US" dirty="0"/>
              <a:t>    </a:t>
            </a:r>
            <a:r>
              <a:rPr lang="en-US" dirty="0" err="1"/>
              <a:t>i</a:t>
            </a:r>
            <a:r>
              <a:rPr lang="en-US" dirty="0"/>
              <a:t> = (</a:t>
            </a:r>
            <a:r>
              <a:rPr lang="en-US" dirty="0" err="1"/>
              <a:t>i</a:t>
            </a:r>
            <a:r>
              <a:rPr lang="en-US" dirty="0"/>
              <a:t> + 1) % 256;</a:t>
            </a:r>
          </a:p>
          <a:p>
            <a:r>
              <a:rPr lang="en-US" dirty="0"/>
              <a:t>    j = (j + S[</a:t>
            </a:r>
            <a:r>
              <a:rPr lang="en-US" dirty="0" err="1"/>
              <a:t>i</a:t>
            </a:r>
            <a:r>
              <a:rPr lang="en-US" dirty="0"/>
              <a:t>]) % 256;</a:t>
            </a:r>
          </a:p>
          <a:p>
            <a:r>
              <a:rPr lang="en-US" dirty="0"/>
              <a:t>    swap(S[</a:t>
            </a:r>
            <a:r>
              <a:rPr lang="en-US" dirty="0" err="1"/>
              <a:t>i</a:t>
            </a:r>
            <a:r>
              <a:rPr lang="en-US" dirty="0"/>
              <a:t>], S[j]);    // </a:t>
            </a:r>
            <a:r>
              <a:rPr lang="en-US" dirty="0" err="1"/>
              <a:t>Pertukarkan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S[</a:t>
            </a:r>
            <a:r>
              <a:rPr lang="en-US" dirty="0" err="1"/>
              <a:t>i</a:t>
            </a:r>
            <a:r>
              <a:rPr lang="en-US" dirty="0"/>
              <a:t>] dan S[j] </a:t>
            </a:r>
          </a:p>
          <a:p>
            <a:r>
              <a:rPr lang="en-US" dirty="0"/>
              <a:t>    t = (S[</a:t>
            </a:r>
            <a:r>
              <a:rPr lang="en-US" dirty="0" err="1"/>
              <a:t>i</a:t>
            </a:r>
            <a:r>
              <a:rPr lang="en-US" dirty="0"/>
              <a:t>] + S[j]) % 256;</a:t>
            </a:r>
          </a:p>
          <a:p>
            <a:r>
              <a:rPr lang="en-US" dirty="0"/>
              <a:t>    u = S[t];   // keystream </a:t>
            </a:r>
          </a:p>
          <a:p>
            <a:r>
              <a:rPr lang="en-US" dirty="0"/>
              <a:t>    c = u ^ p;           </a:t>
            </a:r>
          </a:p>
          <a:p>
            <a:r>
              <a:rPr lang="en-US" dirty="0"/>
              <a:t>    </a:t>
            </a:r>
            <a:r>
              <a:rPr lang="en-US" dirty="0" err="1"/>
              <a:t>fputc</a:t>
            </a:r>
            <a:r>
              <a:rPr lang="en-US" dirty="0"/>
              <a:t>(c, </a:t>
            </a:r>
            <a:r>
              <a:rPr lang="en-US" dirty="0" err="1"/>
              <a:t>Fout</a:t>
            </a:r>
            <a:r>
              <a:rPr lang="en-US" dirty="0"/>
              <a:t>);     </a:t>
            </a:r>
          </a:p>
          <a:p>
            <a:r>
              <a:rPr lang="en-US" dirty="0"/>
              <a:t> }   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 "Count = "&lt;&lt; count;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(Fin);  </a:t>
            </a:r>
            <a:r>
              <a:rPr lang="en-US" dirty="0" err="1"/>
              <a:t>fclose</a:t>
            </a:r>
            <a:r>
              <a:rPr lang="en-US" dirty="0"/>
              <a:t>(</a:t>
            </a:r>
            <a:r>
              <a:rPr lang="en-US" dirty="0" err="1"/>
              <a:t>Fout</a:t>
            </a:r>
            <a:r>
              <a:rPr lang="en-US" dirty="0"/>
              <a:t>);</a:t>
            </a:r>
          </a:p>
          <a:p>
            <a:r>
              <a:rPr lang="en-US" dirty="0"/>
              <a:t>}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E02ADB-3C9C-4B40-97CE-3F961606F285}"/>
              </a:ext>
            </a:extLst>
          </p:cNvPr>
          <p:cNvSpPr/>
          <p:nvPr/>
        </p:nvSpPr>
        <p:spPr>
          <a:xfrm>
            <a:off x="2238703" y="394127"/>
            <a:ext cx="5914697" cy="61863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428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6E22A1-6763-4807-B74F-616980057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463" y="523512"/>
            <a:ext cx="10515600" cy="5504301"/>
          </a:xfrm>
        </p:spPr>
        <p:txBody>
          <a:bodyPr/>
          <a:lstStyle/>
          <a:p>
            <a:r>
              <a:rPr lang="en-US" dirty="0" err="1"/>
              <a:t>Dekripsi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468D9A-F4C4-4156-81D3-F44D2D049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3F7C3-4491-49B8-807F-89466E4B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66B85A-ED2C-45C5-9EA1-7E223920D9CE}"/>
              </a:ext>
            </a:extLst>
          </p:cNvPr>
          <p:cNvSpPr txBox="1"/>
          <p:nvPr/>
        </p:nvSpPr>
        <p:spPr>
          <a:xfrm>
            <a:off x="596463" y="1309256"/>
            <a:ext cx="609600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//</a:t>
            </a:r>
            <a:r>
              <a:rPr lang="en-US" dirty="0" err="1"/>
              <a:t>Dekripsi</a:t>
            </a:r>
            <a:r>
              <a:rPr lang="en-US" dirty="0"/>
              <a:t> </a:t>
            </a:r>
            <a:r>
              <a:rPr lang="en-US" dirty="0" err="1"/>
              <a:t>sembarang</a:t>
            </a:r>
            <a:r>
              <a:rPr lang="en-US" dirty="0"/>
              <a:t> </a:t>
            </a:r>
            <a:r>
              <a:rPr lang="en-US" dirty="0" err="1"/>
              <a:t>berkas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RC4</a:t>
            </a:r>
          </a:p>
          <a:p>
            <a:r>
              <a:rPr lang="en-US" dirty="0"/>
              <a:t>#include &lt;iostream&gt;</a:t>
            </a:r>
          </a:p>
          <a:p>
            <a:r>
              <a:rPr lang="en-US" dirty="0"/>
              <a:t>#include &lt;</a:t>
            </a:r>
            <a:r>
              <a:rPr lang="en-US" dirty="0" err="1"/>
              <a:t>string.h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stdlib.h</a:t>
            </a:r>
            <a:r>
              <a:rPr lang="en-US" dirty="0"/>
              <a:t>&gt;</a:t>
            </a:r>
          </a:p>
          <a:p>
            <a:r>
              <a:rPr lang="en-US" dirty="0"/>
              <a:t>#include &lt;</a:t>
            </a:r>
            <a:r>
              <a:rPr lang="en-US" dirty="0" err="1"/>
              <a:t>stdio.h</a:t>
            </a:r>
            <a:r>
              <a:rPr lang="en-US" dirty="0"/>
              <a:t>&gt;</a:t>
            </a:r>
          </a:p>
          <a:p>
            <a:r>
              <a:rPr lang="en-US" dirty="0"/>
              <a:t>using namespace std;</a:t>
            </a:r>
          </a:p>
          <a:p>
            <a:endParaRPr lang="en-US" dirty="0"/>
          </a:p>
          <a:p>
            <a:r>
              <a:rPr lang="en-US" dirty="0"/>
              <a:t>main(int </a:t>
            </a:r>
            <a:r>
              <a:rPr lang="en-US" dirty="0" err="1"/>
              <a:t>argc</a:t>
            </a:r>
            <a:r>
              <a:rPr lang="en-US" dirty="0"/>
              <a:t>, char *</a:t>
            </a:r>
            <a:r>
              <a:rPr lang="en-US" dirty="0" err="1"/>
              <a:t>argv</a:t>
            </a:r>
            <a:r>
              <a:rPr lang="en-US" dirty="0"/>
              <a:t>[])</a:t>
            </a:r>
          </a:p>
          <a:p>
            <a:r>
              <a:rPr lang="en-US" dirty="0"/>
              <a:t>{</a:t>
            </a:r>
          </a:p>
          <a:p>
            <a:r>
              <a:rPr lang="en-US" dirty="0"/>
              <a:t> FILE *Fin, *</a:t>
            </a:r>
            <a:r>
              <a:rPr lang="en-US" dirty="0" err="1"/>
              <a:t>Fout</a:t>
            </a:r>
            <a:r>
              <a:rPr lang="en-US" dirty="0"/>
              <a:t>;</a:t>
            </a:r>
          </a:p>
          <a:p>
            <a:r>
              <a:rPr lang="en-US" dirty="0"/>
              <a:t> char p, c, u;</a:t>
            </a:r>
          </a:p>
          <a:p>
            <a:r>
              <a:rPr lang="en-US" dirty="0"/>
              <a:t> string K;</a:t>
            </a:r>
          </a:p>
          <a:p>
            <a:r>
              <a:rPr lang="en-US" dirty="0"/>
              <a:t> int S[256];</a:t>
            </a:r>
          </a:p>
          <a:p>
            <a:r>
              <a:rPr lang="en-US" dirty="0"/>
              <a:t> int </a:t>
            </a:r>
            <a:r>
              <a:rPr lang="en-US" dirty="0" err="1"/>
              <a:t>i</a:t>
            </a:r>
            <a:r>
              <a:rPr lang="en-US" dirty="0"/>
              <a:t>, j, t, count; 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8A3D8D7-9EC1-4464-A754-3F1BEC472FE6}"/>
              </a:ext>
            </a:extLst>
          </p:cNvPr>
          <p:cNvSpPr txBox="1"/>
          <p:nvPr/>
        </p:nvSpPr>
        <p:spPr>
          <a:xfrm>
            <a:off x="6096000" y="1290504"/>
            <a:ext cx="60960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Fin = </a:t>
            </a:r>
            <a:r>
              <a:rPr lang="en-US" dirty="0" err="1"/>
              <a:t>fopen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[1], "</a:t>
            </a:r>
            <a:r>
              <a:rPr lang="en-US" dirty="0" err="1"/>
              <a:t>rb</a:t>
            </a:r>
            <a:r>
              <a:rPr lang="en-US" dirty="0"/>
              <a:t>");</a:t>
            </a:r>
          </a:p>
          <a:p>
            <a:r>
              <a:rPr lang="en-US" dirty="0"/>
              <a:t> if (Fin == NULL) {</a:t>
            </a:r>
          </a:p>
          <a:p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Berkas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[1] &lt;&lt;"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r>
              <a:rPr lang="en-US" dirty="0"/>
              <a:t>   exit(0);</a:t>
            </a:r>
          </a:p>
          <a:p>
            <a:r>
              <a:rPr lang="en-US" dirty="0"/>
              <a:t> }</a:t>
            </a:r>
          </a:p>
          <a:p>
            <a:r>
              <a:rPr lang="en-US" dirty="0"/>
              <a:t>  </a:t>
            </a:r>
          </a:p>
          <a:p>
            <a:r>
              <a:rPr lang="en-US" dirty="0"/>
              <a:t> </a:t>
            </a:r>
            <a:r>
              <a:rPr lang="en-US" dirty="0" err="1"/>
              <a:t>Fout</a:t>
            </a:r>
            <a:r>
              <a:rPr lang="en-US" dirty="0"/>
              <a:t> = </a:t>
            </a:r>
            <a:r>
              <a:rPr lang="en-US" dirty="0" err="1"/>
              <a:t>fopen</a:t>
            </a:r>
            <a:r>
              <a:rPr lang="en-US" dirty="0"/>
              <a:t>(</a:t>
            </a:r>
            <a:r>
              <a:rPr lang="en-US" dirty="0" err="1"/>
              <a:t>argv</a:t>
            </a:r>
            <a:r>
              <a:rPr lang="en-US" dirty="0"/>
              <a:t>[2], "</a:t>
            </a:r>
            <a:r>
              <a:rPr lang="en-US" dirty="0" err="1"/>
              <a:t>wb</a:t>
            </a:r>
            <a:r>
              <a:rPr lang="en-US" dirty="0"/>
              <a:t>");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 "Kata </a:t>
            </a:r>
            <a:r>
              <a:rPr lang="en-US" dirty="0" err="1"/>
              <a:t>kunci</a:t>
            </a:r>
            <a:r>
              <a:rPr lang="en-US" dirty="0"/>
              <a:t> : "; </a:t>
            </a:r>
            <a:r>
              <a:rPr lang="en-US" dirty="0" err="1"/>
              <a:t>cin</a:t>
            </a:r>
            <a:r>
              <a:rPr lang="en-US" dirty="0"/>
              <a:t> &gt;&gt; K; 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&lt;&lt;"</a:t>
            </a:r>
            <a:r>
              <a:rPr lang="en-US" dirty="0" err="1"/>
              <a:t>Dekripsi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[1] &lt;&lt; " </a:t>
            </a:r>
            <a:r>
              <a:rPr lang="en-US" dirty="0" err="1"/>
              <a:t>menjadi</a:t>
            </a:r>
            <a:r>
              <a:rPr lang="en-US" dirty="0"/>
              <a:t> " &lt;&lt; </a:t>
            </a:r>
            <a:r>
              <a:rPr lang="en-US" dirty="0" err="1"/>
              <a:t>argv</a:t>
            </a:r>
            <a:r>
              <a:rPr lang="en-US" dirty="0"/>
              <a:t>[2] &lt;&lt; "..."; 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 for (</a:t>
            </a:r>
            <a:r>
              <a:rPr lang="en-US" dirty="0" err="1"/>
              <a:t>i</a:t>
            </a:r>
            <a:r>
              <a:rPr lang="en-US" dirty="0"/>
              <a:t> = 0; </a:t>
            </a:r>
            <a:r>
              <a:rPr lang="en-US" dirty="0" err="1"/>
              <a:t>i</a:t>
            </a:r>
            <a:r>
              <a:rPr lang="en-US" dirty="0"/>
              <a:t>&lt;256;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S[</a:t>
            </a:r>
            <a:r>
              <a:rPr lang="en-US" dirty="0" err="1"/>
              <a:t>i</a:t>
            </a:r>
            <a:r>
              <a:rPr lang="en-US" dirty="0"/>
              <a:t>] = </a:t>
            </a:r>
            <a:r>
              <a:rPr lang="en-US" dirty="0" err="1"/>
              <a:t>i</a:t>
            </a:r>
            <a:r>
              <a:rPr lang="en-US" dirty="0"/>
              <a:t>;</a:t>
            </a:r>
          </a:p>
          <a:p>
            <a:r>
              <a:rPr lang="en-US" dirty="0"/>
              <a:t> }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F22FC4-C2C2-4AEA-9001-626D3DDDDAF8}"/>
              </a:ext>
            </a:extLst>
          </p:cNvPr>
          <p:cNvSpPr/>
          <p:nvPr/>
        </p:nvSpPr>
        <p:spPr>
          <a:xfrm>
            <a:off x="504497" y="1290504"/>
            <a:ext cx="5129048" cy="4332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5FC9917-1A42-4CC2-A865-A259EA8650A9}"/>
              </a:ext>
            </a:extLst>
          </p:cNvPr>
          <p:cNvSpPr/>
          <p:nvPr/>
        </p:nvSpPr>
        <p:spPr>
          <a:xfrm>
            <a:off x="6096000" y="1290504"/>
            <a:ext cx="6001407" cy="433253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785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9184CB3-9E30-4E98-AA5F-264542C82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ADD55DB-318C-4050-B881-F6B42389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93D1D74-C51D-40CB-9652-DDB8EDFE1986}"/>
              </a:ext>
            </a:extLst>
          </p:cNvPr>
          <p:cNvSpPr txBox="1"/>
          <p:nvPr/>
        </p:nvSpPr>
        <p:spPr>
          <a:xfrm>
            <a:off x="2669627" y="535166"/>
            <a:ext cx="8008883" cy="61863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j = 0;</a:t>
            </a:r>
          </a:p>
          <a:p>
            <a:r>
              <a:rPr lang="en-US" dirty="0"/>
              <a:t> for (</a:t>
            </a:r>
            <a:r>
              <a:rPr lang="en-US" dirty="0" err="1"/>
              <a:t>i</a:t>
            </a:r>
            <a:r>
              <a:rPr lang="en-US" dirty="0"/>
              <a:t>=0; </a:t>
            </a:r>
            <a:r>
              <a:rPr lang="en-US" dirty="0" err="1"/>
              <a:t>i</a:t>
            </a:r>
            <a:r>
              <a:rPr lang="en-US" dirty="0"/>
              <a:t>&lt;256; </a:t>
            </a:r>
            <a:r>
              <a:rPr lang="en-US" dirty="0" err="1"/>
              <a:t>i</a:t>
            </a:r>
            <a:r>
              <a:rPr lang="en-US" dirty="0"/>
              <a:t>++) {</a:t>
            </a:r>
          </a:p>
          <a:p>
            <a:r>
              <a:rPr lang="en-US" dirty="0"/>
              <a:t>     j = (j + S[</a:t>
            </a:r>
            <a:r>
              <a:rPr lang="en-US" dirty="0" err="1"/>
              <a:t>i</a:t>
            </a:r>
            <a:r>
              <a:rPr lang="en-US" dirty="0"/>
              <a:t>] + K[</a:t>
            </a:r>
            <a:r>
              <a:rPr lang="en-US" dirty="0" err="1"/>
              <a:t>i</a:t>
            </a:r>
            <a:r>
              <a:rPr lang="en-US" dirty="0"/>
              <a:t> % </a:t>
            </a:r>
            <a:r>
              <a:rPr lang="en-US" dirty="0" err="1"/>
              <a:t>K.length</a:t>
            </a:r>
            <a:r>
              <a:rPr lang="en-US" dirty="0"/>
              <a:t>()]) % 256;</a:t>
            </a:r>
          </a:p>
          <a:p>
            <a:r>
              <a:rPr lang="en-US" dirty="0"/>
              <a:t>     swap(S[</a:t>
            </a:r>
            <a:r>
              <a:rPr lang="en-US" dirty="0" err="1"/>
              <a:t>i</a:t>
            </a:r>
            <a:r>
              <a:rPr lang="en-US" dirty="0"/>
              <a:t>], S[j]); // </a:t>
            </a:r>
            <a:r>
              <a:rPr lang="en-US" dirty="0" err="1"/>
              <a:t>Pertukarkan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S[</a:t>
            </a:r>
            <a:r>
              <a:rPr lang="en-US" dirty="0" err="1"/>
              <a:t>i</a:t>
            </a:r>
            <a:r>
              <a:rPr lang="en-US" dirty="0"/>
              <a:t>] dan S[j] </a:t>
            </a:r>
          </a:p>
          <a:p>
            <a:r>
              <a:rPr lang="en-US" dirty="0"/>
              <a:t> }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= 0;   j = 0;</a:t>
            </a:r>
          </a:p>
          <a:p>
            <a:r>
              <a:rPr lang="en-US" dirty="0"/>
              <a:t> count = 0;</a:t>
            </a:r>
          </a:p>
          <a:p>
            <a:r>
              <a:rPr lang="en-US" dirty="0"/>
              <a:t> while (!</a:t>
            </a:r>
            <a:r>
              <a:rPr lang="en-US" dirty="0" err="1"/>
              <a:t>feof</a:t>
            </a:r>
            <a:r>
              <a:rPr lang="en-US" dirty="0"/>
              <a:t>(Fin)) {</a:t>
            </a:r>
          </a:p>
          <a:p>
            <a:r>
              <a:rPr lang="en-US" dirty="0"/>
              <a:t>     c = </a:t>
            </a:r>
            <a:r>
              <a:rPr lang="en-US" dirty="0" err="1"/>
              <a:t>fgetc</a:t>
            </a:r>
            <a:r>
              <a:rPr lang="en-US" dirty="0"/>
              <a:t>(Fin); </a:t>
            </a:r>
          </a:p>
          <a:p>
            <a:r>
              <a:rPr lang="en-US" dirty="0"/>
              <a:t>     count = count + 1;</a:t>
            </a:r>
          </a:p>
          <a:p>
            <a:r>
              <a:rPr lang="en-US" dirty="0"/>
              <a:t>     </a:t>
            </a:r>
            <a:r>
              <a:rPr lang="en-US" dirty="0" err="1"/>
              <a:t>i</a:t>
            </a:r>
            <a:r>
              <a:rPr lang="en-US" dirty="0"/>
              <a:t> = (</a:t>
            </a:r>
            <a:r>
              <a:rPr lang="en-US" dirty="0" err="1"/>
              <a:t>i</a:t>
            </a:r>
            <a:r>
              <a:rPr lang="en-US" dirty="0"/>
              <a:t> + 1) % 256;</a:t>
            </a:r>
          </a:p>
          <a:p>
            <a:r>
              <a:rPr lang="en-US" dirty="0"/>
              <a:t>     j = (j + S[</a:t>
            </a:r>
            <a:r>
              <a:rPr lang="en-US" dirty="0" err="1"/>
              <a:t>i</a:t>
            </a:r>
            <a:r>
              <a:rPr lang="en-US" dirty="0"/>
              <a:t>]) % 256;</a:t>
            </a:r>
          </a:p>
          <a:p>
            <a:r>
              <a:rPr lang="en-US" dirty="0"/>
              <a:t>     swap(S[</a:t>
            </a:r>
            <a:r>
              <a:rPr lang="en-US" dirty="0" err="1"/>
              <a:t>i</a:t>
            </a:r>
            <a:r>
              <a:rPr lang="en-US" dirty="0"/>
              <a:t>], S[j]);    // </a:t>
            </a:r>
            <a:r>
              <a:rPr lang="en-US" dirty="0" err="1"/>
              <a:t>Pertukarkan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S[</a:t>
            </a:r>
            <a:r>
              <a:rPr lang="en-US" dirty="0" err="1"/>
              <a:t>i</a:t>
            </a:r>
            <a:r>
              <a:rPr lang="en-US" dirty="0"/>
              <a:t>] dan S[j] </a:t>
            </a:r>
          </a:p>
          <a:p>
            <a:r>
              <a:rPr lang="en-US" dirty="0"/>
              <a:t>     t = (S[</a:t>
            </a:r>
            <a:r>
              <a:rPr lang="en-US" dirty="0" err="1"/>
              <a:t>i</a:t>
            </a:r>
            <a:r>
              <a:rPr lang="en-US" dirty="0"/>
              <a:t>] + S[j]) % 256;</a:t>
            </a:r>
          </a:p>
          <a:p>
            <a:r>
              <a:rPr lang="en-US" dirty="0"/>
              <a:t>     u = S[t];   // keystream </a:t>
            </a:r>
          </a:p>
          <a:p>
            <a:r>
              <a:rPr lang="en-US" dirty="0"/>
              <a:t>     p = u ^ c;       </a:t>
            </a:r>
          </a:p>
          <a:p>
            <a:r>
              <a:rPr lang="en-US" dirty="0"/>
              <a:t>     </a:t>
            </a:r>
            <a:r>
              <a:rPr lang="en-US" dirty="0" err="1"/>
              <a:t>fputc</a:t>
            </a:r>
            <a:r>
              <a:rPr lang="en-US" dirty="0"/>
              <a:t>(p, </a:t>
            </a:r>
            <a:r>
              <a:rPr lang="en-US" dirty="0" err="1"/>
              <a:t>Fout</a:t>
            </a:r>
            <a:r>
              <a:rPr lang="en-US" dirty="0"/>
              <a:t>);     </a:t>
            </a:r>
          </a:p>
          <a:p>
            <a:r>
              <a:rPr lang="en-US" dirty="0"/>
              <a:t> }  </a:t>
            </a:r>
          </a:p>
          <a:p>
            <a:r>
              <a:rPr lang="en-US" dirty="0"/>
              <a:t> </a:t>
            </a:r>
            <a:r>
              <a:rPr lang="en-US" dirty="0" err="1"/>
              <a:t>cout</a:t>
            </a:r>
            <a:r>
              <a:rPr lang="en-US" dirty="0"/>
              <a:t> &lt;&lt; "Count = " &lt;&lt; count; </a:t>
            </a:r>
          </a:p>
          <a:p>
            <a:r>
              <a:rPr lang="en-US" dirty="0"/>
              <a:t> </a:t>
            </a:r>
            <a:r>
              <a:rPr lang="en-US" dirty="0" err="1"/>
              <a:t>fclose</a:t>
            </a:r>
            <a:r>
              <a:rPr lang="en-US" dirty="0"/>
              <a:t>(Fin);  </a:t>
            </a:r>
            <a:r>
              <a:rPr lang="en-US" dirty="0" err="1"/>
              <a:t>fclose</a:t>
            </a:r>
            <a:r>
              <a:rPr lang="en-US" dirty="0"/>
              <a:t>(</a:t>
            </a:r>
            <a:r>
              <a:rPr lang="en-US" dirty="0" err="1"/>
              <a:t>Fout</a:t>
            </a:r>
            <a:r>
              <a:rPr lang="en-US" dirty="0"/>
              <a:t>);</a:t>
            </a:r>
          </a:p>
          <a:p>
            <a:r>
              <a:rPr lang="en-US" dirty="0"/>
              <a:t>}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61174D-BF38-444C-99FB-FC43C10804B8}"/>
              </a:ext>
            </a:extLst>
          </p:cNvPr>
          <p:cNvSpPr/>
          <p:nvPr/>
        </p:nvSpPr>
        <p:spPr>
          <a:xfrm>
            <a:off x="2333297" y="535166"/>
            <a:ext cx="6863255" cy="61863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985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57EEF048-A3DE-4168-B731-AED4A745C2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240" y="3429000"/>
            <a:ext cx="7772400" cy="1143000"/>
          </a:xfrm>
        </p:spPr>
        <p:txBody>
          <a:bodyPr>
            <a:noAutofit/>
          </a:bodyPr>
          <a:lstStyle/>
          <a:p>
            <a:pPr algn="r" eaLnBrk="1" hangingPunct="1"/>
            <a:r>
              <a:rPr lang="en-US" altLang="en-US" sz="5400" b="1" dirty="0">
                <a:solidFill>
                  <a:srgbClr val="FF0000"/>
                </a:solidFill>
              </a:rPr>
              <a:t>A5</a:t>
            </a:r>
          </a:p>
        </p:txBody>
      </p:sp>
      <p:sp>
        <p:nvSpPr>
          <p:cNvPr id="7171" name="Footer Placeholder 3">
            <a:extLst>
              <a:ext uri="{FF2B5EF4-FFF2-40B4-BE49-F238E27FC236}">
                <a16:creationId xmlns:a16="http://schemas.microsoft.com/office/drawing/2014/main" id="{386026B8-2B49-45FB-A099-2990D952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67E0F969-7BD9-4079-B47C-E139398BC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09F8ECD-B1FF-4C2E-871C-54CA93BDC4B3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GB" altLang="en-US" sz="1400"/>
          </a:p>
        </p:txBody>
      </p:sp>
    </p:spTree>
    <p:extLst>
      <p:ext uri="{BB962C8B-B14F-4D97-AF65-F5344CB8AC3E}">
        <p14:creationId xmlns:p14="http://schemas.microsoft.com/office/powerpoint/2010/main" val="1955231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Footer Placeholder 4">
            <a:extLst>
              <a:ext uri="{FF2B5EF4-FFF2-40B4-BE49-F238E27FC236}">
                <a16:creationId xmlns:a16="http://schemas.microsoft.com/office/drawing/2014/main" id="{EEE2A289-12A6-4F44-BCD9-DE0750867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1923" name="Slide Number Placeholder 5">
            <a:extLst>
              <a:ext uri="{FF2B5EF4-FFF2-40B4-BE49-F238E27FC236}">
                <a16:creationId xmlns:a16="http://schemas.microsoft.com/office/drawing/2014/main" id="{25573354-CF0A-4B28-AEC1-92AAC20159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99B6B4-68F7-4C2D-ACF4-8C539C19827C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/>
          </a:p>
        </p:txBody>
      </p:sp>
      <p:sp>
        <p:nvSpPr>
          <p:cNvPr id="81924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DC971CE-50D0-4CC5-9629-0D7564EC38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46480" y="1254760"/>
            <a:ext cx="10099040" cy="5867400"/>
          </a:xfrm>
        </p:spPr>
        <p:txBody>
          <a:bodyPr/>
          <a:lstStyle/>
          <a:p>
            <a:pPr algn="just" eaLnBrk="1" hangingPunct="1"/>
            <a:r>
              <a:rPr lang="en-US" altLang="en-US" i="1" dirty="0">
                <a:cs typeface="Times New Roman" panose="02020603050405020304" pitchFamily="18" charset="0"/>
              </a:rPr>
              <a:t>A5</a:t>
            </a:r>
            <a:r>
              <a:rPr lang="en-US" altLang="en-US" dirty="0">
                <a:cs typeface="Times New Roman" panose="02020603050405020304" pitchFamily="18" charset="0"/>
              </a:rPr>
              <a:t>: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transmisi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sinyal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percakapan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standard </a:t>
            </a:r>
            <a:r>
              <a:rPr lang="en-US" altLang="en-US" dirty="0" err="1">
                <a:cs typeface="Times New Roman" panose="02020603050405020304" pitchFamily="18" charset="0"/>
              </a:rPr>
              <a:t>telepon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seluler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GSM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Group Special Mobile</a:t>
            </a:r>
            <a:r>
              <a:rPr lang="en-US" altLang="en-US" dirty="0">
                <a:cs typeface="Times New Roman" panose="02020603050405020304" pitchFamily="18" charset="0"/>
              </a:rPr>
              <a:t>).</a:t>
            </a:r>
          </a:p>
          <a:p>
            <a:pPr algn="just"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dirty="0" err="1">
                <a:cs typeface="Times New Roman" panose="02020603050405020304" pitchFamily="18" charset="0"/>
              </a:rPr>
              <a:t>Sinyal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GSM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barisan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frame</a:t>
            </a:r>
            <a:r>
              <a:rPr lang="en-US" altLang="en-US" dirty="0">
                <a:cs typeface="Times New Roman" panose="02020603050405020304" pitchFamily="18" charset="0"/>
              </a:rPr>
              <a:t>. Satu </a:t>
            </a:r>
            <a:r>
              <a:rPr lang="en-US" altLang="en-US" i="1" dirty="0">
                <a:cs typeface="Times New Roman" panose="02020603050405020304" pitchFamily="18" charset="0"/>
              </a:rPr>
              <a:t>frame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228 bit dan </a:t>
            </a:r>
            <a:r>
              <a:rPr lang="en-US" altLang="en-US" dirty="0" err="1">
                <a:cs typeface="Times New Roman" panose="02020603050405020304" pitchFamily="18" charset="0"/>
              </a:rPr>
              <a:t>dikirim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cs typeface="Times New Roman" panose="02020603050405020304" pitchFamily="18" charset="0"/>
              </a:rPr>
              <a:t> 4,6 </a:t>
            </a:r>
            <a:r>
              <a:rPr lang="en-US" altLang="en-US" dirty="0" err="1">
                <a:cs typeface="Times New Roman" panose="02020603050405020304" pitchFamily="18" charset="0"/>
              </a:rPr>
              <a:t>milidetik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algn="just"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i="1" dirty="0">
                <a:cs typeface="Times New Roman" panose="02020603050405020304" pitchFamily="18" charset="0"/>
              </a:rPr>
              <a:t>A5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untuk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kunci-alir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) 228-bit yang </a:t>
            </a:r>
            <a:r>
              <a:rPr lang="en-US" altLang="en-US" dirty="0" err="1">
                <a:cs typeface="Times New Roman" panose="02020603050405020304" pitchFamily="18" charset="0"/>
              </a:rPr>
              <a:t>kemudian</a:t>
            </a:r>
            <a:r>
              <a:rPr lang="en-US" altLang="en-US" dirty="0">
                <a:cs typeface="Times New Roman" panose="02020603050405020304" pitchFamily="18" charset="0"/>
              </a:rPr>
              <a:t> di-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-</a:t>
            </a:r>
            <a:r>
              <a:rPr lang="en-US" altLang="en-US" dirty="0" err="1">
                <a:cs typeface="Times New Roman" panose="02020603050405020304" pitchFamily="18" charset="0"/>
              </a:rPr>
              <a:t>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frame</a:t>
            </a:r>
            <a:r>
              <a:rPr lang="en-US" altLang="en-US" dirty="0">
                <a:cs typeface="Times New Roman" panose="02020603050405020304" pitchFamily="18" charset="0"/>
              </a:rPr>
              <a:t>.  </a:t>
            </a:r>
            <a:r>
              <a:rPr lang="en-US" altLang="en-US" dirty="0" err="1">
                <a:cs typeface="Times New Roman" panose="02020603050405020304" pitchFamily="18" charset="0"/>
              </a:rPr>
              <a:t>Kunci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eksternal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session key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64 bit.</a:t>
            </a: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Footer Placeholder 4">
            <a:extLst>
              <a:ext uri="{FF2B5EF4-FFF2-40B4-BE49-F238E27FC236}">
                <a16:creationId xmlns:a16="http://schemas.microsoft.com/office/drawing/2014/main" id="{C2485D46-741C-40F8-A04C-74707EBA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2947" name="Slide Number Placeholder 5">
            <a:extLst>
              <a:ext uri="{FF2B5EF4-FFF2-40B4-BE49-F238E27FC236}">
                <a16:creationId xmlns:a16="http://schemas.microsoft.com/office/drawing/2014/main" id="{4F203ECD-DFAD-4C3C-A71D-D78A970C9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FC68D0-3F83-4120-B54C-3D7E0B3DAFDE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/>
          </a:p>
        </p:txBody>
      </p:sp>
      <p:sp>
        <p:nvSpPr>
          <p:cNvPr id="82948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C83C05E4-C007-4B53-A795-973B832596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49960" y="793750"/>
            <a:ext cx="10292080" cy="5562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/>
              <a:t>GSM </a:t>
            </a:r>
            <a:r>
              <a:rPr lang="en-US" altLang="en-US" dirty="0" err="1"/>
              <a:t>merupakan</a:t>
            </a:r>
            <a:r>
              <a:rPr lang="en-US" altLang="en-US" dirty="0"/>
              <a:t> standard </a:t>
            </a:r>
            <a:r>
              <a:rPr lang="en-US" altLang="en-US" dirty="0" err="1"/>
              <a:t>telepon</a:t>
            </a:r>
            <a:r>
              <a:rPr lang="en-US" altLang="en-US" dirty="0"/>
              <a:t> </a:t>
            </a:r>
            <a:r>
              <a:rPr lang="en-US" altLang="en-US" dirty="0" err="1"/>
              <a:t>seluler</a:t>
            </a:r>
            <a:r>
              <a:rPr lang="en-US" altLang="en-US" dirty="0"/>
              <a:t> </a:t>
            </a:r>
            <a:r>
              <a:rPr lang="en-US" altLang="en-US" dirty="0" err="1"/>
              <a:t>Eropa</a:t>
            </a:r>
            <a:r>
              <a:rPr lang="en-US" altLang="en-US" dirty="0"/>
              <a:t>. A5 </a:t>
            </a:r>
            <a:r>
              <a:rPr lang="en-US" altLang="en-US" dirty="0" err="1"/>
              <a:t>dikembangkan</a:t>
            </a:r>
            <a:r>
              <a:rPr lang="en-US" altLang="en-US" dirty="0"/>
              <a:t> oleh </a:t>
            </a:r>
            <a:r>
              <a:rPr lang="en-US" altLang="en-US" dirty="0" err="1"/>
              <a:t>Perancis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Tidak</a:t>
            </a:r>
            <a:r>
              <a:rPr lang="en-US" altLang="en-US" dirty="0"/>
              <a:t> </a:t>
            </a:r>
            <a:r>
              <a:rPr lang="en-US" altLang="en-US" dirty="0" err="1"/>
              <a:t>semua</a:t>
            </a:r>
            <a:r>
              <a:rPr lang="en-US" altLang="en-US" dirty="0"/>
              <a:t> operator GSM </a:t>
            </a:r>
            <a:r>
              <a:rPr lang="en-US" altLang="en-US" dirty="0" err="1"/>
              <a:t>mengimplementasikan</a:t>
            </a:r>
            <a:r>
              <a:rPr lang="en-US" altLang="en-US" dirty="0"/>
              <a:t>  </a:t>
            </a:r>
            <a:r>
              <a:rPr lang="en-US" altLang="en-US" dirty="0" err="1"/>
              <a:t>enkripsi</a:t>
            </a:r>
            <a:r>
              <a:rPr lang="en-US" altLang="en-US" dirty="0"/>
              <a:t>, </a:t>
            </a:r>
            <a:r>
              <a:rPr lang="en-US" altLang="en-US" dirty="0" err="1"/>
              <a:t>bergantung</a:t>
            </a:r>
            <a:r>
              <a:rPr lang="en-US" altLang="en-US" dirty="0"/>
              <a:t> </a:t>
            </a:r>
            <a:r>
              <a:rPr lang="en-US" altLang="en-US" dirty="0" err="1"/>
              <a:t>regulasi</a:t>
            </a:r>
            <a:r>
              <a:rPr lang="en-US" altLang="en-US" dirty="0"/>
              <a:t> (</a:t>
            </a:r>
            <a:r>
              <a:rPr lang="en-US" altLang="en-US" dirty="0" err="1"/>
              <a:t>seperti</a:t>
            </a:r>
            <a:r>
              <a:rPr lang="en-US" altLang="en-US" dirty="0"/>
              <a:t> di Indonesia)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A5 </a:t>
            </a:r>
            <a:r>
              <a:rPr lang="en-US" altLang="en-US" dirty="0" err="1"/>
              <a:t>ada</a:t>
            </a:r>
            <a:r>
              <a:rPr lang="en-US" altLang="en-US" dirty="0"/>
              <a:t> </a:t>
            </a:r>
            <a:r>
              <a:rPr lang="en-US" altLang="en-US" dirty="0" err="1"/>
              <a:t>dua</a:t>
            </a:r>
            <a:r>
              <a:rPr lang="en-US" altLang="en-US" dirty="0"/>
              <a:t> </a:t>
            </a:r>
            <a:r>
              <a:rPr lang="en-US" altLang="en-US" dirty="0" err="1"/>
              <a:t>versi</a:t>
            </a:r>
            <a:r>
              <a:rPr lang="en-US" altLang="en-US" dirty="0"/>
              <a:t>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1. A5/1 : </a:t>
            </a:r>
            <a:r>
              <a:rPr lang="en-US" altLang="en-US" dirty="0" err="1"/>
              <a:t>versi</a:t>
            </a:r>
            <a:r>
              <a:rPr lang="en-US" altLang="en-US" dirty="0"/>
              <a:t> </a:t>
            </a:r>
            <a:r>
              <a:rPr lang="en-US" altLang="en-US" dirty="0" err="1"/>
              <a:t>kuat</a:t>
            </a:r>
            <a:r>
              <a:rPr lang="en-US" altLang="en-US" dirty="0"/>
              <a:t> A5, </a:t>
            </a:r>
            <a:r>
              <a:rPr lang="en-US" altLang="en-US" dirty="0" err="1"/>
              <a:t>digunakan</a:t>
            </a:r>
            <a:r>
              <a:rPr lang="en-US" altLang="en-US" dirty="0"/>
              <a:t> di </a:t>
            </a:r>
            <a:r>
              <a:rPr lang="en-US" altLang="en-US" dirty="0" err="1"/>
              <a:t>Eropa</a:t>
            </a:r>
            <a:endParaRPr lang="en-US" altLang="en-US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2. A5/2 (Kasumi) : </a:t>
            </a:r>
            <a:r>
              <a:rPr lang="en-US" altLang="en-US" dirty="0" err="1"/>
              <a:t>versi</a:t>
            </a:r>
            <a:r>
              <a:rPr lang="en-US" altLang="en-US" dirty="0"/>
              <a:t> </a:t>
            </a:r>
            <a:r>
              <a:rPr lang="en-US" altLang="en-US" dirty="0" err="1"/>
              <a:t>ekspor</a:t>
            </a:r>
            <a:r>
              <a:rPr lang="en-US" altLang="en-US" dirty="0"/>
              <a:t>, </a:t>
            </a:r>
            <a:r>
              <a:rPr lang="en-US" altLang="en-US" dirty="0" err="1"/>
              <a:t>lebih</a:t>
            </a:r>
            <a:r>
              <a:rPr lang="en-US" altLang="en-US" dirty="0"/>
              <a:t> </a:t>
            </a:r>
            <a:r>
              <a:rPr lang="en-US" altLang="en-US" dirty="0" err="1"/>
              <a:t>lemah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 err="1"/>
              <a:t>Algoritma</a:t>
            </a:r>
            <a:r>
              <a:rPr lang="en-US" altLang="en-US" dirty="0"/>
              <a:t> A5/1 pada </a:t>
            </a:r>
            <a:r>
              <a:rPr lang="en-US" altLang="en-US" dirty="0" err="1"/>
              <a:t>awalnya</a:t>
            </a:r>
            <a:r>
              <a:rPr lang="en-US" altLang="en-US" dirty="0"/>
              <a:t> </a:t>
            </a:r>
            <a:r>
              <a:rPr lang="en-US" altLang="en-US" dirty="0" err="1"/>
              <a:t>rahasia</a:t>
            </a:r>
            <a:r>
              <a:rPr lang="en-US" altLang="en-US" dirty="0"/>
              <a:t>, </a:t>
            </a:r>
            <a:r>
              <a:rPr lang="en-US" altLang="en-US" dirty="0" err="1"/>
              <a:t>tetapi</a:t>
            </a:r>
            <a:r>
              <a:rPr lang="en-US" altLang="en-US" dirty="0"/>
              <a:t> pada </a:t>
            </a:r>
            <a:r>
              <a:rPr lang="en-US" altLang="en-US" dirty="0" err="1"/>
              <a:t>tahun</a:t>
            </a:r>
            <a:r>
              <a:rPr lang="en-US" altLang="en-US" dirty="0"/>
              <a:t> 1994 </a:t>
            </a:r>
            <a:r>
              <a:rPr lang="en-US" altLang="en-US" dirty="0" err="1"/>
              <a:t>melalui</a:t>
            </a:r>
            <a:r>
              <a:rPr lang="en-US" altLang="en-US" dirty="0"/>
              <a:t> </a:t>
            </a:r>
            <a:r>
              <a:rPr lang="en-US" altLang="en-US" i="1" dirty="0"/>
              <a:t>reverse engineering</a:t>
            </a:r>
            <a:r>
              <a:rPr lang="en-US" altLang="en-US" dirty="0"/>
              <a:t>, </a:t>
            </a:r>
            <a:r>
              <a:rPr lang="en-US" altLang="en-US" dirty="0" err="1"/>
              <a:t>algoritmanya</a:t>
            </a:r>
            <a:r>
              <a:rPr lang="en-US" altLang="en-US" dirty="0"/>
              <a:t> </a:t>
            </a:r>
            <a:r>
              <a:rPr lang="en-US" altLang="en-US" dirty="0" err="1"/>
              <a:t>terbongkar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Footer Placeholder 4">
            <a:extLst>
              <a:ext uri="{FF2B5EF4-FFF2-40B4-BE49-F238E27FC236}">
                <a16:creationId xmlns:a16="http://schemas.microsoft.com/office/drawing/2014/main" id="{8900D7D4-7F0F-40C2-AA55-504B5167A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4995" name="Slide Number Placeholder 5">
            <a:extLst>
              <a:ext uri="{FF2B5EF4-FFF2-40B4-BE49-F238E27FC236}">
                <a16:creationId xmlns:a16="http://schemas.microsoft.com/office/drawing/2014/main" id="{DCF82B4F-3953-4E48-8723-7BC0E623F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03C143-92C1-4416-AE32-1EB80731DC2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400"/>
          </a:p>
        </p:txBody>
      </p:sp>
      <p:sp>
        <p:nvSpPr>
          <p:cNvPr id="84996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15FEA2-3CE5-4B6D-89FC-81BE7E2AF3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26160" y="685800"/>
            <a:ext cx="10048240" cy="54864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A5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terdiri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3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LFSR</a:t>
            </a:r>
            <a:r>
              <a:rPr lang="en-US" altLang="en-US" dirty="0">
                <a:cs typeface="Times New Roman" panose="02020603050405020304" pitchFamily="18" charset="0"/>
              </a:rPr>
              <a:t> , </a:t>
            </a:r>
            <a:r>
              <a:rPr lang="en-US" altLang="en-US" dirty="0" err="1">
                <a:cs typeface="Times New Roman" panose="02020603050405020304" pitchFamily="18" charset="0"/>
              </a:rPr>
              <a:t>masing-masing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panjangnya</a:t>
            </a:r>
            <a:r>
              <a:rPr lang="en-US" altLang="en-US" dirty="0">
                <a:cs typeface="Times New Roman" panose="02020603050405020304" pitchFamily="18" charset="0"/>
              </a:rPr>
              <a:t> 19, 22, dan 23 bit (total = 19 + 22 + 23 = 64).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Bit-bit di </a:t>
            </a:r>
            <a:r>
              <a:rPr lang="en-US" altLang="en-US" dirty="0" err="1">
                <a:cs typeface="Times New Roman" panose="02020603050405020304" pitchFamily="18" charset="0"/>
              </a:rPr>
              <a:t>dalam</a:t>
            </a:r>
            <a:r>
              <a:rPr lang="en-US" altLang="en-US" dirty="0">
                <a:cs typeface="Times New Roman" panose="02020603050405020304" pitchFamily="18" charset="0"/>
              </a:rPr>
              <a:t> register </a:t>
            </a:r>
            <a:r>
              <a:rPr lang="en-US" altLang="en-US" dirty="0" err="1">
                <a:cs typeface="Times New Roman" panose="02020603050405020304" pitchFamily="18" charset="0"/>
              </a:rPr>
              <a:t>diindeks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dimana</a:t>
            </a:r>
            <a:r>
              <a:rPr lang="en-US" altLang="en-US" dirty="0">
                <a:cs typeface="Times New Roman" panose="02020603050405020304" pitchFamily="18" charset="0"/>
              </a:rPr>
              <a:t> bit paling </a:t>
            </a:r>
            <a:r>
              <a:rPr lang="en-US" altLang="en-US" dirty="0" err="1">
                <a:cs typeface="Times New Roman" panose="02020603050405020304" pitchFamily="18" charset="0"/>
              </a:rPr>
              <a:t>tidak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penting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LSB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diindeks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0 (</a:t>
            </a:r>
            <a:r>
              <a:rPr lang="en-US" altLang="en-US" dirty="0" err="1">
                <a:cs typeface="Times New Roman" panose="02020603050405020304" pitchFamily="18" charset="0"/>
              </a:rPr>
              <a:t>elemen</a:t>
            </a:r>
            <a:r>
              <a:rPr lang="en-US" altLang="en-US" dirty="0">
                <a:cs typeface="Times New Roman" panose="02020603050405020304" pitchFamily="18" charset="0"/>
              </a:rPr>
              <a:t> paling </a:t>
            </a:r>
            <a:r>
              <a:rPr lang="en-US" altLang="en-US" dirty="0" err="1">
                <a:cs typeface="Times New Roman" panose="02020603050405020304" pitchFamily="18" charset="0"/>
              </a:rPr>
              <a:t>kanan</a:t>
            </a:r>
            <a:r>
              <a:rPr lang="en-US" altLang="en-US" dirty="0">
                <a:cs typeface="Times New Roman" panose="02020603050405020304" pitchFamily="18" charset="0"/>
              </a:rPr>
              <a:t>).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Luaran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output</a:t>
            </a:r>
            <a:r>
              <a:rPr lang="en-US" altLang="en-US" dirty="0">
                <a:cs typeface="Times New Roman" panose="02020603050405020304" pitchFamily="18" charset="0"/>
              </a:rPr>
              <a:t>)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A5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adalah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hasil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XOR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ketiga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LFSR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i="1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i="1" dirty="0">
                <a:cs typeface="Times New Roman" panose="02020603050405020304" pitchFamily="18" charset="0"/>
              </a:rPr>
              <a:t>A5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menggunakan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tiga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buah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kendali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detak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clock</a:t>
            </a:r>
            <a:r>
              <a:rPr lang="en-US" altLang="en-US" dirty="0">
                <a:cs typeface="Times New Roman" panose="02020603050405020304" pitchFamily="18" charset="0"/>
              </a:rPr>
              <a:t>) yang </a:t>
            </a:r>
            <a:r>
              <a:rPr lang="en-US" altLang="en-US" dirty="0" err="1">
                <a:cs typeface="Times New Roman" panose="02020603050405020304" pitchFamily="18" charset="0"/>
              </a:rPr>
              <a:t>variabel</a:t>
            </a:r>
            <a:r>
              <a:rPr lang="en-US" altLang="en-US" dirty="0">
                <a:cs typeface="Times New Roman" panose="02020603050405020304" pitchFamily="18" charset="0"/>
              </a:rPr>
              <a:t>:  </a:t>
            </a: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 - </a:t>
            </a:r>
            <a:r>
              <a:rPr lang="en-US" altLang="en-US" sz="2400" dirty="0">
                <a:cs typeface="Times New Roman" panose="02020603050405020304" pitchFamily="18" charset="0"/>
              </a:rPr>
              <a:t>Bit ke-8 pada register 1. </a:t>
            </a:r>
            <a:r>
              <a:rPr lang="en-US" sz="2400" dirty="0"/>
              <a:t>Bit-bit </a:t>
            </a:r>
            <a:r>
              <a:rPr lang="en-US" sz="2400" dirty="0" err="1"/>
              <a:t>detak</a:t>
            </a:r>
            <a:r>
              <a:rPr lang="en-US" sz="2400" dirty="0"/>
              <a:t> pada bit 13, 16, 17, dan 18</a:t>
            </a:r>
            <a:endParaRPr lang="en-US" altLang="en-US" sz="2400" dirty="0">
              <a:cs typeface="Times New Roman" panose="02020603050405020304" pitchFamily="18" charset="0"/>
            </a:endParaRPr>
          </a:p>
          <a:p>
            <a:pPr lvl="1" indent="-574675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- Bit ke-10 pada register 2. </a:t>
            </a:r>
            <a:r>
              <a:rPr lang="en-US" dirty="0"/>
              <a:t>Bit-bit </a:t>
            </a:r>
            <a:r>
              <a:rPr lang="en-US" dirty="0" err="1"/>
              <a:t>detaknya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pada bit 20 dan 21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lvl="1" indent="-574675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 - Bit ke-10 pada register 3. 	</a:t>
            </a:r>
            <a:r>
              <a:rPr lang="en-US" dirty="0"/>
              <a:t>Bit-bit </a:t>
            </a:r>
            <a:r>
              <a:rPr lang="en-US" dirty="0" err="1"/>
              <a:t>detaknya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pada bit 7, 20, 21, dan 22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Footer Placeholder 4">
            <a:extLst>
              <a:ext uri="{FF2B5EF4-FFF2-40B4-BE49-F238E27FC236}">
                <a16:creationId xmlns:a16="http://schemas.microsoft.com/office/drawing/2014/main" id="{75B1815F-E247-483A-9023-7FE2A6816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Rinaldi Munir/IF4020 Kriptografi</a:t>
            </a:r>
          </a:p>
        </p:txBody>
      </p:sp>
      <p:sp>
        <p:nvSpPr>
          <p:cNvPr id="86019" name="Slide Number Placeholder 5">
            <a:extLst>
              <a:ext uri="{FF2B5EF4-FFF2-40B4-BE49-F238E27FC236}">
                <a16:creationId xmlns:a16="http://schemas.microsoft.com/office/drawing/2014/main" id="{9070AD6B-001C-4EF2-B925-474A528E2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10B8AD1-5BD0-403C-8996-D2000659A275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400"/>
          </a:p>
        </p:txBody>
      </p:sp>
      <p:sp>
        <p:nvSpPr>
          <p:cNvPr id="86020" name="Rectangle 6">
            <a:extLst>
              <a:ext uri="{FF2B5EF4-FFF2-40B4-BE49-F238E27FC236}">
                <a16:creationId xmlns:a16="http://schemas.microsoft.com/office/drawing/2014/main" id="{96D02DAE-AC51-41D6-9929-C7CB24827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1" y="1013769"/>
            <a:ext cx="152812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pic>
        <p:nvPicPr>
          <p:cNvPr id="86021" name="Picture 5">
            <a:extLst>
              <a:ext uri="{FF2B5EF4-FFF2-40B4-BE49-F238E27FC236}">
                <a16:creationId xmlns:a16="http://schemas.microsoft.com/office/drawing/2014/main" id="{351760DB-525A-4B1E-8C55-03BA1417B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013769"/>
            <a:ext cx="839787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>
            <a:extLst>
              <a:ext uri="{FF2B5EF4-FFF2-40B4-BE49-F238E27FC236}">
                <a16:creationId xmlns:a16="http://schemas.microsoft.com/office/drawing/2014/main" id="{CD44E155-10AC-4896-AF0B-23C3A7D2C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5603" name="Slide Number Placeholder 5">
            <a:extLst>
              <a:ext uri="{FF2B5EF4-FFF2-40B4-BE49-F238E27FC236}">
                <a16:creationId xmlns:a16="http://schemas.microsoft.com/office/drawing/2014/main" id="{C3005100-69FC-49AE-BA18-825707CF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56B44AA-FABB-4322-99F8-C1F8D907248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400"/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F1407EC3-0BCB-4802-95DE-03894D3FC1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68400" y="762000"/>
            <a:ext cx="9763760" cy="5562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Bit-bit </a:t>
            </a:r>
            <a:r>
              <a:rPr lang="en-US" altLang="en-US" dirty="0" err="1"/>
              <a:t>kunci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enkripsi</a:t>
            </a:r>
            <a:r>
              <a:rPr lang="en-US" altLang="en-US" dirty="0"/>
              <a:t>/</a:t>
            </a:r>
            <a:r>
              <a:rPr lang="en-US" altLang="en-US" dirty="0" err="1"/>
              <a:t>dekripsi</a:t>
            </a:r>
            <a:r>
              <a:rPr lang="en-US" altLang="en-US" dirty="0"/>
              <a:t> </a:t>
            </a:r>
            <a:r>
              <a:rPr lang="en-US" altLang="en-US" dirty="0" err="1"/>
              <a:t>disebut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Keystream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 oleh </a:t>
            </a:r>
            <a:r>
              <a:rPr lang="en-US" altLang="en-US" i="1" dirty="0"/>
              <a:t>keystream generator.</a:t>
            </a:r>
          </a:p>
          <a:p>
            <a:pPr eaLnBrk="1" hangingPunct="1">
              <a:lnSpc>
                <a:spcPct val="90000"/>
              </a:lnSpc>
            </a:pPr>
            <a:endParaRPr lang="en-US" altLang="en-US" i="1" dirty="0"/>
          </a:p>
          <a:p>
            <a:pPr eaLnBrk="1" hangingPunct="1">
              <a:lnSpc>
                <a:spcPct val="90000"/>
              </a:lnSpc>
            </a:pPr>
            <a:r>
              <a:rPr lang="en-US" altLang="en-US" i="1" dirty="0"/>
              <a:t>Keystream </a:t>
            </a:r>
            <a:r>
              <a:rPr lang="en-US" altLang="en-US" dirty="0"/>
              <a:t>di-XOR-</a:t>
            </a:r>
            <a:r>
              <a:rPr lang="en-US" altLang="en-US" dirty="0" err="1"/>
              <a:t>kan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bit-bit </a:t>
            </a:r>
            <a:r>
              <a:rPr lang="en-US" altLang="en-US" dirty="0" err="1"/>
              <a:t>plainteks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p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dirty="0" err="1">
                <a:cs typeface="Times New Roman" panose="02020603050405020304" pitchFamily="18" charset="0"/>
              </a:rPr>
              <a:t>menghasilkan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aliran</a:t>
            </a:r>
            <a:r>
              <a:rPr lang="en-US" altLang="en-US" dirty="0">
                <a:cs typeface="Times New Roman" panose="02020603050405020304" pitchFamily="18" charset="0"/>
              </a:rPr>
              <a:t> bit-bit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Di </a:t>
            </a:r>
            <a:r>
              <a:rPr lang="en-US" altLang="en-US" dirty="0" err="1"/>
              <a:t>sisi</a:t>
            </a:r>
            <a:r>
              <a:rPr lang="en-US" altLang="en-US" dirty="0"/>
              <a:t> </a:t>
            </a:r>
            <a:r>
              <a:rPr lang="en-US" altLang="en-US" dirty="0" err="1"/>
              <a:t>penerima</a:t>
            </a:r>
            <a:r>
              <a:rPr lang="en-US" altLang="en-US" dirty="0"/>
              <a:t> </a:t>
            </a:r>
            <a:r>
              <a:rPr lang="en-US" altLang="en-US" dirty="0" err="1"/>
              <a:t>dibangkitkan</a:t>
            </a:r>
            <a:r>
              <a:rPr lang="en-US" altLang="en-US" dirty="0"/>
              <a:t> </a:t>
            </a:r>
            <a:r>
              <a:rPr lang="en-US" altLang="en-US" i="1" dirty="0"/>
              <a:t>keystream</a:t>
            </a:r>
            <a:r>
              <a:rPr lang="en-US" altLang="en-US" dirty="0"/>
              <a:t> yang </a:t>
            </a:r>
            <a:r>
              <a:rPr lang="en-US" altLang="en-US" dirty="0" err="1"/>
              <a:t>sama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mendekripsi</a:t>
            </a:r>
            <a:r>
              <a:rPr lang="en-US" altLang="en-US" dirty="0"/>
              <a:t> </a:t>
            </a:r>
            <a:r>
              <a:rPr lang="en-US" altLang="en-US" dirty="0" err="1"/>
              <a:t>aliran</a:t>
            </a:r>
            <a:r>
              <a:rPr lang="en-US" altLang="en-US" dirty="0"/>
              <a:t> bit-bit </a:t>
            </a:r>
            <a:r>
              <a:rPr lang="en-US" altLang="en-US" dirty="0" err="1"/>
              <a:t>cipherteks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i="1" dirty="0">
                <a:cs typeface="Times New Roman" panose="02020603050405020304" pitchFamily="18" charset="0"/>
              </a:rPr>
              <a:t>			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solidFill>
                  <a:srgbClr val="FF0000"/>
                </a:solidFill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k</a:t>
            </a:r>
            <a:r>
              <a:rPr lang="en-US" altLang="en-US" i="1" baseline="-30000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GB" altLang="en-US" i="1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54D1A-4A60-46E5-9799-8F387B27E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515600" cy="56997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Setiap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i="1" dirty="0"/>
              <a:t>stop/go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:  </a:t>
            </a:r>
          </a:p>
          <a:p>
            <a:endParaRPr lang="en-US" dirty="0"/>
          </a:p>
          <a:p>
            <a:pPr marL="690563" indent="-690563">
              <a:buNone/>
            </a:pP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      “Pada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putaran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(</a:t>
            </a:r>
            <a:r>
              <a:rPr lang="en-US" altLang="en-US" i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i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=1..64), bit-bit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tengah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setiap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register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diperiksa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dan bit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mayoritasnya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(50% + 1)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ditentukan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.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tengah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sebuah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register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sama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bit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mayoritas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register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tersebut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  </a:t>
            </a:r>
            <a:r>
              <a:rPr lang="en-US" altLang="en-US" dirty="0" err="1">
                <a:solidFill>
                  <a:srgbClr val="FF0000"/>
                </a:solidFill>
                <a:cs typeface="Times New Roman" panose="02020603050405020304" pitchFamily="18" charset="0"/>
              </a:rPr>
              <a:t>didetak</a:t>
            </a:r>
            <a:r>
              <a:rPr lang="en-US" altLang="en-US" dirty="0">
                <a:solidFill>
                  <a:srgbClr val="FF0000"/>
                </a:solidFill>
                <a:cs typeface="Times New Roman" panose="02020603050405020304" pitchFamily="18" charset="0"/>
              </a:rPr>
              <a:t>”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. </a:t>
            </a:r>
          </a:p>
          <a:p>
            <a:r>
              <a:rPr lang="en-US" dirty="0" err="1"/>
              <a:t>Biasanya</a:t>
            </a:r>
            <a:r>
              <a:rPr lang="en-US" dirty="0"/>
              <a:t>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. </a:t>
            </a:r>
            <a:r>
              <a:rPr lang="en-US" altLang="en-US" dirty="0" err="1"/>
              <a:t>Peluang</a:t>
            </a:r>
            <a:r>
              <a:rPr lang="en-US" altLang="en-US" dirty="0"/>
              <a:t> </a:t>
            </a:r>
            <a:r>
              <a:rPr lang="en-US" altLang="en-US" dirty="0" err="1"/>
              <a:t>sebuah</a:t>
            </a:r>
            <a:r>
              <a:rPr lang="en-US" altLang="en-US" dirty="0"/>
              <a:t> register </a:t>
            </a:r>
            <a:r>
              <a:rPr lang="en-US" altLang="en-US" dirty="0" err="1"/>
              <a:t>didetak</a:t>
            </a:r>
            <a:r>
              <a:rPr lang="en-US" altLang="en-US" dirty="0"/>
              <a:t> pada </a:t>
            </a:r>
            <a:r>
              <a:rPr lang="en-US" altLang="en-US" dirty="0" err="1"/>
              <a:t>setiap</a:t>
            </a:r>
            <a:r>
              <a:rPr lang="en-US" altLang="en-US" dirty="0"/>
              <a:t> </a:t>
            </a:r>
            <a:r>
              <a:rPr lang="en-US" altLang="en-US" dirty="0" err="1"/>
              <a:t>putaran</a:t>
            </a:r>
            <a:r>
              <a:rPr lang="en-US" altLang="en-US" dirty="0"/>
              <a:t> </a:t>
            </a:r>
            <a:r>
              <a:rPr lang="en-US" altLang="en-US" dirty="0" err="1"/>
              <a:t>adalah</a:t>
            </a:r>
            <a:r>
              <a:rPr lang="en-US" altLang="en-US" dirty="0"/>
              <a:t> ¾.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, </a:t>
            </a:r>
            <a:r>
              <a:rPr lang="en-US" dirty="0" err="1"/>
              <a:t>semua</a:t>
            </a:r>
            <a:r>
              <a:rPr lang="en-US" dirty="0"/>
              <a:t> bit </a:t>
            </a:r>
            <a:r>
              <a:rPr lang="en-US" dirty="0" err="1"/>
              <a:t>detaknya</a:t>
            </a:r>
            <a:r>
              <a:rPr lang="en-US" dirty="0"/>
              <a:t> di-XOR-</a:t>
            </a:r>
            <a:r>
              <a:rPr lang="en-US" dirty="0" err="1"/>
              <a:t>kan</a:t>
            </a:r>
            <a:r>
              <a:rPr lang="en-US" dirty="0"/>
              <a:t> dan </a:t>
            </a:r>
            <a:r>
              <a:rPr lang="en-US" dirty="0" err="1"/>
              <a:t>hasilnya</a:t>
            </a:r>
            <a:r>
              <a:rPr lang="en-US" dirty="0"/>
              <a:t> </a:t>
            </a:r>
            <a:r>
              <a:rPr lang="en-US" dirty="0" err="1"/>
              <a:t>diletakkan</a:t>
            </a:r>
            <a:r>
              <a:rPr lang="en-US" dirty="0"/>
              <a:t> pada </a:t>
            </a:r>
            <a:r>
              <a:rPr lang="en-US" dirty="0" err="1"/>
              <a:t>posisi</a:t>
            </a:r>
            <a:r>
              <a:rPr lang="en-US" dirty="0"/>
              <a:t> LSB (</a:t>
            </a:r>
            <a:r>
              <a:rPr lang="en-US" dirty="0" err="1"/>
              <a:t>posisi</a:t>
            </a:r>
            <a:r>
              <a:rPr lang="en-US" dirty="0"/>
              <a:t> ke-0)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 bit-bit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kiri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Bit paling </a:t>
            </a:r>
            <a:r>
              <a:rPr lang="en-US" dirty="0" err="1"/>
              <a:t>kiri</a:t>
            </a:r>
            <a:r>
              <a:rPr lang="en-US" dirty="0"/>
              <a:t> (MSB) </a:t>
            </a:r>
            <a:r>
              <a:rPr lang="en-US" dirty="0" err="1"/>
              <a:t>terlempar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. Bit yang </a:t>
            </a:r>
            <a:r>
              <a:rPr lang="en-US" dirty="0" err="1"/>
              <a:t>terlempar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register di-XOR-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, bit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luaran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register </a:t>
            </a:r>
            <a:r>
              <a:rPr lang="en-US" dirty="0" err="1"/>
              <a:t>tadi</a:t>
            </a:r>
            <a:r>
              <a:rPr lang="en-US" dirty="0"/>
              <a:t>.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6AB901C-B0CA-4DE8-8B88-D6F894695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05B64-ECF3-48EE-BF70-6BAC7EB5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114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649B1-0EC3-4A47-A8D4-D69450F2E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50240"/>
            <a:ext cx="10515600" cy="55267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Proses </a:t>
            </a:r>
            <a:r>
              <a:rPr lang="en-US" dirty="0" err="1"/>
              <a:t>pembangkitan</a:t>
            </a:r>
            <a:r>
              <a:rPr lang="en-US" dirty="0"/>
              <a:t> bit-bit </a:t>
            </a:r>
            <a:r>
              <a:rPr lang="en-US" dirty="0" err="1"/>
              <a:t>acak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A5/1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 err="1"/>
              <a:t>Ketiga</a:t>
            </a:r>
            <a:r>
              <a:rPr lang="en-US" dirty="0"/>
              <a:t> register pada </a:t>
            </a:r>
            <a:r>
              <a:rPr lang="en-US" dirty="0" err="1"/>
              <a:t>awalnya</a:t>
            </a:r>
            <a:r>
              <a:rPr lang="en-US" dirty="0"/>
              <a:t> </a:t>
            </a:r>
            <a:r>
              <a:rPr lang="en-US" dirty="0" err="1"/>
              <a:t>diinisialisasi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bitnya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0.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64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, 64 bit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 </a:t>
            </a:r>
            <a:r>
              <a:rPr lang="en-US" dirty="0" err="1"/>
              <a:t>dicampur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bit register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lvl="0" indent="0">
              <a:buNone/>
            </a:pPr>
            <a:r>
              <a:rPr lang="en-US" dirty="0"/>
              <a:t>	pada </a:t>
            </a:r>
            <a:r>
              <a:rPr lang="en-US" dirty="0" err="1"/>
              <a:t>putaran</a:t>
            </a:r>
            <a:r>
              <a:rPr lang="en-US" dirty="0"/>
              <a:t> 0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&lt; 64, bit </a:t>
            </a:r>
            <a:r>
              <a:rPr lang="en-US" i="1" dirty="0"/>
              <a:t>K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</a:t>
            </a:r>
            <a:r>
              <a:rPr lang="en-US" i="1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bit </a:t>
            </a:r>
            <a:r>
              <a:rPr lang="en-US" i="1" dirty="0"/>
              <a:t>LSB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	</a:t>
            </a:r>
            <a:r>
              <a:rPr lang="en-US" dirty="0" err="1"/>
              <a:t>setiap</a:t>
            </a:r>
            <a:r>
              <a:rPr lang="en-US" dirty="0"/>
              <a:t> register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i="1" dirty="0"/>
              <a:t>XOR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i="1" dirty="0"/>
              <a:t>		R</a:t>
            </a:r>
            <a:r>
              <a:rPr lang="en-US" dirty="0"/>
              <a:t>[0] = </a:t>
            </a:r>
            <a:r>
              <a:rPr lang="en-US" i="1" dirty="0"/>
              <a:t>R</a:t>
            </a:r>
            <a:r>
              <a:rPr lang="en-US" dirty="0"/>
              <a:t>[0]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i="1" dirty="0"/>
              <a:t>K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ADB1570-D9AF-4E8F-9051-DFE1FE360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7307CB-F8A3-463D-BA08-B700CC336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7763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914F-28D5-46B7-9AD1-BA45AE25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34720"/>
            <a:ext cx="10515600" cy="5242243"/>
          </a:xfrm>
        </p:spPr>
        <p:txBody>
          <a:bodyPr/>
          <a:lstStyle/>
          <a:p>
            <a:pPr marL="514350" lvl="0" indent="-514350">
              <a:buFont typeface="+mj-lt"/>
              <a:buAutoNum type="arabicPeriod" startAt="2"/>
            </a:pPr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ketiga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22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tambahan</a:t>
            </a:r>
            <a:r>
              <a:rPr lang="en-US" dirty="0"/>
              <a:t>. </a:t>
            </a:r>
            <a:r>
              <a:rPr lang="en-US" dirty="0" err="1"/>
              <a:t>Selama</a:t>
            </a:r>
            <a:r>
              <a:rPr lang="en-US" dirty="0"/>
              <a:t> 22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, 22-bit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i="1" dirty="0"/>
              <a:t>frame</a:t>
            </a:r>
            <a:r>
              <a:rPr lang="en-US" dirty="0"/>
              <a:t> (</a:t>
            </a:r>
            <a:r>
              <a:rPr lang="en-US" i="1" dirty="0" err="1"/>
              <a:t>F</a:t>
            </a:r>
            <a:r>
              <a:rPr lang="en-US" i="1" baseline="-25000" dirty="0" err="1"/>
              <a:t>n</a:t>
            </a:r>
            <a:r>
              <a:rPr lang="en-US" dirty="0"/>
              <a:t>) </a:t>
            </a:r>
            <a:r>
              <a:rPr lang="en-US" dirty="0" err="1"/>
              <a:t>dicampur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bit register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en-US" dirty="0" err="1"/>
              <a:t>skema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 </a:t>
            </a:r>
          </a:p>
          <a:p>
            <a:pPr marL="0" lvl="0" indent="0">
              <a:buNone/>
            </a:pPr>
            <a:r>
              <a:rPr lang="en-US" dirty="0"/>
              <a:t>	pada </a:t>
            </a:r>
            <a:r>
              <a:rPr lang="en-US" dirty="0" err="1"/>
              <a:t>putaran</a:t>
            </a:r>
            <a:r>
              <a:rPr lang="en-US" dirty="0"/>
              <a:t> 0 </a:t>
            </a:r>
            <a:r>
              <a:rPr lang="en-US" dirty="0">
                <a:sym typeface="Symbol" panose="05050102010706020507" pitchFamily="18" charset="2"/>
              </a:rPr>
              <a:t></a:t>
            </a:r>
            <a:r>
              <a:rPr lang="en-US" dirty="0"/>
              <a:t> </a:t>
            </a:r>
            <a:r>
              <a:rPr lang="en-US" i="1" dirty="0" err="1"/>
              <a:t>i</a:t>
            </a:r>
            <a:r>
              <a:rPr lang="en-US" dirty="0"/>
              <a:t> &lt; 22, bit </a:t>
            </a:r>
            <a:r>
              <a:rPr lang="en-US" i="1" dirty="0" err="1"/>
              <a:t>F</a:t>
            </a:r>
            <a:r>
              <a:rPr lang="en-US" i="1" baseline="-25000" dirty="0" err="1"/>
              <a:t>n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</a:t>
            </a:r>
            <a:r>
              <a:rPr lang="en-US" i="1" dirty="0"/>
              <a:t> </a:t>
            </a:r>
            <a:r>
              <a:rPr lang="en-US" dirty="0" err="1"/>
              <a:t>ditambahkan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bit </a:t>
            </a:r>
            <a:r>
              <a:rPr lang="en-US" i="1" dirty="0"/>
              <a:t>LSB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	</a:t>
            </a:r>
            <a:r>
              <a:rPr lang="en-US" dirty="0" err="1"/>
              <a:t>setiap</a:t>
            </a:r>
            <a:r>
              <a:rPr lang="en-US" dirty="0"/>
              <a:t> register </a:t>
            </a:r>
            <a:r>
              <a:rPr lang="en-US" i="1" dirty="0"/>
              <a:t>R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i="1" dirty="0"/>
              <a:t>XOR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i="1" dirty="0"/>
              <a:t>		R</a:t>
            </a:r>
            <a:r>
              <a:rPr lang="en-US" dirty="0"/>
              <a:t>[0] = </a:t>
            </a:r>
            <a:r>
              <a:rPr lang="en-US" i="1" dirty="0"/>
              <a:t>R</a:t>
            </a:r>
            <a:r>
              <a:rPr lang="en-US" dirty="0"/>
              <a:t>[0] </a:t>
            </a:r>
            <a:r>
              <a:rPr lang="en-US" dirty="0">
                <a:sym typeface="Symbol" panose="05050102010706020507" pitchFamily="18" charset="2"/>
              </a:rPr>
              <a:t></a:t>
            </a:r>
            <a:r>
              <a:rPr lang="en-US" dirty="0"/>
              <a:t> </a:t>
            </a:r>
            <a:r>
              <a:rPr lang="en-US" i="1" dirty="0" err="1"/>
              <a:t>F</a:t>
            </a:r>
            <a:r>
              <a:rPr lang="en-US" i="1" baseline="-25000" dirty="0" err="1"/>
              <a:t>n</a:t>
            </a:r>
            <a:r>
              <a:rPr lang="en-US" dirty="0"/>
              <a:t>[</a:t>
            </a:r>
            <a:r>
              <a:rPr lang="en-US" i="1" dirty="0" err="1"/>
              <a:t>i</a:t>
            </a:r>
            <a:r>
              <a:rPr lang="en-US" dirty="0"/>
              <a:t>]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     Isi register pada </a:t>
            </a:r>
            <a:r>
              <a:rPr lang="en-US" dirty="0" err="1"/>
              <a:t>akhir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menyatakan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   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pembangkitan</a:t>
            </a:r>
            <a:r>
              <a:rPr lang="en-US" dirty="0"/>
              <a:t> </a:t>
            </a:r>
            <a:r>
              <a:rPr lang="en-US" i="1" dirty="0"/>
              <a:t>frame</a:t>
            </a:r>
            <a:r>
              <a:rPr lang="en-US" dirty="0"/>
              <a:t>  </a:t>
            </a:r>
            <a:r>
              <a:rPr lang="en-US" dirty="0" err="1"/>
              <a:t>sepanjang</a:t>
            </a:r>
            <a:r>
              <a:rPr lang="en-US" dirty="0"/>
              <a:t> 228-bit. 	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3A2ACA9-34BB-471C-8B20-93B9779F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C9706F-CF35-4D9F-87ED-F09CBE44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2090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2781E0-4296-4190-B3AF-09B4B01FC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2000"/>
            <a:ext cx="10515600" cy="5414963"/>
          </a:xfrm>
        </p:spPr>
        <p:txBody>
          <a:bodyPr>
            <a:normAutofit lnSpcReduction="10000"/>
          </a:bodyPr>
          <a:lstStyle/>
          <a:p>
            <a:pPr marL="514350" lvl="0" indent="-514350">
              <a:buFont typeface="+mj-lt"/>
              <a:buAutoNum type="arabicPeriod" startAt="3"/>
            </a:pPr>
            <a:r>
              <a:rPr lang="en-US" dirty="0" err="1"/>
              <a:t>Ketiga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100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i="1" dirty="0"/>
              <a:t>stop/go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, </a:t>
            </a:r>
            <a:r>
              <a:rPr lang="en-US" dirty="0" err="1"/>
              <a:t>namun</a:t>
            </a:r>
            <a:r>
              <a:rPr lang="en-US" dirty="0"/>
              <a:t> bit-bit </a:t>
            </a:r>
            <a:r>
              <a:rPr lang="en-US" dirty="0" err="1"/>
              <a:t>luarannya</a:t>
            </a:r>
            <a:r>
              <a:rPr lang="en-US" dirty="0"/>
              <a:t> </a:t>
            </a:r>
            <a:r>
              <a:rPr lang="en-US" dirty="0" err="1"/>
              <a:t>dibuang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).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514350" lvl="0" indent="-514350">
              <a:buFont typeface="+mj-lt"/>
              <a:buAutoNum type="arabicPeriod" startAt="4"/>
            </a:pPr>
            <a:r>
              <a:rPr lang="en-US" dirty="0" err="1"/>
              <a:t>Selanjutnya</a:t>
            </a:r>
            <a:r>
              <a:rPr lang="en-US" dirty="0"/>
              <a:t>, </a:t>
            </a:r>
            <a:r>
              <a:rPr lang="en-US" dirty="0" err="1"/>
              <a:t>ketiga</a:t>
            </a:r>
            <a:r>
              <a:rPr lang="en-US" dirty="0"/>
              <a:t> register </a:t>
            </a:r>
            <a:r>
              <a:rPr lang="en-US" dirty="0" err="1"/>
              <a:t>didetak</a:t>
            </a:r>
            <a:r>
              <a:rPr lang="en-US" dirty="0"/>
              <a:t> </a:t>
            </a:r>
            <a:r>
              <a:rPr lang="en-US" dirty="0" err="1"/>
              <a:t>selama</a:t>
            </a:r>
            <a:r>
              <a:rPr lang="en-US" dirty="0"/>
              <a:t> 228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fase</a:t>
            </a:r>
            <a:r>
              <a:rPr lang="en-US" dirty="0"/>
              <a:t> </a:t>
            </a:r>
            <a:r>
              <a:rPr lang="en-US" i="1" dirty="0"/>
              <a:t>stop/go</a:t>
            </a:r>
            <a:r>
              <a:rPr lang="en-US" dirty="0"/>
              <a:t> 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kaidah</a:t>
            </a:r>
            <a:r>
              <a:rPr lang="en-US" dirty="0"/>
              <a:t> </a:t>
            </a:r>
            <a:r>
              <a:rPr lang="en-US" dirty="0" err="1"/>
              <a:t>mayoritas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bit-bit </a:t>
            </a:r>
            <a:r>
              <a:rPr lang="en-US" dirty="0" err="1"/>
              <a:t>kunci-alir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228 bit. </a:t>
            </a:r>
          </a:p>
          <a:p>
            <a:pPr marL="0" lvl="0" indent="0">
              <a:buNone/>
            </a:pPr>
            <a:endParaRPr lang="en-US" dirty="0"/>
          </a:p>
          <a:p>
            <a:pPr marL="517525" lvl="0" indent="0">
              <a:buNone/>
            </a:pPr>
            <a:r>
              <a:rPr lang="en-US" dirty="0"/>
              <a:t>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putaran</a:t>
            </a:r>
            <a:r>
              <a:rPr lang="en-US" dirty="0"/>
              <a:t> </a:t>
            </a:r>
            <a:r>
              <a:rPr lang="en-US" dirty="0" err="1"/>
              <a:t>dihasilkan</a:t>
            </a:r>
            <a:r>
              <a:rPr lang="en-US" dirty="0"/>
              <a:t> 1 bit yang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</a:t>
            </a:r>
            <a:r>
              <a:rPr lang="en-US" dirty="0"/>
              <a:t>-XOR-an bit-bit MSB yang </a:t>
            </a:r>
            <a:r>
              <a:rPr lang="en-US" dirty="0" err="1"/>
              <a:t>terlempar</a:t>
            </a:r>
            <a:r>
              <a:rPr lang="en-US" dirty="0"/>
              <a:t>. </a:t>
            </a:r>
          </a:p>
          <a:p>
            <a:pPr marL="517525" lvl="0" indent="0">
              <a:buNone/>
            </a:pPr>
            <a:r>
              <a:rPr lang="en-US" dirty="0" err="1"/>
              <a:t>Kunci-alir</a:t>
            </a:r>
            <a:r>
              <a:rPr lang="en-US" dirty="0"/>
              <a:t> 228-bit </a:t>
            </a:r>
            <a:r>
              <a:rPr lang="en-US" dirty="0" err="1"/>
              <a:t>inilah</a:t>
            </a:r>
            <a:r>
              <a:rPr lang="en-US" dirty="0"/>
              <a:t> yang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mengenkripsi</a:t>
            </a:r>
            <a:r>
              <a:rPr lang="en-US" dirty="0"/>
              <a:t> </a:t>
            </a:r>
            <a:r>
              <a:rPr lang="en-US" i="1" dirty="0"/>
              <a:t>frame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228 bit.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A7CAEA9-5889-4758-A49A-0E6CEA7ED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4F21C7-A91A-4355-B0B7-F04E3981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2736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Content Placeholder 2">
            <a:extLst>
              <a:ext uri="{FF2B5EF4-FFF2-40B4-BE49-F238E27FC236}">
                <a16:creationId xmlns:a16="http://schemas.microsoft.com/office/drawing/2014/main" id="{6B515302-4E5E-4FC7-A347-A8A15DED20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4880" y="838200"/>
            <a:ext cx="10068560" cy="4942840"/>
          </a:xfrm>
        </p:spPr>
        <p:txBody>
          <a:bodyPr>
            <a:normAutofit/>
          </a:bodyPr>
          <a:lstStyle/>
          <a:p>
            <a:r>
              <a:rPr lang="en-US" dirty="0" err="1"/>
              <a:t>Algoritma</a:t>
            </a:r>
            <a:r>
              <a:rPr lang="en-US" dirty="0"/>
              <a:t> A5/1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mengenkripsi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 dan </a:t>
            </a:r>
            <a:r>
              <a:rPr lang="en-US" dirty="0" err="1"/>
              <a:t>komunikasi</a:t>
            </a:r>
            <a:r>
              <a:rPr lang="en-US" dirty="0"/>
              <a:t> data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telepon</a:t>
            </a:r>
            <a:r>
              <a:rPr lang="en-US" dirty="0"/>
              <a:t> </a:t>
            </a:r>
            <a:r>
              <a:rPr lang="en-US" dirty="0" err="1"/>
              <a:t>seluler</a:t>
            </a:r>
            <a:r>
              <a:rPr lang="en-US" dirty="0"/>
              <a:t> GSM di </a:t>
            </a:r>
            <a:r>
              <a:rPr lang="en-US" dirty="0" err="1"/>
              <a:t>Eropa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Program A5/1 </a:t>
            </a:r>
            <a:r>
              <a:rPr lang="en-US" dirty="0" err="1"/>
              <a:t>ditanam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chip</a:t>
            </a:r>
            <a:r>
              <a:rPr lang="en-US" dirty="0"/>
              <a:t> pada </a:t>
            </a:r>
            <a:r>
              <a:rPr lang="en-US" dirty="0" err="1"/>
              <a:t>kartu</a:t>
            </a:r>
            <a:r>
              <a:rPr lang="en-US" dirty="0"/>
              <a:t> </a:t>
            </a:r>
            <a:r>
              <a:rPr lang="en-US" i="1" dirty="0" err="1"/>
              <a:t>Simcard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Di negara-negara di mana operator </a:t>
            </a:r>
            <a:r>
              <a:rPr lang="en-US" dirty="0" err="1"/>
              <a:t>telepon</a:t>
            </a:r>
            <a:r>
              <a:rPr lang="en-US" dirty="0"/>
              <a:t> </a:t>
            </a:r>
            <a:r>
              <a:rPr lang="en-US" dirty="0" err="1"/>
              <a:t>seluler</a:t>
            </a:r>
            <a:r>
              <a:rPr lang="en-US" dirty="0"/>
              <a:t> </a:t>
            </a:r>
            <a:r>
              <a:rPr lang="en-US" dirty="0" err="1"/>
              <a:t>dilarang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enkripsi</a:t>
            </a:r>
            <a:r>
              <a:rPr lang="en-US" dirty="0"/>
              <a:t> </a:t>
            </a:r>
            <a:r>
              <a:rPr lang="en-US" dirty="0" err="1"/>
              <a:t>percakapan</a:t>
            </a:r>
            <a:r>
              <a:rPr lang="en-US" dirty="0"/>
              <a:t>, </a:t>
            </a:r>
            <a:r>
              <a:rPr lang="en-US" dirty="0" err="1"/>
              <a:t>seperti</a:t>
            </a:r>
            <a:r>
              <a:rPr lang="en-US" dirty="0"/>
              <a:t> di Indonesia, </a:t>
            </a:r>
            <a:r>
              <a:rPr lang="en-US" dirty="0" err="1"/>
              <a:t>maka</a:t>
            </a:r>
            <a:r>
              <a:rPr lang="en-US" dirty="0"/>
              <a:t> program </a:t>
            </a:r>
            <a:r>
              <a:rPr lang="en-US" dirty="0" err="1"/>
              <a:t>algoritma</a:t>
            </a:r>
            <a:r>
              <a:rPr lang="en-US" dirty="0"/>
              <a:t> A5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diaktifkan</a:t>
            </a:r>
            <a:r>
              <a:rPr lang="en-US" dirty="0"/>
              <a:t> (</a:t>
            </a:r>
            <a:r>
              <a:rPr lang="en-US" i="1" dirty="0"/>
              <a:t>disabled</a:t>
            </a:r>
            <a:r>
              <a:rPr lang="en-US" dirty="0"/>
              <a:t>),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sinyal</a:t>
            </a:r>
            <a:r>
              <a:rPr lang="en-US" dirty="0"/>
              <a:t> </a:t>
            </a:r>
            <a:r>
              <a:rPr lang="en-US" dirty="0" err="1"/>
              <a:t>terkirim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/>
          </a:p>
          <a:p>
            <a:endParaRPr lang="en-US" altLang="en-US" dirty="0"/>
          </a:p>
        </p:txBody>
      </p:sp>
      <p:sp>
        <p:nvSpPr>
          <p:cNvPr id="89091" name="Footer Placeholder 3">
            <a:extLst>
              <a:ext uri="{FF2B5EF4-FFF2-40B4-BE49-F238E27FC236}">
                <a16:creationId xmlns:a16="http://schemas.microsoft.com/office/drawing/2014/main" id="{8D943237-716D-4181-AF27-BF182F1DD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89092" name="Slide Number Placeholder 4">
            <a:extLst>
              <a:ext uri="{FF2B5EF4-FFF2-40B4-BE49-F238E27FC236}">
                <a16:creationId xmlns:a16="http://schemas.microsoft.com/office/drawing/2014/main" id="{E204E51A-319F-433C-8076-9F83000A2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991AC1C-8D78-4753-919E-B9B7FC9A8F7F}" type="slidenum">
              <a:rPr lang="en-GB" altLang="en-US" sz="1400"/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GB" altLang="en-US" sz="140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D9A25-3914-4E61-8E38-08FDF3A9DA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04240"/>
            <a:ext cx="10515600" cy="52727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b="1" dirty="0" err="1"/>
              <a:t>Keamanan</a:t>
            </a:r>
            <a:r>
              <a:rPr lang="en-US" sz="4000" b="1" dirty="0"/>
              <a:t> A5</a:t>
            </a:r>
            <a:endParaRPr lang="en-US" sz="4000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Keamanan</a:t>
            </a:r>
            <a:r>
              <a:rPr lang="en-US" dirty="0"/>
              <a:t> A5/1 </a:t>
            </a:r>
            <a:r>
              <a:rPr lang="en-US" dirty="0" err="1"/>
              <a:t>terletak</a:t>
            </a:r>
            <a:r>
              <a:rPr lang="en-US" dirty="0"/>
              <a:t> pada </a:t>
            </a:r>
            <a:r>
              <a:rPr lang="en-US" dirty="0" err="1"/>
              <a:t>pembangkitan</a:t>
            </a:r>
            <a:r>
              <a:rPr lang="en-US" dirty="0"/>
              <a:t> bit-bit </a:t>
            </a:r>
            <a:r>
              <a:rPr lang="en-US" dirty="0" err="1"/>
              <a:t>acak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oleh </a:t>
            </a:r>
            <a:r>
              <a:rPr lang="en-US" dirty="0" err="1"/>
              <a:t>tiga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LFSR di </a:t>
            </a:r>
            <a:r>
              <a:rPr lang="en-US" dirty="0" err="1"/>
              <a:t>atas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kriptanalisis</a:t>
            </a:r>
            <a:r>
              <a:rPr lang="en-US" dirty="0"/>
              <a:t> A5/1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pembangkitan</a:t>
            </a:r>
            <a:r>
              <a:rPr lang="en-US" dirty="0"/>
              <a:t> bit-bit </a:t>
            </a:r>
            <a:r>
              <a:rPr lang="en-US" dirty="0" err="1"/>
              <a:t>acak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diasumsikan</a:t>
            </a:r>
            <a:r>
              <a:rPr lang="en-US" dirty="0"/>
              <a:t> </a:t>
            </a:r>
            <a:r>
              <a:rPr lang="en-US" dirty="0" err="1"/>
              <a:t>penyerang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luaran</a:t>
            </a:r>
            <a:r>
              <a:rPr lang="en-US" dirty="0"/>
              <a:t> A5/1 pada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,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yang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mendekripsi</a:t>
            </a:r>
            <a:r>
              <a:rPr lang="en-US" dirty="0"/>
              <a:t> </a:t>
            </a:r>
            <a:r>
              <a:rPr lang="en-US" dirty="0" err="1"/>
              <a:t>sisa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3A96366-DA5F-4716-B8A7-084C6676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463FC6-8D69-45A6-BF4E-7E6A771AF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7817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251913-9B67-4637-AE48-4E29D6146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9320" y="568960"/>
            <a:ext cx="10515600" cy="6004560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/>
              <a:t>Serangan</a:t>
            </a:r>
            <a:r>
              <a:rPr lang="en-US" dirty="0"/>
              <a:t> yang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A5/1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i="1" dirty="0"/>
              <a:t>known-plaintext attack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Serangan</a:t>
            </a:r>
            <a:r>
              <a:rPr lang="en-US" dirty="0"/>
              <a:t> </a:t>
            </a:r>
            <a:r>
              <a:rPr lang="en-US" dirty="0" err="1"/>
              <a:t>semacam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kali </a:t>
            </a:r>
            <a:r>
              <a:rPr lang="en-US" dirty="0" err="1"/>
              <a:t>dilakukan</a:t>
            </a:r>
            <a:r>
              <a:rPr lang="en-US" dirty="0"/>
              <a:t> oleh Ross Anderson pada </a:t>
            </a:r>
            <a:r>
              <a:rPr lang="en-US" dirty="0" err="1"/>
              <a:t>tahun</a:t>
            </a:r>
            <a:r>
              <a:rPr lang="en-US" dirty="0"/>
              <a:t> 1994. </a:t>
            </a:r>
          </a:p>
          <a:p>
            <a:endParaRPr lang="en-US" dirty="0"/>
          </a:p>
          <a:p>
            <a:r>
              <a:rPr lang="en-US" dirty="0"/>
              <a:t>Ross Anderson </a:t>
            </a: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menerka</a:t>
            </a:r>
            <a:r>
              <a:rPr lang="en-US" dirty="0"/>
              <a:t> 42 bit </a:t>
            </a:r>
            <a:r>
              <a:rPr lang="en-US" dirty="0" err="1"/>
              <a:t>isi</a:t>
            </a:r>
            <a:r>
              <a:rPr lang="en-US" dirty="0"/>
              <a:t> register R1 dan R2, dan </a:t>
            </a:r>
            <a:r>
              <a:rPr lang="en-US" dirty="0" err="1"/>
              <a:t>menurunkan</a:t>
            </a:r>
            <a:r>
              <a:rPr lang="en-US" dirty="0"/>
              <a:t> 23 bit R3 </a:t>
            </a:r>
            <a:r>
              <a:rPr lang="en-US" dirty="0" err="1"/>
              <a:t>dari</a:t>
            </a:r>
            <a:r>
              <a:rPr lang="en-US" dirty="0"/>
              <a:t> 42 bit </a:t>
            </a:r>
            <a:r>
              <a:rPr lang="en-US" dirty="0" err="1"/>
              <a:t>tersebut</a:t>
            </a:r>
            <a:r>
              <a:rPr lang="en-US" dirty="0"/>
              <a:t>. 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</a:t>
            </a:r>
            <a:r>
              <a:rPr lang="en-US" dirty="0" err="1"/>
              <a:t>komputer</a:t>
            </a:r>
            <a:r>
              <a:rPr lang="en-US" dirty="0"/>
              <a:t> PC dan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komputasi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sebulan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/>
              <a:t>Pada </a:t>
            </a:r>
            <a:r>
              <a:rPr lang="en-US" dirty="0" err="1"/>
              <a:t>tahun-tahun</a:t>
            </a:r>
            <a:r>
              <a:rPr lang="en-US" dirty="0"/>
              <a:t> </a:t>
            </a:r>
            <a:r>
              <a:rPr lang="en-US" dirty="0" err="1"/>
              <a:t>selanjutnya</a:t>
            </a:r>
            <a:r>
              <a:rPr lang="en-US" dirty="0"/>
              <a:t>, para </a:t>
            </a:r>
            <a:r>
              <a:rPr lang="en-US" dirty="0" err="1"/>
              <a:t>kriptanalis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menemukan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menit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A5/1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berhasil</a:t>
            </a:r>
            <a:r>
              <a:rPr lang="en-US" dirty="0"/>
              <a:t> </a:t>
            </a:r>
            <a:r>
              <a:rPr lang="en-US" dirty="0" err="1"/>
              <a:t>dikriptanalisis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9380B83-A680-4157-A870-4F2C37B0A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A800CB-6735-438F-9C89-C344CBA36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5456E-6330-4C22-A2A2-DDAF7079A066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12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39839D97-BAED-4002-8CD4-C30629C4A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4924DE81-9AAE-425A-B0A4-00F300F3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45A762-D629-4BFC-884F-EB785C5D0AC0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400"/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E35F3936-69BF-4060-9491-01C1A836A7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19760" y="538480"/>
            <a:ext cx="11267440" cy="56388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dirty="0" err="1"/>
              <a:t>Contoh</a:t>
            </a:r>
            <a:r>
              <a:rPr lang="en-US" altLang="en-US" dirty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dirty="0" err="1"/>
              <a:t>Plainteks</a:t>
            </a:r>
            <a:r>
              <a:rPr lang="en-US" altLang="en-US" dirty="0"/>
              <a:t>: 	</a:t>
            </a:r>
            <a:r>
              <a:rPr lang="en-US" altLang="en-US" dirty="0">
                <a:cs typeface="Times New Roman" panose="02020603050405020304" pitchFamily="18" charset="0"/>
              </a:rPr>
              <a:t>1100101010100110001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/>
              <a:t>		</a:t>
            </a:r>
            <a:r>
              <a:rPr lang="en-US" altLang="en-US" i="1" dirty="0"/>
              <a:t>Keystream</a:t>
            </a:r>
            <a:r>
              <a:rPr lang="en-US" altLang="en-US" dirty="0"/>
              <a:t>:	</a:t>
            </a:r>
            <a:r>
              <a:rPr lang="en-US" altLang="en-US" dirty="0">
                <a:cs typeface="Times New Roman" panose="02020603050405020304" pitchFamily="18" charset="0"/>
              </a:rPr>
              <a:t>1000110000101001101 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:	0100011010001111100</a:t>
            </a:r>
          </a:p>
          <a:p>
            <a:pPr marL="0" indent="0">
              <a:buNone/>
            </a:pPr>
            <a:r>
              <a:rPr lang="en-US" altLang="en-US" i="1" dirty="0"/>
              <a:t>	Keystream</a:t>
            </a:r>
            <a:r>
              <a:rPr lang="en-US" altLang="en-US" dirty="0"/>
              <a:t>:	</a:t>
            </a:r>
            <a:r>
              <a:rPr lang="en-US" altLang="en-US" dirty="0">
                <a:cs typeface="Times New Roman" panose="02020603050405020304" pitchFamily="18" charset="0"/>
              </a:rPr>
              <a:t>1000110000101001101  </a:t>
            </a:r>
            <a:r>
              <a:rPr lang="en-US" altLang="en-US" dirty="0"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  <a:r>
              <a:rPr lang="en-US" altLang="en-US" dirty="0"/>
              <a:t> </a:t>
            </a:r>
            <a:r>
              <a:rPr lang="en-US" altLang="en-US" dirty="0" err="1"/>
              <a:t>Plainteks</a:t>
            </a:r>
            <a:r>
              <a:rPr lang="en-US" altLang="en-US" dirty="0"/>
              <a:t>: 	</a:t>
            </a:r>
            <a:r>
              <a:rPr lang="en-US" altLang="en-US" dirty="0">
                <a:cs typeface="Times New Roman" panose="02020603050405020304" pitchFamily="18" charset="0"/>
              </a:rPr>
              <a:t>1100101010100110001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bergantung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pada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generator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Tinjau</a:t>
            </a:r>
            <a:r>
              <a:rPr lang="en-US" altLang="en-US" dirty="0">
                <a:cs typeface="Times New Roman" panose="02020603050405020304" pitchFamily="18" charset="0"/>
              </a:rPr>
              <a:t> 3 </a:t>
            </a:r>
            <a:r>
              <a:rPr lang="en-US" altLang="en-US" dirty="0" err="1">
                <a:cs typeface="Times New Roman" panose="02020603050405020304" pitchFamily="18" charset="0"/>
              </a:rPr>
              <a:t>kasus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generator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1.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2.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perodik</a:t>
            </a:r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3.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/>
          </a:p>
        </p:txBody>
      </p:sp>
      <p:cxnSp>
        <p:nvCxnSpPr>
          <p:cNvPr id="26629" name="Straight Connector 5">
            <a:extLst>
              <a:ext uri="{FF2B5EF4-FFF2-40B4-BE49-F238E27FC236}">
                <a16:creationId xmlns:a16="http://schemas.microsoft.com/office/drawing/2014/main" id="{8050FC6A-4520-4A5F-BF17-83A20100A9A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30600" y="2006600"/>
            <a:ext cx="333756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Straight Connector 5">
            <a:extLst>
              <a:ext uri="{FF2B5EF4-FFF2-40B4-BE49-F238E27FC236}">
                <a16:creationId xmlns:a16="http://schemas.microsoft.com/office/drawing/2014/main" id="{B5BFB8FF-5621-45D0-A925-E7FC8DD891F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530600" y="3006725"/>
            <a:ext cx="333756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BB3AF9C2-7C38-446E-B6D3-DF1BE3D7CBDF}"/>
              </a:ext>
            </a:extLst>
          </p:cNvPr>
          <p:cNvSpPr txBox="1"/>
          <p:nvPr/>
        </p:nvSpPr>
        <p:spPr>
          <a:xfrm>
            <a:off x="7867650" y="1200150"/>
            <a:ext cx="13290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Enkripsi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1CFB399-1F9E-42A7-9CAF-DD05F7D50EA3}"/>
              </a:ext>
            </a:extLst>
          </p:cNvPr>
          <p:cNvSpPr txBox="1"/>
          <p:nvPr/>
        </p:nvSpPr>
        <p:spPr>
          <a:xfrm>
            <a:off x="7867650" y="2286000"/>
            <a:ext cx="13643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Dekripsi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DD9EE207-517B-4B4F-A89D-1AB90C64E58C}"/>
              </a:ext>
            </a:extLst>
          </p:cNvPr>
          <p:cNvSpPr/>
          <p:nvPr/>
        </p:nvSpPr>
        <p:spPr>
          <a:xfrm>
            <a:off x="7362824" y="1200150"/>
            <a:ext cx="333375" cy="806442"/>
          </a:xfrm>
          <a:prstGeom prst="rightBrac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Brace 15">
            <a:extLst>
              <a:ext uri="{FF2B5EF4-FFF2-40B4-BE49-F238E27FC236}">
                <a16:creationId xmlns:a16="http://schemas.microsoft.com/office/drawing/2014/main" id="{B5C95CAC-8987-41D1-98FD-4677C0C1B2CC}"/>
              </a:ext>
            </a:extLst>
          </p:cNvPr>
          <p:cNvSpPr/>
          <p:nvPr/>
        </p:nvSpPr>
        <p:spPr>
          <a:xfrm>
            <a:off x="7448549" y="2144389"/>
            <a:ext cx="333375" cy="806442"/>
          </a:xfrm>
          <a:prstGeom prst="rightBrace">
            <a:avLst/>
          </a:prstGeom>
          <a:ln w="254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>
            <a:extLst>
              <a:ext uri="{FF2B5EF4-FFF2-40B4-BE49-F238E27FC236}">
                <a16:creationId xmlns:a16="http://schemas.microsoft.com/office/drawing/2014/main" id="{1DDB7BFF-8B22-4856-9DA0-94B4E6E4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7651" name="Slide Number Placeholder 5">
            <a:extLst>
              <a:ext uri="{FF2B5EF4-FFF2-40B4-BE49-F238E27FC236}">
                <a16:creationId xmlns:a16="http://schemas.microsoft.com/office/drawing/2014/main" id="{8205BD90-1F99-4BD3-B5E6-0B039046B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57F7C0-3C8B-4A88-959A-411B81A6745B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400"/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E48FC683-E46A-49F0-B15C-BC7BB7E209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19225"/>
            <a:ext cx="10515600" cy="4351338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1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seluruhnya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nol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dirty="0">
              <a:cs typeface="Times New Roman" panose="02020603050405020304" pitchFamily="18" charset="0"/>
            </a:endParaRPr>
          </a:p>
          <a:p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sebab</a:t>
            </a:r>
            <a:r>
              <a:rPr lang="en-US" altLang="en-US" dirty="0"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	</a:t>
            </a:r>
            <a:r>
              <a:rPr lang="en-US" altLang="en-US" i="1" dirty="0">
                <a:cs typeface="Times New Roman" panose="02020603050405020304" pitchFamily="18" charset="0"/>
              </a:rPr>
              <a:t>c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30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 dirty="0">
                <a:cs typeface="Times New Roman" panose="02020603050405020304" pitchFamily="18" charset="0"/>
              </a:rPr>
              <a:t> 0 = </a:t>
            </a:r>
            <a:r>
              <a:rPr lang="en-US" altLang="en-US" i="1" dirty="0">
                <a:cs typeface="Times New Roman" panose="02020603050405020304" pitchFamily="18" charset="0"/>
              </a:rPr>
              <a:t>p</a:t>
            </a:r>
            <a:r>
              <a:rPr lang="en-US" altLang="en-US" i="1" baseline="-25000" dirty="0">
                <a:cs typeface="Times New Roman" panose="02020603050405020304" pitchFamily="18" charset="0"/>
              </a:rPr>
              <a:t>i</a:t>
            </a: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dirty="0">
                <a:cs typeface="Times New Roman" panose="02020603050405020304" pitchFamily="18" charset="0"/>
              </a:rPr>
              <a:t>	dan proses </a:t>
            </a:r>
            <a:r>
              <a:rPr lang="en-US" altLang="en-US" dirty="0" err="1">
                <a:cs typeface="Times New Roman" panose="02020603050405020304" pitchFamily="18" charset="0"/>
              </a:rPr>
              <a:t>enkripsi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menjadi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tak-berarti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266FE-4975-4E98-8DD8-0B7106DB7381}"/>
              </a:ext>
            </a:extLst>
          </p:cNvPr>
          <p:cNvSpPr txBox="1"/>
          <p:nvPr/>
        </p:nvSpPr>
        <p:spPr>
          <a:xfrm>
            <a:off x="2752725" y="2162175"/>
            <a:ext cx="637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Keystream: 00000000000000000000000000000…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F7815A24-6DCC-46B9-A9A8-7E9BD4163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042F1C8-705D-42BB-BF22-B6B1AA99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C63B853-78CC-4542-92DB-1B067A815297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400"/>
          </a:p>
        </p:txBody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4CE1AFF8-9A55-41A3-83F6-3C84B0AF3E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2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 err="1">
                <a:cs typeface="Times New Roman" panose="02020603050405020304" pitchFamily="18" charset="0"/>
              </a:rPr>
              <a:t>kesytream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berulang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secara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periodik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enkripsinya</a:t>
            </a:r>
            <a:r>
              <a:rPr lang="en-US" altLang="en-US" dirty="0">
                <a:cs typeface="Times New Roman" panose="02020603050405020304" pitchFamily="18" charset="0"/>
              </a:rPr>
              <a:t> = cipher XOR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memiliki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rendah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CED393D-483A-4F2E-B71F-707FB87ADA86}"/>
              </a:ext>
            </a:extLst>
          </p:cNvPr>
          <p:cNvSpPr/>
          <p:nvPr/>
        </p:nvSpPr>
        <p:spPr>
          <a:xfrm>
            <a:off x="2840038" y="2863334"/>
            <a:ext cx="6374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</a:rPr>
              <a:t>Kesytream</a:t>
            </a:r>
            <a:r>
              <a:rPr lang="en-US" sz="2400" dirty="0">
                <a:solidFill>
                  <a:srgbClr val="FF0000"/>
                </a:solidFill>
              </a:rPr>
              <a:t>: 110110</a:t>
            </a:r>
            <a:r>
              <a:rPr lang="en-US" sz="2400" dirty="0">
                <a:solidFill>
                  <a:srgbClr val="00B0F0"/>
                </a:solidFill>
              </a:rPr>
              <a:t>110110</a:t>
            </a:r>
            <a:r>
              <a:rPr lang="en-US" sz="2400" dirty="0">
                <a:solidFill>
                  <a:srgbClr val="7030A0"/>
                </a:solidFill>
              </a:rPr>
              <a:t>110110</a:t>
            </a:r>
            <a:r>
              <a:rPr lang="en-US" sz="2400" dirty="0">
                <a:solidFill>
                  <a:srgbClr val="00B050"/>
                </a:solidFill>
              </a:rPr>
              <a:t>110110</a:t>
            </a:r>
            <a:r>
              <a:rPr lang="en-US" sz="2400" dirty="0"/>
              <a:t>11011…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>
            <a:extLst>
              <a:ext uri="{FF2B5EF4-FFF2-40B4-BE49-F238E27FC236}">
                <a16:creationId xmlns:a16="http://schemas.microsoft.com/office/drawing/2014/main" id="{9F685C73-D6EE-4570-9134-744197A0E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29699" name="Slide Number Placeholder 5">
            <a:extLst>
              <a:ext uri="{FF2B5EF4-FFF2-40B4-BE49-F238E27FC236}">
                <a16:creationId xmlns:a16="http://schemas.microsoft.com/office/drawing/2014/main" id="{41ACB683-7A2F-45C2-8C8D-B0604579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8A5CF3-F7E2-4AC4-B6AF-BD2344070D86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400"/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0DCA7D64-3A42-4ACE-983F-4091C7113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92200" y="1333500"/>
            <a:ext cx="9951720" cy="4191000"/>
          </a:xfrm>
        </p:spPr>
        <p:txBody>
          <a:bodyPr/>
          <a:lstStyle/>
          <a:p>
            <a:pPr eaLnBrk="1" hangingPunct="1"/>
            <a:r>
              <a:rPr lang="en-US" altLang="en-US" b="1" dirty="0" err="1"/>
              <a:t>Kasus</a:t>
            </a:r>
            <a:r>
              <a:rPr lang="en-US" altLang="en-US" b="1" dirty="0"/>
              <a:t> 3</a:t>
            </a:r>
            <a:r>
              <a:rPr lang="en-US" altLang="en-US" dirty="0"/>
              <a:t>: </a:t>
            </a:r>
            <a:r>
              <a:rPr lang="en-US" altLang="en-US" dirty="0" err="1">
                <a:cs typeface="Times New Roman" panose="02020603050405020304" pitchFamily="18" charset="0"/>
              </a:rPr>
              <a:t>Jika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mengeluarkan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benar-benar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(</a:t>
            </a:r>
            <a:r>
              <a:rPr lang="en-US" altLang="en-US" i="1" dirty="0">
                <a:cs typeface="Times New Roman" panose="02020603050405020304" pitchFamily="18" charset="0"/>
              </a:rPr>
              <a:t>truly random</a:t>
            </a:r>
            <a:r>
              <a:rPr lang="en-US" altLang="en-US" dirty="0">
                <a:cs typeface="Times New Roman" panose="02020603050405020304" pitchFamily="18" charset="0"/>
              </a:rPr>
              <a:t>), </a:t>
            </a:r>
            <a:r>
              <a:rPr lang="en-US" altLang="en-US" dirty="0" err="1">
                <a:cs typeface="Times New Roman" panose="02020603050405020304" pitchFamily="18" charset="0"/>
              </a:rPr>
              <a:t>maka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algoritma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enkripsinya</a:t>
            </a:r>
            <a:r>
              <a:rPr lang="en-US" altLang="en-US" dirty="0">
                <a:cs typeface="Times New Roman" panose="02020603050405020304" pitchFamily="18" charset="0"/>
              </a:rPr>
              <a:t> = </a:t>
            </a:r>
            <a:r>
              <a:rPr lang="en-US" altLang="en-US" i="1" dirty="0">
                <a:cs typeface="Times New Roman" panose="02020603050405020304" pitchFamily="18" charset="0"/>
              </a:rPr>
              <a:t>one-time pad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tingkat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sempurna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>
                <a:cs typeface="Times New Roman" panose="02020603050405020304" pitchFamily="18" charset="0"/>
              </a:rPr>
              <a:t>Pada </a:t>
            </a:r>
            <a:r>
              <a:rPr lang="en-US" altLang="en-US" dirty="0" err="1">
                <a:cs typeface="Times New Roman" panose="02020603050405020304" pitchFamily="18" charset="0"/>
              </a:rPr>
              <a:t>kasus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 =   </a:t>
            </a:r>
            <a:r>
              <a:rPr lang="en-US" altLang="en-US" dirty="0" err="1">
                <a:cs typeface="Times New Roman" panose="02020603050405020304" pitchFamily="18" charset="0"/>
              </a:rPr>
              <a:t>panjang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plainteks</a:t>
            </a:r>
            <a:r>
              <a:rPr lang="en-US" altLang="en-US" dirty="0">
                <a:cs typeface="Times New Roman" panose="02020603050405020304" pitchFamily="18" charset="0"/>
              </a:rPr>
              <a:t>, dan </a:t>
            </a:r>
            <a:r>
              <a:rPr lang="en-US" altLang="en-US" dirty="0" err="1">
                <a:cs typeface="Times New Roman" panose="02020603050405020304" pitchFamily="18" charset="0"/>
              </a:rPr>
              <a:t>kita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mendapatkan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sebagai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unbreakable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B2E87E-DC20-423D-BC73-802BC30775D6}"/>
              </a:ext>
            </a:extLst>
          </p:cNvPr>
          <p:cNvSpPr txBox="1"/>
          <p:nvPr/>
        </p:nvSpPr>
        <p:spPr>
          <a:xfrm>
            <a:off x="2800350" y="2967335"/>
            <a:ext cx="637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Keystream: 01101010010101110011010110010…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24DA818D-2A34-4247-8B15-D41CADF87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400"/>
              <a:t>Rinaldi Munir/IF4020 Kriptografi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243196DD-6C0A-4585-8829-CB771AE95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58974A0-4363-4445-A303-7DAADC31B241}" type="slidenum">
              <a:rPr lang="en-GB" altLang="en-US" sz="14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400"/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BF1CA330-2CD5-4F69-83F7-17FA7458E6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480" y="1638300"/>
            <a:ext cx="9514840" cy="42481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b="1" dirty="0">
                <a:cs typeface="Times New Roman" panose="02020603050405020304" pitchFamily="18" charset="0"/>
              </a:rPr>
              <a:t>Kesimpulan</a:t>
            </a:r>
            <a:r>
              <a:rPr lang="en-US" altLang="en-US" dirty="0">
                <a:cs typeface="Times New Roman" panose="02020603050405020304" pitchFamily="18" charset="0"/>
              </a:rPr>
              <a:t>: Tingkat </a:t>
            </a:r>
            <a:r>
              <a:rPr lang="en-US" altLang="en-US" dirty="0" err="1">
                <a:cs typeface="Times New Roman" panose="02020603050405020304" pitchFamily="18" charset="0"/>
              </a:rPr>
              <a:t>keamanan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alir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terletak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antara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cipher</a:t>
            </a:r>
            <a:r>
              <a:rPr lang="en-US" altLang="en-US" dirty="0">
                <a:cs typeface="Times New Roman" panose="02020603050405020304" pitchFamily="18" charset="0"/>
              </a:rPr>
              <a:t> XOR </a:t>
            </a:r>
            <a:r>
              <a:rPr lang="en-US" altLang="en-US" dirty="0" err="1">
                <a:cs typeface="Times New Roman" panose="02020603050405020304" pitchFamily="18" charset="0"/>
              </a:rPr>
              <a:t>sederhana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dengan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one-time pad</a:t>
            </a:r>
            <a:r>
              <a:rPr lang="en-US" altLang="en-US" dirty="0">
                <a:cs typeface="Times New Roman" panose="02020603050405020304" pitchFamily="18" charset="0"/>
              </a:rPr>
              <a:t>. </a:t>
            </a: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endParaRPr lang="en-US" altLang="en-US" dirty="0"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acak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keluaran</a:t>
            </a:r>
            <a:r>
              <a:rPr lang="en-US" altLang="en-US" dirty="0">
                <a:cs typeface="Times New Roman" panose="02020603050405020304" pitchFamily="18" charset="0"/>
              </a:rPr>
              <a:t> yang </a:t>
            </a:r>
            <a:r>
              <a:rPr lang="en-US" altLang="en-US" dirty="0" err="1">
                <a:cs typeface="Times New Roman" panose="02020603050405020304" pitchFamily="18" charset="0"/>
              </a:rPr>
              <a:t>dihasilkan</a:t>
            </a:r>
            <a:r>
              <a:rPr lang="en-US" altLang="en-US" dirty="0">
                <a:cs typeface="Times New Roman" panose="02020603050405020304" pitchFamily="18" charset="0"/>
              </a:rPr>
              <a:t> oleh </a:t>
            </a:r>
            <a:r>
              <a:rPr lang="en-US" altLang="en-US" dirty="0" err="1">
                <a:cs typeface="Times New Roman" panose="02020603050405020304" pitchFamily="18" charset="0"/>
              </a:rPr>
              <a:t>pembangkit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keystream</a:t>
            </a:r>
            <a:r>
              <a:rPr lang="en-US" altLang="en-US" dirty="0"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cs typeface="Times New Roman" panose="02020603050405020304" pitchFamily="18" charset="0"/>
              </a:rPr>
              <a:t>semakin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sulit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kriptanalis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memecahkan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cs typeface="Times New Roman" panose="02020603050405020304" pitchFamily="18" charset="0"/>
              </a:rPr>
              <a:t>cipherteks</a:t>
            </a:r>
            <a:r>
              <a:rPr lang="en-US" altLang="en-US" dirty="0">
                <a:cs typeface="Times New Roman" panose="02020603050405020304" pitchFamily="18" charset="0"/>
              </a:rPr>
              <a:t>.</a:t>
            </a:r>
          </a:p>
          <a:p>
            <a:pPr eaLnBrk="1" hangingPunct="1"/>
            <a:endParaRPr lang="en-GB" alt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DD7AE75-904B-45CC-B3E6-EF443964AD9E}"/>
              </a:ext>
            </a:extLst>
          </p:cNvPr>
          <p:cNvCxnSpPr/>
          <p:nvPr/>
        </p:nvCxnSpPr>
        <p:spPr>
          <a:xfrm>
            <a:off x="2981325" y="3295650"/>
            <a:ext cx="574357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6782AD-82AC-415E-BBCB-F9CA796E737B}"/>
              </a:ext>
            </a:extLst>
          </p:cNvPr>
          <p:cNvCxnSpPr/>
          <p:nvPr/>
        </p:nvCxnSpPr>
        <p:spPr>
          <a:xfrm>
            <a:off x="2981325" y="3228975"/>
            <a:ext cx="0" cy="1333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AF8864-6830-42A1-A86E-6CB362D329B7}"/>
              </a:ext>
            </a:extLst>
          </p:cNvPr>
          <p:cNvCxnSpPr/>
          <p:nvPr/>
        </p:nvCxnSpPr>
        <p:spPr>
          <a:xfrm>
            <a:off x="8724900" y="3228975"/>
            <a:ext cx="0" cy="13335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BB9A7729-2B13-4092-9435-EC82F2BCD303}"/>
              </a:ext>
            </a:extLst>
          </p:cNvPr>
          <p:cNvSpPr txBox="1"/>
          <p:nvPr/>
        </p:nvSpPr>
        <p:spPr>
          <a:xfrm>
            <a:off x="8168926" y="3495676"/>
            <a:ext cx="14814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One-time pad</a:t>
            </a:r>
          </a:p>
          <a:p>
            <a:pPr algn="ctr"/>
            <a:r>
              <a:rPr lang="en-US" dirty="0"/>
              <a:t>(OTP)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7C11F7-C8F7-4C57-A14D-0D58A3EFE2C3}"/>
              </a:ext>
            </a:extLst>
          </p:cNvPr>
          <p:cNvSpPr txBox="1"/>
          <p:nvPr/>
        </p:nvSpPr>
        <p:spPr>
          <a:xfrm>
            <a:off x="2686050" y="3648076"/>
            <a:ext cx="12442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 XOR</a:t>
            </a:r>
          </a:p>
          <a:p>
            <a:r>
              <a:rPr lang="en-US" dirty="0" err="1"/>
              <a:t>sederhana</a:t>
            </a: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B679C50-7181-4945-BC14-F44580693FBF}"/>
              </a:ext>
            </a:extLst>
          </p:cNvPr>
          <p:cNvSpPr txBox="1"/>
          <p:nvPr/>
        </p:nvSpPr>
        <p:spPr>
          <a:xfrm>
            <a:off x="5521163" y="2758559"/>
            <a:ext cx="1149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Cipher </a:t>
            </a:r>
            <a:r>
              <a:rPr lang="en-US" dirty="0" err="1"/>
              <a:t>alir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3394</Words>
  <Application>Microsoft Office PowerPoint</Application>
  <PresentationFormat>Widescreen</PresentationFormat>
  <Paragraphs>474</Paragraphs>
  <Slides>46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46</vt:i4>
      </vt:variant>
    </vt:vector>
  </HeadingPairs>
  <TitlesOfParts>
    <vt:vector size="58" baseType="lpstr">
      <vt:lpstr>Arial</vt:lpstr>
      <vt:lpstr>Calibri</vt:lpstr>
      <vt:lpstr>Calibri Light</vt:lpstr>
      <vt:lpstr>Courier</vt:lpstr>
      <vt:lpstr>Courier New</vt:lpstr>
      <vt:lpstr>Times New Roman</vt:lpstr>
      <vt:lpstr>Verdana</vt:lpstr>
      <vt:lpstr>Wingdings</vt:lpstr>
      <vt:lpstr>Office Theme</vt:lpstr>
      <vt:lpstr>Visio.Drawing.6</vt:lpstr>
      <vt:lpstr>Visio.Drawing.5</vt:lpstr>
      <vt:lpstr>Document</vt:lpstr>
      <vt:lpstr>Stream Cipher </vt:lpstr>
      <vt:lpstr>Cipher Alir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Keystream Generator</vt:lpstr>
      <vt:lpstr>PowerPoint Presentation</vt:lpstr>
      <vt:lpstr>PowerPoint Presentation</vt:lpstr>
      <vt:lpstr>Feedback Shift Register (FSR)</vt:lpstr>
      <vt:lpstr>PowerPoint Presentation</vt:lpstr>
      <vt:lpstr>PowerPoint Presentation</vt:lpstr>
      <vt:lpstr>PowerPoint Presentation</vt:lpstr>
      <vt:lpstr>Serangan pada Cipher Alir</vt:lpstr>
      <vt:lpstr>PowerPoint Presentation</vt:lpstr>
      <vt:lpstr>PowerPoint Presentation</vt:lpstr>
      <vt:lpstr>PowerPoint Presentation</vt:lpstr>
      <vt:lpstr>PowerPoint Presentation</vt:lpstr>
      <vt:lpstr>Aplikasi Cipher Alir</vt:lpstr>
      <vt:lpstr>RC4</vt:lpstr>
      <vt:lpstr>RC4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Kode Program RC4 (dalam Bahasa C++)</vt:lpstr>
      <vt:lpstr>PowerPoint Presentation</vt:lpstr>
      <vt:lpstr>PowerPoint Presentation</vt:lpstr>
      <vt:lpstr>PowerPoint Presentation</vt:lpstr>
      <vt:lpstr>A5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Stream Cipher</dc:title>
  <dc:creator>Rinaldi Munir</dc:creator>
  <cp:lastModifiedBy>Rinaldi Munir</cp:lastModifiedBy>
  <cp:revision>9</cp:revision>
  <dcterms:created xsi:type="dcterms:W3CDTF">2021-02-04T05:59:44Z</dcterms:created>
  <dcterms:modified xsi:type="dcterms:W3CDTF">2021-09-23T06:56:30Z</dcterms:modified>
</cp:coreProperties>
</file>