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456" r:id="rId3"/>
    <p:sldId id="457" r:id="rId4"/>
    <p:sldId id="328" r:id="rId5"/>
    <p:sldId id="333" r:id="rId6"/>
    <p:sldId id="334" r:id="rId7"/>
    <p:sldId id="336" r:id="rId8"/>
    <p:sldId id="404" r:id="rId9"/>
    <p:sldId id="405" r:id="rId10"/>
    <p:sldId id="406" r:id="rId11"/>
    <p:sldId id="408" r:id="rId12"/>
    <p:sldId id="409" r:id="rId13"/>
    <p:sldId id="410" r:id="rId14"/>
    <p:sldId id="411" r:id="rId15"/>
    <p:sldId id="446" r:id="rId16"/>
    <p:sldId id="460" r:id="rId17"/>
    <p:sldId id="461" r:id="rId18"/>
    <p:sldId id="462" r:id="rId19"/>
    <p:sldId id="463" r:id="rId20"/>
    <p:sldId id="464" r:id="rId21"/>
    <p:sldId id="445" r:id="rId22"/>
    <p:sldId id="447" r:id="rId23"/>
    <p:sldId id="450" r:id="rId24"/>
    <p:sldId id="455" r:id="rId25"/>
    <p:sldId id="458" r:id="rId26"/>
    <p:sldId id="459" r:id="rId27"/>
    <p:sldId id="454" r:id="rId28"/>
    <p:sldId id="337" r:id="rId29"/>
    <p:sldId id="339" r:id="rId30"/>
    <p:sldId id="342" r:id="rId31"/>
    <p:sldId id="343" r:id="rId32"/>
    <p:sldId id="344" r:id="rId33"/>
    <p:sldId id="433" r:id="rId34"/>
    <p:sldId id="434" r:id="rId35"/>
    <p:sldId id="435" r:id="rId36"/>
    <p:sldId id="465" r:id="rId37"/>
    <p:sldId id="437" r:id="rId38"/>
    <p:sldId id="466" r:id="rId39"/>
    <p:sldId id="438" r:id="rId40"/>
    <p:sldId id="439" r:id="rId41"/>
    <p:sldId id="340" r:id="rId42"/>
    <p:sldId id="341" r:id="rId43"/>
    <p:sldId id="345" r:id="rId44"/>
    <p:sldId id="346" r:id="rId45"/>
    <p:sldId id="390" r:id="rId46"/>
    <p:sldId id="391" r:id="rId47"/>
    <p:sldId id="394" r:id="rId48"/>
    <p:sldId id="396" r:id="rId49"/>
    <p:sldId id="397" r:id="rId50"/>
    <p:sldId id="467" r:id="rId51"/>
    <p:sldId id="468" r:id="rId52"/>
    <p:sldId id="47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4B45E-F507-4FC5-8975-44C7045B324B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E423B-927A-4593-80E7-5C746CAD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84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D14BA-6F71-4EB9-AF3B-784CEECDD7F0}" type="datetime1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4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7B15-23EA-44A7-A657-59713CD8F3BF}" type="datetime1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8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AE0-46C9-4D7B-9DF9-475AA4957042}" type="datetime1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9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8FBDD-8EA5-4D03-BB49-636CC762946D}" type="datetime1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5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1F0D-EF5F-4A55-A0D3-83525EBF3841}" type="datetime1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8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270A-C11E-4126-AFA4-8C0E7DCEBC45}" type="datetime1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8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6041-DB65-4D1F-B68E-EBA82444F425}" type="datetime1">
              <a:rPr lang="en-US" smtClean="0"/>
              <a:t>8/20/2021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2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104B7-4A10-4B30-AADC-ECE4C81BFE6E}" type="datetime1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3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C71FE-7CB0-4C51-93DB-F0429A50DBCC}" type="datetime1">
              <a:rPr lang="en-US" smtClean="0"/>
              <a:t>8/20/2021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0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1FCF7-016B-40F8-A309-27295012F48B}" type="datetime1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6AD6-4CF2-40B4-91FC-1125291CC9EB}" type="datetime1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0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6D76D-B0CC-432C-9122-598A2C791A02}" type="datetime1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3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en.wikipedia.org/wiki/Image:Al-Kindi.jp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stsn-nci.ac.id/" TargetMode="External"/><Relationship Id="rId2" Type="http://schemas.openxmlformats.org/officeDocument/2006/relationships/hyperlink" Target="http://bssn.go.id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museum.lemsaneg.go.id/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28" y="136525"/>
            <a:ext cx="8606971" cy="21919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01 - </a:t>
            </a:r>
            <a:r>
              <a:rPr lang="en-US" b="1" dirty="0" err="1">
                <a:solidFill>
                  <a:srgbClr val="FF0000"/>
                </a:solidFill>
              </a:rPr>
              <a:t>Pengantar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Kriptografi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35754"/>
            <a:ext cx="9144000" cy="2106559"/>
          </a:xfrm>
        </p:spPr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Prodi Teknik </a:t>
            </a:r>
            <a:r>
              <a:rPr lang="en-US" b="1" dirty="0" err="1"/>
              <a:t>Informatika</a:t>
            </a:r>
            <a:endParaRPr lang="en-US" b="1" dirty="0"/>
          </a:p>
          <a:p>
            <a:r>
              <a:rPr lang="en-US" b="1" dirty="0" err="1"/>
              <a:t>Sekolah</a:t>
            </a:r>
            <a:r>
              <a:rPr lang="en-US" b="1" dirty="0"/>
              <a:t> </a:t>
            </a:r>
            <a:r>
              <a:rPr lang="en-US" b="1" dirty="0" err="1"/>
              <a:t>Teknik</a:t>
            </a:r>
            <a:r>
              <a:rPr lang="en-US" b="1" dirty="0"/>
              <a:t> </a:t>
            </a:r>
            <a:r>
              <a:rPr lang="en-US" b="1" dirty="0" err="1"/>
              <a:t>Elektro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Informatika</a:t>
            </a:r>
            <a:endParaRPr lang="en-US" b="1" dirty="0"/>
          </a:p>
          <a:p>
            <a:r>
              <a:rPr lang="en-US" b="1" dirty="0"/>
              <a:t>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 descr="data_encryption_button-600x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4482587"/>
            <a:ext cx="3145970" cy="235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86" y="39856"/>
            <a:ext cx="3414485" cy="1920648"/>
          </a:xfrm>
          <a:prstGeom prst="rect">
            <a:avLst/>
          </a:prstGeom>
        </p:spPr>
      </p:pic>
      <p:pic>
        <p:nvPicPr>
          <p:cNvPr id="7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C75FE8F2-E255-4A11-B84E-62472FEAE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806" y="4568634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51E7F0-79A0-4C52-A88F-D3C9256D4BA7}"/>
              </a:ext>
            </a:extLst>
          </p:cNvPr>
          <p:cNvSpPr txBox="1"/>
          <p:nvPr/>
        </p:nvSpPr>
        <p:spPr>
          <a:xfrm>
            <a:off x="4572000" y="336296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Oleh: Rinaldi Munir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5CD21-E012-4E8C-9F20-F2AC91A38A69}"/>
              </a:ext>
            </a:extLst>
          </p:cNvPr>
          <p:cNvSpPr txBox="1"/>
          <p:nvPr/>
        </p:nvSpPr>
        <p:spPr>
          <a:xfrm flipH="1">
            <a:off x="1148080" y="627107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IF4020 </a:t>
            </a:r>
            <a:r>
              <a:rPr lang="en-US" sz="2800" b="1" dirty="0" err="1"/>
              <a:t>Kriptografi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2470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1303791" y="478970"/>
            <a:ext cx="9766979" cy="53666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en-US" altLang="en-US" b="1" dirty="0" err="1"/>
              <a:t>Pengirim</a:t>
            </a:r>
            <a:r>
              <a:rPr lang="en-US" altLang="en-US" dirty="0"/>
              <a:t> (</a:t>
            </a:r>
            <a:r>
              <a:rPr lang="en-US" altLang="en-US" i="1" dirty="0"/>
              <a:t>sender</a:t>
            </a:r>
            <a:r>
              <a:rPr lang="en-US" altLang="en-US" dirty="0"/>
              <a:t>): </a:t>
            </a:r>
            <a:r>
              <a:rPr lang="en-US" altLang="en-US" dirty="0" err="1"/>
              <a:t>pihak</a:t>
            </a:r>
            <a:r>
              <a:rPr lang="en-US" altLang="en-US" dirty="0"/>
              <a:t> yang </a:t>
            </a:r>
            <a:r>
              <a:rPr lang="en-US" altLang="en-US" dirty="0" err="1"/>
              <a:t>mengirim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marL="514350" indent="-514350">
              <a:buFont typeface="+mj-lt"/>
              <a:buAutoNum type="arabicPeriod" startAt="3"/>
            </a:pPr>
            <a:r>
              <a:rPr lang="en-US" altLang="en-US" b="1" dirty="0" err="1"/>
              <a:t>Penerima</a:t>
            </a:r>
            <a:r>
              <a:rPr lang="en-US" altLang="en-US" dirty="0"/>
              <a:t> (</a:t>
            </a:r>
            <a:r>
              <a:rPr lang="en-US" altLang="en-US" i="1" dirty="0"/>
              <a:t>receiver</a:t>
            </a:r>
            <a:r>
              <a:rPr lang="en-US" altLang="en-US" dirty="0"/>
              <a:t>): </a:t>
            </a:r>
            <a:r>
              <a:rPr lang="en-US" altLang="en-US" dirty="0" err="1"/>
              <a:t>pihak</a:t>
            </a:r>
            <a:r>
              <a:rPr lang="en-US" altLang="en-US" dirty="0"/>
              <a:t> yang </a:t>
            </a:r>
            <a:r>
              <a:rPr lang="en-US" altLang="en-US" dirty="0" err="1"/>
              <a:t>menerima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 err="1"/>
              <a:t>Pengirim</a:t>
            </a:r>
            <a:r>
              <a:rPr lang="en-US" altLang="en-US" dirty="0"/>
              <a:t>/</a:t>
            </a:r>
            <a:r>
              <a:rPr lang="en-US" altLang="en-US" dirty="0" err="1"/>
              <a:t>penerima</a:t>
            </a:r>
            <a:r>
              <a:rPr lang="en-US" altLang="en-US" dirty="0"/>
              <a:t> </a:t>
            </a:r>
            <a:r>
              <a:rPr lang="en-US" altLang="en-US" dirty="0" err="1"/>
              <a:t>bisa</a:t>
            </a:r>
            <a:r>
              <a:rPr lang="en-US" altLang="en-US" dirty="0"/>
              <a:t> </a:t>
            </a:r>
            <a:r>
              <a:rPr lang="en-US" altLang="en-US" dirty="0" err="1"/>
              <a:t>berupa</a:t>
            </a:r>
            <a:r>
              <a:rPr lang="en-US" altLang="en-US" dirty="0"/>
              <a:t> orang, </a:t>
            </a:r>
            <a:r>
              <a:rPr lang="en-US" altLang="en-US" dirty="0" err="1"/>
              <a:t>komputer</a:t>
            </a:r>
            <a:r>
              <a:rPr lang="en-US" altLang="en-US" dirty="0"/>
              <a:t>, </a:t>
            </a:r>
            <a:r>
              <a:rPr lang="en-US" altLang="en-US" dirty="0" err="1"/>
              <a:t>mesin</a:t>
            </a:r>
            <a:r>
              <a:rPr lang="en-US" altLang="en-US" dirty="0"/>
              <a:t>, </a:t>
            </a:r>
            <a:r>
              <a:rPr lang="en-US" altLang="en-US" dirty="0" err="1"/>
              <a:t>dll</a:t>
            </a:r>
            <a:endParaRPr lang="en-US" altLang="en-US" dirty="0"/>
          </a:p>
          <a:p>
            <a:r>
              <a:rPr lang="en-US" altLang="en-US" dirty="0" err="1">
                <a:cs typeface="Times New Roman" panose="02020603050405020304" pitchFamily="18" charset="0"/>
              </a:rPr>
              <a:t>Contoh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	</a:t>
            </a:r>
            <a:r>
              <a:rPr lang="en-US" altLang="en-US" dirty="0" err="1">
                <a:cs typeface="Times New Roman" panose="02020603050405020304" pitchFamily="18" charset="0"/>
              </a:rPr>
              <a:t>pengirim</a:t>
            </a:r>
            <a:r>
              <a:rPr lang="en-US" altLang="en-US" dirty="0">
                <a:cs typeface="Times New Roman" panose="02020603050405020304" pitchFamily="18" charset="0"/>
              </a:rPr>
              <a:t> = Alice,  </a:t>
            </a:r>
            <a:r>
              <a:rPr lang="en-US" altLang="en-US" dirty="0" err="1">
                <a:cs typeface="Times New Roman" panose="02020603050405020304" pitchFamily="18" charset="0"/>
              </a:rPr>
              <a:t>penerima</a:t>
            </a:r>
            <a:r>
              <a:rPr lang="en-US" altLang="en-US" dirty="0">
                <a:cs typeface="Times New Roman" panose="02020603050405020304" pitchFamily="18" charset="0"/>
              </a:rPr>
              <a:t> = Bob;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	</a:t>
            </a:r>
            <a:r>
              <a:rPr lang="en-US" altLang="en-US" dirty="0" err="1">
                <a:cs typeface="Times New Roman" panose="02020603050405020304" pitchFamily="18" charset="0"/>
              </a:rPr>
              <a:t>pengirim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client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penerima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komp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  <a:r>
              <a:rPr lang="en-US" altLang="en-US" i="1" dirty="0">
                <a:cs typeface="Times New Roman" panose="02020603050405020304" pitchFamily="18" charset="0"/>
              </a:rPr>
              <a:t>server;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dirty="0">
                <a:cs typeface="Times New Roman" panose="02020603050405020304" pitchFamily="18" charset="0"/>
              </a:rPr>
              <a:t> 		</a:t>
            </a:r>
            <a:r>
              <a:rPr lang="en-US" altLang="en-US" dirty="0" err="1">
                <a:cs typeface="Times New Roman" panose="02020603050405020304" pitchFamily="18" charset="0"/>
              </a:rPr>
              <a:t>pengirim</a:t>
            </a:r>
            <a:r>
              <a:rPr lang="en-US" altLang="en-US" dirty="0">
                <a:cs typeface="Times New Roman" panose="02020603050405020304" pitchFamily="18" charset="0"/>
              </a:rPr>
              <a:t> = Alice, </a:t>
            </a:r>
            <a:r>
              <a:rPr lang="en-US" altLang="en-US" dirty="0" err="1">
                <a:cs typeface="Times New Roman" panose="02020603050405020304" pitchFamily="18" charset="0"/>
              </a:rPr>
              <a:t>penerima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penjawab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</a:p>
          <a:p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603" y="4825774"/>
            <a:ext cx="5245895" cy="203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208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8943B4-9AF2-4391-9C20-C4C1BC7F3277}" type="slidenum">
              <a:rPr lang="en-GB" altLang="en-US" sz="1400">
                <a:latin typeface="Arial" panose="020B0604020202020204" pitchFamily="34" charset="0"/>
              </a:rPr>
              <a:pPr/>
              <a:t>11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17412" name="Picture 2" descr="http-se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794"/>
            <a:ext cx="58674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2514600" y="4467906"/>
            <a:ext cx="563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 err="1">
                <a:cs typeface="Times New Roman" panose="02020603050405020304" pitchFamily="18" charset="0"/>
              </a:rPr>
              <a:t>Contoh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pengirim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client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penerima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komp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  <a:r>
              <a:rPr lang="en-US" altLang="en-US" i="1" dirty="0">
                <a:cs typeface="Times New Roman" panose="02020603050405020304" pitchFamily="18" charset="0"/>
              </a:rPr>
              <a:t>server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0217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B3EE253-9B17-4BEB-B99E-D2A7E6226B5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12</a:t>
            </a:fld>
            <a:endParaRPr lang="en-GB" altLang="en-US" sz="140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35767"/>
            <a:ext cx="10515600" cy="4351338"/>
          </a:xfrm>
        </p:spPr>
        <p:txBody>
          <a:bodyPr>
            <a:noAutofit/>
          </a:bodyPr>
          <a:lstStyle/>
          <a:p>
            <a:pPr marL="457200" indent="-457200" eaLnBrk="1" hangingPunct="1">
              <a:buNone/>
            </a:pPr>
            <a:r>
              <a:rPr lang="en-US" altLang="en-US" b="1" dirty="0"/>
              <a:t>4.  </a:t>
            </a:r>
            <a:r>
              <a:rPr lang="en-US" altLang="en-US" b="1" dirty="0" err="1"/>
              <a:t>Cipherteks</a:t>
            </a:r>
            <a:r>
              <a:rPr lang="en-US" altLang="en-US" dirty="0"/>
              <a:t> (</a:t>
            </a:r>
            <a:r>
              <a:rPr lang="en-US" altLang="en-US" i="1" dirty="0" err="1"/>
              <a:t>ciphertext</a:t>
            </a:r>
            <a:r>
              <a:rPr lang="en-US" altLang="en-US" dirty="0"/>
              <a:t>): </a:t>
            </a:r>
            <a:r>
              <a:rPr lang="en-US" altLang="en-US" dirty="0" err="1"/>
              <a:t>pesan</a:t>
            </a:r>
            <a:r>
              <a:rPr lang="en-US" altLang="en-US" dirty="0"/>
              <a:t> yang </a:t>
            </a:r>
            <a:r>
              <a:rPr lang="en-US" altLang="en-US" dirty="0" err="1"/>
              <a:t>telah</a:t>
            </a:r>
            <a:r>
              <a:rPr lang="en-US" altLang="en-US" dirty="0"/>
              <a:t> </a:t>
            </a:r>
            <a:r>
              <a:rPr lang="en-US" altLang="en-US" dirty="0" err="1"/>
              <a:t>disandikan</a:t>
            </a:r>
            <a:r>
              <a:rPr lang="en-US" altLang="en-US" dirty="0"/>
              <a:t>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bermakna</a:t>
            </a:r>
            <a:r>
              <a:rPr lang="en-US" altLang="en-US" dirty="0"/>
              <a:t> </a:t>
            </a:r>
            <a:r>
              <a:rPr lang="en-US" altLang="en-US" dirty="0" err="1"/>
              <a:t>lagi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</a:t>
            </a:r>
            <a:r>
              <a:rPr lang="en-US" altLang="en-US" dirty="0" err="1"/>
              <a:t>Tujuan</a:t>
            </a:r>
            <a:r>
              <a:rPr lang="en-US" altLang="en-US" dirty="0"/>
              <a:t>: agar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oleh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yang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berhak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 Nama lain: </a:t>
            </a:r>
            <a:r>
              <a:rPr lang="en-US" altLang="en-US" b="1" dirty="0" err="1"/>
              <a:t>kriptogram</a:t>
            </a:r>
            <a:r>
              <a:rPr lang="en-US" altLang="en-US" dirty="0"/>
              <a:t> (</a:t>
            </a:r>
            <a:r>
              <a:rPr lang="en-US" altLang="en-US" i="1" dirty="0"/>
              <a:t>cryptogram</a:t>
            </a:r>
            <a:r>
              <a:rPr lang="en-US" altLang="en-US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r>
              <a:rPr lang="en-US" altLang="en-US" dirty="0" err="1"/>
              <a:t>Contoh</a:t>
            </a:r>
            <a:r>
              <a:rPr lang="en-US" altLang="en-US" dirty="0"/>
              <a:t>:</a:t>
            </a: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Plainteks</a:t>
            </a:r>
            <a:r>
              <a:rPr lang="en-US" altLang="en-US" dirty="0"/>
              <a:t>:  </a:t>
            </a:r>
            <a:r>
              <a:rPr lang="en-US" altLang="en-US" dirty="0" err="1">
                <a:latin typeface="Courier New" panose="02070309020205020404" pitchFamily="49" charset="0"/>
              </a:rPr>
              <a:t>culik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anak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itu</a:t>
            </a:r>
            <a:r>
              <a:rPr lang="en-US" altLang="en-US" dirty="0">
                <a:latin typeface="Courier New" panose="02070309020205020404" pitchFamily="49" charset="0"/>
              </a:rPr>
              <a:t> jam 11 </a:t>
            </a:r>
            <a:r>
              <a:rPr lang="en-US" altLang="en-US" dirty="0" err="1">
                <a:latin typeface="Courier New" panose="02070309020205020404" pitchFamily="49" charset="0"/>
              </a:rPr>
              <a:t>siang</a:t>
            </a:r>
            <a:endParaRPr lang="en-US" altLang="en-US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Cipherteks</a:t>
            </a:r>
            <a:r>
              <a:rPr lang="en-US" altLang="en-US" dirty="0"/>
              <a:t>: </a:t>
            </a:r>
            <a:r>
              <a:rPr lang="en-US" altLang="en-US" dirty="0">
                <a:latin typeface="Courier New" panose="02070309020205020404" pitchFamily="49" charset="0"/>
              </a:rPr>
              <a:t>t^$gfUi89rewoFpfdWqL:p[</a:t>
            </a:r>
            <a:r>
              <a:rPr lang="en-US" altLang="en-US" dirty="0" err="1">
                <a:latin typeface="Courier New" panose="02070309020205020404" pitchFamily="49" charset="0"/>
              </a:rPr>
              <a:t>uTcxZ</a:t>
            </a:r>
            <a:endParaRPr lang="en-GB" altLang="en-US" dirty="0">
              <a:latin typeface="Courier New" panose="02070309020205020404" pitchFamily="49" charset="0"/>
            </a:endParaRP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18759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23C211A-D5E4-4C07-BE14-E2BE46D9139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13</a:t>
            </a:fld>
            <a:endParaRPr lang="en-GB" altLang="en-US" sz="1400"/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714" y="693511"/>
            <a:ext cx="10515600" cy="4351338"/>
          </a:xfrm>
        </p:spPr>
        <p:txBody>
          <a:bodyPr/>
          <a:lstStyle/>
          <a:p>
            <a:pPr marL="511175" indent="-511175" eaLnBrk="1" hangingPunct="1">
              <a:buNone/>
              <a:tabLst>
                <a:tab pos="457200" algn="l"/>
              </a:tabLst>
            </a:pPr>
            <a:r>
              <a:rPr lang="en-US" altLang="en-US" b="1" dirty="0"/>
              <a:t>5.  </a:t>
            </a:r>
            <a:r>
              <a:rPr lang="en-US" altLang="en-US" b="1" dirty="0" err="1"/>
              <a:t>Enkripsi</a:t>
            </a:r>
            <a:r>
              <a:rPr lang="en-US" altLang="en-US" dirty="0"/>
              <a:t> (</a:t>
            </a:r>
            <a:r>
              <a:rPr lang="en-US" altLang="en-US" i="1" dirty="0"/>
              <a:t>encryption</a:t>
            </a:r>
            <a:r>
              <a:rPr lang="en-US" altLang="en-US" dirty="0"/>
              <a:t>): p</a:t>
            </a:r>
            <a:r>
              <a:rPr lang="en-US" altLang="en-US" dirty="0">
                <a:cs typeface="Times New Roman" panose="02020603050405020304" pitchFamily="18" charset="0"/>
              </a:rPr>
              <a:t>roses </a:t>
            </a:r>
            <a:r>
              <a:rPr lang="en-US" altLang="en-US" dirty="0" err="1">
                <a:cs typeface="Times New Roman" panose="02020603050405020304" pitchFamily="18" charset="0"/>
              </a:rPr>
              <a:t>menyandikan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plainteks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menjadi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cipherteks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   Nama lain: </a:t>
            </a:r>
            <a:r>
              <a:rPr lang="en-GB" altLang="en-US" dirty="0"/>
              <a:t> </a:t>
            </a:r>
            <a:r>
              <a:rPr lang="en-US" altLang="en-US" i="1" dirty="0"/>
              <a:t>enciphering</a:t>
            </a:r>
            <a:r>
              <a:rPr lang="en-US" altLang="en-US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marL="403225" indent="-403225" eaLnBrk="1" hangingPunct="1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6.  </a:t>
            </a:r>
            <a:r>
              <a:rPr lang="en-US" altLang="en-US" b="1" dirty="0" err="1">
                <a:cs typeface="Times New Roman" panose="02020603050405020304" pitchFamily="18" charset="0"/>
              </a:rPr>
              <a:t>Dekripsi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decryption</a:t>
            </a:r>
            <a:r>
              <a:rPr lang="en-US" altLang="en-US" dirty="0">
                <a:cs typeface="Times New Roman" panose="02020603050405020304" pitchFamily="18" charset="0"/>
              </a:rPr>
              <a:t>): Proses </a:t>
            </a:r>
            <a:r>
              <a:rPr lang="en-US" altLang="en-US" dirty="0" err="1">
                <a:cs typeface="Times New Roman" panose="02020603050405020304" pitchFamily="18" charset="0"/>
              </a:rPr>
              <a:t>mengembalikan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cipherteks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menjadi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plainteks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semula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  Nama lain: </a:t>
            </a:r>
            <a:r>
              <a:rPr lang="en-US" altLang="en-US" i="1" dirty="0"/>
              <a:t>deciphering</a:t>
            </a:r>
            <a:endParaRPr lang="en-GB" alt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476188"/>
              </p:ext>
            </p:extLst>
          </p:nvPr>
        </p:nvGraphicFramePr>
        <p:xfrm>
          <a:off x="2110601" y="4373372"/>
          <a:ext cx="7473137" cy="1982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817190" imgH="1284434" progId="Visio.Drawing.6">
                  <p:embed/>
                </p:oleObj>
              </mc:Choice>
              <mc:Fallback>
                <p:oleObj r:id="rId2" imgW="4817190" imgH="1284434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0601" y="4373372"/>
                        <a:ext cx="7473137" cy="1982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8615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31648" y="892629"/>
            <a:ext cx="10169751" cy="53231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None/>
            </a:pPr>
            <a:r>
              <a:rPr lang="en-US" altLang="en-US" dirty="0" err="1">
                <a:cs typeface="Times New Roman" panose="02020603050405020304" pitchFamily="18" charset="0"/>
              </a:rPr>
              <a:t>Misalkan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	C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chiperteks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	P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plainteks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dirty="0" err="1">
                <a:cs typeface="Times New Roman" panose="02020603050405020304" pitchFamily="18" charset="0"/>
              </a:rPr>
              <a:t>Fungsi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memetakan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		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C		</a:t>
            </a:r>
            <a:r>
              <a:rPr lang="en-US" altLang="en-US" i="1" dirty="0">
                <a:cs typeface="Times New Roman" panose="02020603050405020304" pitchFamily="18" charset="0"/>
              </a:rPr>
              <a:t>				</a:t>
            </a:r>
            <a:r>
              <a:rPr lang="en-US" altLang="en-US" dirty="0">
                <a:cs typeface="Times New Roman" panose="02020603050405020304" pitchFamily="18" charset="0"/>
              </a:rPr>
              <a:t>		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dirty="0" err="1">
                <a:cs typeface="Times New Roman" panose="02020603050405020304" pitchFamily="18" charset="0"/>
              </a:rPr>
              <a:t>Fungsi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D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memetakan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,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 		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	</a:t>
            </a:r>
          </a:p>
          <a:p>
            <a:pPr marL="609600" indent="-609600" algn="just">
              <a:buNone/>
            </a:pPr>
            <a:r>
              <a:rPr lang="en-US" altLang="en-US" dirty="0" err="1">
                <a:cs typeface="Times New Roman" panose="02020603050405020304" pitchFamily="18" charset="0"/>
              </a:rPr>
              <a:t>Fungsi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harus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memenuhi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sifat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</a:p>
          <a:p>
            <a:pPr marL="609600" indent="-609600" algn="just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 </a:t>
            </a:r>
            <a:r>
              <a:rPr lang="en-US" altLang="en-US" i="1" dirty="0">
                <a:cs typeface="Times New Roman" panose="02020603050405020304" pitchFamily="18" charset="0"/>
              </a:rPr>
              <a:t>		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)) = 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en-GB" alt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5366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937" y="1308046"/>
            <a:ext cx="7945805" cy="446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997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543" y="2575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/>
              <a:t>Dua</a:t>
            </a:r>
            <a:r>
              <a:rPr lang="en-US" b="1" dirty="0"/>
              <a:t> </a:t>
            </a:r>
            <a:r>
              <a:rPr lang="en-US" b="1" dirty="0" err="1"/>
              <a:t>Aplikasi</a:t>
            </a:r>
            <a:r>
              <a:rPr lang="en-US" b="1" dirty="0"/>
              <a:t> </a:t>
            </a:r>
            <a:r>
              <a:rPr lang="en-US" b="1" dirty="0" err="1"/>
              <a:t>Utama</a:t>
            </a:r>
            <a:r>
              <a:rPr lang="en-US" b="1" dirty="0"/>
              <a:t> </a:t>
            </a:r>
            <a:r>
              <a:rPr lang="en-US" b="1" dirty="0" err="1"/>
              <a:t>Enkripsi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25143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dokumen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storage (</a:t>
            </a:r>
            <a:r>
              <a:rPr lang="en-US" i="1" dirty="0"/>
              <a:t>encryption at rest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36228" y="1825625"/>
            <a:ext cx="52251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yang </a:t>
            </a:r>
            <a:r>
              <a:rPr lang="en-US" dirty="0" err="1"/>
              <a:t>dikirim</a:t>
            </a:r>
            <a:r>
              <a:rPr lang="en-US" dirty="0"/>
              <a:t> (</a:t>
            </a:r>
            <a:r>
              <a:rPr lang="en-US" i="1" dirty="0"/>
              <a:t>encryption on motion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71" y="3175226"/>
            <a:ext cx="5715000" cy="292417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4C3C60-E90C-4A5F-BAE9-614DB89EF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82" y="3136444"/>
            <a:ext cx="4802779" cy="3001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DB0172-13CB-4A08-991D-FC97E4AE0930}"/>
              </a:ext>
            </a:extLst>
          </p:cNvPr>
          <p:cNvSpPr/>
          <p:nvPr/>
        </p:nvSpPr>
        <p:spPr>
          <a:xfrm>
            <a:off x="6228080" y="621574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: https://gadgetren.com/2016/04/06/fitur-enkripsi-end-to-end-di-whatsapp-bikin-percakapan-semakin-aman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6788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Rinaldi Munir/IF4020 Kriptografi</a:t>
            </a:r>
          </a:p>
        </p:txBody>
      </p:sp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C7AD750-3FC1-4FD7-B0D6-14256670600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17</a:t>
            </a:fld>
            <a:endParaRPr lang="en-GB" altLang="en-US" sz="140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/>
              <a:t>Data Encryption on Motion</a:t>
            </a:r>
            <a:endParaRPr lang="en-GB" altLang="en-US" i="1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PIN </a:t>
            </a:r>
            <a:r>
              <a:rPr lang="en-US" altLang="en-US" sz="3200" dirty="0" err="1">
                <a:cs typeface="Times New Roman" panose="02020603050405020304" pitchFamily="18" charset="0"/>
              </a:rPr>
              <a:t>kartu</a:t>
            </a:r>
            <a:r>
              <a:rPr lang="en-US" altLang="en-US" sz="3200" dirty="0">
                <a:cs typeface="Times New Roman" panose="02020603050405020304" pitchFamily="18" charset="0"/>
              </a:rPr>
              <a:t> ATM yang </a:t>
            </a:r>
            <a:r>
              <a:rPr lang="en-US" altLang="en-US" sz="3200" dirty="0" err="1">
                <a:cs typeface="Times New Roman" panose="02020603050405020304" pitchFamily="18" charset="0"/>
              </a:rPr>
              <a:t>ditransmisikan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dari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mesin</a:t>
            </a:r>
            <a:r>
              <a:rPr lang="en-US" altLang="en-US" sz="3200" dirty="0">
                <a:cs typeface="Times New Roman" panose="02020603050405020304" pitchFamily="18" charset="0"/>
              </a:rPr>
              <a:t> ATM </a:t>
            </a:r>
            <a:r>
              <a:rPr lang="en-US" altLang="en-US" sz="3200" dirty="0" err="1">
                <a:cs typeface="Times New Roman" panose="02020603050405020304" pitchFamily="18" charset="0"/>
              </a:rPr>
              <a:t>ke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komputer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cs typeface="Times New Roman" panose="02020603050405020304" pitchFamily="18" charset="0"/>
              </a:rPr>
              <a:t>server</a:t>
            </a:r>
            <a:r>
              <a:rPr lang="en-US" altLang="en-US" sz="3200" dirty="0">
                <a:cs typeface="Times New Roman" panose="02020603050405020304" pitchFamily="18" charset="0"/>
              </a:rPr>
              <a:t> bank.	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cs typeface="Times New Roman" panose="02020603050405020304" pitchFamily="18" charset="0"/>
              </a:rPr>
              <a:t>password</a:t>
            </a:r>
            <a:r>
              <a:rPr lang="en-US" altLang="en-US" sz="3200" dirty="0">
                <a:cs typeface="Times New Roman" panose="02020603050405020304" pitchFamily="18" charset="0"/>
              </a:rPr>
              <a:t> yang </a:t>
            </a:r>
            <a:r>
              <a:rPr lang="en-US" altLang="en-US" sz="3200" dirty="0" err="1">
                <a:cs typeface="Times New Roman" panose="02020603050405020304" pitchFamily="18" charset="0"/>
              </a:rPr>
              <a:t>diberikan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oleh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pengguna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ke</a:t>
            </a:r>
            <a:r>
              <a:rPr lang="en-US" altLang="en-US" sz="3200" dirty="0">
                <a:cs typeface="Times New Roman" panose="02020603050405020304" pitchFamily="18" charset="0"/>
              </a:rPr>
              <a:t> computer </a:t>
            </a:r>
            <a:r>
              <a:rPr lang="en-US" altLang="en-US" sz="3200" i="1" dirty="0">
                <a:cs typeface="Times New Roman" panose="02020603050405020304" pitchFamily="18" charset="0"/>
              </a:rPr>
              <a:t>host/server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nomor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kartu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kredit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pada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transaksi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cs typeface="Times New Roman" panose="02020603050405020304" pitchFamily="18" charset="0"/>
              </a:rPr>
              <a:t>e-commerce</a:t>
            </a:r>
            <a:r>
              <a:rPr lang="en-US" altLang="en-US" sz="3200" dirty="0">
                <a:cs typeface="Times New Roman" panose="02020603050405020304" pitchFamily="18" charset="0"/>
              </a:rPr>
              <a:t> di internet.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siaran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televisi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berbayar</a:t>
            </a:r>
            <a:r>
              <a:rPr lang="en-US" altLang="en-US" sz="3200" dirty="0">
                <a:cs typeface="Times New Roman" panose="02020603050405020304" pitchFamily="18" charset="0"/>
              </a:rPr>
              <a:t> (</a:t>
            </a:r>
            <a:r>
              <a:rPr lang="en-US" altLang="en-US" sz="3200" i="1" dirty="0">
                <a:cs typeface="Times New Roman" panose="02020603050405020304" pitchFamily="18" charset="0"/>
              </a:rPr>
              <a:t>Pay TV</a:t>
            </a:r>
            <a:r>
              <a:rPr lang="en-US" altLang="en-US" sz="3200" dirty="0"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pesan</a:t>
            </a:r>
            <a:r>
              <a:rPr lang="en-US" altLang="en-US" sz="3200" dirty="0"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cs typeface="Times New Roman" panose="02020603050405020304" pitchFamily="18" charset="0"/>
              </a:rPr>
              <a:t>teks</a:t>
            </a:r>
            <a:r>
              <a:rPr lang="en-US" altLang="en-US" sz="3200" dirty="0">
                <a:cs typeface="Times New Roman" panose="02020603050405020304" pitchFamily="18" charset="0"/>
              </a:rPr>
              <a:t>, audio, video) </a:t>
            </a:r>
            <a:r>
              <a:rPr lang="en-US" altLang="en-US" sz="3200" dirty="0" err="1">
                <a:cs typeface="Times New Roman" panose="02020603050405020304" pitchFamily="18" charset="0"/>
              </a:rPr>
              <a:t>melalui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cs typeface="Times New Roman" panose="02020603050405020304" pitchFamily="18" charset="0"/>
              </a:rPr>
              <a:t>Whatsapp</a:t>
            </a:r>
            <a:endParaRPr lang="en-US" altLang="en-US" sz="3200" i="1" dirty="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percakapan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melalui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ponsel</a:t>
            </a:r>
            <a:r>
              <a:rPr lang="en-US" altLang="en-US" sz="3200" dirty="0">
                <a:cs typeface="Times New Roman" panose="02020603050405020304" pitchFamily="18" charset="0"/>
              </a:rPr>
              <a:t> (di </a:t>
            </a:r>
            <a:r>
              <a:rPr lang="en-US" altLang="en-US" sz="3200" dirty="0" err="1">
                <a:cs typeface="Times New Roman" panose="02020603050405020304" pitchFamily="18" charset="0"/>
              </a:rPr>
              <a:t>negara-negara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tertentu</a:t>
            </a:r>
            <a:r>
              <a:rPr lang="en-US" altLang="en-US" sz="3200" dirty="0">
                <a:cs typeface="Times New Roman" panose="02020603050405020304" pitchFamily="18" charset="0"/>
              </a:rPr>
              <a:t>)</a:t>
            </a:r>
            <a:endParaRPr lang="en-GB" altLang="en-US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20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41FD09C-6B05-4E0D-9329-7A44CE544D1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18</a:t>
            </a:fld>
            <a:endParaRPr lang="en-GB" altLang="en-US" sz="1400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dirty="0"/>
              <a:t>Data Encryption at Rest</a:t>
            </a:r>
            <a:endParaRPr lang="en-GB" altLang="en-US" i="1" dirty="0"/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286" y="1676400"/>
            <a:ext cx="9514114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err="1"/>
              <a:t>Enkripsi</a:t>
            </a:r>
            <a:r>
              <a:rPr lang="en-US" altLang="en-US" dirty="0"/>
              <a:t> </a:t>
            </a:r>
            <a:r>
              <a:rPr lang="en-US" altLang="en-US" dirty="0" err="1"/>
              <a:t>dokumen</a:t>
            </a:r>
            <a:r>
              <a:rPr lang="en-US" altLang="en-US" dirty="0"/>
              <a:t> (</a:t>
            </a:r>
            <a:r>
              <a:rPr lang="en-US" altLang="en-US" i="1" dirty="0"/>
              <a:t>file</a:t>
            </a:r>
            <a:r>
              <a:rPr lang="en-US" altLang="en-US" dirty="0"/>
              <a:t>)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i="1" dirty="0"/>
              <a:t>hard disk</a:t>
            </a:r>
            <a:r>
              <a:rPr lang="en-US" altLang="en-US" dirty="0"/>
              <a:t>, </a:t>
            </a:r>
            <a:r>
              <a:rPr lang="en-US" altLang="en-US" i="1" dirty="0" err="1"/>
              <a:t>flashdisk</a:t>
            </a:r>
            <a:r>
              <a:rPr lang="en-US" altLang="en-US" dirty="0"/>
              <a:t>, CD, DVD, </a:t>
            </a:r>
            <a:r>
              <a:rPr lang="en-US" altLang="en-US" i="1" dirty="0"/>
              <a:t>smartcard</a:t>
            </a:r>
            <a:r>
              <a:rPr lang="en-US" altLang="en-US" dirty="0"/>
              <a:t>, </a:t>
            </a:r>
            <a:r>
              <a:rPr lang="en-US" altLang="en-US" i="1" dirty="0"/>
              <a:t>cloud storage</a:t>
            </a:r>
            <a:r>
              <a:rPr lang="en-US" altLang="en-US" dirty="0"/>
              <a:t>. </a:t>
            </a:r>
          </a:p>
          <a:p>
            <a:pPr marL="609600" indent="-609600">
              <a:buNone/>
            </a:pPr>
            <a:endParaRPr lang="en-GB" altLang="en-US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2743200" y="2630487"/>
          <a:ext cx="6705600" cy="422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629656" imgH="3549396" progId="Word.Document.8">
                  <p:embed/>
                </p:oleObj>
              </mc:Choice>
              <mc:Fallback>
                <p:oleObj name="Document" r:id="rId2" imgW="5629656" imgH="354939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630487"/>
                        <a:ext cx="6705600" cy="422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4445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0F78211-EC2F-47D1-B747-232B92285A2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19</a:t>
            </a:fld>
            <a:endParaRPr lang="en-GB" altLang="en-US" sz="1400"/>
          </a:p>
        </p:txBody>
      </p:sp>
      <p:graphicFrame>
        <p:nvGraphicFramePr>
          <p:cNvPr id="28677" name="Object 4"/>
          <p:cNvGraphicFramePr>
            <a:graphicFrameLocks noChangeAspect="1"/>
          </p:cNvGraphicFramePr>
          <p:nvPr/>
        </p:nvGraphicFramePr>
        <p:xfrm>
          <a:off x="-221569" y="206828"/>
          <a:ext cx="8189912" cy="312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629656" imgH="2148840" progId="Word.Document.8">
                  <p:embed/>
                </p:oleObj>
              </mc:Choice>
              <mc:Fallback>
                <p:oleObj name="Document" r:id="rId2" imgW="5629656" imgH="2148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1569" y="206828"/>
                        <a:ext cx="8189912" cy="312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0"/>
          <p:cNvGraphicFramePr>
            <a:graphicFrameLocks noChangeAspect="1"/>
          </p:cNvGraphicFramePr>
          <p:nvPr/>
        </p:nvGraphicFramePr>
        <p:xfrm>
          <a:off x="2747283" y="3332616"/>
          <a:ext cx="798195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629656" imgH="2308860" progId="Word.Document.8">
                  <p:embed/>
                </p:oleObj>
              </mc:Choice>
              <mc:Fallback>
                <p:oleObj name="Document" r:id="rId4" imgW="5629656" imgH="23088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283" y="3332616"/>
                        <a:ext cx="798195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7104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2CF955B-053E-47A8-98F4-AF9A1CEB3FE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</a:t>
            </a:fld>
            <a:endParaRPr lang="en-GB" altLang="en-US" sz="140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7471" y="990600"/>
            <a:ext cx="9207967" cy="17526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sz="3200" dirty="0"/>
              <a:t>ENC%????Ü3E«Q)_lp?²D¹J„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200" dirty="0" err="1"/>
              <a:t>ö´ÖôGx</a:t>
            </a:r>
            <a:r>
              <a:rPr lang="en-US" altLang="en-US" sz="3200" dirty="0"/>
              <a:t>)€_Ûëoej8*5gkp23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200" dirty="0"/>
              <a:t>@¶&lt;æ¨Äó~„³^TGRflkdpoý~eÿw—uah)Éƒ80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200" dirty="0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6200916" y="3398341"/>
            <a:ext cx="2898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???????????????</a:t>
            </a:r>
          </a:p>
        </p:txBody>
      </p:sp>
      <p:sp>
        <p:nvSpPr>
          <p:cNvPr id="6151" name="Oval Callout 7"/>
          <p:cNvSpPr>
            <a:spLocks noChangeArrowheads="1"/>
          </p:cNvSpPr>
          <p:nvPr/>
        </p:nvSpPr>
        <p:spPr bwMode="auto">
          <a:xfrm>
            <a:off x="5637165" y="3040360"/>
            <a:ext cx="4038600" cy="12954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817" y="4311162"/>
            <a:ext cx="3431852" cy="23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21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AEBDAB3-60D3-4041-94C0-FC899A4CC3A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20</a:t>
            </a:fld>
            <a:endParaRPr lang="en-GB" altLang="en-US" sz="1400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5" y="1197272"/>
            <a:ext cx="5149181" cy="41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6705601" y="1773388"/>
            <a:ext cx="13885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30727" name="Object 2"/>
          <p:cNvGraphicFramePr>
            <a:graphicFrameLocks noChangeAspect="1"/>
          </p:cNvGraphicFramePr>
          <p:nvPr/>
        </p:nvGraphicFramePr>
        <p:xfrm>
          <a:off x="6416160" y="1223758"/>
          <a:ext cx="5113973" cy="4189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4610744" imgH="3772427" progId="Paint.Picture">
                  <p:embed/>
                </p:oleObj>
              </mc:Choice>
              <mc:Fallback>
                <p:oleObj name="Bitmap Image" r:id="rId3" imgW="4610744" imgH="37724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6160" y="1223758"/>
                        <a:ext cx="5113973" cy="41897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Rectangle 4"/>
          <p:cNvSpPr>
            <a:spLocks noChangeArrowheads="1"/>
          </p:cNvSpPr>
          <p:nvPr/>
        </p:nvSpPr>
        <p:spPr bwMode="auto">
          <a:xfrm>
            <a:off x="2769779" y="5387033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Times New Roman" panose="02020603050405020304" pitchFamily="18" charset="0"/>
              </a:rPr>
              <a:t>foreman.avi</a:t>
            </a:r>
            <a:endParaRPr lang="en-US" altLang="en-US" dirty="0"/>
          </a:p>
        </p:txBody>
      </p:sp>
      <p:sp>
        <p:nvSpPr>
          <p:cNvPr id="30729" name="Rectangle 5"/>
          <p:cNvSpPr>
            <a:spLocks noChangeArrowheads="1"/>
          </p:cNvSpPr>
          <p:nvPr/>
        </p:nvSpPr>
        <p:spPr bwMode="auto">
          <a:xfrm>
            <a:off x="7689769" y="5431233"/>
            <a:ext cx="2778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Times New Roman" panose="02020603050405020304" pitchFamily="18" charset="0"/>
              </a:rPr>
              <a:t>Foreman-encrypt.avi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978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29CABAD-430A-47E9-A87F-2F3B1210C1D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21</a:t>
            </a:fld>
            <a:endParaRPr lang="en-GB" altLang="en-US" sz="1400"/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085396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None/>
            </a:pPr>
            <a:r>
              <a:rPr lang="en-US" altLang="en-US" sz="3000" b="1" dirty="0">
                <a:cs typeface="Times New Roman" panose="02020603050405020304" pitchFamily="18" charset="0"/>
              </a:rPr>
              <a:t>7.  </a:t>
            </a:r>
            <a:r>
              <a:rPr lang="en-US" altLang="en-US" sz="3000" b="1" i="1" dirty="0">
                <a:cs typeface="Times New Roman" panose="02020603050405020304" pitchFamily="18" charset="0"/>
              </a:rPr>
              <a:t>Cipher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-  </a:t>
            </a:r>
            <a:r>
              <a:rPr lang="en-US" altLang="en-US" sz="3000" dirty="0" err="1">
                <a:cs typeface="Times New Roman" panose="02020603050405020304" pitchFamily="18" charset="0"/>
              </a:rPr>
              <a:t>Algoritma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dan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-  </a:t>
            </a:r>
            <a:r>
              <a:rPr lang="en-US" altLang="en-US" sz="3000" dirty="0" err="1">
                <a:cs typeface="Times New Roman" panose="02020603050405020304" pitchFamily="18" charset="0"/>
              </a:rPr>
              <a:t>aturan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untuk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enchipering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dan</a:t>
            </a:r>
            <a:r>
              <a:rPr lang="en-US" altLang="en-US" sz="3000" dirty="0">
                <a:cs typeface="Times New Roman" panose="02020603050405020304" pitchFamily="18" charset="0"/>
              </a:rPr>
              <a:t> 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dechipering</a:t>
            </a:r>
            <a:r>
              <a:rPr lang="en-US" altLang="en-US" sz="3000" i="1" dirty="0"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cs typeface="Times New Roman" panose="02020603050405020304" pitchFamily="18" charset="0"/>
              </a:rPr>
              <a:t>atau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-  </a:t>
            </a:r>
            <a:r>
              <a:rPr lang="en-US" altLang="en-US" sz="3000" dirty="0" err="1">
                <a:cs typeface="Times New Roman" panose="02020603050405020304" pitchFamily="18" charset="0"/>
              </a:rPr>
              <a:t>fungsi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3000" dirty="0">
                <a:cs typeface="Times New Roman" panose="02020603050405020304" pitchFamily="18" charset="0"/>
              </a:rPr>
              <a:t> yang </a:t>
            </a:r>
            <a:r>
              <a:rPr lang="en-US" altLang="en-US" sz="30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untuk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dan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3000" dirty="0">
                <a:cs typeface="Times New Roman" panose="02020603050405020304" pitchFamily="18" charset="0"/>
              </a:rPr>
              <a:t>  </a:t>
            </a:r>
            <a:r>
              <a:rPr lang="en-US" altLang="en-US" sz="3000" dirty="0" err="1">
                <a:cs typeface="Times New Roman" panose="02020603050405020304" pitchFamily="18" charset="0"/>
              </a:rPr>
              <a:t>pesan</a:t>
            </a:r>
            <a:r>
              <a:rPr lang="en-US" altLang="en-US" sz="3000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</a:t>
            </a:r>
            <a:r>
              <a:rPr lang="en-US" altLang="en-US" sz="3000" dirty="0" err="1">
                <a:cs typeface="Times New Roman" panose="02020603050405020304" pitchFamily="18" charset="0"/>
              </a:rPr>
              <a:t>Contoh</a:t>
            </a:r>
            <a:r>
              <a:rPr lang="en-US" altLang="en-US" sz="3000" dirty="0">
                <a:cs typeface="Times New Roman" panose="02020603050405020304" pitchFamily="18" charset="0"/>
              </a:rPr>
              <a:t>:  </a:t>
            </a:r>
            <a:r>
              <a:rPr lang="en-US" altLang="en-US" sz="30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000" dirty="0"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cs typeface="Times New Roman" panose="02020603050405020304" pitchFamily="18" charset="0"/>
              </a:rPr>
              <a:t>Geser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tiga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huruf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ke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kanan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	       </a:t>
            </a:r>
            <a:r>
              <a:rPr lang="en-US" altLang="en-US" sz="30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3000" dirty="0"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cs typeface="Times New Roman" panose="02020603050405020304" pitchFamily="18" charset="0"/>
              </a:rPr>
              <a:t>Geser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tiga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huruf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ke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kiri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	       E(p) = (p + k) mod 26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	       D(c) = (c – k) mod 26		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297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5259BAC-5030-4CE2-8E66-21437C2FB19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22</a:t>
            </a:fld>
            <a:endParaRPr lang="en-GB" altLang="en-US" sz="1400"/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69894"/>
            <a:ext cx="10515600" cy="500706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8.  </a:t>
            </a:r>
            <a:r>
              <a:rPr lang="en-US" altLang="en-US" b="1" dirty="0" err="1"/>
              <a:t>Kunci</a:t>
            </a:r>
            <a:r>
              <a:rPr lang="en-US" altLang="en-US" dirty="0"/>
              <a:t>:  </a:t>
            </a:r>
            <a:r>
              <a:rPr lang="en-US" altLang="en-US" dirty="0">
                <a:cs typeface="Times New Roman" panose="02020603050405020304" pitchFamily="18" charset="0"/>
              </a:rPr>
              <a:t>parameter yang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dekripsi</a:t>
            </a:r>
            <a:r>
              <a:rPr lang="en-GB" altLang="en-US" dirty="0"/>
              <a:t> 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    -  </a:t>
            </a:r>
            <a:r>
              <a:rPr lang="en-US" altLang="en-US" dirty="0" err="1">
                <a:solidFill>
                  <a:srgbClr val="FF0000"/>
                </a:solidFill>
              </a:rPr>
              <a:t>Prinsip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Kherkoff</a:t>
            </a:r>
            <a:r>
              <a:rPr lang="en-US" altLang="en-US" dirty="0"/>
              <a:t>: </a:t>
            </a:r>
            <a:r>
              <a:rPr lang="en-US" altLang="en-US" dirty="0" err="1"/>
              <a:t>semua</a:t>
            </a:r>
            <a:r>
              <a:rPr lang="en-US" altLang="en-US" dirty="0"/>
              <a:t> </a:t>
            </a:r>
            <a:r>
              <a:rPr lang="en-US" altLang="en-US" dirty="0" err="1"/>
              <a:t>algoritma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harus</a:t>
            </a:r>
            <a:r>
              <a:rPr lang="en-US" altLang="en-US" dirty="0"/>
              <a:t> </a:t>
            </a:r>
            <a:r>
              <a:rPr lang="en-US" altLang="en-US" dirty="0" err="1"/>
              <a:t>publik</a:t>
            </a:r>
            <a:r>
              <a:rPr lang="en-US" altLang="en-US" dirty="0"/>
              <a:t> (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 </a:t>
            </a:r>
            <a:r>
              <a:rPr lang="en-US" altLang="en-US" dirty="0" err="1"/>
              <a:t>rahasia</a:t>
            </a:r>
            <a:r>
              <a:rPr lang="en-US" altLang="en-US" dirty="0"/>
              <a:t>), </a:t>
            </a:r>
            <a:r>
              <a:rPr lang="en-US" altLang="en-US" dirty="0" err="1"/>
              <a:t>sedangkan</a:t>
            </a:r>
            <a:r>
              <a:rPr lang="en-US" altLang="en-US" dirty="0"/>
              <a:t> </a:t>
            </a:r>
            <a:r>
              <a:rPr lang="en-US" altLang="en-US" dirty="0" err="1"/>
              <a:t>kunci</a:t>
            </a:r>
            <a:r>
              <a:rPr lang="en-US" altLang="en-US" dirty="0"/>
              <a:t> </a:t>
            </a:r>
            <a:r>
              <a:rPr lang="en-US" altLang="en-US" dirty="0" err="1"/>
              <a:t>harus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.</a:t>
            </a:r>
          </a:p>
          <a:p>
            <a:pPr algn="just">
              <a:buNone/>
              <a:tabLst>
                <a:tab pos="511175" algn="l"/>
              </a:tabLst>
            </a:pPr>
            <a:endParaRPr lang="en-US" altLang="en-US" dirty="0">
              <a:cs typeface="Times New Roman" panose="02020603050405020304" pitchFamily="18" charset="0"/>
            </a:endParaRPr>
          </a:p>
          <a:p>
            <a:pPr algn="just">
              <a:buNone/>
              <a:tabLst>
                <a:tab pos="511175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	 -	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  <a:r>
              <a:rPr lang="en-US" altLang="en-US" i="1" dirty="0">
                <a:cs typeface="Times New Roman" panose="02020603050405020304" pitchFamily="18" charset="0"/>
              </a:rPr>
              <a:t>E</a:t>
            </a:r>
            <a:r>
              <a:rPr lang="en-US" altLang="en-US" i="1" baseline="-30000" dirty="0">
                <a:cs typeface="Times New Roman" panose="02020603050405020304" pitchFamily="18" charset="0"/>
              </a:rPr>
              <a:t>K</a:t>
            </a:r>
            <a:r>
              <a:rPr lang="en-US" altLang="en-US" dirty="0"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cs typeface="Times New Roman" panose="02020603050405020304" pitchFamily="18" charset="0"/>
              </a:rPr>
              <a:t>C</a:t>
            </a:r>
            <a:r>
              <a:rPr lang="en-US" altLang="en-US" dirty="0">
                <a:cs typeface="Times New Roman" panose="02020603050405020304" pitchFamily="18" charset="0"/>
              </a:rPr>
              <a:t>	; 	</a:t>
            </a:r>
            <a:r>
              <a:rPr lang="en-US" altLang="en-US" dirty="0" err="1">
                <a:cs typeface="Times New Roman" panose="02020603050405020304" pitchFamily="18" charset="0"/>
              </a:rPr>
              <a:t>Dekripsi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  <a:r>
              <a:rPr lang="en-US" altLang="en-US" i="1" dirty="0">
                <a:cs typeface="Times New Roman" panose="02020603050405020304" pitchFamily="18" charset="0"/>
              </a:rPr>
              <a:t>D</a:t>
            </a:r>
            <a:r>
              <a:rPr lang="en-US" altLang="en-US" i="1" baseline="-30000" dirty="0">
                <a:cs typeface="Times New Roman" panose="02020603050405020304" pitchFamily="18" charset="0"/>
              </a:rPr>
              <a:t>K</a:t>
            </a:r>
            <a:r>
              <a:rPr lang="en-US" altLang="en-US" dirty="0"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cs typeface="Times New Roman" panose="02020603050405020304" pitchFamily="18" charset="0"/>
              </a:rPr>
              <a:t>C</a:t>
            </a:r>
            <a:r>
              <a:rPr lang="en-US" altLang="en-US" dirty="0"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				 	</a:t>
            </a:r>
            <a:endParaRPr lang="en-US" altLang="en-US" i="1" dirty="0"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1" y="4614769"/>
            <a:ext cx="9226450" cy="210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153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A1363D6-9CEA-49BB-B6A3-771C088627A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23</a:t>
            </a:fld>
            <a:endParaRPr lang="en-GB" altLang="en-US" sz="1400"/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70883"/>
            <a:ext cx="10515600" cy="4351338"/>
          </a:xfrm>
        </p:spPr>
        <p:txBody>
          <a:bodyPr/>
          <a:lstStyle/>
          <a:p>
            <a:pPr marL="457200" indent="-457200" eaLnBrk="1" hangingPunct="1">
              <a:buAutoNum type="arabicPeriod" startAt="9"/>
            </a:pPr>
            <a:r>
              <a:rPr lang="en-US" altLang="en-US" b="1" dirty="0" err="1"/>
              <a:t>Penyadap</a:t>
            </a:r>
            <a:r>
              <a:rPr lang="en-US" altLang="en-US" dirty="0"/>
              <a:t> (</a:t>
            </a:r>
            <a:r>
              <a:rPr lang="en-US" altLang="en-US" i="1" dirty="0"/>
              <a:t>eavesdropper</a:t>
            </a:r>
            <a:r>
              <a:rPr lang="en-US" altLang="en-US" dirty="0"/>
              <a:t>): </a:t>
            </a:r>
            <a:r>
              <a:rPr lang="en-US" altLang="en-US" dirty="0">
                <a:cs typeface="Times New Roman" panose="02020603050405020304" pitchFamily="18" charset="0"/>
              </a:rPr>
              <a:t>orang/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mencoba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menangkap</a:t>
            </a:r>
            <a:r>
              <a:rPr lang="en-US" altLang="en-US" dirty="0">
                <a:cs typeface="Times New Roman" panose="02020603050405020304" pitchFamily="18" charset="0"/>
              </a:rPr>
              <a:t> 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selama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ditransmisikan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- </a:t>
            </a:r>
            <a:r>
              <a:rPr lang="en-US" altLang="en-US" dirty="0" err="1"/>
              <a:t>Nama</a:t>
            </a:r>
            <a:r>
              <a:rPr lang="en-US" altLang="en-US" dirty="0"/>
              <a:t> lain: </a:t>
            </a:r>
            <a:r>
              <a:rPr lang="en-US" altLang="en-US" i="1" dirty="0">
                <a:cs typeface="Times New Roman" panose="02020603050405020304" pitchFamily="18" charset="0"/>
              </a:rPr>
              <a:t>enemy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cs typeface="Times New Roman" panose="02020603050405020304" pitchFamily="18" charset="0"/>
              </a:rPr>
              <a:t>adversary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cs typeface="Times New Roman" panose="02020603050405020304" pitchFamily="18" charset="0"/>
              </a:rPr>
              <a:t>intruder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cs typeface="Times New Roman" panose="02020603050405020304" pitchFamily="18" charset="0"/>
              </a:rPr>
              <a:t>interceptor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cs typeface="Times New Roman" panose="02020603050405020304" pitchFamily="18" charset="0"/>
              </a:rPr>
              <a:t>bad guy</a:t>
            </a:r>
          </a:p>
          <a:p>
            <a:pPr marL="0" indent="0" eaLnBrk="1" hangingPunct="1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  - Ron </a:t>
            </a:r>
            <a:r>
              <a:rPr lang="en-US" altLang="en-US" dirty="0" err="1">
                <a:cs typeface="Times New Roman" panose="02020603050405020304" pitchFamily="18" charset="0"/>
              </a:rPr>
              <a:t>Rivest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pakar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): “</a:t>
            </a:r>
            <a:r>
              <a:rPr lang="en-US" altLang="en-US" i="1" dirty="0">
                <a:cs typeface="Times New Roman" panose="02020603050405020304" pitchFamily="18" charset="0"/>
              </a:rPr>
              <a:t>cryptography is about </a:t>
            </a:r>
          </a:p>
          <a:p>
            <a:pPr marL="0" indent="0" eaLnBrk="1" hangingPunct="1"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       communication in the presence of adversaries”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24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10" y="3581680"/>
            <a:ext cx="6068616" cy="313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475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EF49E56-3850-4703-A869-C7946979EE3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24</a:t>
            </a:fld>
            <a:endParaRPr lang="en-GB" altLang="en-US" sz="1400"/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38119"/>
            <a:ext cx="10515600" cy="435133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b="1" dirty="0"/>
              <a:t>10.  </a:t>
            </a:r>
            <a:r>
              <a:rPr lang="en-US" altLang="en-US" b="1" dirty="0" err="1"/>
              <a:t>Kriptanalisis</a:t>
            </a:r>
            <a:r>
              <a:rPr lang="en-US" altLang="en-US" dirty="0"/>
              <a:t> (</a:t>
            </a:r>
            <a:r>
              <a:rPr lang="en-US" altLang="en-US" i="1" dirty="0"/>
              <a:t>cryptanalysis</a:t>
            </a:r>
            <a:r>
              <a:rPr lang="en-US" altLang="en-US" dirty="0"/>
              <a:t>): </a:t>
            </a:r>
            <a:r>
              <a:rPr lang="en-US" altLang="en-US" dirty="0" err="1">
                <a:cs typeface="Times New Roman" panose="02020603050405020304" pitchFamily="18" charset="0"/>
              </a:rPr>
              <a:t>ilmu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untuk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chiperteks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menjadi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plainteks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tanpa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mengetahui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Pelakunya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disebut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cs typeface="Times New Roman" panose="02020603050405020304" pitchFamily="18" charset="0"/>
              </a:rPr>
              <a:t>kriptanalis</a:t>
            </a:r>
            <a:endParaRPr lang="en-US" altLang="en-US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dirty="0" err="1">
                <a:cs typeface="Times New Roman" panose="02020603050405020304" pitchFamily="18" charset="0"/>
              </a:rPr>
              <a:t>Kriptanalisis</a:t>
            </a:r>
            <a:r>
              <a:rPr lang="en-GB" altLang="en-US" dirty="0"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cs typeface="Times New Roman" panose="02020603050405020304" pitchFamily="18" charset="0"/>
              </a:rPr>
              <a:t>merupakan</a:t>
            </a:r>
            <a:r>
              <a:rPr lang="en-GB" altLang="en-US" dirty="0">
                <a:cs typeface="Times New Roman" panose="02020603050405020304" pitchFamily="18" charset="0"/>
              </a:rPr>
              <a:t> “</a:t>
            </a:r>
            <a:r>
              <a:rPr lang="en-GB" altLang="en-US" dirty="0" err="1">
                <a:cs typeface="Times New Roman" panose="02020603050405020304" pitchFamily="18" charset="0"/>
              </a:rPr>
              <a:t>lawan</a:t>
            </a:r>
            <a:r>
              <a:rPr lang="en-GB" altLang="en-US" dirty="0">
                <a:cs typeface="Times New Roman" panose="02020603050405020304" pitchFamily="18" charset="0"/>
              </a:rPr>
              <a:t>” </a:t>
            </a:r>
            <a:r>
              <a:rPr lang="en-GB" altLang="en-US" dirty="0" err="1">
                <a:cs typeface="Times New Roman" panose="02020603050405020304" pitchFamily="18" charset="0"/>
              </a:rPr>
              <a:t>kriptografi</a:t>
            </a:r>
            <a:endParaRPr lang="en-GB" altLang="en-US" dirty="0">
              <a:cs typeface="Times New Roman" panose="02020603050405020304" pitchFamily="18" charset="0"/>
            </a:endParaRPr>
          </a:p>
          <a:p>
            <a:r>
              <a:rPr lang="en-US" altLang="en-US" dirty="0" err="1">
                <a:cs typeface="Times New Roman" panose="02020603050405020304" pitchFamily="18" charset="0"/>
              </a:rPr>
              <a:t>Teknik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sudah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sejak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abad</a:t>
            </a:r>
            <a:r>
              <a:rPr lang="en-US" altLang="en-US" dirty="0">
                <a:cs typeface="Times New Roman" panose="02020603050405020304" pitchFamily="18" charset="0"/>
              </a:rPr>
              <a:t> ke-9. </a:t>
            </a: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0258" y="389794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dikemukakan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pertama</a:t>
            </a:r>
            <a:r>
              <a:rPr lang="en-US" altLang="en-US" sz="2400" dirty="0">
                <a:cs typeface="Times New Roman" panose="02020603050405020304" pitchFamily="18" charset="0"/>
              </a:rPr>
              <a:t> kali </a:t>
            </a:r>
            <a:r>
              <a:rPr lang="en-US" altLang="en-US" sz="2400" dirty="0" err="1">
                <a:cs typeface="Times New Roman" panose="02020603050405020304" pitchFamily="18" charset="0"/>
              </a:rPr>
              <a:t>oleh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seorang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ilmuwan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Arab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pada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Abad IX 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bernama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Abu Yusuf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Yaqub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Ishaq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As-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Sabbah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'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Omran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Ismail Al-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lebih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dikenal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sebagai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5" descr="Al-Kindi depicted in a Syrian Post stamp.">
            <a:hlinkClick r:id="rId2" tooltip="Al-Kindi depicted in a Syrian Post stamp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06" y="3450844"/>
            <a:ext cx="2335494" cy="32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207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177" y="938119"/>
            <a:ext cx="6557682" cy="4897906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menulis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tentang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seni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kode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berjudul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‘</a:t>
            </a:r>
            <a:r>
              <a:rPr lang="en-US" altLang="en-US" sz="30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Risalah</a:t>
            </a:r>
            <a:r>
              <a:rPr lang="en-US" altLang="en-US" sz="3000" i="1" dirty="0">
                <a:solidFill>
                  <a:srgbClr val="000000"/>
                </a:solidFill>
                <a:cs typeface="Times New Roman" panose="02020603050405020304" pitchFamily="18" charset="0"/>
              </a:rPr>
              <a:t> fi </a:t>
            </a:r>
            <a:r>
              <a:rPr lang="en-US" altLang="en-US" sz="30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Istikhraj</a:t>
            </a:r>
            <a:r>
              <a:rPr lang="en-US" altLang="en-US" sz="30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al-</a:t>
            </a:r>
            <a:r>
              <a:rPr lang="en-US" altLang="en-US" sz="30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Mu'amma</a:t>
            </a:r>
            <a:r>
              <a:rPr lang="en-US" altLang="en-US" sz="30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3000" i="1" dirty="0">
                <a:solidFill>
                  <a:srgbClr val="000000"/>
                </a:solidFill>
                <a:cs typeface="Times New Roman" panose="02020603050405020304" pitchFamily="18" charset="0"/>
              </a:rPr>
              <a:t>Manuscript for the Deciphering Cryptographic Messages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3000" dirty="0"/>
              <a:t> </a:t>
            </a:r>
          </a:p>
          <a:p>
            <a:endParaRPr lang="en-US" altLang="en-US" sz="3000" dirty="0"/>
          </a:p>
          <a:p>
            <a:r>
              <a:rPr lang="en-US" altLang="en-US" sz="3000" dirty="0"/>
              <a:t>Al-</a:t>
            </a:r>
            <a:r>
              <a:rPr lang="en-US" altLang="en-US" sz="3000" dirty="0" err="1"/>
              <a:t>Kindi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menemukan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frekuensi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perulangan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huruf</a:t>
            </a:r>
            <a:r>
              <a:rPr lang="en-US" altLang="en-US" sz="3000" dirty="0"/>
              <a:t> di </a:t>
            </a:r>
            <a:r>
              <a:rPr lang="en-US" altLang="en-US" sz="3000" dirty="0" err="1"/>
              <a:t>dalam</a:t>
            </a:r>
            <a:r>
              <a:rPr lang="en-US" altLang="en-US" sz="3000" dirty="0"/>
              <a:t> Al-Quran. </a:t>
            </a:r>
            <a:r>
              <a:rPr lang="en-US" altLang="en-US" sz="3000" dirty="0" err="1"/>
              <a:t>Teknik</a:t>
            </a:r>
            <a:r>
              <a:rPr lang="en-US" altLang="en-US" sz="3000" dirty="0"/>
              <a:t> yang </a:t>
            </a:r>
            <a:r>
              <a:rPr lang="en-US" altLang="en-US" sz="3000" dirty="0" err="1"/>
              <a:t>digunakan</a:t>
            </a:r>
            <a:r>
              <a:rPr lang="en-US" altLang="en-US" sz="3000" dirty="0"/>
              <a:t> Al-</a:t>
            </a:r>
            <a:r>
              <a:rPr lang="en-US" altLang="en-US" sz="3000" dirty="0" err="1"/>
              <a:t>Kindi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kelak</a:t>
            </a:r>
            <a:r>
              <a:rPr lang="en-US" altLang="en-US" sz="3000" dirty="0"/>
              <a:t> </a:t>
            </a:r>
            <a:r>
              <a:rPr lang="en-US" altLang="en-US" sz="3000" dirty="0" err="1"/>
              <a:t>dinamakan</a:t>
            </a:r>
            <a:r>
              <a:rPr lang="en-US" altLang="en-US" sz="3000" dirty="0"/>
              <a:t> </a:t>
            </a:r>
            <a:r>
              <a:rPr lang="en-US" altLang="en-US" sz="3000" b="1" dirty="0" err="1"/>
              <a:t>analisis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frekuensi</a:t>
            </a:r>
            <a:r>
              <a:rPr lang="en-US" altLang="en-US" sz="3000" dirty="0"/>
              <a:t>.</a:t>
            </a:r>
          </a:p>
          <a:p>
            <a:endParaRPr lang="en-US" altLang="en-US" sz="3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Yaitu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teknik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untuk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cipherteks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berdasarkan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frekuensi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kemunculan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karakter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di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dalam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pesan</a:t>
            </a:r>
            <a:endParaRPr lang="en-US" altLang="en-US" sz="3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8" descr="Al-kindi-cryptanaly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99" y="1160789"/>
            <a:ext cx="39211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59389" y="5258563"/>
            <a:ext cx="543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Halaman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pertama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buku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Al-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Kindi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GB" altLang="en-US" i="1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Manuscript for the Deciphering Cryptographic</a:t>
            </a:r>
            <a:endParaRPr lang="en-GB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19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D7676A-0110-4F9C-95F7-926C84F9DF7E}" type="slidenum">
              <a:rPr lang="en-GB" altLang="en-US" sz="1400">
                <a:latin typeface="Arial" panose="020B0604020202020204" pitchFamily="34" charset="0"/>
              </a:rPr>
              <a:pPr/>
              <a:t>26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1120586" y="1617475"/>
            <a:ext cx="350520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hasil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gemilang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seperti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pemecahan</a:t>
            </a:r>
            <a:r>
              <a:rPr lang="en-US" altLang="en-US" sz="2800" dirty="0">
                <a:cs typeface="Times New Roman" panose="02020603050405020304" pitchFamily="18" charset="0"/>
              </a:rPr>
              <a:t> Telegram Zimmermann yang </a:t>
            </a:r>
            <a:r>
              <a:rPr lang="en-US" altLang="en-US" sz="2800" dirty="0" err="1">
                <a:cs typeface="Times New Roman" panose="02020603050405020304" pitchFamily="18" charset="0"/>
              </a:rPr>
              <a:t>membawa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Amerika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Serikat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ke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kancah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Perang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Dunia</a:t>
            </a:r>
            <a:r>
              <a:rPr lang="en-US" altLang="en-US" sz="2800" dirty="0">
                <a:cs typeface="Times New Roman" panose="02020603050405020304" pitchFamily="18" charset="0"/>
              </a:rPr>
              <a:t> I.</a:t>
            </a:r>
            <a:endParaRPr lang="en-US" altLang="en-US" sz="2800" dirty="0"/>
          </a:p>
        </p:txBody>
      </p:sp>
      <p:pic>
        <p:nvPicPr>
          <p:cNvPr id="58373" name="Picture 2" descr="Zimmermann-telegramm-off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82" y="466964"/>
            <a:ext cx="4491318" cy="529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057900" y="576371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Telegram Zimmerman yang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sudah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berhasil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didekripsi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Sumber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: Wikipedia.org)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19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CF46594-F93B-409F-8EF4-02E7A375CB2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27</a:t>
            </a:fld>
            <a:endParaRPr lang="en-GB" altLang="en-US" sz="1400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914400"/>
            <a:ext cx="10753165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11. </a:t>
            </a:r>
            <a:r>
              <a:rPr lang="en-US" altLang="en-US" b="1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cryptology</a:t>
            </a:r>
            <a:r>
              <a:rPr lang="en-US" altLang="en-US" dirty="0">
                <a:cs typeface="Times New Roman" panose="02020603050405020304" pitchFamily="18" charset="0"/>
              </a:rPr>
              <a:t>): </a:t>
            </a:r>
            <a:r>
              <a:rPr lang="en-US" altLang="en-US" dirty="0" err="1">
                <a:cs typeface="Times New Roman" panose="02020603050405020304" pitchFamily="18" charset="0"/>
              </a:rPr>
              <a:t>studi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mengenai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</a:p>
          <a:p>
            <a:pPr algn="just" eaLnBrk="1" hangingPunct="1"/>
            <a:endParaRPr lang="en-GB" altLang="en-US" dirty="0"/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3733800" y="22193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4506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119581"/>
              </p:ext>
            </p:extLst>
          </p:nvPr>
        </p:nvGraphicFramePr>
        <p:xfrm>
          <a:off x="2438400" y="2024061"/>
          <a:ext cx="7521452" cy="3852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174852" imgH="2661095" progId="Visio.Drawing.6">
                  <p:embed/>
                </p:oleObj>
              </mc:Choice>
              <mc:Fallback>
                <p:oleObj r:id="rId2" imgW="5174852" imgH="266109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024061"/>
                        <a:ext cx="7521452" cy="3852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2963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Ancient cryptography</a:t>
            </a:r>
          </a:p>
          <a:p>
            <a:r>
              <a:rPr lang="en-US" dirty="0" err="1"/>
              <a:t>Kriptografi</a:t>
            </a:r>
            <a:r>
              <a:rPr lang="en-US" dirty="0"/>
              <a:t> zaman </a:t>
            </a:r>
            <a:r>
              <a:rPr lang="en-US" dirty="0" err="1"/>
              <a:t>dulu</a:t>
            </a:r>
            <a:r>
              <a:rPr lang="en-US" dirty="0"/>
              <a:t> (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Masehi</a:t>
            </a:r>
            <a:r>
              <a:rPr lang="en-US" dirty="0"/>
              <a:t> -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digital)</a:t>
            </a:r>
          </a:p>
          <a:p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mengenkripsi</a:t>
            </a:r>
            <a:r>
              <a:rPr lang="en-US" dirty="0"/>
              <a:t> </a:t>
            </a:r>
            <a:r>
              <a:rPr lang="en-US" dirty="0" err="1"/>
              <a:t>huruf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angka</a:t>
            </a:r>
            <a:r>
              <a:rPr lang="en-US" dirty="0"/>
              <a:t>,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pena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37" y="3760049"/>
            <a:ext cx="3379305" cy="2416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280" y="141516"/>
            <a:ext cx="4506520" cy="2275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59285" y="3760049"/>
            <a:ext cx="24415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Caesar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Vigenere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Playfair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Hill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Enigma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dll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31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960" y="-45134"/>
            <a:ext cx="10515600" cy="1325563"/>
          </a:xfrm>
        </p:spPr>
        <p:txBody>
          <a:bodyPr/>
          <a:lstStyle/>
          <a:p>
            <a:r>
              <a:rPr lang="en-US" b="1" dirty="0"/>
              <a:t>Modern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92" y="977242"/>
            <a:ext cx="10515600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dekripsi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digital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29</a:t>
            </a:fld>
            <a:endParaRPr lang="en-US"/>
          </a:p>
        </p:txBody>
      </p:sp>
      <p:sp>
        <p:nvSpPr>
          <p:cNvPr id="5" name="Slide Number Placeholder 7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C2AD2F3-DBA9-4968-811B-9032380BA864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05657" y="1719942"/>
            <a:ext cx="4191000" cy="3901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/>
              <a:t>Teks</a:t>
            </a: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2. Audio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    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705601" y="1589314"/>
            <a:ext cx="5011271" cy="476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>
                <a:cs typeface="Arial" panose="020B0604020202020204" pitchFamily="34" charset="0"/>
              </a:rPr>
              <a:t>3. </a:t>
            </a:r>
            <a:r>
              <a:rPr lang="en-US" sz="2400" dirty="0" err="1">
                <a:cs typeface="Arial" panose="020B0604020202020204" pitchFamily="34" charset="0"/>
              </a:rPr>
              <a:t>Gambar</a:t>
            </a:r>
            <a:r>
              <a:rPr lang="en-US" sz="2400" dirty="0">
                <a:cs typeface="Arial" panose="020B0604020202020204" pitchFamily="34" charset="0"/>
              </a:rPr>
              <a:t> (</a:t>
            </a:r>
            <a:r>
              <a:rPr lang="en-US" sz="2400" i="1" dirty="0">
                <a:cs typeface="Arial" panose="020B0604020202020204" pitchFamily="34" charset="0"/>
              </a:rPr>
              <a:t>image</a:t>
            </a:r>
            <a:r>
              <a:rPr lang="en-US" sz="2400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4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/>
              <a:t>4. Video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1676" y="5016117"/>
            <a:ext cx="4038599" cy="16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676" y="2095185"/>
            <a:ext cx="2115452" cy="211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94" y="4719681"/>
            <a:ext cx="4581525" cy="177165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88" y="2210849"/>
            <a:ext cx="5135641" cy="18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514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B6BA8E4-8C66-49CE-B076-FDFCA1C2A103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</a:t>
            </a:fld>
            <a:endParaRPr lang="en-GB" altLang="en-US" sz="140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6389" y="2012576"/>
            <a:ext cx="7772400" cy="41148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dirty="0" err="1"/>
              <a:t>Selamat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datang</a:t>
            </a:r>
            <a:r>
              <a:rPr lang="en-US" altLang="en-US" sz="3600" dirty="0"/>
              <a:t>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dirty="0"/>
              <a:t>di </a:t>
            </a:r>
            <a:r>
              <a:rPr lang="en-US" altLang="en-US" sz="3600" dirty="0" err="1"/>
              <a:t>kelas</a:t>
            </a:r>
            <a:r>
              <a:rPr lang="en-US" altLang="en-US" sz="3600" dirty="0"/>
              <a:t> </a:t>
            </a:r>
            <a:r>
              <a:rPr lang="en-US" altLang="en-US" sz="3600" dirty="0" err="1"/>
              <a:t>Kriptografi</a:t>
            </a:r>
            <a:r>
              <a:rPr lang="en-US" altLang="en-US" sz="3600" dirty="0"/>
              <a:t>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dirty="0"/>
              <a:t>Prodi Teknik </a:t>
            </a:r>
            <a:r>
              <a:rPr lang="en-US" altLang="en-US" sz="3600" dirty="0" err="1"/>
              <a:t>Informatika</a:t>
            </a:r>
            <a:r>
              <a:rPr lang="en-US" altLang="en-US" sz="3600" dirty="0"/>
              <a:t> - ITB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85662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18" y="1894793"/>
            <a:ext cx="9023982" cy="37657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1357" y="981299"/>
            <a:ext cx="352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1. Text Encryption</a:t>
            </a:r>
          </a:p>
        </p:txBody>
      </p:sp>
    </p:spTree>
    <p:extLst>
      <p:ext uri="{BB962C8B-B14F-4D97-AF65-F5344CB8AC3E}">
        <p14:creationId xmlns:p14="http://schemas.microsoft.com/office/powerpoint/2010/main" val="2195172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047" y="1792941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lena-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4976" y="1792941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88787" y="824112"/>
            <a:ext cx="439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 Image encryption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54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1701" y="617284"/>
            <a:ext cx="439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 Video encryption</a:t>
            </a:r>
          </a:p>
        </p:txBody>
      </p:sp>
      <p:pic>
        <p:nvPicPr>
          <p:cNvPr id="5" name="vide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701" y="2067338"/>
            <a:ext cx="5115339" cy="3836505"/>
          </a:xfrm>
          <a:prstGeom prst="rect">
            <a:avLst/>
          </a:prstGeom>
        </p:spPr>
      </p:pic>
      <p:pic>
        <p:nvPicPr>
          <p:cNvPr id="7" name="video2-e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9826" y="2067338"/>
            <a:ext cx="5115340" cy="38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1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5F9CA91-0D21-4556-9D40-3964F174543D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33</a:t>
            </a:fld>
            <a:endParaRPr lang="en-GB" altLang="en-US" sz="1400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 err="1"/>
              <a:t>Sejarah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endParaRPr lang="en-GB" altLang="en-US" b="1" dirty="0"/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8529" y="1524000"/>
            <a:ext cx="9430871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b="1" i="1" dirty="0">
                <a:cs typeface="Times New Roman" panose="02020603050405020304" pitchFamily="18" charset="0"/>
              </a:rPr>
              <a:t> pada zaman </a:t>
            </a:r>
            <a:r>
              <a:rPr lang="en-US" altLang="en-US" b="1" i="1" dirty="0" err="1">
                <a:cs typeface="Times New Roman" panose="02020603050405020304" pitchFamily="18" charset="0"/>
              </a:rPr>
              <a:t>Mesir</a:t>
            </a:r>
            <a:r>
              <a:rPr lang="en-US" altLang="en-US" b="1" i="1" dirty="0"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cs typeface="Times New Roman" panose="02020603050405020304" pitchFamily="18" charset="0"/>
              </a:rPr>
              <a:t>Kuno</a:t>
            </a:r>
            <a:endParaRPr lang="en-US" altLang="en-US" b="1" i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Bangsa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Mesir</a:t>
            </a:r>
            <a:r>
              <a:rPr lang="en-US" altLang="en-US" sz="2400" dirty="0">
                <a:cs typeface="Times New Roman" panose="02020603050405020304" pitchFamily="18" charset="0"/>
              </a:rPr>
              <a:t> 4000 </a:t>
            </a:r>
            <a:r>
              <a:rPr lang="en-US" altLang="en-US" sz="2400" dirty="0" err="1">
                <a:cs typeface="Times New Roman" panose="02020603050405020304" pitchFamily="18" charset="0"/>
              </a:rPr>
              <a:t>tahun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lalu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menggunakan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hieroglyph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tidak</a:t>
            </a:r>
            <a:r>
              <a:rPr lang="en-US" altLang="en-US" sz="2400" dirty="0">
                <a:cs typeface="Times New Roman" panose="02020603050405020304" pitchFamily="18" charset="0"/>
              </a:rPr>
              <a:t> standard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dinding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piramid</a:t>
            </a:r>
            <a:r>
              <a:rPr lang="en-US" altLang="en-US" sz="2400" dirty="0"/>
              <a:t>.</a:t>
            </a:r>
          </a:p>
        </p:txBody>
      </p:sp>
      <p:pic>
        <p:nvPicPr>
          <p:cNvPr id="47110" name="Picture 9" descr="hierogly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87" y="3085913"/>
            <a:ext cx="5527771" cy="345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806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08366B4-502A-42E0-AADA-AFFFB0147A5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34</a:t>
            </a:fld>
            <a:endParaRPr lang="en-GB" altLang="en-US" sz="1400"/>
          </a:p>
        </p:txBody>
      </p:sp>
      <p:sp>
        <p:nvSpPr>
          <p:cNvPr id="4813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96788" y="995082"/>
            <a:ext cx="9272775" cy="4810406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/>
              <a:t>Kriptografi</a:t>
            </a:r>
            <a:r>
              <a:rPr lang="en-US" b="1" i="1" dirty="0"/>
              <a:t> </a:t>
            </a:r>
            <a:r>
              <a:rPr lang="en-US" b="1" i="1" dirty="0" err="1"/>
              <a:t>pada</a:t>
            </a:r>
            <a:r>
              <a:rPr lang="en-US" b="1" i="1" dirty="0"/>
              <a:t> </a:t>
            </a:r>
            <a:r>
              <a:rPr lang="en-US" b="1" i="1" dirty="0" err="1"/>
              <a:t>Zaman</a:t>
            </a:r>
            <a:r>
              <a:rPr lang="en-US" b="1" i="1" dirty="0"/>
              <a:t> </a:t>
            </a:r>
            <a:r>
              <a:rPr lang="en-US" b="1" i="1" dirty="0" err="1"/>
              <a:t>Yunani</a:t>
            </a:r>
            <a:r>
              <a:rPr lang="en-US" b="1" i="1" dirty="0"/>
              <a:t> </a:t>
            </a:r>
            <a:r>
              <a:rPr lang="en-US" b="1" i="1" dirty="0" err="1"/>
              <a:t>dan</a:t>
            </a:r>
            <a:r>
              <a:rPr lang="en-US" b="1" i="1" dirty="0"/>
              <a:t> </a:t>
            </a:r>
            <a:r>
              <a:rPr lang="en-US" b="1" i="1" dirty="0" err="1"/>
              <a:t>Romawi</a:t>
            </a:r>
            <a:r>
              <a:rPr lang="en-US" b="1" i="1" dirty="0"/>
              <a:t> </a:t>
            </a:r>
            <a:r>
              <a:rPr lang="en-US" b="1" i="1" dirty="0" err="1"/>
              <a:t>Kuno</a:t>
            </a:r>
            <a:endParaRPr lang="en-US" dirty="0"/>
          </a:p>
          <a:p>
            <a:pPr marL="0" indent="0" eaLnBrk="1" hangingPunct="1">
              <a:buNone/>
            </a:pPr>
            <a:endParaRPr lang="en-US" altLang="en-US" sz="2400" dirty="0"/>
          </a:p>
          <a:p>
            <a:pPr eaLnBrk="1" hangingPunct="1"/>
            <a:r>
              <a:rPr lang="en-US" altLang="en-US" dirty="0"/>
              <a:t>Di </a:t>
            </a:r>
            <a:r>
              <a:rPr lang="en-US" altLang="en-US" dirty="0" err="1"/>
              <a:t>Yunani</a:t>
            </a:r>
            <a:r>
              <a:rPr lang="en-US" altLang="en-US" dirty="0"/>
              <a:t>,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sudah</a:t>
            </a:r>
            <a:r>
              <a:rPr lang="en-US" altLang="en-US" dirty="0"/>
              <a:t> </a:t>
            </a:r>
            <a:r>
              <a:rPr lang="en-US" altLang="en-US" dirty="0" err="1"/>
              <a:t>digunakan</a:t>
            </a:r>
            <a:r>
              <a:rPr lang="en-US" altLang="en-US" dirty="0"/>
              <a:t> 400 BC</a:t>
            </a:r>
          </a:p>
          <a:p>
            <a:pPr eaLnBrk="1" hangingPunct="1"/>
            <a:r>
              <a:rPr lang="en-US" altLang="en-US" dirty="0" err="1"/>
              <a:t>Alat</a:t>
            </a:r>
            <a:r>
              <a:rPr lang="en-US" altLang="en-US" dirty="0"/>
              <a:t> yang </a:t>
            </a:r>
            <a:r>
              <a:rPr lang="en-US" altLang="en-US" dirty="0" err="1"/>
              <a:t>digunakan</a:t>
            </a:r>
            <a:r>
              <a:rPr lang="en-US" altLang="en-US" dirty="0"/>
              <a:t>: </a:t>
            </a:r>
            <a:r>
              <a:rPr lang="en-US" altLang="en-US" i="1" dirty="0" err="1"/>
              <a:t>scytale</a:t>
            </a:r>
            <a:endParaRPr lang="en-GB" altLang="en-US" i="1" dirty="0"/>
          </a:p>
          <a:p>
            <a:pPr eaLnBrk="1" hangingPunct="1"/>
            <a:endParaRPr lang="en-US" altLang="en-US" dirty="0"/>
          </a:p>
        </p:txBody>
      </p:sp>
      <p:pic>
        <p:nvPicPr>
          <p:cNvPr id="48134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63" y="3400285"/>
            <a:ext cx="3668712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Spartan_Crypt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6" y="2957513"/>
            <a:ext cx="3692525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96788" y="5648464"/>
            <a:ext cx="53705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Plainteks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KILLKINGTOMORROWMIDNIGHT</a:t>
            </a:r>
          </a:p>
          <a:p>
            <a:r>
              <a:rPr lang="en-US" sz="2000" dirty="0" err="1">
                <a:latin typeface="Times New Roman" panose="02020603050405020304" pitchFamily="18" charset="0"/>
              </a:rPr>
              <a:t>Ciphrteks</a:t>
            </a:r>
            <a:r>
              <a:rPr lang="en-US" sz="2000" dirty="0">
                <a:latin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KIMWIINOMGLGRIHLTRDTKOON</a:t>
            </a:r>
          </a:p>
        </p:txBody>
      </p:sp>
    </p:spTree>
    <p:extLst>
      <p:ext uri="{BB962C8B-B14F-4D97-AF65-F5344CB8AC3E}">
        <p14:creationId xmlns:p14="http://schemas.microsoft.com/office/powerpoint/2010/main" val="2521428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3B128C-A7FF-4D2A-8207-049546D96A11}" type="slidenum">
              <a:rPr lang="en-GB" altLang="en-US" sz="1400">
                <a:latin typeface="Arial" panose="020B0604020202020204" pitchFamily="34" charset="0"/>
              </a:rPr>
              <a:pPr/>
              <a:t>35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49156" name="Picture 2" descr="arabiccryp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12" y="392025"/>
            <a:ext cx="4244040" cy="581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1246095" y="1297080"/>
            <a:ext cx="4648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err="1">
                <a:cs typeface="Times New Roman" panose="02020603050405020304" pitchFamily="18" charset="0"/>
              </a:rPr>
              <a:t>Sejarah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bangsa</a:t>
            </a:r>
            <a:r>
              <a:rPr lang="en-US" altLang="en-US" dirty="0">
                <a:cs typeface="Times New Roman" panose="02020603050405020304" pitchFamily="18" charset="0"/>
              </a:rPr>
              <a:t> Arab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buku</a:t>
            </a:r>
            <a:r>
              <a:rPr lang="en-US" altLang="en-US" dirty="0">
                <a:cs typeface="Times New Roman" panose="02020603050405020304" pitchFamily="18" charset="0"/>
              </a:rPr>
              <a:t>  </a:t>
            </a:r>
            <a:r>
              <a:rPr lang="en-US" altLang="en-US" i="1" dirty="0">
                <a:cs typeface="Times New Roman" panose="02020603050405020304" pitchFamily="18" charset="0"/>
              </a:rPr>
              <a:t>Arabic Origins of Cryptology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diterbitkan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King Faisal Center for Research and Islamic Studies</a:t>
            </a:r>
            <a:r>
              <a:rPr lang="en-US" altLang="en-US" dirty="0">
                <a:cs typeface="Times New Roman" panose="02020603050405020304" pitchFamily="18" charset="0"/>
              </a:rPr>
              <a:t>, Arab Saudi. 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617480" y="489111"/>
            <a:ext cx="4624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/>
              <a:t>Kriptografi</a:t>
            </a:r>
            <a:r>
              <a:rPr lang="en-US" sz="2800" b="1" i="1" dirty="0"/>
              <a:t> </a:t>
            </a:r>
            <a:r>
              <a:rPr lang="en-US" sz="2800" b="1" i="1" dirty="0" err="1"/>
              <a:t>pada</a:t>
            </a:r>
            <a:r>
              <a:rPr lang="en-US" sz="2800" b="1" i="1" dirty="0"/>
              <a:t> </a:t>
            </a:r>
            <a:r>
              <a:rPr lang="en-US" sz="2800" b="1" i="1" dirty="0" err="1"/>
              <a:t>Bangsa</a:t>
            </a:r>
            <a:r>
              <a:rPr lang="en-US" sz="2800" b="1" i="1" dirty="0"/>
              <a:t> Arab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869576" y="417490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Ibn ad-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Durayhim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bernama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lengkap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Ali ibn Muhammad ibn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Abd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Aziz, Tag ad-Din.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lahir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Mosul,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Irak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bulan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Sya’ban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712 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1312 M.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sering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berdagang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antara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Kairo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ditunjuk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guru di Masjid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Umayah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pindah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Mesir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760 H/1359 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dikirim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oleh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Sultan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duta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raja Abyssinia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sekarang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Etiopia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26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63706" y="764739"/>
            <a:ext cx="103900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Menurut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ad-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Durayhim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jenis-jenis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cipher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dapat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dikelompokkan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delapan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tipe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transposisi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substitusi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(3)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penambahan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reduksi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jumlah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(4)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penggunaan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piranti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(5)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angka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diboboti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secara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desimal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(6)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penyandian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kata-kata,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(7)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nama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generik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(8)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simbol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tanda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menyatakan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10870" y="4968840"/>
            <a:ext cx="7749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Times New Roman" panose="02020603050405020304" pitchFamily="18" charset="0"/>
              </a:rPr>
              <a:t>Cryptology was born among Arabs. They were the first to discover and write down the methods of </a:t>
            </a:r>
            <a:r>
              <a:rPr lang="en-US" sz="2400" i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cryptanalysys</a:t>
            </a:r>
            <a:r>
              <a:rPr lang="en-US" sz="2400" i="1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(David Kahn – </a:t>
            </a:r>
            <a:r>
              <a:rPr lang="en-US" sz="2400" i="1" dirty="0" err="1">
                <a:solidFill>
                  <a:srgbClr val="FF0000"/>
                </a:solidFill>
              </a:rPr>
              <a:t>Penulis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buku</a:t>
            </a:r>
            <a:r>
              <a:rPr lang="en-US" sz="2400" i="1" dirty="0">
                <a:solidFill>
                  <a:srgbClr val="FF0000"/>
                </a:solidFill>
              </a:rPr>
              <a:t>: The Code Breaker)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89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B770BA8-FFC8-4DFD-9041-3F15CB2D8261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37</a:t>
            </a:fld>
            <a:endParaRPr lang="en-GB" altLang="en-US" sz="1400"/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33718"/>
            <a:ext cx="10515600" cy="534324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b="1" i="1" dirty="0">
                <a:cs typeface="Times New Roman" panose="02020603050405020304" pitchFamily="18" charset="0"/>
              </a:rPr>
              <a:t> pada zaman India </a:t>
            </a:r>
            <a:r>
              <a:rPr lang="en-US" altLang="en-US" b="1" i="1" dirty="0" err="1">
                <a:cs typeface="Times New Roman" panose="02020603050405020304" pitchFamily="18" charset="0"/>
              </a:rPr>
              <a:t>Kuno</a:t>
            </a:r>
            <a:endParaRPr lang="en-US" altLang="en-US" b="1" i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Di India,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pencinta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lovers</a:t>
            </a:r>
            <a:r>
              <a:rPr lang="en-US" altLang="en-US" dirty="0">
                <a:cs typeface="Times New Roman" panose="02020603050405020304" pitchFamily="18" charset="0"/>
              </a:rPr>
              <a:t>)  </a:t>
            </a:r>
            <a:r>
              <a:rPr lang="en-US" altLang="en-US" dirty="0" err="1">
                <a:cs typeface="Times New Roman" panose="02020603050405020304" pitchFamily="18" charset="0"/>
              </a:rPr>
              <a:t>untuk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berkomunikasi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tanpa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diketahui</a:t>
            </a:r>
            <a:r>
              <a:rPr lang="en-US" altLang="en-US" dirty="0">
                <a:cs typeface="Times New Roman" panose="02020603050405020304" pitchFamily="18" charset="0"/>
              </a:rPr>
              <a:t> orang.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Bukti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ini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ditemukan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buku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Kama Sutra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merekomendasikan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wanita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seharusnya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mempelajari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memahami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tulisan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cipher</a:t>
            </a:r>
            <a:r>
              <a:rPr lang="en-US" altLang="en-US" dirty="0"/>
              <a:t>.</a:t>
            </a:r>
          </a:p>
          <a:p>
            <a:pPr eaLnBrk="1" hangingPunct="1"/>
            <a:endParaRPr lang="en-US" altLang="en-US" dirty="0"/>
          </a:p>
          <a:p>
            <a:r>
              <a:rPr lang="en-US" dirty="0"/>
              <a:t>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, </a:t>
            </a:r>
            <a:r>
              <a:rPr lang="en-US" dirty="0" err="1"/>
              <a:t>Vātsyāyana</a:t>
            </a:r>
            <a:r>
              <a:rPr lang="en-US" dirty="0"/>
              <a:t>, </a:t>
            </a:r>
            <a:r>
              <a:rPr lang="en-US" dirty="0" err="1"/>
              <a:t>penulis</a:t>
            </a:r>
            <a:r>
              <a:rPr lang="en-US" dirty="0"/>
              <a:t> Kama Sutra, </a:t>
            </a:r>
            <a:r>
              <a:rPr lang="en-US" dirty="0" err="1"/>
              <a:t>merekomendasikan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para </a:t>
            </a:r>
            <a:r>
              <a:rPr lang="en-US" dirty="0" err="1"/>
              <a:t>wanita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seni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tulisan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i="1" dirty="0"/>
              <a:t>cipher</a:t>
            </a:r>
            <a:r>
              <a:rPr lang="en-US" dirty="0"/>
              <a:t>. Ada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macam</a:t>
            </a:r>
            <a:r>
              <a:rPr lang="en-US" dirty="0"/>
              <a:t> </a:t>
            </a:r>
            <a:r>
              <a:rPr lang="en-US" i="1" dirty="0"/>
              <a:t>cipher</a:t>
            </a:r>
            <a:r>
              <a:rPr lang="en-US" dirty="0"/>
              <a:t>, yang </a:t>
            </a:r>
            <a:r>
              <a:rPr lang="en-US" dirty="0" err="1"/>
              <a:t>pertama</a:t>
            </a:r>
            <a:r>
              <a:rPr lang="en-US" dirty="0"/>
              <a:t>  </a:t>
            </a:r>
            <a:r>
              <a:rPr lang="en-US" dirty="0" err="1"/>
              <a:t>bernama</a:t>
            </a:r>
            <a:r>
              <a:rPr lang="en-US" dirty="0"/>
              <a:t> </a:t>
            </a:r>
            <a:r>
              <a:rPr lang="en-US" i="1" dirty="0" err="1"/>
              <a:t>Kautiliyam</a:t>
            </a:r>
            <a:r>
              <a:rPr lang="en-US" dirty="0"/>
              <a:t> and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i="1" dirty="0" err="1"/>
              <a:t>Mulavediy</a:t>
            </a:r>
            <a:r>
              <a:rPr lang="en-US" i="1" dirty="0"/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9210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4741"/>
            <a:ext cx="10515600" cy="52222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 err="1"/>
              <a:t>Kriptografi</a:t>
            </a:r>
            <a:r>
              <a:rPr lang="en-US" b="1" i="1" dirty="0"/>
              <a:t> </a:t>
            </a:r>
            <a:r>
              <a:rPr lang="en-US" b="1" i="1" dirty="0" err="1"/>
              <a:t>pada</a:t>
            </a:r>
            <a:r>
              <a:rPr lang="en-US" b="1" i="1" dirty="0"/>
              <a:t> </a:t>
            </a:r>
            <a:r>
              <a:rPr lang="en-US" b="1" i="1" dirty="0" err="1"/>
              <a:t>Zaman</a:t>
            </a:r>
            <a:r>
              <a:rPr lang="en-US" b="1" i="1" dirty="0"/>
              <a:t> </a:t>
            </a:r>
            <a:r>
              <a:rPr lang="en-US" b="1" i="1" dirty="0" err="1"/>
              <a:t>Renaisans</a:t>
            </a:r>
            <a:r>
              <a:rPr lang="en-US" b="1" i="1" dirty="0"/>
              <a:t> di </a:t>
            </a:r>
            <a:r>
              <a:rPr lang="en-US" b="1" i="1" dirty="0" err="1"/>
              <a:t>Eropa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Zaman</a:t>
            </a:r>
            <a:r>
              <a:rPr lang="en-US" dirty="0"/>
              <a:t> </a:t>
            </a:r>
            <a:r>
              <a:rPr lang="en-US" dirty="0" err="1"/>
              <a:t>renaisans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 (</a:t>
            </a:r>
            <a:r>
              <a:rPr lang="en-US" dirty="0" err="1"/>
              <a:t>abad</a:t>
            </a:r>
            <a:r>
              <a:rPr lang="en-US" dirty="0"/>
              <a:t> 15-16)</a:t>
            </a:r>
          </a:p>
          <a:p>
            <a:r>
              <a:rPr lang="en-US" i="1" dirty="0"/>
              <a:t>Cipher</a:t>
            </a:r>
            <a:r>
              <a:rPr lang="en-US" dirty="0"/>
              <a:t> </a:t>
            </a:r>
            <a:r>
              <a:rPr lang="en-US" dirty="0" err="1"/>
              <a:t>terkenal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   1. </a:t>
            </a:r>
            <a:r>
              <a:rPr lang="en-US" i="1" dirty="0" err="1"/>
              <a:t>Vigenere</a:t>
            </a:r>
            <a:r>
              <a:rPr lang="en-US" i="1" dirty="0"/>
              <a:t> Cipher </a:t>
            </a:r>
          </a:p>
          <a:p>
            <a:pPr marL="577850" indent="-577850">
              <a:buNone/>
            </a:pPr>
            <a:r>
              <a:rPr lang="en-US" dirty="0"/>
              <a:t>       </a:t>
            </a:r>
            <a:r>
              <a:rPr lang="en-US" dirty="0" err="1"/>
              <a:t>Dipublikasikan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Perancis</a:t>
            </a:r>
            <a:r>
              <a:rPr lang="en-US" dirty="0"/>
              <a:t> </a:t>
            </a:r>
            <a:r>
              <a:rPr lang="en-US" dirty="0" err="1"/>
              <a:t>bernama</a:t>
            </a:r>
            <a:r>
              <a:rPr lang="en-US" dirty="0"/>
              <a:t> Blaise de </a:t>
            </a:r>
            <a:r>
              <a:rPr lang="en-US" dirty="0" err="1"/>
              <a:t>Vigenere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1586.</a:t>
            </a:r>
          </a:p>
          <a:p>
            <a:pPr marL="577850" indent="-577850">
              <a:buNone/>
            </a:pPr>
            <a:endParaRPr lang="en-US" dirty="0"/>
          </a:p>
          <a:p>
            <a:pPr marL="577850" indent="-577850">
              <a:buNone/>
            </a:pPr>
            <a:r>
              <a:rPr lang="en-US" dirty="0"/>
              <a:t>    2. </a:t>
            </a:r>
            <a:r>
              <a:rPr lang="en-US" i="1" dirty="0" err="1"/>
              <a:t>Playfair</a:t>
            </a:r>
            <a:r>
              <a:rPr lang="en-US" i="1" dirty="0"/>
              <a:t> Cipher</a:t>
            </a:r>
          </a:p>
          <a:p>
            <a:pPr marL="577850" indent="-577850">
              <a:buNone/>
            </a:pPr>
            <a:r>
              <a:rPr lang="en-US" dirty="0"/>
              <a:t>        </a:t>
            </a:r>
            <a:r>
              <a:rPr lang="en-US" dirty="0" err="1"/>
              <a:t>Dipromosikan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Inggris</a:t>
            </a:r>
            <a:r>
              <a:rPr lang="en-US" dirty="0"/>
              <a:t>, Lord </a:t>
            </a:r>
            <a:r>
              <a:rPr lang="en-US" dirty="0" err="1"/>
              <a:t>Playfair</a:t>
            </a:r>
            <a:r>
              <a:rPr lang="en-US" dirty="0"/>
              <a:t>, </a:t>
            </a:r>
            <a:r>
              <a:rPr lang="en-US" dirty="0" err="1"/>
              <a:t>meskipun</a:t>
            </a:r>
            <a:r>
              <a:rPr lang="en-US" dirty="0"/>
              <a:t>  </a:t>
            </a:r>
            <a:r>
              <a:rPr lang="en-US" dirty="0" err="1"/>
              <a:t>penemu</a:t>
            </a:r>
            <a:r>
              <a:rPr lang="en-US" dirty="0"/>
              <a:t> </a:t>
            </a:r>
            <a:r>
              <a:rPr lang="en-US" dirty="0" err="1"/>
              <a:t>aslinya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Charles </a:t>
            </a:r>
            <a:r>
              <a:rPr lang="en-US" dirty="0" err="1"/>
              <a:t>Wheastone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1854.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25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DF5402D-27D2-4396-A3E2-F60EE6EFB41C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39</a:t>
            </a:fld>
            <a:endParaRPr lang="en-GB" altLang="en-US" sz="1400"/>
          </a:p>
        </p:txBody>
      </p:sp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372" y="1963738"/>
            <a:ext cx="2944346" cy="370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5"/>
          <p:cNvSpPr>
            <a:spLocks noChangeArrowheads="1"/>
          </p:cNvSpPr>
          <p:nvPr/>
        </p:nvSpPr>
        <p:spPr bwMode="auto">
          <a:xfrm>
            <a:off x="8776447" y="5738072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Queen Mary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860611" y="1693118"/>
            <a:ext cx="67202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dirty="0" err="1">
                <a:cs typeface="Times New Roman" panose="02020603050405020304" pitchFamily="18" charset="0"/>
              </a:rPr>
              <a:t>Pada</a:t>
            </a:r>
            <a:r>
              <a:rPr lang="en-US" altLang="en-US" sz="2800" dirty="0">
                <a:cs typeface="Times New Roman" panose="02020603050405020304" pitchFamily="18" charset="0"/>
              </a:rPr>
              <a:t> Abad ke-17, </a:t>
            </a:r>
            <a:r>
              <a:rPr lang="en-US" altLang="en-US" sz="2800" dirty="0" err="1"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pernah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korban</a:t>
            </a:r>
            <a:r>
              <a:rPr lang="en-US" altLang="en-US" sz="2800" dirty="0"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cs typeface="Times New Roman" panose="02020603050405020304" pitchFamily="18" charset="0"/>
              </a:rPr>
              <a:t>Inggris</a:t>
            </a:r>
            <a:r>
              <a:rPr lang="en-US" altLang="en-US" sz="2800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Queen Mary of Scotland,  </a:t>
            </a:r>
            <a:r>
              <a:rPr lang="en-US" altLang="en-US" sz="2800" dirty="0" err="1">
                <a:cs typeface="Times New Roman" panose="02020603050405020304" pitchFamily="18" charset="0"/>
              </a:rPr>
              <a:t>dipancung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setelah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pesan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rahasianya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dari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balik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penjara</a:t>
            </a:r>
            <a:r>
              <a:rPr lang="en-US" altLang="en-US" sz="2800" dirty="0"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cs typeface="Times New Roman" panose="02020603050405020304" pitchFamily="18" charset="0"/>
              </a:rPr>
              <a:t>pesan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terenkripsi</a:t>
            </a:r>
            <a:r>
              <a:rPr lang="en-US" altLang="en-US" sz="2800" dirty="0">
                <a:cs typeface="Times New Roman" panose="02020603050405020304" pitchFamily="18" charset="0"/>
              </a:rPr>
              <a:t> yang </a:t>
            </a:r>
            <a:r>
              <a:rPr lang="en-US" altLang="en-US" sz="2800" dirty="0" err="1">
                <a:cs typeface="Times New Roman" panose="02020603050405020304" pitchFamily="18" charset="0"/>
              </a:rPr>
              <a:t>isinya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rencana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membunuh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Ratu</a:t>
            </a:r>
            <a:r>
              <a:rPr lang="en-US" altLang="en-US" sz="2800" dirty="0">
                <a:cs typeface="Times New Roman" panose="02020603050405020304" pitchFamily="18" charset="0"/>
              </a:rPr>
              <a:t> Elizabeth I) </a:t>
            </a:r>
            <a:r>
              <a:rPr lang="en-US" altLang="en-US" sz="2800" dirty="0" err="1">
                <a:cs typeface="Times New Roman" panose="02020603050405020304" pitchFamily="18" charset="0"/>
              </a:rPr>
              <a:t>pada</a:t>
            </a:r>
            <a:r>
              <a:rPr lang="en-US" altLang="en-US" sz="2800" dirty="0">
                <a:cs typeface="Times New Roman" panose="02020603050405020304" pitchFamily="18" charset="0"/>
              </a:rPr>
              <a:t> Abad </a:t>
            </a:r>
            <a:r>
              <a:rPr lang="en-US" altLang="en-US" sz="2800" dirty="0" err="1">
                <a:cs typeface="Times New Roman" panose="02020603050405020304" pitchFamily="18" charset="0"/>
              </a:rPr>
              <a:t>Pertengahan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berhasil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dipecahkan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oleh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/>
              <a:t>Thomas </a:t>
            </a:r>
            <a:r>
              <a:rPr lang="en-US" altLang="en-US" sz="2800" dirty="0" err="1"/>
              <a:t>Phelippes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seorang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pemecah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kode</a:t>
            </a:r>
            <a:r>
              <a:rPr lang="en-US" alt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2577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Kriptografi</a:t>
            </a:r>
            <a:endParaRPr lang="en-US" altLang="en-US" b="1" dirty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56408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3200" dirty="0" err="1"/>
              <a:t>Merupakan</a:t>
            </a:r>
            <a:r>
              <a:rPr lang="en-US" altLang="en-US" sz="3200" dirty="0"/>
              <a:t> kakas (</a:t>
            </a:r>
            <a:r>
              <a:rPr lang="en-US" altLang="en-US" sz="3200" i="1" dirty="0"/>
              <a:t>tool</a:t>
            </a:r>
            <a:r>
              <a:rPr lang="en-US" altLang="en-US" sz="3200" dirty="0"/>
              <a:t>) yang </a:t>
            </a:r>
            <a:r>
              <a:rPr lang="en-US" altLang="en-US" sz="3200" dirty="0" err="1"/>
              <a:t>sangat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penting</a:t>
            </a:r>
            <a:r>
              <a:rPr lang="en-US" altLang="en-US" sz="3200" dirty="0"/>
              <a:t> di </a:t>
            </a:r>
            <a:r>
              <a:rPr lang="en-US" altLang="en-US" sz="3200" dirty="0" err="1"/>
              <a:t>dalam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keamanan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informasi</a:t>
            </a:r>
            <a:endParaRPr lang="en-US" altLang="en-US" sz="3200" dirty="0"/>
          </a:p>
          <a:p>
            <a:pPr eaLnBrk="1" hangingPunct="1">
              <a:lnSpc>
                <a:spcPct val="90000"/>
              </a:lnSpc>
            </a:pPr>
            <a:endParaRPr lang="en-US" altLang="en-US" sz="32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3200" dirty="0"/>
              <a:t>Kata </a:t>
            </a:r>
            <a:r>
              <a:rPr lang="en-US" altLang="en-US" sz="3200" i="1" dirty="0"/>
              <a:t>cryptography </a:t>
            </a:r>
            <a:r>
              <a:rPr lang="en-US" altLang="en-US" sz="3200" dirty="0" err="1"/>
              <a:t>berasal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dari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bahasa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Yunani</a:t>
            </a:r>
            <a:r>
              <a:rPr lang="en-US" altLang="en-US" sz="3200" dirty="0"/>
              <a:t>: </a:t>
            </a:r>
          </a:p>
          <a:p>
            <a:pPr marL="0" indent="0">
              <a:buNone/>
            </a:pPr>
            <a:r>
              <a:rPr lang="en-US" altLang="en-US" sz="3200" dirty="0">
                <a:solidFill>
                  <a:srgbClr val="FF0000"/>
                </a:solidFill>
                <a:latin typeface="Symbol" panose="05050102010706020507" pitchFamily="18" charset="2"/>
              </a:rPr>
              <a:t>	</a:t>
            </a:r>
            <a:r>
              <a:rPr lang="en-US" sz="3200" dirty="0" err="1">
                <a:solidFill>
                  <a:srgbClr val="FF0000"/>
                </a:solidFill>
              </a:rPr>
              <a:t>cryptós</a:t>
            </a:r>
            <a:r>
              <a:rPr lang="en-US" sz="3200" dirty="0">
                <a:solidFill>
                  <a:srgbClr val="FF0000"/>
                </a:solidFill>
              </a:rPr>
              <a:t>    </a:t>
            </a:r>
            <a:r>
              <a:rPr lang="en-US" altLang="en-US" sz="3200" dirty="0"/>
              <a:t>(</a:t>
            </a:r>
            <a:r>
              <a:rPr lang="en-US" altLang="en-US" sz="3200" i="1" dirty="0"/>
              <a:t>secret</a:t>
            </a:r>
            <a:r>
              <a:rPr lang="en-US" altLang="en-US" sz="3200" dirty="0"/>
              <a:t>) </a:t>
            </a:r>
          </a:p>
          <a:p>
            <a:pPr marL="0" indent="0">
              <a:buNone/>
            </a:pPr>
            <a:r>
              <a:rPr lang="en-US" altLang="en-US" sz="3200" dirty="0"/>
              <a:t>	</a:t>
            </a:r>
            <a:r>
              <a:rPr lang="en-US" sz="3200" i="1" dirty="0" err="1">
                <a:solidFill>
                  <a:srgbClr val="FF0000"/>
                </a:solidFill>
              </a:rPr>
              <a:t>gráphein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altLang="en-US" sz="3200" dirty="0"/>
              <a:t>(</a:t>
            </a:r>
            <a:r>
              <a:rPr lang="en-US" altLang="en-US" sz="3200" i="1" dirty="0"/>
              <a:t>writing</a:t>
            </a:r>
            <a:r>
              <a:rPr lang="en-US" altLang="en-US" sz="3200" dirty="0"/>
              <a:t>)</a:t>
            </a:r>
            <a:endParaRPr lang="en-US" altLang="en-US" sz="3200" dirty="0">
              <a:latin typeface="Symbol" panose="05050102010706020507" pitchFamily="18" charset="2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dirty="0">
                <a:cs typeface="Times New Roman" panose="02020603050405020304" pitchFamily="18" charset="0"/>
              </a:rPr>
              <a:t>	</a:t>
            </a:r>
            <a:r>
              <a:rPr lang="en-US" altLang="en-US" sz="3200" dirty="0" err="1">
                <a:cs typeface="Times New Roman" panose="02020603050405020304" pitchFamily="18" charset="0"/>
              </a:rPr>
              <a:t>Artinya</a:t>
            </a:r>
            <a:r>
              <a:rPr lang="en-US" altLang="en-US" sz="3200" dirty="0">
                <a:cs typeface="Times New Roman" panose="02020603050405020304" pitchFamily="18" charset="0"/>
              </a:rPr>
              <a:t> “</a:t>
            </a:r>
            <a:r>
              <a:rPr lang="en-US" altLang="en-US" sz="3200" i="1" dirty="0">
                <a:cs typeface="Times New Roman" panose="02020603050405020304" pitchFamily="18" charset="0"/>
              </a:rPr>
              <a:t>secret writing</a:t>
            </a:r>
            <a:r>
              <a:rPr lang="en-US" altLang="en-US" sz="3200" dirty="0">
                <a:cs typeface="Times New Roman" panose="02020603050405020304" pitchFamily="18" charset="0"/>
              </a:rPr>
              <a:t>”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200" dirty="0">
              <a:cs typeface="Times New Roman" panose="02020603050405020304" pitchFamily="18" charset="0"/>
            </a:endParaRPr>
          </a:p>
          <a:p>
            <a:pPr algn="just"/>
            <a:r>
              <a:rPr lang="en-US" altLang="en-US" sz="3200" b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200" dirty="0"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cs typeface="Times New Roman" panose="02020603050405020304" pitchFamily="18" charset="0"/>
              </a:rPr>
              <a:t>ilmu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dan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seni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untuk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menjaga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keamanan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pesan</a:t>
            </a:r>
            <a:r>
              <a:rPr lang="en-US" altLang="en-US" sz="3200" dirty="0">
                <a:cs typeface="Times New Roman" panose="02020603050405020304" pitchFamily="18" charset="0"/>
              </a:rPr>
              <a:t>. (</a:t>
            </a:r>
            <a:r>
              <a:rPr lang="en-US" dirty="0" err="1"/>
              <a:t>Schneier</a:t>
            </a:r>
            <a:r>
              <a:rPr lang="en-US" dirty="0"/>
              <a:t>, 1996):</a:t>
            </a:r>
            <a:endParaRPr lang="en-US" altLang="en-US" sz="3200" dirty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en-US" altLang="en-US" sz="3200" dirty="0">
              <a:cs typeface="Times New Roman" panose="02020603050405020304" pitchFamily="18" charset="0"/>
            </a:endParaRPr>
          </a:p>
          <a:p>
            <a:endParaRPr lang="en-US" altLang="en-US" sz="3200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9E66C76-6867-44E4-AAEF-C18BE72B657F}" type="slidenum">
              <a:rPr lang="en-US" altLang="en-US" smtClean="0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146" name="Picture 2" descr="maxresdefa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278" y="563562"/>
            <a:ext cx="4476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352168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Definisi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:</a:t>
            </a:r>
          </a:p>
          <a:p>
            <a:r>
              <a:rPr lang="en-US" b="1" dirty="0" err="1"/>
              <a:t>Kriptografi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yang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teknik-teknik</a:t>
            </a:r>
            <a:r>
              <a:rPr lang="en-US" dirty="0"/>
              <a:t> </a:t>
            </a:r>
            <a:r>
              <a:rPr lang="en-US" dirty="0" err="1"/>
              <a:t>matematika</a:t>
            </a:r>
            <a:r>
              <a:rPr lang="en-US" dirty="0"/>
              <a:t> yang  </a:t>
            </a:r>
            <a:r>
              <a:rPr lang="en-US" dirty="0" err="1"/>
              <a:t>berhubungan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keamanan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kerahasiaan</a:t>
            </a:r>
            <a:r>
              <a:rPr lang="en-US" dirty="0"/>
              <a:t>, </a:t>
            </a:r>
            <a:r>
              <a:rPr lang="en-US" dirty="0" err="1"/>
              <a:t>integritas</a:t>
            </a:r>
            <a:r>
              <a:rPr lang="en-US" dirty="0"/>
              <a:t> data,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otentikasi</a:t>
            </a:r>
            <a:r>
              <a:rPr lang="en-US" dirty="0"/>
              <a:t> (</a:t>
            </a:r>
            <a:r>
              <a:rPr lang="en-US" dirty="0" err="1"/>
              <a:t>Menez</a:t>
            </a:r>
            <a:r>
              <a:rPr lang="en-US" dirty="0"/>
              <a:t>, 1996)</a:t>
            </a:r>
          </a:p>
        </p:txBody>
      </p:sp>
    </p:spTree>
    <p:extLst>
      <p:ext uri="{BB962C8B-B14F-4D97-AF65-F5344CB8AC3E}">
        <p14:creationId xmlns:p14="http://schemas.microsoft.com/office/powerpoint/2010/main" val="1653982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067108A-2B55-4C50-9F83-D19532D4B60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40</a:t>
            </a:fld>
            <a:endParaRPr lang="en-GB" altLang="en-US" sz="140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90201"/>
            <a:ext cx="6665259" cy="5207188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altLang="en-US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b="1" i="1" dirty="0"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cs typeface="Times New Roman" panose="02020603050405020304" pitchFamily="18" charset="0"/>
              </a:rPr>
              <a:t>pada</a:t>
            </a:r>
            <a:r>
              <a:rPr lang="en-US" altLang="en-US" b="1" i="1" dirty="0"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cs typeface="Times New Roman" panose="02020603050405020304" pitchFamily="18" charset="0"/>
              </a:rPr>
              <a:t>Perang</a:t>
            </a:r>
            <a:r>
              <a:rPr lang="en-US" altLang="en-US" b="1" i="1" dirty="0"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cs typeface="Times New Roman" panose="02020603050405020304" pitchFamily="18" charset="0"/>
              </a:rPr>
              <a:t>Dunia</a:t>
            </a:r>
            <a:r>
              <a:rPr lang="en-US" altLang="en-US" b="1" i="1" dirty="0">
                <a:cs typeface="Times New Roman" panose="02020603050405020304" pitchFamily="18" charset="0"/>
              </a:rPr>
              <a:t> II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II, </a:t>
            </a:r>
            <a:r>
              <a:rPr lang="en-US" altLang="en-US" dirty="0" err="1">
                <a:cs typeface="Times New Roman" panose="02020603050405020304" pitchFamily="18" charset="0"/>
              </a:rPr>
              <a:t>Pemerintah</a:t>
            </a:r>
            <a:r>
              <a:rPr lang="en-US" altLang="en-US" dirty="0">
                <a:cs typeface="Times New Roman" panose="02020603050405020304" pitchFamily="18" charset="0"/>
              </a:rPr>
              <a:t> Nazi </a:t>
            </a:r>
            <a:r>
              <a:rPr lang="en-US" altLang="en-US" dirty="0" err="1">
                <a:cs typeface="Times New Roman" panose="02020603050405020304" pitchFamily="18" charset="0"/>
              </a:rPr>
              <a:t>Jerman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membuat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dinamakan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  <a:r>
              <a:rPr lang="en-US" altLang="en-US" dirty="0"/>
              <a:t> </a:t>
            </a:r>
          </a:p>
          <a:p>
            <a:pPr eaLnBrk="1" hangingPunct="1"/>
            <a:endParaRPr lang="en-US" altLang="en-US" i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cipher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berhasil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pihak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Sekutu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Keberhasilan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dikatakan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sebagai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faktor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memperpendek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ke-2</a:t>
            </a:r>
            <a:r>
              <a:rPr lang="en-US" altLang="en-US" dirty="0"/>
              <a:t>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95" y="823912"/>
            <a:ext cx="39893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9070743" y="6005512"/>
            <a:ext cx="1446492" cy="533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Enigma</a:t>
            </a:r>
          </a:p>
        </p:txBody>
      </p:sp>
    </p:spTree>
    <p:extLst>
      <p:ext uri="{BB962C8B-B14F-4D97-AF65-F5344CB8AC3E}">
        <p14:creationId xmlns:p14="http://schemas.microsoft.com/office/powerpoint/2010/main" val="545089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581" y="1569147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simetri</a:t>
            </a:r>
            <a:r>
              <a:rPr lang="en-US" b="1" dirty="0"/>
              <a:t> (</a:t>
            </a:r>
            <a:r>
              <a:rPr lang="en-US" b="1" i="1" dirty="0"/>
              <a:t>symmetric-key cryptography</a:t>
            </a:r>
            <a:r>
              <a:rPr lang="en-US" b="1" dirty="0"/>
              <a:t>)</a:t>
            </a:r>
          </a:p>
          <a:p>
            <a:pPr marL="511175" indent="0"/>
            <a:r>
              <a:rPr lang="en-US" dirty="0"/>
              <a:t> 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enkripsi</a:t>
            </a:r>
            <a:r>
              <a:rPr lang="en-US" dirty="0"/>
              <a:t> =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dekripsi</a:t>
            </a:r>
            <a:r>
              <a:rPr lang="en-US" dirty="0"/>
              <a:t>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42457" y="3124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191749"/>
              </p:ext>
            </p:extLst>
          </p:nvPr>
        </p:nvGraphicFramePr>
        <p:xfrm>
          <a:off x="1910055" y="2806143"/>
          <a:ext cx="7315176" cy="1843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614618" imgH="1412652" progId="Visio.Drawing.6">
                  <p:embed/>
                </p:oleObj>
              </mc:Choice>
              <mc:Fallback>
                <p:oleObj r:id="rId2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0055" y="2806143"/>
                        <a:ext cx="7315176" cy="1843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7154" y="5043322"/>
            <a:ext cx="39001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Data Encryption Standard (DES)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Advanced Encryption Standard (AES)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Serpent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Blowfish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Loki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72410" y="4992500"/>
            <a:ext cx="11955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MARS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RC6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Twofish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3-DES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IDEA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37144" y="4967984"/>
            <a:ext cx="1224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FEAL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RC4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Panama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11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24829"/>
            <a:ext cx="10515600" cy="545213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2.  </a:t>
            </a: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nir-simetri</a:t>
            </a:r>
            <a:r>
              <a:rPr lang="en-US" b="1" dirty="0"/>
              <a:t> (</a:t>
            </a:r>
            <a:r>
              <a:rPr lang="en-US" b="1" i="1" dirty="0"/>
              <a:t>asymmetric-key cryptography</a:t>
            </a:r>
            <a:r>
              <a:rPr lang="en-US" b="1" dirty="0"/>
              <a:t>)</a:t>
            </a:r>
          </a:p>
          <a:p>
            <a:pPr marL="346075" indent="111125"/>
            <a:r>
              <a:rPr lang="en-US" dirty="0"/>
              <a:t> 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</a:t>
            </a:r>
            <a:r>
              <a:rPr lang="en-US" dirty="0"/>
              <a:t>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dekripsi</a:t>
            </a:r>
            <a:endParaRPr lang="en-US" dirty="0"/>
          </a:p>
          <a:p>
            <a:pPr marL="346075" indent="0">
              <a:buNone/>
            </a:pPr>
            <a:r>
              <a:rPr lang="en-US" dirty="0"/>
              <a:t>  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tidak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public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346075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  </a:t>
            </a:r>
            <a:r>
              <a:rPr lang="en-US" sz="2400" dirty="0" err="1">
                <a:sym typeface="Wingdings" panose="05000000000000000000" pitchFamily="2" charset="2"/>
              </a:rPr>
              <a:t>Kunci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dekripsi</a:t>
            </a:r>
            <a:r>
              <a:rPr lang="en-US" sz="2400" dirty="0"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private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346075" indent="111125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42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65142" y="29216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827385"/>
              </p:ext>
            </p:extLst>
          </p:nvPr>
        </p:nvGraphicFramePr>
        <p:xfrm>
          <a:off x="1739857" y="2893208"/>
          <a:ext cx="8496414" cy="215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614618" imgH="1412652" progId="Visio.Drawing.6">
                  <p:embed/>
                </p:oleObj>
              </mc:Choice>
              <mc:Fallback>
                <p:oleObj r:id="rId2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857" y="2893208"/>
                        <a:ext cx="8496414" cy="2150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3EB9F5-0D30-470F-9EF7-AF0567F51E7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07154" y="5043322"/>
            <a:ext cx="32388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RSA (</a:t>
            </a:r>
            <a:r>
              <a:rPr lang="en-US" dirty="0" err="1">
                <a:solidFill>
                  <a:srgbClr val="FF0000"/>
                </a:solidFill>
              </a:rPr>
              <a:t>Rivest</a:t>
            </a:r>
            <a:r>
              <a:rPr lang="en-US" dirty="0">
                <a:solidFill>
                  <a:srgbClr val="FF0000"/>
                </a:solidFill>
              </a:rPr>
              <a:t>-Shamir-</a:t>
            </a:r>
            <a:r>
              <a:rPr lang="en-US" dirty="0" err="1">
                <a:solidFill>
                  <a:srgbClr val="FF0000"/>
                </a:solidFill>
              </a:rPr>
              <a:t>Adleman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ElGamal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DSA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Diffie</a:t>
            </a:r>
            <a:r>
              <a:rPr lang="en-US" dirty="0">
                <a:solidFill>
                  <a:srgbClr val="FF0000"/>
                </a:solidFill>
              </a:rPr>
              <a:t>-Hellman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Mercke</a:t>
            </a:r>
            <a:r>
              <a:rPr lang="en-US" dirty="0">
                <a:solidFill>
                  <a:srgbClr val="FF0000"/>
                </a:solidFill>
              </a:rPr>
              <a:t> Knapsack Algorithm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3790" y="5043322"/>
            <a:ext cx="3558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Rabin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EPOC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Mc </a:t>
            </a:r>
            <a:r>
              <a:rPr lang="en-US" dirty="0" err="1">
                <a:solidFill>
                  <a:srgbClr val="FF0000"/>
                </a:solidFill>
              </a:rPr>
              <a:t>Eliece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XTR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ECC (</a:t>
            </a:r>
            <a:r>
              <a:rPr lang="en-US" i="1" dirty="0">
                <a:solidFill>
                  <a:srgbClr val="FF0000"/>
                </a:solidFill>
              </a:rPr>
              <a:t>Elliptic Curve Cryptography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59706" y="1441527"/>
            <a:ext cx="4814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Nama</a:t>
            </a:r>
            <a:r>
              <a:rPr lang="en-US" sz="2400" dirty="0">
                <a:solidFill>
                  <a:srgbClr val="FF0000"/>
                </a:solidFill>
              </a:rPr>
              <a:t> lain: </a:t>
            </a:r>
            <a:r>
              <a:rPr lang="en-US" sz="2400" b="1" dirty="0" err="1">
                <a:solidFill>
                  <a:srgbClr val="FF0000"/>
                </a:solidFill>
              </a:rPr>
              <a:t>Kriptografi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kunci</a:t>
            </a:r>
            <a:r>
              <a:rPr lang="en-US" sz="2400" b="1" dirty="0">
                <a:solidFill>
                  <a:srgbClr val="FF0000"/>
                </a:solidFill>
              </a:rPr>
              <a:t> –</a:t>
            </a:r>
            <a:r>
              <a:rPr lang="en-US" sz="2400" b="1" dirty="0" err="1">
                <a:solidFill>
                  <a:srgbClr val="FF0000"/>
                </a:solidFill>
              </a:rPr>
              <a:t>publik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public-key cryptography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611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43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496229"/>
            <a:ext cx="10515600" cy="5452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3. </a:t>
            </a:r>
            <a:r>
              <a:rPr lang="en-US" b="1" dirty="0" err="1"/>
              <a:t>Fungsi</a:t>
            </a:r>
            <a:r>
              <a:rPr lang="en-US" b="1" dirty="0"/>
              <a:t> Hash</a:t>
            </a:r>
          </a:p>
          <a:p>
            <a:pPr marL="631825" indent="-284163"/>
            <a:r>
              <a:rPr lang="en-US" dirty="0" err="1"/>
              <a:t>Mengkompresi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sembarang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i="1" dirty="0"/>
              <a:t>message-digest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i="1" dirty="0"/>
              <a:t>fixed</a:t>
            </a:r>
            <a:r>
              <a:rPr lang="en-US" dirty="0"/>
              <a:t>.</a:t>
            </a:r>
          </a:p>
          <a:p>
            <a:pPr marL="631825" indent="-284163"/>
            <a:r>
              <a:rPr lang="en-US" i="1" dirty="0"/>
              <a:t>Irreversible</a:t>
            </a:r>
            <a:r>
              <a:rPr lang="en-US" dirty="0"/>
              <a:t> (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dikembalikan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)</a:t>
            </a:r>
          </a:p>
          <a:p>
            <a:pPr marL="631825" indent="-285750">
              <a:buFont typeface="Arial" panose="020B0604020202020204" pitchFamily="34" charset="0"/>
              <a:buNone/>
            </a:pPr>
            <a:r>
              <a:rPr lang="en-US" dirty="0"/>
              <a:t>   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64971" y="3376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670940"/>
              </p:ext>
            </p:extLst>
          </p:nvPr>
        </p:nvGraphicFramePr>
        <p:xfrm>
          <a:off x="1526997" y="2646363"/>
          <a:ext cx="6120217" cy="370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952156" imgH="3012009" progId="Visio.Drawing.6">
                  <p:embed/>
                </p:oleObj>
              </mc:Choice>
              <mc:Fallback>
                <p:oleObj r:id="rId2" imgW="4952156" imgH="3012009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6997" y="2646363"/>
                        <a:ext cx="6120217" cy="3709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10600" y="3784601"/>
            <a:ext cx="18777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MD5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SHA-1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SHA-2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Keccak (SHA-3)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RIPEMD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WHIRLPOOL</a:t>
            </a:r>
          </a:p>
        </p:txBody>
      </p:sp>
    </p:spTree>
    <p:extLst>
      <p:ext uri="{BB962C8B-B14F-4D97-AF65-F5344CB8AC3E}">
        <p14:creationId xmlns:p14="http://schemas.microsoft.com/office/powerpoint/2010/main" val="272115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5657" y="620486"/>
            <a:ext cx="6621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Kegunaan</a:t>
            </a:r>
            <a:r>
              <a:rPr lang="en-US" sz="3200" dirty="0"/>
              <a:t>: </a:t>
            </a:r>
            <a:r>
              <a:rPr lang="en-US" sz="3200" dirty="0" err="1"/>
              <a:t>memeriksa</a:t>
            </a:r>
            <a:r>
              <a:rPr lang="en-US" sz="3200" dirty="0"/>
              <a:t> </a:t>
            </a:r>
            <a:r>
              <a:rPr lang="en-US" sz="3200" dirty="0" err="1"/>
              <a:t>integritas</a:t>
            </a:r>
            <a:r>
              <a:rPr lang="en-US" sz="3200" dirty="0"/>
              <a:t> </a:t>
            </a:r>
            <a:r>
              <a:rPr lang="en-US" sz="3200" dirty="0" err="1"/>
              <a:t>pesan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905" y="1485900"/>
            <a:ext cx="7267575" cy="388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78662-69CB-48E7-B3DD-0A8105A30239}"/>
              </a:ext>
            </a:extLst>
          </p:cNvPr>
          <p:cNvSpPr txBox="1"/>
          <p:nvPr/>
        </p:nvSpPr>
        <p:spPr>
          <a:xfrm>
            <a:off x="8610600" y="5811520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2145411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846"/>
          </a:xfrm>
        </p:spPr>
        <p:txBody>
          <a:bodyPr/>
          <a:lstStyle/>
          <a:p>
            <a:r>
              <a:rPr lang="en-US" i="1" dirty="0"/>
              <a:t>Cloud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1082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i="1" dirty="0"/>
              <a:t>Cloud computing </a:t>
            </a:r>
            <a:r>
              <a:rPr lang="en-US" sz="2400" dirty="0"/>
              <a:t>(</a:t>
            </a:r>
            <a:r>
              <a:rPr lang="en-US" sz="2400" dirty="0" err="1"/>
              <a:t>komputasi</a:t>
            </a:r>
            <a:r>
              <a:rPr lang="en-US" sz="2400" dirty="0"/>
              <a:t> </a:t>
            </a:r>
            <a:r>
              <a:rPr lang="en-US" sz="2400" dirty="0" err="1"/>
              <a:t>awan</a:t>
            </a:r>
            <a:r>
              <a:rPr lang="en-US" sz="2400" dirty="0"/>
              <a:t>): </a:t>
            </a:r>
            <a:r>
              <a:rPr lang="en-US" sz="2400" dirty="0" err="1"/>
              <a:t>gabungan</a:t>
            </a:r>
            <a:r>
              <a:rPr lang="en-US" sz="2400" dirty="0"/>
              <a:t> </a:t>
            </a:r>
            <a:r>
              <a:rPr lang="en-US" sz="2400" dirty="0" err="1"/>
              <a:t>pemanfaatan</a:t>
            </a:r>
            <a:r>
              <a:rPr lang="en-US" sz="2400" dirty="0"/>
              <a:t> </a:t>
            </a:r>
            <a:r>
              <a:rPr lang="en-US" sz="2400" dirty="0" err="1"/>
              <a:t>teknologi</a:t>
            </a:r>
            <a:r>
              <a:rPr lang="en-US" sz="2400" dirty="0"/>
              <a:t> </a:t>
            </a:r>
            <a:r>
              <a:rPr lang="en-US" sz="2400" dirty="0" err="1"/>
              <a:t>komputer</a:t>
            </a:r>
            <a:r>
              <a:rPr lang="en-US" sz="2400" dirty="0"/>
              <a:t> ('</a:t>
            </a:r>
            <a:r>
              <a:rPr lang="en-US" sz="2400" dirty="0" err="1"/>
              <a:t>komputasi</a:t>
            </a:r>
            <a:r>
              <a:rPr lang="en-US" sz="2400" dirty="0"/>
              <a:t>')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pengembangan</a:t>
            </a:r>
            <a:r>
              <a:rPr lang="en-US" sz="2400" dirty="0"/>
              <a:t> </a:t>
            </a:r>
            <a:r>
              <a:rPr lang="en-US" sz="2400" dirty="0" err="1"/>
              <a:t>berbasis</a:t>
            </a:r>
            <a:r>
              <a:rPr lang="en-US" sz="2400" dirty="0"/>
              <a:t> Internet ('</a:t>
            </a:r>
            <a:r>
              <a:rPr lang="en-US" sz="2400" dirty="0" err="1"/>
              <a:t>awan</a:t>
            </a:r>
            <a:r>
              <a:rPr lang="en-US" sz="2400" dirty="0"/>
              <a:t>'). </a:t>
            </a: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F70A9-CF17-4CCF-9456-28B8BD5CF6EE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2" descr="File:Cloud computing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7742" y="1930656"/>
            <a:ext cx="5445578" cy="492734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BF2900-E1F4-4B21-B723-79E82432198A}"/>
              </a:ext>
            </a:extLst>
          </p:cNvPr>
          <p:cNvSpPr txBox="1"/>
          <p:nvPr/>
        </p:nvSpPr>
        <p:spPr>
          <a:xfrm>
            <a:off x="8143240" y="5987018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2939492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ile:Cloud computing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457200"/>
            <a:ext cx="6305550" cy="5705476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F70A9-CF17-4CCF-9456-28B8BD5CF6E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0ABCC-DBA6-45E0-A6BF-E7EEB28E8346}"/>
              </a:ext>
            </a:extLst>
          </p:cNvPr>
          <p:cNvSpPr txBox="1"/>
          <p:nvPr/>
        </p:nvSpPr>
        <p:spPr>
          <a:xfrm>
            <a:off x="8610600" y="5811520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41183402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43" y="457201"/>
            <a:ext cx="11669486" cy="5668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Cloud Computing </a:t>
            </a:r>
            <a:r>
              <a:rPr lang="en-US" dirty="0"/>
              <a:t>versus </a:t>
            </a:r>
            <a:r>
              <a:rPr lang="en-US" i="1" dirty="0"/>
              <a:t>Cryptography:</a:t>
            </a:r>
          </a:p>
          <a:p>
            <a:pPr marL="0" indent="0">
              <a:buFont typeface="Wingdings" pitchFamily="2" charset="2"/>
              <a:buChar char="§"/>
            </a:pPr>
            <a:r>
              <a:rPr lang="en-US" sz="2400" i="1" dirty="0"/>
              <a:t>   cloud computing </a:t>
            </a:r>
            <a:r>
              <a:rPr lang="en-US" sz="2400" dirty="0" err="1"/>
              <a:t>menghadirkan</a:t>
            </a:r>
            <a:r>
              <a:rPr lang="en-US" sz="2400" dirty="0"/>
              <a:t> </a:t>
            </a:r>
            <a:r>
              <a:rPr lang="en-US" sz="2400" dirty="0" err="1"/>
              <a:t>tantangan</a:t>
            </a:r>
            <a:r>
              <a:rPr lang="en-US" sz="2400" dirty="0"/>
              <a:t> </a:t>
            </a:r>
            <a:r>
              <a:rPr lang="en-US" sz="2400" dirty="0" err="1"/>
              <a:t>keamanan</a:t>
            </a:r>
            <a:r>
              <a:rPr lang="en-US" sz="2400" dirty="0"/>
              <a:t> </a:t>
            </a:r>
            <a:r>
              <a:rPr lang="en-US" sz="2400" dirty="0" err="1"/>
              <a:t>sebab</a:t>
            </a:r>
            <a:r>
              <a:rPr lang="en-US" sz="2400" dirty="0"/>
              <a:t> provider </a:t>
            </a:r>
            <a:r>
              <a:rPr lang="en-US" sz="2400" i="1" dirty="0"/>
              <a:t>cloud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bisa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 err="1"/>
              <a:t>sepenuhnya</a:t>
            </a:r>
            <a:r>
              <a:rPr lang="en-US" sz="2400" dirty="0"/>
              <a:t> </a:t>
            </a:r>
            <a:r>
              <a:rPr lang="en-US" sz="2400" dirty="0" err="1"/>
              <a:t>dipercaya</a:t>
            </a:r>
            <a:r>
              <a:rPr lang="en-US" sz="2400" dirty="0"/>
              <a:t> (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memanipulasi</a:t>
            </a:r>
            <a:r>
              <a:rPr lang="en-US" sz="2400" dirty="0"/>
              <a:t> data </a:t>
            </a:r>
            <a:r>
              <a:rPr lang="en-US" sz="2400" i="1" dirty="0"/>
              <a:t>client</a:t>
            </a:r>
            <a:r>
              <a:rPr lang="en-US" sz="2400" dirty="0"/>
              <a:t>).</a:t>
            </a:r>
          </a:p>
          <a:p>
            <a:pPr marL="223838" indent="-223838">
              <a:buFont typeface="Wingdings" pitchFamily="2" charset="2"/>
              <a:buChar char="§"/>
            </a:pPr>
            <a:r>
              <a:rPr lang="en-US" sz="2400" i="1" dirty="0"/>
              <a:t> </a:t>
            </a:r>
            <a:r>
              <a:rPr lang="en-US" sz="2400" dirty="0" err="1"/>
              <a:t>Riset-riset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i="1" dirty="0"/>
              <a:t>cloud cryptography </a:t>
            </a:r>
            <a:r>
              <a:rPr lang="en-US" sz="2400" dirty="0" err="1"/>
              <a:t>fokus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primitif2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protokol</a:t>
            </a:r>
            <a:r>
              <a:rPr lang="en-US" sz="2400" dirty="0"/>
              <a:t>  </a:t>
            </a:r>
            <a:r>
              <a:rPr lang="en-US" sz="2400" dirty="0" err="1"/>
              <a:t>kriptografi</a:t>
            </a:r>
            <a:r>
              <a:rPr lang="en-US" sz="2400" dirty="0"/>
              <a:t>  yang </a:t>
            </a:r>
            <a:r>
              <a:rPr lang="en-US" sz="2400" dirty="0" err="1"/>
              <a:t>mencoba</a:t>
            </a:r>
            <a:r>
              <a:rPr lang="en-US" sz="2400" dirty="0"/>
              <a:t> </a:t>
            </a:r>
            <a:r>
              <a:rPr lang="en-US" sz="2400" dirty="0" err="1"/>
              <a:t>menyeimbangkan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kemanan</a:t>
            </a:r>
            <a:r>
              <a:rPr lang="en-US" sz="2400" dirty="0"/>
              <a:t>, </a:t>
            </a:r>
            <a:r>
              <a:rPr lang="en-US" sz="2400" dirty="0" err="1"/>
              <a:t>efisiensi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fungsionalitas</a:t>
            </a:r>
            <a:r>
              <a:rPr lang="en-US" sz="2400" dirty="0"/>
              <a:t>.</a:t>
            </a:r>
          </a:p>
          <a:p>
            <a:pPr marL="223838" indent="-223838">
              <a:buFont typeface="Wingdings" pitchFamily="2" charset="2"/>
              <a:buChar char="§"/>
            </a:pPr>
            <a:r>
              <a:rPr lang="en-US" sz="2400" i="1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judul</a:t>
            </a:r>
            <a:r>
              <a:rPr lang="en-US" sz="2400" dirty="0"/>
              <a:t> </a:t>
            </a:r>
            <a:r>
              <a:rPr lang="en-US" sz="2400" dirty="0" err="1"/>
              <a:t>riset</a:t>
            </a:r>
            <a:r>
              <a:rPr lang="en-US" sz="2400" i="1" dirty="0"/>
              <a:t>: cryptography cloud storage</a:t>
            </a:r>
          </a:p>
          <a:p>
            <a:pPr marL="0" indent="0">
              <a:buFontTx/>
              <a:buChar char="-"/>
            </a:pPr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943" y="3374571"/>
            <a:ext cx="7945222" cy="284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F70A9-CF17-4CCF-9456-28B8BD5CF6E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821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Blockchain</a:t>
            </a:r>
            <a:r>
              <a:rPr lang="en-US" dirty="0"/>
              <a:t> *)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5771"/>
            <a:ext cx="10515600" cy="4631192"/>
          </a:xfrm>
        </p:spPr>
        <p:txBody>
          <a:bodyPr/>
          <a:lstStyle/>
          <a:p>
            <a:r>
              <a:rPr lang="en-US" dirty="0" err="1"/>
              <a:t>Mengaitkan</a:t>
            </a:r>
            <a:r>
              <a:rPr lang="en-US" dirty="0"/>
              <a:t> </a:t>
            </a:r>
            <a:r>
              <a:rPr lang="en-US" dirty="0" err="1"/>
              <a:t>blok-blok</a:t>
            </a:r>
            <a:r>
              <a:rPr lang="en-US" dirty="0"/>
              <a:t> data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i="1" dirty="0"/>
              <a:t>hash pointer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08FA3B-B280-A84F-BCF8-235274537D17}"/>
              </a:ext>
            </a:extLst>
          </p:cNvPr>
          <p:cNvSpPr/>
          <p:nvPr/>
        </p:nvSpPr>
        <p:spPr>
          <a:xfrm>
            <a:off x="1995652" y="3345574"/>
            <a:ext cx="1545020" cy="182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3A9BBD-8A1F-794B-97CE-8BA76C5616D8}"/>
              </a:ext>
            </a:extLst>
          </p:cNvPr>
          <p:cNvSpPr/>
          <p:nvPr/>
        </p:nvSpPr>
        <p:spPr>
          <a:xfrm>
            <a:off x="1995652" y="2809546"/>
            <a:ext cx="1545020" cy="536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9930FA-BCC0-6B4B-8E37-4219F21E27F3}"/>
              </a:ext>
            </a:extLst>
          </p:cNvPr>
          <p:cNvGrpSpPr/>
          <p:nvPr/>
        </p:nvGrpSpPr>
        <p:grpSpPr>
          <a:xfrm>
            <a:off x="5027478" y="2809546"/>
            <a:ext cx="1545020" cy="2364828"/>
            <a:chOff x="5717628" y="2790496"/>
            <a:chExt cx="1545020" cy="23648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1BEE48-B34D-A541-BE54-589AC09A2F56}"/>
                </a:ext>
              </a:extLst>
            </p:cNvPr>
            <p:cNvSpPr/>
            <p:nvPr/>
          </p:nvSpPr>
          <p:spPr>
            <a:xfrm>
              <a:off x="5717628" y="3326524"/>
              <a:ext cx="1545020" cy="1828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Data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C55A6A-5964-A648-BD53-B959204E6CD2}"/>
                </a:ext>
              </a:extLst>
            </p:cNvPr>
            <p:cNvSpPr/>
            <p:nvPr/>
          </p:nvSpPr>
          <p:spPr>
            <a:xfrm>
              <a:off x="5717628" y="2790496"/>
              <a:ext cx="1545020" cy="536027"/>
            </a:xfrm>
            <a:prstGeom prst="rect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Hash of Prev. Block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429FBC-F34A-C041-9BCE-60F49E873BCD}"/>
              </a:ext>
            </a:extLst>
          </p:cNvPr>
          <p:cNvGrpSpPr/>
          <p:nvPr/>
        </p:nvGrpSpPr>
        <p:grpSpPr>
          <a:xfrm>
            <a:off x="8059304" y="2809546"/>
            <a:ext cx="1545020" cy="2364828"/>
            <a:chOff x="8944304" y="2790496"/>
            <a:chExt cx="1545020" cy="23648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41B62-147C-8946-958B-EE403594FA6A}"/>
                </a:ext>
              </a:extLst>
            </p:cNvPr>
            <p:cNvSpPr/>
            <p:nvPr/>
          </p:nvSpPr>
          <p:spPr>
            <a:xfrm>
              <a:off x="8944304" y="3326524"/>
              <a:ext cx="1545020" cy="1828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Data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0BFAE7-FDAB-BE42-A19D-9A72600DE8C7}"/>
                </a:ext>
              </a:extLst>
            </p:cNvPr>
            <p:cNvSpPr/>
            <p:nvPr/>
          </p:nvSpPr>
          <p:spPr>
            <a:xfrm>
              <a:off x="8944304" y="2790496"/>
              <a:ext cx="1545020" cy="53602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Hash of Prev. Block</a:t>
              </a:r>
              <a:endPara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7399D669-9270-4B4D-B655-3AB0C77A98ED}"/>
              </a:ext>
            </a:extLst>
          </p:cNvPr>
          <p:cNvCxnSpPr>
            <a:cxnSpLocks/>
            <a:endCxn id="24" idx="3"/>
          </p:cNvCxnSpPr>
          <p:nvPr/>
        </p:nvCxnSpPr>
        <p:spPr>
          <a:xfrm rot="5400000">
            <a:off x="8455159" y="3682814"/>
            <a:ext cx="2916133" cy="61780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92BD800-9B91-E547-B4E0-53C741BCE24E}"/>
              </a:ext>
            </a:extLst>
          </p:cNvPr>
          <p:cNvSpPr txBox="1"/>
          <p:nvPr/>
        </p:nvSpPr>
        <p:spPr>
          <a:xfrm>
            <a:off x="9987125" y="216431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H()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6453A1-A332-2945-A4EF-5B14D101E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772" y="1594372"/>
            <a:ext cx="1270098" cy="16192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E0EEB8D-28B7-FD41-9F03-F3B67198E740}"/>
              </a:ext>
            </a:extLst>
          </p:cNvPr>
          <p:cNvSpPr/>
          <p:nvPr/>
        </p:nvSpPr>
        <p:spPr>
          <a:xfrm>
            <a:off x="1995652" y="5174374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Block(0)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427A77-EAB5-D848-9872-96E3CAECCAB7}"/>
              </a:ext>
            </a:extLst>
          </p:cNvPr>
          <p:cNvGrpSpPr/>
          <p:nvPr/>
        </p:nvGrpSpPr>
        <p:grpSpPr>
          <a:xfrm>
            <a:off x="3540673" y="3077559"/>
            <a:ext cx="1486805" cy="2364829"/>
            <a:chOff x="3540673" y="3077559"/>
            <a:chExt cx="1486805" cy="2364829"/>
          </a:xfrm>
        </p:grpSpPr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E4E42A4D-1DF9-AE42-98E5-7480C7824D29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rot="5400000">
              <a:off x="2815315" y="38029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3C7C6C3-75E3-EF43-BE44-FEE9F05435A0}"/>
                </a:ext>
              </a:extLst>
            </p:cNvPr>
            <p:cNvCxnSpPr>
              <a:stCxn id="9" idx="1"/>
            </p:cNvCxnSpPr>
            <p:nvPr/>
          </p:nvCxnSpPr>
          <p:spPr>
            <a:xfrm flipH="1" flipV="1">
              <a:off x="4454786" y="30775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384FEC1-65AC-7F47-B8C7-57F1011C6CD7}"/>
              </a:ext>
            </a:extLst>
          </p:cNvPr>
          <p:cNvSpPr/>
          <p:nvPr/>
        </p:nvSpPr>
        <p:spPr>
          <a:xfrm>
            <a:off x="5027478" y="5174374"/>
            <a:ext cx="1545020" cy="536027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Block(1)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614B1F-47BE-7B4F-8DD0-2EF69329B24A}"/>
              </a:ext>
            </a:extLst>
          </p:cNvPr>
          <p:cNvGrpSpPr/>
          <p:nvPr/>
        </p:nvGrpSpPr>
        <p:grpSpPr>
          <a:xfrm>
            <a:off x="6596526" y="3084953"/>
            <a:ext cx="1486805" cy="2364829"/>
            <a:chOff x="3540673" y="3077559"/>
            <a:chExt cx="1486805" cy="2364829"/>
          </a:xfrm>
        </p:grpSpPr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9C1DEB5C-E408-A845-B2FB-19C065807B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15315" y="38029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ED06349-0CAA-AB4A-9A7A-933230C00463}"/>
                </a:ext>
              </a:extLst>
            </p:cNvPr>
            <p:cNvCxnSpPr/>
            <p:nvPr/>
          </p:nvCxnSpPr>
          <p:spPr>
            <a:xfrm flipH="1" flipV="1">
              <a:off x="4454786" y="30775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6688402-961A-C949-B448-3012AEAB4DBF}"/>
              </a:ext>
            </a:extLst>
          </p:cNvPr>
          <p:cNvSpPr/>
          <p:nvPr/>
        </p:nvSpPr>
        <p:spPr>
          <a:xfrm>
            <a:off x="8059304" y="5181768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5C82C8-4434-F040-ACB1-CC05F8D6FABA}"/>
              </a:ext>
            </a:extLst>
          </p:cNvPr>
          <p:cNvSpPr txBox="1"/>
          <p:nvPr/>
        </p:nvSpPr>
        <p:spPr>
          <a:xfrm>
            <a:off x="2124900" y="5908293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Block(0)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2FEAAD-6C9C-9F4F-A8FC-6FCA1DFFD7B6}"/>
              </a:ext>
            </a:extLst>
          </p:cNvPr>
          <p:cNvSpPr txBox="1"/>
          <p:nvPr/>
        </p:nvSpPr>
        <p:spPr>
          <a:xfrm>
            <a:off x="5092102" y="5908293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75EE4B-63D3-6940-A16E-29B193D3A8EF}"/>
              </a:ext>
            </a:extLst>
          </p:cNvPr>
          <p:cNvSpPr txBox="1"/>
          <p:nvPr/>
        </p:nvSpPr>
        <p:spPr>
          <a:xfrm>
            <a:off x="8123928" y="5908293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Block(2)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5834" y="6356350"/>
            <a:ext cx="749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I </a:t>
            </a:r>
            <a:r>
              <a:rPr lang="en-US" dirty="0" err="1">
                <a:solidFill>
                  <a:srgbClr val="FF0000"/>
                </a:solidFill>
              </a:rPr>
              <a:t>Gusti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Bagus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Baskara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Nugraha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i="1" dirty="0" err="1">
                <a:solidFill>
                  <a:srgbClr val="FF0000"/>
                </a:solidFill>
              </a:rPr>
              <a:t>Blockchain</a:t>
            </a:r>
            <a:r>
              <a:rPr lang="en-US" i="1" dirty="0">
                <a:solidFill>
                  <a:srgbClr val="FF0000"/>
                </a:solidFill>
              </a:rPr>
              <a:t> at Glance</a:t>
            </a:r>
            <a:r>
              <a:rPr lang="en-US" dirty="0">
                <a:solidFill>
                  <a:srgbClr val="FF0000"/>
                </a:solidFill>
              </a:rPr>
              <a:t>,  STEI ITB, 2018</a:t>
            </a:r>
          </a:p>
        </p:txBody>
      </p:sp>
    </p:spTree>
    <p:extLst>
      <p:ext uri="{BB962C8B-B14F-4D97-AF65-F5344CB8AC3E}">
        <p14:creationId xmlns:p14="http://schemas.microsoft.com/office/powerpoint/2010/main" val="31426975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8C2685-D5B3-CB42-ADEE-B68C79C4363F}"/>
              </a:ext>
            </a:extLst>
          </p:cNvPr>
          <p:cNvCxnSpPr/>
          <p:nvPr/>
        </p:nvCxnSpPr>
        <p:spPr>
          <a:xfrm>
            <a:off x="171322" y="3441670"/>
            <a:ext cx="11544428" cy="19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708FA3B-B280-A84F-BCF8-235274537D17}"/>
              </a:ext>
            </a:extLst>
          </p:cNvPr>
          <p:cNvSpPr/>
          <p:nvPr/>
        </p:nvSpPr>
        <p:spPr>
          <a:xfrm>
            <a:off x="2642161" y="792874"/>
            <a:ext cx="1545020" cy="182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3A9BBD-8A1F-794B-97CE-8BA76C5616D8}"/>
              </a:ext>
            </a:extLst>
          </p:cNvPr>
          <p:cNvSpPr/>
          <p:nvPr/>
        </p:nvSpPr>
        <p:spPr>
          <a:xfrm>
            <a:off x="2642161" y="256846"/>
            <a:ext cx="1545020" cy="536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1BEE48-B34D-A541-BE54-589AC09A2F56}"/>
              </a:ext>
            </a:extLst>
          </p:cNvPr>
          <p:cNvSpPr/>
          <p:nvPr/>
        </p:nvSpPr>
        <p:spPr>
          <a:xfrm>
            <a:off x="5673987" y="792874"/>
            <a:ext cx="1545020" cy="1828800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Hello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55A6A-5964-A648-BD53-B959204E6CD2}"/>
              </a:ext>
            </a:extLst>
          </p:cNvPr>
          <p:cNvSpPr/>
          <p:nvPr/>
        </p:nvSpPr>
        <p:spPr>
          <a:xfrm>
            <a:off x="5673987" y="256846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Prev. Block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C429FBC-F34A-C041-9BCE-60F49E873BCD}"/>
              </a:ext>
            </a:extLst>
          </p:cNvPr>
          <p:cNvGrpSpPr/>
          <p:nvPr/>
        </p:nvGrpSpPr>
        <p:grpSpPr>
          <a:xfrm>
            <a:off x="8705813" y="256846"/>
            <a:ext cx="1545020" cy="2364828"/>
            <a:chOff x="8944304" y="2790496"/>
            <a:chExt cx="1545020" cy="23648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A41B62-147C-8946-958B-EE403594FA6A}"/>
                </a:ext>
              </a:extLst>
            </p:cNvPr>
            <p:cNvSpPr/>
            <p:nvPr/>
          </p:nvSpPr>
          <p:spPr>
            <a:xfrm>
              <a:off x="8944304" y="3326524"/>
              <a:ext cx="1545020" cy="1828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0BFAE7-FDAB-BE42-A19D-9A72600DE8C7}"/>
                </a:ext>
              </a:extLst>
            </p:cNvPr>
            <p:cNvSpPr/>
            <p:nvPr/>
          </p:nvSpPr>
          <p:spPr>
            <a:xfrm>
              <a:off x="8944304" y="2790496"/>
              <a:ext cx="1545020" cy="53602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Hash of Prev. Block</a:t>
              </a:r>
              <a:endPara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EB8D-28B7-FD41-9F03-F3B67198E740}"/>
              </a:ext>
            </a:extLst>
          </p:cNvPr>
          <p:cNvSpPr/>
          <p:nvPr/>
        </p:nvSpPr>
        <p:spPr>
          <a:xfrm>
            <a:off x="2642161" y="2621674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Block(0)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427A77-EAB5-D848-9872-96E3CAECCAB7}"/>
              </a:ext>
            </a:extLst>
          </p:cNvPr>
          <p:cNvGrpSpPr/>
          <p:nvPr/>
        </p:nvGrpSpPr>
        <p:grpSpPr>
          <a:xfrm>
            <a:off x="4187182" y="524859"/>
            <a:ext cx="1486805" cy="2364829"/>
            <a:chOff x="4187182" y="524859"/>
            <a:chExt cx="1486805" cy="2364829"/>
          </a:xfrm>
        </p:grpSpPr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E4E42A4D-1DF9-AE42-98E5-7480C7824D29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rot="5400000">
              <a:off x="3461824" y="12502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C7C6C3-75E3-EF43-BE44-FEE9F05435A0}"/>
                </a:ext>
              </a:extLst>
            </p:cNvPr>
            <p:cNvCxnSpPr>
              <a:stCxn id="6" idx="1"/>
            </p:cNvCxnSpPr>
            <p:nvPr/>
          </p:nvCxnSpPr>
          <p:spPr>
            <a:xfrm flipH="1" flipV="1">
              <a:off x="5101295" y="5248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384FEC1-65AC-7F47-B8C7-57F1011C6CD7}"/>
              </a:ext>
            </a:extLst>
          </p:cNvPr>
          <p:cNvSpPr/>
          <p:nvPr/>
        </p:nvSpPr>
        <p:spPr>
          <a:xfrm>
            <a:off x="5673987" y="2621674"/>
            <a:ext cx="1545020" cy="536027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Block(1)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7614B1F-47BE-7B4F-8DD0-2EF69329B24A}"/>
              </a:ext>
            </a:extLst>
          </p:cNvPr>
          <p:cNvGrpSpPr/>
          <p:nvPr/>
        </p:nvGrpSpPr>
        <p:grpSpPr>
          <a:xfrm>
            <a:off x="7243035" y="532253"/>
            <a:ext cx="1486805" cy="2364829"/>
            <a:chOff x="3540673" y="3077559"/>
            <a:chExt cx="1486805" cy="2364829"/>
          </a:xfrm>
        </p:grpSpPr>
        <p:cxnSp>
          <p:nvCxnSpPr>
            <p:cNvPr id="45" name="Elbow Connector 44">
              <a:extLst>
                <a:ext uri="{FF2B5EF4-FFF2-40B4-BE49-F238E27FC236}">
                  <a16:creationId xmlns:a16="http://schemas.microsoft.com/office/drawing/2014/main" id="{9C1DEB5C-E408-A845-B2FB-19C065807B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15315" y="38029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ED06349-0CAA-AB4A-9A7A-933230C00463}"/>
                </a:ext>
              </a:extLst>
            </p:cNvPr>
            <p:cNvCxnSpPr/>
            <p:nvPr/>
          </p:nvCxnSpPr>
          <p:spPr>
            <a:xfrm flipH="1" flipV="1">
              <a:off x="4454786" y="30775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26688402-961A-C949-B448-3012AEAB4DBF}"/>
              </a:ext>
            </a:extLst>
          </p:cNvPr>
          <p:cNvSpPr/>
          <p:nvPr/>
        </p:nvSpPr>
        <p:spPr>
          <a:xfrm>
            <a:off x="8705813" y="2629068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5C82C8-4434-F040-ACB1-CC05F8D6FABA}"/>
              </a:ext>
            </a:extLst>
          </p:cNvPr>
          <p:cNvSpPr txBox="1"/>
          <p:nvPr/>
        </p:nvSpPr>
        <p:spPr>
          <a:xfrm>
            <a:off x="2836033" y="3260761"/>
            <a:ext cx="14157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Block(0)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2FEAAD-6C9C-9F4F-A8FC-6FCA1DFFD7B6}"/>
              </a:ext>
            </a:extLst>
          </p:cNvPr>
          <p:cNvSpPr txBox="1"/>
          <p:nvPr/>
        </p:nvSpPr>
        <p:spPr>
          <a:xfrm>
            <a:off x="5803235" y="3260761"/>
            <a:ext cx="14157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Block(1)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75EE4B-63D3-6940-A16E-29B193D3A8EF}"/>
              </a:ext>
            </a:extLst>
          </p:cNvPr>
          <p:cNvSpPr txBox="1"/>
          <p:nvPr/>
        </p:nvSpPr>
        <p:spPr>
          <a:xfrm>
            <a:off x="8835061" y="3260761"/>
            <a:ext cx="14157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Block(2)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034DDB-D9EE-F54D-83BB-AC0BC72B3DB4}"/>
              </a:ext>
            </a:extLst>
          </p:cNvPr>
          <p:cNvSpPr/>
          <p:nvPr/>
        </p:nvSpPr>
        <p:spPr>
          <a:xfrm>
            <a:off x="2642161" y="4294524"/>
            <a:ext cx="1545020" cy="182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368205-BA18-1F47-89A8-F775BC1F286C}"/>
              </a:ext>
            </a:extLst>
          </p:cNvPr>
          <p:cNvSpPr/>
          <p:nvPr/>
        </p:nvSpPr>
        <p:spPr>
          <a:xfrm>
            <a:off x="2642161" y="3758496"/>
            <a:ext cx="1545020" cy="536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43CCAD-A132-AC4D-A049-A52DD2760FDB}"/>
              </a:ext>
            </a:extLst>
          </p:cNvPr>
          <p:cNvSpPr/>
          <p:nvPr/>
        </p:nvSpPr>
        <p:spPr>
          <a:xfrm>
            <a:off x="5673987" y="4294524"/>
            <a:ext cx="1545020" cy="182880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Hehehe</a:t>
            </a:r>
            <a:endParaRPr lang="en-US" b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1008B2-4F28-CC47-88AD-24715C51EF01}"/>
              </a:ext>
            </a:extLst>
          </p:cNvPr>
          <p:cNvSpPr/>
          <p:nvPr/>
        </p:nvSpPr>
        <p:spPr>
          <a:xfrm>
            <a:off x="5673987" y="3758496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Prev. Block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8EF048-C5B0-9246-B614-0B8A5630AF3E}"/>
              </a:ext>
            </a:extLst>
          </p:cNvPr>
          <p:cNvGrpSpPr/>
          <p:nvPr/>
        </p:nvGrpSpPr>
        <p:grpSpPr>
          <a:xfrm>
            <a:off x="8705813" y="3758496"/>
            <a:ext cx="1545020" cy="2364828"/>
            <a:chOff x="8944304" y="2790496"/>
            <a:chExt cx="1545020" cy="236482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8DC3832-1348-ED4C-953A-70AEE12F53CA}"/>
                </a:ext>
              </a:extLst>
            </p:cNvPr>
            <p:cNvSpPr/>
            <p:nvPr/>
          </p:nvSpPr>
          <p:spPr>
            <a:xfrm>
              <a:off x="8944304" y="3326524"/>
              <a:ext cx="1545020" cy="1828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0A65834-7A32-5145-98EF-87BA49015BD1}"/>
                </a:ext>
              </a:extLst>
            </p:cNvPr>
            <p:cNvSpPr/>
            <p:nvPr/>
          </p:nvSpPr>
          <p:spPr>
            <a:xfrm>
              <a:off x="8944304" y="2790496"/>
              <a:ext cx="1545020" cy="53602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Hash of Prev. Block</a:t>
              </a:r>
              <a:endPara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5474FD21-CE5E-AD4A-BF3A-B9503AFCBA71}"/>
              </a:ext>
            </a:extLst>
          </p:cNvPr>
          <p:cNvSpPr/>
          <p:nvPr/>
        </p:nvSpPr>
        <p:spPr>
          <a:xfrm>
            <a:off x="2642161" y="6123324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Block(0)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8A68A4-BF85-DB47-964F-A37BF8312C73}"/>
              </a:ext>
            </a:extLst>
          </p:cNvPr>
          <p:cNvGrpSpPr/>
          <p:nvPr/>
        </p:nvGrpSpPr>
        <p:grpSpPr>
          <a:xfrm>
            <a:off x="4187182" y="4026509"/>
            <a:ext cx="1486805" cy="2364829"/>
            <a:chOff x="4034782" y="3874109"/>
            <a:chExt cx="1486805" cy="2364829"/>
          </a:xfrm>
        </p:grpSpPr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F9757B10-3C4D-E445-8D79-48A4C90F9CDA}"/>
                </a:ext>
              </a:extLst>
            </p:cNvPr>
            <p:cNvCxnSpPr>
              <a:cxnSpLocks/>
              <a:endCxn id="39" idx="3"/>
            </p:cNvCxnSpPr>
            <p:nvPr/>
          </p:nvCxnSpPr>
          <p:spPr>
            <a:xfrm rot="5400000">
              <a:off x="3309424" y="459946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A212B0F-81B9-1C42-8757-6FC62D3B8287}"/>
                </a:ext>
              </a:extLst>
            </p:cNvPr>
            <p:cNvCxnSpPr>
              <a:stCxn id="32" idx="1"/>
            </p:cNvCxnSpPr>
            <p:nvPr/>
          </p:nvCxnSpPr>
          <p:spPr>
            <a:xfrm flipH="1" flipV="1">
              <a:off x="4948895" y="387410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742829EC-300C-8742-BEF6-97EF89281CA7}"/>
              </a:ext>
            </a:extLst>
          </p:cNvPr>
          <p:cNvSpPr/>
          <p:nvPr/>
        </p:nvSpPr>
        <p:spPr>
          <a:xfrm>
            <a:off x="5673987" y="6123324"/>
            <a:ext cx="1545020" cy="536027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Block(1)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3E7E185-8551-404C-A2F0-210DE9092B04}"/>
              </a:ext>
            </a:extLst>
          </p:cNvPr>
          <p:cNvGrpSpPr/>
          <p:nvPr/>
        </p:nvGrpSpPr>
        <p:grpSpPr>
          <a:xfrm>
            <a:off x="7243035" y="4033903"/>
            <a:ext cx="1486805" cy="2364829"/>
            <a:chOff x="3540673" y="3077559"/>
            <a:chExt cx="1486805" cy="2364829"/>
          </a:xfrm>
        </p:grpSpPr>
        <p:cxnSp>
          <p:nvCxnSpPr>
            <p:cNvPr id="54" name="Elbow Connector 53">
              <a:extLst>
                <a:ext uri="{FF2B5EF4-FFF2-40B4-BE49-F238E27FC236}">
                  <a16:creationId xmlns:a16="http://schemas.microsoft.com/office/drawing/2014/main" id="{5D5BDE48-8616-F04C-B992-16210C189F4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15315" y="38029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953821F-D178-CC4B-8323-12A5781DD8BB}"/>
                </a:ext>
              </a:extLst>
            </p:cNvPr>
            <p:cNvCxnSpPr/>
            <p:nvPr/>
          </p:nvCxnSpPr>
          <p:spPr>
            <a:xfrm flipH="1" flipV="1">
              <a:off x="4454786" y="30775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72090C5B-786E-1443-9147-3656EAC48718}"/>
              </a:ext>
            </a:extLst>
          </p:cNvPr>
          <p:cNvSpPr/>
          <p:nvPr/>
        </p:nvSpPr>
        <p:spPr>
          <a:xfrm>
            <a:off x="8705813" y="6130718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7FF018-DE69-3D4E-ABE1-6F7A1A95DD69}"/>
              </a:ext>
            </a:extLst>
          </p:cNvPr>
          <p:cNvSpPr txBox="1"/>
          <p:nvPr/>
        </p:nvSpPr>
        <p:spPr>
          <a:xfrm>
            <a:off x="457201" y="4431487"/>
            <a:ext cx="2184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Someone </a:t>
            </a:r>
            <a:r>
              <a:rPr lang="en-US" sz="2400" b="1" dirty="0"/>
              <a:t>tampered</a:t>
            </a:r>
            <a:r>
              <a:rPr lang="en-US" sz="2400" dirty="0"/>
              <a:t> data in Block(1)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1FA114-BFF9-FF43-8E08-23F40E7F69C7}"/>
              </a:ext>
            </a:extLst>
          </p:cNvPr>
          <p:cNvSpPr/>
          <p:nvPr/>
        </p:nvSpPr>
        <p:spPr>
          <a:xfrm>
            <a:off x="5313759" y="5943600"/>
            <a:ext cx="22098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F38357-04F5-F745-8BB4-07393B1879A8}"/>
              </a:ext>
            </a:extLst>
          </p:cNvPr>
          <p:cNvSpPr/>
          <p:nvPr/>
        </p:nvSpPr>
        <p:spPr>
          <a:xfrm>
            <a:off x="7791699" y="528206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❌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86C1687-9120-9A46-B821-B2DE1C253D9E}"/>
              </a:ext>
            </a:extLst>
          </p:cNvPr>
          <p:cNvSpPr/>
          <p:nvPr/>
        </p:nvSpPr>
        <p:spPr>
          <a:xfrm>
            <a:off x="5249721" y="4791375"/>
            <a:ext cx="22098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8C2336-7CED-5846-8A74-0427563FA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320" y="4647250"/>
            <a:ext cx="1269634" cy="126963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31228" y="233159"/>
            <a:ext cx="20482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Sumber</a:t>
            </a:r>
            <a:r>
              <a:rPr lang="en-US" sz="1600" dirty="0">
                <a:solidFill>
                  <a:srgbClr val="FF0000"/>
                </a:solidFill>
              </a:rPr>
              <a:t>: I </a:t>
            </a:r>
            <a:r>
              <a:rPr lang="en-US" sz="1600" dirty="0" err="1">
                <a:solidFill>
                  <a:srgbClr val="FF0000"/>
                </a:solidFill>
              </a:rPr>
              <a:t>Gusti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Bagus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  <a:p>
            <a:r>
              <a:rPr lang="en-US" sz="1600" dirty="0" err="1">
                <a:solidFill>
                  <a:srgbClr val="FF0000"/>
                </a:solidFill>
              </a:rPr>
              <a:t>Baskara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Nugraha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600" i="1" dirty="0" err="1">
                <a:solidFill>
                  <a:srgbClr val="FF0000"/>
                </a:solidFill>
              </a:rPr>
              <a:t>Blockchain</a:t>
            </a:r>
            <a:r>
              <a:rPr lang="en-US" sz="1600" i="1" dirty="0">
                <a:solidFill>
                  <a:srgbClr val="FF0000"/>
                </a:solidFill>
              </a:rPr>
              <a:t> at Glance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STEI ITB, 2018</a:t>
            </a:r>
          </a:p>
        </p:txBody>
      </p:sp>
    </p:spTree>
    <p:extLst>
      <p:ext uri="{BB962C8B-B14F-4D97-AF65-F5344CB8AC3E}">
        <p14:creationId xmlns:p14="http://schemas.microsoft.com/office/powerpoint/2010/main" val="3892308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29" y="185057"/>
            <a:ext cx="10515600" cy="530610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“</a:t>
            </a:r>
            <a:r>
              <a:rPr lang="en-US" sz="3600" dirty="0" err="1"/>
              <a:t>Aman</a:t>
            </a:r>
            <a:r>
              <a:rPr lang="en-US" sz="3600" dirty="0"/>
              <a:t>” </a:t>
            </a:r>
            <a:r>
              <a:rPr lang="en-US" sz="3600" dirty="0" err="1"/>
              <a:t>artinya</a:t>
            </a:r>
            <a:r>
              <a:rPr lang="en-US" sz="3600" dirty="0"/>
              <a:t>:</a:t>
            </a:r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>
                <a:solidFill>
                  <a:srgbClr val="FF0000"/>
                </a:solidFill>
              </a:rPr>
              <a:t>Terjaga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kerahasiaannya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confidentiality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1629" y="3368194"/>
            <a:ext cx="5581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>
                <a:solidFill>
                  <a:srgbClr val="FF0000"/>
                </a:solidFill>
              </a:rPr>
              <a:t>Terjaga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keasliannya</a:t>
            </a:r>
            <a:r>
              <a:rPr lang="en-US" sz="2800" dirty="0">
                <a:solidFill>
                  <a:srgbClr val="FF0000"/>
                </a:solidFill>
              </a:rPr>
              <a:t> (</a:t>
            </a:r>
            <a:r>
              <a:rPr lang="en-US" sz="2800" i="1" dirty="0">
                <a:solidFill>
                  <a:srgbClr val="FF0000"/>
                </a:solidFill>
              </a:rPr>
              <a:t>data integrity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4" y="1398132"/>
            <a:ext cx="6403715" cy="17990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62" y="4061288"/>
            <a:ext cx="2209882" cy="22098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13" y="4061288"/>
            <a:ext cx="2215630" cy="22156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6142" y="6322621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asli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83343" y="6322621"/>
            <a:ext cx="20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diubah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15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Lembaga</a:t>
            </a:r>
            <a:r>
              <a:rPr lang="en-US" altLang="en-US" dirty="0"/>
              <a:t> </a:t>
            </a:r>
            <a:r>
              <a:rPr lang="en-US" altLang="en-US" dirty="0" err="1"/>
              <a:t>Terkait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 di Indonesia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224" y="1690688"/>
            <a:ext cx="10515600" cy="41148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dirty="0"/>
              <a:t>1.  Badan </a:t>
            </a:r>
            <a:r>
              <a:rPr lang="en-US" sz="2400" dirty="0" err="1"/>
              <a:t>Siber</a:t>
            </a:r>
            <a:r>
              <a:rPr lang="en-US" sz="2400" dirty="0"/>
              <a:t> dan Sandi Negara (BSSN) </a:t>
            </a:r>
          </a:p>
          <a:p>
            <a:pPr marL="0" indent="0">
              <a:buNone/>
              <a:defRPr/>
            </a:pPr>
            <a:r>
              <a:rPr lang="en-US" sz="2400" dirty="0"/>
              <a:t>        </a:t>
            </a:r>
            <a:r>
              <a:rPr lang="en-US" sz="2400" dirty="0">
                <a:hlinkClick r:id="rId2"/>
              </a:rPr>
              <a:t>http://bssn.go.id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penggabungan</a:t>
            </a:r>
            <a:r>
              <a:rPr lang="en-US" sz="2400" dirty="0"/>
              <a:t> Lembaga Sandi Negara (</a:t>
            </a:r>
            <a:r>
              <a:rPr lang="en-US" sz="2400" dirty="0" err="1"/>
              <a:t>Lemsaneg</a:t>
            </a:r>
            <a:r>
              <a:rPr lang="en-US" sz="2400" dirty="0"/>
              <a:t>) dan </a:t>
            </a:r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Direktorat</a:t>
            </a:r>
            <a:r>
              <a:rPr lang="en-US" sz="2400" dirty="0"/>
              <a:t> </a:t>
            </a:r>
            <a:r>
              <a:rPr lang="en-US" sz="2400" dirty="0" err="1"/>
              <a:t>Jenderal</a:t>
            </a:r>
            <a:r>
              <a:rPr lang="en-US" sz="2400" dirty="0"/>
              <a:t> </a:t>
            </a:r>
            <a:r>
              <a:rPr lang="en-US" sz="2400" dirty="0" err="1"/>
              <a:t>Aplikasi</a:t>
            </a:r>
            <a:r>
              <a:rPr lang="en-US" sz="2400" dirty="0"/>
              <a:t> </a:t>
            </a:r>
            <a:r>
              <a:rPr lang="en-US" sz="2400" dirty="0" err="1"/>
              <a:t>Informatika</a:t>
            </a:r>
            <a:r>
              <a:rPr lang="en-US" sz="2400" dirty="0"/>
              <a:t>   (</a:t>
            </a:r>
            <a:r>
              <a:rPr lang="en-US" sz="2400" dirty="0" err="1"/>
              <a:t>Aptika</a:t>
            </a:r>
            <a:r>
              <a:rPr lang="en-US" sz="2400" dirty="0"/>
              <a:t>),  Kementerian </a:t>
            </a:r>
            <a:r>
              <a:rPr lang="en-US" sz="2400" dirty="0" err="1"/>
              <a:t>Komunikasi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dan </a:t>
            </a:r>
            <a:r>
              <a:rPr lang="en-US" sz="2400" dirty="0" err="1"/>
              <a:t>Informatika</a:t>
            </a: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2.  </a:t>
            </a:r>
            <a:r>
              <a:rPr lang="en-US" sz="2400" dirty="0" err="1"/>
              <a:t>Sekolah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Sandi Negara (STSN)</a:t>
            </a:r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>
                <a:hlinkClick r:id="rId3"/>
              </a:rPr>
              <a:t>http://stsn-nci.ac.id/</a:t>
            </a: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	</a:t>
            </a:r>
          </a:p>
        </p:txBody>
      </p:sp>
      <p:sp>
        <p:nvSpPr>
          <p:cNvPr id="727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A3614E2-59EC-4600-B006-8FD8EABA955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50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24570154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8A5463-7DF6-443E-92F4-5BF0E188F426}" type="slidenum">
              <a:rPr lang="en-GB" altLang="en-US" sz="1400">
                <a:latin typeface="Arial" panose="020B0604020202020204" pitchFamily="34" charset="0"/>
              </a:rPr>
              <a:pPr/>
              <a:t>51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73732" name="Picture 2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65" y="1117442"/>
            <a:ext cx="6560908" cy="437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3"/>
          <p:cNvSpPr>
            <a:spLocks noChangeArrowheads="1"/>
          </p:cNvSpPr>
          <p:nvPr/>
        </p:nvSpPr>
        <p:spPr bwMode="auto">
          <a:xfrm>
            <a:off x="2108319" y="490376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dirty="0">
                <a:cs typeface="Times New Roman" panose="02020603050405020304" pitchFamily="18" charset="0"/>
              </a:rPr>
              <a:t>Museum Sandi di Yogyakarta (</a:t>
            </a:r>
            <a:r>
              <a:rPr lang="en-US" altLang="en-US" sz="2000" dirty="0" err="1">
                <a:cs typeface="Times New Roman" panose="02020603050405020304" pitchFamily="18" charset="0"/>
              </a:rPr>
              <a:t>Sumber</a:t>
            </a:r>
            <a:r>
              <a:rPr lang="en-US" altLang="en-US" sz="2000" dirty="0">
                <a:cs typeface="Times New Roman" panose="02020603050405020304" pitchFamily="18" charset="0"/>
              </a:rPr>
              <a:t>: </a:t>
            </a:r>
            <a:r>
              <a:rPr lang="en-US" altLang="en-US" sz="2000" u="sng" dirty="0">
                <a:solidFill>
                  <a:srgbClr val="0000FF"/>
                </a:solidFill>
                <a:cs typeface="Times New Roman" panose="02020603050405020304" pitchFamily="18" charset="0"/>
                <a:hlinkClick r:id="rId3"/>
              </a:rPr>
              <a:t>http://museum.lemsaneg.go.id/</a:t>
            </a:r>
            <a:r>
              <a:rPr lang="en-US" altLang="en-US" sz="2000" dirty="0">
                <a:cs typeface="Times New Roman" panose="02020603050405020304" pitchFamily="18" charset="0"/>
              </a:rPr>
              <a:t>)</a:t>
            </a:r>
            <a:endParaRPr lang="en-US" alt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012576" y="5716525"/>
            <a:ext cx="8664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Alamat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Jl.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Noto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No. 21, Kota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Baru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Yogyakarta.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museum san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satu-satunya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dunia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dalamnya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terdapat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berbagai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koleksi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pernah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digunakan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349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A52CA-C6B7-4D00-B302-D1FD5F33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 descr="A typewriter on a table&#10;&#10;Description automatically generated">
            <a:extLst>
              <a:ext uri="{FF2B5EF4-FFF2-40B4-BE49-F238E27FC236}">
                <a16:creationId xmlns:a16="http://schemas.microsoft.com/office/drawing/2014/main" id="{DA789174-0592-4A02-9177-86DF53A5C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644525"/>
            <a:ext cx="6794499" cy="50958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F6C4CC-048D-47DF-978D-8B085E033A4D}"/>
              </a:ext>
            </a:extLst>
          </p:cNvPr>
          <p:cNvSpPr/>
          <p:nvPr/>
        </p:nvSpPr>
        <p:spPr>
          <a:xfrm>
            <a:off x="3861696" y="6028808"/>
            <a:ext cx="5353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Mesin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Museum Sandi Yogyakarta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2040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6" y="821642"/>
            <a:ext cx="4735286" cy="5578249"/>
          </a:xfrm>
        </p:spPr>
        <p:txBody>
          <a:bodyPr/>
          <a:lstStyle/>
          <a:p>
            <a:pPr marL="347663" indent="-347663">
              <a:buNone/>
            </a:pPr>
            <a:r>
              <a:rPr lang="en-US" dirty="0"/>
              <a:t>3.</a:t>
            </a:r>
            <a:r>
              <a:rPr lang="en-US" dirty="0">
                <a:solidFill>
                  <a:srgbClr val="FF0000"/>
                </a:solidFill>
              </a:rPr>
              <a:t> Yakin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adalah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asli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authentication</a:t>
            </a:r>
            <a:r>
              <a:rPr lang="en-US" dirty="0">
                <a:solidFill>
                  <a:srgbClr val="FF0000"/>
                </a:solidFill>
              </a:rPr>
              <a:t>), </a:t>
            </a:r>
            <a:r>
              <a:rPr lang="en-US" dirty="0" err="1">
                <a:solidFill>
                  <a:srgbClr val="FF0000"/>
                </a:solidFill>
              </a:rPr>
              <a:t>bukan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pihak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ketiga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menyamar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</a:t>
            </a:fld>
            <a:endParaRPr lang="en-US"/>
          </a:p>
        </p:txBody>
      </p:sp>
      <p:pic>
        <p:nvPicPr>
          <p:cNvPr id="12290" name="Picture 2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" y="2369536"/>
            <a:ext cx="4149477" cy="28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63342" y="821642"/>
            <a:ext cx="5845629" cy="5235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Font typeface="Arial" panose="020B0604020202020204" pitchFamily="34" charset="0"/>
              <a:buNone/>
            </a:pPr>
            <a:r>
              <a:rPr lang="en-US" dirty="0"/>
              <a:t>4.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tidak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dapat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menyangkal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non repudiation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err="1">
                <a:solidFill>
                  <a:srgbClr val="FF0000"/>
                </a:solidFill>
              </a:rPr>
              <a:t>telah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5" y="2369536"/>
            <a:ext cx="4713514" cy="3538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6242" y="5611015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mengklaim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bahwa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88129" y="4865914"/>
            <a:ext cx="985157" cy="849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7572" y="324143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4398" y="325476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56010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15" y="68404"/>
            <a:ext cx="10515600" cy="1325563"/>
          </a:xfrm>
        </p:spPr>
        <p:txBody>
          <a:bodyPr/>
          <a:lstStyle/>
          <a:p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15" y="1393966"/>
            <a:ext cx="10515600" cy="517011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err="1"/>
              <a:t>Kerahasiaan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Confidentiality/privacy/secrecy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Data integrity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pengirim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penerima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Authentication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Anti </a:t>
            </a:r>
            <a:r>
              <a:rPr lang="en-US" dirty="0" err="1"/>
              <a:t>penyangkalan</a:t>
            </a:r>
            <a:r>
              <a:rPr lang="en-US" dirty="0"/>
              <a:t> (</a:t>
            </a:r>
            <a:r>
              <a:rPr lang="en-US" i="1" dirty="0"/>
              <a:t>Non-repudiation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467" y="659862"/>
            <a:ext cx="2533333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84" y="1883456"/>
            <a:ext cx="2514600" cy="1414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76" y="3416244"/>
            <a:ext cx="3234491" cy="1626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55" y="5067354"/>
            <a:ext cx="2238828" cy="16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2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24322A5-BF89-40D7-9551-2E5E50CB86FF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8</a:t>
            </a:fld>
            <a:endParaRPr lang="en-GB" altLang="en-US" sz="1400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Terminologi</a:t>
            </a:r>
            <a:r>
              <a:rPr lang="en-US" altLang="en-US" b="1" dirty="0"/>
              <a:t> di </a:t>
            </a:r>
            <a:r>
              <a:rPr lang="en-US" altLang="en-US" b="1" dirty="0" err="1"/>
              <a:t>dalam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endParaRPr lang="en-GB" altLang="en-US" b="1" dirty="0"/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3228"/>
            <a:ext cx="9500734" cy="4572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b="1" dirty="0" err="1"/>
              <a:t>Pesan</a:t>
            </a:r>
            <a:r>
              <a:rPr lang="en-US" altLang="en-US" dirty="0"/>
              <a:t>: </a:t>
            </a:r>
            <a:r>
              <a:rPr lang="en-US" altLang="en-US" dirty="0" err="1">
                <a:cs typeface="Times New Roman" panose="02020603050405020304" pitchFamily="18" charset="0"/>
              </a:rPr>
              <a:t>informasi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dimengerti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maknanya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baik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dipersepsi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secara</a:t>
            </a:r>
            <a:r>
              <a:rPr lang="en-US" altLang="en-US" dirty="0">
                <a:cs typeface="Times New Roman" panose="02020603050405020304" pitchFamily="18" charset="0"/>
              </a:rPr>
              <a:t> visual </a:t>
            </a:r>
            <a:r>
              <a:rPr lang="en-US" altLang="en-US" dirty="0" err="1">
                <a:cs typeface="Times New Roman" panose="02020603050405020304" pitchFamily="18" charset="0"/>
              </a:rPr>
              <a:t>maupun</a:t>
            </a:r>
            <a:r>
              <a:rPr lang="en-US" altLang="en-US" dirty="0">
                <a:cs typeface="Times New Roman" panose="02020603050405020304" pitchFamily="18" charset="0"/>
              </a:rPr>
              <a:t> audial)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    Nama lain: </a:t>
            </a:r>
            <a:r>
              <a:rPr lang="en-US" altLang="en-US" b="1" dirty="0" err="1"/>
              <a:t>plainteks</a:t>
            </a:r>
            <a:r>
              <a:rPr lang="en-US" altLang="en-US" dirty="0"/>
              <a:t> (</a:t>
            </a:r>
            <a:r>
              <a:rPr lang="en-US" altLang="en-US" i="1" dirty="0"/>
              <a:t>plaintext</a:t>
            </a:r>
            <a:r>
              <a:rPr lang="en-US" altLang="en-US" dirty="0"/>
              <a:t>), </a:t>
            </a:r>
            <a:r>
              <a:rPr lang="en-US" altLang="en-US" i="1" dirty="0"/>
              <a:t>plain-image</a:t>
            </a:r>
            <a:r>
              <a:rPr lang="en-US" altLang="en-US" dirty="0"/>
              <a:t>, </a:t>
            </a:r>
            <a:r>
              <a:rPr lang="en-US" altLang="en-US" i="1" dirty="0"/>
              <a:t>plain-video</a:t>
            </a:r>
            <a:r>
              <a:rPr lang="en-US" altLang="en-US" dirty="0"/>
              <a:t>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		     </a:t>
            </a:r>
            <a:r>
              <a:rPr lang="en-US" altLang="en-US" i="1" dirty="0"/>
              <a:t>plain-video</a:t>
            </a:r>
            <a:r>
              <a:rPr lang="en-US" altLang="en-US" dirty="0"/>
              <a:t>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      </a:t>
            </a:r>
            <a:r>
              <a:rPr lang="en-US" altLang="en-US" dirty="0" err="1"/>
              <a:t>Rupa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:  </a:t>
            </a:r>
            <a:r>
              <a:rPr lang="en-US" altLang="en-US" dirty="0" err="1"/>
              <a:t>teks</a:t>
            </a:r>
            <a:r>
              <a:rPr lang="en-US" altLang="en-US" dirty="0"/>
              <a:t>, </a:t>
            </a:r>
            <a:r>
              <a:rPr lang="en-US" altLang="en-US" dirty="0" err="1"/>
              <a:t>gambar</a:t>
            </a:r>
            <a:r>
              <a:rPr lang="en-US" altLang="en-US" dirty="0"/>
              <a:t>, </a:t>
            </a:r>
            <a:r>
              <a:rPr lang="en-US" altLang="en-US" dirty="0" err="1"/>
              <a:t>musik</a:t>
            </a:r>
            <a:r>
              <a:rPr lang="en-US" altLang="en-US" dirty="0"/>
              <a:t>,  video, </a:t>
            </a:r>
            <a:r>
              <a:rPr lang="en-US" altLang="en-US" dirty="0" err="1"/>
              <a:t>tabel</a:t>
            </a:r>
            <a:r>
              <a:rPr lang="en-US" altLang="en-US" dirty="0"/>
              <a:t>, </a:t>
            </a:r>
            <a:r>
              <a:rPr lang="en-US" altLang="en-US" dirty="0" err="1"/>
              <a:t>daftar</a:t>
            </a:r>
            <a:r>
              <a:rPr lang="en-US" altLang="en-US" dirty="0"/>
              <a:t>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                        </a:t>
            </a:r>
            <a:r>
              <a:rPr lang="en-US" altLang="en-US" dirty="0" err="1"/>
              <a:t>belanja</a:t>
            </a:r>
            <a:r>
              <a:rPr lang="en-US" altLang="en-US" dirty="0"/>
              <a:t>, </a:t>
            </a:r>
            <a:r>
              <a:rPr lang="en-US" altLang="en-US" dirty="0" err="1"/>
              <a:t>gambar</a:t>
            </a:r>
            <a:r>
              <a:rPr lang="en-US" altLang="en-US" dirty="0"/>
              <a:t> 3D, </a:t>
            </a:r>
          </a:p>
        </p:txBody>
      </p:sp>
    </p:spTree>
    <p:extLst>
      <p:ext uri="{BB962C8B-B14F-4D97-AF65-F5344CB8AC3E}">
        <p14:creationId xmlns:p14="http://schemas.microsoft.com/office/powerpoint/2010/main" val="76014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56" y="513944"/>
            <a:ext cx="8044543" cy="62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611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2208</Words>
  <Application>Microsoft Office PowerPoint</Application>
  <PresentationFormat>Widescreen</PresentationFormat>
  <Paragraphs>383</Paragraphs>
  <Slides>52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Arial</vt:lpstr>
      <vt:lpstr>Arial Unicode MS</vt:lpstr>
      <vt:lpstr>Calibri</vt:lpstr>
      <vt:lpstr>Calibri Light</vt:lpstr>
      <vt:lpstr>Courier New</vt:lpstr>
      <vt:lpstr>Menlo</vt:lpstr>
      <vt:lpstr>Symbol</vt:lpstr>
      <vt:lpstr>Times New Roman</vt:lpstr>
      <vt:lpstr>Wingdings</vt:lpstr>
      <vt:lpstr>Office Theme</vt:lpstr>
      <vt:lpstr>Visio.Drawing.6</vt:lpstr>
      <vt:lpstr>Document</vt:lpstr>
      <vt:lpstr>Bitmap Image</vt:lpstr>
      <vt:lpstr> 01 - Pengantar Kriptografi</vt:lpstr>
      <vt:lpstr>PowerPoint Presentation</vt:lpstr>
      <vt:lpstr>PowerPoint Presentation</vt:lpstr>
      <vt:lpstr>Kriptografi</vt:lpstr>
      <vt:lpstr>PowerPoint Presentation</vt:lpstr>
      <vt:lpstr>PowerPoint Presentation</vt:lpstr>
      <vt:lpstr>Layanan Kriptografi</vt:lpstr>
      <vt:lpstr>Terminologi di dalam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Dua Aplikasi Utama Enkripsi</vt:lpstr>
      <vt:lpstr>Data Encryption on Motion</vt:lpstr>
      <vt:lpstr>Data Encryption at 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Cryptography</vt:lpstr>
      <vt:lpstr>Modern Cryptography</vt:lpstr>
      <vt:lpstr>PowerPoint Presentation</vt:lpstr>
      <vt:lpstr>PowerPoint Presentation</vt:lpstr>
      <vt:lpstr>PowerPoint Presentation</vt:lpstr>
      <vt:lpstr>Sejarah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Algoritma Kriptografi</vt:lpstr>
      <vt:lpstr>PowerPoint Presentation</vt:lpstr>
      <vt:lpstr>PowerPoint Presentation</vt:lpstr>
      <vt:lpstr>PowerPoint Presentation</vt:lpstr>
      <vt:lpstr>Cloud Cryptography</vt:lpstr>
      <vt:lpstr>PowerPoint Presentation</vt:lpstr>
      <vt:lpstr>PowerPoint Presentation</vt:lpstr>
      <vt:lpstr>Blockchain *)</vt:lpstr>
      <vt:lpstr>PowerPoint Presentation</vt:lpstr>
      <vt:lpstr>Lembaga Terkait Kriptografi di Indonesia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Riset dalam bidang  Multimedia Security</dc:title>
  <dc:creator>user</dc:creator>
  <cp:lastModifiedBy>Rinaldi Munir</cp:lastModifiedBy>
  <cp:revision>134</cp:revision>
  <dcterms:created xsi:type="dcterms:W3CDTF">2017-09-05T00:38:25Z</dcterms:created>
  <dcterms:modified xsi:type="dcterms:W3CDTF">2021-08-20T13:02:47Z</dcterms:modified>
</cp:coreProperties>
</file>