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72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63" d="100"/>
          <a:sy n="63" d="100"/>
        </p:scale>
        <p:origin x="6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4B45E-F507-4FC5-8975-44C7045B324B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E423B-927A-4593-80E7-5C746CADB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84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E423B-927A-4593-80E7-5C746CADBF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25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E209A-C6D4-40AC-89B8-220BF372D51E}" type="datetime1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B9F5-0D30-470F-9EF7-AF0567F5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47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51FDA-AE9E-4F85-BBA3-14FFCAFA9FF4}" type="datetime1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B9F5-0D30-470F-9EF7-AF0567F5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85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CF70-1F25-4E4A-B81A-1266800AC21B}" type="datetime1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B9F5-0D30-470F-9EF7-AF0567F5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94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271B-C49A-4DE6-ADED-1E5E02E63CEC}" type="datetime1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B9F5-0D30-470F-9EF7-AF0567F5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55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8808-D710-4AEB-8D18-69C97174973B}" type="datetime1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B9F5-0D30-470F-9EF7-AF0567F5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782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4943-0A1A-4DC8-92FC-307C76617D3A}" type="datetime1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B9F5-0D30-470F-9EF7-AF0567F5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86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FBCAB-357F-49C1-9E95-2A8047A92BA6}" type="datetime1">
              <a:rPr lang="en-US" smtClean="0"/>
              <a:t>8/26/2021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B9F5-0D30-470F-9EF7-AF0567F5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24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0E84-EE72-438A-9347-EF1428EABFA5}" type="datetime1">
              <a:rPr lang="en-US" smtClean="0"/>
              <a:t>8/26/2021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B9F5-0D30-470F-9EF7-AF0567F5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534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59120-B9CF-48F5-BA5E-093229007339}" type="datetime1">
              <a:rPr lang="en-US" smtClean="0"/>
              <a:t>8/26/2021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B9F5-0D30-470F-9EF7-AF0567F5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60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6ED3-68F0-4208-978C-970B57C5C828}" type="datetime1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B9F5-0D30-470F-9EF7-AF0567F5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835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D864-F3AD-4ABE-8D77-65E6D04026BA}" type="datetime1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B9F5-0D30-470F-9EF7-AF0567F5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0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D4707-FC7E-4B2B-A371-8EE1DAF57045}" type="datetime1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EB9F5-0D30-470F-9EF7-AF0567F5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537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Landasan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Matematika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untuk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Kriptografi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35754"/>
            <a:ext cx="9144000" cy="210655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/>
              <a:t>Oleh</a:t>
            </a:r>
            <a:r>
              <a:rPr lang="en-US" b="1" dirty="0"/>
              <a:t>: Dr. Rinaldi </a:t>
            </a:r>
            <a:r>
              <a:rPr lang="en-US" b="1" dirty="0" err="1"/>
              <a:t>Munir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Prodi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 err="1"/>
              <a:t>Sekolah</a:t>
            </a:r>
            <a:r>
              <a:rPr lang="en-US" b="1" dirty="0"/>
              <a:t> </a:t>
            </a:r>
            <a:r>
              <a:rPr lang="en-US" b="1" dirty="0" err="1"/>
              <a:t>Teknik</a:t>
            </a:r>
            <a:r>
              <a:rPr lang="en-US" b="1" dirty="0"/>
              <a:t> </a:t>
            </a:r>
            <a:r>
              <a:rPr lang="en-US" b="1" dirty="0" err="1"/>
              <a:t>Elektro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/>
              <a:t>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B9F5-0D30-470F-9EF7-AF0567F51E7B}" type="slidenum">
              <a:rPr lang="en-US" smtClean="0"/>
              <a:t>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D4A65C-618A-4F54-AB58-7DF4BCEF821F}"/>
              </a:ext>
            </a:extLst>
          </p:cNvPr>
          <p:cNvSpPr txBox="1"/>
          <p:nvPr/>
        </p:nvSpPr>
        <p:spPr>
          <a:xfrm flipH="1">
            <a:off x="4114800" y="599143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IF4020 </a:t>
            </a:r>
            <a:r>
              <a:rPr lang="en-US" sz="2800" b="1" dirty="0" err="1"/>
              <a:t>Kriptografi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24700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Rinaldi Munir/IF4020 Kriptografi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DE5E4-2CD3-4D6D-B186-4A19BFAB8F2A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2221" y="1227908"/>
            <a:ext cx="10767558" cy="4191000"/>
          </a:xfrm>
        </p:spPr>
        <p:txBody>
          <a:bodyPr/>
          <a:lstStyle/>
          <a:p>
            <a:r>
              <a:rPr lang="en-US" altLang="en-US" dirty="0" err="1"/>
              <a:t>Entropi</a:t>
            </a:r>
            <a:r>
              <a:rPr lang="en-US" altLang="en-US" dirty="0"/>
              <a:t> </a:t>
            </a:r>
            <a:r>
              <a:rPr lang="en-US" altLang="en-US" dirty="0" err="1"/>
              <a:t>sistem</a:t>
            </a:r>
            <a:r>
              <a:rPr lang="en-US" altLang="en-US" dirty="0"/>
              <a:t> </a:t>
            </a:r>
            <a:r>
              <a:rPr lang="en-US" altLang="en-US" dirty="0" err="1"/>
              <a:t>kriptografi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ukuran</a:t>
            </a:r>
            <a:r>
              <a:rPr lang="en-US" altLang="en-US" dirty="0"/>
              <a:t> </a:t>
            </a:r>
            <a:r>
              <a:rPr lang="en-US" altLang="en-US" dirty="0" err="1"/>
              <a:t>kunci</a:t>
            </a:r>
            <a:r>
              <a:rPr lang="en-US" altLang="en-US" dirty="0"/>
              <a:t>, </a:t>
            </a:r>
            <a:r>
              <a:rPr lang="en-US" altLang="en-US" i="1" dirty="0"/>
              <a:t>K</a:t>
            </a:r>
            <a:r>
              <a:rPr lang="en-US" altLang="en-US" dirty="0"/>
              <a:t>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  <a:p>
            <a:r>
              <a:rPr lang="en-US" altLang="en-US" dirty="0" err="1"/>
              <a:t>Misal</a:t>
            </a:r>
            <a:r>
              <a:rPr lang="en-US" altLang="en-US" dirty="0"/>
              <a:t>, </a:t>
            </a:r>
            <a:r>
              <a:rPr lang="en-US" altLang="en-US" dirty="0" err="1"/>
              <a:t>sistem</a:t>
            </a:r>
            <a:r>
              <a:rPr lang="en-US" altLang="en-US" dirty="0"/>
              <a:t> </a:t>
            </a:r>
            <a:r>
              <a:rPr lang="en-US" altLang="en-US" dirty="0" err="1"/>
              <a:t>kriptografi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kunci</a:t>
            </a:r>
            <a:r>
              <a:rPr lang="en-US" altLang="en-US" dirty="0"/>
              <a:t> 64-bit </a:t>
            </a:r>
            <a:r>
              <a:rPr lang="en-US" altLang="en-US" dirty="0" err="1"/>
              <a:t>mempunyai</a:t>
            </a:r>
            <a:r>
              <a:rPr lang="en-US" altLang="en-US" dirty="0"/>
              <a:t> </a:t>
            </a:r>
            <a:r>
              <a:rPr lang="en-US" altLang="en-US" dirty="0" err="1"/>
              <a:t>entropi</a:t>
            </a:r>
            <a:r>
              <a:rPr lang="en-US" altLang="en-US" dirty="0"/>
              <a:t> 64 bit.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  <a:p>
            <a:r>
              <a:rPr lang="en-US" altLang="en-US" dirty="0"/>
              <a:t>Makin </a:t>
            </a:r>
            <a:r>
              <a:rPr lang="en-US" altLang="en-US" dirty="0" err="1"/>
              <a:t>besar</a:t>
            </a:r>
            <a:r>
              <a:rPr lang="en-US" altLang="en-US" dirty="0"/>
              <a:t> </a:t>
            </a:r>
            <a:r>
              <a:rPr lang="en-US" altLang="en-US" dirty="0" err="1"/>
              <a:t>entropi</a:t>
            </a:r>
            <a:r>
              <a:rPr lang="en-US" altLang="en-US" dirty="0"/>
              <a:t>, </a:t>
            </a:r>
            <a:r>
              <a:rPr lang="en-US" altLang="en-US" dirty="0" err="1"/>
              <a:t>makin</a:t>
            </a:r>
            <a:r>
              <a:rPr lang="en-US" altLang="en-US" dirty="0"/>
              <a:t> </a:t>
            </a:r>
            <a:r>
              <a:rPr lang="en-US" altLang="en-US" dirty="0" err="1"/>
              <a:t>sulit</a:t>
            </a:r>
            <a:r>
              <a:rPr lang="en-US" altLang="en-US" dirty="0"/>
              <a:t> </a:t>
            </a:r>
            <a:r>
              <a:rPr lang="en-US" altLang="en-US" dirty="0" err="1"/>
              <a:t>memecahkan</a:t>
            </a:r>
            <a:r>
              <a:rPr lang="en-US" altLang="en-US" dirty="0"/>
              <a:t> </a:t>
            </a:r>
            <a:r>
              <a:rPr lang="en-US" altLang="en-US" dirty="0" err="1"/>
              <a:t>cipherteks</a:t>
            </a:r>
            <a:r>
              <a:rPr lang="en-US" altLang="en-US" dirty="0"/>
              <a:t>.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44869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Rinaldi Munir/IF4020 Kriptografi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5EE2-C6F3-48F5-A5BA-8999EAD698FF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38200" y="1009197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altLang="en-US" dirty="0" err="1"/>
              <a:t>Laju</a:t>
            </a:r>
            <a:r>
              <a:rPr lang="en-US" altLang="en-US" dirty="0"/>
              <a:t> </a:t>
            </a:r>
            <a:r>
              <a:rPr lang="en-US" altLang="en-US" dirty="0" err="1"/>
              <a:t>bahasa</a:t>
            </a:r>
            <a:r>
              <a:rPr lang="en-US" altLang="en-US" dirty="0"/>
              <a:t> (</a:t>
            </a:r>
            <a:r>
              <a:rPr lang="en-US" altLang="en-US" i="1" dirty="0"/>
              <a:t>rate of a language</a:t>
            </a:r>
            <a:r>
              <a:rPr lang="en-US" altLang="en-US" dirty="0"/>
              <a:t>):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		</a:t>
            </a:r>
            <a:r>
              <a:rPr lang="en-US" altLang="en-US" i="1" dirty="0"/>
              <a:t>r </a:t>
            </a:r>
            <a:r>
              <a:rPr lang="en-US" altLang="en-US" dirty="0"/>
              <a:t>= </a:t>
            </a:r>
            <a:r>
              <a:rPr lang="en-US" altLang="en-US" i="1" dirty="0"/>
              <a:t>H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)/</a:t>
            </a:r>
            <a:r>
              <a:rPr lang="en-US" altLang="en-US" i="1" dirty="0"/>
              <a:t>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	</a:t>
            </a:r>
            <a:r>
              <a:rPr lang="en-US" altLang="en-US" i="1" dirty="0"/>
              <a:t>N</a:t>
            </a:r>
            <a:r>
              <a:rPr lang="en-US" altLang="en-US" dirty="0"/>
              <a:t> = </a:t>
            </a:r>
            <a:r>
              <a:rPr lang="en-US" altLang="en-US" dirty="0" err="1"/>
              <a:t>panjang</a:t>
            </a:r>
            <a:r>
              <a:rPr lang="en-US" altLang="en-US" dirty="0"/>
              <a:t> </a:t>
            </a:r>
            <a:r>
              <a:rPr lang="en-US" altLang="en-US" dirty="0" err="1"/>
              <a:t>pesan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Pada </a:t>
            </a:r>
            <a:r>
              <a:rPr lang="en-US" altLang="en-US" dirty="0" err="1"/>
              <a:t>contoh</a:t>
            </a:r>
            <a:r>
              <a:rPr lang="en-US" altLang="en-US" dirty="0"/>
              <a:t> </a:t>
            </a:r>
            <a:r>
              <a:rPr lang="en-US" altLang="en-US" dirty="0" err="1"/>
              <a:t>sebelumnya</a:t>
            </a:r>
            <a:r>
              <a:rPr lang="en-US" altLang="en-US" dirty="0"/>
              <a:t>, X = ‘AABBCBDB’, </a:t>
            </a:r>
            <a:r>
              <a:rPr lang="en-US" altLang="en-US" i="1" dirty="0"/>
              <a:t>H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= 14, </a:t>
            </a:r>
            <a:r>
              <a:rPr lang="en-US" altLang="en-US" i="1" dirty="0"/>
              <a:t>N</a:t>
            </a:r>
            <a:r>
              <a:rPr lang="en-US" altLang="en-US" dirty="0"/>
              <a:t> = 8, </a:t>
            </a:r>
            <a:r>
              <a:rPr lang="en-US" altLang="en-US" dirty="0" err="1"/>
              <a:t>maka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             </a:t>
            </a:r>
            <a:r>
              <a:rPr lang="en-US" altLang="en-US" i="1" dirty="0"/>
              <a:t>r</a:t>
            </a:r>
            <a:r>
              <a:rPr lang="en-US" altLang="en-US" dirty="0"/>
              <a:t> = 14/8 = 1.75</a:t>
            </a:r>
          </a:p>
          <a:p>
            <a:pPr marL="0" indent="0">
              <a:buNone/>
            </a:pPr>
            <a:r>
              <a:rPr lang="en-US" altLang="en-US" dirty="0"/>
              <a:t> </a:t>
            </a:r>
          </a:p>
          <a:p>
            <a:r>
              <a:rPr lang="en-US" altLang="en-US" dirty="0" err="1"/>
              <a:t>Laju</a:t>
            </a:r>
            <a:r>
              <a:rPr lang="en-US" altLang="en-US" dirty="0"/>
              <a:t> normal Bahasa </a:t>
            </a:r>
            <a:r>
              <a:rPr lang="en-US" altLang="en-US" dirty="0" err="1"/>
              <a:t>Inggris</a:t>
            </a:r>
            <a:r>
              <a:rPr lang="en-US" altLang="en-US" dirty="0"/>
              <a:t>: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	       1.0 bit/</a:t>
            </a:r>
            <a:r>
              <a:rPr lang="en-US" altLang="en-US" dirty="0" err="1"/>
              <a:t>huruf</a:t>
            </a:r>
            <a:r>
              <a:rPr lang="en-US" altLang="en-US" dirty="0"/>
              <a:t>  s/d  1.5 bit/</a:t>
            </a:r>
            <a:r>
              <a:rPr lang="en-US" altLang="en-US" dirty="0" err="1"/>
              <a:t>huruf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 </a:t>
            </a:r>
            <a:r>
              <a:rPr lang="en-US" altLang="en-US" dirty="0" err="1"/>
              <a:t>besar</a:t>
            </a:r>
            <a:r>
              <a:rPr lang="en-US" altLang="en-US" dirty="0"/>
              <a:t>.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13235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Rinaldi Munir/IF4020 Kriptografi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656B-EB9D-4097-A6F6-04D764323FAD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Laju mutlak (</a:t>
            </a:r>
            <a:r>
              <a:rPr lang="en-US" altLang="en-US" i="1"/>
              <a:t>absolute rate</a:t>
            </a:r>
            <a:r>
              <a:rPr lang="en-US" altLang="en-US"/>
              <a:t>):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	</a:t>
            </a:r>
            <a:r>
              <a:rPr lang="en-US" altLang="en-US" i="1"/>
              <a:t>R</a:t>
            </a:r>
            <a:r>
              <a:rPr lang="en-US" altLang="en-US"/>
              <a:t> = </a:t>
            </a:r>
            <a:r>
              <a:rPr lang="en-US" altLang="en-US" baseline="30000"/>
              <a:t>2</a:t>
            </a:r>
            <a:r>
              <a:rPr lang="en-US" altLang="en-US"/>
              <a:t>log </a:t>
            </a:r>
            <a:r>
              <a:rPr lang="en-US" altLang="en-US" i="1"/>
              <a:t>L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   </a:t>
            </a:r>
            <a:r>
              <a:rPr lang="en-US" altLang="en-US" i="1"/>
              <a:t>L</a:t>
            </a:r>
            <a:r>
              <a:rPr lang="en-US" altLang="en-US"/>
              <a:t> = jumlah karakter di dalam bahasa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r>
              <a:rPr lang="en-US" altLang="en-US"/>
              <a:t>Dalam Bahasa Inggris (26 huruf):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	</a:t>
            </a:r>
            <a:r>
              <a:rPr lang="en-US" altLang="en-US" i="1"/>
              <a:t>R</a:t>
            </a:r>
            <a:r>
              <a:rPr lang="en-US" altLang="en-US"/>
              <a:t> = </a:t>
            </a:r>
            <a:r>
              <a:rPr lang="en-US" altLang="en-US" baseline="30000"/>
              <a:t>2</a:t>
            </a:r>
            <a:r>
              <a:rPr lang="en-US" altLang="en-US"/>
              <a:t>log 26 = 4.7 bit/huruf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6049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Rinaldi Munir/IF4020 Kriptografi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B01C-E899-4EA8-8361-1D77C664D17F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err="1"/>
              <a:t>Redundansi</a:t>
            </a:r>
            <a:r>
              <a:rPr lang="en-US" altLang="en-US" dirty="0"/>
              <a:t> </a:t>
            </a:r>
            <a:r>
              <a:rPr lang="en-US" altLang="en-US" dirty="0" err="1"/>
              <a:t>bahasa</a:t>
            </a:r>
            <a:r>
              <a:rPr lang="en-US" altLang="en-US" dirty="0"/>
              <a:t> (</a:t>
            </a:r>
            <a:r>
              <a:rPr lang="en-US" altLang="en-US" i="1" dirty="0"/>
              <a:t>D</a:t>
            </a:r>
            <a:r>
              <a:rPr lang="en-US" altLang="en-US" dirty="0"/>
              <a:t>):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		</a:t>
            </a:r>
            <a:r>
              <a:rPr lang="en-US" altLang="en-US" i="1" dirty="0"/>
              <a:t>D</a:t>
            </a:r>
            <a:r>
              <a:rPr lang="en-US" altLang="en-US" dirty="0"/>
              <a:t> = </a:t>
            </a:r>
            <a:r>
              <a:rPr lang="en-US" altLang="en-US" i="1" dirty="0"/>
              <a:t>R</a:t>
            </a:r>
            <a:r>
              <a:rPr lang="en-US" altLang="en-US" dirty="0"/>
              <a:t> – </a:t>
            </a:r>
            <a:r>
              <a:rPr lang="en-US" altLang="en-US" i="1" dirty="0"/>
              <a:t>r</a:t>
            </a:r>
          </a:p>
          <a:p>
            <a:endParaRPr lang="en-US" altLang="en-US" dirty="0"/>
          </a:p>
          <a:p>
            <a:r>
              <a:rPr lang="en-US" altLang="en-US" dirty="0"/>
              <a:t>Pada Bahasa </a:t>
            </a:r>
            <a:r>
              <a:rPr lang="en-US" altLang="en-US" dirty="0" err="1"/>
              <a:t>Inggris</a:t>
            </a:r>
            <a:r>
              <a:rPr lang="en-US" altLang="en-US" dirty="0"/>
              <a:t> (</a:t>
            </a:r>
            <a:r>
              <a:rPr lang="en-US" altLang="en-US" i="1" dirty="0"/>
              <a:t>r</a:t>
            </a:r>
            <a:r>
              <a:rPr lang="en-US" altLang="en-US" dirty="0"/>
              <a:t> = 1.3):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		D = 4.7 – 1.3 = 3.4 bit/</a:t>
            </a:r>
            <a:r>
              <a:rPr lang="en-US" altLang="en-US" dirty="0" err="1"/>
              <a:t>huruf</a:t>
            </a:r>
            <a:endParaRPr lang="en-US" altLang="en-US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   </a:t>
            </a:r>
            <a:r>
              <a:rPr lang="en-US" altLang="en-US" dirty="0" err="1"/>
              <a:t>artinya</a:t>
            </a:r>
            <a:r>
              <a:rPr lang="en-US" altLang="en-US" dirty="0"/>
              <a:t> </a:t>
            </a:r>
            <a:r>
              <a:rPr lang="en-US" altLang="en-US" dirty="0" err="1"/>
              <a:t>setiap</a:t>
            </a:r>
            <a:r>
              <a:rPr lang="en-US" altLang="en-US" dirty="0"/>
              <a:t> </a:t>
            </a:r>
            <a:r>
              <a:rPr lang="en-US" altLang="en-US" dirty="0" err="1"/>
              <a:t>huruf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Bahasa </a:t>
            </a:r>
            <a:r>
              <a:rPr lang="en-US" altLang="en-US" dirty="0" err="1"/>
              <a:t>Inggris</a:t>
            </a:r>
            <a:r>
              <a:rPr lang="en-US" altLang="en-US" dirty="0"/>
              <a:t> </a:t>
            </a:r>
            <a:r>
              <a:rPr lang="en-US" altLang="en-US" dirty="0" err="1"/>
              <a:t>membawa</a:t>
            </a:r>
            <a:r>
              <a:rPr lang="en-US" altLang="en-US" dirty="0"/>
              <a:t> 3.4 bit </a:t>
            </a:r>
            <a:r>
              <a:rPr lang="en-US" altLang="en-US" dirty="0" err="1"/>
              <a:t>informasi</a:t>
            </a:r>
            <a:r>
              <a:rPr lang="en-US" altLang="en-US" dirty="0"/>
              <a:t> </a:t>
            </a:r>
            <a:r>
              <a:rPr lang="en-US" altLang="en-US" dirty="0" err="1"/>
              <a:t>redundan</a:t>
            </a:r>
            <a:r>
              <a:rPr lang="en-US" altLang="en-US" dirty="0"/>
              <a:t> (</a:t>
            </a:r>
            <a:r>
              <a:rPr lang="en-US" altLang="en-US" dirty="0" err="1"/>
              <a:t>mubazir</a:t>
            </a:r>
            <a:r>
              <a:rPr lang="en-US" altLang="en-US" dirty="0"/>
              <a:t>)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25976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Rinaldi Munir/IF4020 Kriptografi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E2B6-BF1C-4357-9657-06E0AEFB64C4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Pada pesan ASCII (256 karakter):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	</a:t>
            </a:r>
            <a:r>
              <a:rPr lang="en-US" altLang="en-US" i="1"/>
              <a:t>R</a:t>
            </a:r>
            <a:r>
              <a:rPr lang="en-US" altLang="en-US"/>
              <a:t> = </a:t>
            </a:r>
            <a:r>
              <a:rPr lang="en-US" altLang="en-US" baseline="30000"/>
              <a:t>2</a:t>
            </a:r>
            <a:r>
              <a:rPr lang="en-US" altLang="en-US"/>
              <a:t>log 256 = 8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	</a:t>
            </a:r>
            <a:r>
              <a:rPr lang="en-US" altLang="en-US" i="1"/>
              <a:t>r</a:t>
            </a:r>
            <a:r>
              <a:rPr lang="en-US" altLang="en-US"/>
              <a:t> = 1.3 (sama seperti B. Inggris)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	</a:t>
            </a:r>
            <a:r>
              <a:rPr lang="en-US" altLang="en-US" i="1"/>
              <a:t>D</a:t>
            </a:r>
            <a:r>
              <a:rPr lang="en-US" altLang="en-US"/>
              <a:t> = 8 – 1.3 = 6.7 bit/karakter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121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Rinaldi Munir/IF4020 Kriptografi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4D0DE-15FC-4DFC-9920-AB4E367553EF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9014" y="1001484"/>
            <a:ext cx="10168843" cy="501831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 err="1"/>
              <a:t>Kriptanalis</a:t>
            </a:r>
            <a:r>
              <a:rPr lang="en-US" altLang="en-US" dirty="0"/>
              <a:t> </a:t>
            </a:r>
            <a:r>
              <a:rPr lang="en-US" altLang="en-US" dirty="0" err="1"/>
              <a:t>menggunakan</a:t>
            </a:r>
            <a:r>
              <a:rPr lang="en-US" altLang="en-US" dirty="0"/>
              <a:t> </a:t>
            </a:r>
            <a:r>
              <a:rPr lang="en-US" altLang="en-US" dirty="0" err="1"/>
              <a:t>redundansi</a:t>
            </a:r>
            <a:r>
              <a:rPr lang="en-US" altLang="en-US" dirty="0"/>
              <a:t> </a:t>
            </a:r>
            <a:r>
              <a:rPr lang="en-US" altLang="en-US" dirty="0" err="1"/>
              <a:t>alami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bahasa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mengurangi</a:t>
            </a:r>
            <a:r>
              <a:rPr lang="en-US" altLang="en-US" dirty="0"/>
              <a:t> </a:t>
            </a:r>
            <a:r>
              <a:rPr lang="en-US" altLang="en-US" dirty="0" err="1"/>
              <a:t>kemungkinan</a:t>
            </a:r>
            <a:r>
              <a:rPr lang="en-US" altLang="en-US" dirty="0"/>
              <a:t> </a:t>
            </a:r>
            <a:r>
              <a:rPr lang="en-US" altLang="en-US" dirty="0" err="1"/>
              <a:t>jumlah</a:t>
            </a:r>
            <a:r>
              <a:rPr lang="en-US" altLang="en-US" dirty="0"/>
              <a:t> </a:t>
            </a:r>
            <a:r>
              <a:rPr lang="en-US" altLang="en-US" dirty="0" err="1"/>
              <a:t>plainteks</a:t>
            </a:r>
            <a:r>
              <a:rPr lang="en-US" altLang="en-US" dirty="0"/>
              <a:t>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err="1"/>
              <a:t>Contoh</a:t>
            </a:r>
            <a:r>
              <a:rPr lang="en-US" altLang="en-US" dirty="0"/>
              <a:t>: kata “</a:t>
            </a:r>
            <a:r>
              <a:rPr lang="en-US" altLang="en-US" dirty="0" err="1"/>
              <a:t>dan</a:t>
            </a:r>
            <a:r>
              <a:rPr lang="en-US" altLang="en-US" dirty="0"/>
              <a:t>” </a:t>
            </a:r>
            <a:r>
              <a:rPr lang="en-US" altLang="en-US" dirty="0" err="1"/>
              <a:t>dalam</a:t>
            </a:r>
            <a:r>
              <a:rPr lang="en-US" altLang="en-US" dirty="0"/>
              <a:t> B. Indonesia </a:t>
            </a:r>
            <a:r>
              <a:rPr lang="en-US" altLang="en-US" dirty="0" err="1"/>
              <a:t>redundan</a:t>
            </a:r>
            <a:r>
              <a:rPr lang="en-US" altLang="en-US" dirty="0"/>
              <a:t>. </a:t>
            </a:r>
            <a:r>
              <a:rPr lang="en-US" altLang="en-US" dirty="0" err="1"/>
              <a:t>Misalnya</a:t>
            </a:r>
            <a:r>
              <a:rPr lang="en-US" altLang="en-US" dirty="0"/>
              <a:t> </a:t>
            </a:r>
            <a:r>
              <a:rPr lang="en-US" altLang="en-US" dirty="0" err="1"/>
              <a:t>jika</a:t>
            </a:r>
            <a:r>
              <a:rPr lang="en-US" altLang="en-US" dirty="0"/>
              <a:t> di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cipherteks</a:t>
            </a:r>
            <a:r>
              <a:rPr lang="en-US" altLang="en-US" dirty="0"/>
              <a:t> </a:t>
            </a:r>
            <a:r>
              <a:rPr lang="en-US" altLang="en-US" dirty="0" err="1"/>
              <a:t>banyak</a:t>
            </a:r>
            <a:r>
              <a:rPr lang="en-US" altLang="en-US" dirty="0"/>
              <a:t> </a:t>
            </a:r>
            <a:r>
              <a:rPr lang="en-US" altLang="en-US" dirty="0" err="1"/>
              <a:t>muncul</a:t>
            </a:r>
            <a:r>
              <a:rPr lang="en-US" altLang="en-US" dirty="0"/>
              <a:t> </a:t>
            </a:r>
            <a:r>
              <a:rPr lang="en-US" altLang="en-US" dirty="0" err="1"/>
              <a:t>kriptogram</a:t>
            </a:r>
            <a:r>
              <a:rPr lang="en-US" altLang="en-US" dirty="0"/>
              <a:t> “</a:t>
            </a:r>
            <a:r>
              <a:rPr lang="en-US" altLang="en-US" dirty="0" err="1"/>
              <a:t>ftY</a:t>
            </a:r>
            <a:r>
              <a:rPr lang="en-US" altLang="en-US" dirty="0"/>
              <a:t>” (3 </a:t>
            </a:r>
            <a:r>
              <a:rPr lang="en-US" altLang="en-US" dirty="0" err="1"/>
              <a:t>huruf</a:t>
            </a:r>
            <a:r>
              <a:rPr lang="en-US" altLang="en-US" dirty="0"/>
              <a:t>) </a:t>
            </a:r>
            <a:r>
              <a:rPr lang="en-US" altLang="en-US" dirty="0" err="1"/>
              <a:t>maka</a:t>
            </a:r>
            <a:r>
              <a:rPr lang="en-US" altLang="en-US" dirty="0"/>
              <a:t> </a:t>
            </a:r>
            <a:r>
              <a:rPr lang="en-US" altLang="en-US" dirty="0" err="1"/>
              <a:t>kemungkinan</a:t>
            </a:r>
            <a:r>
              <a:rPr lang="en-US" altLang="en-US" dirty="0"/>
              <a:t> </a:t>
            </a:r>
            <a:r>
              <a:rPr lang="en-US" altLang="en-US" dirty="0" err="1"/>
              <a:t>besar</a:t>
            </a:r>
            <a:r>
              <a:rPr lang="en-US" altLang="en-US" dirty="0"/>
              <a:t> </a:t>
            </a:r>
            <a:r>
              <a:rPr lang="en-US" altLang="en-US" dirty="0" err="1"/>
              <a:t>itu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“</a:t>
            </a:r>
            <a:r>
              <a:rPr lang="en-US" altLang="en-US" dirty="0" err="1"/>
              <a:t>dan</a:t>
            </a:r>
            <a:r>
              <a:rPr lang="en-US" altLang="en-US" dirty="0"/>
              <a:t>”.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Makin </a:t>
            </a:r>
            <a:r>
              <a:rPr lang="en-US" altLang="en-US" dirty="0" err="1"/>
              <a:t>besar</a:t>
            </a:r>
            <a:r>
              <a:rPr lang="en-US" altLang="en-US" dirty="0"/>
              <a:t> </a:t>
            </a:r>
            <a:r>
              <a:rPr lang="en-US" altLang="en-US" dirty="0" err="1"/>
              <a:t>redundansi</a:t>
            </a:r>
            <a:r>
              <a:rPr lang="en-US" altLang="en-US" dirty="0"/>
              <a:t> </a:t>
            </a:r>
            <a:r>
              <a:rPr lang="en-US" altLang="en-US" dirty="0" err="1"/>
              <a:t>bahasa</a:t>
            </a:r>
            <a:r>
              <a:rPr lang="en-US" altLang="en-US" dirty="0"/>
              <a:t>, </a:t>
            </a:r>
            <a:r>
              <a:rPr lang="en-US" altLang="en-US" dirty="0" err="1"/>
              <a:t>makin</a:t>
            </a:r>
            <a:r>
              <a:rPr lang="en-US" altLang="en-US" dirty="0"/>
              <a:t> </a:t>
            </a:r>
            <a:r>
              <a:rPr lang="en-US" altLang="en-US" dirty="0" err="1"/>
              <a:t>mudah</a:t>
            </a:r>
            <a:r>
              <a:rPr lang="en-US" altLang="en-US" dirty="0"/>
              <a:t> </a:t>
            </a:r>
            <a:r>
              <a:rPr lang="en-US" altLang="en-US" dirty="0" err="1"/>
              <a:t>melakukan</a:t>
            </a:r>
            <a:r>
              <a:rPr lang="en-US" altLang="en-US" dirty="0"/>
              <a:t> </a:t>
            </a:r>
            <a:r>
              <a:rPr lang="en-US" altLang="en-US" dirty="0" err="1"/>
              <a:t>kriptanalisis</a:t>
            </a:r>
            <a:r>
              <a:rPr lang="en-US" altLang="en-US" dirty="0"/>
              <a:t>.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409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Rinaldi Munir/IF4020 Kriptografi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2AC2-7243-4EA1-9C78-9A744FA8253E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Dalam dunia-nyata, implementasi kriptografi dilengkapi dengan program kompresi sebelum mengenkripsi pesan.</a:t>
            </a:r>
          </a:p>
          <a:p>
            <a:endParaRPr lang="en-US" altLang="en-US"/>
          </a:p>
          <a:p>
            <a:r>
              <a:rPr lang="en-US" altLang="en-US"/>
              <a:t>Kompresi mengurangi redundansi pesan.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/>
          </a:p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1612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950FA-E82D-42B1-85C7-40F358C30516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47739" y="764041"/>
            <a:ext cx="8162925" cy="762000"/>
          </a:xfrm>
        </p:spPr>
        <p:txBody>
          <a:bodyPr/>
          <a:lstStyle/>
          <a:p>
            <a:r>
              <a:rPr lang="en-US" altLang="en-US" b="1" dirty="0" err="1"/>
              <a:t>Pendahuluan</a:t>
            </a:r>
            <a:endParaRPr lang="en-GB" altLang="en-US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err="1"/>
              <a:t>Perlu</a:t>
            </a:r>
            <a:r>
              <a:rPr lang="en-US" altLang="en-US" dirty="0"/>
              <a:t> </a:t>
            </a:r>
            <a:r>
              <a:rPr lang="en-US" altLang="en-US" dirty="0" err="1"/>
              <a:t>landasan</a:t>
            </a:r>
            <a:r>
              <a:rPr lang="en-US" altLang="en-US" dirty="0"/>
              <a:t> </a:t>
            </a:r>
            <a:r>
              <a:rPr lang="en-US" altLang="en-US" dirty="0" err="1"/>
              <a:t>matematika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mempelajari</a:t>
            </a:r>
            <a:r>
              <a:rPr lang="en-US" altLang="en-US" dirty="0"/>
              <a:t> </a:t>
            </a:r>
            <a:r>
              <a:rPr lang="en-US" altLang="en-US" dirty="0" err="1"/>
              <a:t>kriptografi</a:t>
            </a:r>
            <a:r>
              <a:rPr lang="en-US" altLang="en-US" dirty="0"/>
              <a:t>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	</a:t>
            </a:r>
          </a:p>
          <a:p>
            <a:r>
              <a:rPr lang="en-US" altLang="en-US" dirty="0" err="1"/>
              <a:t>Materi</a:t>
            </a:r>
            <a:r>
              <a:rPr lang="en-US" altLang="en-US" dirty="0"/>
              <a:t> </a:t>
            </a:r>
            <a:r>
              <a:rPr lang="en-US" altLang="en-US" dirty="0" err="1"/>
              <a:t>matematika</a:t>
            </a:r>
            <a:r>
              <a:rPr lang="en-US" altLang="en-US" dirty="0"/>
              <a:t> yang </a:t>
            </a:r>
            <a:r>
              <a:rPr lang="en-US" altLang="en-US" dirty="0" err="1"/>
              <a:t>utama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kriptografi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b="1" dirty="0" err="1"/>
              <a:t>matematika</a:t>
            </a:r>
            <a:r>
              <a:rPr lang="en-US" altLang="en-US" b="1" dirty="0"/>
              <a:t> </a:t>
            </a:r>
            <a:r>
              <a:rPr lang="en-US" altLang="en-US" b="1" dirty="0" err="1"/>
              <a:t>diskrit</a:t>
            </a:r>
            <a:r>
              <a:rPr lang="en-US" altLang="en-US" b="1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b="1" dirty="0" err="1"/>
              <a:t>probabilitas</a:t>
            </a:r>
            <a:r>
              <a:rPr lang="en-US" altLang="en-US" b="1" dirty="0"/>
              <a:t> </a:t>
            </a:r>
            <a:r>
              <a:rPr lang="en-US" altLang="en-US" b="1" dirty="0" err="1"/>
              <a:t>dan</a:t>
            </a:r>
            <a:r>
              <a:rPr lang="en-US" altLang="en-US" b="1" dirty="0"/>
              <a:t> </a:t>
            </a:r>
            <a:r>
              <a:rPr lang="en-US" altLang="en-US" b="1" dirty="0" err="1"/>
              <a:t>statistika</a:t>
            </a:r>
            <a:r>
              <a:rPr lang="en-US" altLang="en-US" dirty="0"/>
              <a:t>.		</a:t>
            </a:r>
          </a:p>
          <a:p>
            <a:endParaRPr lang="en-US" altLang="en-US" dirty="0"/>
          </a:p>
          <a:p>
            <a:endParaRPr lang="en-US" altLang="en-US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	</a:t>
            </a:r>
            <a:endParaRPr lang="en-GB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</p:spTree>
    <p:extLst>
      <p:ext uri="{BB962C8B-B14F-4D97-AF65-F5344CB8AC3E}">
        <p14:creationId xmlns:p14="http://schemas.microsoft.com/office/powerpoint/2010/main" val="1767474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Rinaldi Munir/IF4020 Kriptografi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79493-EB95-4661-BDDE-98D65EE04CF7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Materi</a:t>
            </a:r>
            <a:r>
              <a:rPr lang="en-US" altLang="en-US" dirty="0"/>
              <a:t> </a:t>
            </a:r>
            <a:r>
              <a:rPr lang="en-US" altLang="en-US" dirty="0" err="1"/>
              <a:t>Matematika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Kriptorafi</a:t>
            </a:r>
            <a:r>
              <a:rPr lang="en-US" altLang="en-US" dirty="0"/>
              <a:t>:</a:t>
            </a:r>
            <a:endParaRPr lang="en-GB" alt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dirty="0" err="1"/>
              <a:t>Teori</a:t>
            </a:r>
            <a:r>
              <a:rPr lang="en-US" altLang="en-US" dirty="0"/>
              <a:t> </a:t>
            </a:r>
            <a:r>
              <a:rPr lang="en-US" altLang="en-US" dirty="0" err="1"/>
              <a:t>Bilangan</a:t>
            </a:r>
            <a:endParaRPr lang="en-US" altLang="en-US" dirty="0"/>
          </a:p>
          <a:p>
            <a:pPr marL="609600" indent="-609600">
              <a:buNone/>
            </a:pPr>
            <a:r>
              <a:rPr lang="en-US" altLang="en-US" dirty="0"/>
              <a:t>	- Integer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sifat-sifat</a:t>
            </a:r>
            <a:r>
              <a:rPr lang="en-US" altLang="en-US" dirty="0"/>
              <a:t> </a:t>
            </a:r>
            <a:r>
              <a:rPr lang="en-US" altLang="en-US" dirty="0" err="1"/>
              <a:t>pembagian</a:t>
            </a:r>
            <a:endParaRPr lang="en-US" altLang="en-US" dirty="0"/>
          </a:p>
          <a:p>
            <a:pPr marL="609600" indent="-609600">
              <a:buNone/>
            </a:pPr>
            <a:r>
              <a:rPr lang="en-US" altLang="en-US" dirty="0"/>
              <a:t>	- </a:t>
            </a:r>
            <a:r>
              <a:rPr lang="en-US" altLang="en-US" dirty="0" err="1"/>
              <a:t>Algoritma</a:t>
            </a:r>
            <a:r>
              <a:rPr lang="en-US" altLang="en-US" dirty="0"/>
              <a:t> Euclidean</a:t>
            </a:r>
          </a:p>
          <a:p>
            <a:pPr marL="609600" indent="-609600">
              <a:buNone/>
            </a:pPr>
            <a:r>
              <a:rPr lang="en-US" altLang="en-US" dirty="0"/>
              <a:t>	- </a:t>
            </a:r>
            <a:r>
              <a:rPr lang="en-US" altLang="en-US" dirty="0" err="1"/>
              <a:t>Kekongruenan</a:t>
            </a:r>
            <a:endParaRPr lang="en-US" altLang="en-US" dirty="0"/>
          </a:p>
          <a:p>
            <a:pPr marL="609600" indent="-609600">
              <a:buNone/>
            </a:pPr>
            <a:r>
              <a:rPr lang="en-US" altLang="en-US" dirty="0"/>
              <a:t>	- </a:t>
            </a:r>
            <a:r>
              <a:rPr lang="en-US" altLang="en-US" dirty="0" err="1"/>
              <a:t>Relatif</a:t>
            </a:r>
            <a:r>
              <a:rPr lang="en-US" altLang="en-US" dirty="0"/>
              <a:t> prima</a:t>
            </a:r>
          </a:p>
          <a:p>
            <a:pPr marL="609600" indent="-609600">
              <a:buNone/>
            </a:pPr>
            <a:r>
              <a:rPr lang="en-US" altLang="en-US" dirty="0"/>
              <a:t>	- </a:t>
            </a:r>
            <a:r>
              <a:rPr lang="en-US" altLang="en-US" dirty="0" err="1"/>
              <a:t>Balikan</a:t>
            </a:r>
            <a:r>
              <a:rPr lang="en-US" altLang="en-US" dirty="0"/>
              <a:t> (invers) modulo</a:t>
            </a:r>
          </a:p>
          <a:p>
            <a:pPr marL="609600" indent="-609600">
              <a:buNone/>
            </a:pPr>
            <a:r>
              <a:rPr lang="en-US" altLang="en-US" dirty="0"/>
              <a:t>	- </a:t>
            </a:r>
            <a:r>
              <a:rPr lang="en-US" altLang="en-US" dirty="0" err="1"/>
              <a:t>Bilangan</a:t>
            </a:r>
            <a:r>
              <a:rPr lang="en-US" altLang="en-US" dirty="0"/>
              <a:t> prima</a:t>
            </a:r>
          </a:p>
          <a:p>
            <a:pPr marL="609600" indent="-609600">
              <a:buNone/>
            </a:pPr>
            <a:endParaRPr lang="en-US" altLang="en-US" dirty="0"/>
          </a:p>
          <a:p>
            <a:pPr marL="609600" indent="-609600">
              <a:buFont typeface="Wingdings" panose="05000000000000000000" pitchFamily="2" charset="2"/>
              <a:buAutoNum type="arabicPeriod" startAt="2"/>
            </a:pPr>
            <a:r>
              <a:rPr lang="en-US" altLang="en-US" dirty="0" err="1"/>
              <a:t>Probabilitas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Statistik</a:t>
            </a:r>
            <a:endParaRPr lang="en-US" altLang="en-US" dirty="0"/>
          </a:p>
          <a:p>
            <a:pPr marL="609600" indent="-609600">
              <a:buNone/>
            </a:pPr>
            <a:endParaRPr lang="en-US" altLang="en-US" dirty="0"/>
          </a:p>
          <a:p>
            <a:pPr marL="609600" indent="-609600">
              <a:buNone/>
            </a:pPr>
            <a:endParaRPr lang="en-US" altLang="en-US" dirty="0"/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61068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Rinaldi Munir/IF4020 Kriptografi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5E8D1-A02D-4E2D-800D-5F975D23A119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 startAt="3"/>
            </a:pPr>
            <a:r>
              <a:rPr lang="en-US" altLang="en-US" dirty="0" err="1"/>
              <a:t>Kompleksitas</a:t>
            </a:r>
            <a:r>
              <a:rPr lang="en-US" altLang="en-US" dirty="0"/>
              <a:t> </a:t>
            </a:r>
            <a:r>
              <a:rPr lang="en-US" altLang="en-US" dirty="0" err="1"/>
              <a:t>algoritma</a:t>
            </a:r>
            <a:endParaRPr lang="en-US" altLang="en-US" dirty="0"/>
          </a:p>
          <a:p>
            <a:pPr marL="609600" indent="-609600">
              <a:buFont typeface="Wingdings" panose="05000000000000000000" pitchFamily="2" charset="2"/>
              <a:buAutoNum type="arabicPeriod" startAt="3"/>
            </a:pPr>
            <a:r>
              <a:rPr lang="en-US" altLang="en-US" dirty="0" err="1"/>
              <a:t>Teori</a:t>
            </a:r>
            <a:r>
              <a:rPr lang="en-US" altLang="en-US" dirty="0"/>
              <a:t> </a:t>
            </a:r>
            <a:r>
              <a:rPr lang="en-US" altLang="en-US" dirty="0" err="1"/>
              <a:t>Informasi</a:t>
            </a:r>
            <a:endParaRPr lang="en-US" altLang="en-US" dirty="0"/>
          </a:p>
          <a:p>
            <a:pPr marL="609600" indent="-609600">
              <a:buFont typeface="Wingdings" panose="05000000000000000000" pitchFamily="2" charset="2"/>
              <a:buAutoNum type="arabicPeriod" startAt="3"/>
            </a:pPr>
            <a:r>
              <a:rPr lang="en-US" altLang="en-US" dirty="0" err="1"/>
              <a:t>Aljabar</a:t>
            </a:r>
            <a:r>
              <a:rPr lang="en-US" altLang="en-US" dirty="0"/>
              <a:t> </a:t>
            </a:r>
            <a:r>
              <a:rPr lang="en-US" altLang="en-US" dirty="0" err="1"/>
              <a:t>abstrak</a:t>
            </a:r>
            <a:r>
              <a:rPr lang="en-US" altLang="en-US" dirty="0"/>
              <a:t> </a:t>
            </a:r>
          </a:p>
          <a:p>
            <a:pPr marL="609600" indent="-609600">
              <a:buNone/>
            </a:pPr>
            <a:endParaRPr lang="en-US" altLang="en-US" dirty="0"/>
          </a:p>
          <a:p>
            <a:pPr marL="609600" indent="-609600">
              <a:buNone/>
            </a:pPr>
            <a:r>
              <a:rPr lang="en-US" altLang="en-US" dirty="0"/>
              <a:t>	No. 1 s/d 3 </a:t>
            </a:r>
            <a:r>
              <a:rPr lang="en-US" altLang="en-US" dirty="0" err="1"/>
              <a:t>sudah</a:t>
            </a:r>
            <a:r>
              <a:rPr lang="en-US" altLang="en-US" dirty="0"/>
              <a:t> </a:t>
            </a:r>
            <a:r>
              <a:rPr lang="en-US" altLang="en-US" dirty="0" err="1"/>
              <a:t>dipelajari</a:t>
            </a:r>
            <a:r>
              <a:rPr lang="en-US" altLang="en-US" dirty="0"/>
              <a:t> di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kuliah</a:t>
            </a:r>
            <a:r>
              <a:rPr lang="en-US" altLang="en-US" dirty="0"/>
              <a:t> </a:t>
            </a:r>
            <a:r>
              <a:rPr lang="en-US" altLang="en-US" dirty="0" err="1"/>
              <a:t>Matematika</a:t>
            </a:r>
            <a:r>
              <a:rPr lang="en-US" altLang="en-US" dirty="0"/>
              <a:t> </a:t>
            </a:r>
            <a:r>
              <a:rPr lang="en-US" altLang="en-US" dirty="0" err="1"/>
              <a:t>Diskrit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Probabilitas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Statistik</a:t>
            </a:r>
            <a:endParaRPr lang="en-US" altLang="en-US" dirty="0"/>
          </a:p>
          <a:p>
            <a:pPr marL="609600" indent="-609600">
              <a:buNone/>
            </a:pPr>
            <a:endParaRPr lang="en-US" altLang="en-US" dirty="0"/>
          </a:p>
          <a:p>
            <a:pPr marL="609600" indent="-609600">
              <a:buNone/>
            </a:pPr>
            <a:r>
              <a:rPr lang="en-US" altLang="en-US" dirty="0"/>
              <a:t>	No 5 </a:t>
            </a:r>
            <a:r>
              <a:rPr lang="en-US" altLang="en-US" dirty="0" err="1"/>
              <a:t>akan</a:t>
            </a:r>
            <a:r>
              <a:rPr lang="en-US" altLang="en-US" dirty="0"/>
              <a:t> </a:t>
            </a:r>
            <a:r>
              <a:rPr lang="en-US" altLang="en-US" dirty="0" err="1"/>
              <a:t>dibahas</a:t>
            </a:r>
            <a:r>
              <a:rPr lang="en-US" altLang="en-US" dirty="0"/>
              <a:t> </a:t>
            </a:r>
            <a:r>
              <a:rPr lang="en-US" altLang="en-US" dirty="0" err="1"/>
              <a:t>pada</a:t>
            </a:r>
            <a:r>
              <a:rPr lang="en-US" altLang="en-US" dirty="0"/>
              <a:t> </a:t>
            </a:r>
            <a:r>
              <a:rPr lang="en-US" altLang="en-US" dirty="0" err="1"/>
              <a:t>materi</a:t>
            </a:r>
            <a:r>
              <a:rPr lang="en-US" altLang="en-US" dirty="0"/>
              <a:t> </a:t>
            </a:r>
            <a:r>
              <a:rPr lang="en-US" altLang="en-US" i="1" dirty="0"/>
              <a:t>ECC</a:t>
            </a:r>
            <a:r>
              <a:rPr lang="en-US" altLang="en-US" dirty="0"/>
              <a:t> (</a:t>
            </a:r>
            <a:r>
              <a:rPr lang="en-US" altLang="en-US" i="1" dirty="0"/>
              <a:t>Elliptic Curve Cryptography</a:t>
            </a:r>
            <a:r>
              <a:rPr lang="en-US" altLang="en-US" dirty="0"/>
              <a:t>)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10999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2371"/>
            <a:ext cx="10515600" cy="51645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pPr marL="571500" indent="-571500">
              <a:buAutoNum type="romanLcParenBoth"/>
            </a:pPr>
            <a:r>
              <a:rPr lang="en-US" dirty="0"/>
              <a:t>23 </a:t>
            </a:r>
            <a:r>
              <a:rPr lang="en-US" b="1" dirty="0"/>
              <a:t>mod</a:t>
            </a:r>
            <a:r>
              <a:rPr lang="en-US" dirty="0"/>
              <a:t> 5 = 3 </a:t>
            </a:r>
          </a:p>
          <a:p>
            <a:pPr marL="571500" indent="-571500">
              <a:buAutoNum type="romanLcParenBoth"/>
            </a:pPr>
            <a:r>
              <a:rPr lang="en-US" dirty="0"/>
              <a:t>–41 </a:t>
            </a:r>
            <a:r>
              <a:rPr lang="en-US" b="1" dirty="0"/>
              <a:t>mod</a:t>
            </a:r>
            <a:r>
              <a:rPr lang="en-US" dirty="0"/>
              <a:t> 9 = 4</a:t>
            </a:r>
          </a:p>
          <a:p>
            <a:pPr marL="571500" indent="-571500">
              <a:buAutoNum type="romanLcParenBoth"/>
            </a:pPr>
            <a:r>
              <a:rPr lang="en-US" dirty="0"/>
              <a:t>17 </a:t>
            </a:r>
            <a:r>
              <a:rPr lang="en-US" dirty="0">
                <a:sym typeface="Symbol" panose="05050102010706020507" pitchFamily="18" charset="2"/>
              </a:rPr>
              <a:t></a:t>
            </a:r>
            <a:r>
              <a:rPr lang="en-US" dirty="0"/>
              <a:t> 2 (</a:t>
            </a:r>
            <a:r>
              <a:rPr lang="en-US" b="1" dirty="0"/>
              <a:t>mod</a:t>
            </a:r>
            <a:r>
              <a:rPr lang="en-US" dirty="0"/>
              <a:t> 3)</a:t>
            </a:r>
          </a:p>
          <a:p>
            <a:pPr marL="571500" indent="-571500">
              <a:buAutoNum type="romanLcParenBoth"/>
            </a:pPr>
            <a:r>
              <a:rPr lang="en-US" dirty="0"/>
              <a:t>–7 </a:t>
            </a:r>
            <a:r>
              <a:rPr lang="en-US" dirty="0">
                <a:sym typeface="Symbol" panose="05050102010706020507" pitchFamily="18" charset="2"/>
              </a:rPr>
              <a:t></a:t>
            </a:r>
            <a:r>
              <a:rPr lang="en-US" dirty="0"/>
              <a:t> 15 (</a:t>
            </a:r>
            <a:r>
              <a:rPr lang="en-US" b="1" dirty="0"/>
              <a:t>mod</a:t>
            </a:r>
            <a:r>
              <a:rPr lang="en-US" dirty="0"/>
              <a:t> 11)</a:t>
            </a:r>
          </a:p>
          <a:p>
            <a:pPr marL="571500" indent="-571500">
              <a:buAutoNum type="romanLcParenBoth"/>
            </a:pPr>
            <a:r>
              <a:rPr lang="en-US" dirty="0"/>
              <a:t>23 </a:t>
            </a:r>
            <a:r>
              <a:rPr lang="en-US" dirty="0" err="1"/>
              <a:t>dan</a:t>
            </a:r>
            <a:r>
              <a:rPr lang="en-US" dirty="0"/>
              <a:t> 40 </a:t>
            </a:r>
            <a:r>
              <a:rPr lang="en-US" dirty="0" err="1"/>
              <a:t>relatif</a:t>
            </a:r>
            <a:r>
              <a:rPr lang="en-US" dirty="0"/>
              <a:t> prima </a:t>
            </a:r>
            <a:r>
              <a:rPr lang="en-US" dirty="0" err="1"/>
              <a:t>sebab</a:t>
            </a:r>
            <a:r>
              <a:rPr lang="en-US" dirty="0"/>
              <a:t> PBB(23, 4) = 1</a:t>
            </a:r>
          </a:p>
          <a:p>
            <a:pPr marL="571500" indent="-571500">
              <a:buAutoNum type="romanLcParenBoth"/>
            </a:pPr>
            <a:r>
              <a:rPr lang="en-US" dirty="0"/>
              <a:t>4</a:t>
            </a:r>
            <a:r>
              <a:rPr lang="en-US" baseline="30000" dirty="0"/>
              <a:t>–1</a:t>
            </a:r>
            <a:r>
              <a:rPr lang="en-US" dirty="0"/>
              <a:t> (</a:t>
            </a:r>
            <a:r>
              <a:rPr lang="en-US" b="1" dirty="0"/>
              <a:t>mod</a:t>
            </a:r>
            <a:r>
              <a:rPr lang="en-US" dirty="0"/>
              <a:t> 9) </a:t>
            </a:r>
            <a:r>
              <a:rPr lang="en-US" dirty="0">
                <a:sym typeface="Symbol" panose="05050102010706020507" pitchFamily="18" charset="2"/>
              </a:rPr>
              <a:t></a:t>
            </a:r>
            <a:r>
              <a:rPr lang="en-US" dirty="0"/>
              <a:t> 7 (mod 9) </a:t>
            </a:r>
            <a:r>
              <a:rPr lang="en-US" dirty="0" err="1"/>
              <a:t>karena</a:t>
            </a:r>
            <a:r>
              <a:rPr lang="en-US" dirty="0"/>
              <a:t> 4</a:t>
            </a:r>
            <a:r>
              <a:rPr lang="en-US" dirty="0">
                <a:sym typeface="Symbol" panose="05050102010706020507" pitchFamily="18" charset="2"/>
              </a:rPr>
              <a:t>7  1 (mod 9)</a:t>
            </a:r>
          </a:p>
          <a:p>
            <a:pPr marL="571500" indent="-571500">
              <a:buFont typeface="Arial" panose="020B0604020202020204" pitchFamily="34" charset="0"/>
              <a:buAutoNum type="romanLcParenBoth"/>
            </a:pPr>
            <a:r>
              <a:rPr lang="en-US" dirty="0"/>
              <a:t>23</a:t>
            </a:r>
            <a:r>
              <a:rPr lang="en-US" baseline="30000" dirty="0"/>
              <a:t>–1</a:t>
            </a:r>
            <a:r>
              <a:rPr lang="en-US" dirty="0"/>
              <a:t> (</a:t>
            </a:r>
            <a:r>
              <a:rPr lang="en-US" b="1" dirty="0"/>
              <a:t>mod</a:t>
            </a:r>
            <a:r>
              <a:rPr lang="en-US" dirty="0"/>
              <a:t> 10) = -3 (mod 10) </a:t>
            </a:r>
            <a:r>
              <a:rPr lang="en-US" dirty="0" err="1"/>
              <a:t>karena</a:t>
            </a:r>
            <a:r>
              <a:rPr lang="en-US" dirty="0"/>
              <a:t> 23</a:t>
            </a:r>
            <a:r>
              <a:rPr lang="en-US" dirty="0">
                <a:sym typeface="Symbol" panose="05050102010706020507" pitchFamily="18" charset="2"/>
              </a:rPr>
              <a:t>(-3)  1 (mod 10)</a:t>
            </a:r>
          </a:p>
          <a:p>
            <a:pPr marL="571500" indent="-571500">
              <a:buFont typeface="Arial" panose="020B0604020202020204" pitchFamily="34" charset="0"/>
              <a:buAutoNum type="romanLcParenBoth"/>
            </a:pPr>
            <a:endParaRPr lang="en-US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Latihan: (a) </a:t>
            </a:r>
            <a:r>
              <a:rPr lang="en-US" dirty="0" err="1">
                <a:sym typeface="Symbol" panose="05050102010706020507" pitchFamily="18" charset="2"/>
              </a:rPr>
              <a:t>Hitung</a:t>
            </a:r>
            <a:r>
              <a:rPr lang="en-US" dirty="0">
                <a:sym typeface="Symbol" panose="05050102010706020507" pitchFamily="18" charset="2"/>
              </a:rPr>
              <a:t> -24 </a:t>
            </a:r>
            <a:r>
              <a:rPr lang="en-US" b="1" dirty="0">
                <a:sym typeface="Symbol" panose="05050102010706020507" pitchFamily="18" charset="2"/>
              </a:rPr>
              <a:t>mod</a:t>
            </a:r>
            <a:r>
              <a:rPr lang="en-US" dirty="0">
                <a:sym typeface="Symbol" panose="05050102010706020507" pitchFamily="18" charset="2"/>
              </a:rPr>
              <a:t> 11 = ?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	    (b) 12</a:t>
            </a:r>
            <a:r>
              <a:rPr lang="en-US" baseline="30000" dirty="0"/>
              <a:t>–1</a:t>
            </a:r>
            <a:r>
              <a:rPr lang="en-US" dirty="0"/>
              <a:t> (</a:t>
            </a:r>
            <a:r>
              <a:rPr lang="en-US" b="1" dirty="0"/>
              <a:t>mod</a:t>
            </a:r>
            <a:r>
              <a:rPr lang="en-US" dirty="0"/>
              <a:t> 5) </a:t>
            </a:r>
            <a:r>
              <a:rPr lang="en-US" dirty="0">
                <a:sym typeface="Symbol" panose="05050102010706020507" pitchFamily="18" charset="2"/>
              </a:rPr>
              <a:t> 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B9F5-0D30-470F-9EF7-AF0567F51E7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15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Rinaldi Munir/IF4020 Kriptografi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7C99-4F13-48A8-8C3E-B81611205262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84238"/>
            <a:ext cx="8162925" cy="762000"/>
          </a:xfrm>
        </p:spPr>
        <p:txBody>
          <a:bodyPr/>
          <a:lstStyle/>
          <a:p>
            <a:r>
              <a:rPr lang="en-US" altLang="en-US" dirty="0" err="1"/>
              <a:t>Teori</a:t>
            </a:r>
            <a:r>
              <a:rPr lang="en-US" altLang="en-US" dirty="0"/>
              <a:t> </a:t>
            </a:r>
            <a:r>
              <a:rPr lang="en-US" altLang="en-US" dirty="0" err="1"/>
              <a:t>Informasi</a:t>
            </a:r>
            <a:endParaRPr lang="en-GB" alt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Mendefinisikan jumlah informasi di dalam pesan sebagai jumlah minimum bit yang dibutuhkan untuk mengkodekan pesan.</a:t>
            </a:r>
          </a:p>
          <a:p>
            <a:endParaRPr lang="en-US" altLang="en-US"/>
          </a:p>
          <a:p>
            <a:r>
              <a:rPr lang="en-US" altLang="en-US"/>
              <a:t>Contoh: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- 1 bit untuk mengkodekan jenis kelamin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- 3 bit untuk mengkodekan nama hari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- 4 bit untuk mengkodekan  0 s/d 9 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2392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Rinaldi Munir/IF4020 Kriptografi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0B11-0C8B-4FAC-81A6-419C6C876F0D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i="1" dirty="0"/>
              <a:t>Entropy</a:t>
            </a:r>
            <a:r>
              <a:rPr lang="en-US" altLang="en-US" dirty="0"/>
              <a:t>: </a:t>
            </a:r>
            <a:r>
              <a:rPr lang="en-US" altLang="en-US" dirty="0" err="1"/>
              <a:t>ukuran</a:t>
            </a:r>
            <a:r>
              <a:rPr lang="en-US" altLang="en-US" dirty="0"/>
              <a:t> yang </a:t>
            </a:r>
            <a:r>
              <a:rPr lang="en-US" altLang="en-US" dirty="0" err="1"/>
              <a:t>menyatakan</a:t>
            </a:r>
            <a:r>
              <a:rPr lang="en-US" altLang="en-US" dirty="0"/>
              <a:t> </a:t>
            </a:r>
            <a:r>
              <a:rPr lang="en-US" altLang="en-US" dirty="0" err="1"/>
              <a:t>jumlah</a:t>
            </a:r>
            <a:r>
              <a:rPr lang="en-US" altLang="en-US" dirty="0"/>
              <a:t> </a:t>
            </a:r>
            <a:r>
              <a:rPr lang="en-US" altLang="en-US" dirty="0" err="1"/>
              <a:t>informasi</a:t>
            </a:r>
            <a:r>
              <a:rPr lang="en-US" altLang="en-US" dirty="0"/>
              <a:t> di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pesan</a:t>
            </a:r>
            <a:r>
              <a:rPr lang="en-US" altLang="en-US" dirty="0"/>
              <a:t>.</a:t>
            </a:r>
          </a:p>
          <a:p>
            <a:pPr>
              <a:lnSpc>
                <a:spcPct val="90000"/>
              </a:lnSpc>
            </a:pPr>
            <a:r>
              <a:rPr lang="en-US" altLang="en-US" dirty="0" err="1"/>
              <a:t>Biasanya</a:t>
            </a:r>
            <a:r>
              <a:rPr lang="en-US" altLang="en-US" dirty="0"/>
              <a:t> </a:t>
            </a:r>
            <a:r>
              <a:rPr lang="en-US" altLang="en-US" dirty="0" err="1"/>
              <a:t>dinyatakan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satuan</a:t>
            </a:r>
            <a:r>
              <a:rPr lang="en-US" altLang="en-US" dirty="0"/>
              <a:t> bit.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err="1"/>
              <a:t>Entropi</a:t>
            </a:r>
            <a:r>
              <a:rPr lang="en-US" altLang="en-US" dirty="0"/>
              <a:t> </a:t>
            </a:r>
            <a:r>
              <a:rPr lang="en-US" altLang="en-US" dirty="0" err="1"/>
              <a:t>berguna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memperkirakan</a:t>
            </a:r>
            <a:r>
              <a:rPr lang="en-US" altLang="en-US" dirty="0"/>
              <a:t> </a:t>
            </a:r>
            <a:r>
              <a:rPr lang="en-US" altLang="en-US" dirty="0" err="1"/>
              <a:t>jumlah</a:t>
            </a:r>
            <a:r>
              <a:rPr lang="en-US" altLang="en-US" dirty="0"/>
              <a:t> bit rata-rata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mengkodekan</a:t>
            </a:r>
            <a:r>
              <a:rPr lang="en-US" altLang="en-US" dirty="0"/>
              <a:t> </a:t>
            </a:r>
            <a:r>
              <a:rPr lang="en-US" altLang="en-US" dirty="0" err="1"/>
              <a:t>elemen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pesan</a:t>
            </a:r>
            <a:r>
              <a:rPr lang="en-US" altLang="en-US" dirty="0"/>
              <a:t>.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err="1"/>
              <a:t>Contoh</a:t>
            </a:r>
            <a:r>
              <a:rPr lang="en-US" altLang="en-US" dirty="0"/>
              <a:t>: </a:t>
            </a:r>
            <a:r>
              <a:rPr lang="en-US" altLang="en-US" dirty="0" err="1"/>
              <a:t>entropi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pesan</a:t>
            </a:r>
            <a:r>
              <a:rPr lang="en-US" altLang="en-US" dirty="0"/>
              <a:t> yang </a:t>
            </a:r>
            <a:r>
              <a:rPr lang="en-US" altLang="en-US" dirty="0" err="1"/>
              <a:t>menyatakan</a:t>
            </a:r>
            <a:r>
              <a:rPr lang="en-US" altLang="en-US" dirty="0"/>
              <a:t> </a:t>
            </a:r>
            <a:r>
              <a:rPr lang="en-US" altLang="en-US" dirty="0" err="1"/>
              <a:t>jenis</a:t>
            </a:r>
            <a:r>
              <a:rPr lang="en-US" altLang="en-US" dirty="0"/>
              <a:t> </a:t>
            </a:r>
            <a:r>
              <a:rPr lang="en-US" altLang="en-US" dirty="0" err="1"/>
              <a:t>kelamin</a:t>
            </a:r>
            <a:r>
              <a:rPr lang="en-US" altLang="en-US" dirty="0"/>
              <a:t> = 1 bit, </a:t>
            </a:r>
            <a:r>
              <a:rPr lang="en-US" altLang="en-US" dirty="0" err="1"/>
              <a:t>entropi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pesan</a:t>
            </a:r>
            <a:r>
              <a:rPr lang="en-US" altLang="en-US" dirty="0"/>
              <a:t> yang </a:t>
            </a:r>
            <a:r>
              <a:rPr lang="en-US" altLang="en-US" dirty="0" err="1"/>
              <a:t>menyatakan</a:t>
            </a:r>
            <a:r>
              <a:rPr lang="en-US" altLang="en-US" dirty="0"/>
              <a:t> </a:t>
            </a:r>
            <a:r>
              <a:rPr lang="en-US" altLang="en-US" dirty="0" err="1"/>
              <a:t>nama</a:t>
            </a:r>
            <a:r>
              <a:rPr lang="en-US" altLang="en-US" dirty="0"/>
              <a:t> </a:t>
            </a:r>
            <a:r>
              <a:rPr lang="en-US" altLang="en-US" dirty="0" err="1"/>
              <a:t>hari</a:t>
            </a:r>
            <a:r>
              <a:rPr lang="en-US" altLang="en-US" dirty="0"/>
              <a:t> = 3 bit</a:t>
            </a:r>
          </a:p>
          <a:p>
            <a:pPr>
              <a:lnSpc>
                <a:spcPct val="90000"/>
              </a:lnSpc>
            </a:pPr>
            <a:endParaRPr lang="en-GB" altLang="en-US" dirty="0"/>
          </a:p>
        </p:txBody>
      </p:sp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6026150" y="3282950"/>
          <a:ext cx="139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9680" imgH="291960" progId="Equation.3">
                  <p:embed/>
                </p:oleObj>
              </mc:Choice>
              <mc:Fallback>
                <p:oleObj name="Equation" r:id="rId2" imgW="139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6150" y="3282950"/>
                        <a:ext cx="1397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182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Rinaldi Munir/IF4020 Kriptografi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3E66-D185-448A-9093-5E61E2818FEF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umum</a:t>
            </a:r>
            <a:r>
              <a:rPr lang="en-US" altLang="en-US" dirty="0"/>
              <a:t>, </a:t>
            </a:r>
            <a:r>
              <a:rPr lang="en-US" altLang="en-US" dirty="0" err="1"/>
              <a:t>entropi</a:t>
            </a:r>
            <a:r>
              <a:rPr lang="en-US" altLang="en-US" dirty="0"/>
              <a:t> </a:t>
            </a:r>
            <a:r>
              <a:rPr lang="en-US" altLang="en-US" dirty="0" err="1"/>
              <a:t>pesan</a:t>
            </a:r>
            <a:r>
              <a:rPr lang="en-US" altLang="en-US" dirty="0"/>
              <a:t> </a:t>
            </a:r>
            <a:r>
              <a:rPr lang="en-US" altLang="en-US" dirty="0" err="1"/>
              <a:t>dihitung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rumus</a:t>
            </a:r>
            <a:r>
              <a:rPr lang="en-US" altLang="en-US" dirty="0"/>
              <a:t>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	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	</a:t>
            </a:r>
            <a:r>
              <a:rPr lang="en-US" altLang="en-US" i="1" dirty="0"/>
              <a:t>X</a:t>
            </a:r>
            <a:r>
              <a:rPr lang="en-US" altLang="en-US" dirty="0"/>
              <a:t> = </a:t>
            </a:r>
            <a:r>
              <a:rPr lang="en-US" altLang="en-US" dirty="0" err="1"/>
              <a:t>pesan</a:t>
            </a:r>
            <a:endParaRPr lang="en-US" altLang="en-US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i="1" dirty="0"/>
              <a:t>	S</a:t>
            </a:r>
            <a:r>
              <a:rPr lang="en-US" altLang="en-US" i="1" baseline="-25000" dirty="0"/>
              <a:t>i</a:t>
            </a:r>
            <a:r>
              <a:rPr lang="en-US" altLang="en-US" baseline="-25000" dirty="0"/>
              <a:t> </a:t>
            </a:r>
            <a:r>
              <a:rPr lang="en-US" altLang="en-US" dirty="0"/>
              <a:t>= </a:t>
            </a:r>
            <a:r>
              <a:rPr lang="en-US" altLang="en-US" dirty="0" err="1"/>
              <a:t>simbol</a:t>
            </a:r>
            <a:r>
              <a:rPr lang="en-US" altLang="en-US" dirty="0"/>
              <a:t> </a:t>
            </a:r>
            <a:r>
              <a:rPr lang="en-US" altLang="en-US" dirty="0" err="1"/>
              <a:t>ke-</a:t>
            </a:r>
            <a:r>
              <a:rPr lang="en-US" altLang="en-US" i="1" dirty="0" err="1"/>
              <a:t>i</a:t>
            </a:r>
            <a:r>
              <a:rPr lang="en-US" altLang="en-US" dirty="0"/>
              <a:t> di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pesan</a:t>
            </a:r>
            <a:endParaRPr lang="en-US" altLang="en-US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i="1" dirty="0"/>
              <a:t>  p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i="1" baseline="-25000" dirty="0"/>
              <a:t>i</a:t>
            </a:r>
            <a:r>
              <a:rPr lang="en-US" altLang="en-US" dirty="0"/>
              <a:t>) = </a:t>
            </a:r>
            <a:r>
              <a:rPr lang="en-US" altLang="en-US" dirty="0" err="1"/>
              <a:t>peluang</a:t>
            </a:r>
            <a:r>
              <a:rPr lang="en-US" altLang="en-US" dirty="0"/>
              <a:t> </a:t>
            </a:r>
            <a:r>
              <a:rPr lang="en-US" altLang="en-US" dirty="0" err="1"/>
              <a:t>kemunculan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r>
              <a:rPr lang="en-US" altLang="en-US" i="1" baseline="-25000" dirty="0"/>
              <a:t>i </a:t>
            </a:r>
            <a:endParaRPr lang="en-US" altLang="en-US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  </a:t>
            </a:r>
            <a:r>
              <a:rPr lang="en-US" altLang="en-US" i="1" dirty="0" err="1"/>
              <a:t>a</a:t>
            </a:r>
            <a:r>
              <a:rPr lang="en-US" altLang="en-US" i="1" baseline="-25000" dirty="0" err="1"/>
              <a:t>i</a:t>
            </a:r>
            <a:r>
              <a:rPr lang="en-US" altLang="en-US" baseline="-25000" dirty="0"/>
              <a:t> </a:t>
            </a:r>
            <a:r>
              <a:rPr lang="en-US" altLang="en-US" dirty="0"/>
              <a:t> = </a:t>
            </a:r>
            <a:r>
              <a:rPr lang="en-US" altLang="en-US" dirty="0" err="1"/>
              <a:t>jumlah</a:t>
            </a:r>
            <a:r>
              <a:rPr lang="en-US" altLang="en-US" dirty="0"/>
              <a:t> </a:t>
            </a:r>
            <a:r>
              <a:rPr lang="en-US" altLang="en-US" dirty="0" err="1"/>
              <a:t>kemunculan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r>
              <a:rPr lang="en-US" altLang="en-US" i="1" baseline="-25000" dirty="0"/>
              <a:t>i </a:t>
            </a:r>
            <a:endParaRPr lang="en-US" altLang="en-US" i="1" dirty="0"/>
          </a:p>
          <a:p>
            <a:pPr>
              <a:lnSpc>
                <a:spcPct val="90000"/>
              </a:lnSpc>
            </a:pPr>
            <a:endParaRPr lang="en-GB" altLang="en-US" dirty="0"/>
          </a:p>
        </p:txBody>
      </p:sp>
      <p:graphicFrame>
        <p:nvGraphicFramePr>
          <p:cNvPr id="10244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2034998"/>
              </p:ext>
            </p:extLst>
          </p:nvPr>
        </p:nvGraphicFramePr>
        <p:xfrm>
          <a:off x="3276600" y="2416629"/>
          <a:ext cx="472440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74560" imgH="444240" progId="Equation.3">
                  <p:embed/>
                </p:oleObj>
              </mc:Choice>
              <mc:Fallback>
                <p:oleObj name="Equation" r:id="rId2" imgW="23745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416629"/>
                        <a:ext cx="4724400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1983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Rinaldi Munir/IF4020 Kriptografi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17E5-C012-4E51-A56C-CF3F46EA514A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 err="1"/>
              <a:t>Contoh</a:t>
            </a:r>
            <a:r>
              <a:rPr lang="en-US" altLang="en-US" dirty="0"/>
              <a:t>: </a:t>
            </a:r>
            <a:r>
              <a:rPr lang="en-US" altLang="en-US" dirty="0" err="1"/>
              <a:t>misalkan</a:t>
            </a:r>
            <a:r>
              <a:rPr lang="en-US" altLang="en-US" dirty="0"/>
              <a:t> </a:t>
            </a:r>
            <a:r>
              <a:rPr lang="en-US" altLang="en-US" dirty="0" err="1"/>
              <a:t>pesan</a:t>
            </a:r>
            <a:r>
              <a:rPr lang="en-US" altLang="en-US" dirty="0"/>
              <a:t> X = ‘AABBCBDB’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			   </a:t>
            </a:r>
            <a:r>
              <a:rPr lang="en-US" altLang="en-US" i="1" dirty="0"/>
              <a:t>n</a:t>
            </a:r>
            <a:r>
              <a:rPr lang="en-US" altLang="en-US" dirty="0"/>
              <a:t> = 4  (</a:t>
            </a:r>
            <a:r>
              <a:rPr lang="en-US" altLang="en-US" dirty="0" err="1"/>
              <a:t>yaitu</a:t>
            </a:r>
            <a:r>
              <a:rPr lang="en-US" altLang="en-US" dirty="0"/>
              <a:t> </a:t>
            </a:r>
            <a:r>
              <a:rPr lang="en-US" altLang="en-US" dirty="0" err="1"/>
              <a:t>huruf</a:t>
            </a:r>
            <a:r>
              <a:rPr lang="en-US" altLang="en-US" dirty="0"/>
              <a:t> A, B, C, D)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			   </a:t>
            </a:r>
            <a:r>
              <a:rPr lang="en-US" altLang="en-US" i="1" dirty="0"/>
              <a:t>p</a:t>
            </a:r>
            <a:r>
              <a:rPr lang="en-US" altLang="en-US" dirty="0"/>
              <a:t>(A) = 2/8, p(B) = 4/8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			   </a:t>
            </a:r>
            <a:r>
              <a:rPr lang="en-US" altLang="en-US" i="1" dirty="0"/>
              <a:t>p</a:t>
            </a:r>
            <a:r>
              <a:rPr lang="en-US" altLang="en-US" dirty="0"/>
              <a:t>(C) = 1/8, p(D) = 1/8	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	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   </a:t>
            </a:r>
            <a:r>
              <a:rPr lang="en-US" altLang="en-US" i="1" dirty="0"/>
              <a:t>H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= -2 </a:t>
            </a:r>
            <a:r>
              <a:rPr lang="en-US" altLang="en-US" baseline="30000" dirty="0"/>
              <a:t>2</a:t>
            </a:r>
            <a:r>
              <a:rPr lang="en-US" altLang="en-US" dirty="0"/>
              <a:t>log(2/8) - 4 </a:t>
            </a:r>
            <a:r>
              <a:rPr lang="en-US" altLang="en-US" baseline="30000" dirty="0"/>
              <a:t>2</a:t>
            </a:r>
            <a:r>
              <a:rPr lang="en-US" altLang="en-US" dirty="0"/>
              <a:t>log(4/8) - 1 </a:t>
            </a:r>
            <a:r>
              <a:rPr lang="en-US" altLang="en-US" baseline="30000" dirty="0"/>
              <a:t>2</a:t>
            </a:r>
            <a:r>
              <a:rPr lang="en-US" altLang="en-US" dirty="0"/>
              <a:t>log(1/8) - 1 </a:t>
            </a:r>
            <a:r>
              <a:rPr lang="en-US" altLang="en-US" baseline="30000" dirty="0"/>
              <a:t>2</a:t>
            </a:r>
            <a:r>
              <a:rPr lang="en-US" altLang="en-US" dirty="0"/>
              <a:t>log(1/8)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   	=  4 + 4 + 3 + 3 = 14 bit</a:t>
            </a:r>
            <a:r>
              <a:rPr lang="en-US" altLang="en-US" baseline="30000" dirty="0"/>
              <a:t>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baseline="300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    </a:t>
            </a:r>
            <a:r>
              <a:rPr lang="en-US" altLang="en-US" dirty="0" err="1"/>
              <a:t>Entropi</a:t>
            </a:r>
            <a:r>
              <a:rPr lang="en-US" altLang="en-US" dirty="0"/>
              <a:t> rata-rata = 14/4 = 1,75 bit per </a:t>
            </a:r>
            <a:r>
              <a:rPr lang="en-US" altLang="en-US" dirty="0" err="1"/>
              <a:t>simbol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57352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1663</TotalTime>
  <Words>881</Words>
  <Application>Microsoft Office PowerPoint</Application>
  <PresentationFormat>Widescreen</PresentationFormat>
  <Paragraphs>146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Equation</vt:lpstr>
      <vt:lpstr> Landasan Matematika untuk Kriptografi</vt:lpstr>
      <vt:lpstr>Pendahuluan</vt:lpstr>
      <vt:lpstr>Materi Matematika untuk Kriptorafi:</vt:lpstr>
      <vt:lpstr>PowerPoint Presentation</vt:lpstr>
      <vt:lpstr>PowerPoint Presentation</vt:lpstr>
      <vt:lpstr>Teori Informasi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Riset dalam bidang  Multimedia Security</dc:title>
  <dc:creator>user</dc:creator>
  <cp:lastModifiedBy>Rinaldi Munir</cp:lastModifiedBy>
  <cp:revision>128</cp:revision>
  <dcterms:created xsi:type="dcterms:W3CDTF">2017-09-05T00:38:25Z</dcterms:created>
  <dcterms:modified xsi:type="dcterms:W3CDTF">2021-08-26T03:53:53Z</dcterms:modified>
</cp:coreProperties>
</file>