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397" r:id="rId3"/>
    <p:sldId id="398" r:id="rId4"/>
    <p:sldId id="399" r:id="rId5"/>
    <p:sldId id="401" r:id="rId6"/>
    <p:sldId id="400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410" r:id="rId16"/>
    <p:sldId id="428" r:id="rId17"/>
    <p:sldId id="411" r:id="rId18"/>
    <p:sldId id="412" r:id="rId19"/>
    <p:sldId id="413" r:id="rId20"/>
    <p:sldId id="414" r:id="rId21"/>
    <p:sldId id="415" r:id="rId22"/>
    <p:sldId id="416" r:id="rId23"/>
    <p:sldId id="417" r:id="rId24"/>
    <p:sldId id="418" r:id="rId25"/>
    <p:sldId id="419" r:id="rId26"/>
    <p:sldId id="420" r:id="rId27"/>
    <p:sldId id="424" r:id="rId28"/>
    <p:sldId id="425" r:id="rId29"/>
    <p:sldId id="426" r:id="rId30"/>
    <p:sldId id="427" r:id="rId31"/>
    <p:sldId id="421" r:id="rId32"/>
    <p:sldId id="422" r:id="rId33"/>
    <p:sldId id="423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2B84C-3CE8-46E4-8C84-0FF94004A4A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8B227-3C9E-4601-A6BA-DEF872E4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7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B45B-A703-4D99-BDE2-5514EDD1D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39FC2-8F11-4FCB-84EF-4477F2029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2A463-C32A-47D3-901C-A37B00EC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3CF1-E8EE-4C11-B819-7672B078A3D7}" type="datetime1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FD5D5-AAE4-40D4-ADA4-2B389F27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E0EA-23ED-4A2D-81AF-0304C2C5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18B6-E5B0-4F2A-B6FC-4E31BC18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08873-D8AC-4A04-89AA-935F965AB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E491E-9338-44F5-9FAD-75F8C09E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D289-0DF0-4B23-BC12-ADD63D4C219E}" type="datetime1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C379-2A58-42FB-A82E-BEDB5FB0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A4C0C-2E4C-4D73-A43C-15AA1CD2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7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8BBBA-909D-4AC5-B55A-A3641CAF1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98499-13E7-400A-82CC-142E28473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7FD14-738B-470E-AA1A-CDBF2731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D127-1DC0-4003-868C-7BA8E852A05B}" type="datetime1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AC3D2-9319-459B-9810-DC0AB8299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5A286-8E3E-4CF1-9D72-6AC5CF6F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3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84AFC-1090-42AB-B65B-BE25B9C1D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62E2D-E8AF-435E-9583-D3D7D0CAA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566DB-A22C-4B84-94B8-988618EF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3ADC-419F-4C3F-BB46-F797D5F22D1F}" type="datetime1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251F6-2F02-4361-863F-4D289601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EB576-35DC-4FBE-8A44-33AAB337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3637-5ACF-4FA1-82A9-ACE0F929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419F0-B310-449D-871B-0286DC30E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63DAA-5E87-4DA4-B5C3-B80B76A3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18D1-40C1-4120-8C5B-EAE34F9C7BAD}" type="datetime1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5F6C2-8363-42C6-9338-6446C743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DD63A-58E4-4989-AE58-58C47EC1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2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9A39-D186-4804-A178-DC620213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AFF03-47AD-43A6-9222-5ECF3AF6F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EF529-571E-4A7A-B76A-D94A3CBA3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987FA-2CC0-4F48-B1B7-88B3DB24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4D8C-6BCE-4F23-A8D1-AD369E86761C}" type="datetime1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C521D-B440-4B26-B056-07E23861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E332E-6331-4130-99FB-07B6B5CA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8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5671-4F37-40B0-834B-32460EB5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32B21-0E66-4890-A4CF-058A2BC3E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FA133-E2EE-4690-AC44-30CF7D714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60DF68-3A87-420C-8779-DB4103514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AD931-69C0-418A-A117-E4F12B58D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53D39-4BEC-41C4-BF7D-8F7077CF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82C6-B09E-461E-9520-BDD97150C748}" type="datetime1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D070C-F30F-4942-B869-2DB0AEC7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C9E919-AA6E-4BD0-A6F6-1E3E007E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3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97EB-ED2D-492E-B4AF-FB5351D3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938D7-1038-4B8C-BA7C-599DDC2D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CF98-8461-49A6-AF80-EA16B42612FA}" type="datetime1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D68B7-BB89-418F-B43B-C131A895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4D0F4-4DD4-406D-BA21-54DF24F8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6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F757B0-2D35-48A6-9C82-766752EB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44F7-4C3A-4ECB-8801-BECCDF195AFA}" type="datetime1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646EF0-9A47-4DBA-B84B-2485A811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EFD76-A837-49DD-B659-03FACE77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5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2184-8090-4E23-A934-B17A652B0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1A2C-0C1D-400F-99AB-33CF6977A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4184A-5FC0-4100-9538-C669AAEDC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B19A0-9D85-441C-9CD7-356F47F4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0645-3903-4BC8-A1BC-EAF5E48E3610}" type="datetime1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F9466-049A-4EDE-986D-BDE984CD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76877-7FFA-49C5-8FB0-5995C9C38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CD0C-FAF5-4232-A347-B35D38BD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4A6F9-5B83-486D-B693-AAACEDC7E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D5825E-03E6-4F95-B64A-8CF59E239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3DF64-07F3-4316-8FCD-047436CA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57D5-73B7-473D-86FD-EE2159DB89B6}" type="datetime1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65C43-247C-4106-B18C-B5F53A10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ECC39-EFE9-4825-82AF-91C8D4AB3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0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891C1-5D3E-4DE5-B0BD-4C32A216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4B619-47B7-46AB-8988-E4D11D341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E32D3-C503-4240-8FC9-856112CEB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1F64-D5CC-43D9-9567-FB9402141B36}" type="datetime1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7F8BC-5ABA-4972-8AC9-2C184AB03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F14EC-0A7D-4B17-87A2-6ABAD6529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rofile/Pascal-Paillier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aais.co/speakers-2020-pascal-paillier-zama" TargetMode="External"/><Relationship Id="rId4" Type="http://schemas.openxmlformats.org/officeDocument/2006/relationships/hyperlink" Target="https://twitter.com/pascal_paillier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56631" y="1172677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Homomorfik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718151" y="4632016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Teknik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79707-15AE-4537-A16E-1AFB8B2C8BE4}"/>
              </a:ext>
            </a:extLst>
          </p:cNvPr>
          <p:cNvSpPr txBox="1"/>
          <p:nvPr/>
        </p:nvSpPr>
        <p:spPr>
          <a:xfrm flipH="1">
            <a:off x="4455160" y="793607"/>
            <a:ext cx="299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IF4020 </a:t>
            </a:r>
            <a:r>
              <a:rPr lang="en-US" sz="2800" b="1" dirty="0" err="1"/>
              <a:t>Kriptografi</a:t>
            </a:r>
            <a:endParaRPr lang="en-US" sz="2800" b="1" dirty="0"/>
          </a:p>
        </p:txBody>
      </p:sp>
      <p:pic>
        <p:nvPicPr>
          <p:cNvPr id="9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AA159C2D-67C2-4580-954E-A15AA7D50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938" y="2806874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65645-1306-40A0-942C-321443E87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848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Bukti</a:t>
            </a:r>
            <a:r>
              <a:rPr lang="en-US" dirty="0"/>
              <a:t>: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     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= ((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Karena  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+ 1  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lihat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penurunan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rumus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+ 1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Karena 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i-FI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Oleh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CE5F5-AD7B-4E70-948D-75AEADA3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FE725-3BB2-411A-AE1A-E13DF68D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9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042E3-07C3-4F80-A1A2-13C6063AC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933440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1:</a:t>
            </a:r>
            <a:r>
              <a:rPr lang="en-US" sz="2400" dirty="0"/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3337,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79)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1019.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2671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1800.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2671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2081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1800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338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2081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338 = 703378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(703378)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1019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2520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terakhir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2520,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2671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1800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3337,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(2671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1800) mod 3337 =  4807800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2520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2520,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kali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apabila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(2520) = 2520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2608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= 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(2081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338)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2608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6ED096-5082-4843-9A6F-998206CF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0739AF-34F4-4D01-8C61-6007904A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5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3D69-2944-4610-8B3E-4BAC3417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4040" cy="1325563"/>
          </a:xfrm>
        </p:spPr>
        <p:txBody>
          <a:bodyPr>
            <a:normAutofit/>
          </a:bodyPr>
          <a:lstStyle/>
          <a:p>
            <a:r>
              <a:rPr lang="en-US" sz="4300" b="1" dirty="0" err="1"/>
              <a:t>Enkripsi</a:t>
            </a:r>
            <a:r>
              <a:rPr lang="en-US" sz="4300" b="1" dirty="0"/>
              <a:t> </a:t>
            </a:r>
            <a:r>
              <a:rPr lang="en-US" sz="4300" b="1" dirty="0" err="1"/>
              <a:t>Homomorfik</a:t>
            </a:r>
            <a:r>
              <a:rPr lang="en-US" sz="4300" b="1" dirty="0"/>
              <a:t> </a:t>
            </a:r>
            <a:r>
              <a:rPr lang="en-US" sz="4300" b="1" dirty="0" err="1"/>
              <a:t>dengan</a:t>
            </a:r>
            <a:r>
              <a:rPr lang="en-US" sz="4300" b="1" dirty="0"/>
              <a:t> </a:t>
            </a:r>
            <a:r>
              <a:rPr lang="en-US" sz="4300" b="1" dirty="0" err="1"/>
              <a:t>Algoritma</a:t>
            </a:r>
            <a:r>
              <a:rPr lang="en-US" sz="4300" b="1" dirty="0"/>
              <a:t> </a:t>
            </a:r>
            <a:r>
              <a:rPr lang="en-US" sz="4300" b="1" dirty="0" err="1"/>
              <a:t>ElGamal</a:t>
            </a:r>
            <a:endParaRPr lang="en-US" sz="4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FB14E-9B6F-46E7-B144-14F31CF1F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Seperti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RSA,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ElGamal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juga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bersifat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6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600" i="1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600" i="1" baseline="30000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600" i="1" baseline="30000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i="1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6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	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cipheteksnya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dan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Kalikan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dan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		        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	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 		        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              =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86C623-88E0-41DC-BD5A-F04E8A984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3BE66-1396-4ABF-8A4B-4CC7A72F0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6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CE2AA-8EA0-48C3-ACAE-36FF44D2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960" y="1144587"/>
            <a:ext cx="10515600" cy="5211763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US" sz="2400" baseline="-25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aseline="-25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memperlihatkan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ElGamal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ditunjukkan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kali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32C3D-FB9E-44AD-83B5-F6DE29AF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47BF3-BE97-4381-96C1-B4E38B92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11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438C4-BD80-49CA-9FDA-3DB224BE9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Bukti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	              = </a:t>
            </a:r>
          </a:p>
          <a:p>
            <a:pPr marL="0" indent="0">
              <a:buNone/>
            </a:pPr>
            <a:endParaRPr lang="fi-FI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Mengingat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D40DB2-5342-4BA3-82D9-B1C81C25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E45F68-2B90-410D-88C2-A2AC486E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ED04F5E-7764-4C97-9A8F-817FBF327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5138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3989BCD-B4B5-4140-B2A0-5470B3E201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939478"/>
              </p:ext>
            </p:extLst>
          </p:nvPr>
        </p:nvGraphicFramePr>
        <p:xfrm>
          <a:off x="4038600" y="1513841"/>
          <a:ext cx="2582918" cy="893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r:id="rId3" imgW="1193282" imgH="406224" progId="Equation.3">
                  <p:embed/>
                </p:oleObj>
              </mc:Choice>
              <mc:Fallback>
                <p:oleObj r:id="rId3" imgW="1193282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513841"/>
                        <a:ext cx="2582918" cy="893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B00D5A21-1914-4FE0-BA2F-8724F93C0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F98CBAF-B8EF-4E70-9412-2A5F193BE0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005854"/>
              </p:ext>
            </p:extLst>
          </p:nvPr>
        </p:nvGraphicFramePr>
        <p:xfrm>
          <a:off x="4038600" y="3058488"/>
          <a:ext cx="2405475" cy="741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r:id="rId5" imgW="1345616" imgH="406224" progId="Equation.3">
                  <p:embed/>
                </p:oleObj>
              </mc:Choice>
              <mc:Fallback>
                <p:oleObj r:id="rId5" imgW="1345616" imgH="4062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058488"/>
                        <a:ext cx="2405475" cy="741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>
            <a:extLst>
              <a:ext uri="{FF2B5EF4-FFF2-40B4-BE49-F238E27FC236}">
                <a16:creationId xmlns:a16="http://schemas.microsoft.com/office/drawing/2014/main" id="{28E3CD4F-BC16-4617-A840-09F91AB69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4CB84A8-B132-4595-8B36-F2B9B4D83F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378092"/>
              </p:ext>
            </p:extLst>
          </p:nvPr>
        </p:nvGraphicFramePr>
        <p:xfrm>
          <a:off x="3990188" y="3880737"/>
          <a:ext cx="2405455" cy="741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r:id="rId7" imgW="1345616" imgH="406224" progId="Equation.3">
                  <p:embed/>
                </p:oleObj>
              </mc:Choice>
              <mc:Fallback>
                <p:oleObj r:id="rId7" imgW="1345616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188" y="3880737"/>
                        <a:ext cx="2405455" cy="7410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B1972B8-FE7F-4AEB-856D-72D668C0F192}"/>
              </a:ext>
            </a:extLst>
          </p:cNvPr>
          <p:cNvSpPr txBox="1"/>
          <p:nvPr/>
        </p:nvSpPr>
        <p:spPr>
          <a:xfrm>
            <a:off x="3396075" y="4702980"/>
            <a:ext cx="6096000" cy="488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31013D-181D-4AC7-A87A-074BBB51E761}"/>
              </a:ext>
            </a:extLst>
          </p:cNvPr>
          <p:cNvSpPr txBox="1"/>
          <p:nvPr/>
        </p:nvSpPr>
        <p:spPr>
          <a:xfrm>
            <a:off x="3651634" y="323968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13733A-2769-44A3-9726-925F3B7605A5}"/>
              </a:ext>
            </a:extLst>
          </p:cNvPr>
          <p:cNvSpPr txBox="1"/>
          <p:nvPr/>
        </p:nvSpPr>
        <p:spPr>
          <a:xfrm>
            <a:off x="3651634" y="40220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79B574-9B4D-4494-B3FA-1AFA75EF6A17}"/>
              </a:ext>
            </a:extLst>
          </p:cNvPr>
          <p:cNvSpPr txBox="1"/>
          <p:nvPr/>
        </p:nvSpPr>
        <p:spPr>
          <a:xfrm>
            <a:off x="1429406" y="5458641"/>
            <a:ext cx="8387255" cy="886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Oleh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527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31CC-CE49-44BF-80F6-C587F91E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8200" cy="1325563"/>
          </a:xfrm>
        </p:spPr>
        <p:txBody>
          <a:bodyPr>
            <a:normAutofit/>
          </a:bodyPr>
          <a:lstStyle/>
          <a:p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Enkripsi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Homomorfik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Paillier</a:t>
            </a:r>
            <a:endParaRPr lang="en-US" sz="4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38525-E08F-466F-BAC8-4600B2C13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termasuk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kunci-publik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dikembangkan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Pascal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1999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1999).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Keamanan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didasarkan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sulitnya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memecahkan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residu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composite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residuosity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problem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residu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kelas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FB1-D220-46AF-A2F5-241CFCAE9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7864E-F079-495B-8A55-DBEE0543D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8CEE32-CA93-4BD8-8122-EBE01C150060}"/>
              </a:ext>
            </a:extLst>
          </p:cNvPr>
          <p:cNvSpPr txBox="1"/>
          <p:nvPr/>
        </p:nvSpPr>
        <p:spPr>
          <a:xfrm>
            <a:off x="787400" y="4129864"/>
            <a:ext cx="10515600" cy="913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 bilangan komposit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bilangan bulat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Bilangan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dikatakan residu ke-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modulo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jika terdapat sebuah nilai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sedemikian sehingga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C0E9B-3096-4304-A2DF-5F8F58A68C00}"/>
              </a:ext>
            </a:extLst>
          </p:cNvPr>
          <p:cNvSpPr txBox="1"/>
          <p:nvPr/>
        </p:nvSpPr>
        <p:spPr>
          <a:xfrm>
            <a:off x="949960" y="5222963"/>
            <a:ext cx="10266680" cy="1133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8 dan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33.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carilah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sedemikian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 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8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64).  Nilai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5,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sebab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 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5</a:t>
            </a:r>
            <a:r>
              <a:rPr lang="en-US" sz="20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8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64).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semakin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sukar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bernilai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besar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3419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8DB464-D3B6-409C-8A8D-2D0EAA142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578B74-D2ED-4EBF-8E73-33514C8A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 descr="A person wearing a scarf&#10;&#10;Description automatically generated with medium confidence">
            <a:extLst>
              <a:ext uri="{FF2B5EF4-FFF2-40B4-BE49-F238E27FC236}">
                <a16:creationId xmlns:a16="http://schemas.microsoft.com/office/drawing/2014/main" id="{3B5AA484-C844-4025-B166-A5C97F4BD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" y="384235"/>
            <a:ext cx="5242560" cy="52425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71A2E0-742F-430B-9AE3-E6C3AE911297}"/>
              </a:ext>
            </a:extLst>
          </p:cNvPr>
          <p:cNvSpPr txBox="1"/>
          <p:nvPr/>
        </p:nvSpPr>
        <p:spPr>
          <a:xfrm>
            <a:off x="6527800" y="20283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https://www.researchgate.net/profile/Pascal-Paillier</a:t>
            </a:r>
            <a:r>
              <a:rPr 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809CB9-25C6-478C-80C1-7C20B203E00F}"/>
              </a:ext>
            </a:extLst>
          </p:cNvPr>
          <p:cNvSpPr txBox="1"/>
          <p:nvPr/>
        </p:nvSpPr>
        <p:spPr>
          <a:xfrm>
            <a:off x="6527800" y="2636183"/>
            <a:ext cx="5389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https://twitter.com/pascal_paillier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E5EAD1-6C3A-46A8-830C-514D5314DBE2}"/>
              </a:ext>
            </a:extLst>
          </p:cNvPr>
          <p:cNvSpPr txBox="1"/>
          <p:nvPr/>
        </p:nvSpPr>
        <p:spPr>
          <a:xfrm>
            <a:off x="6445250" y="3365738"/>
            <a:ext cx="50520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https://raais.co/speakers-2020-pascal-paillier-zama</a:t>
            </a:r>
            <a:r>
              <a:rPr lang="en-US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8F74D0-52BE-4DCA-93D4-7430D3B8DC36}"/>
              </a:ext>
            </a:extLst>
          </p:cNvPr>
          <p:cNvSpPr txBox="1"/>
          <p:nvPr/>
        </p:nvSpPr>
        <p:spPr>
          <a:xfrm>
            <a:off x="2656840" y="5802352"/>
            <a:ext cx="2585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Pascal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2455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7F3C2-CA29-4F5F-8D49-5FE1D6309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55978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Membangkitkan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ingin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membangkitkan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sembarang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syarat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PBB(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1)) = 1.  PBB =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pembagi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terbesar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greatest common divisor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gcd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KPK(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1).  KPK =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kelipatan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persekutuan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terkecil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lcm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lowest common multiple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sembarang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&lt;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1)/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 	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  . </a:t>
            </a:r>
          </a:p>
          <a:p>
            <a:pPr marL="0" indent="0"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4E4B8-A8D6-4FD8-8AE4-2558E251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7980D-2A13-4EDB-9E75-453A2A76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84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5E238-621E-4CA5-B297-AE14EB48F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2:</a:t>
            </a:r>
            <a:r>
              <a:rPr lang="en-US" sz="2400" dirty="0"/>
              <a:t> Alice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dan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 dan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11.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Keduanya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syarat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PBB(</a:t>
            </a:r>
            <a:r>
              <a:rPr lang="en-US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1)) = PBB(77, 60) = 1. 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77 dan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KPK(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 = KPK(6, 10) = 30. 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Pilih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acak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&lt;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5652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1)/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(g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(3928)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(3928) = (3928 – 1)/77 = 3927/77 = 51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	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51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77) = 74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(5652, 77)</a:t>
            </a: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(30, 74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5C158C-7EF7-41CC-A434-9D86BD29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3C887-4A3B-4DFD-B5E5-4BC37013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2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184B2-B664-4030-8A30-5F4AFA0D2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58B7A-506E-4541-A93A-AD7AAB2C6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19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540A492-656E-4E21-8F28-831B20FD4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" y="962362"/>
            <a:ext cx="1006856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endParaRPr kumimoji="0" lang="en-US" altLang="ja-JP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syarat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0 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Pilih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bilangan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bulat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acak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syarat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0 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dan PBB(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)= 1. 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Hitung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cipherteks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dari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persamaan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kumimoji="0" lang="en-US" altLang="ja-JP" sz="2400" b="0" i="1" u="none" strike="noStrike" cap="none" normalizeH="0" baseline="3000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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1" u="none" strike="noStrike" cap="none" normalizeH="0" baseline="30000" dirty="0" err="1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mod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3000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Dalam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hal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ini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adalah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residu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ke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dalam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modulus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dilambangkan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[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kumimoji="0" lang="en-US" altLang="ja-JP" sz="24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.  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E701131-C990-4D94-ACDB-FF59C3044B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57200"/>
          <a:ext cx="10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r:id="rId3" imgW="101556" imgH="190417" progId="Equation.3">
                  <p:embed/>
                </p:oleObj>
              </mc:Choice>
              <mc:Fallback>
                <p:oleObj r:id="rId3" imgW="101556" imgH="19041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016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9740B15-88BE-4639-B2D3-194F9B393BEC}"/>
              </a:ext>
            </a:extLst>
          </p:cNvPr>
          <p:cNvSpPr txBox="1"/>
          <p:nvPr/>
        </p:nvSpPr>
        <p:spPr>
          <a:xfrm>
            <a:off x="792480" y="3555857"/>
            <a:ext cx="9504680" cy="1751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sz="2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endParaRPr lang="en-US" sz="2800" b="1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marR="0" lvl="0" indent="-4572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3B59D6D-B22C-4B6C-8FD7-3DC860BBF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FF6F367-A724-4224-8FD7-3E40FDAA6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979318"/>
              </p:ext>
            </p:extLst>
          </p:nvPr>
        </p:nvGraphicFramePr>
        <p:xfrm>
          <a:off x="5582920" y="4950773"/>
          <a:ext cx="3439160" cy="103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r:id="rId5" imgW="1383699" imgH="406224" progId="Equation.3">
                  <p:embed/>
                </p:oleObj>
              </mc:Choice>
              <mc:Fallback>
                <p:oleObj r:id="rId5" imgW="1383699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2920" y="4950773"/>
                        <a:ext cx="3439160" cy="1030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862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060F68-F61E-43B6-A29B-12FAA46F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EA656E-BA2B-4678-B838-4091A4F5B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30C4717-0A8F-458E-A5AF-166C00494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335" y="518706"/>
            <a:ext cx="9707330" cy="582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66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F86E-E84D-4569-B2CE-EDBFC271C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754360" cy="5658803"/>
          </a:xfrm>
        </p:spPr>
        <p:txBody>
          <a:bodyPr>
            <a:normAutofit/>
          </a:bodyPr>
          <a:lstStyle/>
          <a:p>
            <a:pPr marL="0" marR="0" lvl="1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42.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Pilih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23,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0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&lt;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PBB(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)= 1. 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(5652, 77)   dan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	  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4019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606 mod 5929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4624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cipherteks untuk pesan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42 adalah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4624.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ED8E0-3B59-4269-8A61-C43488F4B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ABE72-D509-476E-AAAC-E79FBE67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92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DFD28-12AB-43E4-91D4-05166C4AA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pPr marL="0" marR="0" lvl="1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b) 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(30, 74)  dan 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      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(4624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(4624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(4624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(4852)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(4852 – 1)/77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63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42			</a:t>
            </a:r>
            <a:r>
              <a:rPr lang="en-US" sz="10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F69F5-B075-4ED3-BBC6-0095DF47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E3E4A-CD9F-42E1-B6D3-3C03449E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92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609D7-9FB0-49B2-B4F7-32181D2B2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endParaRPr lang="en-US" sz="3000" b="1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masing-masing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(1)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(2)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                                       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(3)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EA17E-9BCA-42C2-8547-D3832B53D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0419A-371F-45E6-95DF-D9D20C88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41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2CE0E-31F4-42D3-A986-B1EE22D8F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906760" cy="5506403"/>
          </a:xfrm>
        </p:spPr>
        <p:txBody>
          <a:bodyPr>
            <a:normAutofit lnSpcReduction="10000"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ditunjukkan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			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(4)</a:t>
            </a:r>
            <a:endParaRPr lang="en-US" sz="2400" i="1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i="1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sng" dirty="0">
                <a:ea typeface="MS Mincho" panose="02020609040205080304" pitchFamily="49" charset="-128"/>
                <a:cs typeface="Times New Roman" panose="02020603050405020304" pitchFamily="18" charset="0"/>
              </a:rPr>
              <a:t>Bukti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Tinjau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Z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  (Z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himpunan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tak-negatif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{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1, 2, …, </a:t>
            </a:r>
            <a:r>
              <a:rPr lang="en-US" sz="2400" i="1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} )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2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en-US" sz="2400" i="1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di </a:t>
            </a:r>
            <a:r>
              <a:rPr lang="en-US" sz="2400" kern="12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 + 2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 + 3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+ 3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+ 3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[suku-suku berderajat lebih tinggi]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  	(5)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1F7E1-68BE-49A6-A9CE-06248CAC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10683C-44AD-4D49-8100-C0C7BF2C2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1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91EB-6EA1-4F82-A8BC-8B15ADB6B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80"/>
            <a:ext cx="10515600" cy="6177280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Berdasarkan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(3),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	(6)				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Teorema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Carmichael (O’Keeffe, 2008).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Kemudian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Substitusikan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(6),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[g]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fi-FI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			(7)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(5),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](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</a:t>
            </a: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(8)</a:t>
            </a:r>
          </a:p>
          <a:p>
            <a:pPr marL="0" indent="0"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0E0B2A-D727-45DF-BCD1-BE9FDA89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5C6CF-7604-4712-B020-8A14DC45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71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FFFAA-4377-4528-9671-DB48D1B8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28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(8)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	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fi-FI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fi-FI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CF1EE-41D6-4250-9F6D-B41C97183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77C48-2FC7-498F-83BD-59C9B60F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85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FDEF7-D6CF-480B-B43A-2D226871E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59"/>
            <a:ext cx="10515600" cy="6254115"/>
          </a:xfrm>
        </p:spPr>
        <p:txBody>
          <a:bodyPr>
            <a:normAutofit fontScale="850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4: 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42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23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4624. 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29 dan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30 dan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setelah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dihitung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cipherteksnya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1539.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4624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1539 = 7116336 mod 5929 = 1536 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      D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	=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=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(1536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=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(1536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=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(1536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=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(155)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= (155 – 1)/77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= 2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= 148 mod 77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	= 71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atas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77,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 mod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(42 + 29) mod 77 = 71 mod 77 = 71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71.</a:t>
            </a:r>
            <a:endParaRPr lang="en-US" sz="24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F349A-2539-4433-A323-AED85923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CF81C-718B-45D5-B2FB-EBE7901D0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24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A8D7-E0AD-4A00-ADB6-31DDF05DE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Penggunaan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b="1" dirty="0"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i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b="1" i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voting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7E668-18B4-4B36-8D89-8EC41CCEB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orang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kandidat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X, Y, dan Z,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tiga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V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.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16AC74-32CB-4177-93FC-7CD4FE56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03C949-9352-4477-9FD3-4A215F50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27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0EE5788-7DE8-4096-9372-2AED83790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483" y="2451735"/>
            <a:ext cx="8549957" cy="182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B8DA80-6CB8-44C3-9EF6-FC1C967A0A06}"/>
              </a:ext>
            </a:extLst>
          </p:cNvPr>
          <p:cNvSpPr txBox="1"/>
          <p:nvPr/>
        </p:nvSpPr>
        <p:spPr>
          <a:xfrm>
            <a:off x="1059021" y="4834707"/>
            <a:ext cx="9834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300"/>
              </a:spcBef>
              <a:spcAft>
                <a:spcPts val="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Gambar 18.1 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pemungutan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suara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e-voting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(Rivest, 2002)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81530-E1B4-455C-8A07-0B3BB8061894}"/>
              </a:ext>
            </a:extLst>
          </p:cNvPr>
          <p:cNvSpPr txBox="1"/>
          <p:nvPr/>
        </p:nvSpPr>
        <p:spPr>
          <a:xfrm>
            <a:off x="2611120" y="4290677"/>
            <a:ext cx="1021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Plainteks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6FC9A9-67A4-4EB2-9E7D-C8FF10FA1F0C}"/>
              </a:ext>
            </a:extLst>
          </p:cNvPr>
          <p:cNvSpPr txBox="1"/>
          <p:nvPr/>
        </p:nvSpPr>
        <p:spPr>
          <a:xfrm>
            <a:off x="8153400" y="4288733"/>
            <a:ext cx="118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Cipherteks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7E6316-1530-4FA4-85CE-04BC3F82D4DB}"/>
              </a:ext>
            </a:extLst>
          </p:cNvPr>
          <p:cNvSpPr txBox="1"/>
          <p:nvPr/>
        </p:nvSpPr>
        <p:spPr>
          <a:xfrm>
            <a:off x="1059021" y="5412244"/>
            <a:ext cx="983488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1X, 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lain-lain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panitia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hanya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diketahui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panitia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pemilihan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5720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47D3B-2CDD-4BAD-B235-BAB94AC7C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560"/>
            <a:ext cx="10515600" cy="5252403"/>
          </a:xfrm>
        </p:spPr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0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tergantung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pihak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lawan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menyimpulkan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melihat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kerahasiaan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terjamin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alasan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cocok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aplikasi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e-voting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(Rivest, 2012),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ingat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angka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0 dan 1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pula).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AF32E-03FA-4B7F-A5BC-4808C7053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0192A1-5CAE-406C-88A7-19C6B85C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25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FA508-74CE-4BF5-9A2D-F1DF73FDC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678"/>
            <a:ext cx="10515600" cy="5394643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total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kandidat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kolom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3X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3Y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3Z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menjumlahkan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3X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3Y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3Z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41B5C-B83D-49A2-8F8C-9D466FDC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D0978-4500-40BF-879D-036ED254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8CA0AE-7D3A-452D-A5C7-7448AB36F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90650"/>
            <a:ext cx="3210560" cy="17172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604C4A-0721-4778-8BEC-70C43EB58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203" y="3845878"/>
            <a:ext cx="2504758" cy="172770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7469DA1-5DD2-49AE-89E0-48A3A0504E81}"/>
              </a:ext>
            </a:extLst>
          </p:cNvPr>
          <p:cNvSpPr txBox="1"/>
          <p:nvPr/>
        </p:nvSpPr>
        <p:spPr>
          <a:xfrm>
            <a:off x="2255520" y="5705935"/>
            <a:ext cx="81076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ij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baris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kolom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j.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562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F649-E14F-4CA6-93F0-AA4E77225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Komputasi</a:t>
            </a:r>
            <a:r>
              <a:rPr lang="en-US" b="1" dirty="0"/>
              <a:t> pada </a:t>
            </a:r>
            <a:r>
              <a:rPr lang="en-US" b="1" dirty="0" err="1"/>
              <a:t>cipherteks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D73E7-111E-484A-A2F1-3C40E516F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didekripsi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?</a:t>
            </a:r>
          </a:p>
          <a:p>
            <a:r>
              <a:rPr lang="en-US" dirty="0"/>
              <a:t>Cara  </a:t>
            </a:r>
            <a:r>
              <a:rPr lang="en-US" dirty="0" err="1"/>
              <a:t>konvensional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(ii)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ubah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diinginkan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(iii)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baru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Tidak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aman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jika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hasil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Langkah (ii)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berhasil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disadap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oleh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pihak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lawan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         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Contoh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kasus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e-voting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D7B08-6AC7-403A-8C59-84447B1D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9E2BD-6220-4203-9E32-FDFD9120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04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9DD55-C87E-4F05-92CD-B94520E21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025"/>
            <a:ext cx="10515600" cy="4351338"/>
          </a:xfrm>
        </p:spPr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terjamin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kerahasiaannya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Begitu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pula total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sementara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kandidat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tetap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rahasia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maupun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panitia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mengetahui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sementara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54FA86-934E-422E-A74B-68F4E08F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207CC-6B89-465A-A3E8-4AE88DA4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96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DEBA6-775F-4EBC-8B09-D48140F7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Penuh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D2941-DECB-40F8-8A88-EC03C4204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penuh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fully homomorphic encryption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sekaligus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kunci-publik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bicarakan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sejauh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(RSA,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ElGamal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kriteria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penuh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CEEEF-8A6E-4B03-8C5B-EA194AB9F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D0D75-9CED-4BAD-9369-92B3F178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752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FEEBC-AA7C-45C5-93E3-4991FB020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1680"/>
            <a:ext cx="10515600" cy="5435283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30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setelah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Rivest, Adleman,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Dertouzous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menyajikan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tantangan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konstruksi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namun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tantangan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tetap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terpecahkan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(Wu, 2015).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2005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Boneh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Goh, dan Nissim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mengembangkan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namun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mendukung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saja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Barulah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2009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konstruksi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mendukung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dikembangkan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Gentry (2009)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berbasis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teori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lattice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luar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pembahasan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kuliah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7EA22-E9D6-470E-8A0A-9E7D8A1B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403CAD-30B4-465D-B4CA-77B42A87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066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94B4D-EEDC-4A3B-8495-A8A0BA536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171123"/>
          </a:xfrm>
        </p:spPr>
        <p:txBody>
          <a:bodyPr/>
          <a:lstStyle/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diusulkan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Gentry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diimplementasikan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sirkuit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Boolean.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AND dan XOR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string biner.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Sirkuit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Boolean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rangkaian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logika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disusun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gerbang-gerbang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logika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(AND, OR, NOT, XOT, dan lain-lain).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Sembarang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sirkuit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Boolean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ditulis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XOR dan AND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saja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 FHE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universal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mengevaluasi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XOR dan AND,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mengevaluasi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sembarang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sirkuit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Boolean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apapun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Coron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2015).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C552F-8F64-4A31-B256-7B5C34D5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CF162-C844-48E7-B870-5200223E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E51E0-C01D-4C37-B11D-5CCD70D1E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(EH)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6E5AD-8A0E-43AB-88FB-7BFEE585E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Homomorphic encryption</a:t>
            </a:r>
          </a:p>
          <a:p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tanpa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namun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serupa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/>
              <a:t>Misalkan</a:t>
            </a:r>
            <a:r>
              <a:rPr lang="en-US" sz="2400" dirty="0"/>
              <a:t> E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.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 E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dirty="0" err="1"/>
              <a:t>homomorfik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E(x) dan E(y), </a:t>
            </a:r>
            <a:r>
              <a:rPr lang="en-US" sz="2400" dirty="0" err="1"/>
              <a:t>maka</a:t>
            </a:r>
            <a:r>
              <a:rPr lang="en-US" sz="2400" dirty="0"/>
              <a:t> orang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E(x </a:t>
            </a:r>
            <a:r>
              <a:rPr lang="en-US" sz="18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</a:t>
            </a:r>
            <a:r>
              <a:rPr lang="en-US" sz="2400" dirty="0"/>
              <a:t> y)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mendekripsi</a:t>
            </a:r>
            <a:r>
              <a:rPr lang="en-US" sz="2400" dirty="0"/>
              <a:t> x dan y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18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</a:t>
            </a:r>
            <a:r>
              <a:rPr lang="en-US" sz="2400" dirty="0"/>
              <a:t> (Rivest, 2002).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C2953-3026-4119-983B-A0922FDFB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AD90C4-F9F1-477E-86E0-3AB94560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47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10EC-6968-4CFD-B6D5-CAAAF790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 err="1"/>
              <a:t>Homomorfik</a:t>
            </a:r>
            <a:r>
              <a:rPr lang="en-US" sz="4200" b="1" dirty="0"/>
              <a:t> </a:t>
            </a:r>
            <a:r>
              <a:rPr lang="en-US" sz="4200" b="1" dirty="0" err="1"/>
              <a:t>aditif</a:t>
            </a:r>
            <a:r>
              <a:rPr lang="en-US" sz="4200" b="1" dirty="0"/>
              <a:t> vs </a:t>
            </a:r>
            <a:r>
              <a:rPr lang="en-US" sz="4200" b="1" dirty="0" err="1"/>
              <a:t>Homomorfik</a:t>
            </a:r>
            <a:r>
              <a:rPr lang="en-US" sz="4200" b="1" dirty="0"/>
              <a:t> </a:t>
            </a:r>
            <a:r>
              <a:rPr lang="en-US" sz="4200" b="1" dirty="0" err="1"/>
              <a:t>multiplikatif</a:t>
            </a:r>
            <a:endParaRPr lang="en-US" sz="4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F8D05-1075-4549-A79F-6A9BA2137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additive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</a:p>
          <a:p>
            <a:pPr marL="0" marR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4163" marR="0" indent="-284163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 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bergantung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,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</a:p>
          <a:p>
            <a:pPr marL="0" marR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4163" marR="0" indent="-284163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 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bergantung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,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A9D14-E43A-4D53-BF4B-E66C003C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11C5B-B4E5-4C9C-A4FD-E2335D0F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41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86553-4B52-415C-93A0-C17FD939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Jenis-jenis</a:t>
            </a:r>
            <a:r>
              <a:rPr lang="en-US" b="1" dirty="0"/>
              <a:t> </a:t>
            </a:r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D1ED5-645C-41B6-B7EC-03D6BEC1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sebagian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partially homomorphic encryption</a:t>
            </a:r>
            <a:r>
              <a:rPr lang="en-US" dirty="0"/>
              <a:t>)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aritmetika</a:t>
            </a:r>
            <a:r>
              <a:rPr lang="en-US" dirty="0"/>
              <a:t> pada </a:t>
            </a:r>
            <a:r>
              <a:rPr lang="en-US" dirty="0" err="1"/>
              <a:t>cipherteks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penuh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fully homomorphic encryption</a:t>
            </a:r>
            <a:r>
              <a:rPr lang="en-US" dirty="0"/>
              <a:t>),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EC9DF-D9CF-4B4B-A80D-DF7DF6A62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E2A0E-8648-46FB-8731-212550AD9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4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7726-EAD1-443F-A6A0-13E3D3F9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sebagian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F004F-BF44-4B3E-9401-08A1F0A4E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pada </a:t>
            </a:r>
            <a:r>
              <a:rPr lang="en-US" dirty="0" err="1"/>
              <a:t>cipherteks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Jadi,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aditif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multiplikatif</a:t>
            </a:r>
            <a:r>
              <a:rPr lang="en-US" dirty="0"/>
              <a:t>.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dijumlahkan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: (1) </a:t>
            </a:r>
            <a:r>
              <a:rPr lang="en-US" dirty="0" err="1"/>
              <a:t>algoritma</a:t>
            </a:r>
            <a:r>
              <a:rPr lang="en-US" dirty="0"/>
              <a:t> RSA, (2)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ElGamal</a:t>
            </a:r>
            <a:r>
              <a:rPr lang="en-US" dirty="0"/>
              <a:t>, dan (3)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Paillier</a:t>
            </a:r>
            <a:r>
              <a:rPr lang="en-US" dirty="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02AA5-839F-46DB-9D74-1103D897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F5526A-74AB-49D5-BCDE-3EB5E9B6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0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2C968-C3FD-48EB-A2C0-3AAF30A08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Algoritma</a:t>
            </a:r>
            <a:r>
              <a:rPr lang="en-US" b="1" dirty="0"/>
              <a:t> RSA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394F-751A-448B-BC4C-71FA77777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Algoritma</a:t>
            </a:r>
            <a:r>
              <a:rPr lang="en-US" sz="2400" dirty="0"/>
              <a:t> RSA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multiplikatif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kali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cipherteks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 </a:t>
            </a:r>
            <a:r>
              <a:rPr lang="en-US" sz="2400" dirty="0" err="1"/>
              <a:t>didekripsi</a:t>
            </a:r>
            <a:r>
              <a:rPr lang="en-US" sz="2400" dirty="0"/>
              <a:t> </a:t>
            </a:r>
            <a:r>
              <a:rPr lang="en-US" sz="2400" dirty="0" err="1"/>
              <a:t>hasilnya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mengalikan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plainteksnya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Algoritma</a:t>
            </a:r>
            <a:r>
              <a:rPr lang="en-US" sz="2400" dirty="0"/>
              <a:t> RSA: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Enkripsi:  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Dekripsi: 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/>
              <a:t>   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F62825-9026-49B8-8C74-38356335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C79D1-C381-4A23-A8F1-1A415203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3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99710-7A7C-4B4F-BED5-33F6C81FC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536883"/>
          </a:xfrm>
        </p:spPr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10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		          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	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memperlihatkan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	</a:t>
            </a: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ditunjukkan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DCA03-FB98-4869-801E-EC1AC1CC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F1D03-3206-4C1D-B3ED-84AA2B2F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5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4047</Words>
  <Application>Microsoft Office PowerPoint</Application>
  <PresentationFormat>Widescreen</PresentationFormat>
  <Paragraphs>356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Georgia</vt:lpstr>
      <vt:lpstr>Verdana</vt:lpstr>
      <vt:lpstr>Wingdings</vt:lpstr>
      <vt:lpstr>Office Theme</vt:lpstr>
      <vt:lpstr>Equation.3</vt:lpstr>
      <vt:lpstr>Enkripsi Homomorfik </vt:lpstr>
      <vt:lpstr>PowerPoint Presentation</vt:lpstr>
      <vt:lpstr>Komputasi pada cipherteks</vt:lpstr>
      <vt:lpstr>Enkripsi Homomorfik (EH)</vt:lpstr>
      <vt:lpstr>Homomorfik aditif vs Homomorfik multiplikatif</vt:lpstr>
      <vt:lpstr>Jenis-jenis enkripsi homomorfik</vt:lpstr>
      <vt:lpstr>Enkripsi homomorfik sebagian</vt:lpstr>
      <vt:lpstr>Enkripsi Homomorfik dengan Algoritma RSA</vt:lpstr>
      <vt:lpstr>PowerPoint Presentation</vt:lpstr>
      <vt:lpstr>PowerPoint Presentation</vt:lpstr>
      <vt:lpstr>PowerPoint Presentation</vt:lpstr>
      <vt:lpstr>Enkripsi Homomorfik dengan Algoritma ElGamal</vt:lpstr>
      <vt:lpstr>PowerPoint Presentation</vt:lpstr>
      <vt:lpstr>PowerPoint Presentation</vt:lpstr>
      <vt:lpstr>Enkripsi Homomorfik dengan Algoritma Paillier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Penggunaan Enkripsi Homomorfik Algoritma Paillier di dalam E-voting </vt:lpstr>
      <vt:lpstr>PowerPoint Presentation</vt:lpstr>
      <vt:lpstr>PowerPoint Presentation</vt:lpstr>
      <vt:lpstr>PowerPoint Presentation</vt:lpstr>
      <vt:lpstr>Enkripsi Homomorfik Penuh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Cipher</dc:title>
  <dc:creator>Rinaldi Munir</dc:creator>
  <cp:lastModifiedBy>Rinaldi Munir</cp:lastModifiedBy>
  <cp:revision>26</cp:revision>
  <dcterms:created xsi:type="dcterms:W3CDTF">2021-02-04T05:59:44Z</dcterms:created>
  <dcterms:modified xsi:type="dcterms:W3CDTF">2021-10-25T06:26:54Z</dcterms:modified>
</cp:coreProperties>
</file>