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2" r:id="rId5"/>
    <p:sldId id="28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82" r:id="rId14"/>
    <p:sldId id="283" r:id="rId15"/>
    <p:sldId id="270" r:id="rId16"/>
    <p:sldId id="273" r:id="rId17"/>
    <p:sldId id="274" r:id="rId18"/>
    <p:sldId id="275" r:id="rId19"/>
    <p:sldId id="277" r:id="rId20"/>
    <p:sldId id="279" r:id="rId21"/>
    <p:sldId id="280" r:id="rId22"/>
    <p:sldId id="288" r:id="rId23"/>
    <p:sldId id="289" r:id="rId24"/>
    <p:sldId id="287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329E0-A6AF-4D77-BA9B-5145469892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3E7CC4-BD12-491E-BF06-470D2005FB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68058D-2EC3-4C9D-B3ED-685AFE12D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39FB0-B868-4A88-8EE2-47C7D7074075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B3AA22-E600-49B4-811B-6D4B9ACCC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963B6C-A019-4088-91B0-83E2B903C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884D-E48F-4E15-ACC2-B553E2770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394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1260C-BDA8-4458-803F-DE36E7F9A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33C6B0-910E-4AC5-A140-39B9C186B7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0CE0DD-28A7-451E-9960-128C04007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39FB0-B868-4A88-8EE2-47C7D7074075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D5AC55-66FE-4C66-9334-780A40E72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A0C830-467D-430D-AA41-2FA52200F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884D-E48F-4E15-ACC2-B553E2770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182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544C7A-19F0-4D05-B3F5-709466666D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4DA474-3418-44CD-99E3-691475AB49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12DBB6-9C2F-456E-9CAE-067517823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39FB0-B868-4A88-8EE2-47C7D7074075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5B3F49-CAB3-4549-A953-F9936353E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96B17A-610B-489B-89C3-CD11EDE50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884D-E48F-4E15-ACC2-B553E2770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321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19065-3093-4790-9408-8D9F4891D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DF6D6-A166-41E3-A762-4E09356F9C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426A08-0645-4BA6-AB9C-5EE0861B1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39FB0-B868-4A88-8EE2-47C7D7074075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203562-ED9A-4B48-8A76-E22FC0604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4A34BF-250A-48A1-9F27-0A255A802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884D-E48F-4E15-ACC2-B553E2770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549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912D4-0C80-465A-92AE-9DDFC5CE6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458F7F-0146-4B22-881E-97BF95253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77478D-A354-4F80-95DF-310364C53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39FB0-B868-4A88-8EE2-47C7D7074075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EDE833-3A90-4830-B110-76D6AE4DC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DADF5F-00CA-4FDC-A49A-CA8DA365C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884D-E48F-4E15-ACC2-B553E2770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444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1C7F2-4D21-4525-8CF7-9E9C47438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5B4D4-BFED-4E41-A198-286CE6F9F0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BC50BD-E45A-4AFD-AE40-9EF60B6D66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F39C45-6E76-4EBA-8A83-2D4768647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39FB0-B868-4A88-8EE2-47C7D7074075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375D48-DCD3-422E-8139-E6AFA67D6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C76011-619D-4C5A-886F-9C5BA3A35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884D-E48F-4E15-ACC2-B553E2770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048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ABA7B-BF84-4480-9A7A-930897F50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FCAEC0-DDF3-4B88-B410-32BD0372E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64421A-A245-4A13-BDAF-1077AF892B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AFAFA1-9766-41C3-AEA7-CD03965895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996087-5016-443D-AAEF-9BA169061D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84E13A-BB95-4281-B581-10C5E7920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39FB0-B868-4A88-8EE2-47C7D7074075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09FDFC-4C20-42EB-B5E7-5C6FBC955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7BDAE8-C1F5-4D52-BD5E-C9BA0DAAB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884D-E48F-4E15-ACC2-B553E2770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561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2F738-4CD2-40D1-94A2-3F4393332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CB6DB7-45F0-4BEB-A0B5-F7C668C29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39FB0-B868-4A88-8EE2-47C7D7074075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3F16D5-8F45-470F-A1AF-C20650E91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97CE0E-2DCA-434D-B19E-7A67A7CF7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884D-E48F-4E15-ACC2-B553E2770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570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DD32C2-3218-49AD-AEBC-502F7C2EF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39FB0-B868-4A88-8EE2-47C7D7074075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4E1276-32E6-4C7B-A551-5E5C506D0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2E4A35-FB0D-4375-A970-918FD131B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884D-E48F-4E15-ACC2-B553E2770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10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F7C74-1E3F-4D85-8446-D976F7D11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28DAA-227E-4F36-B315-74789BA13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1A2B4A-26F2-4FE3-B189-0A2984E8C9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F830EA-65E5-4920-BE3D-67DFC7578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39FB0-B868-4A88-8EE2-47C7D7074075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2C08FA-6140-4733-B5FC-5CF7F3A87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F1EA07-A3EC-4395-B4E0-995C0D36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884D-E48F-4E15-ACC2-B553E2770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955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6B1FF-D34F-4B3B-8A68-B66A263FA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1B9707-4FFE-4CE6-AF2B-FC05B74554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07A65E-1685-49CD-B865-EA5567CFA8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4F31CF-97B3-485C-BF8C-141E5A525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39FB0-B868-4A88-8EE2-47C7D7074075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D07074-6D03-4EDC-8C02-F949AB748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82E9AA-578D-4967-BDD8-B813DF391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884D-E48F-4E15-ACC2-B553E2770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D6254A-F5BE-4C1A-8BF5-3516B97D6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23901A-4BAF-4ECE-8750-9B39DBF19E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D7D23A-AD5E-4543-9673-F67E673EF6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39FB0-B868-4A88-8EE2-47C7D7074075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2DAFFD-C850-422D-A761-BF8D802A2D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38D81D-DD6A-418F-BC3C-57FFC30CCC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8884D-E48F-4E15-ACC2-B553E2770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297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9">
            <a:extLst>
              <a:ext uri="{FF2B5EF4-FFF2-40B4-BE49-F238E27FC236}">
                <a16:creationId xmlns:a16="http://schemas.microsoft.com/office/drawing/2014/main" id="{914269E0-C00A-4033-804D-B37F89E8E8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350D56E-D530-4EF8-810C-3E9D41D4D6F3}" type="slidenum">
              <a:rPr lang="en-GB" alt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BB5E3ABB-FB7A-4641-ABBD-A76731682B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0" y="1122363"/>
            <a:ext cx="9144000" cy="2133599"/>
          </a:xfrm>
        </p:spPr>
        <p:txBody>
          <a:bodyPr/>
          <a:lstStyle/>
          <a:p>
            <a:pPr eaLnBrk="1" hangingPunct="1"/>
            <a:r>
              <a:rPr lang="en-US" altLang="en-US" b="1" dirty="0" err="1">
                <a:cs typeface="Times New Roman" panose="02020603050405020304" pitchFamily="18" charset="0"/>
              </a:rPr>
              <a:t>Tanda-tangan</a:t>
            </a:r>
            <a:r>
              <a:rPr lang="en-US" altLang="en-US" b="1" dirty="0">
                <a:cs typeface="Times New Roman" panose="02020603050405020304" pitchFamily="18" charset="0"/>
              </a:rPr>
              <a:t> Digital</a:t>
            </a:r>
            <a:endParaRPr lang="en-GB" altLang="en-US" b="1" dirty="0"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000974-BFA5-4F48-A366-E59A5F85CA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1364" y="1454943"/>
            <a:ext cx="2880636" cy="3602038"/>
          </a:xfrm>
          <a:prstGeom prst="rect">
            <a:avLst/>
          </a:prstGeom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A2B38525-78F9-4F42-8D6A-44C12ADC9999}"/>
              </a:ext>
            </a:extLst>
          </p:cNvPr>
          <p:cNvSpPr txBox="1">
            <a:spLocks noChangeArrowheads="1"/>
          </p:cNvSpPr>
          <p:nvPr/>
        </p:nvSpPr>
        <p:spPr>
          <a:xfrm>
            <a:off x="1981200" y="1287939"/>
            <a:ext cx="8001000" cy="644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err="1">
                <a:solidFill>
                  <a:srgbClr val="000000"/>
                </a:solidFill>
              </a:rPr>
              <a:t>Bahan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kuliah</a:t>
            </a:r>
            <a:r>
              <a:rPr lang="en-US" altLang="en-US" dirty="0">
                <a:solidFill>
                  <a:srgbClr val="000000"/>
                </a:solidFill>
              </a:rPr>
              <a:t> IF4020 </a:t>
            </a:r>
            <a:r>
              <a:rPr lang="en-US" altLang="en-US" dirty="0" err="1">
                <a:solidFill>
                  <a:srgbClr val="000000"/>
                </a:solidFill>
              </a:rPr>
              <a:t>Kriptografi</a:t>
            </a: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99886157-88D1-4860-8F4C-C0E7D6771A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90800" y="3886200"/>
            <a:ext cx="7162800" cy="1752600"/>
          </a:xfrm>
        </p:spPr>
        <p:txBody>
          <a:bodyPr>
            <a:no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Oleh</a:t>
            </a:r>
            <a:r>
              <a:rPr lang="en-US" dirty="0">
                <a:solidFill>
                  <a:srgbClr val="FF0000"/>
                </a:solidFill>
              </a:rPr>
              <a:t>: Dr. </a:t>
            </a:r>
            <a:r>
              <a:rPr lang="en-US" dirty="0" err="1">
                <a:solidFill>
                  <a:srgbClr val="FF0000"/>
                </a:solidFill>
              </a:rPr>
              <a:t>Rinaldi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Munir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  <a:p>
            <a:r>
              <a:rPr lang="en-US" b="1" dirty="0">
                <a:solidFill>
                  <a:schemeClr val="tx1"/>
                </a:solidFill>
              </a:rPr>
              <a:t>Program </a:t>
            </a:r>
            <a:r>
              <a:rPr lang="en-US" b="1" dirty="0" err="1">
                <a:solidFill>
                  <a:schemeClr val="tx1"/>
                </a:solidFill>
              </a:rPr>
              <a:t>Studi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Informatika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 err="1">
                <a:solidFill>
                  <a:schemeClr val="tx1"/>
                </a:solidFill>
              </a:rPr>
              <a:t>Sekolah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Teknik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Elektro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Informatika</a:t>
            </a:r>
            <a:r>
              <a:rPr lang="en-US" b="1" dirty="0">
                <a:solidFill>
                  <a:schemeClr val="tx1"/>
                </a:solidFill>
              </a:rPr>
              <a:t>(STEI)</a:t>
            </a:r>
          </a:p>
          <a:p>
            <a:r>
              <a:rPr lang="en-US" b="1" dirty="0">
                <a:solidFill>
                  <a:schemeClr val="tx1"/>
                </a:solidFill>
              </a:rPr>
              <a:t>ITB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>
            <a:extLst>
              <a:ext uri="{FF2B5EF4-FFF2-40B4-BE49-F238E27FC236}">
                <a16:creationId xmlns:a16="http://schemas.microsoft.com/office/drawing/2014/main" id="{D6139438-8C46-4686-B864-55986E1B2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Munir/Teknik Informatika STEI - ITB </a:t>
            </a:r>
          </a:p>
        </p:txBody>
      </p:sp>
      <p:sp>
        <p:nvSpPr>
          <p:cNvPr id="13315" name="Slide Number Placeholder 5">
            <a:extLst>
              <a:ext uri="{FF2B5EF4-FFF2-40B4-BE49-F238E27FC236}">
                <a16:creationId xmlns:a16="http://schemas.microsoft.com/office/drawing/2014/main" id="{2C4C0D09-423B-432F-8537-669D3264C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0DC0B8F-5055-4403-9DD0-4F040438946A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graphicFrame>
        <p:nvGraphicFramePr>
          <p:cNvPr id="13316" name="Object 4">
            <a:extLst>
              <a:ext uri="{FF2B5EF4-FFF2-40B4-BE49-F238E27FC236}">
                <a16:creationId xmlns:a16="http://schemas.microsoft.com/office/drawing/2014/main" id="{94C456B9-0D22-4F5D-A564-4A18AB62FA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0909442"/>
              </p:ext>
            </p:extLst>
          </p:nvPr>
        </p:nvGraphicFramePr>
        <p:xfrm>
          <a:off x="812965" y="462344"/>
          <a:ext cx="10179050" cy="454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Document" r:id="rId3" imgW="5485703" imgH="2460178" progId="Word.Document.8">
                  <p:embed/>
                </p:oleObj>
              </mc:Choice>
              <mc:Fallback>
                <p:oleObj name="Document" r:id="rId3" imgW="5485703" imgH="2460178" progId="Word.Document.8">
                  <p:embed/>
                  <p:pic>
                    <p:nvPicPr>
                      <p:cNvPr id="13316" name="Object 4">
                        <a:extLst>
                          <a:ext uri="{FF2B5EF4-FFF2-40B4-BE49-F238E27FC236}">
                            <a16:creationId xmlns:a16="http://schemas.microsoft.com/office/drawing/2014/main" id="{94C456B9-0D22-4F5D-A564-4A18AB62FAC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2965" y="462344"/>
                        <a:ext cx="10179050" cy="454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Object 5">
            <a:extLst>
              <a:ext uri="{FF2B5EF4-FFF2-40B4-BE49-F238E27FC236}">
                <a16:creationId xmlns:a16="http://schemas.microsoft.com/office/drawing/2014/main" id="{06851051-D76E-4CA9-A97C-E21343439E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153009"/>
              </p:ext>
            </p:extLst>
          </p:nvPr>
        </p:nvGraphicFramePr>
        <p:xfrm>
          <a:off x="1733292" y="5272087"/>
          <a:ext cx="7848600" cy="108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" name="Document" r:id="rId5" imgW="5491734" imgH="759714" progId="Word.Document.8">
                  <p:embed/>
                </p:oleObj>
              </mc:Choice>
              <mc:Fallback>
                <p:oleObj name="Document" r:id="rId5" imgW="5491734" imgH="759714" progId="Word.Document.8">
                  <p:embed/>
                  <p:pic>
                    <p:nvPicPr>
                      <p:cNvPr id="13317" name="Object 5">
                        <a:extLst>
                          <a:ext uri="{FF2B5EF4-FFF2-40B4-BE49-F238E27FC236}">
                            <a16:creationId xmlns:a16="http://schemas.microsoft.com/office/drawing/2014/main" id="{06851051-D76E-4CA9-A97C-E21343439EB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3292" y="5272087"/>
                        <a:ext cx="7848600" cy="1084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>
            <a:extLst>
              <a:ext uri="{FF2B5EF4-FFF2-40B4-BE49-F238E27FC236}">
                <a16:creationId xmlns:a16="http://schemas.microsoft.com/office/drawing/2014/main" id="{8D28D0F7-8934-4012-81CB-5A9CDAE28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Munir/Teknik Informatika STEI - ITB </a:t>
            </a:r>
          </a:p>
        </p:txBody>
      </p:sp>
      <p:sp>
        <p:nvSpPr>
          <p:cNvPr id="14339" name="Slide Number Placeholder 5">
            <a:extLst>
              <a:ext uri="{FF2B5EF4-FFF2-40B4-BE49-F238E27FC236}">
                <a16:creationId xmlns:a16="http://schemas.microsoft.com/office/drawing/2014/main" id="{97D86E12-B118-49ED-90E8-7DDB01786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A5D5CBF-AACE-4868-B1E4-71C7137A1CBC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63536703-F2F7-4113-8674-4DC7E2D7F3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54157" y="990600"/>
            <a:ext cx="10535477" cy="5226050"/>
          </a:xfrm>
        </p:spPr>
        <p:txBody>
          <a:bodyPr/>
          <a:lstStyle/>
          <a:p>
            <a:pPr eaLnBrk="1" hangingPunct="1"/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Alice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menyangkal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telah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mengirim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tersebut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pernyataan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BB pada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diterima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oleh Bob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digunakan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menolak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penyangkalan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Alice.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 </a:t>
            </a:r>
          </a:p>
          <a:p>
            <a:pPr eaLnBrk="1" hangingPunct="1"/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Bagaimana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BB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tahu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bahwa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tersebut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Alice dan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bukan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Charlie? </a:t>
            </a:r>
          </a:p>
          <a:p>
            <a:pPr eaLnBrk="1" hangingPunct="1"/>
            <a:endParaRPr lang="en-US" altLang="en-US" dirty="0">
              <a:solidFill>
                <a:srgbClr val="070605"/>
              </a:solidFill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Karena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hanya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BB dan Alice yang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mengetahui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rahasia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hanya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Alice yang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mengenkripsi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terebut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n-GB" altLang="en-US" dirty="0">
              <a:solidFill>
                <a:srgbClr val="070605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81B06521-DAF1-4ED8-B2F9-20C6E4059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Munir/Teknik Informatika STEI - ITB </a:t>
            </a:r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B7F09F9B-303B-41B3-8191-271BB69AA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997E4C4-73BD-4160-9818-65DD71C73CFD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87B304CD-2E9F-4374-ACB3-BCDEDB15DB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3913" y="636104"/>
            <a:ext cx="10167730" cy="5720246"/>
          </a:xfrm>
        </p:spPr>
        <p:txBody>
          <a:bodyPr/>
          <a:lstStyle/>
          <a:p>
            <a:pPr marL="609600" indent="-609600">
              <a:buFont typeface="Wingdings" panose="05000000000000000000" pitchFamily="2" charset="2"/>
              <a:buAutoNum type="alphaLcPeriod" startAt="2"/>
            </a:pPr>
            <a:r>
              <a:rPr lang="en-US" altLang="en-US" sz="2400" b="1" dirty="0" err="1">
                <a:solidFill>
                  <a:srgbClr val="070605"/>
                </a:solidFill>
                <a:cs typeface="Times New Roman" panose="02020603050405020304" pitchFamily="18" charset="0"/>
              </a:rPr>
              <a:t>Mengunakan</a:t>
            </a:r>
            <a:r>
              <a:rPr lang="en-US" altLang="en-US" sz="2400" b="1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70605"/>
                </a:solidFill>
                <a:cs typeface="Times New Roman" panose="02020603050405020304" pitchFamily="18" charset="0"/>
              </a:rPr>
              <a:t>kriptografi</a:t>
            </a:r>
            <a:r>
              <a:rPr lang="en-US" altLang="en-US" sz="2400" b="1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70605"/>
                </a:solidFill>
                <a:cs typeface="Times New Roman" panose="02020603050405020304" pitchFamily="18" charset="0"/>
              </a:rPr>
              <a:t>kunci-publik</a:t>
            </a:r>
            <a:endParaRPr lang="en-US" altLang="en-US" sz="2400" b="1" dirty="0">
              <a:solidFill>
                <a:srgbClr val="070605"/>
              </a:solidFill>
              <a:cs typeface="Times New Roman" panose="02020603050405020304" pitchFamily="18" charset="0"/>
            </a:endParaRPr>
          </a:p>
          <a:p>
            <a:pPr marL="609600" indent="-609600">
              <a:buNone/>
            </a:pP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Enkripsi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biasa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kriptografi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-public:</a:t>
            </a:r>
          </a:p>
          <a:p>
            <a:pPr marL="609600" indent="-609600">
              <a:buNone/>
            </a:pP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	- 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dienkripsi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publik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penerima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.	</a:t>
            </a:r>
          </a:p>
          <a:p>
            <a:pPr marL="609600" indent="-609600">
              <a:buNone/>
            </a:pP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	- 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didekripsi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privat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penerima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.</a:t>
            </a:r>
          </a:p>
          <a:p>
            <a:pPr marL="609600" indent="-609600">
              <a:buNone/>
            </a:pP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	- 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cara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memberikan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bukti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otentikasi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karena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publik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diketahui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 oleh 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banyak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 orang</a:t>
            </a:r>
          </a:p>
          <a:p>
            <a:pPr marL="609600" indent="-609600">
              <a:buNone/>
            </a:pPr>
            <a:endParaRPr lang="en-US" altLang="en-US" sz="2200" dirty="0">
              <a:solidFill>
                <a:srgbClr val="070605"/>
              </a:solidFill>
              <a:cs typeface="Times New Roman" panose="02020603050405020304" pitchFamily="18" charset="0"/>
            </a:endParaRPr>
          </a:p>
          <a:p>
            <a:pPr marL="609600" indent="-609600">
              <a:buNone/>
            </a:pPr>
            <a:r>
              <a:rPr lang="en-US" altLang="en-US" sz="2200" dirty="0">
                <a:solidFill>
                  <a:srgbClr val="070605"/>
                </a:solidFill>
                <a:cs typeface="Times New Roman" panose="02020603050405020304" pitchFamily="18" charset="0"/>
              </a:rPr>
              <a:t>	</a:t>
            </a:r>
            <a:endParaRPr lang="en-GB" altLang="en-US" sz="2200" dirty="0">
              <a:solidFill>
                <a:srgbClr val="070605"/>
              </a:solidFill>
            </a:endParaRPr>
          </a:p>
        </p:txBody>
      </p:sp>
      <p:graphicFrame>
        <p:nvGraphicFramePr>
          <p:cNvPr id="15365" name="Object 5">
            <a:extLst>
              <a:ext uri="{FF2B5EF4-FFF2-40B4-BE49-F238E27FC236}">
                <a16:creationId xmlns:a16="http://schemas.microsoft.com/office/drawing/2014/main" id="{6AA0BF3F-C3B2-4C90-A9F2-5280361754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4822853"/>
              </p:ext>
            </p:extLst>
          </p:nvPr>
        </p:nvGraphicFramePr>
        <p:xfrm>
          <a:off x="1492210" y="3609698"/>
          <a:ext cx="9669433" cy="2443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Visio" r:id="rId3" imgW="5946648" imgH="1409319" progId="Visio.Drawing.11">
                  <p:embed/>
                </p:oleObj>
              </mc:Choice>
              <mc:Fallback>
                <p:oleObj name="Visio" r:id="rId3" imgW="5946648" imgH="1409319" progId="Visio.Drawing.11">
                  <p:embed/>
                  <p:pic>
                    <p:nvPicPr>
                      <p:cNvPr id="15365" name="Object 5">
                        <a:extLst>
                          <a:ext uri="{FF2B5EF4-FFF2-40B4-BE49-F238E27FC236}">
                            <a16:creationId xmlns:a16="http://schemas.microsoft.com/office/drawing/2014/main" id="{6AA0BF3F-C3B2-4C90-A9F2-52803617547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2210" y="3609698"/>
                        <a:ext cx="9669433" cy="24432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4A091-9253-49D6-899F-E0B2A3496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3973" y="586409"/>
            <a:ext cx="10644809" cy="5630241"/>
          </a:xfrm>
        </p:spPr>
        <p:txBody>
          <a:bodyPr/>
          <a:lstStyle/>
          <a:p>
            <a:pPr marL="609600" indent="-609600">
              <a:buNone/>
              <a:defRPr/>
            </a:pP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Enkripsi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sebagai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tanda-tangan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:</a:t>
            </a:r>
          </a:p>
          <a:p>
            <a:pPr marL="609600" indent="-609600">
              <a:buNone/>
              <a:defRPr/>
            </a:pP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	-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pesan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dienkripsi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kunci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privat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pengirim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.</a:t>
            </a:r>
          </a:p>
          <a:p>
            <a:pPr marL="609600" indent="-609600">
              <a:buNone/>
              <a:defRPr/>
            </a:pP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	-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pesan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didekripsi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pesan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dengan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kunci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publik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pengirim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.</a:t>
            </a:r>
          </a:p>
          <a:p>
            <a:pPr marL="609600" indent="-609600">
              <a:buNone/>
              <a:defRPr/>
            </a:pP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	-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dengan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cara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ini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maka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kerahasiaan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pesan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 dan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otentikasi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 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keduanya</a:t>
            </a:r>
            <a:endParaRPr lang="en-US" dirty="0">
              <a:solidFill>
                <a:srgbClr val="070605"/>
              </a:solidFill>
              <a:cs typeface="Times New Roman" pitchFamily="18" charset="0"/>
            </a:endParaRPr>
          </a:p>
          <a:p>
            <a:pPr marL="609600" indent="-609600">
              <a:buNone/>
              <a:defRPr/>
            </a:pP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         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dicapai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sekaligus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. </a:t>
            </a:r>
          </a:p>
          <a:p>
            <a:pPr marL="609600" indent="-609600">
              <a:buNone/>
              <a:defRPr/>
            </a:pP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	-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ide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ini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ditemukan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oleh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Diffie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dan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 Hellman.</a:t>
            </a:r>
            <a:endParaRPr lang="en-GB" dirty="0">
              <a:solidFill>
                <a:srgbClr val="070605"/>
              </a:solidFill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16387" name="Footer Placeholder 3">
            <a:extLst>
              <a:ext uri="{FF2B5EF4-FFF2-40B4-BE49-F238E27FC236}">
                <a16:creationId xmlns:a16="http://schemas.microsoft.com/office/drawing/2014/main" id="{485A89B9-5B41-441F-A4C2-1749EA9EF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Munir/Teknik Informatika STEI - ITB </a:t>
            </a:r>
          </a:p>
        </p:txBody>
      </p:sp>
      <p:sp>
        <p:nvSpPr>
          <p:cNvPr id="16388" name="Slide Number Placeholder 4">
            <a:extLst>
              <a:ext uri="{FF2B5EF4-FFF2-40B4-BE49-F238E27FC236}">
                <a16:creationId xmlns:a16="http://schemas.microsoft.com/office/drawing/2014/main" id="{65B4373E-AC2A-41A4-8FF7-4E6F60E23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1597130-EC81-40C8-A1D6-5D06D5ABE0F9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graphicFrame>
        <p:nvGraphicFramePr>
          <p:cNvPr id="16389" name="Object 5">
            <a:extLst>
              <a:ext uri="{FF2B5EF4-FFF2-40B4-BE49-F238E27FC236}">
                <a16:creationId xmlns:a16="http://schemas.microsoft.com/office/drawing/2014/main" id="{652142C3-BD4C-415D-8DE2-F1D8BAA2C6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0535479"/>
              </p:ext>
            </p:extLst>
          </p:nvPr>
        </p:nvGraphicFramePr>
        <p:xfrm>
          <a:off x="884583" y="3816351"/>
          <a:ext cx="9775960" cy="24701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Visio" r:id="rId3" imgW="5946648" imgH="1409319" progId="Visio.Drawing.11">
                  <p:embed/>
                </p:oleObj>
              </mc:Choice>
              <mc:Fallback>
                <p:oleObj name="Visio" r:id="rId3" imgW="5946648" imgH="1409319" progId="Visio.Drawing.11">
                  <p:embed/>
                  <p:pic>
                    <p:nvPicPr>
                      <p:cNvPr id="16389" name="Object 5">
                        <a:extLst>
                          <a:ext uri="{FF2B5EF4-FFF2-40B4-BE49-F238E27FC236}">
                            <a16:creationId xmlns:a16="http://schemas.microsoft.com/office/drawing/2014/main" id="{652142C3-BD4C-415D-8DE2-F1D8BAA2C61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4583" y="3816351"/>
                        <a:ext cx="9775960" cy="24701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5192D635-B01B-4E54-A634-235D4BDAD5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0916" y="665923"/>
            <a:ext cx="8850168" cy="489232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D9C7F42-EEBA-49F0-AEC2-7C818D92022A}"/>
              </a:ext>
            </a:extLst>
          </p:cNvPr>
          <p:cNvSpPr txBox="1"/>
          <p:nvPr/>
        </p:nvSpPr>
        <p:spPr>
          <a:xfrm>
            <a:off x="3578087" y="6007411"/>
            <a:ext cx="6448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Sumber</a:t>
            </a:r>
            <a:r>
              <a:rPr lang="en-US" dirty="0"/>
              <a:t>: https://www.educba.com/digital-signature-cryptography/ </a:t>
            </a:r>
          </a:p>
        </p:txBody>
      </p:sp>
    </p:spTree>
    <p:extLst>
      <p:ext uri="{BB962C8B-B14F-4D97-AF65-F5344CB8AC3E}">
        <p14:creationId xmlns:p14="http://schemas.microsoft.com/office/powerpoint/2010/main" val="35339271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>
            <a:extLst>
              <a:ext uri="{FF2B5EF4-FFF2-40B4-BE49-F238E27FC236}">
                <a16:creationId xmlns:a16="http://schemas.microsoft.com/office/drawing/2014/main" id="{B5398949-EB16-4F83-A8F3-7FEF9D95B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>
                <a:solidFill>
                  <a:schemeClr val="tx2"/>
                </a:solidFill>
              </a:rPr>
              <a:t>Rinaldi Munir/Teknik </a:t>
            </a:r>
            <a:r>
              <a:rPr lang="en-GB" altLang="en-US" sz="1400" dirty="0" err="1">
                <a:solidFill>
                  <a:schemeClr val="tx2"/>
                </a:solidFill>
              </a:rPr>
              <a:t>Informatika</a:t>
            </a:r>
            <a:r>
              <a:rPr lang="en-GB" altLang="en-US" sz="1400" dirty="0">
                <a:solidFill>
                  <a:schemeClr val="tx2"/>
                </a:solidFill>
              </a:rPr>
              <a:t> STEI - ITB </a:t>
            </a:r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EF419B66-995F-4730-9D39-927140E43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BD29E97-2FBC-40EE-9CFE-BA8AF3E5AB28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17412" name="Rectangle 5">
            <a:extLst>
              <a:ext uri="{FF2B5EF4-FFF2-40B4-BE49-F238E27FC236}">
                <a16:creationId xmlns:a16="http://schemas.microsoft.com/office/drawing/2014/main" id="{4695B02B-A8BB-4E9A-B28F-678792D91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83365" y="487017"/>
            <a:ext cx="10147852" cy="5993296"/>
          </a:xfrm>
          <a:noFill/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Proses </a:t>
            </a: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menandatantangani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(oleh </a:t>
            </a: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pengirim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):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		</a:t>
            </a:r>
            <a:r>
              <a:rPr lang="en-US" altLang="en-US" sz="2600" i="1" dirty="0">
                <a:solidFill>
                  <a:srgbClr val="070605"/>
                </a:solidFill>
                <a:cs typeface="Times New Roman" panose="02020603050405020304" pitchFamily="18" charset="0"/>
              </a:rPr>
              <a:t>S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2600" i="1" dirty="0">
                <a:solidFill>
                  <a:srgbClr val="070605"/>
                </a:solidFill>
                <a:cs typeface="Times New Roman" panose="02020603050405020304" pitchFamily="18" charset="0"/>
              </a:rPr>
              <a:t>E</a:t>
            </a:r>
            <a:r>
              <a:rPr lang="en-US" altLang="en-US" sz="2600" i="1" baseline="-30000" dirty="0">
                <a:solidFill>
                  <a:srgbClr val="070605"/>
                </a:solidFill>
                <a:cs typeface="Times New Roman" panose="02020603050405020304" pitchFamily="18" charset="0"/>
              </a:rPr>
              <a:t>SK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600" i="1" dirty="0">
                <a:solidFill>
                  <a:srgbClr val="070605"/>
                </a:solidFill>
                <a:cs typeface="Times New Roman" panose="02020603050405020304" pitchFamily="18" charset="0"/>
              </a:rPr>
              <a:t>M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)		</a:t>
            </a:r>
          </a:p>
          <a:p>
            <a:pPr eaLnBrk="1" hangingPunct="1">
              <a:lnSpc>
                <a:spcPct val="90000"/>
              </a:lnSpc>
            </a:pPr>
            <a:endParaRPr lang="en-US" altLang="en-US" sz="2600" dirty="0">
              <a:solidFill>
                <a:srgbClr val="070605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Proses </a:t>
            </a: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membuktikan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otentikasi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(oleh </a:t>
            </a: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penerima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):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 		</a:t>
            </a:r>
            <a:r>
              <a:rPr lang="en-US" altLang="en-US" sz="2600" i="1" dirty="0">
                <a:solidFill>
                  <a:srgbClr val="070605"/>
                </a:solidFill>
                <a:cs typeface="Times New Roman" panose="02020603050405020304" pitchFamily="18" charset="0"/>
              </a:rPr>
              <a:t>M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2600" i="1" dirty="0">
                <a:solidFill>
                  <a:srgbClr val="070605"/>
                </a:solidFill>
                <a:cs typeface="Times New Roman" panose="02020603050405020304" pitchFamily="18" charset="0"/>
              </a:rPr>
              <a:t>D</a:t>
            </a:r>
            <a:r>
              <a:rPr lang="en-US" altLang="en-US" sz="2600" i="1" baseline="-30000" dirty="0">
                <a:solidFill>
                  <a:srgbClr val="070605"/>
                </a:solidFill>
                <a:cs typeface="Times New Roman" panose="02020603050405020304" pitchFamily="18" charset="0"/>
              </a:rPr>
              <a:t>PK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600" i="1" dirty="0">
                <a:solidFill>
                  <a:srgbClr val="070605"/>
                </a:solidFill>
                <a:cs typeface="Times New Roman" panose="02020603050405020304" pitchFamily="18" charset="0"/>
              </a:rPr>
              <a:t>S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)	</a:t>
            </a:r>
            <a:r>
              <a:rPr lang="en-GB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endParaRPr lang="en-US" altLang="en-US" sz="2600" dirty="0">
              <a:solidFill>
                <a:srgbClr val="070605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600" dirty="0">
              <a:solidFill>
                <a:srgbClr val="070605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Keterangan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		</a:t>
            </a:r>
            <a:r>
              <a:rPr lang="en-US" altLang="en-US" sz="2600" i="1" dirty="0">
                <a:solidFill>
                  <a:srgbClr val="070605"/>
                </a:solidFill>
                <a:cs typeface="Times New Roman" panose="02020603050405020304" pitchFamily="18" charset="0"/>
              </a:rPr>
              <a:t>SK 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= </a:t>
            </a:r>
            <a:r>
              <a:rPr lang="en-US" altLang="en-US" sz="2600" i="1" dirty="0">
                <a:solidFill>
                  <a:srgbClr val="070605"/>
                </a:solidFill>
                <a:cs typeface="Times New Roman" panose="02020603050405020304" pitchFamily="18" charset="0"/>
              </a:rPr>
              <a:t>secret key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privat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pengirim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		</a:t>
            </a:r>
            <a:r>
              <a:rPr lang="en-US" altLang="en-US" sz="2600" i="1" dirty="0">
                <a:solidFill>
                  <a:srgbClr val="070605"/>
                </a:solidFill>
                <a:cs typeface="Times New Roman" panose="02020603050405020304" pitchFamily="18" charset="0"/>
              </a:rPr>
              <a:t>PK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2600" i="1" dirty="0">
                <a:solidFill>
                  <a:srgbClr val="070605"/>
                </a:solidFill>
                <a:cs typeface="Times New Roman" panose="02020603050405020304" pitchFamily="18" charset="0"/>
              </a:rPr>
              <a:t>public key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publik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pengirim</a:t>
            </a:r>
            <a:endParaRPr lang="en-US" altLang="en-US" sz="2600" dirty="0">
              <a:solidFill>
                <a:srgbClr val="070605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		</a:t>
            </a:r>
            <a:r>
              <a:rPr lang="en-US" altLang="en-US" sz="2600" i="1" dirty="0">
                <a:solidFill>
                  <a:srgbClr val="070605"/>
                </a:solidFill>
                <a:cs typeface="Times New Roman" panose="02020603050405020304" pitchFamily="18" charset="0"/>
              </a:rPr>
              <a:t>E 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= </a:t>
            </a: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fungsi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enkripsi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sz="2600" i="1" dirty="0">
                <a:solidFill>
                  <a:srgbClr val="070605"/>
                </a:solidFill>
                <a:cs typeface="Times New Roman" panose="02020603050405020304" pitchFamily="18" charset="0"/>
              </a:rPr>
              <a:t>D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fungsi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dekripsi</a:t>
            </a:r>
            <a:endParaRPr lang="en-US" altLang="en-US" sz="2600" dirty="0">
              <a:solidFill>
                <a:srgbClr val="070605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		</a:t>
            </a:r>
            <a:r>
              <a:rPr lang="en-US" altLang="en-US" sz="2600" i="1" dirty="0">
                <a:solidFill>
                  <a:srgbClr val="070605"/>
                </a:solidFill>
                <a:cs typeface="Times New Roman" panose="02020603050405020304" pitchFamily="18" charset="0"/>
              </a:rPr>
              <a:t>M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semula</a:t>
            </a:r>
            <a:endParaRPr lang="en-US" altLang="en-US" sz="2600" dirty="0">
              <a:solidFill>
                <a:srgbClr val="070605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		</a:t>
            </a:r>
            <a:r>
              <a:rPr lang="en-US" altLang="en-US" sz="2600" i="1" dirty="0">
                <a:solidFill>
                  <a:srgbClr val="070605"/>
                </a:solidFill>
                <a:cs typeface="Times New Roman" panose="02020603050405020304" pitchFamily="18" charset="0"/>
              </a:rPr>
              <a:t>S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2600" i="1" dirty="0">
                <a:solidFill>
                  <a:srgbClr val="070605"/>
                </a:solidFill>
                <a:cs typeface="Times New Roman" panose="02020603050405020304" pitchFamily="18" charset="0"/>
              </a:rPr>
              <a:t>signature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hasil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enkripsi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endParaRPr lang="en-US" altLang="en-US" sz="2600" dirty="0">
              <a:solidFill>
                <a:srgbClr val="070605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kunci-publik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penandatanganan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tidak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membutuhkan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lagi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pihak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penengah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arbitrase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).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 sz="2400" dirty="0">
              <a:solidFill>
                <a:srgbClr val="070605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>
            <a:extLst>
              <a:ext uri="{FF2B5EF4-FFF2-40B4-BE49-F238E27FC236}">
                <a16:creationId xmlns:a16="http://schemas.microsoft.com/office/drawing/2014/main" id="{3E0BFD2B-DE0B-4872-A0A3-3BCE28E07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Munir/Teknik Informatika STEI - ITB </a:t>
            </a:r>
          </a:p>
        </p:txBody>
      </p:sp>
      <p:sp>
        <p:nvSpPr>
          <p:cNvPr id="18435" name="Slide Number Placeholder 5">
            <a:extLst>
              <a:ext uri="{FF2B5EF4-FFF2-40B4-BE49-F238E27FC236}">
                <a16:creationId xmlns:a16="http://schemas.microsoft.com/office/drawing/2014/main" id="{67261DE3-879E-425F-9B71-F34111F37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34C9C70-54D4-4974-B464-91B8B65DA956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BFEA77DD-442A-41FD-BFCA-41F9A1D781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4887" y="838200"/>
            <a:ext cx="10518913" cy="523461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Beberapa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agoritma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kunci-publik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digunakan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menandatangani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cara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mengenkripsinya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asalkan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tersebut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memenuhi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sifat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: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 dirty="0">
              <a:solidFill>
                <a:srgbClr val="070605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i="1" dirty="0">
                <a:solidFill>
                  <a:srgbClr val="070605"/>
                </a:solidFill>
                <a:cs typeface="Times New Roman" panose="02020603050405020304" pitchFamily="18" charset="0"/>
              </a:rPr>
              <a:t>	        D</a:t>
            </a:r>
            <a:r>
              <a:rPr lang="en-US" altLang="en-US" sz="2400" i="1" baseline="-30000" dirty="0">
                <a:solidFill>
                  <a:srgbClr val="070605"/>
                </a:solidFill>
                <a:cs typeface="Times New Roman" panose="02020603050405020304" pitchFamily="18" charset="0"/>
              </a:rPr>
              <a:t>SK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solidFill>
                  <a:srgbClr val="070605"/>
                </a:solidFill>
                <a:cs typeface="Times New Roman" panose="02020603050405020304" pitchFamily="18" charset="0"/>
              </a:rPr>
              <a:t>E</a:t>
            </a:r>
            <a:r>
              <a:rPr lang="en-US" altLang="en-US" sz="2400" i="1" baseline="-30000" dirty="0">
                <a:solidFill>
                  <a:srgbClr val="070605"/>
                </a:solidFill>
                <a:cs typeface="Times New Roman" panose="02020603050405020304" pitchFamily="18" charset="0"/>
              </a:rPr>
              <a:t>PK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solidFill>
                  <a:srgbClr val="070605"/>
                </a:solidFill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)) = </a:t>
            </a:r>
            <a:r>
              <a:rPr lang="en-US" altLang="en-US" sz="2400" i="1" dirty="0">
                <a:solidFill>
                  <a:srgbClr val="070605"/>
                </a:solidFill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 dan  </a:t>
            </a:r>
            <a:r>
              <a:rPr lang="en-US" altLang="en-US" sz="2400" i="1" dirty="0">
                <a:solidFill>
                  <a:srgbClr val="070605"/>
                </a:solidFill>
                <a:cs typeface="Times New Roman" panose="02020603050405020304" pitchFamily="18" charset="0"/>
              </a:rPr>
              <a:t>D</a:t>
            </a:r>
            <a:r>
              <a:rPr lang="en-US" altLang="en-US" sz="2400" i="1" baseline="-30000" dirty="0">
                <a:solidFill>
                  <a:srgbClr val="070605"/>
                </a:solidFill>
                <a:cs typeface="Times New Roman" panose="02020603050405020304" pitchFamily="18" charset="0"/>
              </a:rPr>
              <a:t>PK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solidFill>
                  <a:srgbClr val="070605"/>
                </a:solidFill>
                <a:cs typeface="Times New Roman" panose="02020603050405020304" pitchFamily="18" charset="0"/>
              </a:rPr>
              <a:t>E</a:t>
            </a:r>
            <a:r>
              <a:rPr lang="en-US" altLang="en-US" sz="2400" i="1" baseline="-30000" dirty="0">
                <a:solidFill>
                  <a:srgbClr val="070605"/>
                </a:solidFill>
                <a:cs typeface="Times New Roman" panose="02020603050405020304" pitchFamily="18" charset="0"/>
              </a:rPr>
              <a:t>SK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solidFill>
                  <a:srgbClr val="070605"/>
                </a:solidFill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)) = </a:t>
            </a:r>
            <a:r>
              <a:rPr lang="en-US" altLang="en-US" sz="2400" i="1" dirty="0">
                <a:solidFill>
                  <a:srgbClr val="070605"/>
                </a:solidFill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 ,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 dirty="0">
              <a:solidFill>
                <a:srgbClr val="070605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Keterangan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: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		</a:t>
            </a:r>
            <a:r>
              <a:rPr lang="en-US" altLang="en-US" sz="2400" i="1" dirty="0">
                <a:solidFill>
                  <a:srgbClr val="070605"/>
                </a:solidFill>
                <a:cs typeface="Times New Roman" panose="02020603050405020304" pitchFamily="18" charset="0"/>
              </a:rPr>
              <a:t>PK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publik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 ;	</a:t>
            </a:r>
            <a:r>
              <a:rPr lang="en-US" altLang="en-US" sz="2400" i="1" dirty="0">
                <a:solidFill>
                  <a:srgbClr val="070605"/>
                </a:solidFill>
                <a:cs typeface="Times New Roman" panose="02020603050405020304" pitchFamily="18" charset="0"/>
              </a:rPr>
              <a:t>SK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privat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solidFill>
                  <a:srgbClr val="070605"/>
                </a:solidFill>
                <a:cs typeface="Times New Roman" panose="02020603050405020304" pitchFamily="18" charset="0"/>
              </a:rPr>
              <a:t>secret key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).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i="1" dirty="0">
                <a:solidFill>
                  <a:srgbClr val="070605"/>
                </a:solidFill>
                <a:cs typeface="Times New Roman" panose="02020603050405020304" pitchFamily="18" charset="0"/>
              </a:rPr>
              <a:t>		E 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= 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fungsi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enkripsi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; </a:t>
            </a:r>
            <a:r>
              <a:rPr lang="en-US" altLang="en-US" sz="2400" i="1" dirty="0">
                <a:solidFill>
                  <a:srgbClr val="070605"/>
                </a:solidFill>
                <a:cs typeface="Times New Roman" panose="02020603050405020304" pitchFamily="18" charset="0"/>
              </a:rPr>
              <a:t>	D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fungsi</a:t>
            </a:r>
            <a:r>
              <a:rPr lang="en-US" altLang="en-US" sz="24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dekripsi</a:t>
            </a:r>
            <a:endParaRPr lang="en-US" altLang="en-US" sz="2400" dirty="0">
              <a:solidFill>
                <a:srgbClr val="070605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70605"/>
                </a:solidFill>
              </a:rPr>
              <a:t>		</a:t>
            </a:r>
            <a:r>
              <a:rPr lang="en-US" altLang="en-US" sz="2400" i="1" dirty="0">
                <a:solidFill>
                  <a:srgbClr val="070605"/>
                </a:solidFill>
              </a:rPr>
              <a:t>M</a:t>
            </a:r>
            <a:r>
              <a:rPr lang="en-US" altLang="en-US" sz="2400" dirty="0">
                <a:solidFill>
                  <a:srgbClr val="070605"/>
                </a:solidFill>
              </a:rPr>
              <a:t> = </a:t>
            </a:r>
            <a:r>
              <a:rPr lang="en-US" altLang="en-US" sz="2400" dirty="0" err="1">
                <a:solidFill>
                  <a:srgbClr val="070605"/>
                </a:solidFill>
              </a:rPr>
              <a:t>pesan</a:t>
            </a:r>
            <a:endParaRPr lang="en-US" altLang="en-US" sz="2400" dirty="0">
              <a:solidFill>
                <a:srgbClr val="070605"/>
              </a:solidFill>
            </a:endParaRPr>
          </a:p>
          <a:p>
            <a:endParaRPr lang="en-US" altLang="en-US" sz="2400" dirty="0">
              <a:solidFill>
                <a:srgbClr val="070605"/>
              </a:solidFill>
            </a:endParaRPr>
          </a:p>
          <a:p>
            <a:r>
              <a:rPr lang="en-US" altLang="en-US" sz="2400" dirty="0" err="1">
                <a:solidFill>
                  <a:srgbClr val="070605"/>
                </a:solidFill>
              </a:rPr>
              <a:t>Contoh</a:t>
            </a:r>
            <a:r>
              <a:rPr lang="en-US" altLang="en-US" sz="2400" dirty="0">
                <a:solidFill>
                  <a:srgbClr val="070605"/>
                </a:solidFill>
              </a:rPr>
              <a:t> </a:t>
            </a:r>
            <a:r>
              <a:rPr lang="en-US" altLang="en-US" sz="2400" dirty="0" err="1">
                <a:solidFill>
                  <a:srgbClr val="070605"/>
                </a:solidFill>
              </a:rPr>
              <a:t>algoritma</a:t>
            </a:r>
            <a:r>
              <a:rPr lang="en-US" altLang="en-US" sz="2400" dirty="0">
                <a:solidFill>
                  <a:srgbClr val="070605"/>
                </a:solidFill>
              </a:rPr>
              <a:t> yang </a:t>
            </a:r>
            <a:r>
              <a:rPr lang="en-US" altLang="en-US" sz="2400" dirty="0" err="1">
                <a:solidFill>
                  <a:srgbClr val="070605"/>
                </a:solidFill>
              </a:rPr>
              <a:t>memenuhi</a:t>
            </a:r>
            <a:r>
              <a:rPr lang="en-US" altLang="en-US" sz="2400" dirty="0">
                <a:solidFill>
                  <a:srgbClr val="070605"/>
                </a:solidFill>
              </a:rPr>
              <a:t> </a:t>
            </a:r>
            <a:r>
              <a:rPr lang="en-US" altLang="en-US" sz="2400" dirty="0" err="1">
                <a:solidFill>
                  <a:srgbClr val="070605"/>
                </a:solidFill>
              </a:rPr>
              <a:t>sifat</a:t>
            </a:r>
            <a:r>
              <a:rPr lang="en-US" altLang="en-US" sz="2400" dirty="0">
                <a:solidFill>
                  <a:srgbClr val="070605"/>
                </a:solidFill>
              </a:rPr>
              <a:t> </a:t>
            </a:r>
            <a:r>
              <a:rPr lang="en-US" altLang="en-US" sz="2400" dirty="0" err="1">
                <a:solidFill>
                  <a:srgbClr val="070605"/>
                </a:solidFill>
              </a:rPr>
              <a:t>ini</a:t>
            </a:r>
            <a:r>
              <a:rPr lang="en-US" altLang="en-US" sz="2400" dirty="0">
                <a:solidFill>
                  <a:srgbClr val="070605"/>
                </a:solidFill>
              </a:rPr>
              <a:t> </a:t>
            </a:r>
            <a:r>
              <a:rPr lang="en-US" altLang="en-US" sz="2400" dirty="0" err="1">
                <a:solidFill>
                  <a:srgbClr val="070605"/>
                </a:solidFill>
              </a:rPr>
              <a:t>adalah</a:t>
            </a:r>
            <a:r>
              <a:rPr lang="en-US" altLang="en-US" sz="2400" dirty="0">
                <a:solidFill>
                  <a:srgbClr val="070605"/>
                </a:solidFill>
              </a:rPr>
              <a:t> RSA</a:t>
            </a:r>
            <a:endParaRPr lang="en-GB" altLang="en-US" sz="2400" dirty="0">
              <a:solidFill>
                <a:srgbClr val="070605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4">
            <a:extLst>
              <a:ext uri="{FF2B5EF4-FFF2-40B4-BE49-F238E27FC236}">
                <a16:creationId xmlns:a16="http://schemas.microsoft.com/office/drawing/2014/main" id="{7BD7035C-DEFB-42D8-AA67-6989198CF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Munir/Teknik Informatika STEI - ITB </a:t>
            </a:r>
          </a:p>
        </p:txBody>
      </p:sp>
      <p:sp>
        <p:nvSpPr>
          <p:cNvPr id="20483" name="Slide Number Placeholder 5">
            <a:extLst>
              <a:ext uri="{FF2B5EF4-FFF2-40B4-BE49-F238E27FC236}">
                <a16:creationId xmlns:a16="http://schemas.microsoft.com/office/drawing/2014/main" id="{350941F9-3081-4661-B093-1314B865C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BA03BA2-906D-449B-AFD1-384EEE3D2746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20484" name="Rectangle 2">
            <a:extLst>
              <a:ext uri="{FF2B5EF4-FFF2-40B4-BE49-F238E27FC236}">
                <a16:creationId xmlns:a16="http://schemas.microsoft.com/office/drawing/2014/main" id="{E2BA20A4-458A-483E-A563-68DBA37750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b="1" dirty="0" err="1">
                <a:cs typeface="Times New Roman" panose="02020603050405020304" pitchFamily="18" charset="0"/>
              </a:rPr>
              <a:t>Penandatangan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dengan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Menggunakan</a:t>
            </a:r>
            <a:r>
              <a:rPr lang="en-US" altLang="en-US" sz="3200" b="1" dirty="0">
                <a:cs typeface="Times New Roman" panose="02020603050405020304" pitchFamily="18" charset="0"/>
              </a:rPr>
              <a:t> 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Kriptografi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kunci-publik</a:t>
            </a:r>
            <a:r>
              <a:rPr lang="en-US" altLang="en-US" sz="3200" b="1" dirty="0">
                <a:cs typeface="Times New Roman" panose="02020603050405020304" pitchFamily="18" charset="0"/>
              </a:rPr>
              <a:t> dan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Fungsi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>
                <a:cs typeface="Times New Roman" panose="02020603050405020304" pitchFamily="18" charset="0"/>
              </a:rPr>
              <a:t>Hash</a:t>
            </a:r>
            <a:endParaRPr lang="en-GB" altLang="en-US" sz="3200" b="1" i="1" dirty="0">
              <a:cs typeface="Times New Roman" panose="02020603050405020304" pitchFamily="18" charset="0"/>
            </a:endParaRPr>
          </a:p>
        </p:txBody>
      </p:sp>
      <p:sp>
        <p:nvSpPr>
          <p:cNvPr id="20485" name="Rectangle 3">
            <a:extLst>
              <a:ext uri="{FF2B5EF4-FFF2-40B4-BE49-F238E27FC236}">
                <a16:creationId xmlns:a16="http://schemas.microsoft.com/office/drawing/2014/main" id="{354E364F-9928-4185-823D-6956E4CCC6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Penandanganan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cara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mengenkripsinya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selalu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memberikan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dua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fungsi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berbeda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: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kerahasiaan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otentikasi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solidFill>
                <a:srgbClr val="070605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Pada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beberapa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kasus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seringkali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otentikasi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diperlukan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tetapi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kerahasiaan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.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Maksudnya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perlu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dienkripsi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sebab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dibutuhkan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hanya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keotentikan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saja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solidFill>
                <a:srgbClr val="070605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solidFill>
                  <a:srgbClr val="070605"/>
                </a:solidFill>
              </a:rPr>
              <a:t>Algoritma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kunci-publik</a:t>
            </a:r>
            <a:r>
              <a:rPr lang="en-US" altLang="en-US" dirty="0">
                <a:solidFill>
                  <a:srgbClr val="070605"/>
                </a:solidFill>
              </a:rPr>
              <a:t> dan </a:t>
            </a:r>
            <a:r>
              <a:rPr lang="en-US" altLang="en-US" dirty="0" err="1">
                <a:solidFill>
                  <a:srgbClr val="070605"/>
                </a:solidFill>
              </a:rPr>
              <a:t>fungsi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i="1" dirty="0">
                <a:solidFill>
                  <a:srgbClr val="070605"/>
                </a:solidFill>
              </a:rPr>
              <a:t>hash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dapat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digunakan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untuk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kasus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seperti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ini</a:t>
            </a:r>
            <a:r>
              <a:rPr lang="en-US" altLang="en-US" dirty="0">
                <a:solidFill>
                  <a:srgbClr val="070605"/>
                </a:solidFill>
              </a:rPr>
              <a:t>.</a:t>
            </a:r>
            <a:endParaRPr lang="en-GB" altLang="en-US" dirty="0">
              <a:solidFill>
                <a:srgbClr val="070605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4">
            <a:extLst>
              <a:ext uri="{FF2B5EF4-FFF2-40B4-BE49-F238E27FC236}">
                <a16:creationId xmlns:a16="http://schemas.microsoft.com/office/drawing/2014/main" id="{48E4DB5F-816A-403A-847E-0AE82B4FA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Munir/Teknik Informatika STEI - ITB </a:t>
            </a:r>
          </a:p>
        </p:txBody>
      </p:sp>
      <p:sp>
        <p:nvSpPr>
          <p:cNvPr id="21507" name="Slide Number Placeholder 5">
            <a:extLst>
              <a:ext uri="{FF2B5EF4-FFF2-40B4-BE49-F238E27FC236}">
                <a16:creationId xmlns:a16="http://schemas.microsoft.com/office/drawing/2014/main" id="{A1461DB6-1BEF-419B-BF21-5E3E76CB2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CC7D6B4-63E1-4F68-9CD5-A9FBF3019C34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graphicFrame>
        <p:nvGraphicFramePr>
          <p:cNvPr id="21508" name="Object 4">
            <a:extLst>
              <a:ext uri="{FF2B5EF4-FFF2-40B4-BE49-F238E27FC236}">
                <a16:creationId xmlns:a16="http://schemas.microsoft.com/office/drawing/2014/main" id="{E72F858A-6600-4507-A982-AB9B9D4614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3957751"/>
              </p:ext>
            </p:extLst>
          </p:nvPr>
        </p:nvGraphicFramePr>
        <p:xfrm>
          <a:off x="622585" y="136525"/>
          <a:ext cx="10692183" cy="621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VISIO" r:id="rId3" imgW="7187184" imgH="4171950" progId="Visio.Drawing.5">
                  <p:embed/>
                </p:oleObj>
              </mc:Choice>
              <mc:Fallback>
                <p:oleObj name="VISIO" r:id="rId3" imgW="7187184" imgH="4171950" progId="Visio.Drawing.5">
                  <p:embed/>
                  <p:pic>
                    <p:nvPicPr>
                      <p:cNvPr id="21508" name="Object 4">
                        <a:extLst>
                          <a:ext uri="{FF2B5EF4-FFF2-40B4-BE49-F238E27FC236}">
                            <a16:creationId xmlns:a16="http://schemas.microsoft.com/office/drawing/2014/main" id="{E72F858A-6600-4507-A982-AB9B9D46144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585" y="136525"/>
                        <a:ext cx="10692183" cy="6219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DDB9B99B-D9EA-4C29-8102-7A3273360FAF}"/>
              </a:ext>
            </a:extLst>
          </p:cNvPr>
          <p:cNvSpPr/>
          <p:nvPr/>
        </p:nvSpPr>
        <p:spPr bwMode="auto">
          <a:xfrm>
            <a:off x="622585" y="4326835"/>
            <a:ext cx="723900" cy="685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>
                <a:latin typeface="Times New Roman" pitchFamily="18" charset="0"/>
              </a:rPr>
              <a:t>Private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>
                <a:latin typeface="Times New Roman" pitchFamily="18" charset="0"/>
              </a:rPr>
              <a:t> Key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4">
            <a:extLst>
              <a:ext uri="{FF2B5EF4-FFF2-40B4-BE49-F238E27FC236}">
                <a16:creationId xmlns:a16="http://schemas.microsoft.com/office/drawing/2014/main" id="{E8AF2A3B-83A3-4D21-9A8B-BA65D6A75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Munir/Teknik Informatika STEI - ITB </a:t>
            </a:r>
          </a:p>
        </p:txBody>
      </p:sp>
      <p:sp>
        <p:nvSpPr>
          <p:cNvPr id="24579" name="Slide Number Placeholder 5">
            <a:extLst>
              <a:ext uri="{FF2B5EF4-FFF2-40B4-BE49-F238E27FC236}">
                <a16:creationId xmlns:a16="http://schemas.microsoft.com/office/drawing/2014/main" id="{1B8A74CE-3310-4B9A-9F55-339AE276F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1BE326E-02BC-4B98-9049-5E3317DE630B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EF4BE602-850C-4537-8DF2-F1841CA9EE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4910" y="914400"/>
            <a:ext cx="10720552" cy="5486400"/>
          </a:xfrm>
        </p:spPr>
        <p:txBody>
          <a:bodyPr/>
          <a:lstStyle/>
          <a:p>
            <a:pPr eaLnBrk="1" hangingPunct="1"/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Dua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70605"/>
                </a:solidFill>
                <a:cs typeface="Times New Roman" panose="02020603050405020304" pitchFamily="18" charset="0"/>
              </a:rPr>
              <a:t>signature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digunakan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secara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luas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70605"/>
                </a:solidFill>
                <a:cs typeface="Times New Roman" panose="02020603050405020304" pitchFamily="18" charset="0"/>
              </a:rPr>
              <a:t>RSA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dan </a:t>
            </a:r>
            <a:r>
              <a:rPr lang="en-US" altLang="en-US" i="1" dirty="0" err="1">
                <a:solidFill>
                  <a:srgbClr val="070605"/>
                </a:solidFill>
                <a:cs typeface="Times New Roman" panose="02020603050405020304" pitchFamily="18" charset="0"/>
              </a:rPr>
              <a:t>ElGamal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endParaRPr lang="en-US" altLang="en-US" dirty="0">
              <a:solidFill>
                <a:srgbClr val="070605"/>
              </a:solidFill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Pada </a:t>
            </a:r>
            <a:r>
              <a:rPr lang="en-US" altLang="en-US" i="1" dirty="0">
                <a:solidFill>
                  <a:srgbClr val="070605"/>
                </a:solidFill>
                <a:cs typeface="Times New Roman" panose="02020603050405020304" pitchFamily="18" charset="0"/>
              </a:rPr>
              <a:t>RSA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dekripsi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identik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sehingga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proses </a:t>
            </a:r>
            <a:r>
              <a:rPr lang="en-US" altLang="en-US" i="1" dirty="0">
                <a:solidFill>
                  <a:srgbClr val="070605"/>
                </a:solidFill>
                <a:cs typeface="Times New Roman" panose="02020603050405020304" pitchFamily="18" charset="0"/>
              </a:rPr>
              <a:t>signature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verifikasi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juga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identik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. </a:t>
            </a:r>
          </a:p>
          <a:p>
            <a:pPr eaLnBrk="1" hangingPunct="1"/>
            <a:endParaRPr lang="en-US" altLang="en-US" dirty="0">
              <a:solidFill>
                <a:srgbClr val="070605"/>
              </a:solidFill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Selain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70605"/>
                </a:solidFill>
                <a:cs typeface="Times New Roman" panose="02020603050405020304" pitchFamily="18" charset="0"/>
              </a:rPr>
              <a:t>RSA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terdapat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dikhususkan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tanda-tangan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digital,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yaitu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70605"/>
                </a:solidFill>
                <a:cs typeface="Times New Roman" panose="02020603050405020304" pitchFamily="18" charset="0"/>
              </a:rPr>
              <a:t>Digital Signature Algorithm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(DSA), yang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merupakan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bakuan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solidFill>
                  <a:srgbClr val="070605"/>
                </a:solidFill>
                <a:cs typeface="Times New Roman" panose="02020603050405020304" pitchFamily="18" charset="0"/>
              </a:rPr>
              <a:t>standard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)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70605"/>
                </a:solidFill>
                <a:cs typeface="Times New Roman" panose="02020603050405020304" pitchFamily="18" charset="0"/>
              </a:rPr>
              <a:t>Digital </a:t>
            </a:r>
            <a:r>
              <a:rPr lang="en-US" altLang="en-US" i="1" dirty="0" err="1">
                <a:solidFill>
                  <a:srgbClr val="070605"/>
                </a:solidFill>
                <a:cs typeface="Times New Roman" panose="02020603050405020304" pitchFamily="18" charset="0"/>
              </a:rPr>
              <a:t>Dignature</a:t>
            </a:r>
            <a:r>
              <a:rPr lang="en-US" altLang="en-US" i="1" dirty="0">
                <a:solidFill>
                  <a:srgbClr val="070605"/>
                </a:solidFill>
                <a:cs typeface="Times New Roman" panose="02020603050405020304" pitchFamily="18" charset="0"/>
              </a:rPr>
              <a:t> Standard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(DSS). </a:t>
            </a:r>
          </a:p>
          <a:p>
            <a:pPr eaLnBrk="1" hangingPunct="1"/>
            <a:endParaRPr lang="en-US" altLang="en-US" dirty="0">
              <a:solidFill>
                <a:srgbClr val="070605"/>
              </a:solidFill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Pada </a:t>
            </a:r>
            <a:r>
              <a:rPr lang="en-US" altLang="en-US" i="1" dirty="0">
                <a:solidFill>
                  <a:srgbClr val="070605"/>
                </a:solidFill>
                <a:cs typeface="Times New Roman" panose="02020603050405020304" pitchFamily="18" charset="0"/>
              </a:rPr>
              <a:t>DSA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70605"/>
                </a:solidFill>
                <a:cs typeface="Times New Roman" panose="02020603050405020304" pitchFamily="18" charset="0"/>
              </a:rPr>
              <a:t>signature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verifikasi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berbeda</a:t>
            </a:r>
            <a:endParaRPr lang="en-GB" altLang="en-US" dirty="0">
              <a:solidFill>
                <a:srgbClr val="070605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4">
            <a:extLst>
              <a:ext uri="{FF2B5EF4-FFF2-40B4-BE49-F238E27FC236}">
                <a16:creationId xmlns:a16="http://schemas.microsoft.com/office/drawing/2014/main" id="{EE945DA2-F23B-453E-9AA4-9EE5D7830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Munir/Teknik Informatika STEI - ITB </a:t>
            </a:r>
          </a:p>
        </p:txBody>
      </p:sp>
      <p:sp>
        <p:nvSpPr>
          <p:cNvPr id="5123" name="Slide Number Placeholder 5">
            <a:extLst>
              <a:ext uri="{FF2B5EF4-FFF2-40B4-BE49-F238E27FC236}">
                <a16:creationId xmlns:a16="http://schemas.microsoft.com/office/drawing/2014/main" id="{3BCD86CD-DBCB-4592-B066-5E3880ECA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290FE04-5D56-4C83-BCC8-07F5DB18BAB1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FDC7A910-A375-45A9-8210-CE4DFD7417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Review materi awal</a:t>
            </a:r>
            <a:endParaRPr lang="en-GB" altLang="en-US"/>
          </a:p>
        </p:txBody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CA987A26-AEC3-4888-B6E0-51500DF139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solidFill>
                  <a:srgbClr val="070605"/>
                </a:solidFill>
              </a:rPr>
              <a:t>Aspek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keamanan</a:t>
            </a:r>
            <a:r>
              <a:rPr lang="en-US" altLang="en-US" dirty="0">
                <a:solidFill>
                  <a:srgbClr val="070605"/>
                </a:solidFill>
              </a:rPr>
              <a:t> yang </a:t>
            </a:r>
            <a:r>
              <a:rPr lang="en-US" altLang="en-US" dirty="0" err="1">
                <a:solidFill>
                  <a:srgbClr val="070605"/>
                </a:solidFill>
              </a:rPr>
              <a:t>disediakan</a:t>
            </a:r>
            <a:r>
              <a:rPr lang="en-US" altLang="en-US" dirty="0">
                <a:solidFill>
                  <a:srgbClr val="070605"/>
                </a:solidFill>
              </a:rPr>
              <a:t> oleh </a:t>
            </a:r>
            <a:r>
              <a:rPr lang="en-US" altLang="en-US" dirty="0" err="1">
                <a:solidFill>
                  <a:srgbClr val="070605"/>
                </a:solidFill>
              </a:rPr>
              <a:t>kriptografi</a:t>
            </a:r>
            <a:r>
              <a:rPr lang="en-US" altLang="en-US" dirty="0">
                <a:solidFill>
                  <a:srgbClr val="070605"/>
                </a:solidFill>
              </a:rPr>
              <a:t>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70605"/>
                </a:solidFill>
              </a:rPr>
              <a:t>	1.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Kerahasiaan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solidFill>
                  <a:srgbClr val="070605"/>
                </a:solidFill>
                <a:cs typeface="Times New Roman" panose="02020603050405020304" pitchFamily="18" charset="0"/>
              </a:rPr>
              <a:t>confidentiality/secrecy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	2.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Otentikasi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solidFill>
                  <a:srgbClr val="070605"/>
                </a:solidFill>
                <a:cs typeface="Times New Roman" panose="02020603050405020304" pitchFamily="18" charset="0"/>
              </a:rPr>
              <a:t>authentication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).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	3.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Keaslian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solidFill>
                  <a:srgbClr val="070605"/>
                </a:solidFill>
                <a:cs typeface="Times New Roman" panose="02020603050405020304" pitchFamily="18" charset="0"/>
              </a:rPr>
              <a:t>data integrity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).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	4. Anti-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penyangkalan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solidFill>
                  <a:srgbClr val="070605"/>
                </a:solidFill>
                <a:cs typeface="Times New Roman" panose="02020603050405020304" pitchFamily="18" charset="0"/>
              </a:rPr>
              <a:t>nonrepudiation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).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solidFill>
                <a:srgbClr val="070605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solidFill>
                  <a:srgbClr val="070605"/>
                </a:solidFill>
              </a:rPr>
              <a:t>Aspek</a:t>
            </a:r>
            <a:r>
              <a:rPr lang="en-US" altLang="en-US" dirty="0">
                <a:solidFill>
                  <a:srgbClr val="070605"/>
                </a:solidFill>
              </a:rPr>
              <a:t> 1 </a:t>
            </a:r>
            <a:r>
              <a:rPr lang="en-US" altLang="en-US" dirty="0" err="1">
                <a:solidFill>
                  <a:srgbClr val="070605"/>
                </a:solidFill>
              </a:rPr>
              <a:t>diselesaikan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dengan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enkripsi</a:t>
            </a:r>
            <a:r>
              <a:rPr lang="en-US" altLang="en-US" dirty="0">
                <a:solidFill>
                  <a:srgbClr val="070605"/>
                </a:solidFill>
              </a:rPr>
              <a:t>/</a:t>
            </a:r>
            <a:r>
              <a:rPr lang="en-US" altLang="en-US" dirty="0" err="1">
                <a:solidFill>
                  <a:srgbClr val="070605"/>
                </a:solidFill>
              </a:rPr>
              <a:t>dekripsi</a:t>
            </a:r>
            <a:endParaRPr lang="en-US" altLang="en-US" dirty="0">
              <a:solidFill>
                <a:srgbClr val="070605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solidFill>
                  <a:srgbClr val="070605"/>
                </a:solidFill>
              </a:rPr>
              <a:t>Aspek</a:t>
            </a:r>
            <a:r>
              <a:rPr lang="en-US" altLang="en-US" dirty="0">
                <a:solidFill>
                  <a:srgbClr val="070605"/>
                </a:solidFill>
              </a:rPr>
              <a:t> 2 s/d 4 </a:t>
            </a:r>
            <a:r>
              <a:rPr lang="en-US" altLang="en-US" dirty="0" err="1">
                <a:solidFill>
                  <a:srgbClr val="070605"/>
                </a:solidFill>
              </a:rPr>
              <a:t>diselesaikan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dengan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tanda-tangan</a:t>
            </a:r>
            <a:r>
              <a:rPr lang="en-US" altLang="en-US" dirty="0">
                <a:solidFill>
                  <a:srgbClr val="070605"/>
                </a:solidFill>
              </a:rPr>
              <a:t> digital (</a:t>
            </a:r>
            <a:r>
              <a:rPr lang="en-US" altLang="en-US" i="1" dirty="0">
                <a:solidFill>
                  <a:srgbClr val="070605"/>
                </a:solidFill>
              </a:rPr>
              <a:t>digital signature</a:t>
            </a:r>
            <a:r>
              <a:rPr lang="en-US" altLang="en-US" dirty="0">
                <a:solidFill>
                  <a:srgbClr val="070605"/>
                </a:solidFill>
              </a:rPr>
              <a:t>).</a:t>
            </a:r>
            <a:endParaRPr lang="en-GB" altLang="en-US" dirty="0">
              <a:solidFill>
                <a:srgbClr val="070605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4">
            <a:extLst>
              <a:ext uri="{FF2B5EF4-FFF2-40B4-BE49-F238E27FC236}">
                <a16:creationId xmlns:a16="http://schemas.microsoft.com/office/drawing/2014/main" id="{4D3A3A4A-5A57-421D-8023-312FB525E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Munir/Teknik Informatika STEI - ITB </a:t>
            </a:r>
          </a:p>
        </p:txBody>
      </p:sp>
      <p:sp>
        <p:nvSpPr>
          <p:cNvPr id="25603" name="Slide Number Placeholder 5">
            <a:extLst>
              <a:ext uri="{FF2B5EF4-FFF2-40B4-BE49-F238E27FC236}">
                <a16:creationId xmlns:a16="http://schemas.microsoft.com/office/drawing/2014/main" id="{F87661C6-1F67-4A69-9A31-C3DF25B21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9DAE45A-783B-4AA4-B6E6-85EB11815D33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1B285F03-9375-41C0-B57D-99C3936E82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93986" y="838200"/>
            <a:ext cx="10859814" cy="537845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altLang="en-US" sz="3200" b="1" dirty="0" err="1">
                <a:solidFill>
                  <a:srgbClr val="070605"/>
                </a:solidFill>
              </a:rPr>
              <a:t>Tanda-tangan</a:t>
            </a:r>
            <a:r>
              <a:rPr lang="en-US" altLang="en-US" sz="3200" b="1" dirty="0">
                <a:solidFill>
                  <a:srgbClr val="070605"/>
                </a:solidFill>
              </a:rPr>
              <a:t> </a:t>
            </a:r>
            <a:r>
              <a:rPr lang="en-US" altLang="en-US" sz="3200" b="1" dirty="0" err="1">
                <a:solidFill>
                  <a:srgbClr val="070605"/>
                </a:solidFill>
              </a:rPr>
              <a:t>dengan</a:t>
            </a:r>
            <a:r>
              <a:rPr lang="en-US" altLang="en-US" sz="3200" b="1" dirty="0">
                <a:solidFill>
                  <a:srgbClr val="070605"/>
                </a:solidFill>
              </a:rPr>
              <a:t> </a:t>
            </a:r>
            <a:r>
              <a:rPr lang="en-US" altLang="en-US" sz="3200" b="1" dirty="0" err="1">
                <a:solidFill>
                  <a:srgbClr val="070605"/>
                </a:solidFill>
              </a:rPr>
              <a:t>algoritma</a:t>
            </a:r>
            <a:r>
              <a:rPr lang="en-US" altLang="en-US" sz="3200" b="1" dirty="0">
                <a:solidFill>
                  <a:srgbClr val="070605"/>
                </a:solidFill>
              </a:rPr>
              <a:t> RSA</a:t>
            </a:r>
          </a:p>
          <a:p>
            <a:pPr marL="0" indent="0">
              <a:buNone/>
            </a:pPr>
            <a:endParaRPr lang="en-US" altLang="en-US" sz="2400" b="1" dirty="0">
              <a:solidFill>
                <a:srgbClr val="070605"/>
              </a:solidFill>
            </a:endParaRPr>
          </a:p>
          <a:p>
            <a:pPr marL="0" indent="0">
              <a:buNone/>
            </a:pPr>
            <a:r>
              <a:rPr lang="en-US" altLang="en-US" sz="2400" b="1" dirty="0" err="1">
                <a:solidFill>
                  <a:srgbClr val="070605"/>
                </a:solidFill>
              </a:rPr>
              <a:t>Langkah-langkah</a:t>
            </a:r>
            <a:r>
              <a:rPr lang="en-US" altLang="en-US" sz="2400" b="1" dirty="0">
                <a:solidFill>
                  <a:srgbClr val="070605"/>
                </a:solidFill>
              </a:rPr>
              <a:t> </a:t>
            </a:r>
            <a:r>
              <a:rPr lang="en-US" altLang="en-US" sz="2400" b="1" dirty="0" err="1">
                <a:solidFill>
                  <a:srgbClr val="070605"/>
                </a:solidFill>
              </a:rPr>
              <a:t>pemberian</a:t>
            </a:r>
            <a:r>
              <a:rPr lang="en-US" altLang="en-US" sz="2400" b="1" dirty="0">
                <a:solidFill>
                  <a:srgbClr val="070605"/>
                </a:solidFill>
              </a:rPr>
              <a:t> </a:t>
            </a:r>
            <a:r>
              <a:rPr lang="en-US" altLang="en-US" sz="2400" b="1" dirty="0" err="1">
                <a:solidFill>
                  <a:srgbClr val="070605"/>
                </a:solidFill>
              </a:rPr>
              <a:t>tanda-tangan</a:t>
            </a:r>
            <a:r>
              <a:rPr lang="en-US" altLang="en-US" sz="2400" b="1" dirty="0">
                <a:solidFill>
                  <a:srgbClr val="070605"/>
                </a:solidFill>
              </a:rPr>
              <a:t> (</a:t>
            </a:r>
            <a:r>
              <a:rPr lang="en-US" altLang="en-US" sz="2400" b="1" i="1" dirty="0">
                <a:solidFill>
                  <a:srgbClr val="070605"/>
                </a:solidFill>
              </a:rPr>
              <a:t>signing</a:t>
            </a:r>
            <a:r>
              <a:rPr lang="en-US" altLang="en-US" sz="2400" b="1" dirty="0">
                <a:solidFill>
                  <a:srgbClr val="070605"/>
                </a:solidFill>
              </a:rPr>
              <a:t>)</a:t>
            </a:r>
          </a:p>
          <a:p>
            <a:pPr marL="533400" indent="-533400" algn="just">
              <a:buNone/>
            </a:pPr>
            <a:endParaRPr lang="en-US" altLang="en-US" sz="2400" dirty="0">
              <a:solidFill>
                <a:srgbClr val="070605"/>
              </a:solidFill>
              <a:cs typeface="Times New Roman" panose="02020603050405020304" pitchFamily="18" charset="0"/>
            </a:endParaRPr>
          </a:p>
          <a:p>
            <a:pPr marL="533400" indent="-533400" algn="just">
              <a:buFont typeface="Wingdings" panose="05000000000000000000" pitchFamily="2" charset="2"/>
              <a:buAutoNum type="arabicPeriod"/>
            </a:pP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Pengirim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menghitung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nilai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i="1" dirty="0">
                <a:solidFill>
                  <a:srgbClr val="070605"/>
                </a:solidFill>
                <a:cs typeface="Times New Roman" panose="02020603050405020304" pitchFamily="18" charset="0"/>
              </a:rPr>
              <a:t>hash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dari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i="1" dirty="0">
                <a:solidFill>
                  <a:srgbClr val="070605"/>
                </a:solidFill>
                <a:cs typeface="Times New Roman" panose="02020603050405020304" pitchFamily="18" charset="0"/>
              </a:rPr>
              <a:t>M: </a:t>
            </a:r>
          </a:p>
          <a:p>
            <a:pPr marL="0" indent="0" algn="just">
              <a:buNone/>
            </a:pP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		</a:t>
            </a:r>
            <a:r>
              <a:rPr lang="en-US" altLang="en-US" sz="2600" i="1" dirty="0">
                <a:solidFill>
                  <a:srgbClr val="070605"/>
                </a:solidFill>
                <a:cs typeface="Times New Roman" panose="02020603050405020304" pitchFamily="18" charset="0"/>
              </a:rPr>
              <a:t>h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2600" i="1" dirty="0">
                <a:solidFill>
                  <a:srgbClr val="070605"/>
                </a:solidFill>
                <a:cs typeface="Times New Roman" panose="02020603050405020304" pitchFamily="18" charset="0"/>
              </a:rPr>
              <a:t>H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600" i="1" dirty="0">
                <a:solidFill>
                  <a:srgbClr val="070605"/>
                </a:solidFill>
                <a:cs typeface="Times New Roman" panose="02020603050405020304" pitchFamily="18" charset="0"/>
              </a:rPr>
              <a:t>M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)</a:t>
            </a:r>
          </a:p>
          <a:p>
            <a:pPr marL="533400" indent="-533400" algn="just">
              <a:buFont typeface="+mj-lt"/>
              <a:buAutoNum type="arabicPeriod" startAt="2"/>
            </a:pPr>
            <a:endParaRPr lang="en-US" altLang="en-US" sz="2600" dirty="0">
              <a:solidFill>
                <a:srgbClr val="070605"/>
              </a:solidFill>
              <a:cs typeface="Times New Roman" panose="02020603050405020304" pitchFamily="18" charset="0"/>
            </a:endParaRPr>
          </a:p>
          <a:p>
            <a:pPr marL="533400" indent="-533400" algn="just">
              <a:buFont typeface="+mj-lt"/>
              <a:buAutoNum type="arabicPeriod" startAt="2"/>
            </a:pP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Pengirim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mengenkripsi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i="1" dirty="0">
                <a:solidFill>
                  <a:srgbClr val="070605"/>
                </a:solidFill>
                <a:cs typeface="Times New Roman" panose="02020603050405020304" pitchFamily="18" charset="0"/>
              </a:rPr>
              <a:t>h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privatnya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(SK) </a:t>
            </a: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menggunakan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persamaan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enkripsi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i="1" dirty="0">
                <a:solidFill>
                  <a:srgbClr val="070605"/>
                </a:solidFill>
                <a:cs typeface="Times New Roman" panose="02020603050405020304" pitchFamily="18" charset="0"/>
              </a:rPr>
              <a:t>RSA, </a:t>
            </a: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hasilnya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adalah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signature </a:t>
            </a:r>
            <a:r>
              <a:rPr lang="en-US" altLang="en-US" sz="2600" i="1" dirty="0">
                <a:solidFill>
                  <a:srgbClr val="070605"/>
                </a:solidFill>
                <a:cs typeface="Times New Roman" panose="02020603050405020304" pitchFamily="18" charset="0"/>
              </a:rPr>
              <a:t>S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:</a:t>
            </a:r>
          </a:p>
          <a:p>
            <a:pPr marL="533400" indent="-533400">
              <a:buNone/>
            </a:pP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 </a:t>
            </a:r>
            <a:r>
              <a:rPr lang="en-US" altLang="en-US" sz="2600" i="1" dirty="0">
                <a:solidFill>
                  <a:srgbClr val="070605"/>
                </a:solidFill>
                <a:cs typeface="Times New Roman" panose="02020603050405020304" pitchFamily="18" charset="0"/>
              </a:rPr>
              <a:t>			S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=  </a:t>
            </a:r>
            <a:r>
              <a:rPr lang="en-US" altLang="en-US" sz="2600" i="1" dirty="0" err="1">
                <a:solidFill>
                  <a:srgbClr val="070605"/>
                </a:solidFill>
                <a:cs typeface="Times New Roman" panose="02020603050405020304" pitchFamily="18" charset="0"/>
              </a:rPr>
              <a:t>h</a:t>
            </a:r>
            <a:r>
              <a:rPr lang="en-US" altLang="en-US" sz="2600" i="1" baseline="300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SK</a:t>
            </a:r>
            <a:r>
              <a:rPr lang="en-US" altLang="en-US" sz="2600" i="1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mod </a:t>
            </a:r>
            <a:r>
              <a:rPr lang="en-US" altLang="en-US" sz="2600" i="1" dirty="0">
                <a:solidFill>
                  <a:srgbClr val="070605"/>
                </a:solidFill>
                <a:cs typeface="Times New Roman" panose="02020603050405020304" pitchFamily="18" charset="0"/>
              </a:rPr>
              <a:t>n                       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600" i="1" dirty="0">
                <a:solidFill>
                  <a:srgbClr val="070605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adalah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modulus, </a:t>
            </a:r>
            <a:r>
              <a:rPr lang="en-US" altLang="en-US" sz="2600" i="1" dirty="0">
                <a:solidFill>
                  <a:srgbClr val="070605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2600" i="1" dirty="0" err="1">
                <a:solidFill>
                  <a:srgbClr val="070605"/>
                </a:solidFill>
                <a:cs typeface="Times New Roman" panose="02020603050405020304" pitchFamily="18" charset="0"/>
              </a:rPr>
              <a:t>pq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).</a:t>
            </a:r>
          </a:p>
          <a:p>
            <a:pPr marL="533400" indent="-533400">
              <a:buFont typeface="Wingdings" panose="05000000000000000000" pitchFamily="2" charset="2"/>
              <a:buAutoNum type="arabicPeriod" startAt="3"/>
            </a:pPr>
            <a:endParaRPr lang="en-US" altLang="en-US" sz="2600" dirty="0">
              <a:solidFill>
                <a:srgbClr val="070605"/>
              </a:solidFill>
              <a:cs typeface="Times New Roman" panose="02020603050405020304" pitchFamily="18" charset="0"/>
            </a:endParaRPr>
          </a:p>
          <a:p>
            <a:pPr marL="533400" indent="-533400">
              <a:buFont typeface="Wingdings" panose="05000000000000000000" pitchFamily="2" charset="2"/>
              <a:buAutoNum type="arabicPeriod" startAt="3"/>
            </a:pP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Pengirim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mentransmisikan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i="1" dirty="0">
                <a:solidFill>
                  <a:srgbClr val="070605"/>
                </a:solidFill>
                <a:cs typeface="Times New Roman" panose="02020603050405020304" pitchFamily="18" charset="0"/>
              </a:rPr>
              <a:t>M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+</a:t>
            </a:r>
            <a:r>
              <a:rPr lang="en-US" altLang="en-US" sz="2600" i="1" dirty="0">
                <a:solidFill>
                  <a:srgbClr val="070605"/>
                </a:solidFill>
                <a:cs typeface="Times New Roman" panose="02020603050405020304" pitchFamily="18" charset="0"/>
              </a:rPr>
              <a:t>S 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ke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penerima</a:t>
            </a:r>
            <a:r>
              <a:rPr lang="en-US" altLang="en-US" sz="2600" dirty="0">
                <a:solidFill>
                  <a:srgbClr val="070605"/>
                </a:solidFill>
                <a:cs typeface="Times New Roman" panose="02020603050405020304" pitchFamily="18" charset="0"/>
              </a:rPr>
              <a:t> 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4">
            <a:extLst>
              <a:ext uri="{FF2B5EF4-FFF2-40B4-BE49-F238E27FC236}">
                <a16:creationId xmlns:a16="http://schemas.microsoft.com/office/drawing/2014/main" id="{18C8AB11-2C44-432B-B6C8-81DA14637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Munir/Teknik Informatika STEI - ITB </a:t>
            </a:r>
          </a:p>
        </p:txBody>
      </p:sp>
      <p:sp>
        <p:nvSpPr>
          <p:cNvPr id="26627" name="Slide Number Placeholder 5">
            <a:extLst>
              <a:ext uri="{FF2B5EF4-FFF2-40B4-BE49-F238E27FC236}">
                <a16:creationId xmlns:a16="http://schemas.microsoft.com/office/drawing/2014/main" id="{67FAFA19-1E58-4FF8-A65C-FD319D776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49F5D75-B853-4998-AAA0-D7B956362FC6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27D467B4-F123-4F37-B5E5-20A9E2BCF0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25517" y="599090"/>
            <a:ext cx="10930759" cy="5617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2400" b="1" dirty="0" err="1">
                <a:solidFill>
                  <a:srgbClr val="070605"/>
                </a:solidFill>
              </a:rPr>
              <a:t>Langkah-langkah</a:t>
            </a:r>
            <a:r>
              <a:rPr lang="en-US" altLang="en-US" sz="2400" b="1" dirty="0">
                <a:solidFill>
                  <a:srgbClr val="070605"/>
                </a:solidFill>
              </a:rPr>
              <a:t> </a:t>
            </a:r>
            <a:r>
              <a:rPr lang="en-US" altLang="en-US" sz="2400" b="1" dirty="0" err="1">
                <a:solidFill>
                  <a:srgbClr val="070605"/>
                </a:solidFill>
              </a:rPr>
              <a:t>verifikasi</a:t>
            </a:r>
            <a:r>
              <a:rPr lang="en-US" altLang="en-US" sz="2400" b="1" dirty="0">
                <a:solidFill>
                  <a:srgbClr val="070605"/>
                </a:solidFill>
              </a:rPr>
              <a:t> </a:t>
            </a:r>
            <a:r>
              <a:rPr lang="en-US" altLang="en-US" sz="2400" b="1" dirty="0" err="1">
                <a:solidFill>
                  <a:srgbClr val="070605"/>
                </a:solidFill>
              </a:rPr>
              <a:t>tanda-tangan</a:t>
            </a:r>
            <a:r>
              <a:rPr lang="en-US" altLang="en-US" sz="2400" b="1" dirty="0">
                <a:solidFill>
                  <a:srgbClr val="070605"/>
                </a:solidFill>
              </a:rPr>
              <a:t> (</a:t>
            </a:r>
            <a:r>
              <a:rPr lang="en-US" altLang="en-US" sz="2400" b="1" i="1" dirty="0">
                <a:solidFill>
                  <a:srgbClr val="070605"/>
                </a:solidFill>
              </a:rPr>
              <a:t>verifying</a:t>
            </a:r>
            <a:r>
              <a:rPr lang="en-US" altLang="en-US" sz="2400" b="1" dirty="0">
                <a:solidFill>
                  <a:srgbClr val="070605"/>
                </a:solidFill>
              </a:rPr>
              <a:t>)</a:t>
            </a:r>
          </a:p>
          <a:p>
            <a:pPr marL="533400" indent="-533400" algn="just">
              <a:buFont typeface="Wingdings" panose="05000000000000000000" pitchFamily="2" charset="2"/>
              <a:buAutoNum type="arabicPeriod"/>
            </a:pP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Penerima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menghitung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nilai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70605"/>
                </a:solidFill>
                <a:cs typeface="Times New Roman" panose="02020603050405020304" pitchFamily="18" charset="0"/>
              </a:rPr>
              <a:t>hash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70605"/>
                </a:solidFill>
                <a:cs typeface="Times New Roman" panose="02020603050405020304" pitchFamily="18" charset="0"/>
              </a:rPr>
              <a:t>M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diterima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		</a:t>
            </a:r>
            <a:r>
              <a:rPr lang="en-US" altLang="en-US" i="1" dirty="0">
                <a:solidFill>
                  <a:srgbClr val="070605"/>
                </a:solidFill>
                <a:cs typeface="Times New Roman" panose="02020603050405020304" pitchFamily="18" charset="0"/>
              </a:rPr>
              <a:t> h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solidFill>
                  <a:srgbClr val="070605"/>
                </a:solidFill>
                <a:cs typeface="Times New Roman" panose="02020603050405020304" pitchFamily="18" charset="0"/>
              </a:rPr>
              <a:t>H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rgbClr val="070605"/>
                </a:solidFill>
                <a:cs typeface="Times New Roman" panose="02020603050405020304" pitchFamily="18" charset="0"/>
              </a:rPr>
              <a:t>M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)</a:t>
            </a:r>
          </a:p>
          <a:p>
            <a:pPr marL="533400" indent="-533400" algn="just">
              <a:buFont typeface="+mj-lt"/>
              <a:buAutoNum type="arabicPeriod" startAt="2"/>
            </a:pPr>
            <a:endParaRPr lang="en-US" altLang="en-US" dirty="0">
              <a:solidFill>
                <a:srgbClr val="070605"/>
              </a:solidFill>
              <a:cs typeface="Times New Roman" panose="02020603050405020304" pitchFamily="18" charset="0"/>
            </a:endParaRPr>
          </a:p>
          <a:p>
            <a:pPr marL="533400" indent="-533400" algn="just">
              <a:buFont typeface="+mj-lt"/>
              <a:buAutoNum type="arabicPeriod" startAt="2"/>
            </a:pP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Penerima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melakukan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dekripsi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terhadap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tanda-tangan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70605"/>
                </a:solidFill>
                <a:cs typeface="Times New Roman" panose="02020603050405020304" pitchFamily="18" charset="0"/>
              </a:rPr>
              <a:t>S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publik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si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pengirim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(PK)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menggunakan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persamaan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dekripsi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70605"/>
                </a:solidFill>
                <a:cs typeface="Times New Roman" panose="02020603050405020304" pitchFamily="18" charset="0"/>
              </a:rPr>
              <a:t>RSA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:</a:t>
            </a:r>
          </a:p>
          <a:p>
            <a:pPr marL="533400" indent="-533400">
              <a:buNone/>
            </a:pP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 </a:t>
            </a:r>
            <a:r>
              <a:rPr lang="en-US" altLang="en-US" i="1" dirty="0">
                <a:solidFill>
                  <a:srgbClr val="070605"/>
                </a:solidFill>
                <a:cs typeface="Times New Roman" panose="02020603050405020304" pitchFamily="18" charset="0"/>
              </a:rPr>
              <a:t>			h’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=  </a:t>
            </a:r>
            <a:r>
              <a:rPr lang="en-US" altLang="en-US" i="1" dirty="0">
                <a:solidFill>
                  <a:srgbClr val="070605"/>
                </a:solidFill>
                <a:cs typeface="Times New Roman" panose="02020603050405020304" pitchFamily="18" charset="0"/>
              </a:rPr>
              <a:t>S</a:t>
            </a:r>
            <a:r>
              <a:rPr lang="en-US" altLang="en-US" i="1" baseline="30000" dirty="0">
                <a:solidFill>
                  <a:srgbClr val="070605"/>
                </a:solidFill>
                <a:cs typeface="Times New Roman" panose="02020603050405020304" pitchFamily="18" charset="0"/>
              </a:rPr>
              <a:t>PK</a:t>
            </a:r>
            <a:r>
              <a:rPr lang="en-US" altLang="en-US" i="1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mod </a:t>
            </a:r>
            <a:r>
              <a:rPr lang="en-US" altLang="en-US" i="1" dirty="0">
                <a:solidFill>
                  <a:srgbClr val="070605"/>
                </a:solidFill>
                <a:cs typeface="Times New Roman" panose="02020603050405020304" pitchFamily="18" charset="0"/>
              </a:rPr>
              <a:t>n</a:t>
            </a:r>
            <a:endParaRPr lang="en-US" altLang="en-US" dirty="0">
              <a:solidFill>
                <a:srgbClr val="070605"/>
              </a:solidFill>
              <a:cs typeface="Times New Roman" panose="02020603050405020304" pitchFamily="18" charset="0"/>
            </a:endParaRPr>
          </a:p>
          <a:p>
            <a:pPr marL="533400" indent="-533400">
              <a:buNone/>
            </a:pP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 	</a:t>
            </a:r>
          </a:p>
          <a:p>
            <a:pPr marL="533400" indent="-533400">
              <a:buFont typeface="Wingdings" panose="05000000000000000000" pitchFamily="2" charset="2"/>
              <a:buAutoNum type="arabicPeriod" startAt="3"/>
            </a:pP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Penerima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membandingkan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70605"/>
                </a:solidFill>
                <a:cs typeface="Times New Roman" panose="02020603050405020304" pitchFamily="18" charset="0"/>
              </a:rPr>
              <a:t>h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70605"/>
                </a:solidFill>
                <a:cs typeface="Times New Roman" panose="02020603050405020304" pitchFamily="18" charset="0"/>
              </a:rPr>
              <a:t>h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’.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70605"/>
                </a:solidFill>
                <a:cs typeface="Times New Roman" panose="02020603050405020304" pitchFamily="18" charset="0"/>
              </a:rPr>
              <a:t>h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solidFill>
                  <a:srgbClr val="070605"/>
                </a:solidFill>
                <a:cs typeface="Times New Roman" panose="02020603050405020304" pitchFamily="18" charset="0"/>
              </a:rPr>
              <a:t>h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’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tanda-tangan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digital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otentik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.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tanda-tangan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otentik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sehingga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dianggap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asli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lagi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atau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pengirimnya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C633FB7-7ED8-4406-B445-61EEE4386E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5687" y="376256"/>
            <a:ext cx="7172325" cy="207645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5D49F2E-0953-4227-A2EB-2E3FC76CD6CB}"/>
              </a:ext>
            </a:extLst>
          </p:cNvPr>
          <p:cNvSpPr txBox="1"/>
          <p:nvPr/>
        </p:nvSpPr>
        <p:spPr>
          <a:xfrm>
            <a:off x="596382" y="1133699"/>
            <a:ext cx="7393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M = </a:t>
            </a: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84E35F-A504-43F4-AA81-2BC1E2AF2904}"/>
              </a:ext>
            </a:extLst>
          </p:cNvPr>
          <p:cNvSpPr txBox="1"/>
          <p:nvPr/>
        </p:nvSpPr>
        <p:spPr>
          <a:xfrm>
            <a:off x="733838" y="2639067"/>
            <a:ext cx="85926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h </a:t>
            </a:r>
            <a:r>
              <a:rPr lang="en-US" sz="2000" dirty="0"/>
              <a:t>= </a:t>
            </a:r>
            <a:r>
              <a:rPr lang="en-US" sz="2000" i="1" dirty="0"/>
              <a:t>H</a:t>
            </a:r>
            <a:r>
              <a:rPr lang="en-US" sz="2000" dirty="0"/>
              <a:t>(</a:t>
            </a:r>
            <a:r>
              <a:rPr lang="en-US" sz="2000" i="1" dirty="0"/>
              <a:t>M</a:t>
            </a:r>
            <a:r>
              <a:rPr lang="en-US" sz="2000" dirty="0"/>
              <a:t>) =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A4C05176E1440FC879C06C72FA603A24                      (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heksadesimal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)</a:t>
            </a:r>
            <a:r>
              <a:rPr lang="en-US" sz="2000" dirty="0"/>
              <a:t> 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C7FD9240-8DE8-4115-BD08-5F2D9B9DB3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4349" y="3071649"/>
            <a:ext cx="729366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         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 = 218991964599382371228554013295471770148        (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desimal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490221-C896-4076-9CC5-6D210876A2A8}"/>
              </a:ext>
            </a:extLst>
          </p:cNvPr>
          <p:cNvSpPr/>
          <p:nvPr/>
        </p:nvSpPr>
        <p:spPr>
          <a:xfrm>
            <a:off x="813352" y="3420907"/>
            <a:ext cx="90959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i="1" dirty="0">
                <a:ea typeface="Times New Roman" panose="02020603050405020304" pitchFamily="18" charset="0"/>
              </a:rPr>
              <a:t>S</a:t>
            </a:r>
            <a:r>
              <a:rPr lang="en-US" sz="2000" dirty="0">
                <a:ea typeface="Times New Roman" panose="02020603050405020304" pitchFamily="18" charset="0"/>
              </a:rPr>
              <a:t> = </a:t>
            </a:r>
            <a:r>
              <a:rPr lang="en-US" sz="2000" i="1" dirty="0" err="1">
                <a:ea typeface="Times New Roman" panose="02020603050405020304" pitchFamily="18" charset="0"/>
              </a:rPr>
              <a:t>h</a:t>
            </a:r>
            <a:r>
              <a:rPr lang="en-US" sz="2000" i="1" baseline="30000" dirty="0" err="1">
                <a:ea typeface="Times New Roman" panose="02020603050405020304" pitchFamily="18" charset="0"/>
              </a:rPr>
              <a:t>PrivK</a:t>
            </a:r>
            <a:r>
              <a:rPr lang="en-US" sz="2000" i="1" dirty="0">
                <a:ea typeface="Times New Roman" panose="02020603050405020304" pitchFamily="18" charset="0"/>
              </a:rPr>
              <a:t> </a:t>
            </a:r>
            <a:r>
              <a:rPr lang="en-US" sz="2000" dirty="0">
                <a:ea typeface="Times New Roman" panose="02020603050405020304" pitchFamily="18" charset="0"/>
              </a:rPr>
              <a:t>mod </a:t>
            </a:r>
            <a:r>
              <a:rPr lang="en-US" sz="2000" i="1" dirty="0">
                <a:ea typeface="Times New Roman" panose="02020603050405020304" pitchFamily="18" charset="0"/>
              </a:rPr>
              <a:t>n      </a:t>
            </a:r>
            <a:r>
              <a:rPr lang="en-US" sz="2000" dirty="0">
                <a:ea typeface="Times New Roman" panose="02020603050405020304" pitchFamily="18" charset="0"/>
              </a:rPr>
              <a:t>(</a:t>
            </a:r>
            <a:r>
              <a:rPr lang="en-US" sz="2000" i="1" dirty="0"/>
              <a:t>n</a:t>
            </a:r>
            <a:r>
              <a:rPr lang="en-US" sz="2000" dirty="0"/>
              <a:t> = 223427, </a:t>
            </a:r>
            <a:r>
              <a:rPr lang="en-US" sz="2000" i="1" dirty="0" err="1"/>
              <a:t>PrivK</a:t>
            </a:r>
            <a:r>
              <a:rPr lang="en-US" sz="2000" dirty="0"/>
              <a:t> =  171635)</a:t>
            </a:r>
            <a:endParaRPr lang="en-US" sz="2000" dirty="0">
              <a:ea typeface="Times New Roman" panose="02020603050405020304" pitchFamily="18" charset="0"/>
            </a:endParaRPr>
          </a:p>
          <a:p>
            <a:pPr algn="just"/>
            <a:r>
              <a:rPr lang="en-US" sz="2000" dirty="0">
                <a:ea typeface="Times New Roman" panose="02020603050405020304" pitchFamily="18" charset="0"/>
              </a:rPr>
              <a:t>   = (218991964599382371228554013295471770148)</a:t>
            </a:r>
            <a:r>
              <a:rPr lang="en-US" sz="2000" baseline="30000" dirty="0">
                <a:ea typeface="Times New Roman" panose="02020603050405020304" pitchFamily="18" charset="0"/>
              </a:rPr>
              <a:t>171635</a:t>
            </a:r>
            <a:r>
              <a:rPr lang="en-US" sz="2000" dirty="0">
                <a:ea typeface="Times New Roman" panose="02020603050405020304" pitchFamily="18" charset="0"/>
              </a:rPr>
              <a:t> mod (223427) = 46489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579B9DB-EAB0-4575-9B7A-625F0AE8BB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26185" y="0"/>
            <a:ext cx="1304925" cy="16097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E9B7E73-576F-4DAB-A10E-CB074D9689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4737" y="4227430"/>
            <a:ext cx="7153275" cy="25527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8D32CE1-B047-407F-A11A-81253AAFBFF4}"/>
              </a:ext>
            </a:extLst>
          </p:cNvPr>
          <p:cNvSpPr txBox="1"/>
          <p:nvPr/>
        </p:nvSpPr>
        <p:spPr>
          <a:xfrm>
            <a:off x="380777" y="5132591"/>
            <a:ext cx="11705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M + S =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302154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98733D8-EA30-4946-B9E0-AF68AA29E2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7550" y="0"/>
            <a:ext cx="1314450" cy="165735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D41E1AB-28E2-476B-8D2A-2152955034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9091" y="234812"/>
            <a:ext cx="7153275" cy="25527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479BEC2-4036-49A9-810D-411C30CF5903}"/>
              </a:ext>
            </a:extLst>
          </p:cNvPr>
          <p:cNvSpPr txBox="1"/>
          <p:nvPr/>
        </p:nvSpPr>
        <p:spPr>
          <a:xfrm>
            <a:off x="890735" y="3591823"/>
            <a:ext cx="91546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h </a:t>
            </a:r>
            <a:r>
              <a:rPr lang="en-US" sz="2400" dirty="0"/>
              <a:t>= </a:t>
            </a:r>
            <a:r>
              <a:rPr lang="en-US" sz="2400" i="1" dirty="0"/>
              <a:t>H</a:t>
            </a:r>
            <a:r>
              <a:rPr lang="en-US" sz="2400" dirty="0"/>
              <a:t>(</a:t>
            </a:r>
            <a:r>
              <a:rPr lang="en-US" sz="2400" i="1" dirty="0"/>
              <a:t>M</a:t>
            </a:r>
            <a:r>
              <a:rPr lang="en-US" sz="2400" dirty="0"/>
              <a:t>) =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A4C05176E1440FC879C06C72FA603A24         (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heksadesimal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)</a:t>
            </a:r>
            <a:r>
              <a:rPr lang="en-US" sz="2400" dirty="0"/>
              <a:t> 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FA9F1723-A752-4AAF-BA86-B5B81F4EE4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744" y="4052746"/>
            <a:ext cx="8638583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         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= 218991964599382371228554013295471770148        (decimal)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cs typeface="Times New Roman" panose="02020603050405020304" pitchFamily="18" charset="0"/>
              </a:rPr>
              <a:t>         </a:t>
            </a:r>
            <a:r>
              <a:rPr lang="en-US" sz="2400" dirty="0">
                <a:sym typeface="Symbol" panose="05050102010706020507" pitchFamily="18" charset="2"/>
              </a:rPr>
              <a:t></a:t>
            </a:r>
            <a:r>
              <a:rPr lang="en-US" sz="2400" dirty="0"/>
              <a:t> 125468 (mod 223427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D902F55-7BC2-42AF-B6D7-26171D6F5D11}"/>
              </a:ext>
            </a:extLst>
          </p:cNvPr>
          <p:cNvCxnSpPr>
            <a:stCxn id="3" idx="1"/>
          </p:cNvCxnSpPr>
          <p:nvPr/>
        </p:nvCxnSpPr>
        <p:spPr>
          <a:xfrm flipH="1">
            <a:off x="1115147" y="1511162"/>
            <a:ext cx="883944" cy="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B851FD0-986A-460B-9DA9-B20B599F1CE6}"/>
              </a:ext>
            </a:extLst>
          </p:cNvPr>
          <p:cNvCxnSpPr/>
          <p:nvPr/>
        </p:nvCxnSpPr>
        <p:spPr>
          <a:xfrm>
            <a:off x="1128171" y="1511162"/>
            <a:ext cx="0" cy="2035068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248F8-3CFD-4AAB-8D7A-351FE19B621E}"/>
              </a:ext>
            </a:extLst>
          </p:cNvPr>
          <p:cNvSpPr/>
          <p:nvPr/>
        </p:nvSpPr>
        <p:spPr>
          <a:xfrm>
            <a:off x="3949357" y="5130511"/>
            <a:ext cx="6096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en-US" sz="2400" i="1" dirty="0">
                <a:ea typeface="Times New Roman" panose="02020603050405020304" pitchFamily="18" charset="0"/>
              </a:rPr>
              <a:t>h’</a:t>
            </a:r>
            <a:r>
              <a:rPr lang="en-US" sz="2400" dirty="0">
                <a:ea typeface="Times New Roman" panose="02020603050405020304" pitchFamily="18" charset="0"/>
              </a:rPr>
              <a:t> = </a:t>
            </a:r>
            <a:r>
              <a:rPr lang="en-US" sz="2400" i="1" dirty="0" err="1">
                <a:ea typeface="Times New Roman" panose="02020603050405020304" pitchFamily="18" charset="0"/>
              </a:rPr>
              <a:t>S</a:t>
            </a:r>
            <a:r>
              <a:rPr lang="en-US" sz="2400" i="1" baseline="30000" dirty="0" err="1">
                <a:ea typeface="Times New Roman" panose="02020603050405020304" pitchFamily="18" charset="0"/>
              </a:rPr>
              <a:t>PubK</a:t>
            </a:r>
            <a:r>
              <a:rPr lang="en-US" sz="2400" i="1" dirty="0">
                <a:ea typeface="Times New Roman" panose="02020603050405020304" pitchFamily="18" charset="0"/>
              </a:rPr>
              <a:t> </a:t>
            </a:r>
            <a:r>
              <a:rPr lang="en-US" sz="2400" dirty="0">
                <a:ea typeface="Times New Roman" panose="02020603050405020304" pitchFamily="18" charset="0"/>
              </a:rPr>
              <a:t>mod </a:t>
            </a:r>
            <a:r>
              <a:rPr lang="en-US" sz="2400" i="1" dirty="0">
                <a:ea typeface="Times New Roman" panose="02020603050405020304" pitchFamily="18" charset="0"/>
              </a:rPr>
              <a:t>n     </a:t>
            </a:r>
            <a:r>
              <a:rPr lang="en-US" sz="2400" dirty="0">
                <a:ea typeface="Times New Roman" panose="02020603050405020304" pitchFamily="18" charset="0"/>
              </a:rPr>
              <a:t>(</a:t>
            </a:r>
            <a:r>
              <a:rPr lang="en-US" sz="2400" i="1" dirty="0" err="1"/>
              <a:t>PubK</a:t>
            </a:r>
            <a:r>
              <a:rPr lang="en-US" sz="2400" dirty="0"/>
              <a:t> = 731)</a:t>
            </a:r>
            <a:endParaRPr lang="en-US" sz="2400" dirty="0">
              <a:ea typeface="Times New Roman" panose="02020603050405020304" pitchFamily="18" charset="0"/>
            </a:endParaRPr>
          </a:p>
          <a:p>
            <a:pPr algn="just"/>
            <a:r>
              <a:rPr lang="en-US" sz="2400" i="1" dirty="0">
                <a:ea typeface="Times New Roman" panose="02020603050405020304" pitchFamily="18" charset="0"/>
              </a:rPr>
              <a:t>            </a:t>
            </a:r>
            <a:r>
              <a:rPr lang="en-US" sz="2400" dirty="0">
                <a:ea typeface="Times New Roman" panose="02020603050405020304" pitchFamily="18" charset="0"/>
              </a:rPr>
              <a:t>= (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46489</a:t>
            </a:r>
            <a:r>
              <a:rPr lang="en-US" sz="2400" dirty="0">
                <a:ea typeface="Times New Roman" panose="02020603050405020304" pitchFamily="18" charset="0"/>
              </a:rPr>
              <a:t>)</a:t>
            </a:r>
            <a:r>
              <a:rPr lang="en-US" sz="2400" baseline="30000" dirty="0">
                <a:ea typeface="Times New Roman" panose="02020603050405020304" pitchFamily="18" charset="0"/>
              </a:rPr>
              <a:t>731</a:t>
            </a:r>
            <a:r>
              <a:rPr lang="en-US" sz="2400" dirty="0">
                <a:ea typeface="Times New Roman" panose="02020603050405020304" pitchFamily="18" charset="0"/>
              </a:rPr>
              <a:t> mod (223427)</a:t>
            </a:r>
          </a:p>
          <a:p>
            <a:pPr algn="just"/>
            <a:r>
              <a:rPr lang="en-US" sz="2400" dirty="0">
                <a:ea typeface="Times New Roman" panose="02020603050405020304" pitchFamily="18" charset="0"/>
              </a:rPr>
              <a:t>            = 125468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7AB62BF-334A-4871-B790-7A4B6397A747}"/>
              </a:ext>
            </a:extLst>
          </p:cNvPr>
          <p:cNvCxnSpPr>
            <a:cxnSpLocks/>
          </p:cNvCxnSpPr>
          <p:nvPr/>
        </p:nvCxnSpPr>
        <p:spPr>
          <a:xfrm flipH="1">
            <a:off x="9152366" y="2430817"/>
            <a:ext cx="1389510" cy="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374CE2C-4749-4C38-B34A-8D3501719FD4}"/>
              </a:ext>
            </a:extLst>
          </p:cNvPr>
          <p:cNvCxnSpPr>
            <a:cxnSpLocks/>
          </p:cNvCxnSpPr>
          <p:nvPr/>
        </p:nvCxnSpPr>
        <p:spPr>
          <a:xfrm flipH="1">
            <a:off x="10510345" y="2430817"/>
            <a:ext cx="31532" cy="2992521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35B8685-0A42-4E36-B0F5-32B2C8290B79}"/>
              </a:ext>
            </a:extLst>
          </p:cNvPr>
          <p:cNvCxnSpPr/>
          <p:nvPr/>
        </p:nvCxnSpPr>
        <p:spPr>
          <a:xfrm flipH="1">
            <a:off x="8576441" y="5423338"/>
            <a:ext cx="1965435" cy="0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905FCE2-B62F-4088-A747-2304C714CBD9}"/>
              </a:ext>
            </a:extLst>
          </p:cNvPr>
          <p:cNvCxnSpPr>
            <a:cxnSpLocks/>
          </p:cNvCxnSpPr>
          <p:nvPr/>
        </p:nvCxnSpPr>
        <p:spPr>
          <a:xfrm>
            <a:off x="1671145" y="4791410"/>
            <a:ext cx="0" cy="134663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5A087B5-BCDF-4264-BFDC-E6D53CD50AC5}"/>
              </a:ext>
            </a:extLst>
          </p:cNvPr>
          <p:cNvCxnSpPr>
            <a:cxnSpLocks/>
          </p:cNvCxnSpPr>
          <p:nvPr/>
        </p:nvCxnSpPr>
        <p:spPr>
          <a:xfrm>
            <a:off x="1671145" y="6138041"/>
            <a:ext cx="1208689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83B75BE8-7FD5-4A62-BFBE-4D7D30823AAE}"/>
              </a:ext>
            </a:extLst>
          </p:cNvPr>
          <p:cNvCxnSpPr>
            <a:cxnSpLocks/>
          </p:cNvCxnSpPr>
          <p:nvPr/>
        </p:nvCxnSpPr>
        <p:spPr>
          <a:xfrm flipH="1">
            <a:off x="3715408" y="6138041"/>
            <a:ext cx="1056289" cy="0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F0749FA3-D7CD-4806-9FA8-0A429CB29510}"/>
              </a:ext>
            </a:extLst>
          </p:cNvPr>
          <p:cNvSpPr txBox="1"/>
          <p:nvPr/>
        </p:nvSpPr>
        <p:spPr>
          <a:xfrm>
            <a:off x="2924599" y="5961508"/>
            <a:ext cx="7377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sama</a:t>
            </a:r>
            <a:endParaRPr lang="en-US" sz="20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53AD92D-8D87-4CDF-BBA1-2C62B0CBFFB7}"/>
              </a:ext>
            </a:extLst>
          </p:cNvPr>
          <p:cNvSpPr txBox="1"/>
          <p:nvPr/>
        </p:nvSpPr>
        <p:spPr>
          <a:xfrm>
            <a:off x="3600382" y="6361618"/>
            <a:ext cx="2342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Tandda</a:t>
            </a:r>
            <a:r>
              <a:rPr lang="en-US" sz="2000" dirty="0"/>
              <a:t> </a:t>
            </a:r>
            <a:r>
              <a:rPr lang="en-US" sz="2000" dirty="0" err="1"/>
              <a:t>tangan</a:t>
            </a:r>
            <a:r>
              <a:rPr lang="en-US" sz="2000" dirty="0"/>
              <a:t> valid!</a:t>
            </a:r>
          </a:p>
        </p:txBody>
      </p:sp>
    </p:spTree>
    <p:extLst>
      <p:ext uri="{BB962C8B-B14F-4D97-AF65-F5344CB8AC3E}">
        <p14:creationId xmlns:p14="http://schemas.microsoft.com/office/powerpoint/2010/main" val="40497585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F22BC-5F5E-4E59-9F29-586BE3888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SELAMAT BELAJAR</a:t>
            </a:r>
          </a:p>
        </p:txBody>
      </p:sp>
    </p:spTree>
    <p:extLst>
      <p:ext uri="{BB962C8B-B14F-4D97-AF65-F5344CB8AC3E}">
        <p14:creationId xmlns:p14="http://schemas.microsoft.com/office/powerpoint/2010/main" val="3155589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>
            <a:extLst>
              <a:ext uri="{FF2B5EF4-FFF2-40B4-BE49-F238E27FC236}">
                <a16:creationId xmlns:a16="http://schemas.microsoft.com/office/drawing/2014/main" id="{726C1533-2EBA-48F4-ACD1-4810023D1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Munir/Teknik Informatika STEI - ITB </a:t>
            </a:r>
          </a:p>
        </p:txBody>
      </p:sp>
      <p:sp>
        <p:nvSpPr>
          <p:cNvPr id="6147" name="Slide Number Placeholder 5">
            <a:extLst>
              <a:ext uri="{FF2B5EF4-FFF2-40B4-BE49-F238E27FC236}">
                <a16:creationId xmlns:a16="http://schemas.microsoft.com/office/drawing/2014/main" id="{D416C26B-CF3C-4124-81FE-F3A3C2C28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8A0780B-5EF1-45A3-9F90-A0AEF7E99BB5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F96550D3-54C9-45C9-A0C0-7BC56B90B2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847449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Tanda-tangan</a:t>
            </a:r>
            <a:r>
              <a:rPr lang="en-US" altLang="en-US" dirty="0"/>
              <a:t> </a:t>
            </a:r>
            <a:endParaRPr lang="en-GB" altLang="en-US" dirty="0"/>
          </a:p>
        </p:txBody>
      </p:sp>
      <p:sp>
        <p:nvSpPr>
          <p:cNvPr id="6149" name="Rectangle 3">
            <a:extLst>
              <a:ext uri="{FF2B5EF4-FFF2-40B4-BE49-F238E27FC236}">
                <a16:creationId xmlns:a16="http://schemas.microsoft.com/office/drawing/2014/main" id="{9F9BCC03-9195-4B71-9339-FCE6BC94C4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492250"/>
            <a:ext cx="5973566" cy="4684713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en-US" altLang="en-US" dirty="0" err="1">
                <a:solidFill>
                  <a:srgbClr val="070605"/>
                </a:solidFill>
              </a:rPr>
              <a:t>Sejak</a:t>
            </a:r>
            <a:r>
              <a:rPr lang="en-US" altLang="en-US" dirty="0">
                <a:solidFill>
                  <a:srgbClr val="070605"/>
                </a:solidFill>
              </a:rPr>
              <a:t> zaman </a:t>
            </a:r>
            <a:r>
              <a:rPr lang="en-US" altLang="en-US" dirty="0" err="1">
                <a:solidFill>
                  <a:srgbClr val="070605"/>
                </a:solidFill>
              </a:rPr>
              <a:t>dahulu</a:t>
            </a:r>
            <a:r>
              <a:rPr lang="en-US" altLang="en-US" dirty="0">
                <a:solidFill>
                  <a:srgbClr val="070605"/>
                </a:solidFill>
              </a:rPr>
              <a:t>, </a:t>
            </a:r>
            <a:r>
              <a:rPr lang="en-US" altLang="en-US" dirty="0" err="1">
                <a:solidFill>
                  <a:srgbClr val="070605"/>
                </a:solidFill>
              </a:rPr>
              <a:t>tanda-tangan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sudah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digunakan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untuk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otentikasi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dokumen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cetak</a:t>
            </a:r>
            <a:r>
              <a:rPr lang="en-US" altLang="en-US" dirty="0">
                <a:solidFill>
                  <a:srgbClr val="070605"/>
                </a:solidFill>
              </a:rPr>
              <a:t>.</a:t>
            </a:r>
          </a:p>
          <a:p>
            <a:pPr eaLnBrk="1" hangingPunct="1"/>
            <a:endParaRPr lang="en-US" altLang="en-US" dirty="0">
              <a:solidFill>
                <a:srgbClr val="070605"/>
              </a:solidFill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Tanda-tangan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mempunyai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karakteristik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sebagai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berikut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:</a:t>
            </a:r>
          </a:p>
          <a:p>
            <a:pPr marL="514350" indent="-346075" eaLnBrk="1" hangingPunct="1">
              <a:buFont typeface="+mj-lt"/>
              <a:buAutoNum type="arabicPeriod"/>
            </a:pP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Tanda-tangan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bukti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otentik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.</a:t>
            </a:r>
          </a:p>
          <a:p>
            <a:pPr marL="514350" indent="-346075" eaLnBrk="1" hangingPunct="1">
              <a:buFont typeface="+mj-lt"/>
              <a:buAutoNum type="arabicPeriod"/>
            </a:pP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Tanda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tangan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dilupakan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.</a:t>
            </a:r>
          </a:p>
          <a:p>
            <a:pPr marL="514350" indent="-346075" eaLnBrk="1" hangingPunct="1">
              <a:buFont typeface="+mj-lt"/>
              <a:buAutoNum type="arabicPeriod"/>
            </a:pP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Tanda-tangan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dipindah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digunakan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ulang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.</a:t>
            </a:r>
          </a:p>
          <a:p>
            <a:pPr marL="514350" indent="-346075" eaLnBrk="1" hangingPunct="1">
              <a:buFont typeface="+mj-lt"/>
              <a:buAutoNum type="arabicPeriod"/>
            </a:pP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Dokumen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telah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ditandatangani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diubah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.</a:t>
            </a:r>
          </a:p>
          <a:p>
            <a:pPr marL="514350" indent="-346075" eaLnBrk="1" hangingPunct="1">
              <a:buFont typeface="+mj-lt"/>
              <a:buAutoNum type="arabicPeriod"/>
            </a:pP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Tanda-tangan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disangkal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.</a:t>
            </a:r>
            <a:endParaRPr lang="en-GB" altLang="en-US" dirty="0">
              <a:solidFill>
                <a:srgbClr val="070605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0F52944-E25B-4AEB-AC3D-6B8F52AF0F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1766" y="2036624"/>
            <a:ext cx="5286375" cy="34956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>
            <a:extLst>
              <a:ext uri="{FF2B5EF4-FFF2-40B4-BE49-F238E27FC236}">
                <a16:creationId xmlns:a16="http://schemas.microsoft.com/office/drawing/2014/main" id="{B3B2BA6A-AF39-4329-BBB7-C9A77B54D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Munir/Teknik Informatika STEI - ITB </a:t>
            </a:r>
          </a:p>
        </p:txBody>
      </p:sp>
      <p:sp>
        <p:nvSpPr>
          <p:cNvPr id="7171" name="Slide Number Placeholder 5">
            <a:extLst>
              <a:ext uri="{FF2B5EF4-FFF2-40B4-BE49-F238E27FC236}">
                <a16:creationId xmlns:a16="http://schemas.microsoft.com/office/drawing/2014/main" id="{27EBBDCA-38C2-4AA9-90E4-B5BE98CA4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7DE5AE-2D3C-482A-917D-CD536728345A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2104C63F-8018-4EF8-9026-C089AF5CDE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43609" y="646043"/>
            <a:ext cx="10495721" cy="5570607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Fungsi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tanda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tangan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dokumen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kertas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juga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diterapkan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otentikasi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pada data digital (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dokumen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elektronik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).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Tanda-tangan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data digital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dinamakan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70605"/>
                </a:solidFill>
                <a:cs typeface="Times New Roman" panose="02020603050405020304" pitchFamily="18" charset="0"/>
              </a:rPr>
              <a:t>tanda-tangan</a:t>
            </a:r>
            <a:r>
              <a:rPr lang="en-US" altLang="en-US" b="1" dirty="0">
                <a:solidFill>
                  <a:srgbClr val="070605"/>
                </a:solidFill>
                <a:cs typeface="Times New Roman" panose="02020603050405020304" pitchFamily="18" charset="0"/>
              </a:rPr>
              <a:t> digital 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rgbClr val="070605"/>
                </a:solidFill>
                <a:cs typeface="Times New Roman" panose="02020603050405020304" pitchFamily="18" charset="0"/>
              </a:rPr>
              <a:t>digital signature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).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Tanda-tangan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digital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bukanlah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tulisan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tanda-tangan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yang di-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digitisasi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solidFill>
                  <a:srgbClr val="070605"/>
                </a:solidFill>
                <a:cs typeface="Times New Roman" panose="02020603050405020304" pitchFamily="18" charset="0"/>
              </a:rPr>
              <a:t>digitized signature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)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cara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dipindai</a:t>
            </a:r>
            <a:r>
              <a:rPr lang="en-US" altLang="en-US" i="1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atau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difoto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7173" name="Picture 6">
            <a:extLst>
              <a:ext uri="{FF2B5EF4-FFF2-40B4-BE49-F238E27FC236}">
                <a16:creationId xmlns:a16="http://schemas.microsoft.com/office/drawing/2014/main" id="{FB80F9C3-A407-4E01-A626-12C0DDBD97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971" y="3396422"/>
            <a:ext cx="4708976" cy="2959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ds">
            <a:extLst>
              <a:ext uri="{FF2B5EF4-FFF2-40B4-BE49-F238E27FC236}">
                <a16:creationId xmlns:a16="http://schemas.microsoft.com/office/drawing/2014/main" id="{D31BF323-EA4B-4FF3-AEBC-FDD3707C1B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9661" y="3396422"/>
            <a:ext cx="3598730" cy="2815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>
            <a:extLst>
              <a:ext uri="{FF2B5EF4-FFF2-40B4-BE49-F238E27FC236}">
                <a16:creationId xmlns:a16="http://schemas.microsoft.com/office/drawing/2014/main" id="{0107ADB9-3CEF-4FC6-801D-964E990ABE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7287" y="1073426"/>
            <a:ext cx="10366513" cy="489336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Tanda-tangan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digital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nilai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kriptografis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bergantung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isi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solidFill>
                <a:srgbClr val="070605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solidFill>
                  <a:srgbClr val="070605"/>
                </a:solidFill>
              </a:rPr>
              <a:t>Tanda-tangan</a:t>
            </a:r>
            <a:r>
              <a:rPr lang="en-US" altLang="en-US" dirty="0">
                <a:solidFill>
                  <a:srgbClr val="070605"/>
                </a:solidFill>
              </a:rPr>
              <a:t> pada </a:t>
            </a:r>
            <a:r>
              <a:rPr lang="en-US" altLang="en-US" dirty="0" err="1">
                <a:solidFill>
                  <a:srgbClr val="070605"/>
                </a:solidFill>
              </a:rPr>
              <a:t>dokumen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cetak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selalu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sama</a:t>
            </a:r>
            <a:r>
              <a:rPr lang="en-US" altLang="en-US" dirty="0">
                <a:solidFill>
                  <a:srgbClr val="070605"/>
                </a:solidFill>
              </a:rPr>
              <a:t>, </a:t>
            </a:r>
            <a:r>
              <a:rPr lang="en-US" altLang="en-US" dirty="0" err="1">
                <a:solidFill>
                  <a:srgbClr val="070605"/>
                </a:solidFill>
              </a:rPr>
              <a:t>apa</a:t>
            </a:r>
            <a:r>
              <a:rPr lang="en-US" altLang="en-US" dirty="0">
                <a:solidFill>
                  <a:srgbClr val="070605"/>
                </a:solidFill>
              </a:rPr>
              <a:t> pun </a:t>
            </a:r>
            <a:r>
              <a:rPr lang="en-US" altLang="en-US" dirty="0" err="1">
                <a:solidFill>
                  <a:srgbClr val="070605"/>
                </a:solidFill>
              </a:rPr>
              <a:t>isi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dokumennya</a:t>
            </a:r>
            <a:r>
              <a:rPr lang="en-US" altLang="en-US" dirty="0">
                <a:solidFill>
                  <a:srgbClr val="070605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solidFill>
                <a:srgbClr val="070605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solidFill>
                  <a:srgbClr val="070605"/>
                </a:solidFill>
              </a:rPr>
              <a:t>Tanda-tangan</a:t>
            </a:r>
            <a:r>
              <a:rPr lang="en-US" altLang="en-US" dirty="0">
                <a:solidFill>
                  <a:srgbClr val="070605"/>
                </a:solidFill>
              </a:rPr>
              <a:t> digital </a:t>
            </a:r>
            <a:r>
              <a:rPr lang="en-US" altLang="en-US" dirty="0" err="1">
                <a:solidFill>
                  <a:srgbClr val="070605"/>
                </a:solidFill>
              </a:rPr>
              <a:t>selalu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berbeda-beda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antara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satu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isi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dokumen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dengan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dokumen</a:t>
            </a:r>
            <a:r>
              <a:rPr lang="en-US" altLang="en-US" dirty="0">
                <a:solidFill>
                  <a:srgbClr val="070605"/>
                </a:solidFill>
              </a:rPr>
              <a:t> lain.</a:t>
            </a:r>
            <a:endParaRPr lang="en-GB" altLang="en-US" dirty="0">
              <a:solidFill>
                <a:srgbClr val="070605"/>
              </a:solidFill>
            </a:endParaRPr>
          </a:p>
          <a:p>
            <a:pPr eaLnBrk="1" hangingPunct="1"/>
            <a:endParaRPr lang="en-US" altLang="en-US" dirty="0"/>
          </a:p>
        </p:txBody>
      </p:sp>
      <p:sp>
        <p:nvSpPr>
          <p:cNvPr id="8195" name="Footer Placeholder 3">
            <a:extLst>
              <a:ext uri="{FF2B5EF4-FFF2-40B4-BE49-F238E27FC236}">
                <a16:creationId xmlns:a16="http://schemas.microsoft.com/office/drawing/2014/main" id="{A6DAAF48-A86E-4C1C-83C0-603FFC900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Munir/Teknik Informatika STEI - ITB </a:t>
            </a:r>
          </a:p>
        </p:txBody>
      </p:sp>
      <p:sp>
        <p:nvSpPr>
          <p:cNvPr id="8196" name="Slide Number Placeholder 4">
            <a:extLst>
              <a:ext uri="{FF2B5EF4-FFF2-40B4-BE49-F238E27FC236}">
                <a16:creationId xmlns:a16="http://schemas.microsoft.com/office/drawing/2014/main" id="{DFE6FA6E-193D-4D03-9076-C16772134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2AFDCC4-1FE3-496E-A287-FFD0D1CB25DD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GB" altLang="en-US" sz="140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>
            <a:extLst>
              <a:ext uri="{FF2B5EF4-FFF2-40B4-BE49-F238E27FC236}">
                <a16:creationId xmlns:a16="http://schemas.microsoft.com/office/drawing/2014/main" id="{37C37ACB-F26E-496D-B636-410D20F11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Munir/Teknik Informatika STEI - ITB </a:t>
            </a:r>
          </a:p>
        </p:txBody>
      </p:sp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0EFCF299-BC85-4EDE-B1A6-A74A6A469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4CAC3FC-7B92-4B9E-BEFB-22BA3EEA80D0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1235E61-7CA5-4DC7-AA51-34D313089D8C}"/>
              </a:ext>
            </a:extLst>
          </p:cNvPr>
          <p:cNvSpPr/>
          <p:nvPr/>
        </p:nvSpPr>
        <p:spPr>
          <a:xfrm>
            <a:off x="762001" y="428800"/>
            <a:ext cx="10439400" cy="5940088"/>
          </a:xfrm>
          <a:prstGeom prst="rect">
            <a:avLst/>
          </a:prstGeom>
          <a:ln w="158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Paris, 31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Desember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2018</a:t>
            </a:r>
            <a:endParaRPr lang="en-US" sz="2000" dirty="0"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en-US" sz="2000" dirty="0"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Halo Alice</a:t>
            </a:r>
            <a:endParaRPr lang="en-US" sz="2000" dirty="0"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Sudah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lama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kita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tidak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berjumpa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sejak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lulus SMA.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Saya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sekarang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tinggal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di Paris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sejak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tahun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2016.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Saya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bekerja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di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sebuah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perusahaan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IT yang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bernama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Solution Express. Perusahaan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ini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memberikan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layanan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keamanan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informasi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berbasis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cloud computing.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Saya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menjadi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menejer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Quality Control.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Klien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kami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umumnya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bank-bank yang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membutuhkan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keamanan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data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nasabah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  <a:endParaRPr lang="en-US" sz="2000" dirty="0"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en-US" sz="2000" dirty="0"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Oh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ya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saya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belum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menanyakan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bagaimana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keadaanmu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sekarang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. Di mana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kamu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bekerja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atau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malah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melanjutkan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studi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S2 di mana?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Saya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ingat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kamu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dulu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jago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sekali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pelajaran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kimia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Apakah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kamu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masih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menekuni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bidang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kimia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saat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ini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?</a:t>
            </a:r>
            <a:endParaRPr lang="en-US" sz="2000" dirty="0"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en-US" sz="2000" dirty="0"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Oke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deh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jika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kamu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jalan-jalan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ke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Eropa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jangan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lupa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mampir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ke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kota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Paris.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Nanti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saya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akan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ajak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kamu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mengunjungi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Menara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Eiffel.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Bisa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naik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sampai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ke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atas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lho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  <a:endParaRPr lang="en-US" sz="2000" dirty="0"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en-US" sz="2000" dirty="0"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Salam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dari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temanmu</a:t>
            </a: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di Paris</a:t>
            </a:r>
            <a:endParaRPr lang="en-US" sz="2000" dirty="0"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Bob</a:t>
            </a:r>
          </a:p>
          <a:p>
            <a:pPr algn="just">
              <a:spcAft>
                <a:spcPts val="0"/>
              </a:spcAft>
            </a:pPr>
            <a:endParaRPr lang="en-US" sz="2000" dirty="0"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-- BEGIN SIGNATURE—</a:t>
            </a:r>
            <a:endParaRPr lang="en-US" sz="2000" dirty="0">
              <a:solidFill>
                <a:srgbClr val="FF0000"/>
              </a:solidFill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    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13706B6D42442620B2FD1098BD4D54ADFA9F7DC27576954ADCE5E5FC901</a:t>
            </a:r>
            <a:endParaRPr lang="en-US" sz="2000" b="1" dirty="0">
              <a:solidFill>
                <a:srgbClr val="FF0000"/>
              </a:solidFill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-- END SIGNATURE--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 </a:t>
            </a:r>
            <a:endParaRPr lang="en-US" sz="2000" dirty="0">
              <a:solidFill>
                <a:srgbClr val="FF0000"/>
              </a:solidFill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>
            <a:extLst>
              <a:ext uri="{FF2B5EF4-FFF2-40B4-BE49-F238E27FC236}">
                <a16:creationId xmlns:a16="http://schemas.microsoft.com/office/drawing/2014/main" id="{6005AF9C-260C-4750-B043-0E4B1D3AE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Munir/Teknik Informatika STEI - ITB </a:t>
            </a:r>
          </a:p>
        </p:txBody>
      </p:sp>
      <p:sp>
        <p:nvSpPr>
          <p:cNvPr id="10243" name="Slide Number Placeholder 5">
            <a:extLst>
              <a:ext uri="{FF2B5EF4-FFF2-40B4-BE49-F238E27FC236}">
                <a16:creationId xmlns:a16="http://schemas.microsoft.com/office/drawing/2014/main" id="{EAE9A043-49E7-47ED-9ED1-BEB690B72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9608FB3-624F-4430-BCD2-2B2D859679C7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825128A9-E733-47EE-B9C0-10D097873F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23122" y="838200"/>
            <a:ext cx="9240078" cy="762000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Dua</a:t>
            </a:r>
            <a:r>
              <a:rPr lang="en-US" altLang="en-US" dirty="0"/>
              <a:t> </a:t>
            </a:r>
            <a:r>
              <a:rPr lang="en-US" altLang="en-US" dirty="0" err="1"/>
              <a:t>cara</a:t>
            </a:r>
            <a:r>
              <a:rPr lang="en-US" altLang="en-US" dirty="0"/>
              <a:t> </a:t>
            </a:r>
            <a:r>
              <a:rPr lang="en-US" altLang="en-US" dirty="0" err="1"/>
              <a:t>menandatangani</a:t>
            </a:r>
            <a:r>
              <a:rPr lang="en-US" altLang="en-US" dirty="0"/>
              <a:t> </a:t>
            </a:r>
            <a:r>
              <a:rPr lang="en-US" altLang="en-US" dirty="0" err="1"/>
              <a:t>pesan</a:t>
            </a:r>
            <a:r>
              <a:rPr lang="en-US" altLang="en-US" dirty="0"/>
              <a:t>:</a:t>
            </a:r>
            <a:endParaRPr lang="en-GB" altLang="en-US" dirty="0"/>
          </a:p>
        </p:txBody>
      </p:sp>
      <p:sp>
        <p:nvSpPr>
          <p:cNvPr id="10245" name="Rectangle 3">
            <a:extLst>
              <a:ext uri="{FF2B5EF4-FFF2-40B4-BE49-F238E27FC236}">
                <a16:creationId xmlns:a16="http://schemas.microsoft.com/office/drawing/2014/main" id="{C35DEB68-CE93-488D-8671-786A3A4107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32452" y="1752600"/>
            <a:ext cx="9130748" cy="4464050"/>
          </a:xfrm>
        </p:spPr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Mengenkripsi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pesan</a:t>
            </a:r>
            <a:endParaRPr lang="en-US" altLang="en-US" dirty="0">
              <a:solidFill>
                <a:srgbClr val="070605"/>
              </a:solidFill>
              <a:cs typeface="Times New Roman" panose="02020603050405020304" pitchFamily="18" charset="0"/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</a:pPr>
            <a:endParaRPr lang="en-US" altLang="en-US" dirty="0">
              <a:solidFill>
                <a:srgbClr val="070605"/>
              </a:solidFill>
              <a:cs typeface="Times New Roman" panose="02020603050405020304" pitchFamily="18" charset="0"/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Menggunakan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kombinasi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fungsi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70605"/>
                </a:solidFill>
                <a:cs typeface="Times New Roman" panose="02020603050405020304" pitchFamily="18" charset="0"/>
              </a:rPr>
              <a:t>hash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solidFill>
                  <a:srgbClr val="070605"/>
                </a:solidFill>
                <a:cs typeface="Times New Roman" panose="02020603050405020304" pitchFamily="18" charset="0"/>
              </a:rPr>
              <a:t>hash function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) dan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kriptografi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kunci-publik</a:t>
            </a:r>
            <a:endParaRPr lang="en-US" altLang="en-US" dirty="0">
              <a:solidFill>
                <a:srgbClr val="070605"/>
              </a:solidFill>
              <a:cs typeface="Times New Roman" panose="02020603050405020304" pitchFamily="18" charset="0"/>
            </a:endParaRPr>
          </a:p>
          <a:p>
            <a:pPr marL="609600" indent="-60960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endParaRPr lang="en-GB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>
            <a:extLst>
              <a:ext uri="{FF2B5EF4-FFF2-40B4-BE49-F238E27FC236}">
                <a16:creationId xmlns:a16="http://schemas.microsoft.com/office/drawing/2014/main" id="{85E3F79D-1B0E-4A6C-889F-A0CD6BAF5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Munir/Teknik Informatika STEI - ITB </a:t>
            </a:r>
          </a:p>
        </p:txBody>
      </p:sp>
      <p:sp>
        <p:nvSpPr>
          <p:cNvPr id="11267" name="Slide Number Placeholder 5">
            <a:extLst>
              <a:ext uri="{FF2B5EF4-FFF2-40B4-BE49-F238E27FC236}">
                <a16:creationId xmlns:a16="http://schemas.microsoft.com/office/drawing/2014/main" id="{D7A12EED-43DF-42C1-BC70-4F991F6E3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84213A9-1AEE-4F86-BCC3-E62C0D71B057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11268" name="Rectangle 2">
            <a:extLst>
              <a:ext uri="{FF2B5EF4-FFF2-40B4-BE49-F238E27FC236}">
                <a16:creationId xmlns:a16="http://schemas.microsoft.com/office/drawing/2014/main" id="{3CF0A1A2-FA65-4C96-A0D9-9A473B63B9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>
                <a:cs typeface="Times New Roman" panose="02020603050405020304" pitchFamily="18" charset="0"/>
              </a:rPr>
              <a:t>Penandatangan dengan Cara Mengenkripsi Pesan</a:t>
            </a:r>
            <a:r>
              <a:rPr lang="en-GB" altLang="en-US"/>
              <a:t> 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C233FFC0-1279-4414-A1BA-7F31BADF4F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lphaLcPeriod"/>
              <a:defRPr/>
            </a:pPr>
            <a:r>
              <a:rPr lang="en-US" b="1" dirty="0" err="1"/>
              <a:t>Menggunakan</a:t>
            </a:r>
            <a:r>
              <a:rPr lang="en-US" b="1" dirty="0"/>
              <a:t> </a:t>
            </a:r>
            <a:r>
              <a:rPr lang="en-US" b="1" dirty="0" err="1"/>
              <a:t>kriptografi</a:t>
            </a:r>
            <a:r>
              <a:rPr lang="en-US" b="1" dirty="0"/>
              <a:t> </a:t>
            </a:r>
            <a:r>
              <a:rPr lang="en-US" b="1" dirty="0" err="1"/>
              <a:t>simetri</a:t>
            </a:r>
            <a:endParaRPr lang="en-US" b="1" dirty="0"/>
          </a:p>
          <a:p>
            <a:pPr marL="974725" indent="-398463">
              <a:defRPr/>
            </a:pP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Pesan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 yang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dienkripsi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dengan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algoritma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simetri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sudah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 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memberikan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solusi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untuk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otentikasi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pengirim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karena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kunci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simetri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hanya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diketahui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 oleh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pengirim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 dan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penerima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. </a:t>
            </a:r>
          </a:p>
          <a:p>
            <a:pPr marL="974725" indent="-398463">
              <a:defRPr/>
            </a:pPr>
            <a:endParaRPr lang="en-US" dirty="0">
              <a:solidFill>
                <a:srgbClr val="070605"/>
              </a:solidFill>
              <a:cs typeface="Times New Roman" pitchFamily="18" charset="0"/>
            </a:endParaRPr>
          </a:p>
          <a:p>
            <a:pPr marL="1033463" indent="-457200">
              <a:defRPr/>
            </a:pP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Namun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cara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ini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tidak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menyediakan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mekanisme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untuk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 anti-</a:t>
            </a:r>
            <a:r>
              <a:rPr lang="en-US" dirty="0" err="1">
                <a:solidFill>
                  <a:srgbClr val="070605"/>
                </a:solidFill>
                <a:cs typeface="Times New Roman" pitchFamily="18" charset="0"/>
              </a:rPr>
              <a:t>penyangkalan</a:t>
            </a:r>
            <a:r>
              <a:rPr lang="en-US" dirty="0">
                <a:solidFill>
                  <a:srgbClr val="070605"/>
                </a:solidFill>
                <a:cs typeface="Times New Roman" pitchFamily="18" charset="0"/>
              </a:rPr>
              <a:t>.</a:t>
            </a:r>
            <a:endParaRPr lang="en-GB" dirty="0">
              <a:solidFill>
                <a:srgbClr val="070605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>
            <a:extLst>
              <a:ext uri="{FF2B5EF4-FFF2-40B4-BE49-F238E27FC236}">
                <a16:creationId xmlns:a16="http://schemas.microsoft.com/office/drawing/2014/main" id="{10D146E1-14A2-406C-A04B-15E9396E4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Munir/Teknik Informatika STEI - ITB </a:t>
            </a:r>
          </a:p>
        </p:txBody>
      </p:sp>
      <p:sp>
        <p:nvSpPr>
          <p:cNvPr id="12291" name="Slide Number Placeholder 5">
            <a:extLst>
              <a:ext uri="{FF2B5EF4-FFF2-40B4-BE49-F238E27FC236}">
                <a16:creationId xmlns:a16="http://schemas.microsoft.com/office/drawing/2014/main" id="{08B161EA-FB43-4F7F-BA54-AF6FE6A2D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1FF8573-24DD-45D0-94D3-63B4F4A32718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1484B7A4-DE82-405E-A7BE-561A718F2E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5435" y="990600"/>
            <a:ext cx="11012556" cy="47244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Agar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mengatasi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masalah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penyangkalan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diperlukan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pihak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ketiga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dipercaya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oleh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pengirim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/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penerima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Pihak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ketiga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disebut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penengah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arbitrase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).</a:t>
            </a:r>
          </a:p>
          <a:p>
            <a:pPr eaLnBrk="1" hangingPunct="1"/>
            <a:endParaRPr lang="en-US" altLang="en-US" dirty="0">
              <a:solidFill>
                <a:srgbClr val="070605"/>
              </a:solidFill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Misalkan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BB (</a:t>
            </a:r>
            <a:r>
              <a:rPr lang="en-US" altLang="en-US" i="1" dirty="0">
                <a:solidFill>
                  <a:srgbClr val="070605"/>
                </a:solidFill>
                <a:cs typeface="Times New Roman" panose="02020603050405020304" pitchFamily="18" charset="0"/>
              </a:rPr>
              <a:t>Big Brothers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)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otoritas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arbitrase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dipercaya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oleh Alice dan Bob. </a:t>
            </a:r>
          </a:p>
          <a:p>
            <a:pPr eaLnBrk="1" hangingPunct="1"/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BB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memberikan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rahasia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70605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i="1" baseline="-30000" dirty="0">
                <a:solidFill>
                  <a:srgbClr val="070605"/>
                </a:solidFill>
                <a:cs typeface="Times New Roman" panose="02020603050405020304" pitchFamily="18" charset="0"/>
              </a:rPr>
              <a:t>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kepada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Alice dan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rahasia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70605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i="1" baseline="-30000" dirty="0">
                <a:solidFill>
                  <a:srgbClr val="070605"/>
                </a:solidFill>
                <a:cs typeface="Times New Roman" panose="02020603050405020304" pitchFamily="18" charset="0"/>
              </a:rPr>
              <a:t>B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kepada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Bob. </a:t>
            </a:r>
          </a:p>
          <a:p>
            <a:pPr eaLnBrk="1" hangingPunct="1"/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Hanya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Alice dan BB yang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mengetahui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70605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i="1" baseline="-30000" dirty="0">
                <a:solidFill>
                  <a:srgbClr val="070605"/>
                </a:solidFill>
                <a:cs typeface="Times New Roman" panose="02020603050405020304" pitchFamily="18" charset="0"/>
              </a:rPr>
              <a:t>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begitu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juga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hanya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Bob dan BB yang </a:t>
            </a:r>
            <a:r>
              <a:rPr lang="en-US" altLang="en-US" dirty="0" err="1">
                <a:solidFill>
                  <a:srgbClr val="070605"/>
                </a:solidFill>
                <a:cs typeface="Times New Roman" panose="02020603050405020304" pitchFamily="18" charset="0"/>
              </a:rPr>
              <a:t>mengetahui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70605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i="1" baseline="-30000" dirty="0">
                <a:solidFill>
                  <a:srgbClr val="070605"/>
                </a:solidFill>
                <a:cs typeface="Times New Roman" panose="02020603050405020304" pitchFamily="18" charset="0"/>
              </a:rPr>
              <a:t>B</a:t>
            </a:r>
            <a:r>
              <a:rPr lang="en-US" altLang="en-US" dirty="0">
                <a:solidFill>
                  <a:srgbClr val="070605"/>
                </a:solidFill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endParaRPr lang="en-GB" altLang="en-US" sz="2400" dirty="0">
              <a:solidFill>
                <a:srgbClr val="070605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1420</Words>
  <Application>Microsoft Office PowerPoint</Application>
  <PresentationFormat>Widescreen</PresentationFormat>
  <Paragraphs>195</Paragraphs>
  <Slides>24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Arial</vt:lpstr>
      <vt:lpstr>Calibri</vt:lpstr>
      <vt:lpstr>Calibri Light</vt:lpstr>
      <vt:lpstr>Georgia</vt:lpstr>
      <vt:lpstr>Times New Roman</vt:lpstr>
      <vt:lpstr>Wingdings</vt:lpstr>
      <vt:lpstr>Office Theme</vt:lpstr>
      <vt:lpstr>Document</vt:lpstr>
      <vt:lpstr>Visio</vt:lpstr>
      <vt:lpstr>VISIO</vt:lpstr>
      <vt:lpstr>Tanda-tangan Digital</vt:lpstr>
      <vt:lpstr>Review materi awal</vt:lpstr>
      <vt:lpstr>Tanda-tangan </vt:lpstr>
      <vt:lpstr>PowerPoint Presentation</vt:lpstr>
      <vt:lpstr>PowerPoint Presentation</vt:lpstr>
      <vt:lpstr>PowerPoint Presentation</vt:lpstr>
      <vt:lpstr>Dua cara menandatangani pesan:</vt:lpstr>
      <vt:lpstr>Penandatangan dengan Cara Mengenkripsi Pesan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Penandatangan dengan Menggunakan  Kriptografi kunci-publik dan Fungsi Hash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SELAMAT BELAJAR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Dr.Ir. Rinaldi Munir, MT</dc:creator>
  <cp:lastModifiedBy>Rinaldi Munir</cp:lastModifiedBy>
  <cp:revision>20</cp:revision>
  <dcterms:created xsi:type="dcterms:W3CDTF">2020-03-22T06:00:50Z</dcterms:created>
  <dcterms:modified xsi:type="dcterms:W3CDTF">2020-11-11T02:10:30Z</dcterms:modified>
</cp:coreProperties>
</file>