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92" r:id="rId2"/>
    <p:sldId id="416" r:id="rId3"/>
    <p:sldId id="493" r:id="rId4"/>
    <p:sldId id="440" r:id="rId5"/>
    <p:sldId id="453" r:id="rId6"/>
    <p:sldId id="454" r:id="rId7"/>
    <p:sldId id="455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94" r:id="rId21"/>
    <p:sldId id="495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56" r:id="rId30"/>
    <p:sldId id="457" r:id="rId31"/>
    <p:sldId id="458" r:id="rId32"/>
    <p:sldId id="380" r:id="rId33"/>
    <p:sldId id="381" r:id="rId34"/>
    <p:sldId id="382" r:id="rId35"/>
    <p:sldId id="42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B227-AA13-4923-ADA0-7205AA21D5F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0C8D-F984-48A0-94B4-C55EB318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91BA-3130-4C0C-95E5-FE019AA6F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0D7A-3100-4388-AF3E-3C54C76EE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82FC9-980F-45C0-B96D-08274502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F6CEE-3DF4-4468-B757-2BC7DC40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C328F-BE10-483C-BC06-A605FA94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FAC9-B27B-48F9-B1B0-EDAFC884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A333C-320E-4572-B623-E2FB60C37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5A855-ED7B-4A19-91C0-DDA6AB85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4FBB-277D-4370-AA7B-90194AD9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4E8E9-5337-47BB-9688-0C6AF523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7E3B-CB80-4827-90EB-6DFA9734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B2D99-B8A0-4433-8244-4F6EF1BD6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9E096-9603-477F-A93B-B1538B0C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6E7F-D31B-47B6-BE12-C6AA5C49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B08E-B968-4A50-B7A9-7A7F909D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AE32DB-8D2C-4390-8F89-B4789813D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94C0B3-73E0-41A6-B38A-6A5860941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084A693-D253-448E-BEEA-1E3F3AF99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DBB2A-A732-43CF-931A-9A0AA058B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86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C2B3-4F6B-4CF2-9B39-B40B8570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996D-D561-4998-B90B-E263834A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2706-156F-4A1A-9A34-DF82FDB6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FDA9-4943-47E7-9DE0-4D479E10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0A5C-17FD-406F-A2DC-CACFE49D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B8A4-2269-4635-99E5-E90B602A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D1ED-89AD-4694-A66F-C06E9EF3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076B-82AA-4AE7-905E-DEF5D500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E26E-3AA8-4AC9-AA79-3AD25F59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F719-23A6-401C-BE4B-B30245E1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C18-95FE-4378-80D3-04F9976C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3D49-219D-4E79-AD37-9D04EB6D9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2904-FDA0-4369-87A0-8044CF75B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F9DDC-9F82-4972-A24D-6C8B8224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4F43A-5D50-4C6C-AF4D-D9F958C6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14EB2-0AE3-4018-B247-5A93ED5D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D28C-6546-48B1-A521-01CBACCE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E6E39-95E7-47EA-8B4B-A84096D95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15568-CD99-4A7D-90EB-80802206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D3DDC-0C6A-44C1-AC9D-1C003ECD5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289BC-EE5D-4408-A75D-85FD583C7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B6BE7-E60A-482C-A492-6CF32F0A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BF33F-AE0B-4F3F-A769-0B55FE8C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841B9-10BA-4684-8875-653403B1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16ED-DE68-4E6A-864E-5002BD2A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8742E-E749-4900-9242-108725ED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D2B4F-3B8E-4AA1-AC1E-08714FA3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4069-3818-43C2-AD4E-9D103FB9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0BD84-2F42-401B-B804-3C618B6C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D40CE-F57E-4E20-BF76-FF1D0563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D9E2-2015-483A-9F33-048EA852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594A-098E-48A3-BA13-3396320F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1552-A8E7-4CEF-8FFB-0EFA7E4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35D6-8B14-434C-85F6-B8D1AE75F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0B06B-ABB8-40B9-85F2-D5A611D3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D24FB-F6A2-4868-8850-9E89B2BB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BD1D-717B-4900-9C25-CEB3046E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18D3-F874-4943-B4E2-1B78B2FA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A99F-AC8A-4572-A473-C1303E212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CFF12-6425-4144-A82F-5D4C23159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6F6D4-9F4B-4E84-A8EE-68F1FAD1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B0676-E4C1-4279-80BC-0FE5A3C0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A96EA-25F2-46B5-8198-92F543C2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12F5F-51C3-40B3-A2DB-8EF61ECE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1A07-9C10-43FB-9CA0-A438E425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374C7-7A88-4EBA-A13C-CC68A5FDE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8564-7A3A-4D9A-B7A0-4E57ED97930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AD9C0-36DB-488B-9284-03E55A4C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0ED5D-674F-41B3-9659-EE885AB5D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9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forensics.champlain.edu/download/s-tools4.zip" TargetMode="External"/><Relationship Id="rId2" Type="http://schemas.openxmlformats.org/officeDocument/2006/relationships/hyperlink" Target="http://www.simtel.net/product.php%5Bid%5D12796%5BSiteID%5Dsimtel.ne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inux01.gwdg.de/~alatham/stego.html" TargetMode="External"/><Relationship Id="rId2" Type="http://schemas.openxmlformats.org/officeDocument/2006/relationships/hyperlink" Target="http://www.jjtc.com/Steganography/toolmatrix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etoric.umn.edu/Rhetoric/misc/dfrank/stegsoft.html" TargetMode="External"/><Relationship Id="rId2" Type="http://schemas.openxmlformats.org/officeDocument/2006/relationships/hyperlink" Target="http://www.ise.gmu.edu/~njohnson/Steganograph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zaiq.org/" TargetMode="External"/><Relationship Id="rId4" Type="http://schemas.openxmlformats.org/officeDocument/2006/relationships/hyperlink" Target="http://www.topology.org/crypto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2"/>
                </a:solidFill>
              </a:rPr>
              <a:t>Rinaldi </a:t>
            </a:r>
            <a:r>
              <a:rPr lang="en-GB" altLang="en-US" sz="1400" dirty="0" err="1">
                <a:solidFill>
                  <a:schemeClr val="tx2"/>
                </a:solidFill>
              </a:rPr>
              <a:t>Munir</a:t>
            </a:r>
            <a:r>
              <a:rPr lang="en-GB" altLang="en-US" sz="1400" dirty="0">
                <a:solidFill>
                  <a:schemeClr val="tx2"/>
                </a:solidFill>
              </a:rPr>
              <a:t>/IF4020 </a:t>
            </a:r>
            <a:r>
              <a:rPr lang="en-GB" altLang="en-US" sz="1400" dirty="0" err="1">
                <a:solidFill>
                  <a:schemeClr val="tx2"/>
                </a:solidFill>
              </a:rPr>
              <a:t>Kriptografi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6002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Steganografi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Bagian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2)</a:t>
            </a:r>
            <a:endParaRPr lang="en-GB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8515" y="943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 err="1"/>
              <a:t>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IF4020 </a:t>
            </a:r>
            <a:r>
              <a:rPr lang="en-US" altLang="en-US" sz="2400" dirty="0" err="1"/>
              <a:t>Kriptografi</a:t>
            </a:r>
            <a:endParaRPr lang="en-GB" altLang="en-US" sz="2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76400" y="3659936"/>
            <a:ext cx="9144000" cy="2106559"/>
          </a:xfrm>
        </p:spPr>
        <p:txBody>
          <a:bodyPr>
            <a:normAutofit/>
          </a:bodyPr>
          <a:lstStyle/>
          <a:p>
            <a:r>
              <a:rPr lang="en-US" b="1" dirty="0" err="1"/>
              <a:t>Oleh</a:t>
            </a:r>
            <a:r>
              <a:rPr lang="en-US" b="1" dirty="0"/>
              <a:t>: Dr. Rinaldi </a:t>
            </a:r>
            <a:r>
              <a:rPr lang="en-US" b="1" dirty="0" err="1"/>
              <a:t>Munir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Prodi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 err="1"/>
              <a:t>Sekolah</a:t>
            </a:r>
            <a:r>
              <a:rPr lang="en-US" b="1" dirty="0"/>
              <a:t> Teknik </a:t>
            </a:r>
            <a:r>
              <a:rPr lang="en-US" b="1" dirty="0" err="1"/>
              <a:t>Elektro</a:t>
            </a:r>
            <a:r>
              <a:rPr lang="en-US" b="1" dirty="0"/>
              <a:t> dan </a:t>
            </a:r>
            <a:r>
              <a:rPr lang="en-US" b="1" dirty="0" err="1"/>
              <a:t>Informatika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5D471C64-98CB-4988-AF20-F20A30762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642939"/>
            <a:ext cx="10368280" cy="5487987"/>
          </a:xfrm>
        </p:spPr>
        <p:txBody>
          <a:bodyPr/>
          <a:lstStyle/>
          <a:p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ke</a:t>
            </a:r>
            <a:r>
              <a:rPr lang="en-US" altLang="en-US" sz="2400" i="1" dirty="0" err="1"/>
              <a:t>-i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i="1" dirty="0"/>
              <a:t>MSB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i="1" dirty="0"/>
              <a:t>LSB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diekstrak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diplot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bitplane</a:t>
            </a:r>
            <a:r>
              <a:rPr lang="en-US" altLang="en-US" sz="2400" dirty="0"/>
              <a:t> </a:t>
            </a:r>
            <a:r>
              <a:rPr lang="en-US" altLang="en-US" sz="2400" i="1" dirty="0"/>
              <a:t>image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delapan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biner</a:t>
            </a:r>
            <a:r>
              <a:rPr lang="en-US" altLang="en-US" sz="2400" dirty="0"/>
              <a:t>.</a:t>
            </a: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B21A0370-2404-4649-A49E-C077EFD7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D9E61F2-DBB1-44D4-AA10-D863AD04A713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7588" name="Picture 3" descr="camera">
            <a:extLst>
              <a:ext uri="{FF2B5EF4-FFF2-40B4-BE49-F238E27FC236}">
                <a16:creationId xmlns:a16="http://schemas.microsoft.com/office/drawing/2014/main" id="{1355F7BD-258C-47CB-8084-FA5E66E7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2" y="2071688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 descr="M1">
            <a:extLst>
              <a:ext uri="{FF2B5EF4-FFF2-40B4-BE49-F238E27FC236}">
                <a16:creationId xmlns:a16="http://schemas.microsoft.com/office/drawing/2014/main" id="{5B72FCD3-4438-4EDC-9761-4759F913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071688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5" descr="M2">
            <a:extLst>
              <a:ext uri="{FF2B5EF4-FFF2-40B4-BE49-F238E27FC236}">
                <a16:creationId xmlns:a16="http://schemas.microsoft.com/office/drawing/2014/main" id="{93D939A2-3ACD-410F-8313-61E779A7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071688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6" descr="M3">
            <a:extLst>
              <a:ext uri="{FF2B5EF4-FFF2-40B4-BE49-F238E27FC236}">
                <a16:creationId xmlns:a16="http://schemas.microsoft.com/office/drawing/2014/main" id="{622FECB9-3934-498A-843D-20F6D83A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2071688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7" descr="M4">
            <a:extLst>
              <a:ext uri="{FF2B5EF4-FFF2-40B4-BE49-F238E27FC236}">
                <a16:creationId xmlns:a16="http://schemas.microsoft.com/office/drawing/2014/main" id="{5A074A32-D27B-4385-8715-D180E1CD9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429126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8" descr="M5">
            <a:extLst>
              <a:ext uri="{FF2B5EF4-FFF2-40B4-BE49-F238E27FC236}">
                <a16:creationId xmlns:a16="http://schemas.microsoft.com/office/drawing/2014/main" id="{0E2C5039-61D3-480E-AA66-A6A17643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4429126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9" descr="M6">
            <a:extLst>
              <a:ext uri="{FF2B5EF4-FFF2-40B4-BE49-F238E27FC236}">
                <a16:creationId xmlns:a16="http://schemas.microsoft.com/office/drawing/2014/main" id="{1DDF72C0-1303-4472-8BD5-DCEC0BFC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429126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0" descr="M7">
            <a:extLst>
              <a:ext uri="{FF2B5EF4-FFF2-40B4-BE49-F238E27FC236}">
                <a16:creationId xmlns:a16="http://schemas.microsoft.com/office/drawing/2014/main" id="{9E939C43-8689-4ED7-A1A1-D3AF25BC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4429126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1" descr="M8">
            <a:extLst>
              <a:ext uri="{FF2B5EF4-FFF2-40B4-BE49-F238E27FC236}">
                <a16:creationId xmlns:a16="http://schemas.microsoft.com/office/drawing/2014/main" id="{49E365B6-3767-46D2-A86A-6C012412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4429126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CE9D18-F60F-4AA9-AE0C-58CA22416284}"/>
              </a:ext>
            </a:extLst>
          </p:cNvPr>
          <p:cNvSpPr txBox="1"/>
          <p:nvPr/>
        </p:nvSpPr>
        <p:spPr>
          <a:xfrm>
            <a:off x="2587182" y="3786188"/>
            <a:ext cx="138518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/>
              <a:t>Original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8BF092-EF15-4E04-89F6-90C2F08F5AA8}"/>
              </a:ext>
            </a:extLst>
          </p:cNvPr>
          <p:cNvSpPr txBox="1"/>
          <p:nvPr/>
        </p:nvSpPr>
        <p:spPr>
          <a:xfrm>
            <a:off x="4951857" y="3786188"/>
            <a:ext cx="1024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/>
              <a:t>Bitplane</a:t>
            </a:r>
            <a:r>
              <a:rPr lang="en-US" sz="1600" dirty="0"/>
              <a:t>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C04CC-FAEC-4786-BDA6-FDE71768C39C}"/>
              </a:ext>
            </a:extLst>
          </p:cNvPr>
          <p:cNvSpPr txBox="1"/>
          <p:nvPr/>
        </p:nvSpPr>
        <p:spPr>
          <a:xfrm>
            <a:off x="6917182" y="3786188"/>
            <a:ext cx="1024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/>
              <a:t>Bitplane</a:t>
            </a:r>
            <a:r>
              <a:rPr lang="en-US" sz="1600" dirty="0"/>
              <a:t> 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B20DA-E4ED-4644-B206-6F01C834A02D}"/>
              </a:ext>
            </a:extLst>
          </p:cNvPr>
          <p:cNvSpPr txBox="1"/>
          <p:nvPr/>
        </p:nvSpPr>
        <p:spPr>
          <a:xfrm>
            <a:off x="8917432" y="3786188"/>
            <a:ext cx="1024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/>
              <a:t>Bitplane</a:t>
            </a:r>
            <a:r>
              <a:rPr lang="en-US" sz="1600" dirty="0"/>
              <a:t>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D5140-002B-4FA7-A125-899A64331DDA}"/>
              </a:ext>
            </a:extLst>
          </p:cNvPr>
          <p:cNvSpPr txBox="1"/>
          <p:nvPr/>
        </p:nvSpPr>
        <p:spPr>
          <a:xfrm>
            <a:off x="2059432" y="6143625"/>
            <a:ext cx="1024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/>
              <a:t>Bitplane</a:t>
            </a:r>
            <a:r>
              <a:rPr lang="en-US" sz="1600" dirty="0"/>
              <a:t>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5CC074-157A-4628-ACB3-6CBAECADB09F}"/>
              </a:ext>
            </a:extLst>
          </p:cNvPr>
          <p:cNvSpPr txBox="1"/>
          <p:nvPr/>
        </p:nvSpPr>
        <p:spPr>
          <a:xfrm>
            <a:off x="3773932" y="6143625"/>
            <a:ext cx="1024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/>
              <a:t>Bitplane</a:t>
            </a:r>
            <a:r>
              <a:rPr lang="en-US" sz="1600" dirty="0"/>
              <a:t>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9484C8-D8DA-46BE-A001-6E38DB0ABD81}"/>
              </a:ext>
            </a:extLst>
          </p:cNvPr>
          <p:cNvSpPr txBox="1"/>
          <p:nvPr/>
        </p:nvSpPr>
        <p:spPr>
          <a:xfrm>
            <a:off x="5559869" y="6143625"/>
            <a:ext cx="1024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/>
              <a:t>Bitplane</a:t>
            </a:r>
            <a:r>
              <a:rPr lang="en-US" sz="1600" dirty="0"/>
              <a:t>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F88C95-E8AD-4D4E-AB6E-016483AE116C}"/>
              </a:ext>
            </a:extLst>
          </p:cNvPr>
          <p:cNvSpPr txBox="1"/>
          <p:nvPr/>
        </p:nvSpPr>
        <p:spPr>
          <a:xfrm>
            <a:off x="7345807" y="6143625"/>
            <a:ext cx="1024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/>
              <a:t>Bitplane</a:t>
            </a:r>
            <a:r>
              <a:rPr lang="en-US" sz="1600" dirty="0"/>
              <a:t>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616D4-6368-43CF-98FA-75C3207C1C51}"/>
              </a:ext>
            </a:extLst>
          </p:cNvPr>
          <p:cNvSpPr txBox="1"/>
          <p:nvPr/>
        </p:nvSpPr>
        <p:spPr>
          <a:xfrm>
            <a:off x="9060307" y="6143625"/>
            <a:ext cx="1024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/>
              <a:t>Bitplane</a:t>
            </a:r>
            <a:r>
              <a:rPr lang="en-US" sz="1600" dirty="0"/>
              <a:t> 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36E345-3D09-4A19-A570-145C049F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04DD4191-F629-451C-B993-9B46D842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1133634"/>
            <a:ext cx="10454640" cy="4773612"/>
          </a:xfrm>
        </p:spPr>
        <p:txBody>
          <a:bodyPr>
            <a:normAutofit lnSpcReduction="10000"/>
          </a:bodyPr>
          <a:lstStyle/>
          <a:p>
            <a:r>
              <a:rPr lang="en-US" altLang="en-US" i="1" dirty="0" err="1"/>
              <a:t>Bitpline</a:t>
            </a:r>
            <a:r>
              <a:rPr lang="en-US" altLang="en-US" dirty="0"/>
              <a:t> LSB,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i="1" dirty="0" err="1"/>
              <a:t>bitplane</a:t>
            </a:r>
            <a:r>
              <a:rPr lang="en-US" altLang="en-US" dirty="0"/>
              <a:t> 0, </a:t>
            </a:r>
            <a:r>
              <a:rPr lang="en-US" altLang="en-US" dirty="0" err="1"/>
              <a:t>terlihat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   (</a:t>
            </a:r>
            <a:r>
              <a:rPr lang="en-US" altLang="en-US" i="1" dirty="0"/>
              <a:t>random image</a:t>
            </a:r>
            <a:r>
              <a:rPr lang="en-US" altLang="en-US" dirty="0"/>
              <a:t>).</a:t>
            </a:r>
          </a:p>
          <a:p>
            <a:endParaRPr lang="en-US" altLang="en-US" dirty="0"/>
          </a:p>
          <a:p>
            <a:r>
              <a:rPr lang="en-US" altLang="en-US" dirty="0" err="1"/>
              <a:t>Bitpline</a:t>
            </a:r>
            <a:r>
              <a:rPr lang="en-US" altLang="en-US" dirty="0"/>
              <a:t> LSB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yang </a:t>
            </a:r>
            <a:r>
              <a:rPr lang="en-US" altLang="en-US" dirty="0" err="1"/>
              <a:t>redundan</a:t>
            </a:r>
            <a:r>
              <a:rPr lang="en-US" altLang="en-US" dirty="0"/>
              <a:t> pada </a:t>
            </a:r>
            <a:r>
              <a:rPr lang="en-US" altLang="en-US" dirty="0" err="1"/>
              <a:t>citra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 err="1"/>
              <a:t>Artinya</a:t>
            </a:r>
            <a:r>
              <a:rPr lang="en-US" altLang="en-US" dirty="0"/>
              <a:t>, </a:t>
            </a:r>
            <a:r>
              <a:rPr lang="en-US" altLang="en-US" dirty="0" err="1"/>
              <a:t>perubahan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bit pada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mengubah</a:t>
            </a:r>
            <a:r>
              <a:rPr lang="en-US" altLang="en-US" dirty="0"/>
              <a:t> </a:t>
            </a:r>
            <a:r>
              <a:rPr lang="en-US" altLang="en-US" dirty="0" err="1"/>
              <a:t>persepsi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keseluruhan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Inilah</a:t>
            </a:r>
            <a:r>
              <a:rPr lang="en-US" altLang="en-US" dirty="0"/>
              <a:t> yang </a:t>
            </a:r>
            <a:r>
              <a:rPr lang="en-US" altLang="en-US" dirty="0" err="1"/>
              <a:t>mendasari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steganografi</a:t>
            </a:r>
            <a:r>
              <a:rPr lang="en-US" altLang="en-US" dirty="0"/>
              <a:t> yang paling </a:t>
            </a:r>
            <a:r>
              <a:rPr lang="en-US" altLang="en-US" dirty="0" err="1"/>
              <a:t>sederhana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b="1" dirty="0" err="1"/>
              <a:t>metode</a:t>
            </a:r>
            <a:r>
              <a:rPr lang="en-US" altLang="en-US" b="1" dirty="0"/>
              <a:t> LSB</a:t>
            </a:r>
            <a:r>
              <a:rPr lang="en-US" altLang="en-US" dirty="0"/>
              <a:t>.</a:t>
            </a: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2840B0AB-2D03-40D3-B389-3AD24FE2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C71F13D-EA0E-41D5-A4EE-C96A52DA6E90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7847FA-6186-49F0-BAD1-5FF5E69F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  <p:pic>
        <p:nvPicPr>
          <p:cNvPr id="6" name="Picture 11" descr="M8">
            <a:extLst>
              <a:ext uri="{FF2B5EF4-FFF2-40B4-BE49-F238E27FC236}">
                <a16:creationId xmlns:a16="http://schemas.microsoft.com/office/drawing/2014/main" id="{0D0A198A-0695-4C1B-BB03-62ECCAAE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98" y="312102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07BE91-D470-43AB-8F36-600B792455F1}"/>
              </a:ext>
            </a:extLst>
          </p:cNvPr>
          <p:cNvSpPr txBox="1"/>
          <p:nvPr/>
        </p:nvSpPr>
        <p:spPr>
          <a:xfrm>
            <a:off x="10181840" y="1955165"/>
            <a:ext cx="1024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/>
              <a:t>Bitplane</a:t>
            </a:r>
            <a:r>
              <a:rPr lang="en-US" sz="1600" dirty="0"/>
              <a:t> 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>
            <a:extLst>
              <a:ext uri="{FF2B5EF4-FFF2-40B4-BE49-F238E27FC236}">
                <a16:creationId xmlns:a16="http://schemas.microsoft.com/office/drawing/2014/main" id="{ED7E00C8-50B4-4D6F-9BDA-383209C9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4033EFA-8BBB-483F-A317-B4AFAED7B199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27D0CD0-8BB6-4E36-9BDE-CEE37EF70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i="1" dirty="0" err="1">
                <a:latin typeface="+mn-lt"/>
              </a:rPr>
              <a:t>Metode</a:t>
            </a:r>
            <a:r>
              <a:rPr lang="en-US" altLang="en-US" sz="4000" b="1" i="1" dirty="0">
                <a:latin typeface="+mn-lt"/>
              </a:rPr>
              <a:t> LSB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C845DD47-7499-43E7-B3F8-F462F36A94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1461"/>
            <a:ext cx="10728959" cy="44164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steganografi</a:t>
            </a:r>
            <a:r>
              <a:rPr lang="en-US" altLang="en-US" dirty="0"/>
              <a:t> yang paling </a:t>
            </a:r>
            <a:r>
              <a:rPr lang="en-US" altLang="en-US" dirty="0" err="1"/>
              <a:t>populer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Memanfaatkan</a:t>
            </a:r>
            <a:r>
              <a:rPr lang="en-US" altLang="en-US" dirty="0"/>
              <a:t> </a:t>
            </a:r>
            <a:r>
              <a:rPr lang="en-US" altLang="en-US" dirty="0" err="1"/>
              <a:t>kelemahan</a:t>
            </a:r>
            <a:r>
              <a:rPr lang="en-US" altLang="en-US" dirty="0"/>
              <a:t> </a:t>
            </a:r>
            <a:r>
              <a:rPr lang="en-US" altLang="en-US" dirty="0" err="1"/>
              <a:t>indra</a:t>
            </a:r>
            <a:r>
              <a:rPr lang="en-US" altLang="en-US" dirty="0"/>
              <a:t> visual </a:t>
            </a:r>
            <a:r>
              <a:rPr lang="en-US" altLang="en-US" dirty="0" err="1"/>
              <a:t>manusia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mengamati</a:t>
            </a:r>
            <a:r>
              <a:rPr lang="en-US" altLang="en-US" dirty="0"/>
              <a:t> </a:t>
            </a:r>
            <a:r>
              <a:rPr lang="en-US" altLang="en-US" dirty="0" err="1"/>
              <a:t>perubahan</a:t>
            </a:r>
            <a:r>
              <a:rPr lang="en-US" altLang="en-US" dirty="0"/>
              <a:t> </a:t>
            </a:r>
            <a:r>
              <a:rPr lang="en-US" altLang="en-US" dirty="0" err="1"/>
              <a:t>sedikit</a:t>
            </a:r>
            <a:r>
              <a:rPr lang="en-US" altLang="en-US" dirty="0"/>
              <a:t> pada </a:t>
            </a:r>
            <a:r>
              <a:rPr lang="en-US" altLang="en-US" dirty="0" err="1"/>
              <a:t>gambar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Caranya</a:t>
            </a:r>
            <a:r>
              <a:rPr lang="en-US" altLang="en-US" dirty="0"/>
              <a:t>: </a:t>
            </a:r>
            <a:r>
              <a:rPr lang="en-US" altLang="en-US" dirty="0" err="1"/>
              <a:t>Mengganti</a:t>
            </a:r>
            <a:r>
              <a:rPr lang="en-US" altLang="en-US" dirty="0"/>
              <a:t> bit </a:t>
            </a:r>
            <a:r>
              <a:rPr lang="en-US" altLang="en-US" i="1" dirty="0"/>
              <a:t>LSB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pixel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bit </a:t>
            </a:r>
            <a:r>
              <a:rPr lang="en-US" altLang="en-US" dirty="0" err="1"/>
              <a:t>pesan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 dirty="0"/>
              <a:t>	</a:t>
            </a:r>
            <a:r>
              <a:rPr lang="en-US" altLang="en-US" dirty="0" err="1"/>
              <a:t>Mengubah</a:t>
            </a:r>
            <a:r>
              <a:rPr lang="en-US" altLang="en-US" dirty="0"/>
              <a:t> bit </a:t>
            </a:r>
            <a:r>
              <a:rPr lang="en-US" altLang="en-US" i="1" dirty="0"/>
              <a:t>LSB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mengubah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byte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tinggi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rendah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ym typeface="Wingdings" panose="05000000000000000000" pitchFamily="2" charset="2"/>
              </a:rPr>
              <a:t>tidak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berpengaruh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terhadap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persepsi</a:t>
            </a:r>
            <a:r>
              <a:rPr lang="en-US" altLang="en-US" dirty="0">
                <a:sym typeface="Wingdings" panose="05000000000000000000" pitchFamily="2" charset="2"/>
              </a:rPr>
              <a:t> visual/</a:t>
            </a:r>
            <a:r>
              <a:rPr lang="en-US" altLang="en-US" dirty="0" err="1">
                <a:sym typeface="Wingdings" panose="05000000000000000000" pitchFamily="2" charset="2"/>
              </a:rPr>
              <a:t>auditori</a:t>
            </a:r>
            <a:r>
              <a:rPr lang="en-US" altLang="en-US" dirty="0">
                <a:sym typeface="Wingdings" panose="05000000000000000000" pitchFamily="2" charset="2"/>
              </a:rPr>
              <a:t>.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41CEA4-9E9D-411B-9919-A0602569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  <p:pic>
        <p:nvPicPr>
          <p:cNvPr id="11" name="Picture 11" descr="M8">
            <a:extLst>
              <a:ext uri="{FF2B5EF4-FFF2-40B4-BE49-F238E27FC236}">
                <a16:creationId xmlns:a16="http://schemas.microsoft.com/office/drawing/2014/main" id="{EA7C021A-F6AC-4E2D-B853-31E647E1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98" y="312102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3FE506-C42C-408C-9E3C-1CD637D7B6B3}"/>
              </a:ext>
            </a:extLst>
          </p:cNvPr>
          <p:cNvSpPr txBox="1"/>
          <p:nvPr/>
        </p:nvSpPr>
        <p:spPr>
          <a:xfrm>
            <a:off x="10181840" y="1955165"/>
            <a:ext cx="1024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/>
              <a:t>Bitplane</a:t>
            </a:r>
            <a:r>
              <a:rPr lang="en-US" sz="1600" dirty="0"/>
              <a:t> 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>
            <a:extLst>
              <a:ext uri="{FF2B5EF4-FFF2-40B4-BE49-F238E27FC236}">
                <a16:creationId xmlns:a16="http://schemas.microsoft.com/office/drawing/2014/main" id="{F2DD1579-DF2C-4EF6-80F7-5EA07998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C77710-5326-4AE6-B4FC-AE74AB7A5AE9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TextBox 5">
            <a:extLst>
              <a:ext uri="{FF2B5EF4-FFF2-40B4-BE49-F238E27FC236}">
                <a16:creationId xmlns:a16="http://schemas.microsoft.com/office/drawing/2014/main" id="{F2BD3F16-D0FE-443C-B6D2-E1C2A9028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0063"/>
            <a:ext cx="812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u="sng" dirty="0" err="1"/>
              <a:t>semua</a:t>
            </a:r>
            <a:r>
              <a:rPr lang="en-US" altLang="en-US" sz="2400" dirty="0"/>
              <a:t> bit LSB pada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berwarna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dibalikkan</a:t>
            </a:r>
            <a:endParaRPr lang="en-US" altLang="en-US" sz="2400" dirty="0"/>
          </a:p>
          <a:p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semula</a:t>
            </a:r>
            <a:r>
              <a:rPr lang="en-US" altLang="en-US" sz="2400" dirty="0"/>
              <a:t> 0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1;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semula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0</a:t>
            </a:r>
          </a:p>
        </p:txBody>
      </p:sp>
      <p:pic>
        <p:nvPicPr>
          <p:cNvPr id="70660" name="Picture 6" descr="yacht.JPG">
            <a:extLst>
              <a:ext uri="{FF2B5EF4-FFF2-40B4-BE49-F238E27FC236}">
                <a16:creationId xmlns:a16="http://schemas.microsoft.com/office/drawing/2014/main" id="{AF1AB4A7-719F-40F8-B150-D95F9C078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714501"/>
            <a:ext cx="392906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7" descr="yacht-hasil.jpg">
            <a:extLst>
              <a:ext uri="{FF2B5EF4-FFF2-40B4-BE49-F238E27FC236}">
                <a16:creationId xmlns:a16="http://schemas.microsoft.com/office/drawing/2014/main" id="{CB798964-6D69-49AF-97A9-2BFA7176A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714500"/>
            <a:ext cx="3938588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8">
            <a:extLst>
              <a:ext uri="{FF2B5EF4-FFF2-40B4-BE49-F238E27FC236}">
                <a16:creationId xmlns:a16="http://schemas.microsoft.com/office/drawing/2014/main" id="{12A33630-25ED-443D-B07B-6D3DE0B9E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8" y="5715000"/>
            <a:ext cx="1096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Sebelum</a:t>
            </a:r>
          </a:p>
        </p:txBody>
      </p:sp>
      <p:sp>
        <p:nvSpPr>
          <p:cNvPr id="70663" name="TextBox 9">
            <a:extLst>
              <a:ext uri="{FF2B5EF4-FFF2-40B4-BE49-F238E27FC236}">
                <a16:creationId xmlns:a16="http://schemas.microsoft.com/office/drawing/2014/main" id="{7382B4F7-5CB6-4DCA-8A9C-593338E35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5715000"/>
            <a:ext cx="109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Sesudah</a:t>
            </a:r>
          </a:p>
        </p:txBody>
      </p:sp>
      <p:sp>
        <p:nvSpPr>
          <p:cNvPr id="70664" name="TextBox 10">
            <a:extLst>
              <a:ext uri="{FF2B5EF4-FFF2-40B4-BE49-F238E27FC236}">
                <a16:creationId xmlns:a16="http://schemas.microsoft.com/office/drawing/2014/main" id="{3BE6729B-9C07-453C-BA7A-F4FEECF5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334" y="6128703"/>
            <a:ext cx="4668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</a:rPr>
              <a:t>Adakah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terlihat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perbedaaanya</a:t>
            </a:r>
            <a:r>
              <a:rPr lang="en-US" altLang="en-US" sz="24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>
            <a:extLst>
              <a:ext uri="{FF2B5EF4-FFF2-40B4-BE49-F238E27FC236}">
                <a16:creationId xmlns:a16="http://schemas.microsoft.com/office/drawing/2014/main" id="{1DDA65E3-F060-4BB7-8FB9-426D0FBC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C4B7395-456A-4493-A364-6C124D807153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71683" name="Picture 5" descr="sate.JPG">
            <a:extLst>
              <a:ext uri="{FF2B5EF4-FFF2-40B4-BE49-F238E27FC236}">
                <a16:creationId xmlns:a16="http://schemas.microsoft.com/office/drawing/2014/main" id="{62D493A1-15A8-4F56-B138-CBA5F080B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571625"/>
            <a:ext cx="4002088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6" descr="sate-hasil.jpg">
            <a:extLst>
              <a:ext uri="{FF2B5EF4-FFF2-40B4-BE49-F238E27FC236}">
                <a16:creationId xmlns:a16="http://schemas.microsoft.com/office/drawing/2014/main" id="{4D808140-1810-483A-86CE-E29D218DD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571625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7">
            <a:extLst>
              <a:ext uri="{FF2B5EF4-FFF2-40B4-BE49-F238E27FC236}">
                <a16:creationId xmlns:a16="http://schemas.microsoft.com/office/drawing/2014/main" id="{DBB169E6-D46E-4462-94F9-306BE7EB5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8" y="5715000"/>
            <a:ext cx="1096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Sebelum</a:t>
            </a:r>
          </a:p>
        </p:txBody>
      </p:sp>
      <p:sp>
        <p:nvSpPr>
          <p:cNvPr id="71686" name="TextBox 8">
            <a:extLst>
              <a:ext uri="{FF2B5EF4-FFF2-40B4-BE49-F238E27FC236}">
                <a16:creationId xmlns:a16="http://schemas.microsoft.com/office/drawing/2014/main" id="{3DCB36D2-38A9-4BCE-BFB0-C8EC92D4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5715000"/>
            <a:ext cx="109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Sesudah</a:t>
            </a:r>
          </a:p>
        </p:txBody>
      </p:sp>
      <p:sp>
        <p:nvSpPr>
          <p:cNvPr id="71687" name="TextBox 9">
            <a:extLst>
              <a:ext uri="{FF2B5EF4-FFF2-40B4-BE49-F238E27FC236}">
                <a16:creationId xmlns:a16="http://schemas.microsoft.com/office/drawing/2014/main" id="{15CFB500-2B3E-4F4B-B052-A84CC6D4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00063"/>
            <a:ext cx="8056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/>
              <a:t>Misalkan </a:t>
            </a:r>
            <a:r>
              <a:rPr lang="en-US" altLang="en-US" sz="2400" u="sng"/>
              <a:t>semua</a:t>
            </a:r>
            <a:r>
              <a:rPr lang="en-US" altLang="en-US" sz="2400"/>
              <a:t> bit LSB pada citra </a:t>
            </a:r>
            <a:r>
              <a:rPr lang="en-US" altLang="en-US" sz="2400" i="1"/>
              <a:t>grayscale</a:t>
            </a:r>
            <a:r>
              <a:rPr lang="en-US" altLang="en-US" sz="2400"/>
              <a:t> dibalikkan</a:t>
            </a:r>
          </a:p>
          <a:p>
            <a:r>
              <a:rPr lang="en-US" altLang="en-US" sz="2400"/>
              <a:t>Dari semula 0 menjadi 1; dari semula 1 menjadi 0</a:t>
            </a:r>
          </a:p>
        </p:txBody>
      </p:sp>
      <p:sp>
        <p:nvSpPr>
          <p:cNvPr id="71688" name="TextBox 10">
            <a:extLst>
              <a:ext uri="{FF2B5EF4-FFF2-40B4-BE49-F238E27FC236}">
                <a16:creationId xmlns:a16="http://schemas.microsoft.com/office/drawing/2014/main" id="{008631AD-FBB9-4444-B455-B78ADB93E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6" y="5929313"/>
            <a:ext cx="4668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</a:rPr>
              <a:t>Adakah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terlihat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perbedaaanya</a:t>
            </a:r>
            <a:r>
              <a:rPr lang="en-US" alt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683DCA-4F0B-41E6-85E2-01745237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5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Rinaldi</a:t>
            </a:r>
            <a:r>
              <a:rPr lang="en-US" altLang="en-US" dirty="0"/>
              <a:t> </a:t>
            </a:r>
            <a:r>
              <a:rPr lang="en-US" altLang="en-US" dirty="0" err="1"/>
              <a:t>Munir</a:t>
            </a:r>
            <a:r>
              <a:rPr lang="en-US" altLang="en-US" dirty="0"/>
              <a:t>/IF4020 </a:t>
            </a:r>
            <a:r>
              <a:rPr lang="en-US" altLang="en-US" dirty="0" err="1"/>
              <a:t>Kriptografi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848BFA7D-3FB1-4091-968A-81473D74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2AD7DB5-0D79-435A-8017-55DA0DFBEF21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F8E395B-F1DC-4D2D-BB8C-3E0969ECB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350" y="336550"/>
            <a:ext cx="7543800" cy="9493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1: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BE6CFD1-C3EE-4CD0-BEA5-06256DCA6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1285875"/>
            <a:ext cx="10099040" cy="4559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Tinjau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24-bit (3 x 8 bit):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			10000010	  01111011	01110101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	</a:t>
            </a:r>
            <a:r>
              <a:rPr lang="en-US" altLang="en-US" sz="2000" dirty="0"/>
              <a:t>                   (130)	                        (123)	     (117)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Bit bit-bit </a:t>
            </a:r>
            <a:r>
              <a:rPr lang="en-US" altLang="en-US" sz="2400" i="1" dirty="0"/>
              <a:t>embedded message</a:t>
            </a:r>
            <a:r>
              <a:rPr lang="en-US" altLang="en-US" sz="2400" dirty="0"/>
              <a:t>:  </a:t>
            </a:r>
            <a:r>
              <a:rPr lang="en-US" altLang="en-US" sz="2400" dirty="0">
                <a:solidFill>
                  <a:srgbClr val="0000FF"/>
                </a:solidFill>
              </a:rPr>
              <a:t>101</a:t>
            </a:r>
            <a:r>
              <a:rPr lang="en-US" altLang="en-US" sz="2400" dirty="0"/>
              <a:t>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i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Embed</a:t>
            </a:r>
            <a:r>
              <a:rPr lang="en-US" altLang="en-US" sz="2400" dirty="0"/>
              <a:t>:      </a:t>
            </a:r>
            <a:r>
              <a:rPr lang="en-US" altLang="en-US" sz="2400" dirty="0">
                <a:solidFill>
                  <a:srgbClr val="FF0000"/>
                </a:solidFill>
              </a:rPr>
              <a:t>0011001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	1010001</a:t>
            </a:r>
            <a:r>
              <a:rPr lang="en-US" altLang="en-US" sz="2400" dirty="0">
                <a:solidFill>
                  <a:srgbClr val="0000FF"/>
                </a:solidFill>
              </a:rPr>
              <a:t>0	</a:t>
            </a:r>
            <a:r>
              <a:rPr lang="en-US" altLang="en-US" sz="2400" dirty="0">
                <a:solidFill>
                  <a:srgbClr val="FF0000"/>
                </a:solidFill>
              </a:rPr>
              <a:t>1110001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	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	</a:t>
            </a:r>
            <a:endParaRPr lang="en-US" altLang="en-US" sz="2400" dirty="0"/>
          </a:p>
        </p:txBody>
      </p:sp>
      <p:cxnSp>
        <p:nvCxnSpPr>
          <p:cNvPr id="72709" name="Straight Arrow Connector 7">
            <a:extLst>
              <a:ext uri="{FF2B5EF4-FFF2-40B4-BE49-F238E27FC236}">
                <a16:creationId xmlns:a16="http://schemas.microsoft.com/office/drawing/2014/main" id="{9777C453-B415-4945-8222-52DC3C7FB3B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765550" y="2896713"/>
            <a:ext cx="1428750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0" name="Straight Arrow Connector 9">
            <a:extLst>
              <a:ext uri="{FF2B5EF4-FFF2-40B4-BE49-F238E27FC236}">
                <a16:creationId xmlns:a16="http://schemas.microsoft.com/office/drawing/2014/main" id="{A36650A1-508C-4606-BFB9-694965B136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8934" y="2875600"/>
            <a:ext cx="382589" cy="51133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1" name="Straight Arrow Connector 11">
            <a:extLst>
              <a:ext uri="{FF2B5EF4-FFF2-40B4-BE49-F238E27FC236}">
                <a16:creationId xmlns:a16="http://schemas.microsoft.com/office/drawing/2014/main" id="{A0CA1411-BE07-4D57-91D5-416CD7DA28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74045" y="2848613"/>
            <a:ext cx="1942305" cy="5383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2712" name="Picture 8">
            <a:extLst>
              <a:ext uri="{FF2B5EF4-FFF2-40B4-BE49-F238E27FC236}">
                <a16:creationId xmlns:a16="http://schemas.microsoft.com/office/drawing/2014/main" id="{8474FD87-015F-4A43-8BFB-27AED7BCB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47" y="3816350"/>
            <a:ext cx="79295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Rectangle 16">
            <a:extLst>
              <a:ext uri="{FF2B5EF4-FFF2-40B4-BE49-F238E27FC236}">
                <a16:creationId xmlns:a16="http://schemas.microsoft.com/office/drawing/2014/main" id="{096BC0D8-423F-4699-A06C-56FBB8264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697" y="5603081"/>
            <a:ext cx="8485504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Original: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pixel</a:t>
            </a:r>
            <a:r>
              <a:rPr lang="en-US" altLang="en-US" dirty="0"/>
              <a:t>  [130, 123, 117] </a:t>
            </a:r>
            <a:r>
              <a:rPr lang="en-US" altLang="en-US" dirty="0" err="1"/>
              <a:t>berwarna</a:t>
            </a:r>
            <a:r>
              <a:rPr lang="en-US" altLang="en-US" dirty="0"/>
              <a:t> “</a:t>
            </a:r>
            <a:r>
              <a:rPr lang="en-US" altLang="en-US" dirty="0" err="1"/>
              <a:t>ungu</a:t>
            </a:r>
            <a:r>
              <a:rPr lang="en-US" altLang="en-US" dirty="0"/>
              <a:t>”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 err="1"/>
              <a:t>Stego</a:t>
            </a:r>
            <a:r>
              <a:rPr lang="en-US" altLang="en-US" dirty="0"/>
              <a:t>-image: </a:t>
            </a:r>
            <a:r>
              <a:rPr lang="en-US" altLang="en-US" i="1" dirty="0"/>
              <a:t>pixel</a:t>
            </a:r>
            <a:r>
              <a:rPr lang="en-US" altLang="en-US" dirty="0"/>
              <a:t>  [131, 122, 117] </a:t>
            </a:r>
            <a:r>
              <a:rPr lang="en-US" altLang="en-US" dirty="0" err="1"/>
              <a:t>tetap</a:t>
            </a:r>
            <a:r>
              <a:rPr lang="en-US" altLang="en-US" dirty="0"/>
              <a:t> “</a:t>
            </a:r>
            <a:r>
              <a:rPr lang="en-US" altLang="en-US" dirty="0" err="1"/>
              <a:t>ungu</a:t>
            </a:r>
            <a:r>
              <a:rPr lang="en-US" altLang="en-US" dirty="0"/>
              <a:t>” </a:t>
            </a:r>
            <a:r>
              <a:rPr lang="en-US" altLang="en-US" dirty="0" err="1"/>
              <a:t>tapi</a:t>
            </a:r>
            <a:r>
              <a:rPr lang="en-US" altLang="en-US" dirty="0"/>
              <a:t> </a:t>
            </a:r>
            <a:r>
              <a:rPr lang="en-US" altLang="en-US" dirty="0" err="1"/>
              <a:t>berubah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sedikit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Mata </a:t>
            </a:r>
            <a:r>
              <a:rPr lang="en-US" altLang="en-US" dirty="0" err="1"/>
              <a:t>manusia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membedakan</a:t>
            </a:r>
            <a:r>
              <a:rPr lang="en-US" altLang="en-US" dirty="0"/>
              <a:t> </a:t>
            </a:r>
            <a:r>
              <a:rPr lang="en-US" altLang="en-US" dirty="0" err="1"/>
              <a:t>perubahan</a:t>
            </a:r>
            <a:r>
              <a:rPr lang="en-US" altLang="en-US" dirty="0"/>
              <a:t> </a:t>
            </a:r>
            <a:r>
              <a:rPr lang="en-US" altLang="en-US" dirty="0" err="1"/>
              <a:t>warna</a:t>
            </a:r>
            <a:r>
              <a:rPr lang="en-US" altLang="en-US" dirty="0"/>
              <a:t> yang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. </a:t>
            </a:r>
          </a:p>
        </p:txBody>
      </p:sp>
      <p:sp>
        <p:nvSpPr>
          <p:cNvPr id="72714" name="TextBox 19">
            <a:extLst>
              <a:ext uri="{FF2B5EF4-FFF2-40B4-BE49-F238E27FC236}">
                <a16:creationId xmlns:a16="http://schemas.microsoft.com/office/drawing/2014/main" id="{E275A190-15FA-4700-B6BA-BA1EF35B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4" y="5072064"/>
            <a:ext cx="1258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Stego-image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06C956-7150-42CD-99E4-6DD04B65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5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Rinaldi</a:t>
            </a:r>
            <a:r>
              <a:rPr lang="en-US" altLang="en-US" dirty="0"/>
              <a:t> </a:t>
            </a:r>
            <a:r>
              <a:rPr lang="en-US" altLang="en-US" dirty="0" err="1"/>
              <a:t>Munir</a:t>
            </a:r>
            <a:r>
              <a:rPr lang="en-US" altLang="en-US" dirty="0"/>
              <a:t>/IF4020 </a:t>
            </a:r>
            <a:r>
              <a:rPr lang="en-US" altLang="en-US" dirty="0" err="1"/>
              <a:t>Kriptografi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>
            <a:extLst>
              <a:ext uri="{FF2B5EF4-FFF2-40B4-BE49-F238E27FC236}">
                <a16:creationId xmlns:a16="http://schemas.microsoft.com/office/drawing/2014/main" id="{67CD3404-987D-4FB0-BF75-2F4A519E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757CB24-015A-4E24-B7AC-8A5323791D6C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6617207D-E5CC-4BA5-9780-398E03D23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132" y="2239963"/>
            <a:ext cx="3457575" cy="923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</a:rPr>
              <a:t>PESAN RAHASIA :</a:t>
            </a:r>
          </a:p>
          <a:p>
            <a:r>
              <a:rPr lang="en-US" altLang="en-US" b="1" dirty="0">
                <a:latin typeface="Arial" panose="020B0604020202020204" pitchFamily="34" charset="0"/>
              </a:rPr>
              <a:t>KETEMUAN Di STASIUN KA MALAM JAM 13.00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1E25075-6024-4AEE-9135-BB33A23A1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25400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7B4158C-27C1-4F72-9DA8-81604538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75" y="4065588"/>
            <a:ext cx="1873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0011001</a:t>
            </a:r>
            <a:r>
              <a:rPr lang="en-US" altLang="en-US" sz="2400" b="1" u="sng">
                <a:latin typeface="Arial" panose="020B0604020202020204" pitchFamily="34" charset="0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1010001</a:t>
            </a:r>
            <a:r>
              <a:rPr lang="en-US" altLang="en-US" sz="2400" b="1" u="sng">
                <a:latin typeface="Arial" panose="020B0604020202020204" pitchFamily="34" charset="0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1110001</a:t>
            </a:r>
            <a:r>
              <a:rPr lang="en-US" altLang="en-US" sz="2400" b="1" u="sng">
                <a:latin typeface="Arial" panose="020B0604020202020204" pitchFamily="34" charset="0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0110111</a:t>
            </a:r>
            <a:r>
              <a:rPr lang="en-US" altLang="en-US" sz="2400" b="1" u="sng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F139F365-064A-4257-9A08-B4061291B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25400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9ED02B6-671C-487F-9B7D-0273858D4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540000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D97D4A48-8F75-48A9-844B-858D70990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25400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9D922AC7-3B34-4A95-BE87-0D783A74F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75" y="4065588"/>
            <a:ext cx="1873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0011001</a:t>
            </a:r>
            <a:r>
              <a:rPr lang="en-US" altLang="en-US" sz="2400" b="1" u="sng">
                <a:latin typeface="Arial" panose="020B0604020202020204" pitchFamily="34" charset="0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1010001</a:t>
            </a:r>
            <a:r>
              <a:rPr lang="en-US" altLang="en-US" sz="2400" b="1" u="sng">
                <a:latin typeface="Arial" panose="020B0604020202020204" pitchFamily="34" charset="0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1110001</a:t>
            </a:r>
            <a:r>
              <a:rPr lang="en-US" altLang="en-US" sz="2400" b="1" u="sng">
                <a:latin typeface="Arial" panose="020B0604020202020204" pitchFamily="34" charset="0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0110111</a:t>
            </a:r>
            <a:r>
              <a:rPr lang="en-US" altLang="en-US" sz="2400" b="1" u="sng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3738" name="Text Box 24">
            <a:extLst>
              <a:ext uri="{FF2B5EF4-FFF2-40B4-BE49-F238E27FC236}">
                <a16:creationId xmlns:a16="http://schemas.microsoft.com/office/drawing/2014/main" id="{4D2DAC1C-D08D-4104-BEE4-E79CCBF06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5699760"/>
            <a:ext cx="5256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err="1">
                <a:latin typeface="Arial" panose="020B0604020202020204" pitchFamily="34" charset="0"/>
              </a:rPr>
              <a:t>Sumber</a:t>
            </a:r>
            <a:r>
              <a:rPr lang="en-US" altLang="en-US" sz="1400" dirty="0">
                <a:latin typeface="Arial" panose="020B0604020202020204" pitchFamily="34" charset="0"/>
              </a:rPr>
              <a:t>: TA </a:t>
            </a:r>
            <a:r>
              <a:rPr lang="en-US" altLang="en-US" sz="1400" dirty="0" err="1">
                <a:latin typeface="Arial" panose="020B0604020202020204" pitchFamily="34" charset="0"/>
              </a:rPr>
              <a:t>Yulie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Anneria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</a:rPr>
              <a:t>Sinaga</a:t>
            </a:r>
            <a:r>
              <a:rPr lang="en-US" altLang="en-US" sz="1400" dirty="0">
                <a:latin typeface="Arial" panose="020B0604020202020204" pitchFamily="34" charset="0"/>
              </a:rPr>
              <a:t> 13504085</a:t>
            </a:r>
          </a:p>
        </p:txBody>
      </p:sp>
      <p:pic>
        <p:nvPicPr>
          <p:cNvPr id="12304" name="Picture 16" descr="PH02829J">
            <a:extLst>
              <a:ext uri="{FF2B5EF4-FFF2-40B4-BE49-F238E27FC236}">
                <a16:creationId xmlns:a16="http://schemas.microsoft.com/office/drawing/2014/main" id="{0348BF2E-495C-45DE-BD9E-4CCE9B05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4" y="2643188"/>
            <a:ext cx="36734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0" name="Content Placeholder 2">
            <a:extLst>
              <a:ext uri="{FF2B5EF4-FFF2-40B4-BE49-F238E27FC236}">
                <a16:creationId xmlns:a16="http://schemas.microsoft.com/office/drawing/2014/main" id="{A46A55E6-0BFC-4A3F-BB08-960CB3DFC6AE}"/>
              </a:ext>
            </a:extLst>
          </p:cNvPr>
          <p:cNvSpPr>
            <a:spLocks/>
          </p:cNvSpPr>
          <p:nvPr/>
        </p:nvSpPr>
        <p:spPr bwMode="auto">
          <a:xfrm>
            <a:off x="1076960" y="642939"/>
            <a:ext cx="1058672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en-US" sz="2300" dirty="0" err="1">
                <a:latin typeface="Arial" panose="020B0604020202020204" pitchFamily="34" charset="0"/>
              </a:rPr>
              <a:t>Pergeseran</a:t>
            </a:r>
            <a:r>
              <a:rPr lang="en-US" altLang="en-US" sz="2300" dirty="0">
                <a:latin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</a:rPr>
              <a:t>warna</a:t>
            </a:r>
            <a:r>
              <a:rPr lang="en-US" altLang="en-US" sz="2300" dirty="0">
                <a:latin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</a:rPr>
              <a:t>sebesar</a:t>
            </a:r>
            <a:r>
              <a:rPr lang="en-US" altLang="en-US" sz="2300" dirty="0">
                <a:latin typeface="Arial" panose="020B0604020202020204" pitchFamily="34" charset="0"/>
              </a:rPr>
              <a:t> 1 </a:t>
            </a:r>
            <a:r>
              <a:rPr lang="en-US" altLang="en-US" sz="2300" dirty="0" err="1">
                <a:latin typeface="Arial" panose="020B0604020202020204" pitchFamily="34" charset="0"/>
              </a:rPr>
              <a:t>dari</a:t>
            </a:r>
            <a:r>
              <a:rPr lang="en-US" altLang="en-US" sz="2300" dirty="0">
                <a:latin typeface="Arial" panose="020B0604020202020204" pitchFamily="34" charset="0"/>
              </a:rPr>
              <a:t> 256 </a:t>
            </a:r>
            <a:r>
              <a:rPr lang="en-US" altLang="en-US" sz="2300" dirty="0" err="1">
                <a:latin typeface="Arial" panose="020B0604020202020204" pitchFamily="34" charset="0"/>
              </a:rPr>
              <a:t>warna</a:t>
            </a:r>
            <a:r>
              <a:rPr lang="en-US" altLang="en-US" sz="2300" dirty="0">
                <a:latin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</a:rPr>
              <a:t>tidak</a:t>
            </a:r>
            <a:r>
              <a:rPr lang="en-US" altLang="en-US" sz="2300" dirty="0">
                <a:latin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</a:rPr>
              <a:t>dapat</a:t>
            </a:r>
            <a:r>
              <a:rPr lang="en-US" altLang="en-US" sz="2300" dirty="0">
                <a:latin typeface="Arial" panose="020B0604020202020204" pitchFamily="34" charset="0"/>
              </a:rPr>
              <a:t> </a:t>
            </a:r>
            <a:r>
              <a:rPr lang="en-US" altLang="en-US" sz="2300" dirty="0" err="1">
                <a:latin typeface="Arial" panose="020B0604020202020204" pitchFamily="34" charset="0"/>
              </a:rPr>
              <a:t>dilihat</a:t>
            </a:r>
            <a:r>
              <a:rPr lang="en-US" altLang="en-US" sz="2300" dirty="0">
                <a:latin typeface="Arial" panose="020B0604020202020204" pitchFamily="34" charset="0"/>
              </a:rPr>
              <a:t> oleh </a:t>
            </a:r>
            <a:r>
              <a:rPr lang="en-US" altLang="en-US" sz="2300" dirty="0" err="1">
                <a:latin typeface="Arial" panose="020B0604020202020204" pitchFamily="34" charset="0"/>
              </a:rPr>
              <a:t>manusia</a:t>
            </a:r>
            <a:endParaRPr lang="en-US" altLang="en-US" sz="23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F90390-0464-403D-B9ED-19520B31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104 L -0.15764 -0.152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70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358E-6 L -0.15364 0.1135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5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04 L 0.09862 0.3058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147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063 L 0.06702 0.4633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226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879 L 0.11424 0.2238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1163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5 L 0.08282 0.3812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18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64 -0.15214 L -0.15764 0.1808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nimBg="1"/>
      <p:bldP spid="12305" grpId="1" animBg="1"/>
      <p:bldP spid="12305" grpId="2" animBg="1"/>
      <p:bldP spid="12305" grpId="3" animBg="1"/>
      <p:bldP spid="9" grpId="0"/>
      <p:bldP spid="9" grpId="1"/>
      <p:bldP spid="9" grpId="2"/>
      <p:bldP spid="10" grpId="0"/>
      <p:bldP spid="10" grpId="1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198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383C1DDB-5EAB-4286-96CF-AB297C67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02557D6-58C0-46D4-B965-E19365BF34A2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DAE5EDC-9B97-4545-B6E2-4F21873B8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9389"/>
            <a:ext cx="10515600" cy="472757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= 10 bit,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i="1" dirty="0"/>
              <a:t>byte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= 10 </a:t>
            </a:r>
            <a:r>
              <a:rPr lang="en-US" altLang="en-US" sz="2400" i="1" dirty="0"/>
              <a:t>byte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susunan</a:t>
            </a:r>
            <a:r>
              <a:rPr lang="en-US" altLang="en-US" sz="2400" dirty="0"/>
              <a:t> </a:t>
            </a:r>
            <a:r>
              <a:rPr lang="en-US" altLang="en-US" sz="2400" i="1" dirty="0"/>
              <a:t>byte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r>
              <a:rPr lang="en-US" altLang="en-US" sz="2400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	00110011  10100010   11100010    10101011  00100110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	10010110  11001001   11111001    10001000  10100011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Pesan</a:t>
            </a:r>
            <a:r>
              <a:rPr lang="en-US" altLang="en-US" sz="2400" dirty="0"/>
              <a:t>: 1110010111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Hasil </a:t>
            </a:r>
            <a:r>
              <a:rPr lang="en-US" altLang="en-US" sz="2400" dirty="0" err="1"/>
              <a:t>penyisipan</a:t>
            </a:r>
            <a:r>
              <a:rPr lang="en-US" altLang="en-US" sz="2400" dirty="0"/>
              <a:t> pada bit </a:t>
            </a:r>
            <a:r>
              <a:rPr lang="en-US" altLang="en-US" sz="2400" i="1" dirty="0"/>
              <a:t>LSB</a:t>
            </a:r>
            <a:r>
              <a:rPr lang="en-US" altLang="en-US" sz="2400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	0011001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  1010001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   1110001</a:t>
            </a:r>
            <a:r>
              <a:rPr lang="en-US" altLang="en-US" sz="2400" dirty="0">
                <a:solidFill>
                  <a:srgbClr val="0000FF"/>
                </a:solidFill>
              </a:rPr>
              <a:t>1   </a:t>
            </a:r>
            <a:r>
              <a:rPr lang="en-US" altLang="en-US" sz="2400" dirty="0">
                <a:solidFill>
                  <a:srgbClr val="FF0000"/>
                </a:solidFill>
              </a:rPr>
              <a:t> 1010101</a:t>
            </a:r>
            <a:r>
              <a:rPr lang="en-US" altLang="en-US" sz="2400" dirty="0">
                <a:solidFill>
                  <a:srgbClr val="0000FF"/>
                </a:solidFill>
              </a:rPr>
              <a:t>0</a:t>
            </a:r>
            <a:r>
              <a:rPr lang="en-US" altLang="en-US" sz="2400" dirty="0">
                <a:solidFill>
                  <a:srgbClr val="FF0000"/>
                </a:solidFill>
              </a:rPr>
              <a:t>  0010011</a:t>
            </a:r>
            <a:r>
              <a:rPr lang="en-US" altLang="en-US" sz="2400" dirty="0">
                <a:solidFill>
                  <a:srgbClr val="0000FF"/>
                </a:solidFill>
              </a:rPr>
              <a:t>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	1001011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  1100100</a:t>
            </a:r>
            <a:r>
              <a:rPr lang="en-US" altLang="en-US" sz="2400" dirty="0">
                <a:solidFill>
                  <a:srgbClr val="0000FF"/>
                </a:solidFill>
              </a:rPr>
              <a:t>0</a:t>
            </a:r>
            <a:r>
              <a:rPr lang="en-US" altLang="en-US" sz="2400" dirty="0">
                <a:solidFill>
                  <a:srgbClr val="FF0000"/>
                </a:solidFill>
              </a:rPr>
              <a:t>   1111100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    1000100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  1010001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	</a:t>
            </a:r>
            <a:r>
              <a:rPr lang="en-US" altLang="en-US" sz="20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F1911115-8820-4928-AAE7-E45854C67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00064"/>
            <a:ext cx="7543800" cy="9493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2: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7D195E-E383-4E83-B78D-D6EA2A4D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83D1D32-CB1A-4DBE-BD7B-54751966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20" y="371077"/>
            <a:ext cx="7543800" cy="1071563"/>
          </a:xfrm>
        </p:spPr>
        <p:txBody>
          <a:bodyPr/>
          <a:lstStyle/>
          <a:p>
            <a:r>
              <a:rPr lang="en-US" altLang="en-US" sz="3200" dirty="0" err="1">
                <a:latin typeface="+mn-lt"/>
              </a:rPr>
              <a:t>Ekstraksi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Pesan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dirty="0" err="1">
                <a:latin typeface="+mn-lt"/>
              </a:rPr>
              <a:t>dari</a:t>
            </a:r>
            <a:r>
              <a:rPr lang="en-US" altLang="en-US" sz="3200" dirty="0">
                <a:latin typeface="+mn-lt"/>
              </a:rPr>
              <a:t> </a:t>
            </a:r>
            <a:r>
              <a:rPr lang="en-US" altLang="en-US" sz="3200" i="1" dirty="0" err="1">
                <a:latin typeface="+mn-lt"/>
              </a:rPr>
              <a:t>Stego</a:t>
            </a:r>
            <a:r>
              <a:rPr lang="en-US" altLang="en-US" sz="3200" i="1" dirty="0">
                <a:latin typeface="+mn-lt"/>
              </a:rPr>
              <a:t>-image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30E565D9-746A-4906-9D92-9580A8E10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1458515"/>
            <a:ext cx="10546080" cy="470217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Bit-bit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disembunyikan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diekstraksi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Caranya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membaca</a:t>
            </a:r>
            <a:r>
              <a:rPr lang="en-US" altLang="en-US" sz="2400" dirty="0"/>
              <a:t> </a:t>
            </a:r>
            <a:r>
              <a:rPr lang="en-US" altLang="en-US" sz="2400" i="1" dirty="0"/>
              <a:t>byte-byte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mengambil</a:t>
            </a:r>
            <a:r>
              <a:rPr lang="en-US" altLang="en-US" sz="2400" dirty="0"/>
              <a:t> bit LSB-</a:t>
            </a:r>
            <a:r>
              <a:rPr lang="en-US" altLang="en-US" sz="2400" dirty="0" err="1"/>
              <a:t>nya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merangkainya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bit-bit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stego</a:t>
            </a:r>
            <a:r>
              <a:rPr lang="en-US" altLang="en-US" sz="2400" i="1" dirty="0"/>
              <a:t>-object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sbb</a:t>
            </a: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 </a:t>
            </a:r>
            <a:r>
              <a:rPr lang="en-US" altLang="en-US" sz="2400" dirty="0">
                <a:solidFill>
                  <a:srgbClr val="FF0000"/>
                </a:solidFill>
              </a:rPr>
              <a:t>0011001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  1010001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   1110001</a:t>
            </a:r>
            <a:r>
              <a:rPr lang="en-US" altLang="en-US" sz="2400" dirty="0">
                <a:solidFill>
                  <a:srgbClr val="0000FF"/>
                </a:solidFill>
              </a:rPr>
              <a:t>1   </a:t>
            </a:r>
            <a:r>
              <a:rPr lang="en-US" altLang="en-US" sz="2400" dirty="0">
                <a:solidFill>
                  <a:srgbClr val="FF0000"/>
                </a:solidFill>
              </a:rPr>
              <a:t> 1010101</a:t>
            </a:r>
            <a:r>
              <a:rPr lang="en-US" altLang="en-US" sz="2400" dirty="0">
                <a:solidFill>
                  <a:srgbClr val="0000FF"/>
                </a:solidFill>
              </a:rPr>
              <a:t>0</a:t>
            </a:r>
            <a:r>
              <a:rPr lang="en-US" altLang="en-US" sz="2400" dirty="0">
                <a:solidFill>
                  <a:srgbClr val="FF0000"/>
                </a:solidFill>
              </a:rPr>
              <a:t>  0010011</a:t>
            </a:r>
            <a:r>
              <a:rPr lang="en-US" altLang="en-US" sz="2400" dirty="0">
                <a:solidFill>
                  <a:srgbClr val="0000FF"/>
                </a:solidFill>
              </a:rPr>
              <a:t>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	 1001011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  1100100</a:t>
            </a:r>
            <a:r>
              <a:rPr lang="en-US" altLang="en-US" sz="2400" dirty="0">
                <a:solidFill>
                  <a:srgbClr val="0000FF"/>
                </a:solidFill>
              </a:rPr>
              <a:t>0</a:t>
            </a:r>
            <a:r>
              <a:rPr lang="en-US" altLang="en-US" sz="2400" dirty="0">
                <a:solidFill>
                  <a:srgbClr val="FF0000"/>
                </a:solidFill>
              </a:rPr>
              <a:t>   1111100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    1000100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  1010001</a:t>
            </a:r>
            <a:r>
              <a:rPr lang="en-US" altLang="en-US" sz="24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	</a:t>
            </a:r>
            <a:r>
              <a:rPr lang="en-US" altLang="en-US" sz="2400" dirty="0" err="1"/>
              <a:t>Ekstrak</a:t>
            </a:r>
            <a:r>
              <a:rPr lang="en-US" altLang="en-US" sz="2400" dirty="0"/>
              <a:t> bit-bit LSB: 	</a:t>
            </a:r>
            <a:r>
              <a:rPr lang="en-US" altLang="en-US" sz="2400" dirty="0">
                <a:solidFill>
                  <a:srgbClr val="0000FF"/>
                </a:solidFill>
              </a:rPr>
              <a:t>1110010111</a:t>
            </a: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50F11596-DA37-48D2-B833-27A072F3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34BE35-1D53-46BD-A0B9-877E724D76CA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D8262A-FEB1-4BCD-8A1F-FD46822E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914A5926-8384-42EB-8E4B-A0ABE92D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17F2FA4-71DD-45C3-AB67-DB9F363D59D5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6863382-9FB0-4AE4-B1F8-1DA0AFD02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5504" y="1339056"/>
            <a:ext cx="10281920" cy="46307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disembunyikan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bergantung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cover-object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grayscale</a:t>
            </a:r>
            <a:r>
              <a:rPr lang="en-US" altLang="en-US" sz="2400" dirty="0"/>
              <a:t> (1 </a:t>
            </a:r>
            <a:r>
              <a:rPr lang="en-US" altLang="en-US" sz="2400" i="1" dirty="0"/>
              <a:t>byte/pixel</a:t>
            </a:r>
            <a:r>
              <a:rPr lang="en-US" altLang="en-US" sz="2400" dirty="0"/>
              <a:t>) 256 x 256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byte = 256 x 256 = 65536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byte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menyembunyikan</a:t>
            </a:r>
            <a:r>
              <a:rPr lang="en-US" altLang="en-US" sz="2400" dirty="0"/>
              <a:t> 1 bit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di LSB-</a:t>
            </a:r>
            <a:r>
              <a:rPr lang="en-US" altLang="en-US" sz="2400" dirty="0" err="1"/>
              <a:t>nya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maksimal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= 65536 bit = 8192 </a:t>
            </a:r>
            <a:r>
              <a:rPr lang="en-US" altLang="en-US" sz="2400" i="1" dirty="0"/>
              <a:t>byte</a:t>
            </a:r>
            <a:r>
              <a:rPr lang="en-US" altLang="en-US" sz="2400" dirty="0"/>
              <a:t> = 8 KB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Pada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berwarna</a:t>
            </a:r>
            <a:r>
              <a:rPr lang="en-US" altLang="en-US" sz="2400" dirty="0"/>
              <a:t> 24-bit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256 </a:t>
            </a:r>
            <a:r>
              <a:rPr lang="en-US" altLang="en-US" sz="2400" dirty="0">
                <a:sym typeface="Symbol" panose="05050102010706020507" pitchFamily="18" charset="2"/>
              </a:rPr>
              <a:t></a:t>
            </a:r>
            <a:r>
              <a:rPr lang="en-US" altLang="en-US" sz="2400" dirty="0"/>
              <a:t> 256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:</a:t>
            </a:r>
            <a:endParaRPr lang="en-US" altLang="en-US" sz="24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 256 x 256 = 65536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pixel = 3 byte, </a:t>
            </a:r>
            <a:r>
              <a:rPr lang="en-US" altLang="en-US" sz="2400" dirty="0" err="1"/>
              <a:t>berarti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65536 </a:t>
            </a:r>
            <a:r>
              <a:rPr lang="en-US" altLang="en-US" sz="2400" dirty="0">
                <a:sym typeface="Symbol" panose="05050102010706020507" pitchFamily="18" charset="2"/>
              </a:rPr>
              <a:t></a:t>
            </a:r>
            <a:r>
              <a:rPr lang="en-US" altLang="en-US" sz="2400" dirty="0"/>
              <a:t> 3 = 196608 </a:t>
            </a:r>
            <a:r>
              <a:rPr lang="en-US" altLang="en-US" sz="2400" i="1" dirty="0"/>
              <a:t>byte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byte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menyembunyikan</a:t>
            </a:r>
            <a:r>
              <a:rPr lang="en-US" altLang="en-US" sz="2400" dirty="0"/>
              <a:t> 1 bit </a:t>
            </a:r>
            <a:r>
              <a:rPr lang="en-US" altLang="en-US" sz="2400" dirty="0" err="1"/>
              <a:t>pesan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maksimal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= 196608 bit = 24576 byte = 24KB</a:t>
            </a:r>
            <a:endParaRPr lang="en-US" altLang="en-US" sz="2400" i="1" dirty="0"/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6238599C-ED39-41E0-8725-D27845A89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504" y="512762"/>
            <a:ext cx="10584815" cy="6429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 err="1"/>
              <a:t>Menghitung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Ukuran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Pesan</a:t>
            </a:r>
            <a:r>
              <a:rPr lang="en-US" altLang="en-US" sz="3600" dirty="0"/>
              <a:t> yang </a:t>
            </a:r>
            <a:r>
              <a:rPr lang="en-US" altLang="en-US" sz="3600" dirty="0" err="1"/>
              <a:t>dapat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Disembunyikan</a:t>
            </a:r>
            <a:endParaRPr lang="en-US" altLang="en-US" sz="3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6531AA-F724-4401-840A-9849CAB3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7C751C5-FB6B-4164-A382-DB6160C6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Ranah</a:t>
            </a:r>
            <a:r>
              <a:rPr lang="en-US" altLang="en-US" b="1" dirty="0"/>
              <a:t> </a:t>
            </a:r>
            <a:r>
              <a:rPr lang="en-US" altLang="en-US" b="1" dirty="0" err="1"/>
              <a:t>Steganografi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685B9-60BE-48DF-ADAC-427741D7C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825480" cy="49079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zh-TW" sz="2600" dirty="0" err="1">
                <a:ea typeface="新細明體" pitchFamily="18" charset="-120"/>
              </a:rPr>
              <a:t>Berdasarkan</a:t>
            </a:r>
            <a:r>
              <a:rPr lang="en-US" altLang="zh-TW" sz="2600" dirty="0">
                <a:ea typeface="新細明體" pitchFamily="18" charset="-120"/>
              </a:rPr>
              <a:t>  </a:t>
            </a:r>
            <a:r>
              <a:rPr lang="en-US" altLang="zh-TW" sz="2600" dirty="0" err="1">
                <a:ea typeface="新細明體" pitchFamily="18" charset="-120"/>
              </a:rPr>
              <a:t>ranah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operasinya</a:t>
            </a:r>
            <a:r>
              <a:rPr lang="en-US" altLang="zh-TW" sz="2600" dirty="0">
                <a:ea typeface="新細明體" pitchFamily="18" charset="-120"/>
              </a:rPr>
              <a:t>, </a:t>
            </a:r>
            <a:r>
              <a:rPr lang="en-US" altLang="zh-TW" sz="2600" dirty="0" err="1">
                <a:ea typeface="新細明體" pitchFamily="18" charset="-120"/>
              </a:rPr>
              <a:t>metode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steganografi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dapat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dibagi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menjadi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dua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kelas</a:t>
            </a:r>
            <a:r>
              <a:rPr lang="en-US" altLang="zh-TW" sz="2600" dirty="0">
                <a:ea typeface="新細明體" pitchFamily="18" charset="-120"/>
              </a:rPr>
              <a:t>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600" i="1" dirty="0">
                <a:solidFill>
                  <a:srgbClr val="FF0000"/>
                </a:solidFill>
                <a:ea typeface="新細明體" pitchFamily="18" charset="-120"/>
              </a:rPr>
              <a:t>Spatial (time) domain</a:t>
            </a:r>
            <a:r>
              <a:rPr lang="en-US" altLang="zh-TW" sz="2600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2600" i="1" dirty="0">
                <a:solidFill>
                  <a:srgbClr val="FF0000"/>
                </a:solidFill>
                <a:ea typeface="新細明體" pitchFamily="18" charset="-120"/>
              </a:rPr>
              <a:t>methods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600" dirty="0">
                <a:ea typeface="新細明體" pitchFamily="18" charset="-120"/>
              </a:rPr>
              <a:t>   </a:t>
            </a:r>
            <a:r>
              <a:rPr lang="en-US" altLang="zh-TW" sz="2600" dirty="0" err="1">
                <a:ea typeface="新細明體" pitchFamily="18" charset="-120"/>
              </a:rPr>
              <a:t>Memodifikasi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langsung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nilai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i="1" dirty="0">
                <a:ea typeface="新細明體" pitchFamily="18" charset="-120"/>
              </a:rPr>
              <a:t>byte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dari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i="1" dirty="0">
                <a:ea typeface="新細明體" pitchFamily="18" charset="-120"/>
              </a:rPr>
              <a:t>cover-object </a:t>
            </a:r>
            <a:r>
              <a:rPr lang="en-US" altLang="zh-TW" sz="2600" dirty="0">
                <a:ea typeface="新細明體" pitchFamily="18" charset="-120"/>
              </a:rPr>
              <a:t>(</a:t>
            </a:r>
            <a:r>
              <a:rPr lang="en-US" altLang="zh-TW" sz="2600" i="1" dirty="0">
                <a:ea typeface="新細明體" pitchFamily="18" charset="-120"/>
              </a:rPr>
              <a:t>byte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merepresentasikan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nilai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i="1" dirty="0">
                <a:ea typeface="新細明體" pitchFamily="18" charset="-120"/>
              </a:rPr>
              <a:t>pixel </a:t>
            </a:r>
            <a:r>
              <a:rPr lang="en-US" altLang="zh-TW" sz="2600" dirty="0">
                <a:ea typeface="新細明體" pitchFamily="18" charset="-120"/>
              </a:rPr>
              <a:t>pada data </a:t>
            </a:r>
            <a:r>
              <a:rPr lang="en-US" altLang="zh-TW" sz="2600" dirty="0" err="1">
                <a:ea typeface="新細明體" pitchFamily="18" charset="-120"/>
              </a:rPr>
              <a:t>citra</a:t>
            </a:r>
            <a:r>
              <a:rPr lang="en-US" altLang="zh-TW" sz="2600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atau</a:t>
            </a:r>
            <a:r>
              <a:rPr lang="en-US" altLang="zh-TW" sz="2600" i="1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nilai</a:t>
            </a:r>
            <a:r>
              <a:rPr lang="en-US" altLang="zh-TW" sz="2600" i="1" dirty="0">
                <a:ea typeface="新細明體" pitchFamily="18" charset="-120"/>
              </a:rPr>
              <a:t> </a:t>
            </a:r>
            <a:r>
              <a:rPr lang="en-US" altLang="zh-TW" sz="2600" dirty="0" err="1">
                <a:ea typeface="新細明體" pitchFamily="18" charset="-120"/>
              </a:rPr>
              <a:t>amplitudo</a:t>
            </a:r>
            <a:r>
              <a:rPr lang="en-US" altLang="zh-TW" sz="2600" dirty="0">
                <a:ea typeface="新細明體" pitchFamily="18" charset="-120"/>
              </a:rPr>
              <a:t> pada data audio)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600" dirty="0">
                <a:ea typeface="新細明體" pitchFamily="18" charset="-12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dirty="0" err="1">
                <a:ea typeface="新細明體" pitchFamily="18" charset="-120"/>
              </a:rPr>
              <a:t>Contoh</a:t>
            </a:r>
            <a:r>
              <a:rPr lang="en-US" altLang="zh-TW" sz="2400" dirty="0">
                <a:ea typeface="新細明體" pitchFamily="18" charset="-120"/>
              </a:rPr>
              <a:t>: </a:t>
            </a:r>
            <a:r>
              <a:rPr lang="en-US" altLang="zh-TW" sz="2400" dirty="0" err="1">
                <a:ea typeface="新細明體" pitchFamily="18" charset="-120"/>
              </a:rPr>
              <a:t>Metode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i="1" dirty="0">
                <a:ea typeface="新細明體" pitchFamily="18" charset="-120"/>
              </a:rPr>
              <a:t>LSB</a:t>
            </a:r>
            <a:r>
              <a:rPr lang="en-US" altLang="zh-TW" sz="2400" dirty="0">
                <a:ea typeface="新細明體" pitchFamily="18" charset="-120"/>
              </a:rPr>
              <a:t>, BPCS, echo-hiding, parity-bit coding, </a:t>
            </a:r>
            <a:r>
              <a:rPr lang="en-US" altLang="zh-TW" sz="2400" dirty="0" err="1">
                <a:ea typeface="新細明體" pitchFamily="18" charset="-120"/>
              </a:rPr>
              <a:t>dll</a:t>
            </a:r>
            <a:endParaRPr lang="en-US" altLang="zh-TW" sz="2400" i="1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1C027153-8960-4EDF-AA1E-7998473B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A34EB12-EEC0-4141-832E-E6D98668412D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DFA275-1C00-4425-AB25-B4EA32C0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6454EFF-6BA5-4095-B4D4-2F552399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80" y="3429000"/>
            <a:ext cx="2233299" cy="22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F4BFB7-7290-4D99-9689-C01FC149E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428999"/>
            <a:ext cx="3972249" cy="22332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E086A-4466-4BF0-B399-368BE423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677" y="660558"/>
            <a:ext cx="10515600" cy="553688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penyembunyian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endParaRPr lang="en-US" dirty="0"/>
          </a:p>
        </p:txBody>
      </p:sp>
      <p:pic>
        <p:nvPicPr>
          <p:cNvPr id="7170" name="Picture 1">
            <a:extLst>
              <a:ext uri="{FF2B5EF4-FFF2-40B4-BE49-F238E27FC236}">
                <a16:creationId xmlns:a16="http://schemas.microsoft.com/office/drawing/2014/main" id="{FEF9CE22-FBB7-4F5E-8606-96720BD5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04" y="1618614"/>
            <a:ext cx="3466946" cy="344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>
            <a:extLst>
              <a:ext uri="{FF2B5EF4-FFF2-40B4-BE49-F238E27FC236}">
                <a16:creationId xmlns:a16="http://schemas.microsoft.com/office/drawing/2014/main" id="{37C4C38C-B14F-4B0C-AC99-DAC97869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88" y="1618614"/>
            <a:ext cx="3466850" cy="344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>
            <a:extLst>
              <a:ext uri="{FF2B5EF4-FFF2-40B4-BE49-F238E27FC236}">
                <a16:creationId xmlns:a16="http://schemas.microsoft.com/office/drawing/2014/main" id="{956AA4CE-DD11-419A-AE70-3F14137E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" y="2466974"/>
            <a:ext cx="3938959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40389-04C8-475E-AEB7-FFE8566BD159}"/>
              </a:ext>
            </a:extLst>
          </p:cNvPr>
          <p:cNvSpPr txBox="1"/>
          <p:nvPr/>
        </p:nvSpPr>
        <p:spPr>
          <a:xfrm>
            <a:off x="1270000" y="4698076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Secret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CD30E-B5B8-4202-92D6-4B12ECA7BE1D}"/>
              </a:ext>
            </a:extLst>
          </p:cNvPr>
          <p:cNvSpPr txBox="1"/>
          <p:nvPr/>
        </p:nvSpPr>
        <p:spPr>
          <a:xfrm>
            <a:off x="5548215" y="5252853"/>
            <a:ext cx="136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Cover-image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26EC8-2B66-42A8-9E3F-06BB36C45C12}"/>
              </a:ext>
            </a:extLst>
          </p:cNvPr>
          <p:cNvSpPr txBox="1"/>
          <p:nvPr/>
        </p:nvSpPr>
        <p:spPr>
          <a:xfrm>
            <a:off x="9526164" y="5252853"/>
            <a:ext cx="135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Stego</a:t>
            </a:r>
            <a:r>
              <a:rPr lang="en-US" dirty="0">
                <a:solidFill>
                  <a:srgbClr val="FF0000"/>
                </a:solidFill>
              </a:rPr>
              <a:t>-image</a:t>
            </a:r>
          </a:p>
        </p:txBody>
      </p:sp>
    </p:spTree>
    <p:extLst>
      <p:ext uri="{BB962C8B-B14F-4D97-AF65-F5344CB8AC3E}">
        <p14:creationId xmlns:p14="http://schemas.microsoft.com/office/powerpoint/2010/main" val="4039245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E086A-4466-4BF0-B399-368BE423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677" y="660558"/>
            <a:ext cx="10515600" cy="553688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penyembunyian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40389-04C8-475E-AEB7-FFE8566BD159}"/>
              </a:ext>
            </a:extLst>
          </p:cNvPr>
          <p:cNvSpPr txBox="1"/>
          <p:nvPr/>
        </p:nvSpPr>
        <p:spPr>
          <a:xfrm>
            <a:off x="597375" y="4687916"/>
            <a:ext cx="163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Secret message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60 KB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CD30E-B5B8-4202-92D6-4B12ECA7BE1D}"/>
              </a:ext>
            </a:extLst>
          </p:cNvPr>
          <p:cNvSpPr txBox="1"/>
          <p:nvPr/>
        </p:nvSpPr>
        <p:spPr>
          <a:xfrm>
            <a:off x="3568701" y="5309441"/>
            <a:ext cx="1367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Cover-image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769 KB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26EC8-2B66-42A8-9E3F-06BB36C45C12}"/>
              </a:ext>
            </a:extLst>
          </p:cNvPr>
          <p:cNvSpPr txBox="1"/>
          <p:nvPr/>
        </p:nvSpPr>
        <p:spPr>
          <a:xfrm>
            <a:off x="7163550" y="5309441"/>
            <a:ext cx="135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Stego</a:t>
            </a:r>
            <a:r>
              <a:rPr lang="en-US" dirty="0">
                <a:solidFill>
                  <a:srgbClr val="FF0000"/>
                </a:solidFill>
              </a:rPr>
              <a:t>-image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769 KB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C75D7-A11B-40C6-B706-4F7D5DC8C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0" y="2598554"/>
            <a:ext cx="2019194" cy="2019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0BEDD-0444-4114-B75A-A5704C948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50" y="1826640"/>
            <a:ext cx="3482801" cy="3482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C1E7FD-A3FB-40C6-B44E-9824FED9E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21" y="1826640"/>
            <a:ext cx="3482801" cy="3482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F4C7EF-20AD-4D32-B6C4-C079AE8C3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73" y="2668722"/>
            <a:ext cx="2019194" cy="20191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EBC878-44B6-4E98-85B2-01680697AF87}"/>
              </a:ext>
            </a:extLst>
          </p:cNvPr>
          <p:cNvSpPr txBox="1"/>
          <p:nvPr/>
        </p:nvSpPr>
        <p:spPr>
          <a:xfrm>
            <a:off x="10018667" y="4687916"/>
            <a:ext cx="193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Extracted message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60 KB</a:t>
            </a:r>
          </a:p>
        </p:txBody>
      </p:sp>
    </p:spTree>
    <p:extLst>
      <p:ext uri="{BB962C8B-B14F-4D97-AF65-F5344CB8AC3E}">
        <p14:creationId xmlns:p14="http://schemas.microsoft.com/office/powerpoint/2010/main" val="592501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B69DEFDE-030B-4BFB-A76A-7392912A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1" y="218442"/>
            <a:ext cx="7543800" cy="1020762"/>
          </a:xfrm>
        </p:spPr>
        <p:txBody>
          <a:bodyPr/>
          <a:lstStyle/>
          <a:p>
            <a:r>
              <a:rPr lang="en-US" altLang="en-US" b="1" dirty="0" err="1"/>
              <a:t>Beberapa</a:t>
            </a:r>
            <a:r>
              <a:rPr lang="en-US" altLang="en-US" b="1" dirty="0"/>
              <a:t> Varian </a:t>
            </a:r>
            <a:r>
              <a:rPr lang="en-US" altLang="en-US" b="1" dirty="0" err="1"/>
              <a:t>Metode</a:t>
            </a:r>
            <a:r>
              <a:rPr lang="en-US" altLang="en-US" b="1" dirty="0"/>
              <a:t> LSB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70B3-46C3-4250-A729-24919CD21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214439"/>
            <a:ext cx="10148569" cy="4840287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en-US" b="1" dirty="0"/>
              <a:t>1.  </a:t>
            </a:r>
            <a:r>
              <a:rPr lang="en-US" b="1" i="1" dirty="0"/>
              <a:t>Sequential </a:t>
            </a:r>
          </a:p>
          <a:p>
            <a:pPr marL="290513" indent="-290513">
              <a:defRPr/>
            </a:pPr>
            <a:r>
              <a:rPr lang="en-US" sz="2400" dirty="0"/>
              <a:t>Bit-bit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disembunyikan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sekuensial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i="1" dirty="0"/>
              <a:t>pixel-pixel </a:t>
            </a:r>
            <a:r>
              <a:rPr lang="en-US" sz="2400" dirty="0" err="1"/>
              <a:t>citra</a:t>
            </a:r>
            <a:r>
              <a:rPr lang="en-US" sz="2400" dirty="0"/>
              <a:t>. </a:t>
            </a:r>
          </a:p>
          <a:p>
            <a:pPr marL="346075" indent="-346075">
              <a:defRPr/>
            </a:pP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= 15 bit,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i="1" dirty="0"/>
              <a:t>pixel-pixel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penyembunyian</a:t>
            </a:r>
            <a:r>
              <a:rPr lang="en-US" sz="2400" dirty="0"/>
              <a:t> bit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B39D4E6F-548D-419A-A104-A603876C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841F3C1-30DD-4A04-B440-1F76172F59CB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225253-FE6A-468B-8EFF-78CE8BAE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  <p:sp>
        <p:nvSpPr>
          <p:cNvPr id="70" name="Rectangle 4">
            <a:extLst>
              <a:ext uri="{FF2B5EF4-FFF2-40B4-BE49-F238E27FC236}">
                <a16:creationId xmlns:a16="http://schemas.microsoft.com/office/drawing/2014/main" id="{E9F5A238-2ED6-40F1-899A-2397824C0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994" y="31972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C0A6DF45-F597-40A0-909D-E0B68FF29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494" y="31972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6</a:t>
            </a: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EC887D18-D3BF-43FB-9FE4-077CF666F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619" y="31972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8F68B13A-BFFF-4BF3-88DF-B8D45D172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244" y="31972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4</a:t>
            </a:r>
          </a:p>
        </p:txBody>
      </p:sp>
      <p:sp>
        <p:nvSpPr>
          <p:cNvPr id="74" name="Rectangle 8">
            <a:extLst>
              <a:ext uri="{FF2B5EF4-FFF2-40B4-BE49-F238E27FC236}">
                <a16:creationId xmlns:a16="http://schemas.microsoft.com/office/drawing/2014/main" id="{7F776F23-9C13-45EF-BEE1-5E8CEF2B7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869" y="31972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5</a:t>
            </a: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89B8A426-4BCB-4637-9D1A-C6F7A8CA9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369" y="31972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6B27B683-94C2-49BB-A0D1-D0294CEB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19" y="31972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7</a:t>
            </a:r>
          </a:p>
        </p:txBody>
      </p:sp>
      <p:sp>
        <p:nvSpPr>
          <p:cNvPr id="77" name="Rectangle 11">
            <a:extLst>
              <a:ext uri="{FF2B5EF4-FFF2-40B4-BE49-F238E27FC236}">
                <a16:creationId xmlns:a16="http://schemas.microsoft.com/office/drawing/2014/main" id="{DFA93A42-A2B1-41B8-A43F-1A28FCE49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744" y="31972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8</a:t>
            </a:r>
          </a:p>
        </p:txBody>
      </p:sp>
      <p:sp>
        <p:nvSpPr>
          <p:cNvPr id="78" name="Rectangle 20">
            <a:extLst>
              <a:ext uri="{FF2B5EF4-FFF2-40B4-BE49-F238E27FC236}">
                <a16:creationId xmlns:a16="http://schemas.microsoft.com/office/drawing/2014/main" id="{3CFAF85E-B191-4023-B82B-C3AC67661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994" y="35544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10</a:t>
            </a:r>
          </a:p>
        </p:txBody>
      </p:sp>
      <p:sp>
        <p:nvSpPr>
          <p:cNvPr id="79" name="Rectangle 21">
            <a:extLst>
              <a:ext uri="{FF2B5EF4-FFF2-40B4-BE49-F238E27FC236}">
                <a16:creationId xmlns:a16="http://schemas.microsoft.com/office/drawing/2014/main" id="{C6B6358D-6563-4B79-B5ED-F9407808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494" y="35544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14</a:t>
            </a:r>
          </a:p>
        </p:txBody>
      </p:sp>
      <p:sp>
        <p:nvSpPr>
          <p:cNvPr id="80" name="Rectangle 22">
            <a:extLst>
              <a:ext uri="{FF2B5EF4-FFF2-40B4-BE49-F238E27FC236}">
                <a16:creationId xmlns:a16="http://schemas.microsoft.com/office/drawing/2014/main" id="{319E6B02-E1F4-48B9-B371-A6F7DF602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619" y="35544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11</a:t>
            </a:r>
          </a:p>
        </p:txBody>
      </p:sp>
      <p:sp>
        <p:nvSpPr>
          <p:cNvPr id="81" name="Rectangle 23">
            <a:extLst>
              <a:ext uri="{FF2B5EF4-FFF2-40B4-BE49-F238E27FC236}">
                <a16:creationId xmlns:a16="http://schemas.microsoft.com/office/drawing/2014/main" id="{E671CAF8-AABC-41DB-8FAC-EA256FE92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244" y="35544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12</a:t>
            </a:r>
          </a:p>
        </p:txBody>
      </p:sp>
      <p:sp>
        <p:nvSpPr>
          <p:cNvPr id="82" name="Rectangle 24">
            <a:extLst>
              <a:ext uri="{FF2B5EF4-FFF2-40B4-BE49-F238E27FC236}">
                <a16:creationId xmlns:a16="http://schemas.microsoft.com/office/drawing/2014/main" id="{4ABBB287-CBD7-4BB4-849A-E9324880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869" y="35544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13</a:t>
            </a:r>
          </a:p>
        </p:txBody>
      </p:sp>
      <p:sp>
        <p:nvSpPr>
          <p:cNvPr id="83" name="Rectangle 25">
            <a:extLst>
              <a:ext uri="{FF2B5EF4-FFF2-40B4-BE49-F238E27FC236}">
                <a16:creationId xmlns:a16="http://schemas.microsoft.com/office/drawing/2014/main" id="{04BD4E1A-E09F-4DAF-81E5-75883290D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369" y="35544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9</a:t>
            </a:r>
          </a:p>
        </p:txBody>
      </p:sp>
      <p:sp>
        <p:nvSpPr>
          <p:cNvPr id="84" name="Rectangle 26">
            <a:extLst>
              <a:ext uri="{FF2B5EF4-FFF2-40B4-BE49-F238E27FC236}">
                <a16:creationId xmlns:a16="http://schemas.microsoft.com/office/drawing/2014/main" id="{63569F25-CF13-4D61-9E10-FC01D8B15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19" y="35544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15=</a:t>
            </a:r>
          </a:p>
        </p:txBody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258AAA4A-EB35-489D-B4BC-DF0935174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744" y="35544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 sz="1400"/>
          </a:p>
        </p:txBody>
      </p:sp>
      <p:sp>
        <p:nvSpPr>
          <p:cNvPr id="86" name="Rectangle 28">
            <a:extLst>
              <a:ext uri="{FF2B5EF4-FFF2-40B4-BE49-F238E27FC236}">
                <a16:creationId xmlns:a16="http://schemas.microsoft.com/office/drawing/2014/main" id="{787023B0-E11E-4024-B1E7-0AFFCDEF7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994" y="39116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9833773D-7380-4958-8461-54D081A3C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494" y="39116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8" name="Rectangle 30">
            <a:extLst>
              <a:ext uri="{FF2B5EF4-FFF2-40B4-BE49-F238E27FC236}">
                <a16:creationId xmlns:a16="http://schemas.microsoft.com/office/drawing/2014/main" id="{B0747127-95AD-42DE-89EC-B1DD29E1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619" y="39116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9" name="Rectangle 31">
            <a:extLst>
              <a:ext uri="{FF2B5EF4-FFF2-40B4-BE49-F238E27FC236}">
                <a16:creationId xmlns:a16="http://schemas.microsoft.com/office/drawing/2014/main" id="{8B38A6BD-4FD5-426A-86AE-E3BFA80C6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244" y="39116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90" name="Rectangle 32">
            <a:extLst>
              <a:ext uri="{FF2B5EF4-FFF2-40B4-BE49-F238E27FC236}">
                <a16:creationId xmlns:a16="http://schemas.microsoft.com/office/drawing/2014/main" id="{B0D08102-A0D2-4F7E-A6E2-00C1654E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869" y="39116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91" name="Rectangle 33">
            <a:extLst>
              <a:ext uri="{FF2B5EF4-FFF2-40B4-BE49-F238E27FC236}">
                <a16:creationId xmlns:a16="http://schemas.microsoft.com/office/drawing/2014/main" id="{F3DFBFAA-B7C4-46F7-95A5-011FBA71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369" y="39116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92" name="Rectangle 34">
            <a:extLst>
              <a:ext uri="{FF2B5EF4-FFF2-40B4-BE49-F238E27FC236}">
                <a16:creationId xmlns:a16="http://schemas.microsoft.com/office/drawing/2014/main" id="{71A60D78-46B6-4676-BF21-77FA39F9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19" y="39116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93" name="Rectangle 35">
            <a:extLst>
              <a:ext uri="{FF2B5EF4-FFF2-40B4-BE49-F238E27FC236}">
                <a16:creationId xmlns:a16="http://schemas.microsoft.com/office/drawing/2014/main" id="{D3052D5D-2192-4DF6-8B92-8D90455B6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744" y="39116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94" name="Rectangle 36">
            <a:extLst>
              <a:ext uri="{FF2B5EF4-FFF2-40B4-BE49-F238E27FC236}">
                <a16:creationId xmlns:a16="http://schemas.microsoft.com/office/drawing/2014/main" id="{8AA31B33-9694-4CB4-A4A1-204A3BE97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994" y="42687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4642FC72-1409-4856-B0EF-16DA73CE2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494" y="42687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96" name="Rectangle 38">
            <a:extLst>
              <a:ext uri="{FF2B5EF4-FFF2-40B4-BE49-F238E27FC236}">
                <a16:creationId xmlns:a16="http://schemas.microsoft.com/office/drawing/2014/main" id="{6F2C16F8-2AAE-4B4D-BC5F-3EE5BF4C1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619" y="42687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97" name="Rectangle 39">
            <a:extLst>
              <a:ext uri="{FF2B5EF4-FFF2-40B4-BE49-F238E27FC236}">
                <a16:creationId xmlns:a16="http://schemas.microsoft.com/office/drawing/2014/main" id="{158EFE3C-E0A9-4144-9EF1-C6A197C26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244" y="42687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98" name="Rectangle 40">
            <a:extLst>
              <a:ext uri="{FF2B5EF4-FFF2-40B4-BE49-F238E27FC236}">
                <a16:creationId xmlns:a16="http://schemas.microsoft.com/office/drawing/2014/main" id="{F8E49141-6AC6-4BBB-B847-7E59B6436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869" y="42687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99" name="Rectangle 41">
            <a:extLst>
              <a:ext uri="{FF2B5EF4-FFF2-40B4-BE49-F238E27FC236}">
                <a16:creationId xmlns:a16="http://schemas.microsoft.com/office/drawing/2014/main" id="{4570C1BE-70FD-4C78-8AB1-6C9083F3E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369" y="42687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00" name="Rectangle 42">
            <a:extLst>
              <a:ext uri="{FF2B5EF4-FFF2-40B4-BE49-F238E27FC236}">
                <a16:creationId xmlns:a16="http://schemas.microsoft.com/office/drawing/2014/main" id="{2A40B813-BAB6-47E8-B814-6BE788601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19" y="42687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01" name="Rectangle 43">
            <a:extLst>
              <a:ext uri="{FF2B5EF4-FFF2-40B4-BE49-F238E27FC236}">
                <a16:creationId xmlns:a16="http://schemas.microsoft.com/office/drawing/2014/main" id="{7AF5EF94-7C1D-4189-A6C2-86F6B842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744" y="42687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02" name="Rectangle 60">
            <a:extLst>
              <a:ext uri="{FF2B5EF4-FFF2-40B4-BE49-F238E27FC236}">
                <a16:creationId xmlns:a16="http://schemas.microsoft.com/office/drawing/2014/main" id="{390E2EAF-F43E-4E5D-ABCC-50514B2A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994" y="46259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03" name="Rectangle 61">
            <a:extLst>
              <a:ext uri="{FF2B5EF4-FFF2-40B4-BE49-F238E27FC236}">
                <a16:creationId xmlns:a16="http://schemas.microsoft.com/office/drawing/2014/main" id="{C033F7A2-0343-4EF0-A6CF-94B9EF18A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494" y="46259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04" name="Rectangle 62">
            <a:extLst>
              <a:ext uri="{FF2B5EF4-FFF2-40B4-BE49-F238E27FC236}">
                <a16:creationId xmlns:a16="http://schemas.microsoft.com/office/drawing/2014/main" id="{44D61002-AD5C-4871-8E6F-B36D0CBF4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619" y="46259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05" name="Rectangle 63">
            <a:extLst>
              <a:ext uri="{FF2B5EF4-FFF2-40B4-BE49-F238E27FC236}">
                <a16:creationId xmlns:a16="http://schemas.microsoft.com/office/drawing/2014/main" id="{A72EC76D-3B99-4CC3-AD79-2F759925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244" y="46259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06" name="Rectangle 64">
            <a:extLst>
              <a:ext uri="{FF2B5EF4-FFF2-40B4-BE49-F238E27FC236}">
                <a16:creationId xmlns:a16="http://schemas.microsoft.com/office/drawing/2014/main" id="{5415DF35-EA53-49F7-8DAC-CF076CCDD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869" y="46259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07" name="Rectangle 65">
            <a:extLst>
              <a:ext uri="{FF2B5EF4-FFF2-40B4-BE49-F238E27FC236}">
                <a16:creationId xmlns:a16="http://schemas.microsoft.com/office/drawing/2014/main" id="{79ED7686-AD49-4686-8016-6FFB3BDF4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369" y="46259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08" name="Rectangle 66">
            <a:extLst>
              <a:ext uri="{FF2B5EF4-FFF2-40B4-BE49-F238E27FC236}">
                <a16:creationId xmlns:a16="http://schemas.microsoft.com/office/drawing/2014/main" id="{2F938600-B502-4F23-951C-0154EA46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19" y="46259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09" name="Rectangle 67">
            <a:extLst>
              <a:ext uri="{FF2B5EF4-FFF2-40B4-BE49-F238E27FC236}">
                <a16:creationId xmlns:a16="http://schemas.microsoft.com/office/drawing/2014/main" id="{34DD906F-6CA3-4195-9E28-4710A0401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744" y="46259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10" name="Rectangle 68">
            <a:extLst>
              <a:ext uri="{FF2B5EF4-FFF2-40B4-BE49-F238E27FC236}">
                <a16:creationId xmlns:a16="http://schemas.microsoft.com/office/drawing/2014/main" id="{55DE86A9-0FF9-4D7D-BA70-94CCCF2A6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994" y="49831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11" name="Rectangle 69">
            <a:extLst>
              <a:ext uri="{FF2B5EF4-FFF2-40B4-BE49-F238E27FC236}">
                <a16:creationId xmlns:a16="http://schemas.microsoft.com/office/drawing/2014/main" id="{94F216E3-AF7F-4242-9B24-4DCDA3A36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494" y="49831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12" name="Rectangle 70">
            <a:extLst>
              <a:ext uri="{FF2B5EF4-FFF2-40B4-BE49-F238E27FC236}">
                <a16:creationId xmlns:a16="http://schemas.microsoft.com/office/drawing/2014/main" id="{188F7DC0-AD94-432C-8A4B-D6B52C212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619" y="49831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13" name="Rectangle 71">
            <a:extLst>
              <a:ext uri="{FF2B5EF4-FFF2-40B4-BE49-F238E27FC236}">
                <a16:creationId xmlns:a16="http://schemas.microsoft.com/office/drawing/2014/main" id="{A57DFC85-93C5-4FD1-843D-DAC3E02A9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244" y="49831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14" name="Rectangle 72">
            <a:extLst>
              <a:ext uri="{FF2B5EF4-FFF2-40B4-BE49-F238E27FC236}">
                <a16:creationId xmlns:a16="http://schemas.microsoft.com/office/drawing/2014/main" id="{DA04089C-B1FA-4C06-85E6-1C6AC8AB0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869" y="49831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15" name="Rectangle 73">
            <a:extLst>
              <a:ext uri="{FF2B5EF4-FFF2-40B4-BE49-F238E27FC236}">
                <a16:creationId xmlns:a16="http://schemas.microsoft.com/office/drawing/2014/main" id="{9E200E15-0E6A-4FA5-AC87-AB291C784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369" y="49831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16" name="Rectangle 74">
            <a:extLst>
              <a:ext uri="{FF2B5EF4-FFF2-40B4-BE49-F238E27FC236}">
                <a16:creationId xmlns:a16="http://schemas.microsoft.com/office/drawing/2014/main" id="{6B76AA43-446C-4C0E-AFBB-DB46ABF6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19" y="49831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17" name="Rectangle 75">
            <a:extLst>
              <a:ext uri="{FF2B5EF4-FFF2-40B4-BE49-F238E27FC236}">
                <a16:creationId xmlns:a16="http://schemas.microsoft.com/office/drawing/2014/main" id="{260B7D1C-3D86-495D-B251-1D36E9E84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744" y="49831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18" name="Rectangle 76">
            <a:extLst>
              <a:ext uri="{FF2B5EF4-FFF2-40B4-BE49-F238E27FC236}">
                <a16:creationId xmlns:a16="http://schemas.microsoft.com/office/drawing/2014/main" id="{AC54BBB5-0E58-4BAD-A648-EF85CE2F9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994" y="53403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19" name="Rectangle 77">
            <a:extLst>
              <a:ext uri="{FF2B5EF4-FFF2-40B4-BE49-F238E27FC236}">
                <a16:creationId xmlns:a16="http://schemas.microsoft.com/office/drawing/2014/main" id="{B7531A08-848D-4134-8A59-FACB43F1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494" y="53403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20" name="Rectangle 78">
            <a:extLst>
              <a:ext uri="{FF2B5EF4-FFF2-40B4-BE49-F238E27FC236}">
                <a16:creationId xmlns:a16="http://schemas.microsoft.com/office/drawing/2014/main" id="{82F6DC48-CBA4-49B5-99AD-7EEA8A733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619" y="53403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21" name="Rectangle 79">
            <a:extLst>
              <a:ext uri="{FF2B5EF4-FFF2-40B4-BE49-F238E27FC236}">
                <a16:creationId xmlns:a16="http://schemas.microsoft.com/office/drawing/2014/main" id="{BEC430CE-5CF7-41AC-B1A9-B2AC64F46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244" y="53403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22" name="Rectangle 80">
            <a:extLst>
              <a:ext uri="{FF2B5EF4-FFF2-40B4-BE49-F238E27FC236}">
                <a16:creationId xmlns:a16="http://schemas.microsoft.com/office/drawing/2014/main" id="{4168D2F1-8570-441E-9CDE-801712A63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869" y="53403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23" name="Rectangle 81">
            <a:extLst>
              <a:ext uri="{FF2B5EF4-FFF2-40B4-BE49-F238E27FC236}">
                <a16:creationId xmlns:a16="http://schemas.microsoft.com/office/drawing/2014/main" id="{FFBCFD8E-2E6C-4801-B072-C8495193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369" y="53403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24" name="Rectangle 82">
            <a:extLst>
              <a:ext uri="{FF2B5EF4-FFF2-40B4-BE49-F238E27FC236}">
                <a16:creationId xmlns:a16="http://schemas.microsoft.com/office/drawing/2014/main" id="{828DF322-E98B-4FAB-B498-AF22F7549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19" y="53403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25" name="Rectangle 83">
            <a:extLst>
              <a:ext uri="{FF2B5EF4-FFF2-40B4-BE49-F238E27FC236}">
                <a16:creationId xmlns:a16="http://schemas.microsoft.com/office/drawing/2014/main" id="{83FD47FA-61BB-4B87-95AB-1AC0A140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744" y="53403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26" name="Rectangle 84">
            <a:extLst>
              <a:ext uri="{FF2B5EF4-FFF2-40B4-BE49-F238E27FC236}">
                <a16:creationId xmlns:a16="http://schemas.microsoft.com/office/drawing/2014/main" id="{A309E92F-287D-44CF-9C09-71EBD71F4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994" y="56975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27" name="Rectangle 85">
            <a:extLst>
              <a:ext uri="{FF2B5EF4-FFF2-40B4-BE49-F238E27FC236}">
                <a16:creationId xmlns:a16="http://schemas.microsoft.com/office/drawing/2014/main" id="{7874F580-16E8-45CC-AEFE-6E2B69FCD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494" y="56975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28" name="Rectangle 86">
            <a:extLst>
              <a:ext uri="{FF2B5EF4-FFF2-40B4-BE49-F238E27FC236}">
                <a16:creationId xmlns:a16="http://schemas.microsoft.com/office/drawing/2014/main" id="{41B568E4-E8AC-41D7-AFAA-C01850A18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619" y="56975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29" name="Rectangle 87">
            <a:extLst>
              <a:ext uri="{FF2B5EF4-FFF2-40B4-BE49-F238E27FC236}">
                <a16:creationId xmlns:a16="http://schemas.microsoft.com/office/drawing/2014/main" id="{E0C6D206-A19E-4248-A76E-D3CDA18AA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244" y="56975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30" name="Rectangle 88">
            <a:extLst>
              <a:ext uri="{FF2B5EF4-FFF2-40B4-BE49-F238E27FC236}">
                <a16:creationId xmlns:a16="http://schemas.microsoft.com/office/drawing/2014/main" id="{F6423F86-A236-44D2-9CA1-47EB35BA1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869" y="56975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31" name="Rectangle 89">
            <a:extLst>
              <a:ext uri="{FF2B5EF4-FFF2-40B4-BE49-F238E27FC236}">
                <a16:creationId xmlns:a16="http://schemas.microsoft.com/office/drawing/2014/main" id="{F6CEDCD6-5CBA-4496-8065-CCA5C6CF0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369" y="56975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32" name="Rectangle 90">
            <a:extLst>
              <a:ext uri="{FF2B5EF4-FFF2-40B4-BE49-F238E27FC236}">
                <a16:creationId xmlns:a16="http://schemas.microsoft.com/office/drawing/2014/main" id="{063ADD61-67BF-4A2E-8494-3B62E511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19" y="56975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33" name="Rectangle 91">
            <a:extLst>
              <a:ext uri="{FF2B5EF4-FFF2-40B4-BE49-F238E27FC236}">
                <a16:creationId xmlns:a16="http://schemas.microsoft.com/office/drawing/2014/main" id="{5BEB9978-66D6-4027-A4E3-A15DF4191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744" y="56975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4E304CF3-F479-4E14-9044-52D2E9804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44" y="951231"/>
            <a:ext cx="10127616" cy="4416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 err="1"/>
              <a:t>Ekstraksi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pesan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dari</a:t>
            </a:r>
            <a:r>
              <a:rPr lang="en-US" altLang="en-US" sz="2400" b="1" dirty="0"/>
              <a:t> </a:t>
            </a:r>
            <a:r>
              <a:rPr lang="en-US" altLang="en-US" sz="2400" b="1" i="1" dirty="0" err="1"/>
              <a:t>Stego</a:t>
            </a:r>
            <a:r>
              <a:rPr lang="en-US" altLang="en-US" sz="2400" b="1" i="1" dirty="0"/>
              <a:t>-image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r>
              <a:rPr lang="en-US" altLang="en-US" dirty="0"/>
              <a:t>Pada proses </a:t>
            </a:r>
            <a:r>
              <a:rPr lang="en-US" altLang="en-US" dirty="0" err="1"/>
              <a:t>ekstraksi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, </a:t>
            </a:r>
            <a:r>
              <a:rPr lang="en-US" altLang="en-US" i="1" dirty="0"/>
              <a:t>pixel-pixel</a:t>
            </a:r>
            <a:r>
              <a:rPr lang="en-US" altLang="en-US" dirty="0"/>
              <a:t> </a:t>
            </a:r>
            <a:r>
              <a:rPr lang="en-US" altLang="en-US" dirty="0" err="1"/>
              <a:t>dibaca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sekuensial</a:t>
            </a:r>
            <a:r>
              <a:rPr lang="en-US" altLang="en-US" dirty="0"/>
              <a:t> </a:t>
            </a:r>
            <a:r>
              <a:rPr lang="en-US" altLang="en-US" dirty="0" err="1"/>
              <a:t>mulai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pixel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sampai</a:t>
            </a:r>
            <a:r>
              <a:rPr lang="en-US" altLang="en-US" dirty="0"/>
              <a:t> </a:t>
            </a:r>
            <a:r>
              <a:rPr lang="en-US" altLang="en-US" i="1" dirty="0"/>
              <a:t>pixel</a:t>
            </a:r>
            <a:r>
              <a:rPr lang="en-US" altLang="en-US" dirty="0"/>
              <a:t> yang </a:t>
            </a:r>
            <a:r>
              <a:rPr lang="en-US" altLang="en-US" dirty="0" err="1"/>
              <a:t>menyimpan</a:t>
            </a:r>
            <a:r>
              <a:rPr lang="en-US" altLang="en-US" dirty="0"/>
              <a:t> bit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terakhir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r>
              <a:rPr lang="en-US" altLang="en-US" dirty="0" err="1"/>
              <a:t>Ambil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i="1" dirty="0"/>
              <a:t>byte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pixel</a:t>
            </a:r>
            <a:r>
              <a:rPr lang="en-US" altLang="en-US" dirty="0"/>
              <a:t>, </a:t>
            </a:r>
            <a:r>
              <a:rPr lang="en-US" altLang="en-US" dirty="0" err="1"/>
              <a:t>ekstraksi</a:t>
            </a:r>
            <a:r>
              <a:rPr lang="en-US" altLang="en-US" dirty="0"/>
              <a:t> bit LSB-</a:t>
            </a:r>
            <a:r>
              <a:rPr lang="en-US" altLang="en-US" dirty="0" err="1"/>
              <a:t>nya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Rangkailah</a:t>
            </a:r>
            <a:r>
              <a:rPr lang="en-US" altLang="en-US" dirty="0"/>
              <a:t> bit-bit LSB </a:t>
            </a:r>
            <a:r>
              <a:rPr lang="en-US" altLang="en-US" dirty="0" err="1"/>
              <a:t>menjadi</a:t>
            </a:r>
            <a:r>
              <a:rPr lang="en-US" altLang="en-US" dirty="0"/>
              <a:t> bit-bit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semula</a:t>
            </a:r>
            <a:r>
              <a:rPr lang="en-US" altLang="en-US" dirty="0"/>
              <a:t>.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4C0977C5-650E-4225-8379-E4D0F577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79436C8-8ABC-4B90-8CFB-B499B3F23BA2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AB1638-36E4-4932-9B50-2B26145C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40EC3E8B-B36A-475B-BE5A-E3E9D7F58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1000125"/>
            <a:ext cx="10058400" cy="5130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2. </a:t>
            </a:r>
            <a:r>
              <a:rPr lang="en-US" altLang="en-US" b="1" dirty="0" err="1"/>
              <a:t>Acak</a:t>
            </a:r>
            <a:r>
              <a:rPr lang="en-US" altLang="en-US" b="1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membuat</a:t>
            </a:r>
            <a:r>
              <a:rPr lang="en-US" altLang="en-US" dirty="0"/>
              <a:t> </a:t>
            </a:r>
            <a:r>
              <a:rPr lang="en-US" altLang="en-US" dirty="0" err="1"/>
              <a:t>penyembunyian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aman</a:t>
            </a:r>
            <a:r>
              <a:rPr lang="en-US" altLang="en-US" dirty="0"/>
              <a:t>, bit-bit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pada pixel-pixel yang </a:t>
            </a:r>
            <a:r>
              <a:rPr lang="en-US" altLang="en-US" dirty="0" err="1"/>
              <a:t>berurutan</a:t>
            </a:r>
            <a:r>
              <a:rPr lang="en-US" altLang="en-US" dirty="0"/>
              <a:t>, </a:t>
            </a:r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dipilih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Pembangkit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acak-semu</a:t>
            </a:r>
            <a:r>
              <a:rPr lang="en-US" altLang="en-US" dirty="0"/>
              <a:t> (</a:t>
            </a:r>
            <a:r>
              <a:rPr lang="en-US" altLang="en-US" i="1" dirty="0"/>
              <a:t>PRNG</a:t>
            </a:r>
            <a:r>
              <a:rPr lang="en-US" altLang="en-US" dirty="0"/>
              <a:t>: </a:t>
            </a:r>
            <a:r>
              <a:rPr lang="en-US" altLang="en-US" i="1" dirty="0"/>
              <a:t>pseudo-random number generator</a:t>
            </a:r>
            <a:r>
              <a:rPr lang="en-US" altLang="en-US" dirty="0"/>
              <a:t>)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membangkitkan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Umpan</a:t>
            </a:r>
            <a:r>
              <a:rPr lang="en-US" altLang="en-US" dirty="0"/>
              <a:t> (</a:t>
            </a:r>
            <a:r>
              <a:rPr lang="en-US" altLang="en-US" i="1" dirty="0"/>
              <a:t>seed</a:t>
            </a:r>
            <a:r>
              <a:rPr lang="en-US" altLang="en-US" dirty="0"/>
              <a:t>)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pembangkit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</a:t>
            </a:r>
            <a:r>
              <a:rPr lang="en-US" altLang="en-US" dirty="0" err="1"/>
              <a:t>berlaku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(</a:t>
            </a:r>
            <a:r>
              <a:rPr lang="en-US" altLang="en-US" i="1" dirty="0" err="1"/>
              <a:t>stego</a:t>
            </a:r>
            <a:r>
              <a:rPr lang="en-US" altLang="en-US" i="1" dirty="0"/>
              <a:t>-key</a:t>
            </a:r>
            <a:r>
              <a:rPr lang="en-US" altLang="en-US" dirty="0"/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sz="2200" b="1" dirty="0"/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94A11571-0D2E-4407-A0EB-CB475043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3C56268-AB2F-4631-9371-FD1BECFEEE72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A736EA-B0F4-4DDB-B1D0-354DC7D8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C5A9DFFA-772D-4C58-AF33-202EF207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4" y="1178720"/>
            <a:ext cx="10286999" cy="1428750"/>
          </a:xfrm>
        </p:spPr>
        <p:txBody>
          <a:bodyPr/>
          <a:lstStyle/>
          <a:p>
            <a:r>
              <a:rPr lang="en-US" altLang="en-US" sz="2400" dirty="0" err="1"/>
              <a:t>Misalnya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64 </a:t>
            </a:r>
            <a:r>
              <a:rPr lang="en-US" altLang="en-US" sz="2400" i="1" dirty="0"/>
              <a:t>byte</a:t>
            </a:r>
            <a:r>
              <a:rPr lang="en-US" altLang="en-US" sz="2400" dirty="0"/>
              <a:t> dan 15 bit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disembunyikan</a:t>
            </a:r>
            <a:r>
              <a:rPr lang="en-US" altLang="en-US" sz="2400" dirty="0"/>
              <a:t>. </a:t>
            </a:r>
            <a:r>
              <a:rPr lang="en-US" altLang="en-US" sz="2400" i="1" dirty="0"/>
              <a:t>Pixel-pixel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. </a:t>
            </a:r>
          </a:p>
          <a:p>
            <a:endParaRPr lang="en-US" altLang="en-US" sz="2400" dirty="0"/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A3EAE74F-2E7A-41D5-927E-93813416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0628AF9-73BC-469B-A36F-E8C84C19D3C7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E073746F-00E1-4453-9053-4BEEF2B63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4" y="27860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id-ID" altLang="en-US" sz="1400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82FF35DA-41D4-42E0-B248-7B7BEA9FF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27860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 sz="1400"/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05DB0BBE-6184-4382-98D3-8189C6F3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9" y="27860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id-ID" altLang="en-US" sz="1400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2382E895-0C79-4F22-B727-E351BF31D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27860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 sz="1400"/>
          </a:p>
        </p:txBody>
      </p:sp>
      <p:sp>
        <p:nvSpPr>
          <p:cNvPr id="80904" name="Rectangle 8">
            <a:extLst>
              <a:ext uri="{FF2B5EF4-FFF2-40B4-BE49-F238E27FC236}">
                <a16:creationId xmlns:a16="http://schemas.microsoft.com/office/drawing/2014/main" id="{1F9BA4F7-E896-496C-84EE-B5433467B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9" y="27860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5</a:t>
            </a:r>
          </a:p>
        </p:txBody>
      </p:sp>
      <p:sp>
        <p:nvSpPr>
          <p:cNvPr id="80905" name="Rectangle 9">
            <a:extLst>
              <a:ext uri="{FF2B5EF4-FFF2-40B4-BE49-F238E27FC236}">
                <a16:creationId xmlns:a16="http://schemas.microsoft.com/office/drawing/2014/main" id="{60126D33-53C4-459F-B605-61421E336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9" y="27860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id-ID" altLang="en-US" sz="1400"/>
          </a:p>
        </p:txBody>
      </p:sp>
      <p:sp>
        <p:nvSpPr>
          <p:cNvPr id="80906" name="Rectangle 10">
            <a:extLst>
              <a:ext uri="{FF2B5EF4-FFF2-40B4-BE49-F238E27FC236}">
                <a16:creationId xmlns:a16="http://schemas.microsoft.com/office/drawing/2014/main" id="{688D80D3-7129-40CC-9503-D3247989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27860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 sz="1400"/>
          </a:p>
        </p:txBody>
      </p:sp>
      <p:sp>
        <p:nvSpPr>
          <p:cNvPr id="80907" name="Rectangle 11">
            <a:extLst>
              <a:ext uri="{FF2B5EF4-FFF2-40B4-BE49-F238E27FC236}">
                <a16:creationId xmlns:a16="http://schemas.microsoft.com/office/drawing/2014/main" id="{4DDF6A5F-302E-4077-BF88-81A50AA9E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278606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8</a:t>
            </a:r>
          </a:p>
        </p:txBody>
      </p:sp>
      <p:sp>
        <p:nvSpPr>
          <p:cNvPr id="80908" name="Rectangle 20">
            <a:extLst>
              <a:ext uri="{FF2B5EF4-FFF2-40B4-BE49-F238E27FC236}">
                <a16:creationId xmlns:a16="http://schemas.microsoft.com/office/drawing/2014/main" id="{EE368918-33A6-4F1D-8683-23ABF55B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4" y="31432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10</a:t>
            </a:r>
          </a:p>
        </p:txBody>
      </p:sp>
      <p:sp>
        <p:nvSpPr>
          <p:cNvPr id="80909" name="Rectangle 21">
            <a:extLst>
              <a:ext uri="{FF2B5EF4-FFF2-40B4-BE49-F238E27FC236}">
                <a16:creationId xmlns:a16="http://schemas.microsoft.com/office/drawing/2014/main" id="{BEC0BEC7-33EC-4E02-A9E5-922B677CF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31432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 sz="1400"/>
          </a:p>
        </p:txBody>
      </p:sp>
      <p:sp>
        <p:nvSpPr>
          <p:cNvPr id="80910" name="Rectangle 22">
            <a:extLst>
              <a:ext uri="{FF2B5EF4-FFF2-40B4-BE49-F238E27FC236}">
                <a16:creationId xmlns:a16="http://schemas.microsoft.com/office/drawing/2014/main" id="{BD6E2D0B-FD47-446D-BEA2-CC26694E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9" y="31432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 sz="1400"/>
          </a:p>
        </p:txBody>
      </p:sp>
      <p:sp>
        <p:nvSpPr>
          <p:cNvPr id="80911" name="Rectangle 23">
            <a:extLst>
              <a:ext uri="{FF2B5EF4-FFF2-40B4-BE49-F238E27FC236}">
                <a16:creationId xmlns:a16="http://schemas.microsoft.com/office/drawing/2014/main" id="{22A9AD7C-914F-497D-9A08-7AB6C5189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31432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id-ID" altLang="en-US" sz="1400"/>
          </a:p>
        </p:txBody>
      </p:sp>
      <p:sp>
        <p:nvSpPr>
          <p:cNvPr id="80912" name="Rectangle 24">
            <a:extLst>
              <a:ext uri="{FF2B5EF4-FFF2-40B4-BE49-F238E27FC236}">
                <a16:creationId xmlns:a16="http://schemas.microsoft.com/office/drawing/2014/main" id="{6E93EC88-F228-42A9-82C4-976F287E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9" y="31432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 sz="1400"/>
          </a:p>
        </p:txBody>
      </p:sp>
      <p:sp>
        <p:nvSpPr>
          <p:cNvPr id="80913" name="Rectangle 25">
            <a:extLst>
              <a:ext uri="{FF2B5EF4-FFF2-40B4-BE49-F238E27FC236}">
                <a16:creationId xmlns:a16="http://schemas.microsoft.com/office/drawing/2014/main" id="{8EC35A58-EEE7-4870-A4DB-B6FB5EE91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9" y="31432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 sz="1400"/>
          </a:p>
        </p:txBody>
      </p:sp>
      <p:sp>
        <p:nvSpPr>
          <p:cNvPr id="80914" name="Rectangle 26">
            <a:extLst>
              <a:ext uri="{FF2B5EF4-FFF2-40B4-BE49-F238E27FC236}">
                <a16:creationId xmlns:a16="http://schemas.microsoft.com/office/drawing/2014/main" id="{25D08572-B240-4697-B69A-4F4D6074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31432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4</a:t>
            </a:r>
          </a:p>
        </p:txBody>
      </p:sp>
      <p:sp>
        <p:nvSpPr>
          <p:cNvPr id="80915" name="Rectangle 27">
            <a:extLst>
              <a:ext uri="{FF2B5EF4-FFF2-40B4-BE49-F238E27FC236}">
                <a16:creationId xmlns:a16="http://schemas.microsoft.com/office/drawing/2014/main" id="{D41A251E-EE79-479B-AD3D-AED66E381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314325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 sz="1400"/>
          </a:p>
        </p:txBody>
      </p:sp>
      <p:sp>
        <p:nvSpPr>
          <p:cNvPr id="80916" name="Rectangle 28">
            <a:extLst>
              <a:ext uri="{FF2B5EF4-FFF2-40B4-BE49-F238E27FC236}">
                <a16:creationId xmlns:a16="http://schemas.microsoft.com/office/drawing/2014/main" id="{B0DE1045-0B2E-4963-B998-0494D1D8D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4" y="35004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17" name="Rectangle 29">
            <a:extLst>
              <a:ext uri="{FF2B5EF4-FFF2-40B4-BE49-F238E27FC236}">
                <a16:creationId xmlns:a16="http://schemas.microsoft.com/office/drawing/2014/main" id="{1EC89DC8-ABFE-43DC-99FE-220C2434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35004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80918" name="Rectangle 30">
            <a:extLst>
              <a:ext uri="{FF2B5EF4-FFF2-40B4-BE49-F238E27FC236}">
                <a16:creationId xmlns:a16="http://schemas.microsoft.com/office/drawing/2014/main" id="{6875627A-5554-4BEF-9676-905B353D6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9" y="35004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19" name="Rectangle 31">
            <a:extLst>
              <a:ext uri="{FF2B5EF4-FFF2-40B4-BE49-F238E27FC236}">
                <a16:creationId xmlns:a16="http://schemas.microsoft.com/office/drawing/2014/main" id="{D6006716-95CA-4F6A-B4AA-E8A46A5E0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35004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13</a:t>
            </a:r>
          </a:p>
        </p:txBody>
      </p:sp>
      <p:sp>
        <p:nvSpPr>
          <p:cNvPr id="80920" name="Rectangle 32">
            <a:extLst>
              <a:ext uri="{FF2B5EF4-FFF2-40B4-BE49-F238E27FC236}">
                <a16:creationId xmlns:a16="http://schemas.microsoft.com/office/drawing/2014/main" id="{BD58F847-5069-413C-BC4B-989B740A9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9" y="35004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21" name="Rectangle 33">
            <a:extLst>
              <a:ext uri="{FF2B5EF4-FFF2-40B4-BE49-F238E27FC236}">
                <a16:creationId xmlns:a16="http://schemas.microsoft.com/office/drawing/2014/main" id="{42C764A3-76A9-49ED-B5BB-0463226ED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9" y="35004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22" name="Rectangle 34">
            <a:extLst>
              <a:ext uri="{FF2B5EF4-FFF2-40B4-BE49-F238E27FC236}">
                <a16:creationId xmlns:a16="http://schemas.microsoft.com/office/drawing/2014/main" id="{9664D7D7-1168-4006-A91D-7EE021C43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35004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23" name="Rectangle 35">
            <a:extLst>
              <a:ext uri="{FF2B5EF4-FFF2-40B4-BE49-F238E27FC236}">
                <a16:creationId xmlns:a16="http://schemas.microsoft.com/office/drawing/2014/main" id="{C615448F-7428-44E4-BC49-98B716FA2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350043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24" name="Rectangle 36">
            <a:extLst>
              <a:ext uri="{FF2B5EF4-FFF2-40B4-BE49-F238E27FC236}">
                <a16:creationId xmlns:a16="http://schemas.microsoft.com/office/drawing/2014/main" id="{DD4F450F-C815-4077-BB21-46F08B018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4" y="38576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25" name="Rectangle 37">
            <a:extLst>
              <a:ext uri="{FF2B5EF4-FFF2-40B4-BE49-F238E27FC236}">
                <a16:creationId xmlns:a16="http://schemas.microsoft.com/office/drawing/2014/main" id="{2690F9A0-3B01-45A3-88D9-DF287D5D7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38576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26" name="Rectangle 38">
            <a:extLst>
              <a:ext uri="{FF2B5EF4-FFF2-40B4-BE49-F238E27FC236}">
                <a16:creationId xmlns:a16="http://schemas.microsoft.com/office/drawing/2014/main" id="{17ECF4F5-BD8B-4764-B01D-2E94DADF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9" y="38576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27" name="Rectangle 39">
            <a:extLst>
              <a:ext uri="{FF2B5EF4-FFF2-40B4-BE49-F238E27FC236}">
                <a16:creationId xmlns:a16="http://schemas.microsoft.com/office/drawing/2014/main" id="{D86E0CD6-7939-467A-872D-4017A9117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38576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28" name="Rectangle 40">
            <a:extLst>
              <a:ext uri="{FF2B5EF4-FFF2-40B4-BE49-F238E27FC236}">
                <a16:creationId xmlns:a16="http://schemas.microsoft.com/office/drawing/2014/main" id="{7CE410B1-5C0C-4447-B2FB-A7E7318D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9" y="38576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29" name="Rectangle 41">
            <a:extLst>
              <a:ext uri="{FF2B5EF4-FFF2-40B4-BE49-F238E27FC236}">
                <a16:creationId xmlns:a16="http://schemas.microsoft.com/office/drawing/2014/main" id="{D0A787E7-F94F-46EF-8828-1778D24A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9" y="38576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0930" name="Rectangle 42">
            <a:extLst>
              <a:ext uri="{FF2B5EF4-FFF2-40B4-BE49-F238E27FC236}">
                <a16:creationId xmlns:a16="http://schemas.microsoft.com/office/drawing/2014/main" id="{C32EED49-2E8B-439F-92DE-13BD88AE4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38576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31" name="Rectangle 43">
            <a:extLst>
              <a:ext uri="{FF2B5EF4-FFF2-40B4-BE49-F238E27FC236}">
                <a16:creationId xmlns:a16="http://schemas.microsoft.com/office/drawing/2014/main" id="{E144F2D4-83F2-4A1B-ADE2-386ED889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385762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9</a:t>
            </a:r>
          </a:p>
        </p:txBody>
      </p:sp>
      <p:sp>
        <p:nvSpPr>
          <p:cNvPr id="80932" name="Rectangle 60">
            <a:extLst>
              <a:ext uri="{FF2B5EF4-FFF2-40B4-BE49-F238E27FC236}">
                <a16:creationId xmlns:a16="http://schemas.microsoft.com/office/drawing/2014/main" id="{41FE3523-4FEE-4F8C-8ADF-BA15B9E8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4" y="42148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33" name="Rectangle 61">
            <a:extLst>
              <a:ext uri="{FF2B5EF4-FFF2-40B4-BE49-F238E27FC236}">
                <a16:creationId xmlns:a16="http://schemas.microsoft.com/office/drawing/2014/main" id="{C36BDBF7-3F3A-4CD4-A9AF-B8134ECFB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42148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12</a:t>
            </a:r>
          </a:p>
        </p:txBody>
      </p:sp>
      <p:sp>
        <p:nvSpPr>
          <p:cNvPr id="80934" name="Rectangle 62">
            <a:extLst>
              <a:ext uri="{FF2B5EF4-FFF2-40B4-BE49-F238E27FC236}">
                <a16:creationId xmlns:a16="http://schemas.microsoft.com/office/drawing/2014/main" id="{7E681AD0-AE11-4ABF-9836-D2977887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9" y="42148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80935" name="Rectangle 63">
            <a:extLst>
              <a:ext uri="{FF2B5EF4-FFF2-40B4-BE49-F238E27FC236}">
                <a16:creationId xmlns:a16="http://schemas.microsoft.com/office/drawing/2014/main" id="{5D0AA3ED-3DE0-48D7-B61A-0012BF9BD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42148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36" name="Rectangle 64">
            <a:extLst>
              <a:ext uri="{FF2B5EF4-FFF2-40B4-BE49-F238E27FC236}">
                <a16:creationId xmlns:a16="http://schemas.microsoft.com/office/drawing/2014/main" id="{F2C324E8-A9D1-4539-BB14-8E9C4F5A8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9" y="42148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37" name="Rectangle 65">
            <a:extLst>
              <a:ext uri="{FF2B5EF4-FFF2-40B4-BE49-F238E27FC236}">
                <a16:creationId xmlns:a16="http://schemas.microsoft.com/office/drawing/2014/main" id="{46703FA5-891F-4F58-B6D7-831AEA4D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9" y="42148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38" name="Rectangle 66">
            <a:extLst>
              <a:ext uri="{FF2B5EF4-FFF2-40B4-BE49-F238E27FC236}">
                <a16:creationId xmlns:a16="http://schemas.microsoft.com/office/drawing/2014/main" id="{0671818B-85F7-45E3-B1BF-A3964FCFF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42148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39" name="Rectangle 67">
            <a:extLst>
              <a:ext uri="{FF2B5EF4-FFF2-40B4-BE49-F238E27FC236}">
                <a16:creationId xmlns:a16="http://schemas.microsoft.com/office/drawing/2014/main" id="{003EFCA1-DA70-4629-80E6-3598BB270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4214814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40" name="Rectangle 68">
            <a:extLst>
              <a:ext uri="{FF2B5EF4-FFF2-40B4-BE49-F238E27FC236}">
                <a16:creationId xmlns:a16="http://schemas.microsoft.com/office/drawing/2014/main" id="{90A64CC0-565B-4056-917B-A2CBBFBD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4" y="45720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41" name="Rectangle 69">
            <a:extLst>
              <a:ext uri="{FF2B5EF4-FFF2-40B4-BE49-F238E27FC236}">
                <a16:creationId xmlns:a16="http://schemas.microsoft.com/office/drawing/2014/main" id="{E88AA4EC-E33F-4867-BBF2-3BA930D80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45720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42" name="Rectangle 70">
            <a:extLst>
              <a:ext uri="{FF2B5EF4-FFF2-40B4-BE49-F238E27FC236}">
                <a16:creationId xmlns:a16="http://schemas.microsoft.com/office/drawing/2014/main" id="{998DEA12-830D-45D7-A39F-678FD467F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9" y="45720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15</a:t>
            </a:r>
          </a:p>
        </p:txBody>
      </p:sp>
      <p:sp>
        <p:nvSpPr>
          <p:cNvPr id="80943" name="Rectangle 71">
            <a:extLst>
              <a:ext uri="{FF2B5EF4-FFF2-40B4-BE49-F238E27FC236}">
                <a16:creationId xmlns:a16="http://schemas.microsoft.com/office/drawing/2014/main" id="{72999C50-57B3-4EE1-8171-7132B7836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45720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44" name="Rectangle 72">
            <a:extLst>
              <a:ext uri="{FF2B5EF4-FFF2-40B4-BE49-F238E27FC236}">
                <a16:creationId xmlns:a16="http://schemas.microsoft.com/office/drawing/2014/main" id="{BE944CBC-8C48-40E7-B14E-D9CF6ABF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9" y="45720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45" name="Rectangle 73">
            <a:extLst>
              <a:ext uri="{FF2B5EF4-FFF2-40B4-BE49-F238E27FC236}">
                <a16:creationId xmlns:a16="http://schemas.microsoft.com/office/drawing/2014/main" id="{BC4827D2-A040-42E3-985E-F5B0F1AF3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9" y="45720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46" name="Rectangle 74">
            <a:extLst>
              <a:ext uri="{FF2B5EF4-FFF2-40B4-BE49-F238E27FC236}">
                <a16:creationId xmlns:a16="http://schemas.microsoft.com/office/drawing/2014/main" id="{7CBD5A0B-E4F9-4926-8A2E-832603B0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45720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47" name="Rectangle 75">
            <a:extLst>
              <a:ext uri="{FF2B5EF4-FFF2-40B4-BE49-F238E27FC236}">
                <a16:creationId xmlns:a16="http://schemas.microsoft.com/office/drawing/2014/main" id="{83C266C7-2B6E-4641-9728-074927F94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4572000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48" name="Rectangle 76">
            <a:extLst>
              <a:ext uri="{FF2B5EF4-FFF2-40B4-BE49-F238E27FC236}">
                <a16:creationId xmlns:a16="http://schemas.microsoft.com/office/drawing/2014/main" id="{E2B095B9-3E96-409A-A981-35BB00E7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4" y="49291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49" name="Rectangle 77">
            <a:extLst>
              <a:ext uri="{FF2B5EF4-FFF2-40B4-BE49-F238E27FC236}">
                <a16:creationId xmlns:a16="http://schemas.microsoft.com/office/drawing/2014/main" id="{4F61F9C0-01E7-4791-8D15-8E9F48DA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49291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50" name="Rectangle 78">
            <a:extLst>
              <a:ext uri="{FF2B5EF4-FFF2-40B4-BE49-F238E27FC236}">
                <a16:creationId xmlns:a16="http://schemas.microsoft.com/office/drawing/2014/main" id="{A9244676-FB41-49D2-BBBA-744047D1B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9" y="49291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51" name="Rectangle 79">
            <a:extLst>
              <a:ext uri="{FF2B5EF4-FFF2-40B4-BE49-F238E27FC236}">
                <a16:creationId xmlns:a16="http://schemas.microsoft.com/office/drawing/2014/main" id="{D0E13F91-44EF-4616-A236-0CCA0B58C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49291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52" name="Rectangle 80">
            <a:extLst>
              <a:ext uri="{FF2B5EF4-FFF2-40B4-BE49-F238E27FC236}">
                <a16:creationId xmlns:a16="http://schemas.microsoft.com/office/drawing/2014/main" id="{25C49B20-7CDF-43F1-8710-195C145BB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9" y="49291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53" name="Rectangle 81">
            <a:extLst>
              <a:ext uri="{FF2B5EF4-FFF2-40B4-BE49-F238E27FC236}">
                <a16:creationId xmlns:a16="http://schemas.microsoft.com/office/drawing/2014/main" id="{DE103F50-4697-4D9B-B40F-3145F0143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9" y="49291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11</a:t>
            </a:r>
          </a:p>
        </p:txBody>
      </p:sp>
      <p:sp>
        <p:nvSpPr>
          <p:cNvPr id="80954" name="Rectangle 82">
            <a:extLst>
              <a:ext uri="{FF2B5EF4-FFF2-40B4-BE49-F238E27FC236}">
                <a16:creationId xmlns:a16="http://schemas.microsoft.com/office/drawing/2014/main" id="{BB1E7089-3845-4040-A11F-FE5FF9B2E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49291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0955" name="Rectangle 83">
            <a:extLst>
              <a:ext uri="{FF2B5EF4-FFF2-40B4-BE49-F238E27FC236}">
                <a16:creationId xmlns:a16="http://schemas.microsoft.com/office/drawing/2014/main" id="{3913E32E-3588-4C3B-9761-22956DFFC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4929189"/>
            <a:ext cx="428625" cy="357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56" name="Rectangle 84">
            <a:extLst>
              <a:ext uri="{FF2B5EF4-FFF2-40B4-BE49-F238E27FC236}">
                <a16:creationId xmlns:a16="http://schemas.microsoft.com/office/drawing/2014/main" id="{46C10895-536F-4A03-AA4F-E3E67977B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4" y="52863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57" name="Rectangle 85">
            <a:extLst>
              <a:ext uri="{FF2B5EF4-FFF2-40B4-BE49-F238E27FC236}">
                <a16:creationId xmlns:a16="http://schemas.microsoft.com/office/drawing/2014/main" id="{A6E2D666-A4F8-41C6-9F72-FB0DC3D43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52863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58" name="Rectangle 86">
            <a:extLst>
              <a:ext uri="{FF2B5EF4-FFF2-40B4-BE49-F238E27FC236}">
                <a16:creationId xmlns:a16="http://schemas.microsoft.com/office/drawing/2014/main" id="{219190CD-30E9-4E29-8630-B3367644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9" y="52863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59" name="Rectangle 87">
            <a:extLst>
              <a:ext uri="{FF2B5EF4-FFF2-40B4-BE49-F238E27FC236}">
                <a16:creationId xmlns:a16="http://schemas.microsoft.com/office/drawing/2014/main" id="{B3DEC8AE-63DB-4EBC-A385-B472F46E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52863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0960" name="Rectangle 88">
            <a:extLst>
              <a:ext uri="{FF2B5EF4-FFF2-40B4-BE49-F238E27FC236}">
                <a16:creationId xmlns:a16="http://schemas.microsoft.com/office/drawing/2014/main" id="{283BADC7-C939-4B19-91B5-F963AFFE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9" y="52863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61" name="Rectangle 89">
            <a:extLst>
              <a:ext uri="{FF2B5EF4-FFF2-40B4-BE49-F238E27FC236}">
                <a16:creationId xmlns:a16="http://schemas.microsoft.com/office/drawing/2014/main" id="{42B77B61-9818-4604-973D-080C44B40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9" y="52863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62" name="Rectangle 90">
            <a:extLst>
              <a:ext uri="{FF2B5EF4-FFF2-40B4-BE49-F238E27FC236}">
                <a16:creationId xmlns:a16="http://schemas.microsoft.com/office/drawing/2014/main" id="{0966C474-6B6B-4D71-B2E1-DD72D0F9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52863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80963" name="Rectangle 91">
            <a:extLst>
              <a:ext uri="{FF2B5EF4-FFF2-40B4-BE49-F238E27FC236}">
                <a16:creationId xmlns:a16="http://schemas.microsoft.com/office/drawing/2014/main" id="{54FFE101-F803-4AA9-9D9B-A6898D51A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5286375"/>
            <a:ext cx="428625" cy="3571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179A35-068A-4F4B-801A-B26349B5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>
            <a:extLst>
              <a:ext uri="{FF2B5EF4-FFF2-40B4-BE49-F238E27FC236}">
                <a16:creationId xmlns:a16="http://schemas.microsoft.com/office/drawing/2014/main" id="{141560F6-6F8D-4E7A-84A4-D8780F6A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3AFC963-6D1D-4C2D-A54B-29A3CEDD328E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0BAD1AC-2D29-48B1-89D2-06BA8A68C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8720" y="1010921"/>
            <a:ext cx="10165080" cy="4987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 dirty="0" err="1"/>
              <a:t>Ekstraksi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pesan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dari</a:t>
            </a:r>
            <a:r>
              <a:rPr lang="en-US" altLang="en-US" sz="2600" b="1" dirty="0"/>
              <a:t> </a:t>
            </a:r>
            <a:r>
              <a:rPr lang="en-US" altLang="en-US" sz="2600" b="1" i="1" dirty="0" err="1"/>
              <a:t>Stego</a:t>
            </a:r>
            <a:r>
              <a:rPr lang="en-US" altLang="en-US" sz="2600" b="1" i="1" dirty="0"/>
              <a:t>-image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b="1" i="1" dirty="0"/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pixel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menyimpan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diketahui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i="1" dirty="0">
                <a:cs typeface="Times New Roman" panose="02020603050405020304" pitchFamily="18" charset="0"/>
              </a:rPr>
              <a:t>PRNG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ekstraksi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penyisipan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demikian</a:t>
            </a:r>
            <a:r>
              <a:rPr lang="en-US" altLang="en-US" dirty="0">
                <a:cs typeface="Times New Roman" panose="02020603050405020304" pitchFamily="18" charset="0"/>
              </a:rPr>
              <a:t>, bit-bit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bertaburan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citra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dikumpulkan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9B28CE-4CDE-483C-AE2A-57337CF3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BF538F58-60F3-4D4D-A4C4-99FE4DE3E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928689"/>
            <a:ext cx="10520680" cy="54276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3.  </a:t>
            </a:r>
            <a:r>
              <a:rPr lang="en-US" altLang="en-US" b="1" i="1" dirty="0"/>
              <a:t>m</a:t>
            </a:r>
            <a:r>
              <a:rPr lang="en-US" altLang="en-US" b="1" dirty="0"/>
              <a:t>-bit LSB </a:t>
            </a:r>
          </a:p>
          <a:p>
            <a:endParaRPr lang="en-US" altLang="en-US" sz="2600" dirty="0"/>
          </a:p>
          <a:p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meningkatkan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ukuran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pesan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disembunyikan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digunakan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lebih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1 bit LSB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i="1" dirty="0"/>
              <a:t>byte</a:t>
            </a:r>
            <a:r>
              <a:rPr lang="en-US" altLang="en-US" sz="2600" dirty="0"/>
              <a:t>.</a:t>
            </a:r>
          </a:p>
          <a:p>
            <a:r>
              <a:rPr lang="en-US" altLang="en-US" sz="2600" dirty="0" err="1"/>
              <a:t>Susunan</a:t>
            </a:r>
            <a:r>
              <a:rPr lang="en-US" altLang="en-US" sz="2600" dirty="0"/>
              <a:t> bit pada 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i="1" dirty="0"/>
              <a:t>byte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i="1" dirty="0"/>
              <a:t>b</a:t>
            </a:r>
            <a:r>
              <a:rPr lang="en-US" altLang="en-US" sz="2600" baseline="-25000" dirty="0"/>
              <a:t>7</a:t>
            </a:r>
            <a:r>
              <a:rPr lang="en-US" altLang="en-US" sz="2600" i="1" dirty="0"/>
              <a:t>b</a:t>
            </a:r>
            <a:r>
              <a:rPr lang="en-US" altLang="en-US" sz="2600" baseline="-25000" dirty="0"/>
              <a:t>6</a:t>
            </a:r>
            <a:r>
              <a:rPr lang="en-US" altLang="en-US" sz="2600" i="1" dirty="0"/>
              <a:t>b</a:t>
            </a:r>
            <a:r>
              <a:rPr lang="en-US" altLang="en-US" sz="2600" baseline="-25000" dirty="0"/>
              <a:t>5</a:t>
            </a:r>
            <a:r>
              <a:rPr lang="en-US" altLang="en-US" sz="2600" i="1" dirty="0"/>
              <a:t>b</a:t>
            </a:r>
            <a:r>
              <a:rPr lang="en-US" altLang="en-US" sz="2600" baseline="-25000" dirty="0"/>
              <a:t>4</a:t>
            </a:r>
            <a:r>
              <a:rPr lang="en-US" altLang="en-US" sz="2600" i="1" dirty="0"/>
              <a:t>b</a:t>
            </a:r>
            <a:r>
              <a:rPr lang="en-US" altLang="en-US" sz="2600" baseline="-25000" dirty="0"/>
              <a:t>3</a:t>
            </a:r>
            <a:r>
              <a:rPr lang="en-US" altLang="en-US" sz="2600" i="1" dirty="0"/>
              <a:t>b</a:t>
            </a:r>
            <a:r>
              <a:rPr lang="en-US" altLang="en-US" sz="2600" baseline="-25000" dirty="0"/>
              <a:t>2</a:t>
            </a:r>
            <a:r>
              <a:rPr lang="en-US" altLang="en-US" sz="2600" i="1" dirty="0"/>
              <a:t>b</a:t>
            </a:r>
            <a:r>
              <a:rPr lang="en-US" altLang="en-US" sz="2600" baseline="-25000" dirty="0"/>
              <a:t>1</a:t>
            </a:r>
            <a:r>
              <a:rPr lang="en-US" altLang="en-US" sz="2600" i="1" dirty="0"/>
              <a:t>b</a:t>
            </a:r>
            <a:r>
              <a:rPr lang="en-US" altLang="en-US" sz="2600" baseline="-25000" dirty="0"/>
              <a:t>0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Jika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diambil</a:t>
            </a:r>
            <a:r>
              <a:rPr lang="en-US" altLang="en-US" sz="2600" dirty="0"/>
              <a:t> 2-bit LSB,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bit yang </a:t>
            </a:r>
            <a:r>
              <a:rPr lang="en-US" altLang="en-US" sz="2600" dirty="0" err="1"/>
              <a:t>digunakan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bit </a:t>
            </a:r>
            <a:r>
              <a:rPr lang="en-US" altLang="en-US" sz="2600" i="1" dirty="0"/>
              <a:t>b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 dan bit </a:t>
            </a:r>
            <a:r>
              <a:rPr lang="en-US" altLang="en-US" sz="2600" i="1" dirty="0"/>
              <a:t>b</a:t>
            </a:r>
            <a:r>
              <a:rPr lang="en-US" altLang="en-US" sz="2600" baseline="-25000" dirty="0"/>
              <a:t>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 dirty="0"/>
              <a:t>	</a:t>
            </a:r>
            <a:r>
              <a:rPr lang="en-US" altLang="en-US" sz="2600" dirty="0" err="1"/>
              <a:t>Contoh</a:t>
            </a:r>
            <a:r>
              <a:rPr lang="en-US" altLang="en-US" sz="2600" dirty="0"/>
              <a:t>: 110100</a:t>
            </a:r>
            <a:r>
              <a:rPr lang="en-US" altLang="en-US" sz="2600" u="sng" dirty="0"/>
              <a:t>10 </a:t>
            </a:r>
            <a:r>
              <a:rPr lang="en-US" altLang="en-US" sz="2600" dirty="0">
                <a:sym typeface="Wingdings" panose="05000000000000000000" pitchFamily="2" charset="2"/>
              </a:rPr>
              <a:t> 2 bit LSB </a:t>
            </a:r>
            <a:r>
              <a:rPr lang="en-US" altLang="en-US" sz="2600" dirty="0" err="1">
                <a:sym typeface="Wingdings" panose="05000000000000000000" pitchFamily="2" charset="2"/>
              </a:rPr>
              <a:t>terakhir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dipakai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untuk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 dirty="0">
                <a:sym typeface="Wingdings" panose="05000000000000000000" pitchFamily="2" charset="2"/>
              </a:rPr>
              <a:t>				  </a:t>
            </a:r>
            <a:r>
              <a:rPr lang="en-US" altLang="en-US" sz="2600" dirty="0" err="1">
                <a:sym typeface="Wingdings" panose="05000000000000000000" pitchFamily="2" charset="2"/>
              </a:rPr>
              <a:t>menyembunyikian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pesan</a:t>
            </a:r>
            <a:r>
              <a:rPr lang="en-US" altLang="en-US" sz="2600" dirty="0">
                <a:sym typeface="Wingdings" panose="05000000000000000000" pitchFamily="2" charset="2"/>
              </a:rPr>
              <a:t>.</a:t>
            </a:r>
            <a:endParaRPr lang="en-US" altLang="en-US" sz="2600" u="sng" dirty="0"/>
          </a:p>
          <a:p>
            <a:pPr eaLnBrk="1" hangingPunct="1">
              <a:lnSpc>
                <a:spcPct val="90000"/>
              </a:lnSpc>
            </a:pPr>
            <a:endParaRPr lang="en-US" altLang="en-US" sz="2600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/>
              <a:t>Trade-off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Semakin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 bit LSB yang </a:t>
            </a:r>
            <a:r>
              <a:rPr lang="en-US" altLang="en-US" sz="2600" dirty="0" err="1"/>
              <a:t>digunakan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semakin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besar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ukuran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pesan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disembunyikan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tetapi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semakin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turun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kualitas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stego</a:t>
            </a:r>
            <a:r>
              <a:rPr lang="en-US" altLang="en-US" sz="2600" i="1" dirty="0"/>
              <a:t>-image</a:t>
            </a:r>
            <a:r>
              <a:rPr lang="en-US" altLang="en-US" sz="26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Pesan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disembunyikan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sekuensial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atau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acak</a:t>
            </a:r>
            <a:r>
              <a:rPr lang="en-US" altLang="en-US" sz="2600" dirty="0"/>
              <a:t> pada </a:t>
            </a:r>
            <a:r>
              <a:rPr lang="en-US" altLang="en-US" sz="2600" i="1" dirty="0"/>
              <a:t>pixel-pixe</a:t>
            </a:r>
            <a:r>
              <a:rPr lang="en-US" altLang="en-US" sz="2600" dirty="0"/>
              <a:t>l di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citra</a:t>
            </a:r>
            <a:r>
              <a:rPr lang="en-US" altLang="en-US" sz="2600" dirty="0"/>
              <a:t>. 				</a:t>
            </a:r>
            <a:endParaRPr lang="en-US" altLang="en-US" sz="2400" dirty="0"/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2609C96B-3E1E-4090-A3A9-97C62CE2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49A8730-69DE-4F07-BC0E-F2888A247DDD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098A63-E9CF-46E6-A2D3-7B65787A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3917EFE6-497E-4C6B-BA19-C6B577D9A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071562"/>
            <a:ext cx="10388600" cy="52847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4.  </a:t>
            </a:r>
            <a:r>
              <a:rPr lang="en-US" altLang="en-US" b="1" dirty="0" err="1"/>
              <a:t>Enkripsi</a:t>
            </a:r>
            <a:r>
              <a:rPr lang="en-US" altLang="en-US" b="1" dirty="0"/>
              <a:t>   </a:t>
            </a:r>
          </a:p>
          <a:p>
            <a:endParaRPr lang="en-US" altLang="en-US" sz="2200" dirty="0"/>
          </a:p>
          <a:p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dienkripsi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dahulu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disembunyikan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/>
              <a:t>Teknik </a:t>
            </a:r>
            <a:r>
              <a:rPr lang="en-US" altLang="en-US" sz="2400" dirty="0" err="1"/>
              <a:t>enkripsi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sederhana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misalnya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</a:t>
            </a:r>
            <a:r>
              <a:rPr lang="en-US" altLang="en-US" sz="2400" dirty="0"/>
              <a:t>-XOR-</a:t>
            </a:r>
            <a:r>
              <a:rPr lang="en-US" altLang="en-US" sz="2400" dirty="0" err="1"/>
              <a:t>kan</a:t>
            </a:r>
            <a:r>
              <a:rPr lang="en-US" altLang="en-US" sz="2400" dirty="0"/>
              <a:t> bit-bit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bit-bit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bit-bit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/>
              <a:t>Bit-bit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dibangkitkan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pembangkitan</a:t>
            </a:r>
            <a:r>
              <a:rPr lang="en-US" altLang="en-US" sz="2400" dirty="0"/>
              <a:t> bit-bit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stego</a:t>
            </a:r>
            <a:r>
              <a:rPr lang="en-US" altLang="en-US" sz="2400" i="1" dirty="0"/>
              <a:t>-key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dipakai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teknik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memilih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pixel-pixel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stego</a:t>
            </a:r>
            <a:r>
              <a:rPr lang="en-US" altLang="en-US" sz="2400" i="1" dirty="0"/>
              <a:t>-key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pembangkitan</a:t>
            </a:r>
            <a:r>
              <a:rPr lang="en-US" altLang="en-US" sz="2400" dirty="0"/>
              <a:t> bit-bit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pembangkitan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menyembunyikan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. </a:t>
            </a: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70ABB9BB-272D-4267-98FB-247E7366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933C71A-D03B-4D25-8A7D-F071A46AEEC2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F8A6BA-2E05-4A75-B825-64909C2C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/>
              <a:t>Rinaldi</a:t>
            </a:r>
            <a:r>
              <a:rPr lang="en-US" altLang="en-US" dirty="0"/>
              <a:t> </a:t>
            </a:r>
            <a:r>
              <a:rPr lang="en-US" altLang="en-US" dirty="0" err="1"/>
              <a:t>Munir</a:t>
            </a:r>
            <a:r>
              <a:rPr lang="en-US" altLang="en-US" dirty="0"/>
              <a:t>/IF4020 </a:t>
            </a:r>
            <a:r>
              <a:rPr lang="en-US" altLang="en-US" dirty="0" err="1"/>
              <a:t>Kriptografi</a:t>
            </a: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85D43370-2121-4198-AD52-98CC92CF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PSNR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F44AA987-6999-4CE6-8381-6D9D48BB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20"/>
            <a:ext cx="10515600" cy="4632643"/>
          </a:xfrm>
        </p:spPr>
        <p:txBody>
          <a:bodyPr/>
          <a:lstStyle/>
          <a:p>
            <a:r>
              <a:rPr lang="en-US" altLang="en-US" sz="2400" dirty="0"/>
              <a:t>PSNR = </a:t>
            </a:r>
            <a:r>
              <a:rPr lang="en-US" altLang="en-US" sz="2400" i="1" dirty="0"/>
              <a:t>Peak-Signal-to-Noise Ratio </a:t>
            </a:r>
          </a:p>
          <a:p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mengukur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kualitas</a:t>
            </a:r>
            <a:r>
              <a:rPr lang="en-US" altLang="en-US" sz="2400" dirty="0"/>
              <a:t> (</a:t>
            </a:r>
            <a:r>
              <a:rPr lang="en-US" altLang="en-US" sz="2400" i="1" dirty="0"/>
              <a:t>fidelity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setelah</a:t>
            </a:r>
            <a:r>
              <a:rPr lang="en-US" altLang="en-US" sz="2400" dirty="0"/>
              <a:t> proses </a:t>
            </a:r>
            <a:r>
              <a:rPr lang="en-US" altLang="en-US" sz="2400" dirty="0" err="1"/>
              <a:t>manipulasi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 err="1"/>
              <a:t>Selalu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dibandingkan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semula</a:t>
            </a:r>
            <a:r>
              <a:rPr lang="en-US" altLang="en-US" sz="2400" dirty="0"/>
              <a:t> (yang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dimanipulasi</a:t>
            </a:r>
            <a:r>
              <a:rPr lang="en-US" altLang="en-US" sz="2400" dirty="0"/>
              <a:t>).</a:t>
            </a:r>
          </a:p>
          <a:p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I</a:t>
            </a:r>
            <a:r>
              <a:rPr lang="en-US" altLang="en-US" sz="2400" dirty="0"/>
              <a:t> = </a:t>
            </a:r>
            <a:r>
              <a:rPr lang="en-US" altLang="en-US" sz="2400" i="1" dirty="0"/>
              <a:t>cover-image</a:t>
            </a:r>
            <a:r>
              <a:rPr lang="en-US" altLang="en-US" sz="2400" dirty="0"/>
              <a:t> dan    = </a:t>
            </a:r>
            <a:r>
              <a:rPr lang="en-US" altLang="en-US" sz="2400" i="1" dirty="0" err="1"/>
              <a:t>stego</a:t>
            </a:r>
            <a:r>
              <a:rPr lang="en-US" altLang="en-US" sz="2400" i="1" dirty="0"/>
              <a:t>-image,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i="1" dirty="0"/>
              <a:t>M</a:t>
            </a:r>
            <a:r>
              <a:rPr lang="en-US" altLang="en-US" sz="2400" dirty="0"/>
              <a:t> x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endParaRPr lang="en-US" altLang="en-US" sz="2400" i="1" dirty="0"/>
          </a:p>
          <a:p>
            <a:endParaRPr lang="en-US" altLang="en-US" sz="2400" dirty="0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DABABBD2-76DC-4EBF-96D2-05C0F671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46C4F23-F9FD-4518-B308-1401C3A17CBE}" type="slidenum">
              <a:rPr lang="en-US" altLang="en-US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4997" name="Rectangle 2">
            <a:extLst>
              <a:ext uri="{FF2B5EF4-FFF2-40B4-BE49-F238E27FC236}">
                <a16:creationId xmlns:a16="http://schemas.microsoft.com/office/drawing/2014/main" id="{F5FB2603-C6CD-44A9-B0A3-3AB0C8471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8" name="Object 1">
                <a:extLst>
                  <a:ext uri="{FF2B5EF4-FFF2-40B4-BE49-F238E27FC236}">
                    <a16:creationId xmlns:a16="http://schemas.microsoft.com/office/drawing/2014/main" id="{02C46A17-ACFE-41E6-8A05-65261761ED4D}"/>
                  </a:ext>
                </a:extLst>
              </p:cNvPr>
              <p:cNvSpPr txBox="1"/>
              <p:nvPr/>
            </p:nvSpPr>
            <p:spPr bwMode="auto">
              <a:xfrm>
                <a:off x="1939292" y="4300538"/>
                <a:ext cx="3617912" cy="108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𝑃𝑆𝑁𝑅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=20×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998" name="Object 1">
                <a:extLst>
                  <a:ext uri="{FF2B5EF4-FFF2-40B4-BE49-F238E27FC236}">
                    <a16:creationId xmlns:a16="http://schemas.microsoft.com/office/drawing/2014/main" id="{02C46A17-ACFE-41E6-8A05-65261761E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9292" y="4300538"/>
                <a:ext cx="3617912" cy="10801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9" name="Rectangle 4">
            <a:extLst>
              <a:ext uri="{FF2B5EF4-FFF2-40B4-BE49-F238E27FC236}">
                <a16:creationId xmlns:a16="http://schemas.microsoft.com/office/drawing/2014/main" id="{86E385BF-C89E-4F06-89CF-9C44D3DFB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graphicFrame>
        <p:nvGraphicFramePr>
          <p:cNvPr id="85000" name="Object 3">
            <a:extLst>
              <a:ext uri="{FF2B5EF4-FFF2-40B4-BE49-F238E27FC236}">
                <a16:creationId xmlns:a16="http://schemas.microsoft.com/office/drawing/2014/main" id="{16C6F501-92D7-4996-B1B7-75D5B41761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780118"/>
              </p:ext>
            </p:extLst>
          </p:nvPr>
        </p:nvGraphicFramePr>
        <p:xfrm>
          <a:off x="6882132" y="4299745"/>
          <a:ext cx="32146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6" imgW="1713756" imgH="495085" progId="Equation.3">
                  <p:embed/>
                </p:oleObj>
              </mc:Choice>
              <mc:Fallback>
                <p:oleObj name="Equation" r:id="rId6" imgW="1713756" imgH="495085" progId="Equation.3">
                  <p:embed/>
                  <p:pic>
                    <p:nvPicPr>
                      <p:cNvPr id="85000" name="Object 3">
                        <a:extLst>
                          <a:ext uri="{FF2B5EF4-FFF2-40B4-BE49-F238E27FC236}">
                            <a16:creationId xmlns:a16="http://schemas.microsoft.com/office/drawing/2014/main" id="{16C6F501-92D7-4996-B1B7-75D5B41761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132" y="4299745"/>
                        <a:ext cx="3214688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5">
            <a:extLst>
              <a:ext uri="{FF2B5EF4-FFF2-40B4-BE49-F238E27FC236}">
                <a16:creationId xmlns:a16="http://schemas.microsoft.com/office/drawing/2014/main" id="{B4EBD968-A7A5-4C81-BD79-1336EF1C9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91203"/>
              </p:ext>
            </p:extLst>
          </p:nvPr>
        </p:nvGraphicFramePr>
        <p:xfrm>
          <a:off x="4827906" y="3270252"/>
          <a:ext cx="2063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8" imgW="228501" imgH="355446" progId="Equation.3">
                  <p:embed/>
                </p:oleObj>
              </mc:Choice>
              <mc:Fallback>
                <p:oleObj name="Equation" r:id="rId8" imgW="228501" imgH="355446" progId="Equation.3">
                  <p:embed/>
                  <p:pic>
                    <p:nvPicPr>
                      <p:cNvPr id="85001" name="Object 5">
                        <a:extLst>
                          <a:ext uri="{FF2B5EF4-FFF2-40B4-BE49-F238E27FC236}">
                            <a16:creationId xmlns:a16="http://schemas.microsoft.com/office/drawing/2014/main" id="{B4EBD968-A7A5-4C81-BD79-1336EF1C9F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906" y="3270252"/>
                        <a:ext cx="20637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2" name="TextBox 9">
            <a:extLst>
              <a:ext uri="{FF2B5EF4-FFF2-40B4-BE49-F238E27FC236}">
                <a16:creationId xmlns:a16="http://schemas.microsoft.com/office/drawing/2014/main" id="{A76B1AA3-7B18-421F-9852-6F8E86EAD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204" y="4503738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/>
              <a:t>dengan</a:t>
            </a:r>
          </a:p>
        </p:txBody>
      </p:sp>
      <p:sp>
        <p:nvSpPr>
          <p:cNvPr id="85003" name="TextBox 10">
            <a:extLst>
              <a:ext uri="{FF2B5EF4-FFF2-40B4-BE49-F238E27FC236}">
                <a16:creationId xmlns:a16="http://schemas.microsoft.com/office/drawing/2014/main" id="{3734B9CA-39D2-4AD8-9584-8578D9504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966" y="5380673"/>
            <a:ext cx="269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i="1" dirty="0"/>
              <a:t>rms</a:t>
            </a:r>
            <a:r>
              <a:rPr lang="en-US" altLang="en-US" dirty="0"/>
              <a:t> = </a:t>
            </a:r>
            <a:r>
              <a:rPr lang="en-US" altLang="en-US" i="1" dirty="0"/>
              <a:t>root mean square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00D8-B68A-4AFE-BB96-313FA91B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120"/>
            <a:ext cx="10515600" cy="5872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400" i="1" dirty="0" err="1">
                <a:solidFill>
                  <a:srgbClr val="FF0000"/>
                </a:solidFill>
              </a:rPr>
              <a:t>Tranform</a:t>
            </a:r>
            <a:r>
              <a:rPr lang="en-US" altLang="zh-TW" sz="2400" i="1" dirty="0">
                <a:solidFill>
                  <a:srgbClr val="FF0000"/>
                </a:solidFill>
              </a:rPr>
              <a:t> domain methods</a:t>
            </a:r>
          </a:p>
          <a:p>
            <a:pPr>
              <a:buNone/>
              <a:defRPr/>
            </a:pPr>
            <a:r>
              <a:rPr lang="en-US" altLang="zh-TW" sz="2400" dirty="0"/>
              <a:t>   </a:t>
            </a:r>
            <a:r>
              <a:rPr lang="en-US" altLang="zh-TW" sz="2400" dirty="0" err="1"/>
              <a:t>Memodifikasi</a:t>
            </a:r>
            <a:r>
              <a:rPr lang="en-US" altLang="zh-TW" sz="2400" dirty="0"/>
              <a:t> </a:t>
            </a:r>
            <a:r>
              <a:rPr lang="en-US" altLang="zh-TW" sz="2400" dirty="0" err="1"/>
              <a:t>hasil</a:t>
            </a:r>
            <a:r>
              <a:rPr lang="en-US" altLang="zh-TW" sz="2400" dirty="0"/>
              <a:t> </a:t>
            </a:r>
            <a:r>
              <a:rPr lang="en-US" altLang="zh-TW" sz="2400" dirty="0" err="1"/>
              <a:t>transformasi</a:t>
            </a:r>
            <a:r>
              <a:rPr lang="en-US" altLang="zh-TW" sz="2400" dirty="0"/>
              <a:t> </a:t>
            </a:r>
            <a:r>
              <a:rPr lang="en-US" altLang="zh-TW" sz="2400" dirty="0" err="1"/>
              <a:t>sinyal</a:t>
            </a:r>
            <a:r>
              <a:rPr lang="en-US" altLang="zh-TW" sz="2400" dirty="0"/>
              <a:t> </a:t>
            </a:r>
            <a:r>
              <a:rPr lang="en-US" altLang="zh-TW" sz="2400" dirty="0" err="1"/>
              <a:t>dalam</a:t>
            </a:r>
            <a:r>
              <a:rPr lang="en-US" altLang="zh-TW" sz="2400" dirty="0"/>
              <a:t> </a:t>
            </a:r>
            <a:r>
              <a:rPr lang="en-US" altLang="zh-TW" sz="2400" dirty="0" err="1"/>
              <a:t>ranah</a:t>
            </a:r>
            <a:r>
              <a:rPr lang="en-US" altLang="zh-TW" sz="2400" dirty="0"/>
              <a:t> </a:t>
            </a:r>
            <a:r>
              <a:rPr lang="en-US" altLang="zh-TW" sz="2400" i="1" dirty="0"/>
              <a:t>transform</a:t>
            </a:r>
            <a:r>
              <a:rPr lang="en-US" altLang="zh-TW" sz="2400" dirty="0"/>
              <a:t> (</a:t>
            </a:r>
            <a:r>
              <a:rPr lang="en-US" altLang="zh-TW" sz="2400" dirty="0" err="1"/>
              <a:t>hasil</a:t>
            </a:r>
            <a:r>
              <a:rPr lang="en-US" altLang="zh-TW" sz="2400" dirty="0"/>
              <a:t>  </a:t>
            </a:r>
            <a:r>
              <a:rPr lang="en-US" altLang="zh-TW" sz="2400" dirty="0" err="1"/>
              <a:t>transformasi</a:t>
            </a:r>
            <a:r>
              <a:rPr lang="en-US" altLang="zh-TW" sz="2400" dirty="0"/>
              <a:t> </a:t>
            </a:r>
            <a:r>
              <a:rPr lang="en-US" altLang="zh-TW" sz="2400" dirty="0" err="1"/>
              <a:t>dari</a:t>
            </a:r>
            <a:r>
              <a:rPr lang="en-US" altLang="zh-TW" sz="2400" dirty="0"/>
              <a:t> </a:t>
            </a:r>
            <a:r>
              <a:rPr lang="en-US" altLang="zh-TW" sz="2400" dirty="0" err="1"/>
              <a:t>ranah</a:t>
            </a:r>
            <a:r>
              <a:rPr lang="en-US" altLang="zh-TW" sz="2400" dirty="0"/>
              <a:t> </a:t>
            </a:r>
            <a:r>
              <a:rPr lang="en-US" altLang="zh-TW" sz="2400" dirty="0" err="1"/>
              <a:t>spasial</a:t>
            </a:r>
            <a:r>
              <a:rPr lang="en-US" altLang="zh-TW" sz="2400" dirty="0"/>
              <a:t>  </a:t>
            </a:r>
            <a:r>
              <a:rPr lang="en-US" altLang="zh-TW" sz="2400" dirty="0" err="1"/>
              <a:t>atau</a:t>
            </a:r>
            <a:r>
              <a:rPr lang="en-US" altLang="zh-TW" sz="2400" dirty="0"/>
              <a:t> </a:t>
            </a:r>
            <a:r>
              <a:rPr lang="en-US" altLang="zh-TW" sz="2400" dirty="0" err="1"/>
              <a:t>waktu</a:t>
            </a:r>
            <a:r>
              <a:rPr lang="en-US" altLang="zh-TW" sz="2400" dirty="0"/>
              <a:t> </a:t>
            </a:r>
            <a:r>
              <a:rPr lang="en-US" altLang="zh-TW" sz="2400" dirty="0" err="1"/>
              <a:t>ke</a:t>
            </a:r>
            <a:r>
              <a:rPr lang="en-US" altLang="zh-TW" sz="2400" dirty="0"/>
              <a:t> </a:t>
            </a:r>
            <a:r>
              <a:rPr lang="en-US" altLang="zh-TW" sz="2400" dirty="0" err="1"/>
              <a:t>ranah</a:t>
            </a:r>
            <a:r>
              <a:rPr lang="en-US" altLang="zh-TW" sz="2400" dirty="0"/>
              <a:t> lain </a:t>
            </a:r>
            <a:r>
              <a:rPr lang="en-US" altLang="zh-TW" sz="2400" dirty="0" err="1"/>
              <a:t>misalnya</a:t>
            </a:r>
            <a:r>
              <a:rPr lang="en-US" altLang="zh-TW" sz="2400" dirty="0"/>
              <a:t> </a:t>
            </a:r>
            <a:r>
              <a:rPr lang="en-US" altLang="zh-TW" sz="2400" dirty="0" err="1"/>
              <a:t>ranah</a:t>
            </a:r>
            <a:r>
              <a:rPr lang="en-US" altLang="zh-TW" sz="2400" dirty="0"/>
              <a:t> </a:t>
            </a:r>
            <a:r>
              <a:rPr lang="en-US" altLang="zh-TW" sz="2400" dirty="0" err="1"/>
              <a:t>frekuensi</a:t>
            </a:r>
            <a:r>
              <a:rPr lang="en-US" altLang="zh-TW" sz="2400" dirty="0"/>
              <a:t>). </a:t>
            </a:r>
            <a:r>
              <a:rPr lang="en-US" altLang="zh-TW" sz="2400" dirty="0" err="1"/>
              <a:t>Metode</a:t>
            </a:r>
            <a:r>
              <a:rPr lang="en-US" altLang="zh-TW" sz="2400" dirty="0"/>
              <a:t> </a:t>
            </a:r>
            <a:r>
              <a:rPr lang="en-US" altLang="zh-TW" sz="2400" dirty="0" err="1"/>
              <a:t>transformasi</a:t>
            </a:r>
            <a:r>
              <a:rPr lang="en-US" altLang="zh-TW" sz="2400" dirty="0"/>
              <a:t> yang </a:t>
            </a:r>
            <a:r>
              <a:rPr lang="en-US" altLang="zh-TW" sz="2400" dirty="0" err="1"/>
              <a:t>digunakan</a:t>
            </a:r>
            <a:r>
              <a:rPr lang="en-US" altLang="zh-TW" sz="2400" dirty="0"/>
              <a:t> </a:t>
            </a:r>
            <a:r>
              <a:rPr lang="en-US" altLang="zh-TW" sz="2400" dirty="0" err="1"/>
              <a:t>misalnya</a:t>
            </a:r>
            <a:r>
              <a:rPr lang="en-US" altLang="zh-TW" sz="2400" dirty="0"/>
              <a:t> DCT, FFT, DWT. </a:t>
            </a:r>
          </a:p>
          <a:p>
            <a:pPr>
              <a:buNone/>
              <a:defRPr/>
            </a:pPr>
            <a:endParaRPr lang="en-US" altLang="zh-TW" sz="2400" dirty="0"/>
          </a:p>
          <a:p>
            <a:pPr>
              <a:buNone/>
              <a:defRPr/>
            </a:pPr>
            <a:endParaRPr lang="en-US" altLang="zh-TW" sz="2400" dirty="0"/>
          </a:p>
          <a:p>
            <a:pPr>
              <a:buNone/>
              <a:defRPr/>
            </a:pPr>
            <a:endParaRPr lang="en-US" altLang="zh-TW" sz="2400" dirty="0"/>
          </a:p>
          <a:p>
            <a:pPr>
              <a:buNone/>
              <a:defRPr/>
            </a:pPr>
            <a:endParaRPr lang="en-US" altLang="zh-TW" sz="2400" dirty="0"/>
          </a:p>
          <a:p>
            <a:pPr>
              <a:buNone/>
              <a:defRPr/>
            </a:pPr>
            <a:endParaRPr lang="en-US" altLang="zh-TW" sz="2400" dirty="0"/>
          </a:p>
          <a:p>
            <a:pPr>
              <a:buNone/>
              <a:defRPr/>
            </a:pPr>
            <a:endParaRPr lang="en-US" altLang="zh-TW" sz="2400" dirty="0"/>
          </a:p>
          <a:p>
            <a:pPr>
              <a:buNone/>
              <a:defRPr/>
            </a:pPr>
            <a:endParaRPr lang="en-US" altLang="zh-TW" sz="2400" dirty="0"/>
          </a:p>
          <a:p>
            <a:pPr>
              <a:buNone/>
              <a:defRPr/>
            </a:pPr>
            <a:endParaRPr lang="en-US" altLang="zh-TW" sz="2400" dirty="0"/>
          </a:p>
          <a:p>
            <a:pPr>
              <a:buNone/>
              <a:defRPr/>
            </a:pPr>
            <a:r>
              <a:rPr lang="en-US" altLang="zh-TW" dirty="0"/>
              <a:t>	</a:t>
            </a:r>
            <a:r>
              <a:rPr lang="en-US" altLang="zh-TW" sz="2400" dirty="0" err="1"/>
              <a:t>Contoh</a:t>
            </a:r>
            <a:r>
              <a:rPr lang="en-US" altLang="zh-TW" sz="2400" dirty="0"/>
              <a:t>: </a:t>
            </a:r>
            <a:r>
              <a:rPr lang="en-US" altLang="zh-TW" sz="2400" dirty="0" err="1"/>
              <a:t>Metode</a:t>
            </a:r>
            <a:r>
              <a:rPr lang="en-US" altLang="zh-TW" sz="2400" dirty="0"/>
              <a:t> </a:t>
            </a:r>
            <a:r>
              <a:rPr lang="en-US" altLang="zh-TW" sz="2400" i="1" dirty="0"/>
              <a:t>Spread Spectrum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101EDF-6D99-4255-BB9C-15B48532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78" y="2508250"/>
            <a:ext cx="80867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87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90777EC1-92EC-4AA0-9E24-8D3DE66DB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000125"/>
            <a:ext cx="10038080" cy="513080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Satuan</a:t>
            </a:r>
            <a:r>
              <a:rPr lang="en-US" altLang="en-US" sz="2400" dirty="0"/>
              <a:t> </a:t>
            </a:r>
            <a:r>
              <a:rPr lang="en-US" altLang="en-US" sz="2400" i="1" dirty="0"/>
              <a:t>PSNR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desibel</a:t>
            </a:r>
            <a:r>
              <a:rPr lang="en-US" altLang="en-US" sz="2400" dirty="0"/>
              <a:t> (dB). </a:t>
            </a:r>
          </a:p>
          <a:p>
            <a:endParaRPr lang="en-US" altLang="en-US" sz="2400" i="1" dirty="0"/>
          </a:p>
          <a:p>
            <a:r>
              <a:rPr lang="it-IT" altLang="en-US" sz="2400" dirty="0"/>
              <a:t>Nilai PSNR berbanding terbalik dengan </a:t>
            </a:r>
            <a:r>
              <a:rPr lang="it-IT" altLang="en-US" sz="2400" i="1" dirty="0"/>
              <a:t>rms</a:t>
            </a:r>
            <a:r>
              <a:rPr lang="it-IT" altLang="en-US" sz="2400" dirty="0"/>
              <a:t>.</a:t>
            </a:r>
          </a:p>
          <a:p>
            <a:endParaRPr lang="it-IT" altLang="en-US" sz="2400" i="1" dirty="0"/>
          </a:p>
          <a:p>
            <a:r>
              <a:rPr lang="it-IT" altLang="en-US" sz="2400" i="1" dirty="0"/>
              <a:t>PSNR</a:t>
            </a:r>
            <a:r>
              <a:rPr lang="it-IT" altLang="en-US" sz="2400" dirty="0"/>
              <a:t> yang besar mengindikasikan nilai </a:t>
            </a:r>
            <a:r>
              <a:rPr lang="it-IT" altLang="en-US" sz="2400" i="1" dirty="0"/>
              <a:t>rms</a:t>
            </a:r>
            <a:r>
              <a:rPr lang="it-IT" altLang="en-US" sz="2400" dirty="0"/>
              <a:t> yang kecil; </a:t>
            </a:r>
            <a:r>
              <a:rPr lang="it-IT" altLang="en-US" sz="2400" i="1" dirty="0"/>
              <a:t>rms</a:t>
            </a:r>
            <a:r>
              <a:rPr lang="it-IT" altLang="en-US" sz="2400" dirty="0"/>
              <a:t> kecil berarti dua buah citra mempunyai hanya sedikit perbedaan. </a:t>
            </a:r>
          </a:p>
          <a:p>
            <a:endParaRPr lang="it-IT" altLang="en-US" sz="2400" dirty="0"/>
          </a:p>
          <a:p>
            <a:r>
              <a:rPr lang="it-IT" altLang="en-US" sz="2400" dirty="0"/>
              <a:t>PSNR yang kecil mengindikasikan nilai </a:t>
            </a:r>
            <a:r>
              <a:rPr lang="it-IT" altLang="en-US" sz="2400" i="1" dirty="0"/>
              <a:t>rms</a:t>
            </a:r>
            <a:r>
              <a:rPr lang="it-IT" altLang="en-US" sz="2400" dirty="0"/>
              <a:t> yang besar; </a:t>
            </a:r>
            <a:r>
              <a:rPr lang="it-IT" altLang="en-US" sz="2400" i="1" dirty="0"/>
              <a:t>rms</a:t>
            </a:r>
            <a:r>
              <a:rPr lang="it-IT" altLang="en-US" sz="2400" dirty="0"/>
              <a:t> besar berarti kedua citra memiliki perbedaan yang besar (degradasi).</a:t>
            </a:r>
          </a:p>
          <a:p>
            <a:endParaRPr lang="en-US" altLang="en-US" sz="2400" dirty="0"/>
          </a:p>
          <a:p>
            <a:r>
              <a:rPr lang="it-IT" altLang="en-US" sz="2400" dirty="0"/>
              <a:t> PSNR yang dapat diterima/ditoleransi adalah jika &gt; 30</a:t>
            </a:r>
            <a:endParaRPr lang="en-US" altLang="en-US" sz="2400" dirty="0"/>
          </a:p>
          <a:p>
            <a:endParaRPr lang="en-US" altLang="en-US" sz="2200" dirty="0"/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F463C067-261B-4A68-A203-024A2C00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641078A-C35D-420B-9DEA-8405DE67F27C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">
                <a:extLst>
                  <a:ext uri="{FF2B5EF4-FFF2-40B4-BE49-F238E27FC236}">
                    <a16:creationId xmlns:a16="http://schemas.microsoft.com/office/drawing/2014/main" id="{A1F9FB79-8C79-41DA-91C7-C41361114823}"/>
                  </a:ext>
                </a:extLst>
              </p:cNvPr>
              <p:cNvSpPr txBox="1"/>
              <p:nvPr/>
            </p:nvSpPr>
            <p:spPr bwMode="auto">
              <a:xfrm>
                <a:off x="7852412" y="571818"/>
                <a:ext cx="3617912" cy="108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𝑃𝑆𝑁𝑅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=20×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bject 1">
                <a:extLst>
                  <a:ext uri="{FF2B5EF4-FFF2-40B4-BE49-F238E27FC236}">
                    <a16:creationId xmlns:a16="http://schemas.microsoft.com/office/drawing/2014/main" id="{A1F9FB79-8C79-41DA-91C7-C41361114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2412" y="571818"/>
                <a:ext cx="3617912" cy="10801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1">
            <a:extLst>
              <a:ext uri="{FF2B5EF4-FFF2-40B4-BE49-F238E27FC236}">
                <a16:creationId xmlns:a16="http://schemas.microsoft.com/office/drawing/2014/main" id="{FD6F301C-4479-4806-9E0F-B49C8DAF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E617E7B-F600-472D-8D2F-C507787FF9F1}" type="slidenum">
              <a:rPr lang="en-US" altLang="en-US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D78F6AE-2BC6-4479-9162-6827258E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6532564"/>
            <a:ext cx="8640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http://thehackernews.com/2015/06/Stegosploit-malware.html</a:t>
            </a:r>
          </a:p>
        </p:txBody>
      </p:sp>
      <p:pic>
        <p:nvPicPr>
          <p:cNvPr id="87044" name="Picture 9">
            <a:extLst>
              <a:ext uri="{FF2B5EF4-FFF2-40B4-BE49-F238E27FC236}">
                <a16:creationId xmlns:a16="http://schemas.microsoft.com/office/drawing/2014/main" id="{9F7590D4-F9B9-4F2A-988E-8900CB0B8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46039"/>
            <a:ext cx="60991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Box 10">
            <a:extLst>
              <a:ext uri="{FF2B5EF4-FFF2-40B4-BE49-F238E27FC236}">
                <a16:creationId xmlns:a16="http://schemas.microsoft.com/office/drawing/2014/main" id="{CE2A1EAC-589D-43BE-B122-2E68684C2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6113464"/>
            <a:ext cx="4700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 b="1"/>
              <a:t>Just look at the image and you are HACKED!</a:t>
            </a:r>
          </a:p>
        </p:txBody>
      </p:sp>
      <p:cxnSp>
        <p:nvCxnSpPr>
          <p:cNvPr id="87046" name="Straight Arrow Connector 3">
            <a:extLst>
              <a:ext uri="{FF2B5EF4-FFF2-40B4-BE49-F238E27FC236}">
                <a16:creationId xmlns:a16="http://schemas.microsoft.com/office/drawing/2014/main" id="{C3D3EC09-7C2D-4097-9C4E-D593195E0CD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077200" y="3644901"/>
            <a:ext cx="827088" cy="652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7047" name="Picture 6">
            <a:extLst>
              <a:ext uri="{FF2B5EF4-FFF2-40B4-BE49-F238E27FC236}">
                <a16:creationId xmlns:a16="http://schemas.microsoft.com/office/drawing/2014/main" id="{DDA3934A-8F74-47F9-9252-1F12F319A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4378326"/>
            <a:ext cx="19970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B4EB92E9-00C5-4EA8-9145-445B025C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E8A92E7-B610-451D-BB84-F69321053BD1}" type="slidenum">
              <a:rPr lang="en-US" altLang="en-US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489DE02-FB25-45B3-9CD2-9851D2589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 Stegano </a:t>
            </a:r>
            <a:r>
              <a:rPr lang="en-US" altLang="en-US" i="1"/>
              <a:t>shareware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1A3F04A-7D4E-40E6-812C-466EBADFC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en-US" altLang="en-US" sz="2400"/>
              <a:t>1.    InPlainView: </a:t>
            </a:r>
            <a:r>
              <a:rPr lang="en-US" altLang="en-US" sz="2400">
                <a:hlinkClick r:id="rId2"/>
              </a:rPr>
              <a:t>http://www.simtel.net/product.php%5Bid%5D12796%5BSiteID%5Dsimtel.net</a:t>
            </a:r>
            <a:endParaRPr lang="en-US" altLang="en-US" sz="2400"/>
          </a:p>
          <a:p>
            <a:pPr marL="571500" indent="-571500">
              <a:buNone/>
            </a:pPr>
            <a:r>
              <a:rPr lang="en-US" altLang="en-US" sz="2400"/>
              <a:t>	Keterangan: hanya untuk citra .bmp</a:t>
            </a:r>
          </a:p>
          <a:p>
            <a:pPr marL="571500" indent="-571500">
              <a:buNone/>
            </a:pPr>
            <a:endParaRPr lang="en-US" altLang="en-US" sz="2400"/>
          </a:p>
          <a:p>
            <a:pPr marL="571500" indent="-571500">
              <a:buNone/>
            </a:pPr>
            <a:r>
              <a:rPr lang="en-US" altLang="en-US" sz="2400"/>
              <a:t>2.    S-tools</a:t>
            </a:r>
          </a:p>
          <a:p>
            <a:pPr marL="571500" indent="-571500">
              <a:buNone/>
            </a:pPr>
            <a:r>
              <a:rPr lang="en-US" altLang="en-US" sz="2400"/>
              <a:t>	</a:t>
            </a:r>
            <a:r>
              <a:rPr lang="en-US" altLang="en-US" sz="2400">
                <a:hlinkClick r:id="rId3"/>
              </a:rPr>
              <a:t>http://digitalforensics.champlain.edu/download/s-tools4.zip</a:t>
            </a:r>
            <a:endParaRPr lang="en-US" altLang="en-US" sz="2400"/>
          </a:p>
          <a:p>
            <a:pPr marL="571500" indent="-571500">
              <a:buNone/>
            </a:pPr>
            <a:r>
              <a:rPr lang="en-US" altLang="en-US" baseline="30000"/>
              <a:t>	</a:t>
            </a:r>
            <a:r>
              <a:rPr lang="en-US" altLang="en-US" sz="2400"/>
              <a:t>Keterangan: untuk citra GIF dan BMP. </a:t>
            </a:r>
          </a:p>
          <a:p>
            <a:pPr marL="839788" lvl="1" indent="-495300">
              <a:buNone/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AC2ABB-5893-401E-A791-9766632C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8EDD-8D6B-46DB-A323-E458B7547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928689"/>
            <a:ext cx="10068560" cy="5202237"/>
          </a:xfrm>
        </p:spPr>
        <p:txBody>
          <a:bodyPr>
            <a:normAutofit fontScale="92500" lnSpcReduction="10000"/>
          </a:bodyPr>
          <a:lstStyle/>
          <a:p>
            <a:pPr marL="336550" lvl="1" indent="-336550">
              <a:defRPr/>
            </a:pPr>
            <a:r>
              <a:rPr lang="en-US" dirty="0" err="1"/>
              <a:t>Daftar</a:t>
            </a:r>
            <a:r>
              <a:rPr lang="en-US" dirty="0"/>
              <a:t> 100 kakas </a:t>
            </a:r>
            <a:r>
              <a:rPr lang="en-US" dirty="0" err="1"/>
              <a:t>steganografi</a:t>
            </a:r>
            <a:r>
              <a:rPr lang="en-US" dirty="0"/>
              <a:t>  </a:t>
            </a:r>
            <a:r>
              <a:rPr lang="en-US" dirty="0" err="1"/>
              <a:t>lainnya</a:t>
            </a:r>
            <a:r>
              <a:rPr lang="en-US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   </a:t>
            </a:r>
            <a:r>
              <a:rPr lang="en-US" sz="2400" dirty="0">
                <a:hlinkClick r:id="rId2"/>
              </a:rPr>
              <a:t>http://www.jjtc.com/Steganography/toolmatrix.htm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diantaranta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Linux:</a:t>
            </a:r>
          </a:p>
          <a:p>
            <a:pPr marL="690563" indent="-354013">
              <a:buFont typeface="+mj-lt"/>
              <a:buAutoNum type="arabicPeriod"/>
              <a:defRPr/>
            </a:pPr>
            <a:r>
              <a:rPr lang="en-US" sz="2400" b="1" dirty="0"/>
              <a:t>JPHS (</a:t>
            </a:r>
            <a:r>
              <a:rPr lang="en-US" sz="2400" b="1" dirty="0" err="1"/>
              <a:t>JPHide</a:t>
            </a:r>
            <a:r>
              <a:rPr lang="en-US" sz="2400" b="1" dirty="0"/>
              <a:t> </a:t>
            </a:r>
            <a:r>
              <a:rPr lang="en-US" sz="2400" b="1" dirty="0" err="1"/>
              <a:t>JPSeek</a:t>
            </a:r>
            <a:r>
              <a:rPr lang="en-US" sz="2400" b="1" dirty="0"/>
              <a:t>, JP hide and seek)</a:t>
            </a:r>
          </a:p>
          <a:p>
            <a:pPr marL="690563" indent="-354013">
              <a:buNone/>
              <a:defRPr/>
            </a:pPr>
            <a:r>
              <a:rPr lang="en-US" sz="2400" b="1" dirty="0"/>
              <a:t>      </a:t>
            </a:r>
            <a:r>
              <a:rPr lang="en-US" sz="2400" b="1" dirty="0">
                <a:hlinkClick r:id="rId3"/>
              </a:rPr>
              <a:t>http://linux01.gwdg.de/~alatham/stego.html</a:t>
            </a:r>
            <a:endParaRPr lang="en-US" sz="2400" b="1" dirty="0"/>
          </a:p>
          <a:p>
            <a:pPr marL="690563" indent="-354013">
              <a:buNone/>
              <a:defRPr/>
            </a:pPr>
            <a:endParaRPr lang="en-US" sz="2400" b="1" dirty="0"/>
          </a:p>
          <a:p>
            <a:pPr marL="690563" indent="-354013">
              <a:buFont typeface="+mj-lt"/>
              <a:buAutoNum type="arabicPeriod" startAt="2"/>
              <a:defRPr/>
            </a:pPr>
            <a:r>
              <a:rPr lang="en-US" sz="2400" dirty="0" err="1"/>
              <a:t>Steghide</a:t>
            </a:r>
            <a:endParaRPr lang="en-US" sz="2400" dirty="0"/>
          </a:p>
          <a:p>
            <a:pPr marL="690563" indent="-354013">
              <a:buFont typeface="+mj-lt"/>
              <a:buAutoNum type="arabicPeriod" startAt="2"/>
              <a:defRPr/>
            </a:pPr>
            <a:r>
              <a:rPr lang="en-US" sz="2400" dirty="0"/>
              <a:t>Outguess</a:t>
            </a:r>
          </a:p>
          <a:p>
            <a:pPr marL="690563" indent="-354013">
              <a:buFont typeface="+mj-lt"/>
              <a:buAutoNum type="arabicPeriod" startAt="2"/>
              <a:defRPr/>
            </a:pPr>
            <a:r>
              <a:rPr lang="en-US" sz="2400" dirty="0"/>
              <a:t>Blindside</a:t>
            </a:r>
          </a:p>
          <a:p>
            <a:pPr marL="690563" indent="-354013">
              <a:buFont typeface="+mj-lt"/>
              <a:buAutoNum type="arabicPeriod" startAt="2"/>
              <a:defRPr/>
            </a:pPr>
            <a:r>
              <a:rPr lang="en-US" sz="2400" dirty="0" err="1"/>
              <a:t>Gifshuffle</a:t>
            </a:r>
            <a:endParaRPr lang="en-US" sz="2400" dirty="0"/>
          </a:p>
          <a:p>
            <a:pPr marL="690563" indent="-354013">
              <a:buFont typeface="+mj-lt"/>
              <a:buAutoNum type="arabicPeriod" startAt="2"/>
              <a:defRPr/>
            </a:pPr>
            <a:r>
              <a:rPr lang="en-US" sz="2400" dirty="0" err="1"/>
              <a:t>GzSteg</a:t>
            </a:r>
            <a:endParaRPr lang="en-US" sz="2400" dirty="0"/>
          </a:p>
          <a:p>
            <a:pPr marL="690563" indent="-354013">
              <a:buFont typeface="+mj-lt"/>
              <a:buAutoNum type="arabicPeriod" startAt="2"/>
              <a:defRPr/>
            </a:pPr>
            <a:r>
              <a:rPr lang="en-US" sz="2400" dirty="0" err="1"/>
              <a:t>dll</a:t>
            </a:r>
            <a:endParaRPr 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26D49010-9DDC-4015-820F-7CC7B4FF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5420C5F-2DA6-4BB4-97DE-E63244EB02EF}" type="slidenum">
              <a:rPr lang="en-US" altLang="en-US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A2DA11-CA7E-41EB-ABDC-53402410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01943A16-B5BA-4A1B-82BD-AD79BB7B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071563"/>
            <a:ext cx="10190480" cy="5059362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</a:rPr>
              <a:t>Situs </a:t>
            </a:r>
            <a:r>
              <a:rPr lang="en-US" altLang="en-US" dirty="0" err="1">
                <a:latin typeface="Tahoma" panose="020B0604030504040204" pitchFamily="34" charset="0"/>
              </a:rPr>
              <a:t>populer</a:t>
            </a:r>
            <a:r>
              <a:rPr lang="en-US" altLang="en-US" dirty="0"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</a:rPr>
              <a:t>untuk</a:t>
            </a:r>
            <a:r>
              <a:rPr lang="en-US" altLang="en-US" dirty="0"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</a:rPr>
              <a:t>informasi</a:t>
            </a:r>
            <a:r>
              <a:rPr lang="en-US" altLang="en-US" dirty="0"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</a:rPr>
              <a:t>steganografi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lvl="1"/>
            <a:r>
              <a:rPr lang="en-US" altLang="en-US" dirty="0">
                <a:latin typeface="Tahoma" panose="020B0604030504040204" pitchFamily="34" charset="0"/>
                <a:hlinkClick r:id="rId2"/>
              </a:rPr>
              <a:t>http://www.ise.gmu.edu/~njohnson/Steganography</a:t>
            </a:r>
            <a:endParaRPr lang="en-US" altLang="en-US" dirty="0">
              <a:latin typeface="Tahoma" panose="020B0604030504040204" pitchFamily="34" charset="0"/>
            </a:endParaRPr>
          </a:p>
          <a:p>
            <a:pPr lvl="1"/>
            <a:endParaRPr lang="en-US" altLang="en-US" dirty="0">
              <a:latin typeface="Tahoma" panose="020B0604030504040204" pitchFamily="34" charset="0"/>
            </a:endParaRPr>
          </a:p>
          <a:p>
            <a:pPr lvl="1"/>
            <a:r>
              <a:rPr lang="en-US" altLang="en-US" dirty="0">
                <a:latin typeface="Tahoma" panose="020B0604030504040204" pitchFamily="34" charset="0"/>
                <a:hlinkClick r:id="rId3"/>
              </a:rPr>
              <a:t>http://www.rhetoric.umn.edu/Rhetoric/misc/dfrank/stegsoft.html</a:t>
            </a:r>
            <a:endParaRPr lang="en-US" altLang="en-US" dirty="0">
              <a:latin typeface="Tahoma" panose="020B0604030504040204" pitchFamily="34" charset="0"/>
            </a:endParaRPr>
          </a:p>
          <a:p>
            <a:pPr lvl="1"/>
            <a:endParaRPr lang="en-US" altLang="en-US" dirty="0">
              <a:latin typeface="Tahoma" panose="020B0604030504040204" pitchFamily="34" charset="0"/>
            </a:endParaRPr>
          </a:p>
          <a:p>
            <a:pPr lvl="1"/>
            <a:r>
              <a:rPr lang="en-US" altLang="en-US" dirty="0">
                <a:latin typeface="Tahoma" panose="020B0604030504040204" pitchFamily="34" charset="0"/>
                <a:hlinkClick r:id="rId4"/>
              </a:rPr>
              <a:t>http://www.topology.org/crypto.html</a:t>
            </a:r>
            <a:endParaRPr lang="en-US" altLang="en-US" dirty="0">
              <a:latin typeface="Tahoma" panose="020B0604030504040204" pitchFamily="34" charset="0"/>
            </a:endParaRPr>
          </a:p>
          <a:p>
            <a:pPr lvl="1"/>
            <a:endParaRPr lang="en-US" altLang="en-US" dirty="0">
              <a:latin typeface="Tahoma" panose="020B0604030504040204" pitchFamily="34" charset="0"/>
            </a:endParaRPr>
          </a:p>
          <a:p>
            <a:pPr lvl="1"/>
            <a:r>
              <a:rPr lang="en-US" altLang="en-US" u="sng" dirty="0">
                <a:hlinkClick r:id="rId5"/>
              </a:rPr>
              <a:t>http://mozaiq.org/</a:t>
            </a:r>
            <a:endParaRPr lang="en-US" altLang="en-US" u="sng" dirty="0"/>
          </a:p>
          <a:p>
            <a:pPr lvl="1"/>
            <a:endParaRPr lang="en-US" altLang="en-US" b="1" dirty="0">
              <a:latin typeface="Tahoma" panose="020B0604030504040204" pitchFamily="34" charset="0"/>
            </a:endParaRPr>
          </a:p>
          <a:p>
            <a:endParaRPr lang="en-US" altLang="en-US" dirty="0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AAE90A6D-3B80-427D-8AFE-D58D09F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8FC9DA0-225D-48CA-82E5-788EBAF0C2D8}" type="slidenum">
              <a:rPr lang="en-US" altLang="en-US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391E60-0FF6-44C7-8BC3-B1F89AAB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F7775BC1-01FA-48EB-B3A9-6ADAA0B0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Referensi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6621-06E4-4415-A51A-0D740C048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520824"/>
            <a:ext cx="10515600" cy="47377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Li, F., </a:t>
            </a:r>
            <a:r>
              <a:rPr lang="en-US" sz="2400" i="1" dirty="0"/>
              <a:t>The art and science of writing hidden messages: </a:t>
            </a:r>
            <a:r>
              <a:rPr lang="en-US" sz="2400" i="1" dirty="0" err="1"/>
              <a:t>Steganography</a:t>
            </a:r>
            <a:endParaRPr lang="en-US" sz="2400" i="1" dirty="0"/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Khan, M. M. , </a:t>
            </a:r>
            <a:r>
              <a:rPr 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Steganography</a:t>
            </a:r>
            <a:endParaRPr lang="en-US" sz="2400" i="1" dirty="0"/>
          </a:p>
          <a:p>
            <a:pPr>
              <a:defRPr/>
            </a:pPr>
            <a:r>
              <a:rPr lang="en-US" sz="2400" dirty="0" err="1"/>
              <a:t>Wohlgemuth</a:t>
            </a:r>
            <a:r>
              <a:rPr lang="en-US" sz="2400" dirty="0"/>
              <a:t>, S. (2002), IT-Security: Theory and Practice : </a:t>
            </a:r>
            <a:r>
              <a:rPr lang="en-US" sz="2400" i="1" dirty="0" err="1"/>
              <a:t>Steganography</a:t>
            </a:r>
            <a:r>
              <a:rPr lang="en-US" sz="2400" i="1" dirty="0"/>
              <a:t> and Watermarking, </a:t>
            </a:r>
            <a:r>
              <a:rPr lang="en-US" sz="2400" dirty="0"/>
              <a:t>University of  Freiburg, </a:t>
            </a:r>
            <a:r>
              <a:rPr lang="en-US" sz="2400" dirty="0" err="1"/>
              <a:t>Denmakr</a:t>
            </a:r>
            <a:r>
              <a:rPr lang="en-US" sz="2400" dirty="0"/>
              <a:t>, 2002.</a:t>
            </a:r>
            <a:endParaRPr lang="en-US" sz="2400" i="1" dirty="0"/>
          </a:p>
          <a:p>
            <a:pPr>
              <a:defRPr/>
            </a:pPr>
            <a:r>
              <a:rPr lang="en-US" sz="2400" dirty="0"/>
              <a:t>Wong, P.W. (1997). </a:t>
            </a:r>
            <a:r>
              <a:rPr lang="en-US" sz="2400" i="1" dirty="0"/>
              <a:t>A Watermark for Image Integrity and Ownership Verification</a:t>
            </a:r>
            <a:r>
              <a:rPr lang="en-US" sz="2400" dirty="0"/>
              <a:t>. </a:t>
            </a:r>
            <a:r>
              <a:rPr lang="en-US" sz="2400" dirty="0" err="1"/>
              <a:t>Prosiding</a:t>
            </a:r>
            <a:r>
              <a:rPr lang="en-US" sz="2400" dirty="0"/>
              <a:t> </a:t>
            </a:r>
            <a:r>
              <a:rPr lang="en-US" sz="2400" i="1" dirty="0"/>
              <a:t>IS&amp;T PIC Conference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400" i="1" dirty="0" err="1"/>
              <a:t>Tawalbeh</a:t>
            </a:r>
            <a:r>
              <a:rPr lang="en-US" sz="2400" i="1" dirty="0"/>
              <a:t>, L. </a:t>
            </a:r>
            <a:r>
              <a:rPr lang="en-US" sz="2400" dirty="0"/>
              <a:t>(2006), </a:t>
            </a:r>
            <a:r>
              <a:rPr lang="en-US" sz="2400" i="1" dirty="0"/>
              <a:t> Watermarking, </a:t>
            </a:r>
            <a:r>
              <a:rPr lang="en-US" sz="2400" dirty="0"/>
              <a:t>Information System Security AABFS-Jordan.</a:t>
            </a:r>
          </a:p>
          <a:p>
            <a:pPr>
              <a:defRPr/>
            </a:pPr>
            <a:r>
              <a:rPr lang="en-US" altLang="ko-KR" sz="2400" dirty="0" err="1"/>
              <a:t>Bae</a:t>
            </a:r>
            <a:r>
              <a:rPr lang="en-US" altLang="ko-KR" sz="2400" dirty="0"/>
              <a:t>, S.H. (2006), </a:t>
            </a:r>
            <a:r>
              <a:rPr lang="en-US" altLang="ko-KR" sz="2400" i="1" dirty="0"/>
              <a:t>Copyright Protection of Digital Image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Tongmyong</a:t>
            </a:r>
            <a:r>
              <a:rPr lang="en-US" altLang="ko-KR" sz="2400" dirty="0"/>
              <a:t> University of information technology  </a:t>
            </a:r>
            <a:endParaRPr lang="id-ID" altLang="ko-KR" sz="2400" dirty="0"/>
          </a:p>
          <a:p>
            <a:pPr>
              <a:defRPr/>
            </a:pPr>
            <a:r>
              <a:rPr lang="id-ID" sz="2400" dirty="0"/>
              <a:t>Yuli Anneria Sinaga, </a:t>
            </a:r>
            <a:r>
              <a:rPr lang="id-ID" sz="2400" i="1" dirty="0"/>
              <a:t>Steganalisis dengan Metode C</a:t>
            </a:r>
            <a:r>
              <a:rPr lang="en-US" sz="2400" i="1" dirty="0"/>
              <a:t>hi-square </a:t>
            </a:r>
            <a:r>
              <a:rPr lang="en-US" sz="2400" i="1" dirty="0" err="1"/>
              <a:t>dan</a:t>
            </a:r>
            <a:r>
              <a:rPr lang="en-US" sz="2400" i="1" dirty="0"/>
              <a:t> RS-analysis</a:t>
            </a:r>
            <a:r>
              <a:rPr lang="id-ID" sz="2400" dirty="0"/>
              <a:t>, Tugas Akhir Informatika, IT</a:t>
            </a:r>
            <a:endParaRPr lang="en-US" altLang="ko-KR" sz="2400" dirty="0"/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10000"/>
                </a:solidFill>
              </a:rPr>
              <a:t> </a:t>
            </a:r>
            <a:endParaRPr lang="en-US" sz="2400" dirty="0"/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184CDDB0-7D71-4FAB-BB73-805CCFF8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B70A58D-EE4A-46A9-8ABD-CC8EB0C07D59}" type="slidenum">
              <a:rPr lang="en-US" altLang="en-US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3449B7-A1C7-417A-B2CC-9ABDC678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3E3F7F5-764A-4DF8-AF35-D216485133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79993" y="2273618"/>
            <a:ext cx="6838950" cy="1071562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Metode</a:t>
            </a:r>
            <a:r>
              <a:rPr lang="en-US" altLang="en-US" b="1" dirty="0"/>
              <a:t> LSB</a:t>
            </a:r>
            <a:endParaRPr lang="en-US" altLang="en-US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5B73DD29-5BA8-440B-9674-2F4EE6BF6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183357"/>
            <a:ext cx="7543800" cy="8778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+mn-lt"/>
              </a:rPr>
              <a:t>Citra Digital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EC5768F0-2B89-45E5-A2A9-B3C5C1301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960" y="1142999"/>
            <a:ext cx="10276840" cy="55784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Citra </a:t>
            </a:r>
            <a:r>
              <a:rPr lang="en-US" altLang="en-US" sz="2400" dirty="0" err="1"/>
              <a:t>terdiri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sejumlah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pixel. </a:t>
            </a:r>
            <a:r>
              <a:rPr lang="en-US" altLang="en-US" sz="2400" dirty="0"/>
              <a:t>Citra 1200 x 1500 </a:t>
            </a:r>
            <a:r>
              <a:rPr lang="en-US" altLang="en-US" sz="2400" dirty="0" err="1"/>
              <a:t>berarti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1200 x 1500 pixel = 1.800.000 pixel</a:t>
            </a:r>
            <a:endParaRPr lang="en-US" altLang="en-US" sz="2400" i="1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panjangnya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-bit.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000" dirty="0"/>
              <a:t>Citra </a:t>
            </a:r>
            <a:r>
              <a:rPr lang="en-US" altLang="en-US" sz="2000" dirty="0" err="1"/>
              <a:t>biner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 1 bit/pixel</a:t>
            </a:r>
            <a:endParaRPr lang="en-US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	Citra </a:t>
            </a:r>
            <a:r>
              <a:rPr lang="en-US" altLang="en-US" sz="2000" i="1" dirty="0"/>
              <a:t>grayscale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 8 bit/pixel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ym typeface="Wingdings" panose="05000000000000000000" pitchFamily="2" charset="2"/>
              </a:rPr>
              <a:t>	Citra </a:t>
            </a:r>
            <a:r>
              <a:rPr lang="en-US" altLang="en-US" sz="2000" i="1" dirty="0">
                <a:sym typeface="Wingdings" panose="05000000000000000000" pitchFamily="2" charset="2"/>
              </a:rPr>
              <a:t>true color </a:t>
            </a:r>
            <a:r>
              <a:rPr lang="en-US" altLang="en-US" sz="2000" dirty="0">
                <a:sym typeface="Wingdings" panose="05000000000000000000" pitchFamily="2" charset="2"/>
              </a:rPr>
              <a:t> 24 bit/pixel</a:t>
            </a:r>
            <a:endParaRPr lang="en-US" altLang="en-US" sz="2000" dirty="0"/>
          </a:p>
        </p:txBody>
      </p:sp>
      <p:sp>
        <p:nvSpPr>
          <p:cNvPr id="62468" name="Slide Number Placeholder 4">
            <a:extLst>
              <a:ext uri="{FF2B5EF4-FFF2-40B4-BE49-F238E27FC236}">
                <a16:creationId xmlns:a16="http://schemas.microsoft.com/office/drawing/2014/main" id="{79004EBF-80B9-4DC5-89C4-7DF9C86F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4A87B9D-34FB-49DC-B013-3C44CE63A80D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2469" name="Picture 2">
            <a:extLst>
              <a:ext uri="{FF2B5EF4-FFF2-40B4-BE49-F238E27FC236}">
                <a16:creationId xmlns:a16="http://schemas.microsoft.com/office/drawing/2014/main" id="{EB68AD45-86C9-4411-ADC5-2DEDFA77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42" y="1873091"/>
            <a:ext cx="29289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3">
            <a:extLst>
              <a:ext uri="{FF2B5EF4-FFF2-40B4-BE49-F238E27FC236}">
                <a16:creationId xmlns:a16="http://schemas.microsoft.com/office/drawing/2014/main" id="{45F4EAC9-CC84-4259-98EA-C3BB9061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58" y="190881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7">
            <a:extLst>
              <a:ext uri="{FF2B5EF4-FFF2-40B4-BE49-F238E27FC236}">
                <a16:creationId xmlns:a16="http://schemas.microsoft.com/office/drawing/2014/main" id="{790C69AC-CC6F-4F2D-B863-E88B5A9F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179" y="294894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pixel</a:t>
            </a:r>
          </a:p>
        </p:txBody>
      </p:sp>
      <p:cxnSp>
        <p:nvCxnSpPr>
          <p:cNvPr id="62472" name="Straight Arrow Connector 9">
            <a:extLst>
              <a:ext uri="{FF2B5EF4-FFF2-40B4-BE49-F238E27FC236}">
                <a16:creationId xmlns:a16="http://schemas.microsoft.com/office/drawing/2014/main" id="{43300D18-D264-485A-BE2A-FF4D243D12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24147" y="2835434"/>
            <a:ext cx="428625" cy="112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B07DC919-2518-4829-8105-DC81C2D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73D3CAB-BCF6-483E-A019-606F7A1542F5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63491" name="Object 2">
            <a:extLst>
              <a:ext uri="{FF2B5EF4-FFF2-40B4-BE49-F238E27FC236}">
                <a16:creationId xmlns:a16="http://schemas.microsoft.com/office/drawing/2014/main" id="{191B2622-57C0-4BE0-8F59-C59A129FD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21709"/>
              </p:ext>
            </p:extLst>
          </p:nvPr>
        </p:nvGraphicFramePr>
        <p:xfrm>
          <a:off x="7922261" y="1727201"/>
          <a:ext cx="2500313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r:id="rId3" imgW="3250794" imgH="3250794" progId="">
                  <p:embed/>
                </p:oleObj>
              </mc:Choice>
              <mc:Fallback>
                <p:oleObj r:id="rId3" imgW="3250794" imgH="3250794" progId="">
                  <p:embed/>
                  <p:pic>
                    <p:nvPicPr>
                      <p:cNvPr id="63491" name="Object 2">
                        <a:extLst>
                          <a:ext uri="{FF2B5EF4-FFF2-40B4-BE49-F238E27FC236}">
                            <a16:creationId xmlns:a16="http://schemas.microsoft.com/office/drawing/2014/main" id="{191B2622-57C0-4BE0-8F59-C59A129FD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2261" y="1727201"/>
                        <a:ext cx="2500313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Picture 3">
            <a:extLst>
              <a:ext uri="{FF2B5EF4-FFF2-40B4-BE49-F238E27FC236}">
                <a16:creationId xmlns:a16="http://schemas.microsoft.com/office/drawing/2014/main" id="{182FBDE5-AA97-44C9-A776-84410578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82" y="1727201"/>
            <a:ext cx="25717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http://informatika.stei.itb.ac.id/~rinaldi.munir/Koleksi/Citra%20Uji/Lena512warna.bmp">
            <a:extLst>
              <a:ext uri="{FF2B5EF4-FFF2-40B4-BE49-F238E27FC236}">
                <a16:creationId xmlns:a16="http://schemas.microsoft.com/office/drawing/2014/main" id="{F1FC9F29-B130-47E9-AA33-64B5C251A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48" y="1727201"/>
            <a:ext cx="25003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7">
            <a:extLst>
              <a:ext uri="{FF2B5EF4-FFF2-40B4-BE49-F238E27FC236}">
                <a16:creationId xmlns:a16="http://schemas.microsoft.com/office/drawing/2014/main" id="{59E42A90-0110-440C-B3DA-9F579AB13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620" y="4611689"/>
            <a:ext cx="1982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True color image</a:t>
            </a:r>
          </a:p>
          <a:p>
            <a:pPr algn="ctr"/>
            <a:r>
              <a:rPr lang="en-US" altLang="en-US"/>
              <a:t> (24-bit)</a:t>
            </a:r>
          </a:p>
        </p:txBody>
      </p:sp>
      <p:sp>
        <p:nvSpPr>
          <p:cNvPr id="63495" name="TextBox 8">
            <a:extLst>
              <a:ext uri="{FF2B5EF4-FFF2-40B4-BE49-F238E27FC236}">
                <a16:creationId xmlns:a16="http://schemas.microsoft.com/office/drawing/2014/main" id="{57B7F621-47C7-420C-9459-C6B6FFE6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542" y="4462146"/>
            <a:ext cx="1909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Grayscale image</a:t>
            </a:r>
          </a:p>
          <a:p>
            <a:pPr algn="ctr"/>
            <a:r>
              <a:rPr lang="en-US" altLang="en-US"/>
              <a:t>(8-bit)</a:t>
            </a:r>
          </a:p>
        </p:txBody>
      </p:sp>
      <p:sp>
        <p:nvSpPr>
          <p:cNvPr id="63496" name="TextBox 9">
            <a:extLst>
              <a:ext uri="{FF2B5EF4-FFF2-40B4-BE49-F238E27FC236}">
                <a16:creationId xmlns:a16="http://schemas.microsoft.com/office/drawing/2014/main" id="{45524DFD-D4AD-4A7E-A914-2FB013FDB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469291"/>
            <a:ext cx="1603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Bimary image</a:t>
            </a:r>
          </a:p>
          <a:p>
            <a:pPr algn="ctr"/>
            <a:r>
              <a:rPr lang="en-US" altLang="en-US"/>
              <a:t>(1-bit)</a:t>
            </a:r>
          </a:p>
        </p:txBody>
      </p:sp>
      <p:sp>
        <p:nvSpPr>
          <p:cNvPr id="63497" name="TextBox 10">
            <a:extLst>
              <a:ext uri="{FF2B5EF4-FFF2-40B4-BE49-F238E27FC236}">
                <a16:creationId xmlns:a16="http://schemas.microsoft.com/office/drawing/2014/main" id="{732EFD28-F045-431C-AE63-423BFCD4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69" y="819151"/>
            <a:ext cx="2090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 dirty="0"/>
              <a:t>Citra Lenna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F95EC436-E4AF-42B8-82B0-D7954CF0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C27A4D8-5849-4E49-B62E-A5CB0B254C0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2A73F401-4DDF-4142-94F5-1A1F7065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95" y="1991361"/>
            <a:ext cx="4312125" cy="431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8">
            <a:extLst>
              <a:ext uri="{FF2B5EF4-FFF2-40B4-BE49-F238E27FC236}">
                <a16:creationId xmlns:a16="http://schemas.microsoft.com/office/drawing/2014/main" id="{04E79FCD-884E-458B-A575-7E06C8356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4" y="2286000"/>
            <a:ext cx="4188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10010011</a:t>
            </a:r>
            <a:r>
              <a:rPr lang="en-US" altLang="en-US" sz="2400" dirty="0">
                <a:solidFill>
                  <a:srgbClr val="00FF00"/>
                </a:solidFill>
              </a:rPr>
              <a:t>10010100</a:t>
            </a:r>
            <a:r>
              <a:rPr lang="en-US" altLang="en-US" sz="2400" dirty="0">
                <a:solidFill>
                  <a:srgbClr val="0033CC"/>
                </a:solidFill>
              </a:rPr>
              <a:t>10001010</a:t>
            </a:r>
          </a:p>
        </p:txBody>
      </p:sp>
      <p:sp>
        <p:nvSpPr>
          <p:cNvPr id="64517" name="TextBox 9">
            <a:extLst>
              <a:ext uri="{FF2B5EF4-FFF2-40B4-BE49-F238E27FC236}">
                <a16:creationId xmlns:a16="http://schemas.microsoft.com/office/drawing/2014/main" id="{965D5EDA-6936-4C3F-B322-C472A3CB2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700" y="745173"/>
            <a:ext cx="7644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>
                <a:latin typeface="+mn-lt"/>
              </a:rPr>
              <a:t>Pada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24-bit (</a:t>
            </a:r>
            <a:r>
              <a:rPr lang="en-US" altLang="en-US" sz="2400" i="1" dirty="0">
                <a:latin typeface="+mn-lt"/>
              </a:rPr>
              <a:t>real image</a:t>
            </a:r>
            <a:r>
              <a:rPr lang="en-US" altLang="en-US" sz="2400" dirty="0">
                <a:latin typeface="+mn-lt"/>
              </a:rPr>
              <a:t>), 1 pixel = 24 bit, </a:t>
            </a:r>
          </a:p>
          <a:p>
            <a:r>
              <a:rPr lang="en-US" altLang="en-US" sz="2400" dirty="0" err="1">
                <a:latin typeface="+mn-lt"/>
              </a:rPr>
              <a:t>terdiri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dari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komponen</a:t>
            </a:r>
            <a:r>
              <a:rPr lang="en-US" altLang="en-US" sz="2400" dirty="0">
                <a:latin typeface="+mn-lt"/>
              </a:rPr>
              <a:t> RGB (Red-Green-Blue)</a:t>
            </a:r>
          </a:p>
        </p:txBody>
      </p:sp>
      <p:cxnSp>
        <p:nvCxnSpPr>
          <p:cNvPr id="64518" name="Straight Arrow Connector 15">
            <a:extLst>
              <a:ext uri="{FF2B5EF4-FFF2-40B4-BE49-F238E27FC236}">
                <a16:creationId xmlns:a16="http://schemas.microsoft.com/office/drawing/2014/main" id="{50195558-5875-42B4-B8C4-388237484B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27188" y="2491582"/>
            <a:ext cx="1500188" cy="387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19" name="TextBox 16">
            <a:extLst>
              <a:ext uri="{FF2B5EF4-FFF2-40B4-BE49-F238E27FC236}">
                <a16:creationId xmlns:a16="http://schemas.microsoft.com/office/drawing/2014/main" id="{4B2D72D8-1163-4CD2-8F2E-42EE4E1E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2714625"/>
            <a:ext cx="32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4520" name="TextBox 17">
            <a:extLst>
              <a:ext uri="{FF2B5EF4-FFF2-40B4-BE49-F238E27FC236}">
                <a16:creationId xmlns:a16="http://schemas.microsoft.com/office/drawing/2014/main" id="{030B853C-2452-4873-B944-EF2BD0AC9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238" y="2731145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solidFill>
                  <a:srgbClr val="00FF00"/>
                </a:solidFill>
              </a:rPr>
              <a:t>G</a:t>
            </a:r>
          </a:p>
        </p:txBody>
      </p:sp>
      <p:sp>
        <p:nvSpPr>
          <p:cNvPr id="64521" name="TextBox 18">
            <a:extLst>
              <a:ext uri="{FF2B5EF4-FFF2-40B4-BE49-F238E27FC236}">
                <a16:creationId xmlns:a16="http://schemas.microsoft.com/office/drawing/2014/main" id="{EED8FCF5-FE74-4F18-AA40-55CB4ACF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645" y="2712730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solidFill>
                  <a:srgbClr val="0000FF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9C690886-324B-4ECB-8320-C3170A74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11151"/>
            <a:ext cx="10058400" cy="1295400"/>
          </a:xfrm>
        </p:spPr>
        <p:txBody>
          <a:bodyPr/>
          <a:lstStyle/>
          <a:p>
            <a:r>
              <a:rPr lang="en-US" altLang="en-US" i="1" dirty="0" err="1">
                <a:latin typeface="+mn-lt"/>
              </a:rPr>
              <a:t>Bitplane</a:t>
            </a:r>
            <a:r>
              <a:rPr lang="en-US" altLang="en-US" dirty="0">
                <a:latin typeface="+mn-lt"/>
              </a:rPr>
              <a:t> pada Citra Digital</a:t>
            </a:r>
          </a:p>
        </p:txBody>
      </p:sp>
      <p:sp>
        <p:nvSpPr>
          <p:cNvPr id="65539" name="Text Placeholder 2">
            <a:extLst>
              <a:ext uri="{FF2B5EF4-FFF2-40B4-BE49-F238E27FC236}">
                <a16:creationId xmlns:a16="http://schemas.microsoft.com/office/drawing/2014/main" id="{6EECED72-FA84-4BD0-9AAA-01E3B554588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82320" y="1719263"/>
            <a:ext cx="10342880" cy="4411662"/>
          </a:xfrm>
        </p:spPr>
        <p:txBody>
          <a:bodyPr/>
          <a:lstStyle/>
          <a:p>
            <a:r>
              <a:rPr lang="en-US" altLang="en-US" dirty="0"/>
              <a:t>Nilai </a:t>
            </a:r>
            <a:r>
              <a:rPr lang="en-US" altLang="en-US" i="1" dirty="0"/>
              <a:t>pixel</a:t>
            </a:r>
            <a:r>
              <a:rPr lang="en-US" altLang="en-US" dirty="0"/>
              <a:t> pada </a:t>
            </a:r>
            <a:r>
              <a:rPr lang="en-US" altLang="en-US" dirty="0" err="1"/>
              <a:t>koordinat</a:t>
            </a:r>
            <a:r>
              <a:rPr lang="en-US" altLang="en-US" dirty="0"/>
              <a:t> (</a:t>
            </a:r>
            <a:r>
              <a:rPr lang="en-US" altLang="en-US" i="1" dirty="0"/>
              <a:t>x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dirty="0"/>
              <a:t>)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intensitas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keabuan</a:t>
            </a:r>
            <a:r>
              <a:rPr lang="en-US" altLang="en-US" dirty="0"/>
              <a:t> pada </a:t>
            </a:r>
            <a:r>
              <a:rPr lang="en-US" altLang="en-US" dirty="0" err="1"/>
              <a:t>posisi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Pada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i="1" dirty="0"/>
              <a:t>grayscale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keabuan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integer</a:t>
            </a:r>
            <a:r>
              <a:rPr lang="en-US" altLang="en-US" dirty="0"/>
              <a:t> </a:t>
            </a:r>
            <a:r>
              <a:rPr lang="en-US" altLang="en-US" dirty="0" err="1"/>
              <a:t>berukuran</a:t>
            </a:r>
            <a:r>
              <a:rPr lang="en-US" altLang="en-US" dirty="0"/>
              <a:t> 1 </a:t>
            </a:r>
            <a:r>
              <a:rPr lang="en-US" altLang="en-US" i="1" dirty="0"/>
              <a:t>byte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rentang</a:t>
            </a:r>
            <a:r>
              <a:rPr lang="en-US" altLang="en-US" dirty="0"/>
              <a:t> </a:t>
            </a:r>
            <a:r>
              <a:rPr lang="en-US" altLang="en-US" dirty="0" err="1"/>
              <a:t>nilainya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0 </a:t>
            </a:r>
            <a:r>
              <a:rPr lang="en-US" altLang="en-US" dirty="0" err="1"/>
              <a:t>sampai</a:t>
            </a:r>
            <a:r>
              <a:rPr lang="en-US" altLang="en-US" dirty="0"/>
              <a:t> 255. </a:t>
            </a:r>
          </a:p>
          <a:p>
            <a:endParaRPr lang="en-US" altLang="en-US" dirty="0"/>
          </a:p>
          <a:p>
            <a:r>
              <a:rPr lang="en-US" altLang="en-US" dirty="0"/>
              <a:t>Pada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berwarna</a:t>
            </a:r>
            <a:r>
              <a:rPr lang="en-US" altLang="en-US" dirty="0"/>
              <a:t> 24-bit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i="1" dirty="0"/>
              <a:t>pixel</a:t>
            </a:r>
            <a:r>
              <a:rPr lang="en-US" altLang="en-US" dirty="0"/>
              <a:t> </a:t>
            </a:r>
            <a:r>
              <a:rPr lang="en-US" altLang="en-US" dirty="0" err="1"/>
              <a:t>tediri</a:t>
            </a:r>
            <a:r>
              <a:rPr lang="en-US" altLang="en-US" dirty="0"/>
              <a:t>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kanal</a:t>
            </a:r>
            <a:r>
              <a:rPr lang="en-US" altLang="en-US" dirty="0"/>
              <a:t> </a:t>
            </a:r>
            <a:r>
              <a:rPr lang="en-US" altLang="en-US" i="1" dirty="0"/>
              <a:t>red</a:t>
            </a:r>
            <a:r>
              <a:rPr lang="en-US" altLang="en-US" dirty="0"/>
              <a:t>, </a:t>
            </a:r>
            <a:r>
              <a:rPr lang="en-US" altLang="en-US" i="1" dirty="0"/>
              <a:t>green</a:t>
            </a:r>
            <a:r>
              <a:rPr lang="en-US" altLang="en-US" dirty="0"/>
              <a:t>, dan </a:t>
            </a:r>
            <a:r>
              <a:rPr lang="en-US" altLang="en-US" i="1" dirty="0"/>
              <a:t>blue</a:t>
            </a:r>
            <a:r>
              <a:rPr lang="en-US" altLang="en-US" dirty="0"/>
              <a:t> (</a:t>
            </a:r>
            <a:r>
              <a:rPr lang="en-US" altLang="en-US" i="1" dirty="0"/>
              <a:t>RGB</a:t>
            </a:r>
            <a:r>
              <a:rPr lang="en-US" altLang="en-US" dirty="0"/>
              <a:t>) 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i="1" dirty="0"/>
              <a:t>pixel</a:t>
            </a:r>
            <a:r>
              <a:rPr lang="en-US" altLang="en-US" dirty="0"/>
              <a:t> </a:t>
            </a:r>
            <a:r>
              <a:rPr lang="en-US" altLang="en-US" dirty="0" err="1"/>
              <a:t>berukuran</a:t>
            </a:r>
            <a:r>
              <a:rPr lang="en-US" altLang="en-US" dirty="0"/>
              <a:t> 3 </a:t>
            </a:r>
            <a:r>
              <a:rPr lang="en-US" altLang="en-US" i="1" dirty="0"/>
              <a:t>byte</a:t>
            </a:r>
            <a:r>
              <a:rPr lang="en-US" altLang="en-US" dirty="0"/>
              <a:t> (24 bit).</a:t>
            </a:r>
          </a:p>
          <a:p>
            <a:endParaRPr lang="en-US" altLang="en-US" dirty="0"/>
          </a:p>
        </p:txBody>
      </p:sp>
      <p:sp>
        <p:nvSpPr>
          <p:cNvPr id="65540" name="Slide Number Placeholder 4">
            <a:extLst>
              <a:ext uri="{FF2B5EF4-FFF2-40B4-BE49-F238E27FC236}">
                <a16:creationId xmlns:a16="http://schemas.microsoft.com/office/drawing/2014/main" id="{FDD04800-419C-401A-BAC9-8147FCA4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2C0BE07-5760-42E4-B697-BC3E2253A2E7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E9F62B-19A9-4390-BD2E-E875E03F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9BF6E52B-3F7E-4AE8-AD8A-FC55049B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787719"/>
            <a:ext cx="10054590" cy="4916487"/>
          </a:xfrm>
        </p:spPr>
        <p:txBody>
          <a:bodyPr/>
          <a:lstStyle/>
          <a:p>
            <a:r>
              <a:rPr lang="en-US" altLang="en-US" sz="2400" dirty="0"/>
              <a:t>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byte</a:t>
            </a:r>
            <a:r>
              <a:rPr lang="en-US" altLang="en-US" sz="2400" dirty="0"/>
              <a:t> bit-</a:t>
            </a:r>
            <a:r>
              <a:rPr lang="en-US" altLang="en-US" sz="2400" dirty="0" err="1"/>
              <a:t>bitnya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tersusun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urutan</a:t>
            </a:r>
            <a:r>
              <a:rPr lang="en-US" altLang="en-US" sz="2400" dirty="0"/>
              <a:t> yang paling </a:t>
            </a:r>
            <a:r>
              <a:rPr lang="en-US" altLang="en-US" sz="2400" dirty="0" err="1"/>
              <a:t>berarti</a:t>
            </a:r>
            <a:r>
              <a:rPr lang="en-US" altLang="en-US" sz="2400" dirty="0"/>
              <a:t> (</a:t>
            </a:r>
            <a:r>
              <a:rPr lang="en-US" altLang="en-US" sz="2400" i="1" dirty="0"/>
              <a:t>most significant bits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i="1" dirty="0"/>
              <a:t>MSB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hingga</a:t>
            </a:r>
            <a:r>
              <a:rPr lang="en-US" altLang="en-US" sz="2400" dirty="0"/>
              <a:t> bit-bit yang </a:t>
            </a:r>
            <a:r>
              <a:rPr lang="en-US" altLang="en-US" sz="2400" dirty="0" err="1"/>
              <a:t>kurang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berarti</a:t>
            </a:r>
            <a:r>
              <a:rPr lang="en-US" altLang="en-US" sz="2400" dirty="0"/>
              <a:t> (</a:t>
            </a:r>
            <a:r>
              <a:rPr lang="en-US" altLang="en-US" sz="2400" i="1" dirty="0"/>
              <a:t>least significant bits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i="1" dirty="0"/>
              <a:t>LSB</a:t>
            </a:r>
            <a:r>
              <a:rPr lang="en-US" altLang="en-US" sz="2400" dirty="0"/>
              <a:t>).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Susunan</a:t>
            </a:r>
            <a:r>
              <a:rPr lang="en-US" altLang="en-US" sz="2400" dirty="0"/>
              <a:t> bit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i="1" dirty="0"/>
              <a:t>byte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7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6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5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4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3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2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		</a:t>
            </a:r>
            <a:r>
              <a:rPr lang="en-US" altLang="en-US" sz="2400" u="sng" dirty="0">
                <a:solidFill>
                  <a:srgbClr val="FF0000"/>
                </a:solidFill>
              </a:rPr>
              <a:t>1</a:t>
            </a:r>
            <a:r>
              <a:rPr lang="en-US" altLang="en-US" sz="2400" dirty="0"/>
              <a:t>101001</a:t>
            </a:r>
            <a:r>
              <a:rPr lang="en-US" altLang="en-US" sz="2400" u="sng" dirty="0">
                <a:solidFill>
                  <a:srgbClr val="FF0000"/>
                </a:solidFill>
              </a:rPr>
              <a:t>0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	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	  </a:t>
            </a:r>
            <a:r>
              <a:rPr lang="en-US" altLang="en-US" sz="2400" i="1" dirty="0"/>
              <a:t>MSB</a:t>
            </a:r>
            <a:r>
              <a:rPr lang="en-US" altLang="en-US" sz="2400" dirty="0"/>
              <a:t>		       </a:t>
            </a:r>
            <a:r>
              <a:rPr lang="en-US" altLang="en-US" sz="2400" i="1" dirty="0"/>
              <a:t>LSB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98C0C85C-DB02-41AC-AA8B-F037C519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ED51FEA-944F-4740-A2B1-A93F4EBA67EF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4" name="Line 7">
            <a:extLst>
              <a:ext uri="{FF2B5EF4-FFF2-40B4-BE49-F238E27FC236}">
                <a16:creationId xmlns:a16="http://schemas.microsoft.com/office/drawing/2014/main" id="{94C08F67-12FD-4BF6-90FC-A4B0266AA9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31439" y="3643313"/>
            <a:ext cx="568960" cy="918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5" name="Line 8">
            <a:extLst>
              <a:ext uri="{FF2B5EF4-FFF2-40B4-BE49-F238E27FC236}">
                <a16:creationId xmlns:a16="http://schemas.microsoft.com/office/drawing/2014/main" id="{D4CF3E19-C01A-4393-BA58-610A72717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1163" y="3643313"/>
            <a:ext cx="428625" cy="918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TextBox 8">
            <a:extLst>
              <a:ext uri="{FF2B5EF4-FFF2-40B4-BE49-F238E27FC236}">
                <a16:creationId xmlns:a16="http://schemas.microsoft.com/office/drawing/2014/main" id="{9A0D6463-107E-4812-9F45-9F8E03CC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4765358"/>
            <a:ext cx="3458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>
                <a:latin typeface="+mn-lt"/>
              </a:rPr>
              <a:t>LSB = Least Significant Bit</a:t>
            </a:r>
          </a:p>
          <a:p>
            <a:r>
              <a:rPr lang="en-US" altLang="en-US" sz="2400" dirty="0">
                <a:latin typeface="+mn-lt"/>
              </a:rPr>
              <a:t>MSB = Most Significant Bit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5B7A3B-D75B-4468-9DC3-7C271D36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Rinaldi Munir/IF4020 Kriptografi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7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2015</Words>
  <Application>Microsoft Office PowerPoint</Application>
  <PresentationFormat>Widescreen</PresentationFormat>
  <Paragraphs>382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Comic Sans MS</vt:lpstr>
      <vt:lpstr>Tahoma</vt:lpstr>
      <vt:lpstr>Times New Roman</vt:lpstr>
      <vt:lpstr>Wingdings</vt:lpstr>
      <vt:lpstr>Office Theme</vt:lpstr>
      <vt:lpstr>Equation</vt:lpstr>
      <vt:lpstr> Steganografi (Bagian 2)</vt:lpstr>
      <vt:lpstr>Ranah Steganografi</vt:lpstr>
      <vt:lpstr>PowerPoint Presentation</vt:lpstr>
      <vt:lpstr>Metode LSB</vt:lpstr>
      <vt:lpstr>Citra Digital</vt:lpstr>
      <vt:lpstr>PowerPoint Presentation</vt:lpstr>
      <vt:lpstr>PowerPoint Presentation</vt:lpstr>
      <vt:lpstr>Bitplane pada Citra Digital</vt:lpstr>
      <vt:lpstr>PowerPoint Presentation</vt:lpstr>
      <vt:lpstr>PowerPoint Presentation</vt:lpstr>
      <vt:lpstr>PowerPoint Presentation</vt:lpstr>
      <vt:lpstr>Metode LSB</vt:lpstr>
      <vt:lpstr>PowerPoint Presentation</vt:lpstr>
      <vt:lpstr>PowerPoint Presentation</vt:lpstr>
      <vt:lpstr>Contoh 1:</vt:lpstr>
      <vt:lpstr>PowerPoint Presentation</vt:lpstr>
      <vt:lpstr>Contoh 2:</vt:lpstr>
      <vt:lpstr>Ekstraksi Pesan dari Stego-image</vt:lpstr>
      <vt:lpstr>Menghitung Ukuran Pesan yang dapat Disembunyikan</vt:lpstr>
      <vt:lpstr>PowerPoint Presentation</vt:lpstr>
      <vt:lpstr>PowerPoint Presentation</vt:lpstr>
      <vt:lpstr>Beberapa Varian Metode LSB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PSNR</vt:lpstr>
      <vt:lpstr>PowerPoint Presentation</vt:lpstr>
      <vt:lpstr>PowerPoint Presentation</vt:lpstr>
      <vt:lpstr>Program Stegano shareware</vt:lpstr>
      <vt:lpstr>PowerPoint Presentation</vt:lpstr>
      <vt:lpstr>PowerPoint Presentation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Rinaldi Munir</cp:lastModifiedBy>
  <cp:revision>50</cp:revision>
  <dcterms:created xsi:type="dcterms:W3CDTF">2020-09-12T06:54:45Z</dcterms:created>
  <dcterms:modified xsi:type="dcterms:W3CDTF">2020-09-16T08:46:59Z</dcterms:modified>
</cp:coreProperties>
</file>