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8" r:id="rId3"/>
    <p:sldId id="309" r:id="rId4"/>
    <p:sldId id="258" r:id="rId5"/>
    <p:sldId id="259" r:id="rId6"/>
    <p:sldId id="353" r:id="rId7"/>
    <p:sldId id="354" r:id="rId8"/>
    <p:sldId id="260" r:id="rId9"/>
    <p:sldId id="313" r:id="rId10"/>
    <p:sldId id="262" r:id="rId11"/>
    <p:sldId id="355" r:id="rId12"/>
    <p:sldId id="264" r:id="rId13"/>
    <p:sldId id="266" r:id="rId14"/>
    <p:sldId id="267" r:id="rId15"/>
    <p:sldId id="314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12" r:id="rId24"/>
    <p:sldId id="350" r:id="rId25"/>
    <p:sldId id="363" r:id="rId26"/>
    <p:sldId id="364" r:id="rId27"/>
    <p:sldId id="365" r:id="rId28"/>
    <p:sldId id="274" r:id="rId29"/>
    <p:sldId id="275" r:id="rId30"/>
    <p:sldId id="331" r:id="rId31"/>
    <p:sldId id="333" r:id="rId32"/>
    <p:sldId id="3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A41C-17B7-4882-8356-CD6A6201F35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EC18-49FC-4894-A9BE-1C8556A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1764BF1-57C0-4F75-BBE0-4D44E406E0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B0B2F05-A21A-4CCE-BC27-022FB189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814635E-9874-4612-A448-93924C179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9C7E40-756C-4B30-96DE-A02A9B76A9DD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D652ADE7-BDE1-4305-BF0F-E916ED6DA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41518F-39B0-4579-BD2B-0D5E2484897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3B994D5-7F57-4625-B18F-BCBE5487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B081109-A4C5-475B-B098-98EAC774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/>
              <a:t>52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5C323D90-92C8-4657-8EF3-7FE7C772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5987A603-3089-4478-BA83-8B6543ED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F0B9F0B7-ED4D-4AB3-A13A-C6AA3B7EC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>
            <a:solidFill>
              <a:schemeClr val="tx1"/>
            </a:solidFill>
          </a:ln>
        </p:spPr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B320043C-C52E-4B10-835A-929F12F78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0151-4BC2-4E31-8A9D-EE575033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320BE-A837-4E50-81D0-DB44FDA41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A7C7-F25F-4C7C-B120-FD99454C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76C-7DE0-4DB9-A0CD-75EEE40A9ADE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4CF5F-EB5C-4ECA-8B38-C630EFF1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4C3C-6A31-4BFF-A46A-FF4C675A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F1D9-70E5-48F4-AAFC-1F55AB5D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D5A6-5F53-4904-BD7A-65DB418F8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6499-B7BF-48CC-B6C0-9A1E03BD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0EBC-0189-423B-A641-9C95D2720FA5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F560-F0D5-48B7-94AD-B55905C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FD08-3CF0-4338-87F3-CF23E8B0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B5B0F-AD6E-48C2-82F5-C44DAEDD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98ADA-E9E2-4C48-9C7D-3D15A250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2E64-A9E5-4592-A3D8-4FD1A79F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12F7-0036-4C95-B4F2-2C3DDC499322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65F8-006C-44F5-8389-6AE9997B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6A53-EDA4-4B10-B10F-05CF4D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6B02-FD34-46C4-B70C-08E8A9A9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2FCE-F0B4-45A0-AD41-BDA53062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6FE4-068E-4C1F-A551-BD5F3502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B826-2BC7-435B-ACD5-D1FBBBA2BE7B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8794-0D52-4018-A784-741D829D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EFC60-7261-450E-BC81-357AAE4A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412A-DD4E-434E-AE99-84843611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31237-822F-48BC-8316-46210113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C23A-C6CE-4B5F-A25E-64BB1BE5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7F30-9E89-41A7-8098-2B1377DB6CE1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9576-82B7-4298-A142-8315328B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48A4-EE10-4FF4-9DEE-A7705FB1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7E9-2F79-43A7-8A08-CE0F81B9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DB92-1A37-4106-B003-F7FF7EC6E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58DEC-DA1F-4DEA-9506-0F41CA16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D2EF-2DCF-4FBB-A32D-0814DF26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8168-6866-4F39-AC45-712B84B2C69B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F5B41-2604-4B18-8DE5-348ADA3B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F2141-6732-4472-BCD8-B2707EC5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AC61-3C5C-441E-84F8-8A72F98F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1CEEC-7A06-44A5-97B0-8FBACBE2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E126-EA8D-4FD5-AC13-470E848C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1143E-C142-4FE6-B5F4-08901AB4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64D2C-C335-4316-A18D-D9C3B3730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8955-26AD-4015-96AF-5AD874B0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7A8-EDDA-4832-ACAF-49FD59DEB373}" type="datetime1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2F82C-DF0E-40EC-A3F0-6A4A449A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FC4A0-9AC2-4ECD-831A-69F0BCDA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04FC-044D-4C35-A665-421963B4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89DF5-04FF-49C5-9272-B11BC8B9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45C5-5E42-4967-A87A-432356279B4A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DD9E1-39E4-4842-A0CA-FBA85CFC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F3A64-0888-471C-8198-809338DC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D13F3-AA0C-48A5-A438-19CB46A3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7187-9CE6-4153-989E-14F4A2FE3D0F}" type="datetime1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FFF3E-ED57-460B-BBFB-5ED88AF2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5E32-FD8A-4D3A-8AA1-EFD9B17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A075-B7C0-4496-896E-EB520084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A396-5853-4CD3-AFAD-FDA661AA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DA443-E484-4E42-B49D-A8A1A212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74444-A658-4151-9BB3-CE798B81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6878-9892-4863-B8BC-B9D82F8914A9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4FEE5-DB2F-4713-AB5E-20DBE17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E8F3-7D92-42AE-8D15-4578BF6A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CC6E-DEE7-4F3A-962D-604EB218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B8683-CBA3-4AB1-BA84-DDF0DBA7E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E3EA-0C75-4DB3-8D55-CA1187E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2599D-EDE2-436E-95CF-03C073B5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B9C2-6A54-4F4E-B818-3777536A5625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21ED-DF5E-468C-AC3E-54F345B0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41B-DCAE-4BAB-A0B0-59C33105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703F3-6F0D-4E43-8DCE-BC7E0FB7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A87E-197D-4472-9BE1-6757BFF2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3F675-764E-49DA-9823-5ED65985E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357-84AE-422B-9F3D-374CF198ED71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5380-7254-408A-9CF5-1E7A05610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CF7F-15D9-4961-A69F-B23C80F7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lkbca.com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kbac.com/" TargetMode="External"/><Relationship Id="rId5" Type="http://schemas.openxmlformats.org/officeDocument/2006/relationships/hyperlink" Target="http://www.klickbca.com/" TargetMode="External"/><Relationship Id="rId4" Type="http://schemas.openxmlformats.org/officeDocument/2006/relationships/hyperlink" Target="http://www.clikbca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erisig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163A8E-C67C-4A3E-9EE7-312F84192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Sertifikat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32">
            <a:extLst>
              <a:ext uri="{FF2B5EF4-FFF2-40B4-BE49-F238E27FC236}">
                <a16:creationId xmlns:a16="http://schemas.microsoft.com/office/drawing/2014/main" id="{73E1713F-FD38-44A2-B490-11D82BFC2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74950" y="6356350"/>
            <a:ext cx="5095461" cy="282989"/>
          </a:xfrm>
        </p:spPr>
        <p:txBody>
          <a:bodyPr/>
          <a:lstStyle/>
          <a:p>
            <a:pPr>
              <a:defRPr/>
            </a:pPr>
            <a:r>
              <a:rPr lang="it-IT" sz="1600" dirty="0">
                <a:solidFill>
                  <a:schemeClr val="tx1"/>
                </a:solidFill>
              </a:rPr>
              <a:t>Rinaldi Munir/IF4020 Kriptografi/</a:t>
            </a:r>
          </a:p>
          <a:p>
            <a:pPr>
              <a:defRPr/>
            </a:pPr>
            <a:r>
              <a:rPr lang="it-IT" sz="1600" dirty="0">
                <a:solidFill>
                  <a:schemeClr val="tx1"/>
                </a:solidFill>
              </a:rPr>
              <a:t>Prodi Informatika STEI-ITB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077" name="Rectangle 33">
            <a:extLst>
              <a:ext uri="{FF2B5EF4-FFF2-40B4-BE49-F238E27FC236}">
                <a16:creationId xmlns:a16="http://schemas.microsoft.com/office/drawing/2014/main" id="{BEB9CA81-6861-44D7-8D84-F86366610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CED49-58D8-4A88-A900-96F4E89ED48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CB8B64-2B33-4A5F-B6EF-B5394692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669" y="3881645"/>
            <a:ext cx="9144000" cy="2103023"/>
          </a:xfrm>
        </p:spPr>
        <p:txBody>
          <a:bodyPr>
            <a:normAutofit/>
          </a:bodyPr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IF4020 </a:t>
            </a:r>
            <a:r>
              <a:rPr lang="en-US" dirty="0" err="1"/>
              <a:t>Kriptografi</a:t>
            </a:r>
            <a:endParaRPr lang="en-US" dirty="0"/>
          </a:p>
          <a:p>
            <a:endParaRPr lang="en-US" dirty="0"/>
          </a:p>
          <a:p>
            <a:r>
              <a:rPr lang="en-US" sz="2800" dirty="0"/>
              <a:t>Program </a:t>
            </a:r>
            <a:r>
              <a:rPr lang="en-US" sz="2800" dirty="0" err="1"/>
              <a:t>Studi</a:t>
            </a:r>
            <a:r>
              <a:rPr lang="en-US" sz="2800" dirty="0"/>
              <a:t> Teknik </a:t>
            </a:r>
            <a:r>
              <a:rPr lang="en-US" sz="2800" dirty="0" err="1"/>
              <a:t>Informatika</a:t>
            </a:r>
            <a:endParaRPr lang="en-US" sz="2800" dirty="0"/>
          </a:p>
          <a:p>
            <a:r>
              <a:rPr lang="en-US" sz="2800" dirty="0"/>
              <a:t>STEI-ITB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C1C69-B36D-4A16-82EF-E3ABBA79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950" y="306940"/>
            <a:ext cx="4220033" cy="1939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>
            <a:extLst>
              <a:ext uri="{FF2B5EF4-FFF2-40B4-BE49-F238E27FC236}">
                <a16:creationId xmlns:a16="http://schemas.microsoft.com/office/drawing/2014/main" id="{4E8F9994-5093-433D-9CDA-0BC156516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4339" y="762000"/>
            <a:ext cx="10346635" cy="5334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meminta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:</a:t>
            </a:r>
          </a:p>
          <a:p>
            <a:pPr>
              <a:buNone/>
              <a:defRPr/>
            </a:pPr>
            <a:endParaRPr lang="en-US" sz="1600" dirty="0">
              <a:solidFill>
                <a:srgbClr val="0B0B0F"/>
              </a:solidFill>
              <a:latin typeface="Courier New" pitchFamily="49" charset="0"/>
              <a:cs typeface="Arial" charset="0"/>
            </a:endParaRPr>
          </a:p>
          <a:p>
            <a:pPr>
              <a:buNone/>
              <a:defRPr/>
            </a:pPr>
            <a:r>
              <a:rPr lang="en-US" sz="1600" dirty="0">
                <a:solidFill>
                  <a:srgbClr val="0B0B0F"/>
                </a:solidFill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198336A8B03030CF83737E3837837FC387092827FFA15C76B01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membuat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public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lalu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menandatanganinya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Caranya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</a:p>
          <a:p>
            <a:pPr marL="798513" indent="-798513">
              <a:buNone/>
              <a:defRPr/>
            </a:pP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      1.  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membangkitkan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semua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pemohon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MD5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SHA.</a:t>
            </a:r>
          </a:p>
          <a:p>
            <a:pPr>
              <a:buNone/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 marL="739775" indent="-739775">
              <a:buNone/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   2. 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Kemudian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mengenkripsi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Hasilnya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CA.</a:t>
            </a:r>
            <a:endParaRPr lang="en-US" sz="1600" dirty="0">
              <a:solidFill>
                <a:srgbClr val="0B0B0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CD565197-DACF-44A6-9686-76CDC916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62AA7BF-F2C7-458F-A42D-4BED5BE9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57E6A-A57F-413F-B548-93E3E404B51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35E8F-18FB-4264-95AE-B58D24E0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29" y="1660662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</p:spTree>
    <p:extLst>
      <p:ext uri="{BB962C8B-B14F-4D97-AF65-F5344CB8AC3E}">
        <p14:creationId xmlns:p14="http://schemas.microsoft.com/office/powerpoint/2010/main" val="33331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>
            <a:extLst>
              <a:ext uri="{FF2B5EF4-FFF2-40B4-BE49-F238E27FC236}">
                <a16:creationId xmlns:a16="http://schemas.microsoft.com/office/drawing/2014/main" id="{2B8DFAB7-61ED-474A-BD66-B94EC8E80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826" y="685800"/>
            <a:ext cx="10508974" cy="5638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Jadi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identitas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pemilik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dianggap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sebagai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‘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surat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pengantar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’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r>
              <a:rPr lang="en-GB" dirty="0">
                <a:solidFill>
                  <a:srgbClr val="0B0B0F"/>
                </a:solidFill>
              </a:rPr>
              <a:t> </a:t>
            </a: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Supaya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itu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dicek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kebenarannya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harus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diketahui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luas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Pihak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memverifikasi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tidak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rahasia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tersedia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disimpan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certificate repositories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endParaRPr lang="en-GB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85BEBD5D-9100-4488-B200-F9A9C3F7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000C2379-25A4-4CE9-8F00-CD37C51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7334-7056-49CE-9168-6E5B75F7451A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46E7E5-A00F-4209-9435-6CCB0915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965" y="488157"/>
            <a:ext cx="7772400" cy="83185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X.509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8DBA7E-8C5C-4AB2-9741-FC90E89796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Format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diterbitkan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seragam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ITU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X.509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 internet.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X.509,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V1, V2, dan V3.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336D018-D698-4B6A-B8C5-7AB237FB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7092818A-D518-4769-8D02-AFA9CD20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EBBAB-8BC9-490F-9A49-6AB7FB6794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>
            <a:extLst>
              <a:ext uri="{FF2B5EF4-FFF2-40B4-BE49-F238E27FC236}">
                <a16:creationId xmlns:a16="http://schemas.microsoft.com/office/drawing/2014/main" id="{B93ED15C-3999-4DA0-88B5-25ABAD45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81C9E781-257B-452D-88B3-06DB48F9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1CEBA-D6C5-4A4D-B769-F25786656D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5CD3F-DF3D-4478-9470-FEB1DD3F8A33}"/>
              </a:ext>
            </a:extLst>
          </p:cNvPr>
          <p:cNvSpPr/>
          <p:nvPr/>
        </p:nvSpPr>
        <p:spPr>
          <a:xfrm>
            <a:off x="342027" y="452230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Field-field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utama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standard </a:t>
            </a:r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.509 </a:t>
            </a: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C0F57F-453C-45EC-B892-1E01144D2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43621"/>
              </p:ext>
            </p:extLst>
          </p:nvPr>
        </p:nvGraphicFramePr>
        <p:xfrm>
          <a:off x="5137274" y="311041"/>
          <a:ext cx="5616865" cy="623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r:id="rId3" imgW="4320999" imgH="4797312" progId="Word.Document.12">
                  <p:embed/>
                </p:oleObj>
              </mc:Choice>
              <mc:Fallback>
                <p:oleObj name="Document" r:id="rId3" imgW="4320999" imgH="4797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7274" y="311041"/>
                        <a:ext cx="5616865" cy="623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5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C2B6E06-8408-4E99-AB68-022CE2B2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E4B109B-1FEC-40D8-818E-8993C6C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76B4A95-7DAB-4DE0-9F35-CB3F6974B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613" y="330201"/>
            <a:ext cx="7772400" cy="722313"/>
          </a:xfrm>
          <a:noFill/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Sertifikat Digital X.509 Versi 2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A7BFC3F-FCDB-42AF-A5D7-0FF23DB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79513"/>
            <a:ext cx="53721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EF3AA4AB-24A3-4ACC-9735-A4BDA1C7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1460501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VERSION # OF X.509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453F7FFF-C4CB-4007-99BD-A0B7BB78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1" y="1970088"/>
            <a:ext cx="2174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UNIQUE # ASSIGNED BY CA</a:t>
            </a: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E6ABBE32-A75D-462B-B7C2-672B46E8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36061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MD5RSA,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sha1RSA</a:t>
            </a: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75B18FF8-CC78-4E56-B8AE-FE51BDE9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0213"/>
            <a:ext cx="2173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USUALLY A DOMAIN NAME</a:t>
            </a: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D9039A09-18B9-447E-9F55-8B6EB5A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13" y="4579938"/>
            <a:ext cx="1376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RSA</a:t>
            </a: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5C2D9474-335A-4BA5-B6A9-434086216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7339" y="2944814"/>
            <a:ext cx="1076325" cy="1603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6" name="Line 13">
            <a:extLst>
              <a:ext uri="{FF2B5EF4-FFF2-40B4-BE49-F238E27FC236}">
                <a16:creationId xmlns:a16="http://schemas.microsoft.com/office/drawing/2014/main" id="{8B1CE006-2A59-4A84-A73B-11ABEBEFE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950" y="2635250"/>
            <a:ext cx="1473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7" name="Line 14">
            <a:extLst>
              <a:ext uri="{FF2B5EF4-FFF2-40B4-BE49-F238E27FC236}">
                <a16:creationId xmlns:a16="http://schemas.microsoft.com/office/drawing/2014/main" id="{8FAE3925-1B6A-40C5-A0AF-D152943D1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2103439"/>
            <a:ext cx="1435100" cy="1984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6442AAF3-BC6D-4E61-B943-2F9D0460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9" y="1584326"/>
            <a:ext cx="1546225" cy="3079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615F16BF-89B8-4A93-A225-18E9DFEEC1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04038" y="4095751"/>
            <a:ext cx="2152650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20" name="TextBox 17">
            <a:extLst>
              <a:ext uri="{FF2B5EF4-FFF2-40B4-BE49-F238E27FC236}">
                <a16:creationId xmlns:a16="http://schemas.microsoft.com/office/drawing/2014/main" id="{EBF4B2AC-B721-48E1-96D0-C90C5735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85644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: MICHAEL I. SHAMOS, Electronic Payment Systems</a:t>
            </a:r>
            <a:b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20-763, Lecture 6 Digital Certificates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EEED0-3C52-4469-AEA1-62C8E106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21522" name="Slide Number Placeholder 2">
            <a:extLst>
              <a:ext uri="{FF2B5EF4-FFF2-40B4-BE49-F238E27FC236}">
                <a16:creationId xmlns:a16="http://schemas.microsoft.com/office/drawing/2014/main" id="{C6352ED1-A9D6-4353-ADAA-C8B7354E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7F379-AFBC-4C03-84E8-FF23D5F860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605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A8A7D-088B-4A0E-9CE7-DE76D07C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8AC6-FF1C-44CD-88D7-4368B03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4E0C65-35AC-405D-8A91-B8925D0C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43" y="1053548"/>
            <a:ext cx="7536519" cy="5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7AD0A-FD49-4CC7-87C2-EB54C419E3EF}"/>
              </a:ext>
            </a:extLst>
          </p:cNvPr>
          <p:cNvSpPr txBox="1"/>
          <p:nvPr/>
        </p:nvSpPr>
        <p:spPr>
          <a:xfrm>
            <a:off x="710291" y="365360"/>
            <a:ext cx="7041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: </a:t>
            </a:r>
            <a:r>
              <a:rPr lang="en-US" sz="2400" dirty="0" err="1"/>
              <a:t>sertifikat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server Bank </a:t>
            </a:r>
            <a:r>
              <a:rPr lang="en-US" sz="2400" dirty="0" err="1"/>
              <a:t>Mandiri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13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F42CE3-E121-43E4-84EE-919523AD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92721-EB1A-4C52-903D-96BF067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E5BF417-8A5E-47CC-B1BD-8CC34C3D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66" y="352631"/>
            <a:ext cx="5930926" cy="63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16BF8C-9737-4F90-8B03-71C2FBF483B1}"/>
              </a:ext>
            </a:extLst>
          </p:cNvPr>
          <p:cNvSpPr/>
          <p:nvPr/>
        </p:nvSpPr>
        <p:spPr>
          <a:xfrm>
            <a:off x="587996" y="2771127"/>
            <a:ext cx="370067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situs 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situs 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i="1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e-bank</a:t>
            </a:r>
            <a:endParaRPr lang="en-US" dirty="0">
              <a:latin typeface="Swis721 Blk BT" panose="020B090403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C46180-7D1A-4E8C-BBC1-5257385D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22AAF-F247-42D7-94A2-506F0085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18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2BA64FF-4AF9-441B-8FB2-A1AE38F6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19" y="136525"/>
            <a:ext cx="8155162" cy="5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457B304D-4D2B-4F47-A36D-AB281375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37" y="960247"/>
            <a:ext cx="5412063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3D8E62-7759-4E4F-B72C-3928682DA037}"/>
              </a:ext>
            </a:extLst>
          </p:cNvPr>
          <p:cNvSpPr/>
          <p:nvPr/>
        </p:nvSpPr>
        <p:spPr>
          <a:xfrm>
            <a:off x="373485" y="2829374"/>
            <a:ext cx="3930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Informasi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umum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 server Bank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Mandiri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529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F32F8-BC8A-4403-89E9-0990A3F3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C7E97-3FED-44FA-A7CE-211E32A9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19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0DD53EF-DE66-4BF0-87E1-531C5167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34" y="186491"/>
            <a:ext cx="5998472" cy="63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B9D503-41DF-4778-B526-E6F6D5B7F00F}"/>
              </a:ext>
            </a:extLst>
          </p:cNvPr>
          <p:cNvSpPr/>
          <p:nvPr/>
        </p:nvSpPr>
        <p:spPr>
          <a:xfrm>
            <a:off x="298390" y="2917478"/>
            <a:ext cx="3900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Melihat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server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situs Bank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Mandiri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949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341958A-5A61-4901-A956-25F05EEA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</p:spPr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Pengantar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AA96-BB46-40F8-8BD8-B64BC9BD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i="1" dirty="0"/>
              <a:t>e-commerce</a:t>
            </a:r>
            <a:r>
              <a:rPr lang="en-US" sz="2400" dirty="0"/>
              <a:t> 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ketahui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mensyaratkan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sepasang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: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oleh </a:t>
            </a:r>
            <a:r>
              <a:rPr lang="en-US" sz="2400" dirty="0" err="1"/>
              <a:t>individu</a:t>
            </a:r>
            <a:r>
              <a:rPr lang="en-US" sz="2400" dirty="0"/>
              <a:t>,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</a:t>
            </a:r>
            <a:r>
              <a:rPr lang="en-US" sz="2400" i="1" dirty="0"/>
              <a:t>enterprise</a:t>
            </a:r>
            <a:r>
              <a:rPr lang="en-US" sz="2400" dirty="0"/>
              <a:t>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public: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otentikasi</a:t>
            </a:r>
            <a:r>
              <a:rPr lang="en-US" sz="2400" dirty="0"/>
              <a:t> server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C64EC-545A-474F-B534-715FF907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855D142-34C5-4803-B58B-459F3C4C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9796D-A08D-4FB1-84F5-2FF246C598C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0A0CD5-5C21-4747-ABFB-877972EC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7BFF7-3508-4A4C-AA84-4AB3FF40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10A40-FDB1-4925-A241-911010232C27}"/>
              </a:ext>
            </a:extLst>
          </p:cNvPr>
          <p:cNvSpPr/>
          <p:nvPr/>
        </p:nvSpPr>
        <p:spPr>
          <a:xfrm>
            <a:off x="990600" y="244745"/>
            <a:ext cx="6096000" cy="15497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RSA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Enkripsi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Dekripsi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endParaRPr lang="en-US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2CED6-B78A-41F6-AD1D-E50304CBF2A1}"/>
              </a:ext>
            </a:extLst>
          </p:cNvPr>
          <p:cNvSpPr/>
          <p:nvPr/>
        </p:nvSpPr>
        <p:spPr>
          <a:xfrm>
            <a:off x="990600" y="1935508"/>
            <a:ext cx="10757452" cy="375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Modulus (2048 bits):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b2 f0 38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fe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9b e3 6a 84 29 f1 bd 4f 54 68 6c 1c 77 1b 55 fb de 2f d0 7e a4 47 65 13 5f 62 26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fa b6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77 5b 28 e4 3e e5 6e 1e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6e 52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99 c7 d9 3a d3 a9 34 22 c6 d6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77 30 82 2e 9c 63 f9 00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6d 99 04 1e be e7 cc df 18 94 d1 6f 80 63 2f 17 61 be 02 6a ff a5 f9 3b 7a 44 bb a6 08 da a9 48 33 c4 5f 31 a2 d4 78 83 e9 a3 2d 79 f4 d7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fc 4c e1 15 8f 82 3c 90 6f aa 58 a2 04 79 74 c3 f4 da 87 68 1c 9e f6 50 9f be 74 34 2e 8c 4b f4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62 71 cc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48 eb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99 95 2a 49 8f f9 8e dd e5 cc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7b 05 4e 7e 6d 73 95 5a 61 84 88 0b b2 4d b9 31 a4 c5 62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b2 7d ed d1 35 75 9d 4b d2 f9 34 95 a9 55 aa 33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90 72 10 97 74 79 50 a3 ed d5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71 0e 3a f2 3a 1a b8 03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31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7a 12 9c 68 2f 32 8f 59 66 28 b8 d9 e1 05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0e bd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5d bf 62 f3 16 b4 d8 e5 b0 a2 54 09 df 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F3BA-C1BE-4F56-A0A3-645E5E35C707}"/>
              </a:ext>
            </a:extLst>
          </p:cNvPr>
          <p:cNvSpPr/>
          <p:nvPr/>
        </p:nvSpPr>
        <p:spPr>
          <a:xfrm>
            <a:off x="1033670" y="5725320"/>
            <a:ext cx="8024191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Exponent (24 bits):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65537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568FF-C1CF-4602-82B8-D86C2D7C2D2C}"/>
              </a:ext>
            </a:extLst>
          </p:cNvPr>
          <p:cNvSpPr txBox="1"/>
          <p:nvPr/>
        </p:nvSpPr>
        <p:spPr>
          <a:xfrm>
            <a:off x="177525" y="34290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68DDF1-B9ED-4365-913F-DA2B8AB78F0E}"/>
              </a:ext>
            </a:extLst>
          </p:cNvPr>
          <p:cNvSpPr/>
          <p:nvPr/>
        </p:nvSpPr>
        <p:spPr>
          <a:xfrm>
            <a:off x="596348" y="3617844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C0D25-7613-44F8-90F1-89F9C78BD5D9}"/>
              </a:ext>
            </a:extLst>
          </p:cNvPr>
          <p:cNvSpPr txBox="1"/>
          <p:nvPr/>
        </p:nvSpPr>
        <p:spPr>
          <a:xfrm>
            <a:off x="260351" y="6105911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C52DB2-7AED-46F2-A498-CA2F19631E82}"/>
              </a:ext>
            </a:extLst>
          </p:cNvPr>
          <p:cNvSpPr/>
          <p:nvPr/>
        </p:nvSpPr>
        <p:spPr>
          <a:xfrm>
            <a:off x="679174" y="6294755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D2FE60-85F4-4259-ACE1-E4F01372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B11E7-AFE7-45DD-A401-8C88A23E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21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FC6A9EE-8ACE-44BF-835C-32B18A4A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8" y="308113"/>
            <a:ext cx="6074854" cy="64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4C2C0D-A915-41D5-8A51-4A648E25DEA3}"/>
              </a:ext>
            </a:extLst>
          </p:cNvPr>
          <p:cNvSpPr/>
          <p:nvPr/>
        </p:nvSpPr>
        <p:spPr>
          <a:xfrm>
            <a:off x="490357" y="2558534"/>
            <a:ext cx="339548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Tanda-tangan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algn="ctr"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9717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EDA31F-F8FD-477B-96E4-7E0010E5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5DA6F-1474-471F-BC56-C417F1C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77D02-1082-41B5-9F50-EC9AE2976321}"/>
              </a:ext>
            </a:extLst>
          </p:cNvPr>
          <p:cNvSpPr/>
          <p:nvPr/>
        </p:nvSpPr>
        <p:spPr>
          <a:xfrm>
            <a:off x="1570382" y="231031"/>
            <a:ext cx="9322903" cy="630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Tanda-tangan</a:t>
            </a:r>
            <a:r>
              <a:rPr lang="en-US" sz="24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digital </a:t>
            </a:r>
            <a:r>
              <a:rPr lang="en-US" sz="24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CA:</a:t>
            </a:r>
          </a:p>
          <a:p>
            <a:pPr algn="just">
              <a:lnSpc>
                <a:spcPct val="115000"/>
              </a:lnSpc>
            </a:pPr>
            <a:endParaRPr lang="en-US" sz="24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Size: 256 Bytes / 2048 Bits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70 c3 62 fb b5 a6 b0 13 48 ab 33 96 86 41 e5 43 5e 3a 85 b9 97 48 9c 6a 2a f0 2b f1 eb 06 32 d9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d1 17 81 7b 55 21 be 06 b2 d7 1b 57 4a 8c 36 20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06 26 a4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45 a3 18 40 55 23 30 a6 39 46 e7 9e 05 0e e3 62 b7 94 f8 7c 8c 5d 68 2d 8b 45 c2 74 3d 5b b6 f2 38 f6 c9 9c 3d 82 6e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8c 83 78 93 6a f8 6d 9f 9c 41 63 7b 9d 17 c9 7f 29 3c 5d bf 20 d4 a9 78 10 7c 84 55 dd 9c ff d9 c5 d2 79 9d 8c 45 68 fa 06 c7 f1 d8 84 76 4e d4 f0 d3 a8 55 94 35 a6 9c 3e 9d 32 61 3d 9b 3c 80 7b 2b 06 68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97 7d d5 37 68 bd 6b 91 5b e0 e1 0c a0 42 75 f8 09 34 99 61 16 5d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0e 8c 6e 8c 55 47 50 84 f6 d2 ac e3 dd 54 f4 90 89 fc 05 e6 70 38 9b d5 73 0f ff 4b 9d a4 d3 44 c8 d1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24 42 8f e5 54 e9 86 6b 13 a2 ab 85 16 7d 74 48 f4 64 7a 83 4f b7 fc fa 63 4f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e1 65 f8 10 e4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db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8b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C063-E9BC-4A32-97A3-9072D8DA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74BC-7E74-4A7D-A8CB-842FACBE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5905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individu</a:t>
            </a:r>
            <a:r>
              <a:rPr lang="en-US" dirty="0">
                <a:solidFill>
                  <a:srgbClr val="000000"/>
                </a:solidFill>
              </a:rPr>
              <a:t>, server, </a:t>
            </a:r>
            <a:r>
              <a:rPr lang="en-US" dirty="0" err="1">
                <a:solidFill>
                  <a:srgbClr val="000000"/>
                </a:solidFill>
              </a:rPr>
              <a:t>dsb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sudah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atas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publiknya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menandatangani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privatnya</a:t>
            </a:r>
            <a:r>
              <a:rPr lang="en-US" dirty="0">
                <a:solidFill>
                  <a:srgbClr val="000000"/>
                </a:solidFill>
              </a:rPr>
              <a:t> dan </a:t>
            </a:r>
            <a:r>
              <a:rPr lang="en-US" dirty="0" err="1">
                <a:solidFill>
                  <a:srgbClr val="000000"/>
                </a:solidFill>
              </a:rPr>
              <a:t>mengirim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pihak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kedua</a:t>
            </a:r>
            <a:r>
              <a:rPr lang="en-US" dirty="0">
                <a:solidFill>
                  <a:srgbClr val="000000"/>
                </a:solidFill>
              </a:rPr>
              <a:t>. 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ada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digital).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melalui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yang </a:t>
            </a:r>
            <a:r>
              <a:rPr lang="en-US" dirty="0" err="1">
                <a:solidFill>
                  <a:srgbClr val="000000"/>
                </a:solidFill>
              </a:rPr>
              <a:t>tersedia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.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</a:t>
            </a:r>
            <a:r>
              <a:rPr lang="en-US" dirty="0" err="1">
                <a:solidFill>
                  <a:srgbClr val="000000"/>
                </a:solidFill>
              </a:rPr>
              <a:t>melaporkan</a:t>
            </a:r>
            <a:r>
              <a:rPr lang="en-US" dirty="0">
                <a:solidFill>
                  <a:srgbClr val="000000"/>
                </a:solidFill>
              </a:rPr>
              <a:t> status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89D06-9B1D-448D-9502-1E1D16C6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C24843C4-FF0C-49F1-A2F3-1A41E40F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9B073-4801-416C-8E03-4A0CF913E8EF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5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6DCCDDB-808F-4515-B9C0-AF1E6F68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Proses Verifikasi Sertifikat Digital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F883523-B5DE-4E80-A918-79C8745B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199"/>
            <a:ext cx="10336696" cy="512127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600" dirty="0" err="1"/>
              <a:t>Carilah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yang </a:t>
            </a:r>
            <a:r>
              <a:rPr lang="en-US" sz="2600" dirty="0" err="1"/>
              <a:t>mengeluarkan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. (pada </a:t>
            </a:r>
            <a:r>
              <a:rPr lang="en-US" sz="2600" dirty="0" err="1"/>
              <a:t>contoh</a:t>
            </a:r>
            <a:r>
              <a:rPr lang="en-US" sz="2600" dirty="0"/>
              <a:t> Bank </a:t>
            </a:r>
            <a:r>
              <a:rPr lang="en-US" sz="2600" dirty="0" err="1"/>
              <a:t>Mandiri</a:t>
            </a:r>
            <a:r>
              <a:rPr lang="en-US" sz="2600" dirty="0"/>
              <a:t>, </a:t>
            </a:r>
            <a:r>
              <a:rPr lang="en-US" sz="2600" dirty="0" err="1"/>
              <a:t>klik</a:t>
            </a:r>
            <a:r>
              <a:rPr lang="en-US" sz="2600" dirty="0"/>
              <a:t> </a:t>
            </a:r>
            <a:r>
              <a:rPr lang="en-US" sz="2600" dirty="0" err="1">
                <a:solidFill>
                  <a:schemeClr val="accent1"/>
                </a:solidFill>
              </a:rPr>
              <a:t>digicert</a:t>
            </a:r>
            <a:r>
              <a:rPr lang="en-US" sz="2600" dirty="0"/>
              <a:t>)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mendekripsi</a:t>
            </a:r>
            <a:r>
              <a:rPr lang="en-US" sz="2600" dirty="0"/>
              <a:t> </a:t>
            </a:r>
            <a:r>
              <a:rPr lang="en-US" sz="2600" dirty="0" err="1"/>
              <a:t>tanda-tangan</a:t>
            </a:r>
            <a:r>
              <a:rPr lang="en-US" sz="2600" dirty="0"/>
              <a:t> digital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.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Bandingkan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dekripsi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digital.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,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asli</a:t>
            </a:r>
            <a:r>
              <a:rPr lang="en-US" sz="2600" dirty="0"/>
              <a:t>. 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4D7A4-3CEE-4C87-98A0-A6EEF858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2EF01ED2-32F3-4ABE-B8EE-4E6AB300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01169-10B3-48BC-ABB7-9F41A55AB9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A28CE-93DF-4802-94E1-7A2C88E5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98" y="2471737"/>
            <a:ext cx="60483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8DD-FC5A-424B-9A33-9C304FC1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9B70-FF98-4CAB-A9C5-D9226C94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situs</a:t>
            </a:r>
            <a:r>
              <a:rPr lang="en-US" i="1" dirty="0"/>
              <a:t> </a:t>
            </a:r>
            <a:r>
              <a:rPr lang="en-US" dirty="0"/>
              <a:t>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situs  bank </a:t>
            </a:r>
            <a:r>
              <a:rPr lang="en-US" dirty="0" err="1"/>
              <a:t>palsu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Caranya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dan </a:t>
            </a:r>
            <a:r>
              <a:rPr lang="en-US" i="1" dirty="0"/>
              <a:t>response.</a:t>
            </a:r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D3666-66ED-4053-A984-3E455D39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5B11-31A2-43FB-94DC-8040091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F91D-F5DC-44CE-85BC-D9CA96F4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54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Mekanisme</a:t>
            </a:r>
            <a:r>
              <a:rPr lang="en-US" sz="3600" b="1" dirty="0"/>
              <a:t> </a:t>
            </a:r>
            <a:r>
              <a:rPr lang="en-US" sz="3600" b="1" i="1" dirty="0"/>
              <a:t>challenge</a:t>
            </a:r>
            <a:r>
              <a:rPr lang="en-US" sz="3600" b="1" dirty="0"/>
              <a:t> dan </a:t>
            </a:r>
            <a:r>
              <a:rPr lang="en-US" sz="3600" b="1" i="1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5A50-7D18-4170-997F-B667512B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2"/>
            <a:ext cx="10515600" cy="51338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128 bit.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fi-FI" dirty="0"/>
              <a:t>“</a:t>
            </a:r>
            <a:r>
              <a:rPr lang="fi-FI" dirty="0">
                <a:solidFill>
                  <a:srgbClr val="FF0000"/>
                </a:solidFill>
              </a:rPr>
              <a:t>F37C2412  8F60E0C8  73BFF201  2E9556B1</a:t>
            </a:r>
            <a:r>
              <a:rPr lang="fi-FI" dirty="0"/>
              <a:t>”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 dan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cipherteksnya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i="1" dirty="0"/>
              <a:t>client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,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A0D9D-279C-425E-B032-B58349F3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2CD0D-E4E2-49FE-ACD5-CE407967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0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A0D9-249E-4739-957E-D4FDB5F6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7C03-2B4C-4417-B95F-B72EDDDB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Server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Personal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Organization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Developer Certificates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9ECF3-A41C-4361-A7C6-A80E806C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7F9C-7618-4C99-9333-F37FDE81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0AC69E3-95BE-491E-BA5B-07F4F8AFE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191" y="1639956"/>
            <a:ext cx="10621617" cy="471639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Adanya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atribut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dimaksudkan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Makin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makin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peluang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dikriptanalisis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revoked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dibatalkan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mengganti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2D77142D-0899-410B-BDD2-3A0C43B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C23AA728-A6A9-4E4B-A513-7CA98157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E79AB-E0C8-416C-B867-840D6D1DAD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262449-71FA-492B-9B2E-5B545341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Batas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6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82C00D47-79E5-4610-8654-287B0F121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157" y="1620078"/>
            <a:ext cx="10515600" cy="4736272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otomatis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dimasukkan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orang. </a:t>
            </a:r>
            <a:endParaRPr lang="en-GB" altLang="en-US" dirty="0"/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E2FEB237-828D-4284-8097-61E88496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4DDE91BD-FABC-4CB5-B460-C582D52C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9C5B5-37F1-4BFC-A7CC-07BE6A79EE93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7986C-A059-4847-851B-D02D960E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9DAA07D-C037-47CD-8F4C-049E969AA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887" y="914400"/>
            <a:ext cx="10518913" cy="51816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oleh </a:t>
            </a:r>
            <a:r>
              <a:rPr lang="en-US" altLang="en-US" dirty="0" err="1"/>
              <a:t>pemilik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lain,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 </a:t>
            </a:r>
            <a:r>
              <a:rPr lang="en-US" altLang="en-US" dirty="0" err="1"/>
              <a:t>tersedia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Masalah</a:t>
            </a:r>
            <a:r>
              <a:rPr lang="en-US" altLang="en-US" dirty="0">
                <a:solidFill>
                  <a:srgbClr val="0B0B0F"/>
                </a:solidFill>
              </a:rPr>
              <a:t>: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tidak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mempunyai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suatu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kode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mengidentifikasi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pemiliknya</a:t>
            </a:r>
            <a:r>
              <a:rPr lang="en-US" altLang="en-US" dirty="0">
                <a:solidFill>
                  <a:srgbClr val="0B0B0F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Pihak</a:t>
            </a:r>
            <a:r>
              <a:rPr lang="en-US" altLang="en-US" dirty="0">
                <a:solidFill>
                  <a:srgbClr val="0B0B0F"/>
                </a:solidFill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</a:rPr>
              <a:t>dapat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menyalahgunakan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bukan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miliknya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untuk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impersonation attack 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Kasus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impersonation attack </a:t>
            </a:r>
            <a:r>
              <a:rPr lang="en-US" altLang="en-US" i="1" dirty="0" err="1">
                <a:solidFill>
                  <a:srgbClr val="0B0B0F"/>
                </a:solidFill>
              </a:rPr>
              <a:t>atau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i="1" dirty="0" err="1">
                <a:solidFill>
                  <a:srgbClr val="0B0B0F"/>
                </a:solidFill>
              </a:rPr>
              <a:t>phising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dirty="0">
                <a:solidFill>
                  <a:srgbClr val="0B0B0F"/>
                </a:solidFill>
              </a:rPr>
              <a:t>yang </a:t>
            </a:r>
            <a:r>
              <a:rPr lang="en-US" altLang="en-US" dirty="0" err="1">
                <a:solidFill>
                  <a:srgbClr val="0B0B0F"/>
                </a:solidFill>
              </a:rPr>
              <a:t>pernah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terjadi</a:t>
            </a:r>
            <a:r>
              <a:rPr lang="en-US" altLang="en-US" dirty="0">
                <a:solidFill>
                  <a:srgbClr val="0B0B0F"/>
                </a:solidFill>
              </a:rPr>
              <a:t> di Indonesia </a:t>
            </a:r>
            <a:r>
              <a:rPr lang="en-US" altLang="en-US" dirty="0" err="1">
                <a:solidFill>
                  <a:srgbClr val="0B0B0F"/>
                </a:solidFill>
              </a:rPr>
              <a:t>tahun</a:t>
            </a:r>
            <a:r>
              <a:rPr lang="en-US" altLang="en-US" dirty="0">
                <a:solidFill>
                  <a:srgbClr val="0B0B0F"/>
                </a:solidFill>
              </a:rPr>
              <a:t> 2001: </a:t>
            </a:r>
            <a:r>
              <a:rPr lang="en-US" altLang="en-US" dirty="0" err="1">
                <a:solidFill>
                  <a:srgbClr val="0B0B0F"/>
                </a:solidFill>
              </a:rPr>
              <a:t>peniruan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website</a:t>
            </a:r>
            <a:r>
              <a:rPr lang="en-US" altLang="en-US" dirty="0">
                <a:solidFill>
                  <a:srgbClr val="0B0B0F"/>
                </a:solidFill>
              </a:rPr>
              <a:t> BCA.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124A605F-8172-4CD0-899D-45781A9B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EB64768F-743B-48E8-BE0D-7ABCFA0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140D7-45E3-4DC6-B524-D46091F33AB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D9DDC87-D74F-48AD-88A3-1839F1C88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Sertifikat</a:t>
            </a:r>
            <a:r>
              <a:rPr lang="en-US" altLang="en-US" dirty="0"/>
              <a:t> Digital </a:t>
            </a:r>
            <a:r>
              <a:rPr lang="en-US" altLang="en-US" dirty="0" err="1"/>
              <a:t>Digunakan</a:t>
            </a:r>
            <a:r>
              <a:rPr lang="en-US" altLang="en-US" dirty="0"/>
              <a:t>?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864E142-CDA0-4A3F-AEBE-92F9466A0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sejumlah</a:t>
            </a:r>
            <a:r>
              <a:rPr lang="en-US" altLang="en-US" b="1" dirty="0"/>
              <a:t> </a:t>
            </a:r>
            <a:r>
              <a:rPr lang="en-US" altLang="en-US" b="1" dirty="0" err="1"/>
              <a:t>aplikasi</a:t>
            </a:r>
            <a:r>
              <a:rPr lang="en-US" altLang="en-US" b="1" dirty="0"/>
              <a:t> Internet yang </a:t>
            </a:r>
            <a:r>
              <a:rPr lang="en-US" altLang="en-US" b="1" dirty="0" err="1"/>
              <a:t>melibatkan</a:t>
            </a:r>
            <a:r>
              <a:rPr lang="en-US" altLang="en-US" b="1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1.Secure Socket Layer (SSL)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i="1" dirty="0"/>
              <a:t>Netscape Communications Corporation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2. </a:t>
            </a:r>
            <a:r>
              <a:rPr lang="en-US" altLang="en-US" dirty="0">
                <a:solidFill>
                  <a:srgbClr val="FF0000"/>
                </a:solidFill>
              </a:rPr>
              <a:t>Secure Multipurpose Internet Mail Extensions (S/MIME) </a:t>
            </a:r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email dan </a:t>
            </a:r>
            <a:r>
              <a:rPr lang="en-US" altLang="en-US" i="1" dirty="0"/>
              <a:t>electronic data interchange </a:t>
            </a:r>
            <a:r>
              <a:rPr lang="en-US" altLang="en-US" dirty="0"/>
              <a:t>(EDI).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3. </a:t>
            </a:r>
            <a:r>
              <a:rPr lang="en-US" altLang="en-US" dirty="0">
                <a:solidFill>
                  <a:srgbClr val="FF0000"/>
                </a:solidFill>
              </a:rPr>
              <a:t>Secure Electronic Transactions (SET)  </a:t>
            </a:r>
            <a:r>
              <a:rPr lang="en-US" altLang="en-US" dirty="0"/>
              <a:t>protocol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</a:t>
            </a:r>
            <a:r>
              <a:rPr lang="en-US" altLang="en-US" dirty="0" err="1"/>
              <a:t>pembayaran</a:t>
            </a:r>
            <a:r>
              <a:rPr lang="en-US" altLang="en-US" dirty="0"/>
              <a:t> </a:t>
            </a:r>
            <a:r>
              <a:rPr lang="en-US" altLang="en-US" dirty="0" err="1"/>
              <a:t>elektronik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4. </a:t>
            </a:r>
            <a:r>
              <a:rPr lang="en-US" altLang="en-US" dirty="0">
                <a:solidFill>
                  <a:srgbClr val="FF0000"/>
                </a:solidFill>
              </a:rPr>
              <a:t>Internet Protocol Secure Standard (</a:t>
            </a:r>
            <a:r>
              <a:rPr lang="en-US" altLang="en-US" dirty="0" err="1">
                <a:solidFill>
                  <a:srgbClr val="FF0000"/>
                </a:solidFill>
              </a:rPr>
              <a:t>IPSec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dirty="0" err="1"/>
              <a:t>funtuk</a:t>
            </a:r>
            <a:r>
              <a:rPr lang="en-US" altLang="en-US" dirty="0"/>
              <a:t>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devais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AFAE4A23-D5E9-401E-AC78-8B40C923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91" y="5838826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5ECFF8-2896-451E-84D6-735E4C6E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35846" name="Slide Number Placeholder 2">
            <a:extLst>
              <a:ext uri="{FF2B5EF4-FFF2-40B4-BE49-F238E27FC236}">
                <a16:creationId xmlns:a16="http://schemas.microsoft.com/office/drawing/2014/main" id="{DF207619-04FA-491A-AEED-D931D82D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FDFF8-5C5C-46BF-B2F1-A9EF41A0E5FC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709E30-167A-42C1-8751-20A3551C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Bagaimana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Sertifikat</a:t>
            </a:r>
            <a:r>
              <a:rPr lang="en-US" altLang="en-US" sz="4000" dirty="0"/>
              <a:t> Digital </a:t>
            </a:r>
            <a:r>
              <a:rPr lang="en-US" altLang="en-US" sz="4000" dirty="0" err="1"/>
              <a:t>Digunakan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untuk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Enkripsi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Pesan</a:t>
            </a:r>
            <a:endParaRPr lang="en-US" altLang="en-US" sz="4000" dirty="0"/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7029E34A-3728-4E70-A0E9-C28E393515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157" y="1772489"/>
            <a:ext cx="7195930" cy="4338546"/>
          </a:xfrm>
        </p:spPr>
      </p:pic>
      <p:sp>
        <p:nvSpPr>
          <p:cNvPr id="36868" name="TextBox 3">
            <a:extLst>
              <a:ext uri="{FF2B5EF4-FFF2-40B4-BE49-F238E27FC236}">
                <a16:creationId xmlns:a16="http://schemas.microsoft.com/office/drawing/2014/main" id="{610AD2CD-CE79-4002-B39A-5A9D939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165" y="6064624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18B2C-3AD0-4D7F-B10F-3CFFDB49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Rinaldi Munir/IF4020 Kriptografi/ Prodi Informatika STEI-ITB</a:t>
            </a:r>
            <a:endParaRPr lang="en-GB" dirty="0"/>
          </a:p>
        </p:txBody>
      </p:sp>
      <p:sp>
        <p:nvSpPr>
          <p:cNvPr id="36870" name="Slide Number Placeholder 2">
            <a:extLst>
              <a:ext uri="{FF2B5EF4-FFF2-40B4-BE49-F238E27FC236}">
                <a16:creationId xmlns:a16="http://schemas.microsoft.com/office/drawing/2014/main" id="{A183B965-7E1D-409B-B44F-F388CEA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AF871-A498-41BC-91CA-479CFB1B872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8B4F-434F-49E3-B985-24481875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0E59B-FA37-47F9-8A0B-0C220426A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03B4B-9A8E-4F8F-BC47-D3F14453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FA965-9402-4FC0-B92E-FA8B3102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F982E812-60B9-4435-93AF-CBC31551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0388E14C-F6F6-4988-9BEA-94B5A9F0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B8063-D95C-419C-A7B5-8A567BA54850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0423676-AA00-4120-A876-4804A97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69" y="774870"/>
            <a:ext cx="7530548" cy="53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DFBC21-93B4-4F2D-BEA0-8861F46B0510}"/>
              </a:ext>
            </a:extLst>
          </p:cNvPr>
          <p:cNvSpPr/>
          <p:nvPr/>
        </p:nvSpPr>
        <p:spPr>
          <a:xfrm>
            <a:off x="304798" y="2113581"/>
            <a:ext cx="32235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www.kilkbca.com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www.clikbca.com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hlinkClick r:id="rId5"/>
              </a:rPr>
              <a:t>www.klickbca.com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hlinkClick r:id="rId6"/>
              </a:rPr>
              <a:t>www.klikbac.com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>
            <a:extLst>
              <a:ext uri="{FF2B5EF4-FFF2-40B4-BE49-F238E27FC236}">
                <a16:creationId xmlns:a16="http://schemas.microsoft.com/office/drawing/2014/main" id="{4BD8F45E-8807-4D0C-B149-ACDE2BCA4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399"/>
            <a:ext cx="10515600" cy="4816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</a:rPr>
              <a:t>Karena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tersedia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secara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, </a:t>
            </a:r>
            <a:r>
              <a:rPr lang="en-US" sz="2400" dirty="0" err="1">
                <a:solidFill>
                  <a:srgbClr val="0B0B0F"/>
                </a:solidFill>
              </a:rPr>
              <a:t>maka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perlu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disertifikasi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dengan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b="1" dirty="0">
                <a:solidFill>
                  <a:srgbClr val="0B0B0F"/>
                </a:solidFill>
                <a:cs typeface="Times New Roman" pitchFamily="18" charset="0"/>
              </a:rPr>
              <a:t> digital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dokumen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pemiliknya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dikeluarkan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issued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) oleh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pemegang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otoritas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Certification Authority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ditandatangani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oleh CA. 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mempunyai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sama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seperti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SIM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paspor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1ECACB1-87A3-4953-9B84-110536B5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F616AC15-A5BF-49C0-B085-5D7A5C9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FCC21-234C-4FC4-9D60-FD59DE97263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3F7B83C6-CD59-464E-94FD-AACEC46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Sertifikat</a:t>
            </a:r>
            <a:r>
              <a:rPr lang="en-US" altLang="en-US" b="1" i="1" dirty="0">
                <a:solidFill>
                  <a:srgbClr val="FF0000"/>
                </a:solidFill>
              </a:rPr>
              <a:t> Digital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74C2DA07-D3A7-4BB2-9BA8-1C3CECD8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"/>
            <a:ext cx="1714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118B-C817-4A54-A66A-BCF2F8B25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637105"/>
            <a:ext cx="4340087" cy="5361954"/>
          </a:xfrm>
        </p:spPr>
        <p:txBody>
          <a:bodyPr/>
          <a:lstStyle/>
          <a:p>
            <a:r>
              <a:rPr lang="en-US" sz="2400" dirty="0" err="1"/>
              <a:t>Informasi</a:t>
            </a:r>
            <a:r>
              <a:rPr lang="en-US" sz="2400" dirty="0"/>
              <a:t> minimal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(</a:t>
            </a:r>
            <a:r>
              <a:rPr lang="en-US" sz="2400" dirty="0" err="1"/>
              <a:t>perusahaan</a:t>
            </a:r>
            <a:r>
              <a:rPr lang="en-US" sz="2400" dirty="0"/>
              <a:t>/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endParaRPr lang="en-US" sz="2400" dirty="0"/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lain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kadaluarsa</a:t>
            </a:r>
            <a:r>
              <a:rPr lang="en-US" sz="2400" dirty="0"/>
              <a:t>, dan lain-lain</a:t>
            </a:r>
          </a:p>
          <a:p>
            <a:pPr marL="7429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CC3E0-EBEC-420B-B101-926199CB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ADBC8-9612-4A11-8197-2FF5CF7B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AA6229-A97E-4430-B4F6-E9E6B61A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7" y="1272050"/>
            <a:ext cx="6953448" cy="43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35E8F-18FB-4264-95AE-B58D24E0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29" y="1660662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</p:spTree>
    <p:extLst>
      <p:ext uri="{BB962C8B-B14F-4D97-AF65-F5344CB8AC3E}">
        <p14:creationId xmlns:p14="http://schemas.microsoft.com/office/powerpoint/2010/main" val="416136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F2C43220-1366-48AF-913D-5CF783E2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0E45DFC-8711-4145-8983-35277ED3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41CB4-5548-4BC4-80F2-A47AA993D54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3154EAF-9DDF-4B0C-9EC6-8CDD59D9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4" y="543339"/>
            <a:ext cx="1012797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biasanya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bank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terpercaya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terkenal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Verisign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www.verisign.com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sz="2800" dirty="0">
              <a:solidFill>
                <a:srgbClr val="0B0B0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2B85F-0F29-4608-BFBD-1B6E3E821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96" y="1727429"/>
            <a:ext cx="9061174" cy="46289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0175664[1]">
            <a:extLst>
              <a:ext uri="{FF2B5EF4-FFF2-40B4-BE49-F238E27FC236}">
                <a16:creationId xmlns:a16="http://schemas.microsoft.com/office/drawing/2014/main" id="{0770EB71-37A6-41BC-96B4-239AF470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655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F1BECEAC-0C96-4B78-91F5-FB80982A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03500"/>
            <a:ext cx="960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public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3" name="Picture 7" descr="BS00768_[1]">
            <a:extLst>
              <a:ext uri="{FF2B5EF4-FFF2-40B4-BE49-F238E27FC236}">
                <a16:creationId xmlns:a16="http://schemas.microsoft.com/office/drawing/2014/main" id="{1B43A1DA-FBCA-48E1-8E42-01561A12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4200" y="2755900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8">
            <a:extLst>
              <a:ext uri="{FF2B5EF4-FFF2-40B4-BE49-F238E27FC236}">
                <a16:creationId xmlns:a16="http://schemas.microsoft.com/office/drawing/2014/main" id="{76957FDE-0D9A-4D6C-9184-EF9821619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083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CA6B8A4D-5FA0-46B1-8928-2FE9F8AD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911600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identifying information </a:t>
            </a: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90316C4A-1B2B-40EA-A1E6-4A9705961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714" y="3898900"/>
            <a:ext cx="979487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4">
            <a:extLst>
              <a:ext uri="{FF2B5EF4-FFF2-40B4-BE49-F238E27FC236}">
                <a16:creationId xmlns:a16="http://schemas.microsoft.com/office/drawing/2014/main" id="{3BEC2888-697F-4DA0-A302-431E3474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624263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8" name="Picture 15" descr="BS00768_[1]">
            <a:extLst>
              <a:ext uri="{FF2B5EF4-FFF2-40B4-BE49-F238E27FC236}">
                <a16:creationId xmlns:a16="http://schemas.microsoft.com/office/drawing/2014/main" id="{606FFCC5-7A86-4392-9F9E-895197F2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39000" y="37179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6">
            <a:extLst>
              <a:ext uri="{FF2B5EF4-FFF2-40B4-BE49-F238E27FC236}">
                <a16:creationId xmlns:a16="http://schemas.microsoft.com/office/drawing/2014/main" id="{DAAE83C8-B85F-4B4E-B0D2-0EDD52D63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35369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>
            <a:extLst>
              <a:ext uri="{FF2B5EF4-FFF2-40B4-BE49-F238E27FC236}">
                <a16:creationId xmlns:a16="http://schemas.microsoft.com/office/drawing/2014/main" id="{5895E394-F553-4CD1-9FBD-15B36D6D4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32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>
            <a:extLst>
              <a:ext uri="{FF2B5EF4-FFF2-40B4-BE49-F238E27FC236}">
                <a16:creationId xmlns:a16="http://schemas.microsoft.com/office/drawing/2014/main" id="{2737AF1D-BA12-4029-B25E-3FF932D5B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1" y="28321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2" name="Group 19">
            <a:extLst>
              <a:ext uri="{FF2B5EF4-FFF2-40B4-BE49-F238E27FC236}">
                <a16:creationId xmlns:a16="http://schemas.microsoft.com/office/drawing/2014/main" id="{22AF179A-3C1A-4DEE-92BB-2B0663A4DB91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514601"/>
            <a:ext cx="858838" cy="1158875"/>
            <a:chOff x="4446" y="2648"/>
            <a:chExt cx="541" cy="730"/>
          </a:xfrm>
        </p:grpSpPr>
        <p:pic>
          <p:nvPicPr>
            <p:cNvPr id="12347" name="Picture 20" descr="SO00109_[1]">
              <a:extLst>
                <a:ext uri="{FF2B5EF4-FFF2-40B4-BE49-F238E27FC236}">
                  <a16:creationId xmlns:a16="http://schemas.microsoft.com/office/drawing/2014/main" id="{ABC4EF26-F50F-49C2-9BEB-B284E7616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8" name="Group 21">
              <a:extLst>
                <a:ext uri="{FF2B5EF4-FFF2-40B4-BE49-F238E27FC236}">
                  <a16:creationId xmlns:a16="http://schemas.microsoft.com/office/drawing/2014/main" id="{EA3C0F37-C1A0-44E7-808B-97F3509F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04" cy="380"/>
              <a:chOff x="2997" y="2073"/>
              <a:chExt cx="304" cy="380"/>
            </a:xfrm>
          </p:grpSpPr>
          <p:grpSp>
            <p:nvGrpSpPr>
              <p:cNvPr id="12350" name="Group 22">
                <a:extLst>
                  <a:ext uri="{FF2B5EF4-FFF2-40B4-BE49-F238E27FC236}">
                    <a16:creationId xmlns:a16="http://schemas.microsoft.com/office/drawing/2014/main" id="{A37BC154-808A-4A8C-BB9F-4A93C1DAE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12352" name="Text Box 23">
                  <a:extLst>
                    <a:ext uri="{FF2B5EF4-FFF2-40B4-BE49-F238E27FC236}">
                      <a16:creationId xmlns:a16="http://schemas.microsoft.com/office/drawing/2014/main" id="{07CECDF5-5ABD-4426-B611-99D14A9B69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53" name="Text Box 24">
                  <a:extLst>
                    <a:ext uri="{FF2B5EF4-FFF2-40B4-BE49-F238E27FC236}">
                      <a16:creationId xmlns:a16="http://schemas.microsoft.com/office/drawing/2014/main" id="{EB225D34-FA15-4BA9-8893-55BEC477A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</p:grpSp>
          <p:sp>
            <p:nvSpPr>
              <p:cNvPr id="12351" name="Text Box 25">
                <a:extLst>
                  <a:ext uri="{FF2B5EF4-FFF2-40B4-BE49-F238E27FC236}">
                    <a16:creationId xmlns:a16="http://schemas.microsoft.com/office/drawing/2014/main" id="{54B4B2B6-ABA2-472B-9F84-09091950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49" name="Picture 26" descr="BS00768_[1]">
              <a:extLst>
                <a:ext uri="{FF2B5EF4-FFF2-40B4-BE49-F238E27FC236}">
                  <a16:creationId xmlns:a16="http://schemas.microsoft.com/office/drawing/2014/main" id="{5CA9E7A3-81C8-4440-A161-D7663AFD4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3" name="Text Box 27">
            <a:extLst>
              <a:ext uri="{FF2B5EF4-FFF2-40B4-BE49-F238E27FC236}">
                <a16:creationId xmlns:a16="http://schemas.microsoft.com/office/drawing/2014/main" id="{56358F30-0701-4E66-9F22-63A3855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1"/>
            <a:ext cx="2312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certificate for Alice’s public key, signed by CA</a:t>
            </a:r>
          </a:p>
        </p:txBody>
      </p:sp>
      <p:sp>
        <p:nvSpPr>
          <p:cNvPr id="12304" name="Text Box 29">
            <a:extLst>
              <a:ext uri="{FF2B5EF4-FFF2-40B4-BE49-F238E27FC236}">
                <a16:creationId xmlns:a16="http://schemas.microsoft.com/office/drawing/2014/main" id="{04DBBA34-9342-4D66-B7C7-61FA3661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51100"/>
            <a:ext cx="1371600" cy="1016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Digital signature (</a:t>
            </a:r>
            <a:r>
              <a:rPr lang="en-US" altLang="en-US" sz="2000" i="1">
                <a:latin typeface="Times New Roman" panose="02020603050405020304" pitchFamily="18" charset="0"/>
              </a:rPr>
              <a:t>encrypt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2306" name="Group 42">
            <a:extLst>
              <a:ext uri="{FF2B5EF4-FFF2-40B4-BE49-F238E27FC236}">
                <a16:creationId xmlns:a16="http://schemas.microsoft.com/office/drawing/2014/main" id="{180A49AE-390D-43FC-B560-35F455651BC7}"/>
              </a:ext>
            </a:extLst>
          </p:cNvPr>
          <p:cNvGrpSpPr>
            <a:grpSpLocks/>
          </p:cNvGrpSpPr>
          <p:nvPr/>
        </p:nvGrpSpPr>
        <p:grpSpPr bwMode="auto">
          <a:xfrm>
            <a:off x="7085013" y="3911600"/>
            <a:ext cx="627062" cy="477838"/>
            <a:chOff x="3773" y="3688"/>
            <a:chExt cx="395" cy="301"/>
          </a:xfrm>
        </p:grpSpPr>
        <p:sp>
          <p:nvSpPr>
            <p:cNvPr id="12341" name="Text Box 43">
              <a:extLst>
                <a:ext uri="{FF2B5EF4-FFF2-40B4-BE49-F238E27FC236}">
                  <a16:creationId xmlns:a16="http://schemas.microsoft.com/office/drawing/2014/main" id="{1ECBF88E-B8AC-40FF-9F4A-3734ED25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42" name="Text Box 44">
              <a:extLst>
                <a:ext uri="{FF2B5EF4-FFF2-40B4-BE49-F238E27FC236}">
                  <a16:creationId xmlns:a16="http://schemas.microsoft.com/office/drawing/2014/main" id="{9CD2CD1E-5FAC-4F36-8E8E-B9FA96392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2307" name="Text Box 45">
            <a:extLst>
              <a:ext uri="{FF2B5EF4-FFF2-40B4-BE49-F238E27FC236}">
                <a16:creationId xmlns:a16="http://schemas.microsoft.com/office/drawing/2014/main" id="{484F7107-5B16-46DF-B87B-E7634644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746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</a:p>
        </p:txBody>
      </p:sp>
      <p:pic>
        <p:nvPicPr>
          <p:cNvPr id="12308" name="Picture 48" descr="j0175664[1]">
            <a:extLst>
              <a:ext uri="{FF2B5EF4-FFF2-40B4-BE49-F238E27FC236}">
                <a16:creationId xmlns:a16="http://schemas.microsoft.com/office/drawing/2014/main" id="{FB71C455-1B32-419B-9026-ABEA9474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3528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1" descr="BS00768_[1]">
            <a:extLst>
              <a:ext uri="{FF2B5EF4-FFF2-40B4-BE49-F238E27FC236}">
                <a16:creationId xmlns:a16="http://schemas.microsoft.com/office/drawing/2014/main" id="{648DFB8D-F69E-4FC3-8E55-A81415D0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5789" y="274320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Line 52">
            <a:extLst>
              <a:ext uri="{FF2B5EF4-FFF2-40B4-BE49-F238E27FC236}">
                <a16:creationId xmlns:a16="http://schemas.microsoft.com/office/drawing/2014/main" id="{5F152162-B8A9-48F0-B85E-49DD6B95C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28956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54">
            <a:extLst>
              <a:ext uri="{FF2B5EF4-FFF2-40B4-BE49-F238E27FC236}">
                <a16:creationId xmlns:a16="http://schemas.microsoft.com/office/drawing/2014/main" id="{33CDEBB9-5CC1-420D-94B7-673606A69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1300" y="3886200"/>
            <a:ext cx="979488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Text Box 55">
            <a:extLst>
              <a:ext uri="{FF2B5EF4-FFF2-40B4-BE49-F238E27FC236}">
                <a16:creationId xmlns:a16="http://schemas.microsoft.com/office/drawing/2014/main" id="{2A51D07D-C284-4920-9907-848E9EDE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9" y="3611563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316" name="Picture 56" descr="BS00768_[1]">
            <a:extLst>
              <a:ext uri="{FF2B5EF4-FFF2-40B4-BE49-F238E27FC236}">
                <a16:creationId xmlns:a16="http://schemas.microsoft.com/office/drawing/2014/main" id="{FA7CCFCB-2EEA-4E95-AC7C-010E68ED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40589" y="370522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Line 57">
            <a:extLst>
              <a:ext uri="{FF2B5EF4-FFF2-40B4-BE49-F238E27FC236}">
                <a16:creationId xmlns:a16="http://schemas.microsoft.com/office/drawing/2014/main" id="{06EA9D58-1940-4A7E-AA89-75EF74072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5242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58">
            <a:extLst>
              <a:ext uri="{FF2B5EF4-FFF2-40B4-BE49-F238E27FC236}">
                <a16:creationId xmlns:a16="http://schemas.microsoft.com/office/drawing/2014/main" id="{DE336F9B-0578-4C3D-A1F1-B7C10657A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28194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59">
            <a:extLst>
              <a:ext uri="{FF2B5EF4-FFF2-40B4-BE49-F238E27FC236}">
                <a16:creationId xmlns:a16="http://schemas.microsoft.com/office/drawing/2014/main" id="{B9C48491-5102-437C-B4F9-C80732705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1589" y="28194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0" name="Group 60">
            <a:extLst>
              <a:ext uri="{FF2B5EF4-FFF2-40B4-BE49-F238E27FC236}">
                <a16:creationId xmlns:a16="http://schemas.microsoft.com/office/drawing/2014/main" id="{DCEAB83A-EA21-48D6-9044-CEE23E5A71BD}"/>
              </a:ext>
            </a:extLst>
          </p:cNvPr>
          <p:cNvGrpSpPr>
            <a:grpSpLocks/>
          </p:cNvGrpSpPr>
          <p:nvPr/>
        </p:nvGrpSpPr>
        <p:grpSpPr bwMode="auto">
          <a:xfrm>
            <a:off x="8764589" y="2501901"/>
            <a:ext cx="858837" cy="1158875"/>
            <a:chOff x="4446" y="2648"/>
            <a:chExt cx="541" cy="730"/>
          </a:xfrm>
        </p:grpSpPr>
        <p:pic>
          <p:nvPicPr>
            <p:cNvPr id="12334" name="Picture 61" descr="SO00109_[1]">
              <a:extLst>
                <a:ext uri="{FF2B5EF4-FFF2-40B4-BE49-F238E27FC236}">
                  <a16:creationId xmlns:a16="http://schemas.microsoft.com/office/drawing/2014/main" id="{D1E82163-37CD-48B6-84C0-A29BFEFE2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5" name="Group 62">
              <a:extLst>
                <a:ext uri="{FF2B5EF4-FFF2-40B4-BE49-F238E27FC236}">
                  <a16:creationId xmlns:a16="http://schemas.microsoft.com/office/drawing/2014/main" id="{C942CFD7-FB71-42F7-8CF7-1CF364059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10" cy="381"/>
              <a:chOff x="2997" y="2073"/>
              <a:chExt cx="310" cy="381"/>
            </a:xfrm>
          </p:grpSpPr>
          <p:grpSp>
            <p:nvGrpSpPr>
              <p:cNvPr id="12337" name="Group 63">
                <a:extLst>
                  <a:ext uri="{FF2B5EF4-FFF2-40B4-BE49-F238E27FC236}">
                    <a16:creationId xmlns:a16="http://schemas.microsoft.com/office/drawing/2014/main" id="{1504D3C6-25A0-49FB-9F93-2587F4972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10" cy="310"/>
                <a:chOff x="2997" y="2144"/>
                <a:chExt cx="310" cy="310"/>
              </a:xfrm>
            </p:grpSpPr>
            <p:sp>
              <p:nvSpPr>
                <p:cNvPr id="12339" name="Text Box 64">
                  <a:extLst>
                    <a:ext uri="{FF2B5EF4-FFF2-40B4-BE49-F238E27FC236}">
                      <a16:creationId xmlns:a16="http://schemas.microsoft.com/office/drawing/2014/main" id="{2B64E40B-31C0-4457-9B5D-AAC07512E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40" name="Text Box 65">
                  <a:extLst>
                    <a:ext uri="{FF2B5EF4-FFF2-40B4-BE49-F238E27FC236}">
                      <a16:creationId xmlns:a16="http://schemas.microsoft.com/office/drawing/2014/main" id="{7291E332-888E-4367-B76C-778B3E4B2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6" y="2241"/>
                  <a:ext cx="21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</p:grpSp>
          <p:sp>
            <p:nvSpPr>
              <p:cNvPr id="12338" name="Text Box 66">
                <a:extLst>
                  <a:ext uri="{FF2B5EF4-FFF2-40B4-BE49-F238E27FC236}">
                    <a16:creationId xmlns:a16="http://schemas.microsoft.com/office/drawing/2014/main" id="{E92A8E4F-E22F-46CB-AA7C-FC079C1E0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36" name="Picture 67" descr="BS00768_[1]">
              <a:extLst>
                <a:ext uri="{FF2B5EF4-FFF2-40B4-BE49-F238E27FC236}">
                  <a16:creationId xmlns:a16="http://schemas.microsoft.com/office/drawing/2014/main" id="{0AD7A9F2-731A-46D6-BC4A-540EAB94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2" name="Group 70">
            <a:extLst>
              <a:ext uri="{FF2B5EF4-FFF2-40B4-BE49-F238E27FC236}">
                <a16:creationId xmlns:a16="http://schemas.microsoft.com/office/drawing/2014/main" id="{1FA0B2AE-1581-41E5-AA2F-6A532BCEC2EA}"/>
              </a:ext>
            </a:extLst>
          </p:cNvPr>
          <p:cNvGrpSpPr>
            <a:grpSpLocks/>
          </p:cNvGrpSpPr>
          <p:nvPr/>
        </p:nvGrpSpPr>
        <p:grpSpPr bwMode="auto">
          <a:xfrm>
            <a:off x="3171377" y="2952750"/>
            <a:ext cx="473075" cy="604838"/>
            <a:chOff x="3010" y="2073"/>
            <a:chExt cx="298" cy="381"/>
          </a:xfrm>
        </p:grpSpPr>
        <p:grpSp>
          <p:nvGrpSpPr>
            <p:cNvPr id="12330" name="Group 71">
              <a:extLst>
                <a:ext uri="{FF2B5EF4-FFF2-40B4-BE49-F238E27FC236}">
                  <a16:creationId xmlns:a16="http://schemas.microsoft.com/office/drawing/2014/main" id="{0F4DB3A2-CE59-40D2-8502-504EA9196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" y="2144"/>
              <a:ext cx="298" cy="310"/>
              <a:chOff x="3010" y="2144"/>
              <a:chExt cx="298" cy="310"/>
            </a:xfrm>
          </p:grpSpPr>
          <p:sp>
            <p:nvSpPr>
              <p:cNvPr id="12332" name="Text Box 72">
                <a:extLst>
                  <a:ext uri="{FF2B5EF4-FFF2-40B4-BE49-F238E27FC236}">
                    <a16:creationId xmlns:a16="http://schemas.microsoft.com/office/drawing/2014/main" id="{E390CFB1-E811-4AD3-883D-28A7CBA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0" y="2144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K </a:t>
                </a:r>
              </a:p>
            </p:txBody>
          </p:sp>
          <p:sp>
            <p:nvSpPr>
              <p:cNvPr id="12333" name="Text Box 73">
                <a:extLst>
                  <a:ext uri="{FF2B5EF4-FFF2-40B4-BE49-F238E27FC236}">
                    <a16:creationId xmlns:a16="http://schemas.microsoft.com/office/drawing/2014/main" id="{63606DA0-18DD-4530-88DF-0F9EB0489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" y="2241"/>
                <a:ext cx="2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</p:grpSp>
        <p:sp>
          <p:nvSpPr>
            <p:cNvPr id="12331" name="Text Box 74">
              <a:extLst>
                <a:ext uri="{FF2B5EF4-FFF2-40B4-BE49-F238E27FC236}">
                  <a16:creationId xmlns:a16="http://schemas.microsoft.com/office/drawing/2014/main" id="{B126D265-6AD6-4EC7-9069-D7421A5FA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12323" name="Group 75">
            <a:extLst>
              <a:ext uri="{FF2B5EF4-FFF2-40B4-BE49-F238E27FC236}">
                <a16:creationId xmlns:a16="http://schemas.microsoft.com/office/drawing/2014/main" id="{BEB0FC03-B8F6-4D38-ADD9-E4764717895D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3898900"/>
            <a:ext cx="627063" cy="477838"/>
            <a:chOff x="3773" y="3688"/>
            <a:chExt cx="395" cy="301"/>
          </a:xfrm>
        </p:grpSpPr>
        <p:sp>
          <p:nvSpPr>
            <p:cNvPr id="12328" name="Text Box 76">
              <a:extLst>
                <a:ext uri="{FF2B5EF4-FFF2-40B4-BE49-F238E27FC236}">
                  <a16:creationId xmlns:a16="http://schemas.microsoft.com/office/drawing/2014/main" id="{7B27789A-F29F-445F-B85D-225DB5FEF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29" name="Text Box 77">
              <a:extLst>
                <a:ext uri="{FF2B5EF4-FFF2-40B4-BE49-F238E27FC236}">
                  <a16:creationId xmlns:a16="http://schemas.microsoft.com/office/drawing/2014/main" id="{F041936D-E604-4CF1-830A-F0497BEF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41420" name="Rectangle 108">
            <a:extLst>
              <a:ext uri="{FF2B5EF4-FFF2-40B4-BE49-F238E27FC236}">
                <a16:creationId xmlns:a16="http://schemas.microsoft.com/office/drawing/2014/main" id="{F932CFE3-AFC6-4B0C-AC7F-352DC600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62000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Proses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Mendapatkan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Sertifikat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Digital</a:t>
            </a:r>
          </a:p>
        </p:txBody>
      </p:sp>
      <p:sp>
        <p:nvSpPr>
          <p:cNvPr id="12325" name="TextBox 62">
            <a:extLst>
              <a:ext uri="{FF2B5EF4-FFF2-40B4-BE49-F238E27FC236}">
                <a16:creationId xmlns:a16="http://schemas.microsoft.com/office/drawing/2014/main" id="{C1A39B1E-C325-4F39-8DFC-BFA31CF1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2090"/>
            <a:ext cx="8849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gambar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F7FA1-9DF4-4429-AA32-3CDB5315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2327" name="Slide Number Placeholder 2">
            <a:extLst>
              <a:ext uri="{FF2B5EF4-FFF2-40B4-BE49-F238E27FC236}">
                <a16:creationId xmlns:a16="http://schemas.microsoft.com/office/drawing/2014/main" id="{88E2EDB9-E3B0-47EF-B1C4-50A52036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EDA11-C2FA-4B7A-8995-3B0AB1BA04A6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B9692-485B-489A-83A8-EFF791078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490" y="3873708"/>
            <a:ext cx="679971" cy="888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1896</Words>
  <Application>Microsoft Office PowerPoint</Application>
  <PresentationFormat>Widescreen</PresentationFormat>
  <Paragraphs>271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Courier New</vt:lpstr>
      <vt:lpstr>Georgia</vt:lpstr>
      <vt:lpstr>Swis721 Blk BT</vt:lpstr>
      <vt:lpstr>Times New Roman</vt:lpstr>
      <vt:lpstr>Wingdings</vt:lpstr>
      <vt:lpstr>Office Theme</vt:lpstr>
      <vt:lpstr>Document</vt:lpstr>
      <vt:lpstr>Sertifikat Digital</vt:lpstr>
      <vt:lpstr>Pengantar</vt:lpstr>
      <vt:lpstr>PowerPoint Presentation</vt:lpstr>
      <vt:lpstr>PowerPoint Presentation</vt:lpstr>
      <vt:lpstr>Sertifikat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X.509</vt:lpstr>
      <vt:lpstr>PowerPoint Presentation</vt:lpstr>
      <vt:lpstr>Sertifikat Digital X.509 Versi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Penggunaan Sertifikat Digital</vt:lpstr>
      <vt:lpstr>Proses Verifikasi Sertifikat Digital</vt:lpstr>
      <vt:lpstr>Memverifikasi Pemilik Sertifikat Digital</vt:lpstr>
      <vt:lpstr>Mekanisme challenge dan response</vt:lpstr>
      <vt:lpstr>Jenis-jenis sertifikat digital</vt:lpstr>
      <vt:lpstr>Batas Kadaluarsa Sertifikat Digital</vt:lpstr>
      <vt:lpstr>CRL (Certificate Revocation List)</vt:lpstr>
      <vt:lpstr>Dimana Sertifikat Digital Digunakan?</vt:lpstr>
      <vt:lpstr>Bagaimana Sertifikat Digital Digunakan untuk Enkripsi Pesan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Dr.Ir. Rinaldi Munir, MT</cp:lastModifiedBy>
  <cp:revision>33</cp:revision>
  <dcterms:created xsi:type="dcterms:W3CDTF">2020-04-02T09:06:24Z</dcterms:created>
  <dcterms:modified xsi:type="dcterms:W3CDTF">2020-04-06T04:08:33Z</dcterms:modified>
</cp:coreProperties>
</file>