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258" r:id="rId3"/>
    <p:sldId id="283" r:id="rId4"/>
    <p:sldId id="284" r:id="rId5"/>
    <p:sldId id="285" r:id="rId6"/>
    <p:sldId id="295" r:id="rId7"/>
    <p:sldId id="296" r:id="rId8"/>
    <p:sldId id="297" r:id="rId9"/>
    <p:sldId id="292" r:id="rId10"/>
    <p:sldId id="293" r:id="rId11"/>
    <p:sldId id="291" r:id="rId12"/>
    <p:sldId id="294" r:id="rId13"/>
    <p:sldId id="286" r:id="rId14"/>
    <p:sldId id="287" r:id="rId15"/>
    <p:sldId id="288" r:id="rId16"/>
    <p:sldId id="289" r:id="rId17"/>
    <p:sldId id="262" r:id="rId18"/>
    <p:sldId id="301" r:id="rId19"/>
    <p:sldId id="261" r:id="rId20"/>
    <p:sldId id="263" r:id="rId21"/>
    <p:sldId id="265" r:id="rId22"/>
    <p:sldId id="266" r:id="rId23"/>
    <p:sldId id="267" r:id="rId24"/>
    <p:sldId id="268" r:id="rId25"/>
    <p:sldId id="269" r:id="rId26"/>
    <p:sldId id="270" r:id="rId27"/>
    <p:sldId id="290" r:id="rId28"/>
    <p:sldId id="272" r:id="rId29"/>
    <p:sldId id="273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B733BE-D2FB-4521-8F3E-AC40A025CA64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AE8F0-FBD9-4A8E-BEE4-1D261C1F9F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947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CED28-BDF8-406B-9712-1CDD176600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D41F24-B776-407C-B6F1-54EDB10DDB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A5392-578C-446A-A8E4-D04E5DBEF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B26F06-512F-4C82-B0F2-25925C722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956857-E8E3-4218-9E36-2A0DDC09C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BEB04-12F5-40E6-B901-85C26FBE0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C378C6-AA37-4D34-BBF0-AB4CF535FB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BEABC-710C-4920-A09B-21CE95539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D6B27-FFC6-48DE-BC95-A9375A530F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A8F311-1B6C-4858-AF7E-C772193BC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673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37DE0F-11CD-4E09-BD8D-475A59358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C8046E-254F-4E30-9491-F1AB1AF66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79FC79-319C-4D1D-90D0-0397F116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E188D-0978-4D21-8DF2-67D4A0DC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855FB-B788-4A1D-89AC-771BD03DD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040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6A08D-A04E-4249-AFB9-7615642C3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106779-A315-47AB-8683-658C77345D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70B34-1DD8-4A4B-BDD5-20143B91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EA5F51-FA6F-4BD9-8AF9-D3D8C47E3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98A161-A422-4214-99DB-85677145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994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79067-C66A-4F74-B9BC-1F5992E31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E2B7BF-519E-43A1-8389-51D7A46F8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683ED6-54BC-4DAE-8052-9BEC9C485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4D579-356B-4B7C-B27E-238F7D312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069C7-3C06-47B0-A38B-155B0E27A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729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57610-7530-474F-81BB-1AC2DD09B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13D2D5-1B82-4A1B-8A97-F76147F82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244FEE-17CE-4A6C-9AA3-7BC05D4D67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B9C93-F6FC-4819-83EF-F9AA00D5D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DF1C6-7880-4F91-8B42-9DAD875A2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52559C-F01A-4CA0-8D44-B56F9D325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340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14A3E-F2AF-4334-ACE5-255E91A1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3294F-D032-41C3-9423-BBE97CA7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7C0F0-2120-4151-9A9E-B693DFEB3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C99A3-692F-4BCB-A0B3-E60BE1E3AF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5C673A2-E897-437E-9A1A-2216529031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CE00C62-804D-4115-B41F-F88F57C85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0EEADB-789C-4E01-B511-D61693AD1F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99F7F9-F0DC-4FEC-A24A-30D2396E5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4545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E9193-77A1-49B2-98DB-8736EEE66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6B5CDE-5124-419C-B4C7-9BDA1B84B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65491D-83F5-4790-8540-0C11473B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31D422-5869-43A7-BC18-A444CC790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34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6575A7-1B10-4920-A72D-2F0185D68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60B72-F368-467B-84C9-EAA15811A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1C344-3944-4C27-BC92-2A21182F2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75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5DEB9-B645-4836-BEFC-295378948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DD83F-2E72-49F9-BEE8-D7C0B91B11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BA24E3-8BB7-444F-AC56-A405EBDD1E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39F52B-C4E7-4738-93D1-0ADC843D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C7E3D-9D7D-4322-AD02-D99DE131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81E778-73F4-487E-8AF7-B86110593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28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C78C-1A2E-45F2-8D43-ABA2B861A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358691-D3E7-4C7D-BB7F-0DD92297B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47B218-3C9D-4E0C-B3F7-68A31E7C92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EE21D3-84C8-4DBC-8F1E-74AAF4E24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7680C4-7577-46EE-8080-1ADF07590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56C358-A675-49EB-A8E2-E76F95E24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869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9B6801-60CB-4A82-8EF8-1292AC8A7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D8987-8E31-4730-8F0D-A04854ED86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3C10C5-10AD-4378-ABC0-06F3203A95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08B986-AD87-4480-9460-F3F7F5E7EA69}" type="datetimeFigureOut">
              <a:rPr lang="en-US" smtClean="0"/>
              <a:t>9/6/2020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1DB37B-413C-436D-8C5D-01BF4BD82D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CCDDE4-149D-4A72-921B-70CAFCFB87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68649-2255-4ED6-86C1-7183EDD30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605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8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10">
            <a:extLst>
              <a:ext uri="{FF2B5EF4-FFF2-40B4-BE49-F238E27FC236}">
                <a16:creationId xmlns:a16="http://schemas.microsoft.com/office/drawing/2014/main" id="{27863A61-266E-40A1-BACF-A1961BF905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90000"/>
              <a:buFont typeface="Symbol" panose="05050102010706020507" pitchFamily="18" charset="2"/>
              <a:buChar char="¨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2495EF-3E53-4947-8B98-478172B1397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GB" altLang="en-US" sz="1400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C4522523-5FCF-43F4-96FD-1EFB586801D3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1600200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Serangan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Terhadap</a:t>
            </a:r>
            <a:r>
              <a:rPr lang="en-US" altLang="en-US" sz="4800" b="1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Kriptografi</a:t>
            </a:r>
            <a:br>
              <a:rPr lang="en-US" altLang="en-US" sz="4800" dirty="0">
                <a:cs typeface="Times New Roman" panose="02020603050405020304" pitchFamily="18" charset="0"/>
              </a:rPr>
            </a:br>
            <a:endParaRPr lang="en-GB" altLang="en-US" sz="4800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B83820-DAC4-489E-82B8-7CCDDE355067}"/>
              </a:ext>
            </a:extLst>
          </p:cNvPr>
          <p:cNvSpPr/>
          <p:nvPr/>
        </p:nvSpPr>
        <p:spPr>
          <a:xfrm>
            <a:off x="2808515" y="94320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sz="2400" dirty="0" err="1"/>
              <a:t>Bahan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kuliah</a:t>
            </a:r>
            <a:r>
              <a:rPr lang="en-US" altLang="en-US" sz="2400" dirty="0"/>
              <a:t> IF4020 </a:t>
            </a:r>
            <a:r>
              <a:rPr lang="en-US" altLang="en-US" sz="2400" dirty="0" err="1"/>
              <a:t>Kriptografi</a:t>
            </a:r>
            <a:endParaRPr lang="en-GB" altLang="en-US" sz="24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313DD25-87F1-4754-B5D6-ECDB5FB1D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4515" y="4249791"/>
            <a:ext cx="9144000" cy="2106559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err="1"/>
              <a:t>Oleh</a:t>
            </a:r>
            <a:r>
              <a:rPr lang="en-US" b="1" dirty="0"/>
              <a:t>: Dr. Rinaldi </a:t>
            </a:r>
            <a:r>
              <a:rPr lang="en-US" b="1" dirty="0" err="1"/>
              <a:t>Munir</a:t>
            </a:r>
            <a:endParaRPr lang="en-US" b="1" dirty="0"/>
          </a:p>
          <a:p>
            <a:endParaRPr lang="en-US" b="1" dirty="0"/>
          </a:p>
          <a:p>
            <a:r>
              <a:rPr lang="en-US" b="1" dirty="0"/>
              <a:t>Prodi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 err="1"/>
              <a:t>Sekolah</a:t>
            </a:r>
            <a:r>
              <a:rPr lang="en-US" b="1" dirty="0"/>
              <a:t> </a:t>
            </a:r>
            <a:r>
              <a:rPr lang="en-US" b="1" dirty="0" err="1"/>
              <a:t>Teknik</a:t>
            </a:r>
            <a:r>
              <a:rPr lang="en-US" b="1" dirty="0"/>
              <a:t> </a:t>
            </a:r>
            <a:r>
              <a:rPr lang="en-US" b="1" dirty="0" err="1"/>
              <a:t>Elektro</a:t>
            </a:r>
            <a:r>
              <a:rPr lang="en-US" b="1" dirty="0"/>
              <a:t> </a:t>
            </a:r>
            <a:r>
              <a:rPr lang="en-US" b="1" dirty="0" err="1"/>
              <a:t>dan</a:t>
            </a:r>
            <a:r>
              <a:rPr lang="en-US" b="1" dirty="0"/>
              <a:t> </a:t>
            </a:r>
            <a:r>
              <a:rPr lang="en-US" b="1" dirty="0" err="1"/>
              <a:t>Informatika</a:t>
            </a:r>
            <a:endParaRPr lang="en-US" b="1" dirty="0"/>
          </a:p>
          <a:p>
            <a:r>
              <a:rPr lang="en-US" b="1" dirty="0"/>
              <a:t>2019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>
            <a:extLst>
              <a:ext uri="{FF2B5EF4-FFF2-40B4-BE49-F238E27FC236}">
                <a16:creationId xmlns:a16="http://schemas.microsoft.com/office/drawing/2014/main" id="{2CCF5072-B0BF-4049-988E-6EB762096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403225"/>
            <a:ext cx="7772400" cy="990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b="1" dirty="0"/>
              <a:t>How Wiretapping Works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b="1" dirty="0"/>
              <a:t>(</a:t>
            </a:r>
            <a:r>
              <a:rPr lang="en-US" altLang="en-US" sz="1800" b="1" dirty="0" err="1"/>
              <a:t>sumber</a:t>
            </a:r>
            <a:r>
              <a:rPr lang="en-US" altLang="en-US" sz="1800" b="1" dirty="0"/>
              <a:t>: http://www.howstuffworks.com/wiretapping.htm)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dirty="0"/>
          </a:p>
        </p:txBody>
      </p:sp>
      <p:sp>
        <p:nvSpPr>
          <p:cNvPr id="14339" name="Footer Placeholder 3">
            <a:extLst>
              <a:ext uri="{FF2B5EF4-FFF2-40B4-BE49-F238E27FC236}">
                <a16:creationId xmlns:a16="http://schemas.microsoft.com/office/drawing/2014/main" id="{F88F0FFD-1506-44A7-A9B7-9EBFBB11F2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4340" name="Slide Number Placeholder 4">
            <a:extLst>
              <a:ext uri="{FF2B5EF4-FFF2-40B4-BE49-F238E27FC236}">
                <a16:creationId xmlns:a16="http://schemas.microsoft.com/office/drawing/2014/main" id="{634BAB6D-6C37-4446-895B-04B54B2AF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572B661-D138-4000-8EB6-8E8B52A7123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GB" altLang="en-US" sz="1400"/>
          </a:p>
        </p:txBody>
      </p:sp>
      <p:pic>
        <p:nvPicPr>
          <p:cNvPr id="14341" name="Picture 2">
            <a:extLst>
              <a:ext uri="{FF2B5EF4-FFF2-40B4-BE49-F238E27FC236}">
                <a16:creationId xmlns:a16="http://schemas.microsoft.com/office/drawing/2014/main" id="{790D3D2D-2545-4999-800C-6691D038F8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30362"/>
            <a:ext cx="4490720" cy="3368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3">
            <a:extLst>
              <a:ext uri="{FF2B5EF4-FFF2-40B4-BE49-F238E27FC236}">
                <a16:creationId xmlns:a16="http://schemas.microsoft.com/office/drawing/2014/main" id="{C7E379BD-18CA-4B5C-97CE-177E0C93D5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7819"/>
            <a:ext cx="4996776" cy="2935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Rectangle 7">
            <a:extLst>
              <a:ext uri="{FF2B5EF4-FFF2-40B4-BE49-F238E27FC236}">
                <a16:creationId xmlns:a16="http://schemas.microsoft.com/office/drawing/2014/main" id="{41EF9DF7-A966-499C-89DC-0DD8026E4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236846"/>
            <a:ext cx="4572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When you open up a phone, you can see that the technology inside is very simple. The simplicity of design makes the phone system vulnerable to surreptitious eavesdropping.</a:t>
            </a:r>
            <a:endParaRPr lang="en-US" altLang="en-US" sz="1400" dirty="0"/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6556795F-9BF6-42E9-B1FD-21E585EF7D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6560" y="4638675"/>
            <a:ext cx="45720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/>
              <a:t>Inside a standard phone cord, you'll find a red wire and a green wire. These wires form a circuit like the one you might find in a flashlight. Just as in a flashlight, there is a negatively-charged end and a positively-charged end to the circuit. In a telephone cord, the green wire connects to the positive end and the red cord connects to the negative end. </a:t>
            </a:r>
            <a:endParaRPr lang="en-US" alt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AD7BE2-4318-4E08-8205-D6639E0BA5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17320" y="1714500"/>
            <a:ext cx="9860280" cy="4191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dirty="0" err="1"/>
              <a:t>Lihat</a:t>
            </a:r>
            <a:r>
              <a:rPr lang="en-GB" dirty="0"/>
              <a:t> info </a:t>
            </a:r>
            <a:r>
              <a:rPr lang="en-GB" dirty="0" err="1"/>
              <a:t>alat</a:t>
            </a:r>
            <a:r>
              <a:rPr lang="en-GB" dirty="0"/>
              <a:t> </a:t>
            </a:r>
            <a:r>
              <a:rPr lang="en-GB" dirty="0" err="1"/>
              <a:t>penyadap</a:t>
            </a:r>
            <a:r>
              <a:rPr lang="en-GB" dirty="0"/>
              <a:t> </a:t>
            </a:r>
            <a:r>
              <a:rPr lang="en-GB" dirty="0" err="1"/>
              <a:t>suara</a:t>
            </a:r>
            <a:r>
              <a:rPr lang="en-GB" dirty="0"/>
              <a:t> GSM:</a:t>
            </a:r>
          </a:p>
          <a:p>
            <a:pPr marL="609600" indent="-609600">
              <a:buNone/>
              <a:defRPr/>
            </a:pPr>
            <a:r>
              <a:rPr lang="en-GB" dirty="0"/>
              <a:t>http://indonetwork.web.id/Matama_Security/1168831/spy-ear-gsm-penyadap-suara-dengan-kartu-gsm.htm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5363" name="Footer Placeholder 3">
            <a:extLst>
              <a:ext uri="{FF2B5EF4-FFF2-40B4-BE49-F238E27FC236}">
                <a16:creationId xmlns:a16="http://schemas.microsoft.com/office/drawing/2014/main" id="{A2E4E5B7-B0E1-41AC-9FC2-672946BCC2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5364" name="Slide Number Placeholder 4">
            <a:extLst>
              <a:ext uri="{FF2B5EF4-FFF2-40B4-BE49-F238E27FC236}">
                <a16:creationId xmlns:a16="http://schemas.microsoft.com/office/drawing/2014/main" id="{CA846C67-6FFB-49A4-BB51-EBF1489C2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5186EF2-EF4F-474B-9A72-7E418C561B5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GB" altLang="en-US" sz="1400"/>
          </a:p>
        </p:txBody>
      </p:sp>
      <p:pic>
        <p:nvPicPr>
          <p:cNvPr id="15365" name="Picture 2">
            <a:extLst>
              <a:ext uri="{FF2B5EF4-FFF2-40B4-BE49-F238E27FC236}">
                <a16:creationId xmlns:a16="http://schemas.microsoft.com/office/drawing/2014/main" id="{A9DB4A5F-B1BC-4309-88D5-EC91EE07F8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848" y="3078480"/>
            <a:ext cx="4850289" cy="3540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>
            <a:extLst>
              <a:ext uri="{FF2B5EF4-FFF2-40B4-BE49-F238E27FC236}">
                <a16:creationId xmlns:a16="http://schemas.microsoft.com/office/drawing/2014/main" id="{57190A39-12B0-4A1A-AE7A-4FBB03086D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4281" y="708025"/>
            <a:ext cx="552907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i="1" dirty="0">
                <a:latin typeface="+mn-lt"/>
              </a:rPr>
              <a:t>Electromagnetic eavesdropping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C43288AA-C1DA-44EF-8308-E586B1BAA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i="1" dirty="0">
                <a:latin typeface="+mn-lt"/>
                <a:cs typeface="Times New Roman" panose="02020603050405020304" pitchFamily="18" charset="0"/>
              </a:rPr>
              <a:t>Acoustic Eavesdropping</a:t>
            </a:r>
            <a:endParaRPr lang="en-US" altLang="en-US" sz="3200" i="1" dirty="0">
              <a:latin typeface="+mn-lt"/>
            </a:endParaRPr>
          </a:p>
        </p:txBody>
      </p:sp>
      <p:sp>
        <p:nvSpPr>
          <p:cNvPr id="16387" name="Footer Placeholder 3">
            <a:extLst>
              <a:ext uri="{FF2B5EF4-FFF2-40B4-BE49-F238E27FC236}">
                <a16:creationId xmlns:a16="http://schemas.microsoft.com/office/drawing/2014/main" id="{7312719E-801B-4183-BCE4-0CC48FAA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6388" name="Slide Number Placeholder 4">
            <a:extLst>
              <a:ext uri="{FF2B5EF4-FFF2-40B4-BE49-F238E27FC236}">
                <a16:creationId xmlns:a16="http://schemas.microsoft.com/office/drawing/2014/main" id="{2427FEAA-AD29-4207-A710-5AD1E2FDA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4D29C84-B714-48E4-B940-CC8ADF91FE7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GB" altLang="en-US" sz="1400"/>
          </a:p>
        </p:txBody>
      </p:sp>
      <p:pic>
        <p:nvPicPr>
          <p:cNvPr id="16389" name="Picture 2">
            <a:extLst>
              <a:ext uri="{FF2B5EF4-FFF2-40B4-BE49-F238E27FC236}">
                <a16:creationId xmlns:a16="http://schemas.microsoft.com/office/drawing/2014/main" id="{D4ABDBBB-F2A9-4BB7-AD82-373529CFD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20" y="1690687"/>
            <a:ext cx="3159760" cy="4056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3">
            <a:extLst>
              <a:ext uri="{FF2B5EF4-FFF2-40B4-BE49-F238E27FC236}">
                <a16:creationId xmlns:a16="http://schemas.microsoft.com/office/drawing/2014/main" id="{54934A7C-D485-4CEF-912D-4669ECFB3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080" y="1752600"/>
            <a:ext cx="5136854" cy="3994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>
            <a:extLst>
              <a:ext uri="{FF2B5EF4-FFF2-40B4-BE49-F238E27FC236}">
                <a16:creationId xmlns:a16="http://schemas.microsoft.com/office/drawing/2014/main" id="{E9AA65BC-8D72-49C1-9C22-37EACB300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7411" name="Slide Number Placeholder 5">
            <a:extLst>
              <a:ext uri="{FF2B5EF4-FFF2-40B4-BE49-F238E27FC236}">
                <a16:creationId xmlns:a16="http://schemas.microsoft.com/office/drawing/2014/main" id="{F3825DFB-C83F-41D2-805E-CDA45B0D1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1D85DC8-59AC-44E2-9C29-6B83AD375F6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GB" altLang="en-US" sz="14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4E79AFE9-BDD4-4915-A2F7-0292B89041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840104"/>
            <a:ext cx="10515600" cy="5438776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3500" b="1" dirty="0"/>
              <a:t>2. </a:t>
            </a:r>
            <a:r>
              <a:rPr lang="en-US" altLang="en-US" sz="3500" b="1" dirty="0" err="1"/>
              <a:t>Serangan</a:t>
            </a:r>
            <a:r>
              <a:rPr lang="en-US" altLang="en-US" sz="3500" b="1" dirty="0"/>
              <a:t> </a:t>
            </a:r>
            <a:r>
              <a:rPr lang="en-US" altLang="en-US" sz="3500" b="1" dirty="0" err="1"/>
              <a:t>aktif</a:t>
            </a:r>
            <a:r>
              <a:rPr lang="en-US" altLang="en-US" sz="3500" b="1" dirty="0"/>
              <a:t> </a:t>
            </a:r>
            <a:r>
              <a:rPr lang="en-US" altLang="en-US" sz="3500" b="1" dirty="0">
                <a:cs typeface="Times New Roman" panose="02020603050405020304" pitchFamily="18" charset="0"/>
              </a:rPr>
              <a:t>(</a:t>
            </a:r>
            <a:r>
              <a:rPr lang="en-US" altLang="en-US" sz="3500" b="1" i="1" dirty="0">
                <a:cs typeface="Times New Roman" panose="02020603050405020304" pitchFamily="18" charset="0"/>
              </a:rPr>
              <a:t>active attack</a:t>
            </a:r>
            <a:r>
              <a:rPr lang="en-US" altLang="en-US" sz="3500" b="1" dirty="0">
                <a:cs typeface="Times New Roman" panose="02020603050405020304" pitchFamily="18" charset="0"/>
              </a:rPr>
              <a:t>)</a:t>
            </a:r>
            <a:r>
              <a:rPr lang="en-US" altLang="en-US" sz="3500" b="1" dirty="0"/>
              <a:t> </a:t>
            </a:r>
          </a:p>
          <a:p>
            <a:r>
              <a:rPr lang="en-US" altLang="en-US" sz="2600" dirty="0" err="1">
                <a:cs typeface="Times New Roman" panose="02020603050405020304" pitchFamily="18" charset="0"/>
              </a:rPr>
              <a:t>penyerang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mengintervensi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komunikasi</a:t>
            </a:r>
            <a:r>
              <a:rPr lang="en-US" altLang="en-US" sz="2600" dirty="0">
                <a:cs typeface="Times New Roman" panose="02020603050405020304" pitchFamily="18" charset="0"/>
              </a:rPr>
              <a:t> dan </a:t>
            </a:r>
            <a:r>
              <a:rPr lang="en-US" altLang="en-US" sz="2600" dirty="0" err="1">
                <a:cs typeface="Times New Roman" panose="02020603050405020304" pitchFamily="18" charset="0"/>
              </a:rPr>
              <a:t>ikut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mempengaruhi</a:t>
            </a:r>
            <a:r>
              <a:rPr lang="en-US" altLang="en-US" sz="2600" dirty="0">
                <a:cs typeface="Times New Roman" panose="02020603050405020304" pitchFamily="18" charset="0"/>
              </a:rPr>
              <a:t> system </a:t>
            </a:r>
            <a:r>
              <a:rPr lang="en-US" altLang="en-US" sz="2600" dirty="0" err="1">
                <a:cs typeface="Times New Roman" panose="02020603050405020304" pitchFamily="18" charset="0"/>
              </a:rPr>
              <a:t>untuk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keuntungan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dirinya</a:t>
            </a:r>
            <a:r>
              <a:rPr lang="en-US" altLang="en-US" sz="2600" dirty="0"/>
              <a:t> </a:t>
            </a:r>
          </a:p>
          <a:p>
            <a:endParaRPr lang="en-US" altLang="en-US" sz="2600" dirty="0"/>
          </a:p>
          <a:p>
            <a:r>
              <a:rPr lang="en-US" altLang="en-US" sz="2600" dirty="0" err="1">
                <a:cs typeface="Times New Roman" panose="02020603050405020304" pitchFamily="18" charset="0"/>
              </a:rPr>
              <a:t>penyerang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aliran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seperti</a:t>
            </a:r>
            <a:r>
              <a:rPr lang="en-US" altLang="en-US" sz="2600" dirty="0">
                <a:cs typeface="Times New Roman" panose="02020603050405020304" pitchFamily="18" charset="0"/>
              </a:rPr>
              <a:t>: 	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	-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menghapus</a:t>
            </a:r>
            <a:r>
              <a:rPr lang="en-US" altLang="en-US" sz="2600" dirty="0">
                <a:cs typeface="Times New Roman" panose="02020603050405020304" pitchFamily="18" charset="0"/>
              </a:rPr>
              <a:t>  </a:t>
            </a:r>
            <a:r>
              <a:rPr lang="en-US" altLang="en-US" sz="2600" dirty="0" err="1">
                <a:cs typeface="Times New Roman" panose="02020603050405020304" pitchFamily="18" charset="0"/>
              </a:rPr>
              <a:t>sebagian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, 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	-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	- </a:t>
            </a:r>
            <a:r>
              <a:rPr lang="en-US" altLang="en-US" sz="2600" dirty="0" err="1">
                <a:cs typeface="Times New Roman" panose="02020603050405020304" pitchFamily="18" charset="0"/>
              </a:rPr>
              <a:t>menyisipkan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potongan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cipherteks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palsu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	- me-</a:t>
            </a:r>
            <a:r>
              <a:rPr lang="en-US" altLang="en-US" sz="2600" i="1" dirty="0">
                <a:cs typeface="Times New Roman" panose="02020603050405020304" pitchFamily="18" charset="0"/>
              </a:rPr>
              <a:t>replay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pesan</a:t>
            </a:r>
            <a:r>
              <a:rPr lang="en-US" altLang="en-US" sz="2600" dirty="0">
                <a:cs typeface="Times New Roman" panose="02020603050405020304" pitchFamily="18" charset="0"/>
              </a:rPr>
              <a:t> lama,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600" dirty="0">
                <a:cs typeface="Times New Roman" panose="02020603050405020304" pitchFamily="18" charset="0"/>
              </a:rPr>
              <a:t>		- </a:t>
            </a:r>
            <a:r>
              <a:rPr lang="en-US" altLang="en-US" sz="2600" dirty="0" err="1">
                <a:cs typeface="Times New Roman" panose="02020603050405020304" pitchFamily="18" charset="0"/>
              </a:rPr>
              <a:t>mengubah</a:t>
            </a:r>
            <a:r>
              <a:rPr lang="en-US" altLang="en-US" sz="2600" dirty="0">
                <a:cs typeface="Times New Roman" panose="02020603050405020304" pitchFamily="18" charset="0"/>
              </a:rPr>
              <a:t> </a:t>
            </a:r>
            <a:r>
              <a:rPr lang="en-US" altLang="en-US" sz="2600" dirty="0" err="1">
                <a:cs typeface="Times New Roman" panose="02020603050405020304" pitchFamily="18" charset="0"/>
              </a:rPr>
              <a:t>informasi</a:t>
            </a:r>
            <a:r>
              <a:rPr lang="en-US" altLang="en-US" sz="2600" dirty="0">
                <a:cs typeface="Times New Roman" panose="02020603050405020304" pitchFamily="18" charset="0"/>
              </a:rPr>
              <a:t> yang </a:t>
            </a:r>
            <a:r>
              <a:rPr lang="en-US" altLang="en-US" sz="2600" dirty="0" err="1">
                <a:cs typeface="Times New Roman" panose="02020603050405020304" pitchFamily="18" charset="0"/>
              </a:rPr>
              <a:t>tersimpan</a:t>
            </a:r>
            <a:r>
              <a:rPr lang="en-US" altLang="en-US" sz="2600" dirty="0">
                <a:cs typeface="Times New Roman" panose="02020603050405020304" pitchFamily="18" charset="0"/>
              </a:rPr>
              <a:t>, </a:t>
            </a:r>
            <a:r>
              <a:rPr lang="en-US" altLang="en-US" sz="2600" dirty="0" err="1">
                <a:cs typeface="Times New Roman" panose="02020603050405020304" pitchFamily="18" charset="0"/>
              </a:rPr>
              <a:t>dsb</a:t>
            </a:r>
            <a:r>
              <a:rPr lang="en-US" altLang="en-US" sz="2600" dirty="0"/>
              <a:t> </a:t>
            </a:r>
            <a:r>
              <a:rPr lang="en-US" altLang="en-US" sz="2600" i="1" dirty="0">
                <a:cs typeface="Times New Roman" panose="02020603050405020304" pitchFamily="18" charset="0"/>
              </a:rPr>
              <a:t>	</a:t>
            </a:r>
          </a:p>
          <a:p>
            <a:endParaRPr lang="en-US" altLang="en-US" sz="2600" dirty="0">
              <a:cs typeface="Times New Roman" panose="02020603050405020304" pitchFamily="18" charset="0"/>
            </a:endParaRPr>
          </a:p>
          <a:p>
            <a:r>
              <a:rPr lang="en-US" altLang="en-US" sz="2600" dirty="0" err="1">
                <a:cs typeface="Times New Roman" panose="02020603050405020304" pitchFamily="18" charset="0"/>
              </a:rPr>
              <a:t>Contoh</a:t>
            </a:r>
            <a:r>
              <a:rPr lang="en-US" altLang="en-US" sz="2600" dirty="0">
                <a:cs typeface="Times New Roman" panose="02020603050405020304" pitchFamily="18" charset="0"/>
              </a:rPr>
              <a:t>: </a:t>
            </a:r>
            <a:r>
              <a:rPr lang="en-US" altLang="en-US" sz="2600" i="1" dirty="0">
                <a:cs typeface="Times New Roman" panose="02020603050405020304" pitchFamily="18" charset="0"/>
              </a:rPr>
              <a:t>man-in-the-middle attack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>
            <a:extLst>
              <a:ext uri="{FF2B5EF4-FFF2-40B4-BE49-F238E27FC236}">
                <a16:creationId xmlns:a16="http://schemas.microsoft.com/office/drawing/2014/main" id="{BC50D3A3-D16F-46EC-A7E8-51D5EA8B4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9459" name="Slide Number Placeholder 5">
            <a:extLst>
              <a:ext uri="{FF2B5EF4-FFF2-40B4-BE49-F238E27FC236}">
                <a16:creationId xmlns:a16="http://schemas.microsoft.com/office/drawing/2014/main" id="{D0B75157-DF45-467B-9EB0-A723E6AA0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BBC7EAF-3099-4BE0-89F8-B2B11300F11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GB" altLang="en-US" sz="1400"/>
          </a:p>
        </p:txBody>
      </p:sp>
      <p:sp>
        <p:nvSpPr>
          <p:cNvPr id="19460" name="Rectangle 5">
            <a:extLst>
              <a:ext uri="{FF2B5EF4-FFF2-40B4-BE49-F238E27FC236}">
                <a16:creationId xmlns:a16="http://schemas.microsoft.com/office/drawing/2014/main" id="{770BBA2E-372A-4FF2-8151-B6766D56AA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81413" y="1947864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19461" name="Object 4">
            <a:extLst>
              <a:ext uri="{FF2B5EF4-FFF2-40B4-BE49-F238E27FC236}">
                <a16:creationId xmlns:a16="http://schemas.microsoft.com/office/drawing/2014/main" id="{97C29DD2-632C-4125-8857-B19AE4DFF4C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7892233"/>
              </p:ext>
            </p:extLst>
          </p:nvPr>
        </p:nvGraphicFramePr>
        <p:xfrm>
          <a:off x="1807686" y="1148716"/>
          <a:ext cx="8116609" cy="4977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r:id="rId3" imgW="6443472" imgH="3947160" progId="Visio.Drawing.6">
                  <p:embed/>
                </p:oleObj>
              </mc:Choice>
              <mc:Fallback>
                <p:oleObj r:id="rId3" imgW="6443472" imgH="3947160" progId="Visio.Drawing.6">
                  <p:embed/>
                  <p:pic>
                    <p:nvPicPr>
                      <p:cNvPr id="19461" name="Object 4">
                        <a:extLst>
                          <a:ext uri="{FF2B5EF4-FFF2-40B4-BE49-F238E27FC236}">
                            <a16:creationId xmlns:a16="http://schemas.microsoft.com/office/drawing/2014/main" id="{97C29DD2-632C-4125-8857-B19AE4DFF4C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7686" y="1148716"/>
                        <a:ext cx="8116609" cy="49777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6">
            <a:extLst>
              <a:ext uri="{FF2B5EF4-FFF2-40B4-BE49-F238E27FC236}">
                <a16:creationId xmlns:a16="http://schemas.microsoft.com/office/drawing/2014/main" id="{BD98A4A6-7F35-4321-B4D1-5F39F490E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8541" y="390524"/>
            <a:ext cx="413861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/>
              <a:t>Man-in-the-middle-attack</a:t>
            </a:r>
          </a:p>
        </p:txBody>
      </p:sp>
    </p:spTree>
    <p:extLst>
      <p:ext uri="{BB962C8B-B14F-4D97-AF65-F5344CB8AC3E}">
        <p14:creationId xmlns:p14="http://schemas.microsoft.com/office/powerpoint/2010/main" val="2773948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CA9731CB-E017-4708-8F42-E2A9AFF5C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8279E64B-8EB2-4856-8611-E6C6FBDBB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54AA2C-D61C-4796-A141-8AB01436144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GB" altLang="en-US" sz="14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86DED7B6-8809-4D1F-81CF-8F2A37B19B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5960" y="477520"/>
            <a:ext cx="10515600" cy="4822349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i="1" dirty="0"/>
              <a:t>Man-in-the-middle-attack</a:t>
            </a:r>
          </a:p>
          <a:p>
            <a:pPr marL="0" indent="0">
              <a:buNone/>
            </a:pPr>
            <a:r>
              <a:rPr lang="en-US" altLang="en-US" i="1" dirty="0"/>
              <a:t>	                       </a:t>
            </a:r>
            <a:r>
              <a:rPr lang="en-US" altLang="en-US" dirty="0" err="1"/>
              <a:t>Serangan</a:t>
            </a:r>
            <a:r>
              <a:rPr lang="en-US" altLang="en-US" dirty="0"/>
              <a:t> </a:t>
            </a:r>
            <a:r>
              <a:rPr lang="en-US" altLang="en-US" dirty="0" err="1"/>
              <a:t>aktif</a:t>
            </a:r>
            <a:r>
              <a:rPr lang="en-US" altLang="en-US" dirty="0"/>
              <a:t> yang </a:t>
            </a:r>
            <a:r>
              <a:rPr lang="en-US" altLang="en-US" dirty="0" err="1"/>
              <a:t>berbahaya</a:t>
            </a:r>
            <a:endParaRPr lang="en-US" altLang="en-US" i="1" dirty="0"/>
          </a:p>
        </p:txBody>
      </p:sp>
      <p:sp>
        <p:nvSpPr>
          <p:cNvPr id="18438" name="Rectangle 5">
            <a:extLst>
              <a:ext uri="{FF2B5EF4-FFF2-40B4-BE49-F238E27FC236}">
                <a16:creationId xmlns:a16="http://schemas.microsoft.com/office/drawing/2014/main" id="{140BAF6F-8890-46E9-9F03-FE66F5FA79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1550" y="24098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18439" name="Picture 4" descr="img2">
            <a:extLst>
              <a:ext uri="{FF2B5EF4-FFF2-40B4-BE49-F238E27FC236}">
                <a16:creationId xmlns:a16="http://schemas.microsoft.com/office/drawing/2014/main" id="{B6EA52B6-7F1A-403E-A24C-0D702E3BE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680" y="2186305"/>
            <a:ext cx="4998720" cy="3876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>
            <a:extLst>
              <a:ext uri="{FF2B5EF4-FFF2-40B4-BE49-F238E27FC236}">
                <a16:creationId xmlns:a16="http://schemas.microsoft.com/office/drawing/2014/main" id="{FFA70F4E-078B-4D91-B5E9-617EB0787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2531" name="Slide Number Placeholder 5">
            <a:extLst>
              <a:ext uri="{FF2B5EF4-FFF2-40B4-BE49-F238E27FC236}">
                <a16:creationId xmlns:a16="http://schemas.microsoft.com/office/drawing/2014/main" id="{C39202EE-818B-44B4-BE32-2006BDF28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3C3AD06-1CA1-4A1F-992C-D571E82AE6C4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GB" altLang="en-US" sz="1400"/>
          </a:p>
        </p:txBody>
      </p:sp>
      <p:sp>
        <p:nvSpPr>
          <p:cNvPr id="22532" name="Rectangle 5">
            <a:extLst>
              <a:ext uri="{FF2B5EF4-FFF2-40B4-BE49-F238E27FC236}">
                <a16:creationId xmlns:a16="http://schemas.microsoft.com/office/drawing/2014/main" id="{FB4FA61B-C419-4D68-B1F3-0AFA35F207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8125" y="2305051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pic>
        <p:nvPicPr>
          <p:cNvPr id="22533" name="Picture 4" descr="needencryption-6">
            <a:extLst>
              <a:ext uri="{FF2B5EF4-FFF2-40B4-BE49-F238E27FC236}">
                <a16:creationId xmlns:a16="http://schemas.microsoft.com/office/drawing/2014/main" id="{A1C382DB-47A9-442E-A7C6-2E8E9DCCB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37" y="1729768"/>
            <a:ext cx="7486726" cy="4109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Rectangle 7">
            <a:extLst>
              <a:ext uri="{FF2B5EF4-FFF2-40B4-BE49-F238E27FC236}">
                <a16:creationId xmlns:a16="http://schemas.microsoft.com/office/drawing/2014/main" id="{824420B5-6036-46FA-ACBA-20F4CA5486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5280" y="751240"/>
            <a:ext cx="8534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>
                <a:latin typeface="+mn-lt"/>
                <a:cs typeface="Times New Roman" panose="02020603050405020304" pitchFamily="18" charset="0"/>
              </a:rPr>
              <a:t>Man-in-the-middle attack</a:t>
            </a: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 di </a:t>
            </a:r>
            <a:r>
              <a:rPr lang="en-GB" altLang="en-US" sz="2400" dirty="0" err="1">
                <a:latin typeface="+mn-lt"/>
                <a:cs typeface="Times New Roman" panose="02020603050405020304" pitchFamily="18" charset="0"/>
              </a:rPr>
              <a:t>bidang</a:t>
            </a:r>
            <a:r>
              <a:rPr lang="en-GB" altLang="en-US" sz="24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GB" altLang="en-US" sz="2400" i="1" dirty="0">
                <a:latin typeface="+mn-lt"/>
                <a:cs typeface="Times New Roman" panose="02020603050405020304" pitchFamily="18" charset="0"/>
              </a:rPr>
              <a:t>e-commerce</a:t>
            </a:r>
            <a:endParaRPr lang="en-GB" altLang="en-US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854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>
            <a:extLst>
              <a:ext uri="{FF2B5EF4-FFF2-40B4-BE49-F238E27FC236}">
                <a16:creationId xmlns:a16="http://schemas.microsoft.com/office/drawing/2014/main" id="{1659A3C4-694E-4BC7-BABF-5847E33C3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3555" name="Slide Number Placeholder 5">
            <a:extLst>
              <a:ext uri="{FF2B5EF4-FFF2-40B4-BE49-F238E27FC236}">
                <a16:creationId xmlns:a16="http://schemas.microsoft.com/office/drawing/2014/main" id="{3B2B870C-2639-4819-BBD9-F247F7621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3052690-E252-43D9-BCF3-BF7555C051E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GB" altLang="en-US" sz="1400"/>
          </a:p>
        </p:txBody>
      </p:sp>
      <p:sp>
        <p:nvSpPr>
          <p:cNvPr id="17413" name="Rectangle 3">
            <a:extLst>
              <a:ext uri="{FF2B5EF4-FFF2-40B4-BE49-F238E27FC236}">
                <a16:creationId xmlns:a16="http://schemas.microsoft.com/office/drawing/2014/main" id="{FACD0C0C-2E39-4497-9CF5-8A2B909CDE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63600" y="1690688"/>
            <a:ext cx="10932160" cy="4202111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sz="3200" dirty="0" err="1">
                <a:cs typeface="Times New Roman" pitchFamily="18" charset="0"/>
              </a:rPr>
              <a:t>Berdasarkan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teknik</a:t>
            </a:r>
            <a:r>
              <a:rPr lang="en-US" sz="3200" dirty="0">
                <a:cs typeface="Times New Roman" pitchFamily="18" charset="0"/>
              </a:rPr>
              <a:t> yang </a:t>
            </a:r>
            <a:r>
              <a:rPr lang="en-US" sz="3200" dirty="0" err="1">
                <a:cs typeface="Times New Roman" pitchFamily="18" charset="0"/>
              </a:rPr>
              <a:t>digunakan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untuk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menemukan</a:t>
            </a:r>
            <a:r>
              <a:rPr lang="en-US" sz="3200" dirty="0">
                <a:cs typeface="Times New Roman" pitchFamily="18" charset="0"/>
              </a:rPr>
              <a:t> </a:t>
            </a:r>
            <a:r>
              <a:rPr lang="en-US" sz="3200" dirty="0" err="1">
                <a:cs typeface="Times New Roman" pitchFamily="18" charset="0"/>
              </a:rPr>
              <a:t>kunci</a:t>
            </a:r>
            <a:r>
              <a:rPr lang="en-US" sz="3200" dirty="0">
                <a:cs typeface="Times New Roman" pitchFamily="18" charset="0"/>
              </a:rPr>
              <a:t>:</a:t>
            </a:r>
            <a:r>
              <a:rPr lang="en-US" sz="3200" dirty="0"/>
              <a:t> </a:t>
            </a:r>
          </a:p>
          <a:p>
            <a:pPr marL="609600" indent="-609600">
              <a:buAutoNum type="arabicPeriod"/>
              <a:defRPr/>
            </a:pPr>
            <a:r>
              <a:rPr lang="en-US" sz="3200" i="1" dirty="0"/>
              <a:t>Exhaustive attack/brute force attack</a:t>
            </a:r>
          </a:p>
          <a:p>
            <a:pPr marL="609600" indent="-609600">
              <a:buAutoNum type="arabicPeriod"/>
              <a:defRPr/>
            </a:pPr>
            <a:r>
              <a:rPr lang="en-US" sz="3200" i="1" dirty="0"/>
              <a:t>Analytical attack</a:t>
            </a:r>
          </a:p>
          <a:p>
            <a:pPr marL="609600" indent="-609600">
              <a:defRPr/>
            </a:pPr>
            <a:endParaRPr lang="en-GB" sz="2400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DF25561B-8530-4EE9-B115-BA73F8E95F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Serangan</a:t>
            </a:r>
            <a:endParaRPr lang="en-US" altLang="en-US" b="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B3B55A-135C-4790-80FA-777BA651E7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8560"/>
            <a:ext cx="10515600" cy="4998403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en-US" b="1" i="1" dirty="0"/>
              <a:t>1. Exhaustive attack</a:t>
            </a:r>
            <a:r>
              <a:rPr lang="en-US" b="1" dirty="0"/>
              <a:t> /</a:t>
            </a:r>
            <a:r>
              <a:rPr lang="en-US" b="1" i="1" dirty="0"/>
              <a:t>brute force attack</a:t>
            </a:r>
            <a:endParaRPr lang="en-GB" b="1" dirty="0"/>
          </a:p>
          <a:p>
            <a:pPr marL="609600" indent="-609600">
              <a:defRPr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marL="630238" indent="-284163">
              <a:defRPr/>
            </a:pPr>
            <a:r>
              <a:rPr lang="en-US" dirty="0" err="1">
                <a:latin typeface="Arial" charset="0"/>
                <a:cs typeface="Times New Roman" pitchFamily="18" charset="0"/>
              </a:rPr>
              <a:t>Mengungkap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plainteks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dengan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mencoba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semua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kemungkinan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kunci</a:t>
            </a:r>
            <a:endParaRPr lang="en-US" dirty="0">
              <a:latin typeface="Arial" charset="0"/>
              <a:cs typeface="Times New Roman" pitchFamily="18" charset="0"/>
            </a:endParaRPr>
          </a:p>
          <a:p>
            <a:pPr marL="346075" indent="0">
              <a:buNone/>
              <a:defRPr/>
            </a:pPr>
            <a:r>
              <a:rPr lang="en-US" dirty="0">
                <a:latin typeface="Arial" charset="0"/>
                <a:cs typeface="Times New Roman" pitchFamily="18" charset="0"/>
              </a:rPr>
              <a:t>.  </a:t>
            </a:r>
            <a:r>
              <a:rPr lang="en-US" dirty="0" err="1">
                <a:latin typeface="Arial" charset="0"/>
                <a:cs typeface="Times New Roman" pitchFamily="18" charset="0"/>
              </a:rPr>
              <a:t>Contoh</a:t>
            </a:r>
            <a:r>
              <a:rPr lang="en-US" dirty="0">
                <a:latin typeface="Arial" charset="0"/>
                <a:cs typeface="Times New Roman" pitchFamily="18" charset="0"/>
              </a:rPr>
              <a:t>: </a:t>
            </a:r>
            <a:r>
              <a:rPr lang="en-US" i="1" dirty="0">
                <a:latin typeface="Arial" charset="0"/>
                <a:cs typeface="Times New Roman" pitchFamily="18" charset="0"/>
              </a:rPr>
              <a:t>dictionary attack </a:t>
            </a:r>
          </a:p>
          <a:p>
            <a:pPr marL="630238" indent="-346075">
              <a:defRPr/>
            </a:pPr>
            <a:endParaRPr lang="en-US" dirty="0">
              <a:latin typeface="Arial" charset="0"/>
              <a:cs typeface="Times New Roman" pitchFamily="18" charset="0"/>
            </a:endParaRPr>
          </a:p>
          <a:p>
            <a:pPr marL="630238" indent="-346075">
              <a:defRPr/>
            </a:pPr>
            <a:r>
              <a:rPr lang="en-US" dirty="0" err="1">
                <a:latin typeface="Arial" charset="0"/>
                <a:cs typeface="Times New Roman" pitchFamily="18" charset="0"/>
              </a:rPr>
              <a:t>Pasti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berhasil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menemukan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kunci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jika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tersedia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dirty="0" err="1">
                <a:latin typeface="Arial" charset="0"/>
                <a:cs typeface="Times New Roman" pitchFamily="18" charset="0"/>
              </a:rPr>
              <a:t>waktu</a:t>
            </a:r>
            <a:r>
              <a:rPr lang="en-US" dirty="0">
                <a:latin typeface="Arial" charset="0"/>
                <a:cs typeface="Times New Roman" pitchFamily="18" charset="0"/>
              </a:rPr>
              <a:t> yang </a:t>
            </a:r>
            <a:r>
              <a:rPr lang="en-US" dirty="0" err="1">
                <a:latin typeface="Arial" charset="0"/>
                <a:cs typeface="Times New Roman" pitchFamily="18" charset="0"/>
              </a:rPr>
              <a:t>cukup</a:t>
            </a:r>
            <a:r>
              <a:rPr lang="en-US" dirty="0">
                <a:latin typeface="Arial" charset="0"/>
                <a:cs typeface="Times New Roman" pitchFamily="18" charset="0"/>
              </a:rPr>
              <a:t> dan </a:t>
            </a:r>
            <a:r>
              <a:rPr lang="en-US" dirty="0" err="1">
                <a:latin typeface="Arial" charset="0"/>
                <a:cs typeface="Times New Roman" pitchFamily="18" charset="0"/>
              </a:rPr>
              <a:t>sumberdaya</a:t>
            </a:r>
            <a:r>
              <a:rPr lang="en-US" dirty="0">
                <a:latin typeface="Arial" charset="0"/>
                <a:cs typeface="Times New Roman" pitchFamily="18" charset="0"/>
              </a:rPr>
              <a:t> </a:t>
            </a:r>
            <a:r>
              <a:rPr lang="en-US" i="1" dirty="0">
                <a:latin typeface="Arial" charset="0"/>
                <a:cs typeface="Times New Roman" pitchFamily="18" charset="0"/>
              </a:rPr>
              <a:t>hardware</a:t>
            </a:r>
            <a:r>
              <a:rPr lang="en-US" dirty="0">
                <a:latin typeface="Arial" charset="0"/>
                <a:cs typeface="Times New Roman" pitchFamily="18" charset="0"/>
              </a:rPr>
              <a:t> yang </a:t>
            </a:r>
            <a:r>
              <a:rPr lang="en-US" dirty="0" err="1">
                <a:latin typeface="Arial" charset="0"/>
                <a:cs typeface="Times New Roman" pitchFamily="18" charset="0"/>
              </a:rPr>
              <a:t>memenuhi</a:t>
            </a:r>
            <a:r>
              <a:rPr lang="en-US" dirty="0">
                <a:latin typeface="Arial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03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>
            <a:extLst>
              <a:ext uri="{FF2B5EF4-FFF2-40B4-BE49-F238E27FC236}">
                <a16:creationId xmlns:a16="http://schemas.microsoft.com/office/drawing/2014/main" id="{EC9D1885-40DD-413A-AF10-291B110836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4579" name="Slide Number Placeholder 5">
            <a:extLst>
              <a:ext uri="{FF2B5EF4-FFF2-40B4-BE49-F238E27FC236}">
                <a16:creationId xmlns:a16="http://schemas.microsoft.com/office/drawing/2014/main" id="{34485B46-710B-4A16-B438-3782648D1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F0B58B2-B61D-4D00-99C7-02A8E9EE7EF1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GB" altLang="en-US" sz="1400"/>
          </a:p>
        </p:txBody>
      </p:sp>
      <p:graphicFrame>
        <p:nvGraphicFramePr>
          <p:cNvPr id="24581" name="Object 3">
            <a:extLst>
              <a:ext uri="{FF2B5EF4-FFF2-40B4-BE49-F238E27FC236}">
                <a16:creationId xmlns:a16="http://schemas.microsoft.com/office/drawing/2014/main" id="{F6687CB6-DFD2-49DC-B7DC-4B6985DF00BC}"/>
              </a:ext>
            </a:extLst>
          </p:cNvPr>
          <p:cNvGraphicFramePr>
            <a:graphicFrameLocks noGrp="1" noChangeAspect="1"/>
          </p:cNvGraphicFramePr>
          <p:nvPr>
            <p:ph type="body" idx="1"/>
            <p:extLst>
              <p:ext uri="{D42A27DB-BD31-4B8C-83A1-F6EECF244321}">
                <p14:modId xmlns:p14="http://schemas.microsoft.com/office/powerpoint/2010/main" val="3079121532"/>
              </p:ext>
            </p:extLst>
          </p:nvPr>
        </p:nvGraphicFramePr>
        <p:xfrm>
          <a:off x="435539" y="1209041"/>
          <a:ext cx="11204081" cy="3627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Document" r:id="rId3" imgW="5629656" imgH="1822704" progId="Word.Document.8">
                  <p:embed/>
                </p:oleObj>
              </mc:Choice>
              <mc:Fallback>
                <p:oleObj name="Document" r:id="rId3" imgW="5629656" imgH="1822704" progId="Word.Document.8">
                  <p:embed/>
                  <p:pic>
                    <p:nvPicPr>
                      <p:cNvPr id="24581" name="Object 3">
                        <a:extLst>
                          <a:ext uri="{FF2B5EF4-FFF2-40B4-BE49-F238E27FC236}">
                            <a16:creationId xmlns:a16="http://schemas.microsoft.com/office/drawing/2014/main" id="{F6687CB6-DFD2-49DC-B7DC-4B6985DF00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39" y="1209041"/>
                        <a:ext cx="11204081" cy="36271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2" name="Rectangle 4">
            <a:extLst>
              <a:ext uri="{FF2B5EF4-FFF2-40B4-BE49-F238E27FC236}">
                <a16:creationId xmlns:a16="http://schemas.microsoft.com/office/drawing/2014/main" id="{83ACF805-4A33-4A2F-8905-EF9BB31BB6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8120" y="4694852"/>
            <a:ext cx="863092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Solusi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Kriptografer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kunci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panjang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tidak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mudah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ditebak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GB" altLang="en-US" sz="2800" dirty="0"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>
            <a:extLst>
              <a:ext uri="{FF2B5EF4-FFF2-40B4-BE49-F238E27FC236}">
                <a16:creationId xmlns:a16="http://schemas.microsoft.com/office/drawing/2014/main" id="{97BB5393-43FC-4F3C-B503-F092CE375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6147" name="Slide Number Placeholder 5">
            <a:extLst>
              <a:ext uri="{FF2B5EF4-FFF2-40B4-BE49-F238E27FC236}">
                <a16:creationId xmlns:a16="http://schemas.microsoft.com/office/drawing/2014/main" id="{E6DD71C1-5B9C-4BCB-B75A-C802081EF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7E734C2-7D18-4BB9-BFC8-3033AAC7B8C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9CE7001E-9D4D-4999-BD6E-80F744BCCB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>
                <a:cs typeface="Times New Roman" panose="02020603050405020304" pitchFamily="18" charset="0"/>
              </a:rPr>
              <a:t>Pendahuluan</a:t>
            </a:r>
            <a:r>
              <a:rPr lang="en-GB" altLang="en-US"/>
              <a:t> </a:t>
            </a:r>
          </a:p>
        </p:txBody>
      </p:sp>
      <p:sp>
        <p:nvSpPr>
          <p:cNvPr id="6149" name="Rectangle 3">
            <a:extLst>
              <a:ext uri="{FF2B5EF4-FFF2-40B4-BE49-F238E27FC236}">
                <a16:creationId xmlns:a16="http://schemas.microsoft.com/office/drawing/2014/main" id="{F6C89406-A928-4D61-B49F-9D65557677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90880" y="2017713"/>
            <a:ext cx="105156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Keseluruhan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point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adalah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menjaga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kerahasiaan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penyadap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eavesdropper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cryptanalyst</a:t>
            </a:r>
            <a:r>
              <a:rPr lang="en-US" altLang="en-US" dirty="0">
                <a:cs typeface="Times New Roman" panose="02020603050405020304" pitchFamily="18" charset="0"/>
              </a:rPr>
              <a:t>). </a:t>
            </a: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merangkap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sebagai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seorang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penyadap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berusaha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memecahkan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suatu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terhadap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lide Number Placeholder 5">
            <a:extLst>
              <a:ext uri="{FF2B5EF4-FFF2-40B4-BE49-F238E27FC236}">
                <a16:creationId xmlns:a16="http://schemas.microsoft.com/office/drawing/2014/main" id="{737A332D-A6AB-4C52-9AA8-2ACCFCF61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C9D36270-A937-4030-B0CA-4C391E2DDEDA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GB" altLang="en-US" sz="1400"/>
          </a:p>
        </p:txBody>
      </p:sp>
      <p:sp>
        <p:nvSpPr>
          <p:cNvPr id="18437" name="Rectangle 3">
            <a:extLst>
              <a:ext uri="{FF2B5EF4-FFF2-40B4-BE49-F238E27FC236}">
                <a16:creationId xmlns:a16="http://schemas.microsoft.com/office/drawing/2014/main" id="{9DB8CAAF-FDDE-4BF7-B49B-9EFE95248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477520"/>
            <a:ext cx="10485120" cy="5638799"/>
          </a:xfrm>
        </p:spPr>
        <p:txBody>
          <a:bodyPr/>
          <a:lstStyle/>
          <a:p>
            <a:pPr marL="609600" indent="-609600">
              <a:buNone/>
              <a:defRPr/>
            </a:pPr>
            <a:r>
              <a:rPr lang="en-US" b="1" i="1" dirty="0">
                <a:cs typeface="Times New Roman" pitchFamily="18" charset="0"/>
              </a:rPr>
              <a:t>2.  Analytical attack</a:t>
            </a:r>
            <a:endParaRPr lang="en-US" b="1" dirty="0">
              <a:cs typeface="Times New Roman" pitchFamily="18" charset="0"/>
            </a:endParaRPr>
          </a:p>
          <a:p>
            <a:pPr marL="741363" indent="-344488">
              <a:defRPr/>
            </a:pPr>
            <a:r>
              <a:rPr lang="en-US" sz="2400" dirty="0" err="1">
                <a:cs typeface="Times New Roman" pitchFamily="18" charset="0"/>
              </a:rPr>
              <a:t>Menganalisis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kelemahan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algoritma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kriptografi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untuk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mengurangi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kemungkinan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tidak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mungkin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ada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741363" indent="-344488">
              <a:defRPr/>
            </a:pPr>
            <a:endParaRPr lang="en-US" sz="2400" dirty="0">
              <a:cs typeface="Times New Roman" pitchFamily="18" charset="0"/>
            </a:endParaRPr>
          </a:p>
          <a:p>
            <a:pPr marL="741363" indent="-344488">
              <a:defRPr/>
            </a:pPr>
            <a:r>
              <a:rPr lang="en-US" sz="2400" dirty="0" err="1">
                <a:cs typeface="Times New Roman" pitchFamily="18" charset="0"/>
              </a:rPr>
              <a:t>Caranya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memecahkan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persamaan-persamaan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matematika</a:t>
            </a:r>
            <a:r>
              <a:rPr lang="en-US" sz="2400" dirty="0">
                <a:cs typeface="Times New Roman" pitchFamily="18" charset="0"/>
              </a:rPr>
              <a:t> (yang </a:t>
            </a:r>
            <a:r>
              <a:rPr lang="en-US" sz="2400" dirty="0" err="1">
                <a:cs typeface="Times New Roman" pitchFamily="18" charset="0"/>
              </a:rPr>
              <a:t>diperoleh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dari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definisi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suatu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algoritma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kriptografi</a:t>
            </a:r>
            <a:r>
              <a:rPr lang="en-US" sz="2400" dirty="0">
                <a:cs typeface="Times New Roman" pitchFamily="18" charset="0"/>
              </a:rPr>
              <a:t>) yang </a:t>
            </a:r>
            <a:r>
              <a:rPr lang="en-US" sz="2400" dirty="0" err="1">
                <a:cs typeface="Times New Roman" pitchFamily="18" charset="0"/>
              </a:rPr>
              <a:t>mengandung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peubah-peubah</a:t>
            </a:r>
            <a:r>
              <a:rPr lang="en-US" sz="2400" dirty="0">
                <a:cs typeface="Times New Roman" pitchFamily="18" charset="0"/>
              </a:rPr>
              <a:t> yang </a:t>
            </a:r>
            <a:r>
              <a:rPr lang="en-US" sz="2400" dirty="0" err="1">
                <a:cs typeface="Times New Roman" pitchFamily="18" charset="0"/>
              </a:rPr>
              <a:t>merepresentasikan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plainteks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atau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kunci</a:t>
            </a:r>
            <a:r>
              <a:rPr lang="en-US" sz="2400" dirty="0">
                <a:cs typeface="Times New Roman" pitchFamily="18" charset="0"/>
              </a:rPr>
              <a:t>.</a:t>
            </a:r>
          </a:p>
          <a:p>
            <a:pPr marL="741363" indent="-344488">
              <a:defRPr/>
            </a:pPr>
            <a:endParaRPr lang="en-US" sz="2400" dirty="0">
              <a:cs typeface="Times New Roman" pitchFamily="18" charset="0"/>
            </a:endParaRPr>
          </a:p>
          <a:p>
            <a:pPr marL="741363" indent="-344488">
              <a:defRPr/>
            </a:pPr>
            <a:r>
              <a:rPr lang="en-US" sz="2400" dirty="0" err="1">
                <a:cs typeface="Times New Roman" pitchFamily="18" charset="0"/>
              </a:rPr>
              <a:t>Contoh</a:t>
            </a:r>
            <a:r>
              <a:rPr lang="en-US" sz="2400" dirty="0">
                <a:cs typeface="Times New Roman" pitchFamily="18" charset="0"/>
              </a:rPr>
              <a:t>: </a:t>
            </a:r>
            <a:r>
              <a:rPr lang="en-US" sz="2400" dirty="0" err="1">
                <a:cs typeface="Times New Roman" pitchFamily="18" charset="0"/>
              </a:rPr>
              <a:t>Lihat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kembali</a:t>
            </a: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i="1" dirty="0">
                <a:cs typeface="Times New Roman" pitchFamily="18" charset="0"/>
              </a:rPr>
              <a:t>Affine Cipher </a:t>
            </a:r>
            <a:endParaRPr lang="en-US" sz="2400" dirty="0">
              <a:cs typeface="Times New Roman" pitchFamily="18" charset="0"/>
            </a:endParaRPr>
          </a:p>
          <a:p>
            <a:pPr marL="741363" indent="-344488">
              <a:defRPr/>
            </a:pPr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FD1AF7-9817-444C-AF38-1E3462A1C3DC}"/>
              </a:ext>
            </a:extLst>
          </p:cNvPr>
          <p:cNvSpPr/>
          <p:nvPr/>
        </p:nvSpPr>
        <p:spPr>
          <a:xfrm>
            <a:off x="7086600" y="3474720"/>
            <a:ext cx="41300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/>
            <a:r>
              <a:rPr lang="en-US" altLang="en-US" sz="2000" dirty="0" err="1">
                <a:solidFill>
                  <a:srgbClr val="FF0000"/>
                </a:solidFill>
              </a:rPr>
              <a:t>Enkripsi</a:t>
            </a:r>
            <a:r>
              <a:rPr lang="en-US" altLang="en-US" sz="2000" dirty="0">
                <a:solidFill>
                  <a:srgbClr val="FF0000"/>
                </a:solidFill>
              </a:rPr>
              <a:t>: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 err="1">
                <a:solidFill>
                  <a:srgbClr val="FF0000"/>
                </a:solidFill>
                <a:cs typeface="Times New Roman" panose="02020603050405020304" pitchFamily="18" charset="0"/>
              </a:rPr>
              <a:t>mP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(mod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	</a:t>
            </a:r>
          </a:p>
          <a:p>
            <a:pPr marL="609600" indent="-609600"/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Dekripsi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P  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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baseline="30000" dirty="0">
                <a:solidFill>
                  <a:srgbClr val="FF0000"/>
                </a:solidFill>
                <a:cs typeface="Times New Roman" panose="02020603050405020304" pitchFamily="18" charset="0"/>
              </a:rPr>
              <a:t>–1 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(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–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 (mod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)</a:t>
            </a:r>
          </a:p>
          <a:p>
            <a:pPr marL="609600" indent="-609600"/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Kunci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: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dan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	 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DBE1B0EA-6E42-4823-A359-933C3E54F8B7}"/>
              </a:ext>
            </a:extLst>
          </p:cNvPr>
          <p:cNvSpPr/>
          <p:nvPr/>
        </p:nvSpPr>
        <p:spPr>
          <a:xfrm>
            <a:off x="6320790" y="3942566"/>
            <a:ext cx="701040" cy="18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096F03B-156E-4EE6-87EA-E0452FEA993E}"/>
              </a:ext>
            </a:extLst>
          </p:cNvPr>
          <p:cNvSpPr/>
          <p:nvPr/>
        </p:nvSpPr>
        <p:spPr>
          <a:xfrm>
            <a:off x="2806700" y="465600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bilangan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bulat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  <a:p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b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adalah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jumlah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pergeseran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F40B9D-0325-4AEA-A5E5-5971B89DC018}"/>
              </a:ext>
            </a:extLst>
          </p:cNvPr>
          <p:cNvSpPr/>
          <p:nvPr/>
        </p:nvSpPr>
        <p:spPr>
          <a:xfrm>
            <a:off x="2806700" y="5595424"/>
            <a:ext cx="74244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dirty="0">
                <a:solidFill>
                  <a:srgbClr val="FF0000"/>
                </a:solidFill>
              </a:rPr>
              <a:t>Ada 25 </a:t>
            </a:r>
            <a:r>
              <a:rPr lang="en-US" altLang="en-US" sz="2000" dirty="0" err="1">
                <a:solidFill>
                  <a:srgbClr val="FF0000"/>
                </a:solidFill>
              </a:rPr>
              <a:t>pilihan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</a:rPr>
              <a:t>untuk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</a:rPr>
              <a:t>b</a:t>
            </a:r>
            <a:r>
              <a:rPr lang="en-US" altLang="en-US" sz="2000" dirty="0">
                <a:solidFill>
                  <a:srgbClr val="FF0000"/>
                </a:solidFill>
              </a:rPr>
              <a:t> dan 12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buah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nilai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000" i="1" dirty="0">
                <a:solidFill>
                  <a:srgbClr val="FF0000"/>
                </a:solidFill>
                <a:cs typeface="Times New Roman" panose="02020603050405020304" pitchFamily="18" charset="0"/>
              </a:rPr>
              <a:t>m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yang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relatif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prima 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dengan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26 (</a:t>
            </a:r>
            <a:r>
              <a:rPr lang="en-US" altLang="en-US" sz="2000" dirty="0" err="1">
                <a:solidFill>
                  <a:srgbClr val="FF0000"/>
                </a:solidFill>
                <a:cs typeface="Times New Roman" panose="02020603050405020304" pitchFamily="18" charset="0"/>
              </a:rPr>
              <a:t>yaitu</a:t>
            </a:r>
            <a:r>
              <a:rPr lang="en-US" alt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 1, 3, 5,  7, 9, 11, 15, 17, 19, 21, 23, dan 25). </a:t>
            </a:r>
            <a:r>
              <a:rPr lang="en-US" altLang="en-US" sz="2000" dirty="0">
                <a:solidFill>
                  <a:srgbClr val="FF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>
            <a:extLst>
              <a:ext uri="{FF2B5EF4-FFF2-40B4-BE49-F238E27FC236}">
                <a16:creationId xmlns:a16="http://schemas.microsoft.com/office/drawing/2014/main" id="{2D179C2C-59F4-4F4C-B944-6F7AFD630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6627" name="Slide Number Placeholder 5">
            <a:extLst>
              <a:ext uri="{FF2B5EF4-FFF2-40B4-BE49-F238E27FC236}">
                <a16:creationId xmlns:a16="http://schemas.microsoft.com/office/drawing/2014/main" id="{96B9938E-0FDD-4119-BE37-8C9E17DAB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ECE527-52B5-493B-B2FB-60192C54509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GB" altLang="en-US" sz="1400"/>
          </a:p>
        </p:txBody>
      </p:sp>
      <p:sp>
        <p:nvSpPr>
          <p:cNvPr id="26629" name="Rectangle 1027">
            <a:extLst>
              <a:ext uri="{FF2B5EF4-FFF2-40B4-BE49-F238E27FC236}">
                <a16:creationId xmlns:a16="http://schemas.microsoft.com/office/drawing/2014/main" id="{1A6F4285-5545-4768-B017-A5E7DFCD22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85520" y="1838960"/>
            <a:ext cx="10007600" cy="4124959"/>
          </a:xfrm>
        </p:spPr>
        <p:txBody>
          <a:bodyPr/>
          <a:lstStyle/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Metode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analytical attack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biasanya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cepat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menemukan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dibandingkan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dengan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exhaustive attack</a:t>
            </a:r>
            <a:r>
              <a:rPr lang="en-US" altLang="en-US" dirty="0">
                <a:cs typeface="Times New Roman" panose="02020603050405020304" pitchFamily="18" charset="0"/>
              </a:rPr>
              <a:t>.  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Solusi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kriptografer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membuat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sekompleks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endParaRPr lang="en-GB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>
            <a:extLst>
              <a:ext uri="{FF2B5EF4-FFF2-40B4-BE49-F238E27FC236}">
                <a16:creationId xmlns:a16="http://schemas.microsoft.com/office/drawing/2014/main" id="{3E55A526-E482-4062-822F-853ADD39B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7651" name="Slide Number Placeholder 5">
            <a:extLst>
              <a:ext uri="{FF2B5EF4-FFF2-40B4-BE49-F238E27FC236}">
                <a16:creationId xmlns:a16="http://schemas.microsoft.com/office/drawing/2014/main" id="{1B890DCE-76C4-4E9A-8D09-3EF2E9FFB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FDF0F123-BA9B-47A7-8E0C-7DADC1922E4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GB" altLang="en-US" sz="1400"/>
          </a:p>
        </p:txBody>
      </p:sp>
      <p:sp>
        <p:nvSpPr>
          <p:cNvPr id="27653" name="Rectangle 3">
            <a:extLst>
              <a:ext uri="{FF2B5EF4-FFF2-40B4-BE49-F238E27FC236}">
                <a16:creationId xmlns:a16="http://schemas.microsoft.com/office/drawing/2014/main" id="{08FE3324-5515-466A-A64D-BAE4DBF856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5360" y="1706880"/>
            <a:ext cx="10190480" cy="4425633"/>
          </a:xfrm>
        </p:spPr>
        <p:txBody>
          <a:bodyPr>
            <a:normAutofit/>
          </a:bodyPr>
          <a:lstStyle/>
          <a:p>
            <a:r>
              <a:rPr lang="en-US" dirty="0" err="1">
                <a:cs typeface="Times New Roman" pitchFamily="18" charset="0"/>
              </a:rPr>
              <a:t>Berdasarkan</a:t>
            </a:r>
            <a:r>
              <a:rPr lang="en-US" dirty="0">
                <a:cs typeface="Times New Roman" pitchFamily="18" charset="0"/>
              </a:rPr>
              <a:t> </a:t>
            </a:r>
            <a:r>
              <a:rPr lang="en-US" dirty="0" err="1">
                <a:cs typeface="Times New Roman" pitchFamily="18" charset="0"/>
              </a:rPr>
              <a:t>ketersediaan</a:t>
            </a:r>
            <a:r>
              <a:rPr lang="en-US" dirty="0">
                <a:cs typeface="Times New Roman" pitchFamily="18" charset="0"/>
              </a:rPr>
              <a:t> data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menyerang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sistem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/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1.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</a:t>
            </a:r>
            <a:r>
              <a:rPr lang="en-US" altLang="en-US" i="1" dirty="0" err="1">
                <a:cs typeface="Times New Roman" panose="02020603050405020304" pitchFamily="18" charset="0"/>
              </a:rPr>
              <a:t>Chipertext</a:t>
            </a:r>
            <a:r>
              <a:rPr lang="en-US" altLang="en-US" i="1" dirty="0">
                <a:cs typeface="Times New Roman" panose="02020603050405020304" pitchFamily="18" charset="0"/>
              </a:rPr>
              <a:t>-only attack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2.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i="1" dirty="0">
                <a:cs typeface="Times New Roman" panose="02020603050405020304" pitchFamily="18" charset="0"/>
              </a:rPr>
              <a:t>Known-plaintext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attack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3.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i="1" dirty="0">
                <a:cs typeface="Times New Roman" panose="02020603050405020304" pitchFamily="18" charset="0"/>
              </a:rPr>
              <a:t>Chosen-plaintext</a:t>
            </a:r>
            <a:r>
              <a:rPr lang="en-US" altLang="en-US" dirty="0">
                <a:cs typeface="Times New Roman" panose="02020603050405020304" pitchFamily="18" charset="0"/>
              </a:rPr>
              <a:t> attack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4.  </a:t>
            </a:r>
            <a:r>
              <a:rPr lang="en-US" altLang="en-US" i="1" dirty="0">
                <a:cs typeface="Times New Roman" panose="02020603050405020304" pitchFamily="18" charset="0"/>
              </a:rPr>
              <a:t>Adaptive-chosen-plaintext attack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5.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en-US" altLang="en-US" i="1" dirty="0">
                <a:cs typeface="Times New Roman" panose="02020603050405020304" pitchFamily="18" charset="0"/>
              </a:rPr>
              <a:t>Chosen-</a:t>
            </a:r>
            <a:r>
              <a:rPr lang="en-US" altLang="en-US" i="1" dirty="0" err="1">
                <a:cs typeface="Times New Roman" panose="02020603050405020304" pitchFamily="18" charset="0"/>
              </a:rPr>
              <a:t>chipertext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attack</a:t>
            </a:r>
            <a:endParaRPr lang="en-GB" altLang="en-US" dirty="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8A4024DD-8D65-4328-B040-D70DC4F3E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eaLnBrk="1" hangingPunct="1"/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Serangan</a:t>
            </a:r>
            <a:endParaRPr lang="en-GB" altLang="en-US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>
            <a:extLst>
              <a:ext uri="{FF2B5EF4-FFF2-40B4-BE49-F238E27FC236}">
                <a16:creationId xmlns:a16="http://schemas.microsoft.com/office/drawing/2014/main" id="{FE4AC7D7-DCA5-404A-A665-DDB6FAC35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8675" name="Slide Number Placeholder 5">
            <a:extLst>
              <a:ext uri="{FF2B5EF4-FFF2-40B4-BE49-F238E27FC236}">
                <a16:creationId xmlns:a16="http://schemas.microsoft.com/office/drawing/2014/main" id="{387E81AD-6CAB-4296-A382-DBD742CE6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6F9842-A57F-48C1-8960-DB714530BA93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GB" altLang="en-US" sz="1400"/>
          </a:p>
        </p:txBody>
      </p:sp>
      <p:sp>
        <p:nvSpPr>
          <p:cNvPr id="28677" name="Rectangle 3">
            <a:extLst>
              <a:ext uri="{FF2B5EF4-FFF2-40B4-BE49-F238E27FC236}">
                <a16:creationId xmlns:a16="http://schemas.microsoft.com/office/drawing/2014/main" id="{14F8FBE3-F044-4B3D-AA2E-A0B87B165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38200" y="914400"/>
            <a:ext cx="10515600" cy="5364559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sz="2400" b="1" i="1" dirty="0">
                <a:cs typeface="Times New Roman" panose="02020603050405020304" pitchFamily="18" charset="0"/>
              </a:rPr>
              <a:t>1</a:t>
            </a:r>
            <a:r>
              <a:rPr lang="en-US" altLang="en-US" b="1" i="1" dirty="0">
                <a:cs typeface="Times New Roman" panose="02020603050405020304" pitchFamily="18" charset="0"/>
              </a:rPr>
              <a:t>.    </a:t>
            </a:r>
            <a:r>
              <a:rPr lang="en-US" altLang="en-US" b="1" i="1" dirty="0" err="1">
                <a:cs typeface="Times New Roman" panose="02020603050405020304" pitchFamily="18" charset="0"/>
              </a:rPr>
              <a:t>Chipertext</a:t>
            </a:r>
            <a:r>
              <a:rPr lang="en-US" altLang="en-US" b="1" i="1" dirty="0">
                <a:cs typeface="Times New Roman" panose="02020603050405020304" pitchFamily="18" charset="0"/>
              </a:rPr>
              <a:t>-only attack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memiliki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Teknik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exhaustive key search </a:t>
            </a:r>
            <a:r>
              <a:rPr lang="en-US" altLang="en-US" dirty="0">
                <a:cs typeface="Times New Roman" panose="02020603050405020304" pitchFamily="18" charset="0"/>
              </a:rPr>
              <a:t>dan </a:t>
            </a:r>
            <a:r>
              <a:rPr lang="en-US" altLang="en-US" dirty="0" err="1">
                <a:cs typeface="Times New Roman" panose="02020603050405020304" pitchFamily="18" charset="0"/>
              </a:rPr>
              <a:t>teknik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analisis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frekuensi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dijelaskan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marL="2324100" lvl="4" indent="-609600">
              <a:buFont typeface="Wingdings" panose="05000000000000000000" pitchFamily="2" charset="2"/>
              <a:buAutoNum type="arabicPeriod"/>
            </a:pPr>
            <a:endParaRPr lang="en-GB" altLang="en-US" sz="1200" dirty="0"/>
          </a:p>
        </p:txBody>
      </p:sp>
      <p:graphicFrame>
        <p:nvGraphicFramePr>
          <p:cNvPr id="28678" name="Object 1024">
            <a:extLst>
              <a:ext uri="{FF2B5EF4-FFF2-40B4-BE49-F238E27FC236}">
                <a16:creationId xmlns:a16="http://schemas.microsoft.com/office/drawing/2014/main" id="{A082CF3B-0F36-4C7E-BAD5-B6A9BC0208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2675925"/>
              </p:ext>
            </p:extLst>
          </p:nvPr>
        </p:nvGraphicFramePr>
        <p:xfrm>
          <a:off x="919480" y="3122770"/>
          <a:ext cx="11125200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ocument" r:id="rId3" imgW="5486400" imgH="710184" progId="Word.Document.8">
                  <p:embed/>
                </p:oleObj>
              </mc:Choice>
              <mc:Fallback>
                <p:oleObj name="Document" r:id="rId3" imgW="5486400" imgH="710184" progId="Word.Document.8">
                  <p:embed/>
                  <p:pic>
                    <p:nvPicPr>
                      <p:cNvPr id="28678" name="Object 1024">
                        <a:extLst>
                          <a:ext uri="{FF2B5EF4-FFF2-40B4-BE49-F238E27FC236}">
                            <a16:creationId xmlns:a16="http://schemas.microsoft.com/office/drawing/2014/main" id="{A082CF3B-0F36-4C7E-BAD5-B6A9BC0208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480" y="3122770"/>
                        <a:ext cx="11125200" cy="1443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>
            <a:extLst>
              <a:ext uri="{FF2B5EF4-FFF2-40B4-BE49-F238E27FC236}">
                <a16:creationId xmlns:a16="http://schemas.microsoft.com/office/drawing/2014/main" id="{3E281693-8B00-4BE2-8EC2-98C5085B3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29699" name="Slide Number Placeholder 5">
            <a:extLst>
              <a:ext uri="{FF2B5EF4-FFF2-40B4-BE49-F238E27FC236}">
                <a16:creationId xmlns:a16="http://schemas.microsoft.com/office/drawing/2014/main" id="{BEB31C1A-AEBE-45EA-8FDD-5FDA78AD9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E9F776A-AC8D-4B7E-AB91-0AFF8DB8CF2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GB" altLang="en-US" sz="1400"/>
          </a:p>
        </p:txBody>
      </p:sp>
      <p:sp>
        <p:nvSpPr>
          <p:cNvPr id="29701" name="Rectangle 3">
            <a:extLst>
              <a:ext uri="{FF2B5EF4-FFF2-40B4-BE49-F238E27FC236}">
                <a16:creationId xmlns:a16="http://schemas.microsoft.com/office/drawing/2014/main" id="{EA6F8FCC-D307-4385-9E9F-384E4BAAE4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920" y="1056640"/>
            <a:ext cx="9982200" cy="497840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b="1" i="1" dirty="0">
                <a:cs typeface="Times New Roman" panose="02020603050405020304" pitchFamily="18" charset="0"/>
              </a:rPr>
              <a:t>Known-plaintext attack</a:t>
            </a:r>
            <a:r>
              <a:rPr lang="en-GB" altLang="en-US" b="1" dirty="0"/>
              <a:t> </a:t>
            </a:r>
            <a:endParaRPr lang="en-US" altLang="en-US" b="1" dirty="0"/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sejumlah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pasangan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dan </a:t>
            </a:r>
            <a:r>
              <a:rPr lang="en-US" altLang="en-US" dirty="0" err="1">
                <a:cs typeface="Times New Roman" panose="02020603050405020304" pitchFamily="18" charset="0"/>
              </a:rPr>
              <a:t>cipherteks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berkoresponden</a:t>
            </a:r>
            <a:r>
              <a:rPr lang="en-US" altLang="en-US" dirty="0">
                <a:cs typeface="Times New Roman" panose="02020603050405020304" pitchFamily="18" charset="0"/>
              </a:rPr>
              <a:t>:   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 	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</a:p>
          <a:p>
            <a:pPr marL="609600" indent="-609600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  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),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	   … ,  </a:t>
            </a:r>
          </a:p>
          <a:p>
            <a:pPr marL="609600" indent="-609600">
              <a:buNone/>
            </a:pPr>
            <a:r>
              <a:rPr lang="en-US" altLang="en-US" i="1" dirty="0">
                <a:cs typeface="Times New Roman" panose="02020603050405020304" pitchFamily="18" charset="0"/>
              </a:rPr>
              <a:t>		  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 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  <a:r>
              <a:rPr lang="en-GB" altLang="en-US" dirty="0"/>
              <a:t> </a:t>
            </a:r>
            <a:endParaRPr lang="en-US" altLang="en-US" dirty="0"/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Deduksi</a:t>
            </a:r>
            <a:r>
              <a:rPr lang="en-US" altLang="en-US" dirty="0">
                <a:cs typeface="Times New Roman" panose="02020603050405020304" pitchFamily="18" charset="0"/>
              </a:rPr>
              <a:t>: 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mendapatkan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cs typeface="Times New Roman" panose="02020603050405020304" pitchFamily="18" charset="0"/>
              </a:rPr>
              <a:t>E</a:t>
            </a:r>
            <a:r>
              <a:rPr lang="en-US" altLang="en-US" i="1" baseline="-30000" dirty="0" err="1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baseline="-30000" dirty="0">
                <a:cs typeface="Times New Roman" panose="02020603050405020304" pitchFamily="18" charset="0"/>
              </a:rPr>
              <a:t>+1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>
            <a:extLst>
              <a:ext uri="{FF2B5EF4-FFF2-40B4-BE49-F238E27FC236}">
                <a16:creationId xmlns:a16="http://schemas.microsoft.com/office/drawing/2014/main" id="{7AC0D35A-19B0-4F96-B711-CFC24BECBF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0723" name="Slide Number Placeholder 5">
            <a:extLst>
              <a:ext uri="{FF2B5EF4-FFF2-40B4-BE49-F238E27FC236}">
                <a16:creationId xmlns:a16="http://schemas.microsoft.com/office/drawing/2014/main" id="{68C26286-ACAF-455A-8FF8-48E91E704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32BD4A5-7F5B-4B12-B018-76262AEAB12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GB" altLang="en-US" sz="1400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566B5FE5-2618-4AF8-85EF-F414FFA57A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 dirty="0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ABC873E6-F391-43E4-B72F-AFCD48894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440" y="1437640"/>
            <a:ext cx="10353040" cy="3280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Beberapa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pesan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formatnya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terstruktur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membuka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peluang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untuk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menerka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plainteks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dari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cipherteks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yang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bersesuaian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Contoh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 From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dan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To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e-mail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”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Dengan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hormat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”, </a:t>
            </a:r>
            <a:r>
              <a:rPr lang="en-US" altLang="en-US" sz="2800" i="1" dirty="0" err="1">
                <a:latin typeface="+mn-lt"/>
                <a:cs typeface="Times New Roman" panose="02020603050405020304" pitchFamily="18" charset="0"/>
              </a:rPr>
              <a:t>wassalam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pada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surat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resmi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Wingdings" panose="05000000000000000000" pitchFamily="2" charset="2"/>
              <a:buNone/>
            </a:pP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#include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program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, di </a:t>
            </a:r>
            <a:r>
              <a:rPr lang="en-US" altLang="en-US" sz="2800" dirty="0" err="1">
                <a:latin typeface="+mn-lt"/>
                <a:cs typeface="Times New Roman" panose="02020603050405020304" pitchFamily="18" charset="0"/>
              </a:rPr>
              <a:t>dalam</a:t>
            </a:r>
            <a:r>
              <a:rPr lang="en-US" altLang="en-US" sz="2800" dirty="0">
                <a:latin typeface="+mn-lt"/>
                <a:cs typeface="Times New Roman" panose="02020603050405020304" pitchFamily="18" charset="0"/>
              </a:rPr>
              <a:t> </a:t>
            </a:r>
            <a:r>
              <a:rPr lang="en-US" altLang="en-US" sz="2800" i="1" dirty="0">
                <a:latin typeface="+mn-lt"/>
                <a:cs typeface="Times New Roman" panose="02020603050405020304" pitchFamily="18" charset="0"/>
              </a:rPr>
              <a:t>source code</a:t>
            </a:r>
            <a:endParaRPr lang="en-GB" altLang="en-US" sz="2800" dirty="0">
              <a:latin typeface="+mn-lt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>
            <a:extLst>
              <a:ext uri="{FF2B5EF4-FFF2-40B4-BE49-F238E27FC236}">
                <a16:creationId xmlns:a16="http://schemas.microsoft.com/office/drawing/2014/main" id="{BDC6D31F-CAAC-4419-8DE3-A3FD4FFE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1747" name="Slide Number Placeholder 5">
            <a:extLst>
              <a:ext uri="{FF2B5EF4-FFF2-40B4-BE49-F238E27FC236}">
                <a16:creationId xmlns:a16="http://schemas.microsoft.com/office/drawing/2014/main" id="{8976DA3D-A00F-49DF-9E79-E187303CB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71275E-322D-4811-9A8C-1D75486CC88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GB" altLang="en-US" sz="1400"/>
          </a:p>
        </p:txBody>
      </p:sp>
      <p:sp>
        <p:nvSpPr>
          <p:cNvPr id="31749" name="Rectangle 3">
            <a:extLst>
              <a:ext uri="{FF2B5EF4-FFF2-40B4-BE49-F238E27FC236}">
                <a16:creationId xmlns:a16="http://schemas.microsoft.com/office/drawing/2014/main" id="{D537C9D1-8624-4541-A3CF-5035F9854B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49960" y="914400"/>
            <a:ext cx="10403840" cy="5069840"/>
          </a:xfrm>
        </p:spPr>
        <p:txBody>
          <a:bodyPr/>
          <a:lstStyle/>
          <a:p>
            <a:pPr marL="609600" indent="-609600">
              <a:buFont typeface="Wingdings" panose="05000000000000000000" pitchFamily="2" charset="2"/>
              <a:buAutoNum type="arabicPeriod" startAt="3"/>
            </a:pPr>
            <a:r>
              <a:rPr lang="en-US" altLang="en-US" b="1" i="1" dirty="0">
                <a:cs typeface="Times New Roman" panose="02020603050405020304" pitchFamily="18" charset="0"/>
              </a:rPr>
              <a:t>Chosen-plaintext attack</a:t>
            </a:r>
            <a:r>
              <a:rPr lang="en-GB" altLang="en-US" b="1" dirty="0"/>
              <a:t> </a:t>
            </a:r>
            <a:endParaRPr lang="en-US" altLang="en-US" b="1" dirty="0"/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dapat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tertentu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dienkripsikan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yaitu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plainteks-plainteks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mengarahkan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penemuan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marL="609600" indent="-609600">
              <a:buNone/>
            </a:pPr>
            <a:endParaRPr lang="en-GB" altLang="en-US" dirty="0"/>
          </a:p>
        </p:txBody>
      </p:sp>
      <p:graphicFrame>
        <p:nvGraphicFramePr>
          <p:cNvPr id="8" name="Object 0">
            <a:extLst>
              <a:ext uri="{FF2B5EF4-FFF2-40B4-BE49-F238E27FC236}">
                <a16:creationId xmlns:a16="http://schemas.microsoft.com/office/drawing/2014/main" id="{405ADFE6-7788-4131-8A12-61EC586788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1711536"/>
              </p:ext>
            </p:extLst>
          </p:nvPr>
        </p:nvGraphicFramePr>
        <p:xfrm>
          <a:off x="650240" y="3632201"/>
          <a:ext cx="11811000" cy="1198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Document" r:id="rId3" imgW="5486400" imgH="557784" progId="Word.Document.8">
                  <p:embed/>
                </p:oleObj>
              </mc:Choice>
              <mc:Fallback>
                <p:oleObj name="Document" r:id="rId3" imgW="5486400" imgH="557784" progId="Word.Document.8">
                  <p:embed/>
                  <p:pic>
                    <p:nvPicPr>
                      <p:cNvPr id="32774" name="Object 0">
                        <a:extLst>
                          <a:ext uri="{FF2B5EF4-FFF2-40B4-BE49-F238E27FC236}">
                            <a16:creationId xmlns:a16="http://schemas.microsoft.com/office/drawing/2014/main" id="{D010B9AD-8140-4377-9049-3BE74AE3664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240" y="3632201"/>
                        <a:ext cx="11811000" cy="1198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>
            <a:extLst>
              <a:ext uri="{FF2B5EF4-FFF2-40B4-BE49-F238E27FC236}">
                <a16:creationId xmlns:a16="http://schemas.microsoft.com/office/drawing/2014/main" id="{04FA874A-6150-4999-82BA-0DCEA47A55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3795" name="Slide Number Placeholder 5">
            <a:extLst>
              <a:ext uri="{FF2B5EF4-FFF2-40B4-BE49-F238E27FC236}">
                <a16:creationId xmlns:a16="http://schemas.microsoft.com/office/drawing/2014/main" id="{B0CA3729-A326-47BA-BD1C-D7C0B4DC5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7BF735-5B5A-4671-96B5-85A6C78C540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GB" altLang="en-US" sz="1400"/>
          </a:p>
        </p:txBody>
      </p:sp>
      <p:sp>
        <p:nvSpPr>
          <p:cNvPr id="33797" name="Rectangle 5">
            <a:extLst>
              <a:ext uri="{FF2B5EF4-FFF2-40B4-BE49-F238E27FC236}">
                <a16:creationId xmlns:a16="http://schemas.microsoft.com/office/drawing/2014/main" id="{8085A765-F04F-4609-8BD1-B289D6B5B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447926"/>
            <a:ext cx="9144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graphicFrame>
        <p:nvGraphicFramePr>
          <p:cNvPr id="33798" name="Object 4">
            <a:extLst>
              <a:ext uri="{FF2B5EF4-FFF2-40B4-BE49-F238E27FC236}">
                <a16:creationId xmlns:a16="http://schemas.microsoft.com/office/drawing/2014/main" id="{CE822E73-4D89-41A3-9D71-9EA8F8778B5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56201"/>
              </p:ext>
            </p:extLst>
          </p:nvPr>
        </p:nvGraphicFramePr>
        <p:xfrm>
          <a:off x="1640840" y="1426221"/>
          <a:ext cx="9447276" cy="36029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r:id="rId3" imgW="5790075" imgH="2202208" progId="Visio.Drawing.6">
                  <p:embed/>
                </p:oleObj>
              </mc:Choice>
              <mc:Fallback>
                <p:oleObj r:id="rId3" imgW="5790075" imgH="2202208" progId="Visio.Drawing.6">
                  <p:embed/>
                  <p:pic>
                    <p:nvPicPr>
                      <p:cNvPr id="33798" name="Object 4">
                        <a:extLst>
                          <a:ext uri="{FF2B5EF4-FFF2-40B4-BE49-F238E27FC236}">
                            <a16:creationId xmlns:a16="http://schemas.microsoft.com/office/drawing/2014/main" id="{CE822E73-4D89-41A3-9D71-9EA8F8778B5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0840" y="1426221"/>
                        <a:ext cx="9447276" cy="36029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9" name="Rectangle 6">
            <a:extLst>
              <a:ext uri="{FF2B5EF4-FFF2-40B4-BE49-F238E27FC236}">
                <a16:creationId xmlns:a16="http://schemas.microsoft.com/office/drawing/2014/main" id="{577E437C-CCFD-41B6-B2BD-7DCE0E4B57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900" y="5277276"/>
            <a:ext cx="541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Chosen-plaintext attack</a:t>
            </a:r>
            <a:endParaRPr lang="en-GB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GB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>
            <a:extLst>
              <a:ext uri="{FF2B5EF4-FFF2-40B4-BE49-F238E27FC236}">
                <a16:creationId xmlns:a16="http://schemas.microsoft.com/office/drawing/2014/main" id="{E5001E07-70FF-4D1A-A3D7-911E9C320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4819" name="Slide Number Placeholder 5">
            <a:extLst>
              <a:ext uri="{FF2B5EF4-FFF2-40B4-BE49-F238E27FC236}">
                <a16:creationId xmlns:a16="http://schemas.microsoft.com/office/drawing/2014/main" id="{28E23F06-CA03-4FF8-B059-129B102E5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712756B-7628-479B-BCAA-B852E8A17E58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GB" altLang="en-US" sz="1400"/>
          </a:p>
        </p:txBody>
      </p:sp>
      <p:sp>
        <p:nvSpPr>
          <p:cNvPr id="34821" name="Rectangle 3">
            <a:extLst>
              <a:ext uri="{FF2B5EF4-FFF2-40B4-BE49-F238E27FC236}">
                <a16:creationId xmlns:a16="http://schemas.microsoft.com/office/drawing/2014/main" id="{B587B5A4-C398-4D01-AD5A-F693F89E3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00760" y="1133793"/>
            <a:ext cx="10134600" cy="4114800"/>
          </a:xfrm>
        </p:spPr>
        <p:txBody>
          <a:bodyPr/>
          <a:lstStyle/>
          <a:p>
            <a:pPr marL="609600" indent="-609600">
              <a:buNone/>
            </a:pPr>
            <a:r>
              <a:rPr lang="en-US" altLang="en-US" i="1" dirty="0"/>
              <a:t>4</a:t>
            </a:r>
            <a:r>
              <a:rPr lang="en-US" altLang="en-US" dirty="0"/>
              <a:t>. </a:t>
            </a:r>
            <a:r>
              <a:rPr lang="en-US" altLang="en-US" b="1" i="1" dirty="0">
                <a:cs typeface="Times New Roman" panose="02020603050405020304" pitchFamily="18" charset="0"/>
              </a:rPr>
              <a:t>Adaptive-chosen-plaintext attack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besar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lalu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dienkripsi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kemudian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memilih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blok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lainnya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lebih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kecil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berdasarkan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hasil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sebelumnya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cs typeface="Times New Roman" panose="02020603050405020304" pitchFamily="18" charset="0"/>
              </a:rPr>
              <a:t>begitu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seterusnya</a:t>
            </a:r>
            <a:r>
              <a:rPr lang="en-US" altLang="en-US" dirty="0">
                <a:cs typeface="Times New Roman" panose="02020603050405020304" pitchFamily="18" charset="0"/>
              </a:rPr>
              <a:t>. 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>
            <a:extLst>
              <a:ext uri="{FF2B5EF4-FFF2-40B4-BE49-F238E27FC236}">
                <a16:creationId xmlns:a16="http://schemas.microsoft.com/office/drawing/2014/main" id="{C2386DB2-7AF4-48A0-824F-5F9B65CA0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5843" name="Slide Number Placeholder 5">
            <a:extLst>
              <a:ext uri="{FF2B5EF4-FFF2-40B4-BE49-F238E27FC236}">
                <a16:creationId xmlns:a16="http://schemas.microsoft.com/office/drawing/2014/main" id="{8CCD2116-274D-4995-886B-6B0291B9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283E8C6-0956-4FCE-9126-5685074D5A9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GB" altLang="en-US" sz="1400"/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10A80062-633E-4FF4-8C1D-BF8CF2CFBE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43280" y="1113473"/>
            <a:ext cx="9946640" cy="41148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i="1" dirty="0">
                <a:cs typeface="Times New Roman" panose="02020603050405020304" pitchFamily="18" charset="0"/>
              </a:rPr>
              <a:t>5. Chosen-ciphertext attack</a:t>
            </a:r>
            <a:r>
              <a:rPr lang="en-GB" altLang="en-US" dirty="0"/>
              <a:t> </a:t>
            </a:r>
            <a:endParaRPr lang="en-US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Diberikan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1</a:t>
            </a:r>
            <a:r>
              <a:rPr lang="en-US" altLang="en-US" dirty="0">
                <a:cs typeface="Times New Roman" panose="02020603050405020304" pitchFamily="18" charset="0"/>
              </a:rPr>
              <a:t>),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,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 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baseline="-30000" dirty="0">
                <a:cs typeface="Times New Roman" panose="02020603050405020304" pitchFamily="18" charset="0"/>
              </a:rPr>
              <a:t>2</a:t>
            </a:r>
            <a:r>
              <a:rPr lang="en-US" altLang="en-US" dirty="0">
                <a:cs typeface="Times New Roman" panose="02020603050405020304" pitchFamily="18" charset="0"/>
              </a:rPr>
              <a:t>), …,  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,  </a:t>
            </a:r>
            <a:r>
              <a:rPr lang="en-US" altLang="en-US" i="1" dirty="0">
                <a:cs typeface="Times New Roman" panose="02020603050405020304" pitchFamily="18" charset="0"/>
              </a:rPr>
              <a:t>P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i="1" dirty="0">
                <a:cs typeface="Times New Roman" panose="02020603050405020304" pitchFamily="18" charset="0"/>
              </a:rPr>
              <a:t> </a:t>
            </a:r>
            <a:r>
              <a:rPr lang="en-US" altLang="en-US" dirty="0">
                <a:cs typeface="Times New Roman" panose="02020603050405020304" pitchFamily="18" charset="0"/>
              </a:rPr>
              <a:t>= </a:t>
            </a:r>
            <a:r>
              <a:rPr lang="en-US" altLang="en-US" i="1" dirty="0">
                <a:cs typeface="Times New Roman" panose="02020603050405020304" pitchFamily="18" charset="0"/>
              </a:rPr>
              <a:t>D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(</a:t>
            </a:r>
            <a:r>
              <a:rPr lang="en-US" altLang="en-US" i="1" dirty="0">
                <a:cs typeface="Times New Roman" panose="02020603050405020304" pitchFamily="18" charset="0"/>
              </a:rPr>
              <a:t>C</a:t>
            </a:r>
            <a:r>
              <a:rPr lang="en-US" altLang="en-US" i="1" baseline="-30000" dirty="0">
                <a:cs typeface="Times New Roman" panose="02020603050405020304" pitchFamily="18" charset="0"/>
              </a:rPr>
              <a:t>i</a:t>
            </a:r>
            <a:r>
              <a:rPr lang="en-US" altLang="en-US" dirty="0"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    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	</a:t>
            </a:r>
            <a:r>
              <a:rPr lang="en-US" altLang="en-US" dirty="0" err="1">
                <a:cs typeface="Times New Roman" panose="02020603050405020304" pitchFamily="18" charset="0"/>
              </a:rPr>
              <a:t>Deduksi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i="1" dirty="0">
                <a:cs typeface="Times New Roman" panose="02020603050405020304" pitchFamily="18" charset="0"/>
              </a:rPr>
              <a:t>k</a:t>
            </a:r>
            <a:r>
              <a:rPr lang="en-US" altLang="en-US" dirty="0">
                <a:cs typeface="Times New Roman" panose="02020603050405020304" pitchFamily="18" charset="0"/>
              </a:rPr>
              <a:t>  (yang </a:t>
            </a:r>
            <a:r>
              <a:rPr lang="en-US" altLang="en-US" dirty="0" err="1">
                <a:cs typeface="Times New Roman" panose="02020603050405020304" pitchFamily="18" charset="0"/>
              </a:rPr>
              <a:t>mungkin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diperlukan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mendekripsi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pesan</a:t>
            </a:r>
            <a:r>
              <a:rPr lang="en-US" altLang="en-US" dirty="0">
                <a:cs typeface="Times New Roman" panose="02020603050405020304" pitchFamily="18" charset="0"/>
              </a:rPr>
              <a:t> pada </a:t>
            </a:r>
            <a:r>
              <a:rPr lang="en-US" altLang="en-US" dirty="0" err="1">
                <a:cs typeface="Times New Roman" panose="02020603050405020304" pitchFamily="18" charset="0"/>
              </a:rPr>
              <a:t>waktu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datang</a:t>
            </a:r>
            <a:r>
              <a:rPr lang="en-US" altLang="en-US" dirty="0">
                <a:cs typeface="Times New Roman" panose="02020603050405020304" pitchFamily="18" charset="0"/>
              </a:rPr>
              <a:t>).</a:t>
            </a:r>
            <a:endParaRPr lang="en-GB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2167A74C-3598-4B1A-8E56-68AE3FAE4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339477E0-49DC-4773-A613-64A5BF74B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C6F89C5-552D-4979-BD01-1012F4D86040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GB" altLang="en-US" sz="1400"/>
          </a:p>
        </p:txBody>
      </p:sp>
      <p:sp>
        <p:nvSpPr>
          <p:cNvPr id="7172" name="Rectangle 2">
            <a:extLst>
              <a:ext uri="{FF2B5EF4-FFF2-40B4-BE49-F238E27FC236}">
                <a16:creationId xmlns:a16="http://schemas.microsoft.com/office/drawing/2014/main" id="{D1A48F3E-6ADE-4A5C-A62F-D20E609BB7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Serangan</a:t>
            </a:r>
            <a:r>
              <a:rPr lang="en-US" altLang="en-US" b="1" dirty="0">
                <a:cs typeface="Times New Roman" panose="02020603050405020304" pitchFamily="18" charset="0"/>
              </a:rPr>
              <a:t> (</a:t>
            </a:r>
            <a:r>
              <a:rPr lang="en-US" altLang="en-US" b="1" i="1" dirty="0">
                <a:cs typeface="Times New Roman" panose="02020603050405020304" pitchFamily="18" charset="0"/>
              </a:rPr>
              <a:t>attack</a:t>
            </a:r>
            <a:r>
              <a:rPr lang="en-US" altLang="en-US" b="1" dirty="0">
                <a:cs typeface="Times New Roman" panose="02020603050405020304" pitchFamily="18" charset="0"/>
              </a:rPr>
              <a:t>)</a:t>
            </a:r>
            <a:r>
              <a:rPr lang="en-GB" altLang="en-US" dirty="0"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173" name="Rectangle 3">
            <a:extLst>
              <a:ext uri="{FF2B5EF4-FFF2-40B4-BE49-F238E27FC236}">
                <a16:creationId xmlns:a16="http://schemas.microsoft.com/office/drawing/2014/main" id="{700AF13E-95F7-4B28-8393-EC1F6FAA74D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b="1" dirty="0" err="1">
                <a:cs typeface="Times New Roman" panose="02020603050405020304" pitchFamily="18" charset="0"/>
              </a:rPr>
              <a:t>Serangan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setiap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usaha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attempt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percobaan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dilakukan</a:t>
            </a:r>
            <a:r>
              <a:rPr lang="en-US" altLang="en-US" dirty="0">
                <a:cs typeface="Times New Roman" panose="02020603050405020304" pitchFamily="18" charset="0"/>
              </a:rPr>
              <a:t> oleh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untuk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menemukan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atau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menemukan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plainteks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dari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cipherteksnya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/>
            <a:r>
              <a:rPr lang="en-US" altLang="en-US" dirty="0" err="1">
                <a:cs typeface="Times New Roman" panose="02020603050405020304" pitchFamily="18" charset="0"/>
              </a:rPr>
              <a:t>Asumsi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kriptanalis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mengetahui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digunakan</a:t>
            </a: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>
                <a:cs typeface="Times New Roman" panose="02020603050405020304" pitchFamily="18" charset="0"/>
              </a:rPr>
              <a:t>	</a:t>
            </a:r>
            <a:r>
              <a:rPr lang="en-US" altLang="en-US" b="1" dirty="0" err="1">
                <a:cs typeface="Times New Roman" panose="02020603050405020304" pitchFamily="18" charset="0"/>
              </a:rPr>
              <a:t>Prinsip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Kerckhoff</a:t>
            </a:r>
            <a:r>
              <a:rPr lang="en-US" altLang="en-US" dirty="0">
                <a:cs typeface="Times New Roman" panose="02020603050405020304" pitchFamily="18" charset="0"/>
              </a:rPr>
              <a:t>: </a:t>
            </a:r>
            <a:r>
              <a:rPr lang="en-US" altLang="en-US" dirty="0" err="1">
                <a:cs typeface="Times New Roman" panose="02020603050405020304" pitchFamily="18" charset="0"/>
              </a:rPr>
              <a:t>Semua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harus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publik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US" altLang="en-US" dirty="0" err="1">
                <a:cs typeface="Times New Roman" panose="02020603050405020304" pitchFamily="18" charset="0"/>
              </a:rPr>
              <a:t>hanya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kunci</a:t>
            </a:r>
            <a:r>
              <a:rPr lang="en-US" altLang="en-US" dirty="0">
                <a:cs typeface="Times New Roman" panose="02020603050405020304" pitchFamily="18" charset="0"/>
              </a:rPr>
              <a:t> yang </a:t>
            </a:r>
            <a:r>
              <a:rPr lang="en-US" altLang="en-US" dirty="0" err="1">
                <a:cs typeface="Times New Roman" panose="02020603050405020304" pitchFamily="18" charset="0"/>
              </a:rPr>
              <a:t>rahasia</a:t>
            </a:r>
            <a:r>
              <a:rPr lang="en-US" altLang="en-US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GB" altLang="en-US" dirty="0"/>
              <a:t>	Satu-</a:t>
            </a:r>
            <a:r>
              <a:rPr lang="en-GB" altLang="en-US" dirty="0" err="1"/>
              <a:t>satunya</a:t>
            </a:r>
            <a:r>
              <a:rPr lang="en-GB" altLang="en-US" dirty="0"/>
              <a:t> </a:t>
            </a:r>
            <a:r>
              <a:rPr lang="en-GB" altLang="en-US" dirty="0" err="1"/>
              <a:t>keamanan</a:t>
            </a:r>
            <a:r>
              <a:rPr lang="en-GB" altLang="en-US" dirty="0"/>
              <a:t> </a:t>
            </a:r>
            <a:r>
              <a:rPr lang="en-GB" altLang="en-US" dirty="0" err="1"/>
              <a:t>terletak</a:t>
            </a:r>
            <a:r>
              <a:rPr lang="en-GB" altLang="en-US" dirty="0"/>
              <a:t> pada </a:t>
            </a:r>
            <a:r>
              <a:rPr lang="en-GB" altLang="en-US" dirty="0" err="1"/>
              <a:t>kunci</a:t>
            </a:r>
            <a:r>
              <a:rPr lang="en-GB" altLang="en-US" dirty="0"/>
              <a:t>!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>
            <a:extLst>
              <a:ext uri="{FF2B5EF4-FFF2-40B4-BE49-F238E27FC236}">
                <a16:creationId xmlns:a16="http://schemas.microsoft.com/office/drawing/2014/main" id="{0409B2B7-9491-46CE-9674-6952FC804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38915" name="Slide Number Placeholder 5">
            <a:extLst>
              <a:ext uri="{FF2B5EF4-FFF2-40B4-BE49-F238E27FC236}">
                <a16:creationId xmlns:a16="http://schemas.microsoft.com/office/drawing/2014/main" id="{ADCC98AA-61B6-40D7-9E0F-BC0700655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7D7E0BA-6D6A-45B5-B379-D73D905E0A27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GB" altLang="en-US" sz="1400"/>
          </a:p>
        </p:txBody>
      </p:sp>
      <p:sp>
        <p:nvSpPr>
          <p:cNvPr id="38917" name="Rectangle 3">
            <a:extLst>
              <a:ext uri="{FF2B5EF4-FFF2-40B4-BE49-F238E27FC236}">
                <a16:creationId xmlns:a16="http://schemas.microsoft.com/office/drawing/2014/main" id="{44759DB9-C857-46AC-9A5F-EAA5CEF072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10920" y="538480"/>
            <a:ext cx="10165080" cy="581787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Sebuah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algoritma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kriptografi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dikatakan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aman</a:t>
            </a:r>
            <a:r>
              <a:rPr lang="en-US" altLang="en-US" dirty="0">
                <a:cs typeface="Times New Roman" panose="02020603050405020304" pitchFamily="18" charset="0"/>
              </a:rPr>
              <a:t> (</a:t>
            </a:r>
            <a:r>
              <a:rPr lang="en-US" altLang="en-US" i="1" dirty="0">
                <a:cs typeface="Times New Roman" panose="02020603050405020304" pitchFamily="18" charset="0"/>
              </a:rPr>
              <a:t>computationally secure</a:t>
            </a:r>
            <a:r>
              <a:rPr lang="en-US" altLang="en-US" dirty="0">
                <a:cs typeface="Times New Roman" panose="02020603050405020304" pitchFamily="18" charset="0"/>
              </a:rPr>
              <a:t>) </a:t>
            </a:r>
            <a:r>
              <a:rPr lang="en-US" altLang="en-US" dirty="0" err="1">
                <a:cs typeface="Times New Roman" panose="02020603050405020304" pitchFamily="18" charset="0"/>
              </a:rPr>
              <a:t>bila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memenuhi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tiga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kriteria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berikut</a:t>
            </a:r>
            <a:r>
              <a:rPr lang="en-US" altLang="en-US" dirty="0"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n-US" altLang="en-US" dirty="0" err="1"/>
              <a:t>Persamaan</a:t>
            </a:r>
            <a:r>
              <a:rPr lang="en-US" altLang="en-US" dirty="0"/>
              <a:t> </a:t>
            </a:r>
            <a:r>
              <a:rPr lang="en-US" altLang="en-US" dirty="0" err="1"/>
              <a:t>matematis</a:t>
            </a:r>
            <a:r>
              <a:rPr lang="en-US" altLang="en-US" dirty="0"/>
              <a:t> yang </a:t>
            </a:r>
            <a:r>
              <a:rPr lang="en-US" altLang="en-US" dirty="0" err="1"/>
              <a:t>menggambarkan</a:t>
            </a:r>
            <a:r>
              <a:rPr lang="en-US" altLang="en-US" dirty="0"/>
              <a:t> </a:t>
            </a:r>
            <a:r>
              <a:rPr lang="en-US" altLang="en-US" dirty="0" err="1"/>
              <a:t>operasi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kriptografi</a:t>
            </a:r>
            <a:r>
              <a:rPr lang="en-US" altLang="en-US" dirty="0"/>
              <a:t> </a:t>
            </a:r>
            <a:r>
              <a:rPr lang="en-US" altLang="en-US" dirty="0" err="1"/>
              <a:t>sangat</a:t>
            </a:r>
            <a:r>
              <a:rPr lang="en-US" altLang="en-US" dirty="0"/>
              <a:t> </a:t>
            </a:r>
            <a:r>
              <a:rPr lang="en-US" altLang="en-US" dirty="0" err="1"/>
              <a:t>kompleks</a:t>
            </a:r>
            <a:r>
              <a:rPr lang="en-US" altLang="en-US" dirty="0"/>
              <a:t> </a:t>
            </a:r>
            <a:r>
              <a:rPr lang="en-US" altLang="en-US" dirty="0" err="1"/>
              <a:t>sehingga</a:t>
            </a:r>
            <a:r>
              <a:rPr lang="en-US" altLang="en-US" dirty="0"/>
              <a:t> </a:t>
            </a:r>
            <a:r>
              <a:rPr lang="en-US" altLang="en-US" dirty="0" err="1"/>
              <a:t>algoritma</a:t>
            </a:r>
            <a:r>
              <a:rPr lang="en-US" altLang="en-US" dirty="0"/>
              <a:t> </a:t>
            </a:r>
            <a:r>
              <a:rPr lang="en-US" altLang="en-US" dirty="0" err="1"/>
              <a:t>tidak</a:t>
            </a:r>
            <a:r>
              <a:rPr lang="en-US" altLang="en-US" dirty="0"/>
              <a:t> </a:t>
            </a:r>
            <a:r>
              <a:rPr lang="en-US" altLang="en-US" dirty="0" err="1"/>
              <a:t>mungkin</a:t>
            </a:r>
            <a:r>
              <a:rPr lang="en-US" altLang="en-US" dirty="0"/>
              <a:t> </a:t>
            </a:r>
            <a:r>
              <a:rPr lang="en-US" altLang="en-US" dirty="0" err="1"/>
              <a:t>dipecahkan</a:t>
            </a:r>
            <a:r>
              <a:rPr lang="en-US" altLang="en-US" dirty="0"/>
              <a:t> </a:t>
            </a:r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analitik</a:t>
            </a:r>
            <a:r>
              <a:rPr lang="en-US" altLang="en-US" dirty="0"/>
              <a:t>.</a:t>
            </a:r>
          </a:p>
          <a:p>
            <a:pPr marL="514350" indent="-514350" eaLnBrk="1" hangingPunct="1">
              <a:lnSpc>
                <a:spcPct val="90000"/>
              </a:lnSpc>
              <a:buFont typeface="+mj-lt"/>
              <a:buAutoNum type="arabicPeriod"/>
            </a:pPr>
            <a:endParaRPr lang="en-US" altLang="en-US" dirty="0"/>
          </a:p>
          <a:p>
            <a:pPr marL="609600" indent="-609600">
              <a:buFont typeface="Wingdings" panose="05000000000000000000" pitchFamily="2" charset="2"/>
              <a:buAutoNum type="arabicPeriod" startAt="2"/>
            </a:pPr>
            <a:r>
              <a:rPr lang="en-US" altLang="en-US" dirty="0" err="1"/>
              <a:t>Biaya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melampaui</a:t>
            </a:r>
            <a:r>
              <a:rPr lang="en-US" altLang="en-US" dirty="0"/>
              <a:t> </a:t>
            </a:r>
            <a:r>
              <a:rPr lang="en-US" altLang="en-US" dirty="0" err="1"/>
              <a:t>nilai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yang </a:t>
            </a:r>
            <a:r>
              <a:rPr lang="en-US" altLang="en-US" dirty="0" err="1"/>
              <a:t>terkandung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.</a:t>
            </a:r>
            <a:endParaRPr lang="en-GB" altLang="en-US" dirty="0"/>
          </a:p>
          <a:p>
            <a:pPr marL="609600" indent="-609600">
              <a:buNone/>
            </a:pP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  <a:p>
            <a:pPr marL="609600" indent="-609600">
              <a:buFont typeface="Wingdings" panose="05000000000000000000" pitchFamily="2" charset="2"/>
              <a:buAutoNum type="arabicPeriod" startAt="3"/>
            </a:pPr>
            <a:r>
              <a:rPr lang="en-US" altLang="en-US" dirty="0"/>
              <a:t>Waktu yang </a:t>
            </a:r>
            <a:r>
              <a:rPr lang="en-US" altLang="en-US" dirty="0" err="1"/>
              <a:t>diperlukan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memecahkan</a:t>
            </a:r>
            <a:r>
              <a:rPr lang="en-US" altLang="en-US" dirty="0"/>
              <a:t> </a:t>
            </a:r>
            <a:r>
              <a:rPr lang="en-US" altLang="en-US" dirty="0" err="1"/>
              <a:t>cipherteks</a:t>
            </a:r>
            <a:r>
              <a:rPr lang="en-US" altLang="en-US" dirty="0"/>
              <a:t> </a:t>
            </a:r>
            <a:r>
              <a:rPr lang="en-US" altLang="en-US" dirty="0" err="1"/>
              <a:t>melampaui</a:t>
            </a:r>
            <a:r>
              <a:rPr lang="en-US" altLang="en-US" dirty="0"/>
              <a:t> </a:t>
            </a:r>
            <a:r>
              <a:rPr lang="en-US" altLang="en-US" dirty="0" err="1"/>
              <a:t>lamanya</a:t>
            </a:r>
            <a:r>
              <a:rPr lang="en-US" altLang="en-US" dirty="0"/>
              <a:t> </a:t>
            </a:r>
            <a:r>
              <a:rPr lang="en-US" altLang="en-US" dirty="0" err="1"/>
              <a:t>waktu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</a:t>
            </a:r>
            <a:r>
              <a:rPr lang="en-US" altLang="en-US" dirty="0" err="1"/>
              <a:t>tersebut</a:t>
            </a:r>
            <a:r>
              <a:rPr lang="en-US" altLang="en-US" dirty="0"/>
              <a:t> </a:t>
            </a:r>
            <a:r>
              <a:rPr lang="en-US" altLang="en-US" dirty="0" err="1"/>
              <a:t>harus</a:t>
            </a:r>
            <a:r>
              <a:rPr lang="en-US" altLang="en-US" dirty="0"/>
              <a:t> </a:t>
            </a:r>
            <a:r>
              <a:rPr lang="en-US" altLang="en-US" dirty="0" err="1"/>
              <a:t>dijaga</a:t>
            </a:r>
            <a:r>
              <a:rPr lang="en-US" altLang="en-US" dirty="0"/>
              <a:t> </a:t>
            </a:r>
            <a:r>
              <a:rPr lang="en-US" altLang="en-US" dirty="0" err="1"/>
              <a:t>kerahasiaannya</a:t>
            </a:r>
            <a:r>
              <a:rPr lang="en-US" altLang="en-US" dirty="0"/>
              <a:t>. </a:t>
            </a:r>
            <a:r>
              <a:rPr lang="en-US" altLang="en-US" dirty="0"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89FA3F88-23C6-4BC8-9AE2-D6AE1F28D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1CFE9B88-95A5-45BC-A2A2-9C3B836D0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D65EB8D-36C8-44AE-A9EF-E07DF8333309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GB" altLang="en-US" sz="1400"/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CBD0AECB-BD6B-4599-B134-940DD9E5F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dirty="0" err="1"/>
              <a:t>Jenis-jenis</a:t>
            </a:r>
            <a:r>
              <a:rPr lang="en-US" altLang="en-US" b="1" dirty="0"/>
              <a:t> </a:t>
            </a:r>
            <a:r>
              <a:rPr lang="en-US" altLang="en-US" b="1" dirty="0" err="1"/>
              <a:t>Serangan</a:t>
            </a:r>
            <a:endParaRPr lang="en-US" altLang="en-US" b="1" dirty="0"/>
          </a:p>
        </p:txBody>
      </p:sp>
      <p:sp>
        <p:nvSpPr>
          <p:cNvPr id="8197" name="Rectangle 3">
            <a:extLst>
              <a:ext uri="{FF2B5EF4-FFF2-40B4-BE49-F238E27FC236}">
                <a16:creationId xmlns:a16="http://schemas.microsoft.com/office/drawing/2014/main" id="{A229BFC4-3A8C-47EB-9BD5-198A4C0637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>
                <a:cs typeface="Times New Roman" panose="02020603050405020304" pitchFamily="18" charset="0"/>
              </a:rPr>
              <a:t>Berdasarkan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keterlibatan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penyerang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dalam</a:t>
            </a:r>
            <a:r>
              <a:rPr lang="en-US" altLang="en-US" dirty="0"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cs typeface="Times New Roman" panose="02020603050405020304" pitchFamily="18" charset="0"/>
              </a:rPr>
              <a:t>komunikasi</a:t>
            </a:r>
            <a:r>
              <a:rPr lang="en-US" altLang="en-US" b="1" dirty="0">
                <a:cs typeface="Times New Roman" panose="02020603050405020304" pitchFamily="18" charset="0"/>
              </a:rPr>
              <a:t>:</a:t>
            </a:r>
          </a:p>
          <a:p>
            <a:pPr marL="514350" indent="-514350" eaLnBrk="1" hangingPunct="1">
              <a:buAutoNum type="arabicPeriod"/>
            </a:pPr>
            <a:r>
              <a:rPr lang="en-US" altLang="en-US" b="1" dirty="0" err="1">
                <a:cs typeface="Times New Roman" panose="02020603050405020304" pitchFamily="18" charset="0"/>
              </a:rPr>
              <a:t>Serangan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pasif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marL="514350" indent="-514350" eaLnBrk="1" hangingPunct="1">
              <a:buAutoNum type="arabicPeriod"/>
            </a:pPr>
            <a:r>
              <a:rPr lang="en-US" altLang="en-US" b="1" dirty="0" err="1">
                <a:cs typeface="Times New Roman" panose="02020603050405020304" pitchFamily="18" charset="0"/>
              </a:rPr>
              <a:t>Serangan</a:t>
            </a:r>
            <a:r>
              <a:rPr lang="en-US" altLang="en-US" b="1" dirty="0"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cs typeface="Times New Roman" panose="02020603050405020304" pitchFamily="18" charset="0"/>
              </a:rPr>
              <a:t>aktif</a:t>
            </a:r>
            <a:endParaRPr lang="en-US" altLang="en-US" b="1" dirty="0"/>
          </a:p>
          <a:p>
            <a:pPr eaLnBrk="1" hangingPunct="1"/>
            <a:endParaRPr lang="en-US" altLang="en-US" b="1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b="1" dirty="0"/>
              <a:t>	</a:t>
            </a:r>
            <a:endParaRPr lang="en-US" alt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CD2261B2-AB4B-4746-A6FF-22FDFE67C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E45936C1-BCC8-4D18-8169-5488080F5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8C47018-B372-4259-B0E8-7F64A2A6973F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GB" altLang="en-US" sz="14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1CB5A6-9987-4B02-9A22-4B1F02F305F6}"/>
              </a:ext>
            </a:extLst>
          </p:cNvPr>
          <p:cNvSpPr/>
          <p:nvPr/>
        </p:nvSpPr>
        <p:spPr>
          <a:xfrm>
            <a:off x="680720" y="757100"/>
            <a:ext cx="10871200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/>
              <a:t>1. </a:t>
            </a:r>
            <a:r>
              <a:rPr lang="en-US" altLang="en-US" sz="3200" b="1" dirty="0" err="1"/>
              <a:t>Serangan</a:t>
            </a:r>
            <a:r>
              <a:rPr lang="en-US" altLang="en-US" sz="3200" b="1" dirty="0"/>
              <a:t> </a:t>
            </a:r>
            <a:r>
              <a:rPr lang="en-US" altLang="en-US" sz="3200" b="1" dirty="0" err="1"/>
              <a:t>pasif</a:t>
            </a:r>
            <a:r>
              <a:rPr lang="en-US" altLang="en-US" sz="3200" b="1" dirty="0"/>
              <a:t> </a:t>
            </a:r>
            <a:r>
              <a:rPr lang="en-US" altLang="en-US" sz="3200" b="1" dirty="0">
                <a:cs typeface="Times New Roman" panose="02020603050405020304" pitchFamily="18" charset="0"/>
              </a:rPr>
              <a:t>(</a:t>
            </a:r>
            <a:r>
              <a:rPr lang="en-US" altLang="en-US" sz="3200" b="1" i="1" dirty="0">
                <a:cs typeface="Times New Roman" panose="02020603050405020304" pitchFamily="18" charset="0"/>
              </a:rPr>
              <a:t>passive attack</a:t>
            </a:r>
            <a:r>
              <a:rPr lang="en-US" altLang="en-US" sz="3200" b="1" dirty="0">
                <a:cs typeface="Times New Roman" panose="02020603050405020304" pitchFamily="18" charset="0"/>
              </a:rPr>
              <a:t>)</a:t>
            </a:r>
            <a:r>
              <a:rPr lang="en-US" altLang="en-US" sz="3200" b="1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alt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err="1"/>
              <a:t>penyerang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tidak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terlibat</a:t>
            </a:r>
            <a:r>
              <a:rPr lang="en-US" altLang="en-US" sz="2600" dirty="0"/>
              <a:t> </a:t>
            </a:r>
            <a:r>
              <a:rPr lang="en-US" altLang="en-US" sz="2600" dirty="0" err="1"/>
              <a:t>dalam</a:t>
            </a:r>
            <a:r>
              <a:rPr lang="en-US" altLang="en-US" sz="2600" dirty="0"/>
              <a:t> </a:t>
            </a:r>
            <a:r>
              <a:rPr lang="en-US" altLang="en-US" sz="2600" dirty="0" err="1"/>
              <a:t>komunikasi</a:t>
            </a:r>
            <a:r>
              <a:rPr lang="en-US" altLang="en-US" sz="2600" dirty="0"/>
              <a:t>  </a:t>
            </a:r>
            <a:r>
              <a:rPr lang="en-US" altLang="en-US" sz="2600" dirty="0" err="1"/>
              <a:t>antara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pengirim</a:t>
            </a:r>
            <a:r>
              <a:rPr lang="en-US" altLang="en-US" sz="2600" dirty="0"/>
              <a:t> dan </a:t>
            </a:r>
            <a:r>
              <a:rPr lang="en-US" altLang="en-US" sz="2600" dirty="0" err="1"/>
              <a:t>penerima</a:t>
            </a:r>
            <a:endParaRPr lang="en-US" alt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en-US" sz="2600" dirty="0" err="1"/>
              <a:t>penyerang</a:t>
            </a:r>
            <a:r>
              <a:rPr lang="en-US" altLang="en-US" sz="2600" dirty="0"/>
              <a:t> </a:t>
            </a:r>
            <a:r>
              <a:rPr lang="en-US" altLang="en-US" sz="2600" dirty="0" err="1"/>
              <a:t>hanya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melakukan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penyadapan</a:t>
            </a:r>
            <a:r>
              <a:rPr lang="en-US" altLang="en-US" sz="2600" dirty="0"/>
              <a:t> </a:t>
            </a:r>
            <a:r>
              <a:rPr lang="en-US" altLang="en-US" sz="2600" dirty="0" err="1"/>
              <a:t>untuk</a:t>
            </a:r>
            <a:r>
              <a:rPr lang="en-US" altLang="en-US" sz="2600" dirty="0"/>
              <a:t> </a:t>
            </a:r>
            <a:r>
              <a:rPr lang="en-US" altLang="en-US" sz="2600" dirty="0" err="1"/>
              <a:t>memperoleh</a:t>
            </a:r>
            <a:r>
              <a:rPr lang="en-US" altLang="en-US" sz="2600" dirty="0"/>
              <a:t> data </a:t>
            </a:r>
            <a:r>
              <a:rPr lang="en-US" altLang="en-US" sz="2600" dirty="0" err="1"/>
              <a:t>atau</a:t>
            </a:r>
            <a:r>
              <a:rPr lang="en-US" altLang="en-US" sz="2600" dirty="0"/>
              <a:t>     </a:t>
            </a:r>
            <a:r>
              <a:rPr lang="en-US" altLang="en-US" sz="2600" dirty="0" err="1"/>
              <a:t>informasi</a:t>
            </a:r>
            <a:r>
              <a:rPr lang="en-US" altLang="en-US" sz="2600" dirty="0"/>
              <a:t> </a:t>
            </a:r>
            <a:r>
              <a:rPr lang="en-US" altLang="en-US" sz="2600" dirty="0" err="1"/>
              <a:t>sebanyak-banyaknya</a:t>
            </a:r>
            <a:endParaRPr lang="en-US" altLang="en-US" sz="2600" dirty="0"/>
          </a:p>
        </p:txBody>
      </p:sp>
      <p:pic>
        <p:nvPicPr>
          <p:cNvPr id="26" name="Picture 4" descr="bd06790_">
            <a:extLst>
              <a:ext uri="{FF2B5EF4-FFF2-40B4-BE49-F238E27FC236}">
                <a16:creationId xmlns:a16="http://schemas.microsoft.com/office/drawing/2014/main" id="{496CA57D-8A85-47B5-8398-F5E9E4056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3694887"/>
            <a:ext cx="18129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5" descr="bd06784_">
            <a:extLst>
              <a:ext uri="{FF2B5EF4-FFF2-40B4-BE49-F238E27FC236}">
                <a16:creationId xmlns:a16="http://schemas.microsoft.com/office/drawing/2014/main" id="{515C9475-2424-41AE-B52C-570D545B6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1" y="3377387"/>
            <a:ext cx="1819275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ext Box 6">
            <a:extLst>
              <a:ext uri="{FF2B5EF4-FFF2-40B4-BE49-F238E27FC236}">
                <a16:creationId xmlns:a16="http://schemas.microsoft.com/office/drawing/2014/main" id="{F95BE4C1-6318-42AA-B53A-05145CFFBC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1" y="5358587"/>
            <a:ext cx="6080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Alice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95315EEA-7A57-42A4-89C3-2FA2927A22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5206187"/>
            <a:ext cx="5286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Bob</a:t>
            </a:r>
            <a:endParaRPr lang="en-US" altLang="en-US" sz="1400">
              <a:latin typeface="Arial" panose="020B0604020202020204" pitchFamily="34" charset="0"/>
            </a:endParaRPr>
          </a:p>
        </p:txBody>
      </p:sp>
      <p:sp>
        <p:nvSpPr>
          <p:cNvPr id="30" name="Line 8">
            <a:extLst>
              <a:ext uri="{FF2B5EF4-FFF2-40B4-BE49-F238E27FC236}">
                <a16:creationId xmlns:a16="http://schemas.microsoft.com/office/drawing/2014/main" id="{61D96811-7869-41B6-A774-4DCE1520C066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0" y="4444187"/>
            <a:ext cx="3886200" cy="0"/>
          </a:xfrm>
          <a:prstGeom prst="line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1" name="Rectangle 10">
            <a:extLst>
              <a:ext uri="{FF2B5EF4-FFF2-40B4-BE49-F238E27FC236}">
                <a16:creationId xmlns:a16="http://schemas.microsoft.com/office/drawing/2014/main" id="{AEDDC40C-81DF-41BA-B23A-27F99E128E9E}"/>
              </a:ext>
            </a:extLst>
          </p:cNvPr>
          <p:cNvSpPr txBox="1">
            <a:spLocks noChangeArrowheads="1"/>
          </p:cNvSpPr>
          <p:nvPr/>
        </p:nvSpPr>
        <p:spPr>
          <a:xfrm>
            <a:off x="4267200" y="3947301"/>
            <a:ext cx="3657600" cy="496887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None/>
            </a:pPr>
            <a:r>
              <a:rPr lang="en-US" altLang="en-US" sz="1400"/>
              <a:t>…hyTRedcyld[pu6tjkbbjudplkjsdoye6hnw…</a:t>
            </a:r>
          </a:p>
        </p:txBody>
      </p:sp>
      <p:graphicFrame>
        <p:nvGraphicFramePr>
          <p:cNvPr id="32" name="Object 11">
            <a:extLst>
              <a:ext uri="{FF2B5EF4-FFF2-40B4-BE49-F238E27FC236}">
                <a16:creationId xmlns:a16="http://schemas.microsoft.com/office/drawing/2014/main" id="{C45DA22D-EA25-4BB8-ACDC-E9752068CE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810530"/>
              </p:ext>
            </p:extLst>
          </p:nvPr>
        </p:nvGraphicFramePr>
        <p:xfrm>
          <a:off x="5634039" y="4596588"/>
          <a:ext cx="923925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Clip" r:id="rId5" imgW="3092450" imgH="3282950" progId="MS_ClipArt_Gallery.5">
                  <p:embed/>
                </p:oleObj>
              </mc:Choice>
              <mc:Fallback>
                <p:oleObj name="Clip" r:id="rId5" imgW="3092450" imgH="3282950" progId="MS_ClipArt_Gallery.5">
                  <p:embed/>
                  <p:pic>
                    <p:nvPicPr>
                      <p:cNvPr id="23" name="Object 11">
                        <a:extLst>
                          <a:ext uri="{FF2B5EF4-FFF2-40B4-BE49-F238E27FC236}">
                            <a16:creationId xmlns:a16="http://schemas.microsoft.com/office/drawing/2014/main" id="{B2AFD2A3-658E-4321-8A9F-57CC5109260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4039" y="4596588"/>
                        <a:ext cx="923925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hlink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2">
            <a:extLst>
              <a:ext uri="{FF2B5EF4-FFF2-40B4-BE49-F238E27FC236}">
                <a16:creationId xmlns:a16="http://schemas.microsoft.com/office/drawing/2014/main" id="{01F07F42-CC31-459F-AD6D-E5B0711DE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45176" y="5739587"/>
            <a:ext cx="5000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>
                <a:latin typeface="Arial" panose="020B0604020202020204" pitchFamily="34" charset="0"/>
              </a:rPr>
              <a:t>Eve</a:t>
            </a:r>
            <a:endParaRPr lang="en-US" altLang="en-US" sz="1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>
            <a:extLst>
              <a:ext uri="{FF2B5EF4-FFF2-40B4-BE49-F238E27FC236}">
                <a16:creationId xmlns:a16="http://schemas.microsoft.com/office/drawing/2014/main" id="{94D105A9-88C9-4613-B1A1-AB2EE1EB0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0243" name="Slide Number Placeholder 4">
            <a:extLst>
              <a:ext uri="{FF2B5EF4-FFF2-40B4-BE49-F238E27FC236}">
                <a16:creationId xmlns:a16="http://schemas.microsoft.com/office/drawing/2014/main" id="{7E9C7085-A689-41E5-9719-58CA7EF32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41FB764-9C9C-4AC5-9A57-6B4F688165A5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GB" altLang="en-US" sz="1400"/>
          </a:p>
        </p:txBody>
      </p:sp>
      <p:pic>
        <p:nvPicPr>
          <p:cNvPr id="10244" name="Picture 2">
            <a:extLst>
              <a:ext uri="{FF2B5EF4-FFF2-40B4-BE49-F238E27FC236}">
                <a16:creationId xmlns:a16="http://schemas.microsoft.com/office/drawing/2014/main" id="{9020F328-C30A-4BBD-984B-4F149E9D71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41" y="1095532"/>
            <a:ext cx="7852553" cy="5117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Box 6">
            <a:extLst>
              <a:ext uri="{FF2B5EF4-FFF2-40B4-BE49-F238E27FC236}">
                <a16:creationId xmlns:a16="http://schemas.microsoft.com/office/drawing/2014/main" id="{AD623C9A-BC4D-4C56-8E8C-E0EBA3E195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1" y="490536"/>
            <a:ext cx="714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i="1" dirty="0"/>
              <a:t>Screenshot Wireshark </a:t>
            </a:r>
            <a:r>
              <a:rPr lang="en-US" altLang="en-US" sz="2400" dirty="0"/>
              <a:t>(</a:t>
            </a:r>
            <a:r>
              <a:rPr lang="en-US" altLang="en-US" sz="2400" dirty="0" err="1"/>
              <a:t>memantau</a:t>
            </a:r>
            <a:r>
              <a:rPr lang="en-US" altLang="en-US" sz="2400" dirty="0"/>
              <a:t> </a:t>
            </a:r>
            <a:r>
              <a:rPr lang="en-US" altLang="en-US" sz="2400" i="1" dirty="0"/>
              <a:t>network traffic</a:t>
            </a:r>
            <a:r>
              <a:rPr lang="en-US" altLang="en-US" sz="2400" dirty="0"/>
              <a:t>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lide Number Placeholder 4">
            <a:extLst>
              <a:ext uri="{FF2B5EF4-FFF2-40B4-BE49-F238E27FC236}">
                <a16:creationId xmlns:a16="http://schemas.microsoft.com/office/drawing/2014/main" id="{10C55D79-210A-40E5-A8F6-F7626FEF6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094BEFE-C2BF-4455-BFCE-50672155ABF2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GB" altLang="en-US" sz="1400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5272DA7-098B-483F-9FB1-B51BACF96C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39" y="349235"/>
            <a:ext cx="8615681" cy="501297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12090E2-B3AB-4D0D-8E8E-80B9BAE4F31C}"/>
              </a:ext>
            </a:extLst>
          </p:cNvPr>
          <p:cNvSpPr/>
          <p:nvPr/>
        </p:nvSpPr>
        <p:spPr>
          <a:xfrm>
            <a:off x="1415098" y="6063962"/>
            <a:ext cx="91011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Sumber</a:t>
            </a:r>
            <a:r>
              <a:rPr lang="en-US" sz="1600" dirty="0"/>
              <a:t> </a:t>
            </a:r>
            <a:r>
              <a:rPr lang="en-US" sz="1600" dirty="0" err="1"/>
              <a:t>gambar</a:t>
            </a:r>
            <a:r>
              <a:rPr lang="en-US" sz="1600" dirty="0"/>
              <a:t>: https://www.researchgate.net/figure/Wireshark-Filtering-Showing-Clear-Text-of-user-Name-and-Password_fig3_326419957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EE2973-2D7C-48C2-AD97-0CA14FC047C0}"/>
              </a:ext>
            </a:extLst>
          </p:cNvPr>
          <p:cNvSpPr/>
          <p:nvPr/>
        </p:nvSpPr>
        <p:spPr>
          <a:xfrm>
            <a:off x="1415098" y="5467829"/>
            <a:ext cx="896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Filtering </a:t>
            </a:r>
            <a:r>
              <a:rPr lang="en-US" b="1" dirty="0" err="1"/>
              <a:t>dengan</a:t>
            </a:r>
            <a:r>
              <a:rPr lang="en-US" b="1" dirty="0"/>
              <a:t> Wireshark </a:t>
            </a:r>
            <a:r>
              <a:rPr lang="en-US" b="1" dirty="0" err="1"/>
              <a:t>dapat</a:t>
            </a:r>
            <a:r>
              <a:rPr lang="en-US" b="1" dirty="0"/>
              <a:t> </a:t>
            </a:r>
            <a:r>
              <a:rPr lang="en-US" b="1" dirty="0" err="1"/>
              <a:t>menampilkan</a:t>
            </a:r>
            <a:r>
              <a:rPr lang="en-US" b="1" dirty="0"/>
              <a:t> </a:t>
            </a:r>
            <a:r>
              <a:rPr lang="en-US" b="1" dirty="0" err="1"/>
              <a:t>plainteks</a:t>
            </a:r>
            <a:r>
              <a:rPr lang="en-US" b="1" dirty="0"/>
              <a:t> </a:t>
            </a:r>
            <a:r>
              <a:rPr lang="en-US" b="1" dirty="0" err="1"/>
              <a:t>berupa</a:t>
            </a:r>
            <a:r>
              <a:rPr lang="en-US" b="1" dirty="0"/>
              <a:t> </a:t>
            </a:r>
            <a:r>
              <a:rPr lang="en-US" b="1" i="1" dirty="0"/>
              <a:t>username</a:t>
            </a:r>
            <a:r>
              <a:rPr lang="en-US" b="1" dirty="0"/>
              <a:t> dan </a:t>
            </a:r>
            <a:r>
              <a:rPr lang="en-US" b="1" i="1" dirty="0"/>
              <a:t>password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82C68EBB-C7D4-4722-B1B6-E40002994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F0EBE9A6-C442-419E-B27E-C9C5C4C51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D316FB8-E46E-46D8-9B02-161BBB3D25E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GB" altLang="en-US" sz="1400"/>
          </a:p>
        </p:txBody>
      </p:sp>
      <p:sp>
        <p:nvSpPr>
          <p:cNvPr id="12293" name="Rectangle 3">
            <a:extLst>
              <a:ext uri="{FF2B5EF4-FFF2-40B4-BE49-F238E27FC236}">
                <a16:creationId xmlns:a16="http://schemas.microsoft.com/office/drawing/2014/main" id="{544DDE97-584C-42A9-AA10-EABC6F7A17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None/>
            </a:pPr>
            <a:r>
              <a:rPr lang="en-US" altLang="en-US" b="1" dirty="0" err="1"/>
              <a:t>Metode</a:t>
            </a:r>
            <a:r>
              <a:rPr lang="en-US" altLang="en-US" b="1" dirty="0"/>
              <a:t> </a:t>
            </a:r>
            <a:r>
              <a:rPr lang="en-US" altLang="en-US" b="1" dirty="0" err="1"/>
              <a:t>penyadapan</a:t>
            </a:r>
            <a:r>
              <a:rPr lang="en-US" altLang="en-US" b="1" dirty="0"/>
              <a:t>: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i="1" dirty="0"/>
              <a:t>Wiretapping</a:t>
            </a:r>
            <a:endParaRPr lang="en-GB" altLang="en-US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i="1" dirty="0"/>
              <a:t>Electromagnetic eavesdropping</a:t>
            </a:r>
            <a:endParaRPr lang="en-GB" altLang="en-US" dirty="0"/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en-US" altLang="en-US" i="1" dirty="0">
                <a:cs typeface="Times New Roman" panose="02020603050405020304" pitchFamily="18" charset="0"/>
              </a:rPr>
              <a:t>Acoustic Eavesdropping</a:t>
            </a:r>
            <a:r>
              <a:rPr lang="en-GB" altLang="en-US" dirty="0"/>
              <a:t> </a:t>
            </a:r>
          </a:p>
          <a:p>
            <a:pPr marL="609600" indent="-609600">
              <a:buNone/>
            </a:pPr>
            <a:endParaRPr lang="en-GB" alt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>
            <a:extLst>
              <a:ext uri="{FF2B5EF4-FFF2-40B4-BE49-F238E27FC236}">
                <a16:creationId xmlns:a16="http://schemas.microsoft.com/office/drawing/2014/main" id="{CC7D6338-A2D9-45DD-8A84-1C990BCD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728345"/>
            <a:ext cx="10515600" cy="4351338"/>
          </a:xfrm>
        </p:spPr>
        <p:txBody>
          <a:bodyPr>
            <a:normAutofit/>
          </a:bodyPr>
          <a:lstStyle/>
          <a:p>
            <a:r>
              <a:rPr lang="en-US" altLang="en-US" sz="3200" i="1" dirty="0"/>
              <a:t>Wiretapping</a:t>
            </a:r>
          </a:p>
        </p:txBody>
      </p:sp>
      <p:sp>
        <p:nvSpPr>
          <p:cNvPr id="13315" name="Footer Placeholder 3">
            <a:extLst>
              <a:ext uri="{FF2B5EF4-FFF2-40B4-BE49-F238E27FC236}">
                <a16:creationId xmlns:a16="http://schemas.microsoft.com/office/drawing/2014/main" id="{965A8326-321B-44AE-A8A9-587C1ED8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1400"/>
              <a:t>Rinaldi Munir/IF4020 Kriptografi</a:t>
            </a:r>
          </a:p>
        </p:txBody>
      </p:sp>
      <p:sp>
        <p:nvSpPr>
          <p:cNvPr id="13316" name="Slide Number Placeholder 4">
            <a:extLst>
              <a:ext uri="{FF2B5EF4-FFF2-40B4-BE49-F238E27FC236}">
                <a16:creationId xmlns:a16="http://schemas.microsoft.com/office/drawing/2014/main" id="{07A1084E-1C7E-49E7-88EB-1F032298E1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1590405-154E-49D3-9ADF-56ABCD95E11D}" type="slidenum">
              <a:rPr lang="en-GB" altLang="en-US" sz="140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GB" altLang="en-US" sz="1400"/>
          </a:p>
        </p:txBody>
      </p:sp>
      <p:pic>
        <p:nvPicPr>
          <p:cNvPr id="13317" name="Picture 2">
            <a:extLst>
              <a:ext uri="{FF2B5EF4-FFF2-40B4-BE49-F238E27FC236}">
                <a16:creationId xmlns:a16="http://schemas.microsoft.com/office/drawing/2014/main" id="{105C1D30-BB68-4EE3-8CE5-0B110823D0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1518920"/>
            <a:ext cx="5801784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1169</Words>
  <Application>Microsoft Office PowerPoint</Application>
  <PresentationFormat>Widescreen</PresentationFormat>
  <Paragraphs>190</Paragraphs>
  <Slides>30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Clip</vt:lpstr>
      <vt:lpstr>Visio.Drawing.6</vt:lpstr>
      <vt:lpstr>Document</vt:lpstr>
      <vt:lpstr>Serangan Terhadap Kriptografi </vt:lpstr>
      <vt:lpstr>Pendahuluan </vt:lpstr>
      <vt:lpstr>Serangan (attack) </vt:lpstr>
      <vt:lpstr>Jenis-jenis Serangan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Acoustic Eavesdropping</vt:lpstr>
      <vt:lpstr>PowerPoint Presentation</vt:lpstr>
      <vt:lpstr>PowerPoint Presentation</vt:lpstr>
      <vt:lpstr>PowerPoint Presentation</vt:lpstr>
      <vt:lpstr>PowerPoint Presentation</vt:lpstr>
      <vt:lpstr>Jenis-jenis Serangan</vt:lpstr>
      <vt:lpstr>PowerPoint Presentation</vt:lpstr>
      <vt:lpstr>PowerPoint Presentation</vt:lpstr>
      <vt:lpstr>PowerPoint Presentation</vt:lpstr>
      <vt:lpstr>PowerPoint Presentation</vt:lpstr>
      <vt:lpstr>Jenis-jenis Serangan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Serangan Terhadap Kriptografi </dc:title>
  <dc:creator>Rinaldi Munir</dc:creator>
  <cp:lastModifiedBy>Rinaldi Munir</cp:lastModifiedBy>
  <cp:revision>22</cp:revision>
  <dcterms:created xsi:type="dcterms:W3CDTF">2020-09-05T12:57:13Z</dcterms:created>
  <dcterms:modified xsi:type="dcterms:W3CDTF">2020-09-06T13:31:28Z</dcterms:modified>
</cp:coreProperties>
</file>