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78" r:id="rId5"/>
    <p:sldId id="262" r:id="rId6"/>
    <p:sldId id="263" r:id="rId7"/>
    <p:sldId id="264" r:id="rId8"/>
    <p:sldId id="265" r:id="rId9"/>
    <p:sldId id="269" r:id="rId10"/>
    <p:sldId id="270" r:id="rId11"/>
    <p:sldId id="267" r:id="rId12"/>
    <p:sldId id="272" r:id="rId13"/>
    <p:sldId id="273" r:id="rId14"/>
    <p:sldId id="279" r:id="rId15"/>
    <p:sldId id="266" r:id="rId16"/>
    <p:sldId id="274" r:id="rId17"/>
    <p:sldId id="271" r:id="rId18"/>
    <p:sldId id="280" r:id="rId19"/>
    <p:sldId id="275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C135F-0E04-4BA0-B7D9-61BC083F4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21293D-8D71-4C43-B617-F80FE1F84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BDFA3-460B-4F9E-A1A7-D9D2082D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5EC76-D807-4027-BBB9-E9B6992FD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3C7DC-8935-41D6-ABD8-670541F0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2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57795-9B1D-4B08-B47E-B752D992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9970B2-D945-4EB9-B441-274F12DB6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F04F1-9637-444B-800A-FE02BC4B4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9C430-09EE-440F-BADA-C31033F5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951E1-DCC5-438D-8431-394A1DC45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9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B59257-4F81-4920-9923-2C659AEC4F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78F91C-FDAA-467F-AF6B-E4952C9AB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849A0-8E9C-4205-801A-688BE2FEE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AD976-2068-4308-9520-AC66ADF21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B0F80-B7F9-460D-8E6F-C1A2896B3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2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68E5D-77BD-46DD-A262-8E2F3AA73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53921-9A0D-4F5D-BBF8-C66ED3FA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9D15C-583B-4E82-BCFB-CEEE3915A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E2270-B443-4015-AEB0-DCE7BEDF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1C84A-0431-40E5-A338-850FA6D0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8DC1C-3B18-4AC5-9353-F7321CFA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78CD0-7A60-4825-A977-1174A8B24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2BE39-80FA-4B7D-81E5-E4A0B54ED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D4370-0DAC-4A0C-AFC0-35510A27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8695F-BB96-471F-BCE0-7C059F3D5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8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A645D-7FE4-4C12-9BCD-A0E15D2BC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B9C98-9A22-4538-B42C-BE2388441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78925-A398-4B02-A151-90E3D148E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9DDF9-7EB2-4F32-A2DC-BE3044BDE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7B09-78E4-4BE6-A4E8-ACEDA2347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0A344-668E-41F9-8199-DA5CABF80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4F39A-0E01-4AC7-9C2C-1F97032E2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2ED48-EEA8-4E25-BC01-AE6BCF3A8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6E5C2-4084-4B63-B25B-1911286D7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C96DAA-74E4-422F-89EA-9FA5C3302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FA47F-D01A-4661-932A-E12A289861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4351B-A3D3-47E0-99D3-7739433FA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8C2A2-CD66-4CE7-8313-CFB91271F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C26DE9-A800-43B6-861A-FCE5CEB6D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1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9349B-66F3-49BF-87F0-FD67EBD8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9DCAD1-4B3C-4140-87C8-C8A0D875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A2D30-4CE4-47C2-8370-2DB028FE5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9A2A9B-2E30-4BC9-BB7D-9F1A8916A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4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F2CBCB-2285-455E-8890-33F120802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0FFA9-A6D3-44F1-88B7-AB4A594B1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9EC9B-AC07-4430-A733-69A278F7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90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92E6B-379B-4F09-9EB3-BAC495063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EACB6-1FFB-4144-8BA6-89E8519FA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98036-B295-4B3A-9E3C-715A896EC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2031C-BCAF-41F5-8E7A-D90E9D551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269DA9-7E7C-40B4-B65B-B1CF65EE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6F073F-AA30-443E-B64C-F88CE4282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7F26-257D-4E38-9D42-F3EA38B13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14F717-1EA7-461F-A702-009BCC8A82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92DEAB-1C70-4BCB-B5A0-2CD1B1B62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880A1-521B-4D94-B39D-58407AECB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98A77-685E-49DE-8955-FAEA7296D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80700-4C12-48F2-96F9-9EE6A5B94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4D8FC4-D7C7-4CBD-BD0D-F78E9AB5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AAEF8-AD3E-4A62-9A10-702E75300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8B793-B904-43EA-B432-0D25F1905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5B65-9379-4E03-8D96-990DDEF93760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B02D6-A5C2-4C32-BA94-8CC6B11DD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B8252-7F3B-4EDB-BF1D-592D37CFB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A40DC-E756-4A0E-B320-0DE4298C5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sslindonesia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tf.org/rfc/rfc2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3A1F6FD-4D25-4658-B5BA-A0FD89FE12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40485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Secure Socket Layer (SSL)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692B7D5E-44D1-432B-953D-2E4B895AB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765" y="-61292"/>
            <a:ext cx="3945835" cy="2466147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A60B4C1A-BAC7-4639-B67B-76D41A0532EA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/>
              <a:t>Oleh: Rinaldi Munir</a:t>
            </a:r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98032EF-3DB6-4550-8096-A607718E95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75631" y="1887854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024B0D-8EE9-41D4-8FDE-A2E017C30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7772400" cy="8382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cs typeface="Times New Roman" panose="02020603050405020304" pitchFamily="18" charset="0"/>
              </a:rPr>
              <a:t>Sub-protokol</a:t>
            </a:r>
            <a:r>
              <a:rPr lang="en-US" altLang="en-US" sz="3600" b="1" i="1">
                <a:cs typeface="Times New Roman" panose="02020603050405020304" pitchFamily="18" charset="0"/>
              </a:rPr>
              <a:t> handshaking</a:t>
            </a:r>
          </a:p>
        </p:txBody>
      </p:sp>
      <p:sp>
        <p:nvSpPr>
          <p:cNvPr id="12291" name="Rectangle 5">
            <a:extLst>
              <a:ext uri="{FF2B5EF4-FFF2-40B4-BE49-F238E27FC236}">
                <a16:creationId xmlns:a16="http://schemas.microsoft.com/office/drawing/2014/main" id="{AFC5BEF5-87D3-48E5-9DE5-70DF3E7D5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6813" y="124936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12292" name="Object 4">
            <a:extLst>
              <a:ext uri="{FF2B5EF4-FFF2-40B4-BE49-F238E27FC236}">
                <a16:creationId xmlns:a16="http://schemas.microsoft.com/office/drawing/2014/main" id="{3A90705D-1B36-4AF5-B6F6-0BA806CB40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545441"/>
              </p:ext>
            </p:extLst>
          </p:nvPr>
        </p:nvGraphicFramePr>
        <p:xfrm>
          <a:off x="2511287" y="1050235"/>
          <a:ext cx="5837583" cy="5326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r:id="rId3" imgW="4779360" imgH="4355640" progId="Visio.Drawing.5">
                  <p:embed/>
                </p:oleObj>
              </mc:Choice>
              <mc:Fallback>
                <p:oleObj r:id="rId3" imgW="4779360" imgH="4355640" progId="Visio.Drawing.5">
                  <p:embed/>
                  <p:pic>
                    <p:nvPicPr>
                      <p:cNvPr id="12292" name="Object 4">
                        <a:extLst>
                          <a:ext uri="{FF2B5EF4-FFF2-40B4-BE49-F238E27FC236}">
                            <a16:creationId xmlns:a16="http://schemas.microsoft.com/office/drawing/2014/main" id="{3A90705D-1B36-4AF5-B6F6-0BA806CB40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1287" y="1050235"/>
                        <a:ext cx="5837583" cy="53261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4">
            <a:extLst>
              <a:ext uri="{FF2B5EF4-FFF2-40B4-BE49-F238E27FC236}">
                <a16:creationId xmlns:a16="http://schemas.microsoft.com/office/drawing/2014/main" id="{553A5AD5-BA08-4F2B-9CC4-59E7561AFBB7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1545531884"/>
              </p:ext>
            </p:extLst>
          </p:nvPr>
        </p:nvGraphicFramePr>
        <p:xfrm>
          <a:off x="3253410" y="248477"/>
          <a:ext cx="5294242" cy="656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PBrush" r:id="rId3" imgW="6590476" imgH="8171429" progId="">
                  <p:embed/>
                </p:oleObj>
              </mc:Choice>
              <mc:Fallback>
                <p:oleObj name="PBrush" r:id="rId3" imgW="6590476" imgH="8171429" progId="">
                  <p:embed/>
                  <p:pic>
                    <p:nvPicPr>
                      <p:cNvPr id="13314" name="Object 4">
                        <a:extLst>
                          <a:ext uri="{FF2B5EF4-FFF2-40B4-BE49-F238E27FC236}">
                            <a16:creationId xmlns:a16="http://schemas.microsoft.com/office/drawing/2014/main" id="{553A5AD5-BA08-4F2B-9CC4-59E7561AFB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3410" y="248477"/>
                        <a:ext cx="5294242" cy="6565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0D8E5FF2-0137-4144-BB56-F535DD3A82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sini</a:t>
            </a:r>
            <a:r>
              <a:rPr lang="en-US" altLang="en-US" dirty="0">
                <a:cs typeface="Times New Roman" panose="02020603050405020304" pitchFamily="18" charset="0"/>
              </a:rPr>
              <a:t>, proses </a:t>
            </a:r>
            <a:r>
              <a:rPr lang="en-US" altLang="en-US" dirty="0" err="1">
                <a:cs typeface="Times New Roman" panose="02020603050405020304" pitchFamily="18" charset="0"/>
              </a:rPr>
              <a:t>pembentukan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kanal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selesai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cs typeface="Times New Roman" panose="02020603050405020304" pitchFamily="18" charset="0"/>
              </a:rPr>
              <a:t> sub-</a:t>
            </a:r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terbentuk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i="1" dirty="0">
                <a:cs typeface="Times New Roman" panose="02020603050405020304" pitchFamily="18" charset="0"/>
              </a:rPr>
              <a:t>http://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i="1" dirty="0">
                <a:cs typeface="Times New Roman" panose="02020603050405020304" pitchFamily="18" charset="0"/>
              </a:rPr>
              <a:t>URL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berubah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i="1" dirty="0">
                <a:cs typeface="Times New Roman" panose="02020603050405020304" pitchFamily="18" charset="0"/>
              </a:rPr>
              <a:t>https://</a:t>
            </a:r>
            <a:r>
              <a:rPr lang="en-US" altLang="en-US" dirty="0">
                <a:cs typeface="Times New Roman" panose="02020603050405020304" pitchFamily="18" charset="0"/>
              </a:rPr>
              <a:t>  (</a:t>
            </a:r>
            <a:r>
              <a:rPr lang="en-US" altLang="en-US" i="1" dirty="0">
                <a:cs typeface="Times New Roman" panose="02020603050405020304" pitchFamily="18" charset="0"/>
              </a:rPr>
              <a:t>http secure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>
            <a:extLst>
              <a:ext uri="{FF2B5EF4-FFF2-40B4-BE49-F238E27FC236}">
                <a16:creationId xmlns:a16="http://schemas.microsoft.com/office/drawing/2014/main" id="{2ED8D825-95C1-4F19-AEE8-540986A54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457201"/>
            <a:ext cx="8018463" cy="589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C0ED09AA-26F0-46C6-B6DD-B98DEB6E6E5C}"/>
              </a:ext>
            </a:extLst>
          </p:cNvPr>
          <p:cNvSpPr/>
          <p:nvPr/>
        </p:nvSpPr>
        <p:spPr>
          <a:xfrm>
            <a:off x="2514600" y="990600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26C8F11B-41EC-4E0E-998C-7CE8E1900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66" y="1207603"/>
            <a:ext cx="10498211" cy="419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771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FB33EC5-E9AE-4672-9B79-ABB213CE2D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>
                <a:cs typeface="Times New Roman" panose="02020603050405020304" pitchFamily="18" charset="0"/>
              </a:rPr>
              <a:t>Sub-protokol</a:t>
            </a:r>
            <a:r>
              <a:rPr lang="en-US" altLang="en-US" sz="3600" b="1" i="1">
                <a:cs typeface="Times New Roman" panose="02020603050405020304" pitchFamily="18" charset="0"/>
              </a:rPr>
              <a:t> SSL record</a:t>
            </a:r>
            <a:endParaRPr lang="en-GB" altLang="en-US" sz="3600" b="1">
              <a:cs typeface="Times New Roman" panose="02020603050405020304" pitchFamily="18" charset="0"/>
            </a:endParaRPr>
          </a:p>
        </p:txBody>
      </p:sp>
      <p:graphicFrame>
        <p:nvGraphicFramePr>
          <p:cNvPr id="16387" name="Object 4">
            <a:extLst>
              <a:ext uri="{FF2B5EF4-FFF2-40B4-BE49-F238E27FC236}">
                <a16:creationId xmlns:a16="http://schemas.microsoft.com/office/drawing/2014/main" id="{1985831D-97B4-4ED2-A5AA-0B20180020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024068"/>
              </p:ext>
            </p:extLst>
          </p:nvPr>
        </p:nvGraphicFramePr>
        <p:xfrm>
          <a:off x="1921566" y="1812236"/>
          <a:ext cx="7391400" cy="443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PBrush" r:id="rId3" imgW="10860016" imgH="6516010" progId="">
                  <p:embed/>
                </p:oleObj>
              </mc:Choice>
              <mc:Fallback>
                <p:oleObj name="PBrush" r:id="rId3" imgW="10860016" imgH="6516010" progId="">
                  <p:embed/>
                  <p:pic>
                    <p:nvPicPr>
                      <p:cNvPr id="16387" name="Object 4">
                        <a:extLst>
                          <a:ext uri="{FF2B5EF4-FFF2-40B4-BE49-F238E27FC236}">
                            <a16:creationId xmlns:a16="http://schemas.microsoft.com/office/drawing/2014/main" id="{1985831D-97B4-4ED2-A5AA-0B20180020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1566" y="1812236"/>
                        <a:ext cx="7391400" cy="443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49B5B2A-F7F8-43C8-9817-79BB48F78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en-US" dirty="0"/>
              <a:t>SSL Record Format</a:t>
            </a:r>
            <a:endParaRPr lang="en-GB" altLang="en-US" dirty="0"/>
          </a:p>
        </p:txBody>
      </p:sp>
      <p:graphicFrame>
        <p:nvGraphicFramePr>
          <p:cNvPr id="17411" name="Object 4">
            <a:extLst>
              <a:ext uri="{FF2B5EF4-FFF2-40B4-BE49-F238E27FC236}">
                <a16:creationId xmlns:a16="http://schemas.microsoft.com/office/drawing/2014/main" id="{199D7159-93B3-4E9B-8927-86BE96418F4B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3276601" y="1905000"/>
          <a:ext cx="5254625" cy="443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PBrush" r:id="rId3" imgW="6838095" imgH="5772956" progId="">
                  <p:embed/>
                </p:oleObj>
              </mc:Choice>
              <mc:Fallback>
                <p:oleObj name="PBrush" r:id="rId3" imgW="6838095" imgH="5772956" progId="">
                  <p:embed/>
                  <p:pic>
                    <p:nvPicPr>
                      <p:cNvPr id="17411" name="Object 4">
                        <a:extLst>
                          <a:ext uri="{FF2B5EF4-FFF2-40B4-BE49-F238E27FC236}">
                            <a16:creationId xmlns:a16="http://schemas.microsoft.com/office/drawing/2014/main" id="{199D7159-93B3-4E9B-8927-86BE96418F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1" y="1905000"/>
                        <a:ext cx="5254625" cy="443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103F7E8A-51AF-47EE-B167-8CA3CCF9B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4947" y="533400"/>
            <a:ext cx="10336695" cy="5486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Di </a:t>
            </a:r>
            <a:r>
              <a:rPr lang="en-US" altLang="en-US" dirty="0" err="1">
                <a:cs typeface="Times New Roman" panose="02020603050405020304" pitchFamily="18" charset="0"/>
              </a:rPr>
              <a:t>tempat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, sub-</a:t>
            </a:r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Recordmelakukan</a:t>
            </a:r>
            <a:r>
              <a:rPr lang="en-US" altLang="en-US" dirty="0">
                <a:cs typeface="Times New Roman" panose="02020603050405020304" pitchFamily="18" charset="0"/>
              </a:rPr>
              <a:t> proses </a:t>
            </a:r>
            <a:r>
              <a:rPr lang="en-US" altLang="en-US" dirty="0" err="1">
                <a:cs typeface="Times New Roman" panose="02020603050405020304" pitchFamily="18" charset="0"/>
              </a:rPr>
              <a:t>berkebalikan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mendekripsi</a:t>
            </a:r>
            <a:r>
              <a:rPr lang="en-US" altLang="en-US" dirty="0">
                <a:cs typeface="Times New Roman" panose="02020603050405020304" pitchFamily="18" charset="0"/>
              </a:rPr>
              <a:t> data yang </a:t>
            </a:r>
            <a:r>
              <a:rPr lang="en-US" altLang="en-US" dirty="0" err="1">
                <a:cs typeface="Times New Roman" panose="02020603050405020304" pitchFamily="18" charset="0"/>
              </a:rPr>
              <a:t>diterima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mengotentikasinya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MAC</a:t>
            </a:r>
            <a:r>
              <a:rPr lang="en-US" altLang="en-US" dirty="0">
                <a:cs typeface="Times New Roman" panose="02020603050405020304" pitchFamily="18" charset="0"/>
              </a:rPr>
              <a:t>), men-</a:t>
            </a:r>
            <a:r>
              <a:rPr lang="en-US" altLang="en-US" dirty="0" err="1">
                <a:cs typeface="Times New Roman" panose="02020603050405020304" pitchFamily="18" charset="0"/>
              </a:rPr>
              <a:t>dekompresinya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lalu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merakitnya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SSL </a:t>
            </a:r>
            <a:r>
              <a:rPr lang="en-US" altLang="en-US" dirty="0" err="1">
                <a:cs typeface="Times New Roman" panose="02020603050405020304" pitchFamily="18" charset="0"/>
              </a:rPr>
              <a:t>membuat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komunakasi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lambat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Piranti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keras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peripheral component interconnect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PCI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dipasang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web server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memproses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transaksi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cepat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mengurangi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pemrosesan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Informasi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lanjut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diperoleh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tutorial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www.netscape.com/security/index.html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19484-E1CB-48E7-A490-3F9FE83BF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783"/>
            <a:ext cx="10515600" cy="530749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Pernahkah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browser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google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mengunjungi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website: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i="1" dirty="0"/>
              <a:t>website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b="1" dirty="0" err="1">
                <a:hlinkClick r:id="rId2"/>
              </a:rPr>
              <a:t>sertifikat</a:t>
            </a:r>
            <a:r>
              <a:rPr lang="en-US" b="1" dirty="0">
                <a:hlinkClick r:id="rId2"/>
              </a:rPr>
              <a:t> SSL</a:t>
            </a:r>
            <a:r>
              <a:rPr lang="en-US" dirty="0"/>
              <a:t> dan </a:t>
            </a:r>
            <a:r>
              <a:rPr lang="en-US" dirty="0" err="1"/>
              <a:t>transmisi</a:t>
            </a:r>
            <a:r>
              <a:rPr lang="en-US" dirty="0"/>
              <a:t> data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.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34AC8C79-8EFF-40FA-AD83-DE2E7E38E2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095" y="2203594"/>
            <a:ext cx="7713572" cy="3223171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B19D8F29-C28B-40E8-B9AE-CF68E6793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05672"/>
            <a:ext cx="10515600" cy="1325563"/>
          </a:xfrm>
        </p:spPr>
        <p:txBody>
          <a:bodyPr/>
          <a:lstStyle/>
          <a:p>
            <a:pPr eaLnBrk="1" hangingPunct="1"/>
            <a:r>
              <a:rPr lang="sv-SE" altLang="en-US" b="1" dirty="0"/>
              <a:t>Sertifikat SSL</a:t>
            </a:r>
            <a:endParaRPr lang="en-GB" altLang="en-US" b="1" dirty="0"/>
          </a:p>
        </p:txBody>
      </p:sp>
    </p:spTree>
    <p:extLst>
      <p:ext uri="{BB962C8B-B14F-4D97-AF65-F5344CB8AC3E}">
        <p14:creationId xmlns:p14="http://schemas.microsoft.com/office/powerpoint/2010/main" val="1148847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EC034C5-4EAB-435C-9A47-9454B14772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i="1" dirty="0"/>
              <a:t>TLS</a:t>
            </a:r>
            <a:r>
              <a:rPr lang="en-US" altLang="en-US" sz="3600" b="1" dirty="0"/>
              <a:t> </a:t>
            </a:r>
            <a:r>
              <a:rPr lang="en-US" altLang="en-US" sz="3600" b="1" dirty="0">
                <a:cs typeface="Times New Roman" panose="02020603050405020304" pitchFamily="18" charset="0"/>
              </a:rPr>
              <a:t>(</a:t>
            </a:r>
            <a:r>
              <a:rPr lang="en-US" altLang="en-US" sz="3600" b="1" i="1" dirty="0">
                <a:cs typeface="Times New Roman" panose="02020603050405020304" pitchFamily="18" charset="0"/>
              </a:rPr>
              <a:t>Transport Layer Security</a:t>
            </a:r>
            <a:r>
              <a:rPr lang="en-US" altLang="en-US" sz="3600" b="1" dirty="0">
                <a:cs typeface="Times New Roman" panose="02020603050405020304" pitchFamily="18" charset="0"/>
              </a:rPr>
              <a:t>)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FA70FCE-251D-461A-B6A9-7B94C233D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0417" y="1835426"/>
            <a:ext cx="10151166" cy="4515678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1996, </a:t>
            </a:r>
            <a:r>
              <a:rPr lang="en-US" altLang="en-US" i="1" dirty="0">
                <a:cs typeface="Times New Roman" panose="02020603050405020304" pitchFamily="18" charset="0"/>
              </a:rPr>
              <a:t>Netscape Communications Corp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mengajukan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IETF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Internet Engineering Task Force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standardisasi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Hasilnya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TLS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Transport Layer Security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  <a:r>
              <a:rPr lang="en-US" altLang="en-US" i="1" dirty="0">
                <a:cs typeface="Times New Roman" panose="02020603050405020304" pitchFamily="18" charset="0"/>
              </a:rPr>
              <a:t>TLS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dijelaskan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RFC</a:t>
            </a:r>
            <a:r>
              <a:rPr lang="en-US" altLang="en-US" dirty="0">
                <a:cs typeface="Times New Roman" panose="02020603050405020304" pitchFamily="18" charset="0"/>
              </a:rPr>
              <a:t> 2246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informasi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lanjut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perihal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TLS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kunjungi</a:t>
            </a:r>
            <a:r>
              <a:rPr lang="en-US" altLang="en-US" dirty="0">
                <a:cs typeface="Times New Roman" panose="02020603050405020304" pitchFamily="18" charset="0"/>
              </a:rPr>
              <a:t> situs </a:t>
            </a:r>
            <a:r>
              <a:rPr lang="en-US" altLang="en-US" i="1" dirty="0">
                <a:cs typeface="Times New Roman" panose="02020603050405020304" pitchFamily="18" charset="0"/>
              </a:rPr>
              <a:t>IETF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i="1" dirty="0">
                <a:cs typeface="Times New Roman" panose="02020603050405020304" pitchFamily="18" charset="0"/>
                <a:hlinkClick r:id="rId2"/>
              </a:rPr>
              <a:t>www.ietf.org/rfc/rfc22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TLS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dianggap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3.1, dan </a:t>
            </a:r>
            <a:r>
              <a:rPr lang="en-US" altLang="en-US" dirty="0" err="1">
                <a:cs typeface="Times New Roman" panose="02020603050405020304" pitchFamily="18" charset="0"/>
              </a:rPr>
              <a:t>implementasi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pertamanya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1999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6345372-9721-40AF-9932-1C65609E8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Keamanan</a:t>
            </a:r>
            <a:r>
              <a:rPr lang="en-US" altLang="en-US" b="1" dirty="0"/>
              <a:t> Web</a:t>
            </a:r>
            <a:endParaRPr lang="en-GB" altLang="en-US" b="1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62310B6-389E-4F3A-9237-7CEB713FA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Secure Socket Layer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browsing web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bertindak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mengamankan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komunikasi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client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server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dikembangkan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i="1" dirty="0">
                <a:cs typeface="Times New Roman" panose="02020603050405020304" pitchFamily="18" charset="0"/>
              </a:rPr>
              <a:t>Netscape </a:t>
            </a:r>
            <a:r>
              <a:rPr lang="en-US" altLang="en-US" i="1" dirty="0" err="1">
                <a:cs typeface="Times New Roman" panose="02020603050405020304" pitchFamily="18" charset="0"/>
              </a:rPr>
              <a:t>Communations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1994.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Ada </a:t>
            </a:r>
            <a:r>
              <a:rPr lang="en-US" altLang="en-US" dirty="0" err="1">
                <a:cs typeface="Times New Roman" panose="02020603050405020304" pitchFamily="18" charset="0"/>
              </a:rPr>
              <a:t>beberapa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2 dan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3,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3 paling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24D9158-E5E1-4040-A8B8-60FFB5F60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399" y="495300"/>
            <a:ext cx="7772400" cy="1143000"/>
          </a:xfrm>
        </p:spPr>
        <p:txBody>
          <a:bodyPr/>
          <a:lstStyle/>
          <a:p>
            <a:pPr algn="l" eaLnBrk="1" hangingPunct="1"/>
            <a:r>
              <a:rPr lang="sv-SE" altLang="en-US" i="1" dirty="0"/>
              <a:t>Transport Layer Security </a:t>
            </a:r>
            <a:r>
              <a:rPr lang="sv-SE" altLang="en-US" dirty="0"/>
              <a:t>(TLS)</a:t>
            </a:r>
            <a:endParaRPr lang="sv-SE" altLang="en-US" i="1" noProof="1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7B17123-C1A2-4EEA-B7D9-549CF0A52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399" y="1676399"/>
            <a:ext cx="9680713" cy="476415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sv-SE" altLang="en-US" dirty="0"/>
              <a:t>The same record format as the SSL record format.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dirty="0"/>
              <a:t>Defined in RFC 2246.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dirty="0"/>
              <a:t>Similar to SSL v3.</a:t>
            </a:r>
          </a:p>
          <a:p>
            <a:pPr eaLnBrk="1" hangingPunct="1">
              <a:lnSpc>
                <a:spcPct val="90000"/>
              </a:lnSpc>
            </a:pPr>
            <a:r>
              <a:rPr lang="sv-SE" altLang="en-US" dirty="0"/>
              <a:t>Differences in the: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version number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message authentication code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pseudorandom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alert codes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cipher suites 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client certificate types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certificate_verify and finished message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cryptographic computations</a:t>
            </a:r>
          </a:p>
          <a:p>
            <a:pPr lvl="1" eaLnBrk="1" hangingPunct="1">
              <a:lnSpc>
                <a:spcPct val="90000"/>
              </a:lnSpc>
            </a:pPr>
            <a:r>
              <a:rPr lang="sv-SE" altLang="en-US" sz="1800" dirty="0"/>
              <a:t>padding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sv-SE" altLang="en-US" sz="1600" dirty="0"/>
          </a:p>
          <a:p>
            <a:pPr lvl="1" eaLnBrk="1" hangingPunct="1">
              <a:lnSpc>
                <a:spcPct val="90000"/>
              </a:lnSpc>
            </a:pPr>
            <a:endParaRPr lang="sv-SE" altLang="en-US" noProof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C00B39D8-65AF-4126-8D0F-F929BA755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3973" y="1489566"/>
            <a:ext cx="9929191" cy="44196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beroperasi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komunikasi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TCP/IP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Transmission Control Protocol</a:t>
            </a:r>
            <a:r>
              <a:rPr lang="en-US" altLang="en-US" dirty="0">
                <a:cs typeface="Times New Roman" panose="02020603050405020304" pitchFamily="18" charset="0"/>
              </a:rPr>
              <a:t>/</a:t>
            </a:r>
            <a:r>
              <a:rPr lang="en-US" altLang="en-US" i="1" dirty="0">
                <a:cs typeface="Times New Roman" panose="02020603050405020304" pitchFamily="18" charset="0"/>
              </a:rPr>
              <a:t>Internet Protocol</a:t>
            </a:r>
            <a:r>
              <a:rPr lang="en-US" altLang="en-US" dirty="0">
                <a:cs typeface="Times New Roman" panose="02020603050405020304" pitchFamily="18" charset="0"/>
              </a:rPr>
              <a:t>) dan </a:t>
            </a:r>
            <a:r>
              <a:rPr lang="en-US" altLang="en-US" dirty="0" err="1">
                <a:cs typeface="Times New Roman" panose="02020603050405020304" pitchFamily="18" charset="0"/>
              </a:rPr>
              <a:t>aplikasi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lihat</a:t>
            </a:r>
            <a:r>
              <a:rPr lang="en-US" altLang="en-US" dirty="0">
                <a:cs typeface="Times New Roman" panose="02020603050405020304" pitchFamily="18" charset="0"/>
              </a:rPr>
              <a:t> gambar1).</a:t>
            </a:r>
          </a:p>
          <a:p>
            <a:r>
              <a:rPr lang="en-US" altLang="en-US" i="1" dirty="0">
                <a:cs typeface="Times New Roman" panose="02020603050405020304" pitchFamily="18" charset="0"/>
              </a:rPr>
              <a:t>TCP/IP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standard </a:t>
            </a:r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 yang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menghubungkan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komputer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jaringan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jaringan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yaitu</a:t>
            </a:r>
            <a:r>
              <a:rPr lang="en-US" altLang="en-US" dirty="0">
                <a:cs typeface="Times New Roman" panose="02020603050405020304" pitchFamily="18" charset="0"/>
              </a:rPr>
              <a:t> Internet. </a:t>
            </a:r>
            <a:endParaRPr lang="en-GB" altLang="en-US" dirty="0"/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7589DFB5-882B-41A6-AC71-C8C14CA32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en-US" b="1" dirty="0"/>
              <a:t>TCP/IP</a:t>
            </a:r>
            <a:endParaRPr lang="en-GB" altLang="en-US" b="1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43B76A11-F565-48FC-8F5F-DAB06E5FB0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138682"/>
              </p:ext>
            </p:extLst>
          </p:nvPr>
        </p:nvGraphicFramePr>
        <p:xfrm>
          <a:off x="2047460" y="3496166"/>
          <a:ext cx="7117866" cy="3006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Document" r:id="rId3" imgW="5629325" imgH="2385529" progId="Word.Document.8">
                  <p:embed/>
                </p:oleObj>
              </mc:Choice>
              <mc:Fallback>
                <p:oleObj name="Document" r:id="rId3" imgW="5629325" imgH="2385529" progId="Word.Document.8">
                  <p:embed/>
                  <p:pic>
                    <p:nvPicPr>
                      <p:cNvPr id="6146" name="Object 4">
                        <a:extLst>
                          <a:ext uri="{FF2B5EF4-FFF2-40B4-BE49-F238E27FC236}">
                            <a16:creationId xmlns:a16="http://schemas.microsoft.com/office/drawing/2014/main" id="{802AB637-FD19-4413-BA54-6E64E546AC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460" y="3496166"/>
                        <a:ext cx="7117866" cy="30062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5B1F1-C6D0-4E4C-B3FD-4A43079D9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591" y="4445484"/>
            <a:ext cx="10515600" cy="2412516"/>
          </a:xfrm>
        </p:spPr>
        <p:txBody>
          <a:bodyPr>
            <a:normAutofit/>
          </a:bodyPr>
          <a:lstStyle/>
          <a:p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seolah-olah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berlaku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lapisan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layer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baru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lapisasan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transpor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TCP</a:t>
            </a:r>
            <a:r>
              <a:rPr lang="en-US" altLang="en-US" dirty="0">
                <a:cs typeface="Times New Roman" panose="02020603050405020304" pitchFamily="18" charset="0"/>
              </a:rPr>
              <a:t>) dan </a:t>
            </a:r>
            <a:r>
              <a:rPr lang="en-US" altLang="en-US" dirty="0" err="1">
                <a:cs typeface="Times New Roman" panose="02020603050405020304" pitchFamily="18" charset="0"/>
              </a:rPr>
              <a:t>lapisan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aplikasi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i="1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23EF0CC8-8FFB-4049-A987-A8791F953A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332646"/>
              </p:ext>
            </p:extLst>
          </p:nvPr>
        </p:nvGraphicFramePr>
        <p:xfrm>
          <a:off x="2037521" y="699274"/>
          <a:ext cx="7781020" cy="3286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Document" r:id="rId3" imgW="5629325" imgH="2385529" progId="Word.Document.8">
                  <p:embed/>
                </p:oleObj>
              </mc:Choice>
              <mc:Fallback>
                <p:oleObj name="Document" r:id="rId3" imgW="5629325" imgH="2385529" progId="Word.Document.8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43B76A11-F565-48FC-8F5F-DAB06E5FB0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7521" y="699274"/>
                        <a:ext cx="7781020" cy="32863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5569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4564A6A3-F1FD-479C-B4F1-DC1D01D42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4703" y="1417982"/>
            <a:ext cx="1052554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Kebanyakan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transmisi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di Internet </a:t>
            </a:r>
            <a:r>
              <a:rPr lang="en-US" altLang="en-US" sz="2400" dirty="0" err="1">
                <a:cs typeface="Times New Roman" panose="02020603050405020304" pitchFamily="18" charset="0"/>
              </a:rPr>
              <a:t>dikirim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kumpulan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potongan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IP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bertanggung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jawab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merutekan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lintasan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dilalui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sisi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penerima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TCP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memastikan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bahwa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suatu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sudah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menyusunnya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sesuai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nomor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urut</a:t>
            </a:r>
            <a:r>
              <a:rPr lang="en-US" altLang="en-US" sz="2400" dirty="0">
                <a:cs typeface="Times New Roman" panose="02020603050405020304" pitchFamily="18" charset="0"/>
              </a:rPr>
              <a:t>,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menentukan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apakah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tiba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tanpa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mengalami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perubahan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paket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mengalami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perubahan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data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hilang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TCP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meminta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pengiriman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ulang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GB" altLang="en-US" sz="2400" dirty="0"/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6803D119-A588-46B9-8942-6789F9E30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4703" y="342900"/>
            <a:ext cx="7772400" cy="838200"/>
          </a:xfrm>
          <a:noFill/>
        </p:spPr>
        <p:txBody>
          <a:bodyPr/>
          <a:lstStyle/>
          <a:p>
            <a:pPr algn="l" eaLnBrk="1" hangingPunct="1"/>
            <a:r>
              <a:rPr lang="en-US" altLang="en-US" dirty="0"/>
              <a:t>Cara </a:t>
            </a:r>
            <a:r>
              <a:rPr lang="en-US" altLang="en-US" dirty="0" err="1"/>
              <a:t>kerja</a:t>
            </a:r>
            <a:r>
              <a:rPr lang="en-US" altLang="en-US" dirty="0"/>
              <a:t> TCP/IP (</a:t>
            </a:r>
            <a:r>
              <a:rPr lang="en-US" altLang="en-US" dirty="0" err="1"/>
              <a:t>tanpa</a:t>
            </a:r>
            <a:r>
              <a:rPr lang="en-US" altLang="en-US" dirty="0"/>
              <a:t> SSL)</a:t>
            </a:r>
            <a:endParaRPr lang="en-GB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C9AF0B06-D57D-4219-A40B-3FB02D255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2317" y="1282148"/>
            <a:ext cx="10227365" cy="5410200"/>
          </a:xfrm>
        </p:spPr>
        <p:txBody>
          <a:bodyPr/>
          <a:lstStyle/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TCP/IP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memiliki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komunikasi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bagus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TCP/IP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mengetahui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diubah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pihak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ketiga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man-in-the-middle attack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membangun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hubungan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connection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socket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pengiriman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entitas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dijamin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keamanannya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A2BC8EF2-C1E1-4F93-BDB9-8C77A4A592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3304" y="1030356"/>
            <a:ext cx="10247244" cy="53340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dicatat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client-server</a:t>
            </a:r>
            <a:r>
              <a:rPr lang="en-US" altLang="en-US" dirty="0">
                <a:cs typeface="Times New Roman" panose="02020603050405020304" pitchFamily="18" charset="0"/>
              </a:rPr>
              <a:t>,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web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browser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client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website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server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Client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memulai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komunikasi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sedangkan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server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memberi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respon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 err="1">
                <a:cs typeface="Times New Roman" panose="02020603050405020304" pitchFamily="18" charset="0"/>
              </a:rPr>
              <a:t>permintaan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client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bekerja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kalau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diaktifkan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dahulu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biasanya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meng-klik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tombol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disediakan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web server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endParaRPr lang="en-GB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728AD54-0209-40B7-9DAF-53D542598D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Komponen</a:t>
            </a:r>
            <a:r>
              <a:rPr lang="en-US" altLang="en-US" b="1" dirty="0"/>
              <a:t> SSL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594ADA-17DD-4537-B9E5-153F6C7CBCF0}"/>
              </a:ext>
            </a:extLst>
          </p:cNvPr>
          <p:cNvSpPr/>
          <p:nvPr/>
        </p:nvSpPr>
        <p:spPr>
          <a:xfrm>
            <a:off x="993914" y="1874728"/>
            <a:ext cx="102869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ea typeface="Times New Roman" panose="02020603050405020304" pitchFamily="18" charset="0"/>
              </a:rPr>
              <a:t>SSL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disusun</a:t>
            </a:r>
            <a:r>
              <a:rPr lang="en-US" sz="2800" dirty="0">
                <a:ea typeface="Times New Roman" panose="02020603050405020304" pitchFamily="18" charset="0"/>
              </a:rPr>
              <a:t> oleh </a:t>
            </a:r>
            <a:r>
              <a:rPr lang="en-US" sz="2800" dirty="0" err="1">
                <a:ea typeface="Times New Roman" panose="02020603050405020304" pitchFamily="18" charset="0"/>
              </a:rPr>
              <a:t>dua</a:t>
            </a:r>
            <a:r>
              <a:rPr lang="en-US" sz="2800" dirty="0">
                <a:ea typeface="Times New Roman" panose="02020603050405020304" pitchFamily="18" charset="0"/>
              </a:rPr>
              <a:t> sub-protocol (</a:t>
            </a:r>
            <a:r>
              <a:rPr lang="en-US" sz="2800" i="1" dirty="0">
                <a:ea typeface="Times New Roman" panose="02020603050405020304" pitchFamily="18" charset="0"/>
              </a:rPr>
              <a:t>layer</a:t>
            </a:r>
            <a:r>
              <a:rPr lang="en-US" sz="2800" dirty="0">
                <a:ea typeface="Times New Roman" panose="02020603050405020304" pitchFamily="18" charset="0"/>
              </a:rPr>
              <a:t>):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en-US" sz="2800" i="1" dirty="0">
                <a:ea typeface="Times New Roman" panose="02020603050405020304" pitchFamily="18" charset="0"/>
              </a:rPr>
              <a:t> SSL handshaking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yaitu</a:t>
            </a:r>
            <a:r>
              <a:rPr lang="en-US" sz="2800" dirty="0">
                <a:ea typeface="Times New Roman" panose="02020603050405020304" pitchFamily="18" charset="0"/>
              </a:rPr>
              <a:t> sub-</a:t>
            </a:r>
            <a:r>
              <a:rPr lang="en-US" sz="2800" dirty="0" err="1">
                <a:ea typeface="Times New Roman" panose="02020603050405020304" pitchFamily="18" charset="0"/>
              </a:rPr>
              <a:t>protokol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untuk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membangun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koneksi</a:t>
            </a:r>
            <a:r>
              <a:rPr lang="en-US" sz="2800" dirty="0"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ea typeface="Times New Roman" panose="02020603050405020304" pitchFamily="18" charset="0"/>
              </a:rPr>
              <a:t>kanal</a:t>
            </a:r>
            <a:r>
              <a:rPr lang="en-US" sz="2800" dirty="0">
                <a:ea typeface="Times New Roman" panose="02020603050405020304" pitchFamily="18" charset="0"/>
              </a:rPr>
              <a:t>) yang </a:t>
            </a:r>
            <a:r>
              <a:rPr lang="en-US" sz="2800" dirty="0" err="1">
                <a:ea typeface="Times New Roman" panose="02020603050405020304" pitchFamily="18" charset="0"/>
              </a:rPr>
              <a:t>aman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untuk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berkomunikasi</a:t>
            </a:r>
            <a:r>
              <a:rPr lang="en-US" sz="2800" dirty="0">
                <a:ea typeface="Times New Roman" panose="02020603050405020304" pitchFamily="18" charset="0"/>
              </a:rPr>
              <a:t>,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a typeface="Times New Roman" panose="02020603050405020304" pitchFamily="18" charset="0"/>
              </a:rPr>
              <a:t> 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tabLst>
                <a:tab pos="685800" algn="l"/>
              </a:tabLst>
            </a:pPr>
            <a:r>
              <a:rPr lang="en-US" sz="2800" i="1" dirty="0">
                <a:ea typeface="Times New Roman" panose="02020603050405020304" pitchFamily="18" charset="0"/>
              </a:rPr>
              <a:t>SSL record</a:t>
            </a:r>
            <a:r>
              <a:rPr lang="en-US" sz="2800" dirty="0"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a typeface="Times New Roman" panose="02020603050405020304" pitchFamily="18" charset="0"/>
              </a:rPr>
              <a:t>yaitu</a:t>
            </a:r>
            <a:r>
              <a:rPr lang="en-US" sz="2800" dirty="0">
                <a:ea typeface="Times New Roman" panose="02020603050405020304" pitchFamily="18" charset="0"/>
              </a:rPr>
              <a:t> sub-</a:t>
            </a:r>
            <a:r>
              <a:rPr lang="en-US" sz="2800" dirty="0" err="1">
                <a:ea typeface="Times New Roman" panose="02020603050405020304" pitchFamily="18" charset="0"/>
              </a:rPr>
              <a:t>protokol</a:t>
            </a:r>
            <a:r>
              <a:rPr lang="en-US" sz="2800" dirty="0"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a typeface="Times New Roman" panose="02020603050405020304" pitchFamily="18" charset="0"/>
              </a:rPr>
              <a:t>menggunakan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kanal</a:t>
            </a:r>
            <a:r>
              <a:rPr lang="en-US" sz="2800" dirty="0"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a typeface="Times New Roman" panose="02020603050405020304" pitchFamily="18" charset="0"/>
              </a:rPr>
              <a:t>sudah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aman</a:t>
            </a:r>
            <a:r>
              <a:rPr lang="en-US" sz="2800" dirty="0">
                <a:ea typeface="Times New Roman" panose="02020603050405020304" pitchFamily="18" charset="0"/>
              </a:rPr>
              <a:t>. </a:t>
            </a:r>
            <a:r>
              <a:rPr lang="en-US" sz="2800" i="1" dirty="0">
                <a:ea typeface="Times New Roman" panose="02020603050405020304" pitchFamily="18" charset="0"/>
              </a:rPr>
              <a:t>SSL Record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membungkus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seluruh</a:t>
            </a:r>
            <a:r>
              <a:rPr lang="en-US" sz="2800" dirty="0">
                <a:ea typeface="Times New Roman" panose="02020603050405020304" pitchFamily="18" charset="0"/>
              </a:rPr>
              <a:t> data yang </a:t>
            </a:r>
            <a:r>
              <a:rPr lang="en-US" sz="2800" dirty="0" err="1">
                <a:ea typeface="Times New Roman" panose="02020603050405020304" pitchFamily="18" charset="0"/>
              </a:rPr>
              <a:t>dikirim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selama</a:t>
            </a:r>
            <a:r>
              <a:rPr lang="en-US" sz="2800" dirty="0"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a typeface="Times New Roman" panose="02020603050405020304" pitchFamily="18" charset="0"/>
              </a:rPr>
              <a:t>koneksi</a:t>
            </a:r>
            <a:r>
              <a:rPr lang="en-US" sz="2800" dirty="0"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A83684E-5751-4DD6-82AF-44A66432ED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>
                <a:cs typeface="Times New Roman" panose="02020603050405020304" pitchFamily="18" charset="0"/>
              </a:rPr>
              <a:t>Sub-</a:t>
            </a:r>
            <a:r>
              <a:rPr lang="en-US" altLang="en-US" sz="3600" b="1" dirty="0" err="1">
                <a:cs typeface="Times New Roman" panose="02020603050405020304" pitchFamily="18" charset="0"/>
              </a:rPr>
              <a:t>protokol</a:t>
            </a:r>
            <a:r>
              <a:rPr lang="en-US" altLang="en-US" sz="3600" b="1" i="1" dirty="0">
                <a:cs typeface="Times New Roman" panose="02020603050405020304" pitchFamily="18" charset="0"/>
              </a:rPr>
              <a:t> handshaking</a:t>
            </a:r>
            <a:endParaRPr lang="en-GB" altLang="en-US" sz="3600" b="1" i="1" dirty="0">
              <a:cs typeface="Times New Roman" panose="02020603050405020304" pitchFamily="18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94BB61F-DA45-4FD5-A647-84E336413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altLang="en-US" dirty="0"/>
              <a:t>The most complex part of SSL.</a:t>
            </a:r>
          </a:p>
          <a:p>
            <a:pPr eaLnBrk="1" hangingPunct="1"/>
            <a:r>
              <a:rPr lang="sv-SE" altLang="en-US" dirty="0"/>
              <a:t>Allows the server and client to authenticate each other.</a:t>
            </a:r>
          </a:p>
          <a:p>
            <a:pPr eaLnBrk="1" hangingPunct="1"/>
            <a:r>
              <a:rPr lang="sv-SE" altLang="en-US" dirty="0"/>
              <a:t>Negotiate encryption, MAC algorithm and cryptographic keys.</a:t>
            </a:r>
          </a:p>
          <a:p>
            <a:pPr eaLnBrk="1" hangingPunct="1"/>
            <a:r>
              <a:rPr lang="sv-SE" altLang="en-US" dirty="0"/>
              <a:t>Used before any application data are transmitted.</a:t>
            </a:r>
            <a:endParaRPr lang="en-GB" altLang="en-US" dirty="0"/>
          </a:p>
        </p:txBody>
      </p:sp>
      <p:sp>
        <p:nvSpPr>
          <p:cNvPr id="11268" name="TextBox 5">
            <a:extLst>
              <a:ext uri="{FF2B5EF4-FFF2-40B4-BE49-F238E27FC236}">
                <a16:creationId xmlns:a16="http://schemas.microsoft.com/office/drawing/2014/main" id="{023CC58F-B637-4DFF-BD0B-D75A9E848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426" y="4273827"/>
            <a:ext cx="3322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rgbClr val="FF0000"/>
                </a:solidFill>
              </a:rPr>
              <a:t>Sumber</a:t>
            </a:r>
            <a:r>
              <a:rPr lang="en-US" altLang="en-US" sz="2400" dirty="0">
                <a:solidFill>
                  <a:srgbClr val="FF0000"/>
                </a:solidFill>
              </a:rPr>
              <a:t>: William Stalling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704</Words>
  <Application>Microsoft Office PowerPoint</Application>
  <PresentationFormat>Widescreen</PresentationFormat>
  <Paragraphs>96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Document</vt:lpstr>
      <vt:lpstr>Visio.Drawing.5</vt:lpstr>
      <vt:lpstr>PBrush</vt:lpstr>
      <vt:lpstr>Secure Socket Layer (SSL)</vt:lpstr>
      <vt:lpstr>Keamanan Web</vt:lpstr>
      <vt:lpstr>TCP/IP</vt:lpstr>
      <vt:lpstr>PowerPoint Presentation</vt:lpstr>
      <vt:lpstr>Cara kerja TCP/IP (tanpa SSL)</vt:lpstr>
      <vt:lpstr>PowerPoint Presentation</vt:lpstr>
      <vt:lpstr>PowerPoint Presentation</vt:lpstr>
      <vt:lpstr>Komponen SSL</vt:lpstr>
      <vt:lpstr>Sub-protokol handshaking</vt:lpstr>
      <vt:lpstr>Sub-protokol handshaking</vt:lpstr>
      <vt:lpstr>PowerPoint Presentation</vt:lpstr>
      <vt:lpstr>PowerPoint Presentation</vt:lpstr>
      <vt:lpstr>PowerPoint Presentation</vt:lpstr>
      <vt:lpstr>PowerPoint Presentation</vt:lpstr>
      <vt:lpstr>Sub-protokol SSL record</vt:lpstr>
      <vt:lpstr>SSL Record Format</vt:lpstr>
      <vt:lpstr>PowerPoint Presentation</vt:lpstr>
      <vt:lpstr>Sertifikat SSL</vt:lpstr>
      <vt:lpstr>TLS (Transport Layer Security) </vt:lpstr>
      <vt:lpstr>Transport Layer Security (TLS)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Socket Layer (SSL)</dc:title>
  <dc:creator>Dr.Ir. Rinaldi Munir, MT</dc:creator>
  <cp:lastModifiedBy>Rinaldi Munir</cp:lastModifiedBy>
  <cp:revision>13</cp:revision>
  <dcterms:created xsi:type="dcterms:W3CDTF">2020-04-06T12:53:53Z</dcterms:created>
  <dcterms:modified xsi:type="dcterms:W3CDTF">2020-11-23T03:12:00Z</dcterms:modified>
</cp:coreProperties>
</file>