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366" r:id="rId2"/>
    <p:sldId id="289" r:id="rId3"/>
    <p:sldId id="290" r:id="rId4"/>
    <p:sldId id="291" r:id="rId5"/>
    <p:sldId id="298" r:id="rId6"/>
    <p:sldId id="257" r:id="rId7"/>
    <p:sldId id="258" r:id="rId8"/>
    <p:sldId id="259" r:id="rId9"/>
    <p:sldId id="260" r:id="rId10"/>
    <p:sldId id="26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75" r:id="rId20"/>
    <p:sldId id="271" r:id="rId21"/>
    <p:sldId id="273" r:id="rId22"/>
    <p:sldId id="274" r:id="rId23"/>
    <p:sldId id="269" r:id="rId24"/>
    <p:sldId id="276" r:id="rId25"/>
    <p:sldId id="277" r:id="rId26"/>
    <p:sldId id="278" r:id="rId27"/>
    <p:sldId id="279" r:id="rId28"/>
    <p:sldId id="280" r:id="rId29"/>
    <p:sldId id="281" r:id="rId30"/>
    <p:sldId id="295" r:id="rId31"/>
    <p:sldId id="282" r:id="rId32"/>
    <p:sldId id="294" r:id="rId33"/>
    <p:sldId id="296" r:id="rId34"/>
    <p:sldId id="283" r:id="rId35"/>
    <p:sldId id="367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68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70" r:id="rId57"/>
    <p:sldId id="349" r:id="rId58"/>
    <p:sldId id="351" r:id="rId59"/>
    <p:sldId id="352" r:id="rId60"/>
    <p:sldId id="353" r:id="rId61"/>
    <p:sldId id="354" r:id="rId62"/>
    <p:sldId id="355" r:id="rId63"/>
    <p:sldId id="357" r:id="rId64"/>
    <p:sldId id="356" r:id="rId65"/>
    <p:sldId id="369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71" r:id="rId76"/>
    <p:sldId id="337" r:id="rId77"/>
    <p:sldId id="338" r:id="rId78"/>
    <p:sldId id="346" r:id="rId79"/>
    <p:sldId id="339" r:id="rId80"/>
    <p:sldId id="340" r:id="rId81"/>
    <p:sldId id="341" r:id="rId82"/>
    <p:sldId id="343" r:id="rId83"/>
    <p:sldId id="344" r:id="rId84"/>
    <p:sldId id="347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4685-3C88-4D73-979F-E4A76305945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19AA-A2FD-4781-815E-B89C93EF1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24D3EC6-534B-4D36-9D42-C745030177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336C72B-3B75-4ECD-9F60-C3A932F3E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FF47C78-9458-462F-B9F7-695097ECB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21BA44-18B4-453D-A810-89C0774B54F8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CB9D-4D1F-48C2-B24C-728EB37FF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A6A0F-AEDF-4DCE-B2A3-8524B6772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45775-54D3-4CCC-A4AF-BE379534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4A18D-44C5-4B6E-99B1-21BA99D7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2B3C-01B0-4EF6-A8B9-F92DA3C5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D9B5-F38F-4E24-9EEE-4B6CD247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1F1CE-B2E2-4D14-908D-EDB5210CD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0E06F-410E-4041-9F91-D7131347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E20C-2C95-462D-97FF-7379402D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782EC-9011-4DC3-8BC4-03EB3D58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2DE2B-362F-447E-B5AB-09D317C3B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C6E73-CE7E-4BBC-95EC-7878D780A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087B-5CC6-4F93-A6C7-ED6A8739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47C3-3CED-4B1D-830B-1EE7D256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B1-DEEE-4035-9CA8-804661D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003D-8AB9-4328-88AE-8CC1FC60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873-A450-483F-A604-DE7A0380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9D65-97C6-4976-8DA0-B6FC74FC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07FC-B4B7-4EE2-BDC8-182E676E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82FD-B9D0-42A9-8A34-B371B9AB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0CDC-1B5D-4388-B8EF-69CFE49B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CF5DA-F567-45DD-9448-FF2A5CD61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3A69-4C9A-4B7B-BD66-F71411C1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68CE-8553-447F-B2B8-A6B3377A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31C2-EA5F-464F-B3AC-1F45674E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E4E9-C464-42AA-ACE5-EF687775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EA62-FF87-42DE-B3D9-1D0A5616D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6F094-7117-4B7A-822D-B1650164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B45D8-CD30-4BDD-B3C6-311F4881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855F-9C9A-4271-B378-790488F6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46883-ED7E-4EA2-A2BC-D8DC03E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B703-A87D-4B11-88A0-9FFC3ED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3045-9895-4E1A-996D-CE06F68B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397E9-3D29-4FD8-AF74-420C1B80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FBE2F-D975-4EE5-9CC7-98ED861CF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DC2FD-BCFB-4F50-833A-C54784226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B6D3F-48B7-4767-AF8D-95D0A9DB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B0729-2ECC-4D46-861C-1AC1A6E9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4E123-F652-471C-8EF2-C4B6B833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4D83-E358-48F0-B81C-E43D5B42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355D5-FFF6-4724-B02E-2D23CD14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0D109-05DD-47D7-B64B-0D7638A9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F0C97-22EF-4A1F-85A1-0B48FF7E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97F35-615D-4171-A332-10CE20DA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EA7C0-7DD4-4100-B206-7147AD80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C79D-5ACB-4AC9-9D11-BE73C061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39E0-1D86-4468-814A-62A26E18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A638-03D3-4CF6-80DA-E3C48E19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E69D4-F22F-4FBD-B792-603A67AA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21ED-DFAC-4D4D-A9CE-39775BA0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F806-1380-428C-9DC4-C85C8C63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18AB2-B280-4AF4-B95F-5E9637B4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C7CE-543F-4874-A614-0236D4C0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FBC8F-1E6E-40D9-B0BF-878801AC9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BD045-49AB-409E-BA0C-91AE637C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AD96D-AFE5-470D-B74C-0146669A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BD09-0869-4B4B-A406-2B6F2808E3E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C7721-05AC-4B34-A53B-D601157C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12D5-0B8F-4C3E-9EA6-A20EC9AC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86C47-1A32-429D-8998-97C12E81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53DD1-3903-480F-9AC8-16CDA0E2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17CC-F495-4F52-BC47-F9F927B58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BD09-0869-4B4B-A406-2B6F2808E3E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3910-348E-4C58-8D74-A481705A5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6E7E-0628-4A63-BF51-346B126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SCHALL_Project" TargetMode="External"/><Relationship Id="rId2" Type="http://schemas.openxmlformats.org/officeDocument/2006/relationships/hyperlink" Target="http://en.wikipedia.org/wiki/RSA_Secur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att_Curtin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onic_Frontier_Foundation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EFF_DES_cracker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6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9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0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iphertext_only_attack" TargetMode="External"/><Relationship Id="rId2" Type="http://schemas.openxmlformats.org/officeDocument/2006/relationships/hyperlink" Target="http://en.wikipedia.org/wiki/Known_plaintex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A5/3" TargetMode="External"/><Relationship Id="rId4" Type="http://schemas.openxmlformats.org/officeDocument/2006/relationships/hyperlink" Target="http://en.wikipedia.org/wiki/Eli_Biha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74862" y="1838960"/>
            <a:ext cx="7678738" cy="18654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Review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Block Cipher dan Stream Cipher</a:t>
            </a:r>
            <a:b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865186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Bahan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1951831" y="4167821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kern="0" dirty="0" err="1"/>
              <a:t>Oleh</a:t>
            </a:r>
            <a:r>
              <a:rPr lang="en-US" kern="0" dirty="0"/>
              <a:t>: Dr. Rinaldi </a:t>
            </a:r>
            <a:r>
              <a:rPr lang="en-US" kern="0" dirty="0" err="1"/>
              <a:t>Munir</a:t>
            </a:r>
            <a:endParaRPr lang="en-US" kern="0" dirty="0"/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865EFDC7-E7B1-4195-A867-9E15B2072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1"/>
    </mc:Choice>
    <mc:Fallback xmlns="">
      <p:transition spd="slow" advTm="12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EE47CE6D-AB4B-44AD-845F-FFB48011D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040" y="3931920"/>
            <a:ext cx="5181600" cy="4572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3300" b="1" dirty="0">
                <a:cs typeface="Times New Roman" panose="02020603050405020304" pitchFamily="18" charset="0"/>
              </a:rPr>
              <a:t>Gambar</a:t>
            </a:r>
            <a:r>
              <a:rPr lang="en-US" altLang="en-US" sz="3300" dirty="0">
                <a:cs typeface="Times New Roman" panose="02020603050405020304" pitchFamily="18" charset="0"/>
              </a:rPr>
              <a:t> 2.  </a:t>
            </a:r>
            <a:r>
              <a:rPr lang="en-US" altLang="en-US" sz="33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3300" dirty="0"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3300" dirty="0">
                <a:cs typeface="Times New Roman" panose="02020603050405020304" pitchFamily="18" charset="0"/>
              </a:rPr>
              <a:t>  </a:t>
            </a:r>
            <a:r>
              <a:rPr lang="en-US" altLang="en-US" sz="3300" dirty="0" err="1">
                <a:cs typeface="Times New Roman" panose="02020603050405020304" pitchFamily="18" charset="0"/>
              </a:rPr>
              <a:t>dengan</a:t>
            </a:r>
            <a:r>
              <a:rPr lang="en-US" altLang="en-US" sz="3300" dirty="0">
                <a:cs typeface="Times New Roman" panose="02020603050405020304" pitchFamily="18" charset="0"/>
              </a:rPr>
              <a:t> DES</a:t>
            </a:r>
          </a:p>
          <a:p>
            <a:pPr eaLnBrk="1" hangingPunct="1">
              <a:buFontTx/>
              <a:buNone/>
            </a:pPr>
            <a:endParaRPr lang="en-GB" altLang="en-US" sz="2000" dirty="0"/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31F5B4F2-1884-4D2D-BD6F-A3475912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6A28FE-367E-4713-82FE-38ACA2829838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  <p:sp>
        <p:nvSpPr>
          <p:cNvPr id="12293" name="Rectangle 8">
            <a:extLst>
              <a:ext uri="{FF2B5EF4-FFF2-40B4-BE49-F238E27FC236}">
                <a16:creationId xmlns:a16="http://schemas.microsoft.com/office/drawing/2014/main" id="{2D05D5F8-A621-4E09-8A20-F72A6FCA8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4" name="Picture 7">
            <a:extLst>
              <a:ext uri="{FF2B5EF4-FFF2-40B4-BE49-F238E27FC236}">
                <a16:creationId xmlns:a16="http://schemas.microsoft.com/office/drawing/2014/main" id="{96992BFF-2985-4B26-AB82-52A4B4A5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40" y="200659"/>
            <a:ext cx="4455160" cy="66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1BEAB38A-AD66-4051-BC7B-B95E164E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307AF02-F438-4F91-943D-D951E8DAD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err="1"/>
              <a:t>Pembangkitan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Internal</a:t>
            </a:r>
            <a:endParaRPr lang="en-GB" altLang="en-US" dirty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E046143-0D57-4A60-BB84-D1EEC2B25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560" y="1981200"/>
            <a:ext cx="10922000" cy="3810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Kunci</a:t>
            </a:r>
            <a:r>
              <a:rPr lang="en-US" altLang="en-US" dirty="0"/>
              <a:t> internal =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Ada 16 </a:t>
            </a:r>
            <a:r>
              <a:rPr lang="en-US" altLang="en-US" dirty="0" err="1"/>
              <a:t>putaran</a:t>
            </a:r>
            <a:r>
              <a:rPr lang="en-US" altLang="en-US" dirty="0"/>
              <a:t>, </a:t>
            </a:r>
            <a:r>
              <a:rPr lang="en-US" altLang="en-US" dirty="0" err="1"/>
              <a:t>jadi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16 </a:t>
            </a:r>
            <a:r>
              <a:rPr lang="en-US" altLang="en-US" dirty="0" err="1"/>
              <a:t>kunci</a:t>
            </a:r>
            <a:r>
              <a:rPr lang="en-US" altLang="en-US" dirty="0"/>
              <a:t> internal: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cs typeface="Times New Roman" panose="02020603050405020304" pitchFamily="18" charset="0"/>
              </a:rPr>
              <a:t>16</a:t>
            </a:r>
            <a:r>
              <a:rPr lang="en-GB" altLang="en-US" dirty="0"/>
              <a:t> </a:t>
            </a:r>
            <a:endParaRPr lang="en-US" altLang="en-US" dirty="0"/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eksternal</a:t>
            </a:r>
            <a:r>
              <a:rPr lang="en-US" altLang="en-US" dirty="0">
                <a:cs typeface="Times New Roman" panose="02020603050405020304" pitchFamily="18" charset="0"/>
              </a:rPr>
              <a:t> (64 bit) yang </a:t>
            </a:r>
            <a:r>
              <a:rPr lang="en-US" altLang="en-US" dirty="0" err="1">
                <a:cs typeface="Times New Roman" panose="02020603050405020304" pitchFamily="18" charset="0"/>
              </a:rPr>
              <a:t>diberikan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Gambar 3 </a:t>
            </a:r>
            <a:r>
              <a:rPr lang="en-US" altLang="en-US" dirty="0" err="1">
                <a:cs typeface="Times New Roman" panose="02020603050405020304" pitchFamily="18" charset="0"/>
              </a:rPr>
              <a:t>memperlihatkan</a:t>
            </a:r>
            <a:r>
              <a:rPr lang="en-US" altLang="en-US" dirty="0">
                <a:cs typeface="Times New Roman" panose="02020603050405020304" pitchFamily="18" charset="0"/>
              </a:rPr>
              <a:t> proses </a:t>
            </a:r>
            <a:r>
              <a:rPr lang="en-US" altLang="en-US" dirty="0" err="1">
                <a:cs typeface="Times New Roman" panose="02020603050405020304" pitchFamily="18" charset="0"/>
              </a:rPr>
              <a:t>pembangkitan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internal.</a:t>
            </a:r>
            <a:endParaRPr lang="en-GB" altLang="en-US" dirty="0"/>
          </a:p>
        </p:txBody>
      </p:sp>
      <p:sp>
        <p:nvSpPr>
          <p:cNvPr id="13317" name="Slide Number Placeholder 5">
            <a:extLst>
              <a:ext uri="{FF2B5EF4-FFF2-40B4-BE49-F238E27FC236}">
                <a16:creationId xmlns:a16="http://schemas.microsoft.com/office/drawing/2014/main" id="{4BA65AA9-6173-42D6-9A8A-1C8A652D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DBA2BE-3F47-4EA3-896F-70987056B83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157FD5B6-66CD-4B64-8CD1-59C3695F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5CA46B-D41E-4AE0-A2A3-E489EA481C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sp>
        <p:nvSpPr>
          <p:cNvPr id="14341" name="Rectangle 8">
            <a:extLst>
              <a:ext uri="{FF2B5EF4-FFF2-40B4-BE49-F238E27FC236}">
                <a16:creationId xmlns:a16="http://schemas.microsoft.com/office/drawing/2014/main" id="{5EEF1475-76F0-4DB8-AA2F-3906D058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9" y="96988"/>
            <a:ext cx="11539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342" name="Object 2">
            <a:extLst>
              <a:ext uri="{FF2B5EF4-FFF2-40B4-BE49-F238E27FC236}">
                <a16:creationId xmlns:a16="http://schemas.microsoft.com/office/drawing/2014/main" id="{CA1BB8BB-2A29-4900-8F91-FC39EBE93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348254"/>
              </p:ext>
            </p:extLst>
          </p:nvPr>
        </p:nvGraphicFramePr>
        <p:xfrm>
          <a:off x="1843088" y="67909"/>
          <a:ext cx="5238431" cy="647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4168224" imgH="5145609" progId="Visio.Drawing.5">
                  <p:embed/>
                </p:oleObj>
              </mc:Choice>
              <mc:Fallback>
                <p:oleObj r:id="rId3" imgW="4168224" imgH="5145609" progId="Visio.Drawing.5">
                  <p:embed/>
                  <p:pic>
                    <p:nvPicPr>
                      <p:cNvPr id="14342" name="Object 2">
                        <a:extLst>
                          <a:ext uri="{FF2B5EF4-FFF2-40B4-BE49-F238E27FC236}">
                            <a16:creationId xmlns:a16="http://schemas.microsoft.com/office/drawing/2014/main" id="{CA1BB8BB-2A29-4900-8F91-FC39EBE93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67909"/>
                        <a:ext cx="5238431" cy="6471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577B7FF6-BF1B-43A4-8D57-EDDB520B9668}"/>
              </a:ext>
            </a:extLst>
          </p:cNvPr>
          <p:cNvSpPr txBox="1">
            <a:spLocks noChangeArrowheads="1"/>
          </p:cNvSpPr>
          <p:nvPr/>
        </p:nvSpPr>
        <p:spPr>
          <a:xfrm>
            <a:off x="7193280" y="5496560"/>
            <a:ext cx="5181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300" b="1" dirty="0">
                <a:cs typeface="Times New Roman" panose="02020603050405020304" pitchFamily="18" charset="0"/>
              </a:rPr>
              <a:t>Gambar</a:t>
            </a:r>
            <a:r>
              <a:rPr lang="en-US" altLang="en-US" sz="3300" dirty="0">
                <a:cs typeface="Times New Roman" panose="02020603050405020304" pitchFamily="18" charset="0"/>
              </a:rPr>
              <a:t> 3.  </a:t>
            </a:r>
            <a:r>
              <a:rPr lang="en-US" altLang="en-US" sz="3300" dirty="0" err="1">
                <a:cs typeface="Times New Roman" panose="02020603050405020304" pitchFamily="18" charset="0"/>
              </a:rPr>
              <a:t>Pembangkitan</a:t>
            </a:r>
            <a:r>
              <a:rPr lang="en-US" altLang="en-US" sz="3300" dirty="0"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cs typeface="Times New Roman" panose="02020603050405020304" pitchFamily="18" charset="0"/>
              </a:rPr>
              <a:t>kunci</a:t>
            </a:r>
            <a:r>
              <a:rPr lang="en-US" altLang="en-US" sz="3300" dirty="0">
                <a:cs typeface="Times New Roman" panose="02020603050405020304" pitchFamily="18" charset="0"/>
              </a:rPr>
              <a:t> internal</a:t>
            </a:r>
            <a:endParaRPr lang="en-GB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5A38DFA1-9C50-4A95-83D5-30DB582F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graphicFrame>
        <p:nvGraphicFramePr>
          <p:cNvPr id="15363" name="Object 4">
            <a:extLst>
              <a:ext uri="{FF2B5EF4-FFF2-40B4-BE49-F238E27FC236}">
                <a16:creationId xmlns:a16="http://schemas.microsoft.com/office/drawing/2014/main" id="{928202A7-EB76-4473-92C0-FAED7B4CB4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914401"/>
          <a:ext cx="891540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629656" imgH="1171194" progId="Word.Document.8">
                  <p:embed/>
                </p:oleObj>
              </mc:Choice>
              <mc:Fallback>
                <p:oleObj name="Document" r:id="rId3" imgW="5629656" imgH="1171194" progId="Word.Document.8">
                  <p:embed/>
                  <p:pic>
                    <p:nvPicPr>
                      <p:cNvPr id="15363" name="Object 4">
                        <a:extLst>
                          <a:ext uri="{FF2B5EF4-FFF2-40B4-BE49-F238E27FC236}">
                            <a16:creationId xmlns:a16="http://schemas.microsoft.com/office/drawing/2014/main" id="{928202A7-EB76-4473-92C0-FAED7B4CB4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14401"/>
                        <a:ext cx="8915400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>
            <a:extLst>
              <a:ext uri="{FF2B5EF4-FFF2-40B4-BE49-F238E27FC236}">
                <a16:creationId xmlns:a16="http://schemas.microsoft.com/office/drawing/2014/main" id="{D1B9E8AF-84D0-4D78-8C4A-438FE36DD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5212" y="3048001"/>
          <a:ext cx="9604376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5" imgW="5486400" imgH="1285494" progId="Word.Document.8">
                  <p:embed/>
                </p:oleObj>
              </mc:Choice>
              <mc:Fallback>
                <p:oleObj name="Document" r:id="rId5" imgW="5486400" imgH="1285494" progId="Word.Document.8">
                  <p:embed/>
                  <p:pic>
                    <p:nvPicPr>
                      <p:cNvPr id="15364" name="Object 5">
                        <a:extLst>
                          <a:ext uri="{FF2B5EF4-FFF2-40B4-BE49-F238E27FC236}">
                            <a16:creationId xmlns:a16="http://schemas.microsoft.com/office/drawing/2014/main" id="{D1B9E8AF-84D0-4D78-8C4A-438FE36DD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2" y="3048001"/>
                        <a:ext cx="9604376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id="{60B0AD03-F52B-4988-9F54-F3D04F47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B91586-5AB2-4EFB-82C7-181931C71A0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E71D79D8-A673-41B4-BDA2-3E1B0F4B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graphicFrame>
        <p:nvGraphicFramePr>
          <p:cNvPr id="16387" name="Object 4">
            <a:extLst>
              <a:ext uri="{FF2B5EF4-FFF2-40B4-BE49-F238E27FC236}">
                <a16:creationId xmlns:a16="http://schemas.microsoft.com/office/drawing/2014/main" id="{0666BA28-F1E2-4AD8-ACEE-198419CF7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216665"/>
              </p:ext>
            </p:extLst>
          </p:nvPr>
        </p:nvGraphicFramePr>
        <p:xfrm>
          <a:off x="1432560" y="969168"/>
          <a:ext cx="8840788" cy="491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5486400" imgH="3051810" progId="Word.Document.8">
                  <p:embed/>
                </p:oleObj>
              </mc:Choice>
              <mc:Fallback>
                <p:oleObj name="Document" r:id="rId3" imgW="5486400" imgH="3051810" progId="Word.Document.8">
                  <p:embed/>
                  <p:pic>
                    <p:nvPicPr>
                      <p:cNvPr id="16387" name="Object 4">
                        <a:extLst>
                          <a:ext uri="{FF2B5EF4-FFF2-40B4-BE49-F238E27FC236}">
                            <a16:creationId xmlns:a16="http://schemas.microsoft.com/office/drawing/2014/main" id="{0666BA28-F1E2-4AD8-ACEE-198419CF7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60" y="969168"/>
                        <a:ext cx="8840788" cy="491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FD7433CD-A094-45EF-94A5-D1362248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85DEBC-F360-40D0-85A5-42DD59B4C9CE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34FD3E4D-B266-4BE1-8E6C-092317C3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BA3FED2-D858-497E-AA5A-25C83F34C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362200"/>
            <a:ext cx="7772400" cy="4038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Jadi, </a:t>
            </a:r>
            <a:r>
              <a:rPr lang="en-US" altLang="en-US" sz="2400" i="1">
                <a:cs typeface="Times New Roman" panose="02020603050405020304" pitchFamily="18" charset="0"/>
              </a:rPr>
              <a:t>K</a:t>
            </a:r>
            <a:r>
              <a:rPr lang="en-US" altLang="en-US" sz="2400" i="1" baseline="-30000">
                <a:cs typeface="Times New Roman" panose="02020603050405020304" pitchFamily="18" charset="0"/>
              </a:rPr>
              <a:t>i</a:t>
            </a:r>
            <a:r>
              <a:rPr lang="en-US" altLang="en-US" sz="2400">
                <a:cs typeface="Times New Roman" panose="02020603050405020304" pitchFamily="18" charset="0"/>
              </a:rPr>
              <a:t> merupakan penggabungan bit-bit </a:t>
            </a:r>
            <a:r>
              <a:rPr lang="en-US" altLang="en-US" sz="2400" i="1">
                <a:cs typeface="Times New Roman" panose="02020603050405020304" pitchFamily="18" charset="0"/>
              </a:rPr>
              <a:t>C</a:t>
            </a:r>
            <a:r>
              <a:rPr lang="en-US" altLang="en-US" sz="2400" i="1" baseline="-30000">
                <a:cs typeface="Times New Roman" panose="02020603050405020304" pitchFamily="18" charset="0"/>
              </a:rPr>
              <a:t>i</a:t>
            </a:r>
            <a:r>
              <a:rPr lang="en-US" altLang="en-US" sz="2400">
                <a:cs typeface="Times New Roman" panose="02020603050405020304" pitchFamily="18" charset="0"/>
              </a:rPr>
              <a:t> pada posisi: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14, 17,  11,  24,   1,  5,   3,  28,  15,    6,  21, 10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23, 19,  12,    4, 26,  8, 16,    7,  27,  20,  13,   2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dengan bit-bit </a:t>
            </a:r>
            <a:r>
              <a:rPr lang="en-US" altLang="en-US" sz="2400" i="1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>
                <a:cs typeface="Times New Roman" panose="02020603050405020304" pitchFamily="18" charset="0"/>
              </a:rPr>
              <a:t>i</a:t>
            </a:r>
            <a:r>
              <a:rPr lang="en-US" altLang="en-US" sz="2400">
                <a:cs typeface="Times New Roman" panose="02020603050405020304" pitchFamily="18" charset="0"/>
              </a:rPr>
              <a:t> pada posisi: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41, 52, 31, 37, 47, 55, 30, 40, 51,  45, 33, 48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44, 49, 39, 56, 34, 53, 46, 42, 50,  36, 29, 32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Setiap kunci internal </a:t>
            </a:r>
            <a:r>
              <a:rPr lang="en-US" altLang="en-US" sz="2400" i="1">
                <a:cs typeface="Times New Roman" panose="02020603050405020304" pitchFamily="18" charset="0"/>
              </a:rPr>
              <a:t>K</a:t>
            </a:r>
            <a:r>
              <a:rPr lang="en-US" altLang="en-US" sz="2400" i="1" baseline="-30000">
                <a:cs typeface="Times New Roman" panose="02020603050405020304" pitchFamily="18" charset="0"/>
              </a:rPr>
              <a:t>i</a:t>
            </a:r>
            <a:r>
              <a:rPr lang="en-US" altLang="en-US" sz="2400">
                <a:cs typeface="Times New Roman" panose="02020603050405020304" pitchFamily="18" charset="0"/>
              </a:rPr>
              <a:t> mempunyai panjang 48 bit. </a:t>
            </a:r>
          </a:p>
          <a:p>
            <a:pPr eaLnBrk="1" hangingPunct="1">
              <a:buFontTx/>
              <a:buNone/>
            </a:pPr>
            <a:endParaRPr lang="en-GB" altLang="en-US" sz="2400"/>
          </a:p>
        </p:txBody>
      </p:sp>
      <p:graphicFrame>
        <p:nvGraphicFramePr>
          <p:cNvPr id="17412" name="Object 5">
            <a:extLst>
              <a:ext uri="{FF2B5EF4-FFF2-40B4-BE49-F238E27FC236}">
                <a16:creationId xmlns:a16="http://schemas.microsoft.com/office/drawing/2014/main" id="{00C642CC-9495-4814-9B19-1F81156CF2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7588" y="533400"/>
          <a:ext cx="8990012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3" imgW="5629656" imgH="1171194" progId="Word.Document.8">
                  <p:embed/>
                </p:oleObj>
              </mc:Choice>
              <mc:Fallback>
                <p:oleObj name="Document" r:id="rId3" imgW="5629656" imgH="1171194" progId="Word.Document.8">
                  <p:embed/>
                  <p:pic>
                    <p:nvPicPr>
                      <p:cNvPr id="17412" name="Object 5">
                        <a:extLst>
                          <a:ext uri="{FF2B5EF4-FFF2-40B4-BE49-F238E27FC236}">
                            <a16:creationId xmlns:a16="http://schemas.microsoft.com/office/drawing/2014/main" id="{00C642CC-9495-4814-9B19-1F81156CF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533400"/>
                        <a:ext cx="8990012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Slide Number Placeholder 5">
            <a:extLst>
              <a:ext uri="{FF2B5EF4-FFF2-40B4-BE49-F238E27FC236}">
                <a16:creationId xmlns:a16="http://schemas.microsoft.com/office/drawing/2014/main" id="{2EDE631F-36C6-4FBF-AA69-C5AEC48C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9C46A9-E098-4093-A094-FC720BC74B7E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32D00966-5F94-44C7-A332-9E549C61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0674DFA-2B8F-4A5F-8993-BC3199F7B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Permutasi</a:t>
            </a:r>
            <a:r>
              <a:rPr lang="en-US" altLang="en-US" b="1" dirty="0"/>
              <a:t> </a:t>
            </a:r>
            <a:r>
              <a:rPr lang="en-US" altLang="en-US" b="1" dirty="0" err="1"/>
              <a:t>Awal</a:t>
            </a:r>
            <a:endParaRPr lang="en-GB" altLang="en-US" b="1" dirty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5A4A8BD-BDDA-4AAB-B4E3-7A0FDA9F3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Tujuan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mengacak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urutan</a:t>
            </a:r>
            <a:r>
              <a:rPr lang="en-US" altLang="en-US" dirty="0">
                <a:cs typeface="Times New Roman" panose="02020603050405020304" pitchFamily="18" charset="0"/>
              </a:rPr>
              <a:t> bit-bit di </a:t>
            </a:r>
            <a:r>
              <a:rPr lang="en-US" altLang="en-US" dirty="0" err="1">
                <a:cs typeface="Times New Roman" panose="02020603050405020304" pitchFamily="18" charset="0"/>
              </a:rPr>
              <a:t>dalamnya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berubah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Matriks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awal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IP</a:t>
            </a:r>
            <a:r>
              <a:rPr lang="en-US" altLang="en-US" dirty="0"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buFontTx/>
              <a:buNone/>
            </a:pPr>
            <a:endParaRPr lang="en-GB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8437" name="Object 4">
            <a:extLst>
              <a:ext uri="{FF2B5EF4-FFF2-40B4-BE49-F238E27FC236}">
                <a16:creationId xmlns:a16="http://schemas.microsoft.com/office/drawing/2014/main" id="{2C2F30F1-1619-48D1-8130-C25C8C00A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4277"/>
              </p:ext>
            </p:extLst>
          </p:nvPr>
        </p:nvGraphicFramePr>
        <p:xfrm>
          <a:off x="1031239" y="3566160"/>
          <a:ext cx="10527371" cy="199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5629656" imgH="1068324" progId="Word.Document.8">
                  <p:embed/>
                </p:oleObj>
              </mc:Choice>
              <mc:Fallback>
                <p:oleObj name="Document" r:id="rId3" imgW="5629656" imgH="1068324" progId="Word.Document.8">
                  <p:embed/>
                  <p:pic>
                    <p:nvPicPr>
                      <p:cNvPr id="18437" name="Object 4">
                        <a:extLst>
                          <a:ext uri="{FF2B5EF4-FFF2-40B4-BE49-F238E27FC236}">
                            <a16:creationId xmlns:a16="http://schemas.microsoft.com/office/drawing/2014/main" id="{2C2F30F1-1619-48D1-8130-C25C8C00AE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239" y="3566160"/>
                        <a:ext cx="10527371" cy="1998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Slide Number Placeholder 6">
            <a:extLst>
              <a:ext uri="{FF2B5EF4-FFF2-40B4-BE49-F238E27FC236}">
                <a16:creationId xmlns:a16="http://schemas.microsoft.com/office/drawing/2014/main" id="{A119A113-89D9-4EAF-839D-EB9D3ACC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FA94FE-A58C-4601-8437-887E11CBD7E8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87AB355A-9B52-40B5-9710-6A254F52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A1F3A04-120D-4DDA-BCDD-878EE6184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2415"/>
            <a:ext cx="7772400" cy="68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i="1" dirty="0"/>
              <a:t>Enciphering</a:t>
            </a:r>
            <a:endParaRPr lang="en-GB" altLang="en-US" b="1" i="1"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45DAFB2-4198-4AF3-8DA3-966C44430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972" y="1066800"/>
            <a:ext cx="9511862" cy="2362200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16 kali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enciphering</a:t>
            </a:r>
            <a:r>
              <a:rPr lang="en-GB" altLang="en-US" sz="2400" dirty="0"/>
              <a:t> 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enciphering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jaringan</a:t>
            </a:r>
            <a:r>
              <a:rPr lang="en-US" altLang="en-US" sz="2400" dirty="0">
                <a:cs typeface="Times New Roman" panose="02020603050405020304" pitchFamily="18" charset="0"/>
              </a:rPr>
              <a:t> Feistel: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		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– 1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         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– 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– 1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en-GB" altLang="en-US" sz="2400" dirty="0"/>
          </a:p>
        </p:txBody>
      </p:sp>
      <p:sp>
        <p:nvSpPr>
          <p:cNvPr id="19461" name="Slide Number Placeholder 6">
            <a:extLst>
              <a:ext uri="{FF2B5EF4-FFF2-40B4-BE49-F238E27FC236}">
                <a16:creationId xmlns:a16="http://schemas.microsoft.com/office/drawing/2014/main" id="{0292FD55-49F2-46B7-9D31-44F12134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9BC581-D017-427F-86A0-77F374BF6F38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19462" name="Rectangle 9">
            <a:extLst>
              <a:ext uri="{FF2B5EF4-FFF2-40B4-BE49-F238E27FC236}">
                <a16:creationId xmlns:a16="http://schemas.microsoft.com/office/drawing/2014/main" id="{40B3C170-7045-4F23-BEFC-81263E822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4" y="3245000"/>
            <a:ext cx="13198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3" name="Picture 8">
            <a:extLst>
              <a:ext uri="{FF2B5EF4-FFF2-40B4-BE49-F238E27FC236}">
                <a16:creationId xmlns:a16="http://schemas.microsoft.com/office/drawing/2014/main" id="{A2A9E308-25B7-42D3-870F-036850D15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08" y="2247900"/>
            <a:ext cx="6292092" cy="314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AB73A0-6A8F-48E6-AE94-B648174E0AC3}"/>
              </a:ext>
            </a:extLst>
          </p:cNvPr>
          <p:cNvSpPr txBox="1">
            <a:spLocks noChangeArrowheads="1"/>
          </p:cNvSpPr>
          <p:nvPr/>
        </p:nvSpPr>
        <p:spPr>
          <a:xfrm>
            <a:off x="6132786" y="5607200"/>
            <a:ext cx="5221014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Gambar 4. Satu </a:t>
            </a:r>
            <a:r>
              <a:rPr lang="en-US" altLang="en-US" sz="20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000" dirty="0">
                <a:cs typeface="Times New Roman" panose="02020603050405020304" pitchFamily="18" charset="0"/>
              </a:rPr>
              <a:t> enciphering</a:t>
            </a:r>
            <a:endParaRPr lang="en-GB" altLang="en-US" sz="2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C4B04BDC-AE15-40D3-BB24-D50E007C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graphicFrame>
        <p:nvGraphicFramePr>
          <p:cNvPr id="21507" name="Object 6">
            <a:extLst>
              <a:ext uri="{FF2B5EF4-FFF2-40B4-BE49-F238E27FC236}">
                <a16:creationId xmlns:a16="http://schemas.microsoft.com/office/drawing/2014/main" id="{4F01D9B6-BE5C-4863-B6AA-DFE56BE41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61544"/>
              </p:ext>
            </p:extLst>
          </p:nvPr>
        </p:nvGraphicFramePr>
        <p:xfrm>
          <a:off x="838200" y="476852"/>
          <a:ext cx="6902932" cy="606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VISIO" r:id="rId3" imgW="4371594" imgH="3832098" progId="Visio.Drawing.5">
                  <p:embed/>
                </p:oleObj>
              </mc:Choice>
              <mc:Fallback>
                <p:oleObj name="VISIO" r:id="rId3" imgW="4371594" imgH="3832098" progId="Visio.Drawing.5">
                  <p:embed/>
                  <p:pic>
                    <p:nvPicPr>
                      <p:cNvPr id="21507" name="Object 6">
                        <a:extLst>
                          <a:ext uri="{FF2B5EF4-FFF2-40B4-BE49-F238E27FC236}">
                            <a16:creationId xmlns:a16="http://schemas.microsoft.com/office/drawing/2014/main" id="{4F01D9B6-BE5C-4863-B6AA-DFE56BE419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6852"/>
                        <a:ext cx="6902932" cy="6062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7">
            <a:extLst>
              <a:ext uri="{FF2B5EF4-FFF2-40B4-BE49-F238E27FC236}">
                <a16:creationId xmlns:a16="http://schemas.microsoft.com/office/drawing/2014/main" id="{099CDD73-EAB3-45B3-B897-A08FB87F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96071" y="5305425"/>
            <a:ext cx="5221014" cy="6858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Gambar 5.</a:t>
            </a:r>
            <a:r>
              <a:rPr lang="en-US" altLang="en-US" sz="2000" dirty="0">
                <a:cs typeface="Times New Roman" panose="02020603050405020304" pitchFamily="18" charset="0"/>
              </a:rPr>
              <a:t> Diagram </a:t>
            </a:r>
            <a:r>
              <a:rPr lang="en-US" altLang="en-US" sz="2000" dirty="0" err="1">
                <a:cs typeface="Times New Roman" panose="02020603050405020304" pitchFamily="18" charset="0"/>
              </a:rPr>
              <a:t>komputasi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cs typeface="Times New Roman" panose="02020603050405020304" pitchFamily="18" charset="0"/>
              </a:rPr>
              <a:t>f</a:t>
            </a:r>
            <a:r>
              <a:rPr lang="en-US" altLang="en-US" sz="2000" dirty="0">
                <a:cs typeface="Times New Roman" panose="02020603050405020304" pitchFamily="18" charset="0"/>
              </a:rPr>
              <a:t>:</a:t>
            </a:r>
            <a:endParaRPr lang="en-GB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E2DE60E8-949E-4995-9F50-46825F40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22D475-0843-4127-ABB5-5706CB163EB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095B7C6D-E155-4906-B640-1F603727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1217F18-8FF1-4FDA-8D9F-AB8EFCCC3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6745" y="838200"/>
            <a:ext cx="10415752" cy="2286000"/>
          </a:xfrm>
        </p:spPr>
        <p:txBody>
          <a:bodyPr/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ekspansi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memperluas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 </a:t>
            </a:r>
            <a:r>
              <a:rPr lang="en-US" altLang="en-US" dirty="0">
                <a:cs typeface="Times New Roman" panose="02020603050405020304" pitchFamily="18" charset="0"/>
              </a:rPr>
              <a:t>32-bit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48 bit.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ekspansi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matriks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ekspansi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4F20C7E5-DD86-4D3B-9C68-75FAB2921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045852"/>
              </p:ext>
            </p:extLst>
          </p:nvPr>
        </p:nvGraphicFramePr>
        <p:xfrm>
          <a:off x="1935217" y="3281056"/>
          <a:ext cx="8058807" cy="1806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3" imgW="5629656" imgH="849630" progId="Word.Document.8">
                  <p:embed/>
                </p:oleObj>
              </mc:Choice>
              <mc:Fallback>
                <p:oleObj name="Document" r:id="rId3" imgW="5629656" imgH="849630" progId="Word.Document.8">
                  <p:embed/>
                  <p:pic>
                    <p:nvPicPr>
                      <p:cNvPr id="22532" name="Object 4">
                        <a:extLst>
                          <a:ext uri="{FF2B5EF4-FFF2-40B4-BE49-F238E27FC236}">
                            <a16:creationId xmlns:a16="http://schemas.microsoft.com/office/drawing/2014/main" id="{4F20C7E5-DD86-4D3B-9C68-75FAB2921A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217" y="3281056"/>
                        <a:ext cx="8058807" cy="1806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Slide Number Placeholder 5">
            <a:extLst>
              <a:ext uri="{FF2B5EF4-FFF2-40B4-BE49-F238E27FC236}">
                <a16:creationId xmlns:a16="http://schemas.microsoft.com/office/drawing/2014/main" id="{A2279EC2-EED8-43F1-9491-6D7F9D0B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B0E951-1318-4112-8259-4290213964C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id="{D44A8405-C954-4650-A0D4-D2FCCF54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096000"/>
            <a:ext cx="426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37358BD-88C0-4D66-B74D-4A61C8AE3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Pengantar</a:t>
            </a:r>
            <a:endParaRPr lang="en-US" altLang="en-US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F0392E2-3F2F-4362-B589-AA097F117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/>
              <a:t>Block cipher</a:t>
            </a:r>
            <a:r>
              <a:rPr lang="en-US" altLang="en-US" dirty="0"/>
              <a:t> yang </a:t>
            </a:r>
            <a:r>
              <a:rPr lang="en-US" altLang="en-US" dirty="0" err="1"/>
              <a:t>dipelajari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1. DES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2. 3DES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3. GOST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4. RC5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6. AES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97E4509-97C9-47B0-9A60-020C30FD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C6D5C-93DC-4236-B07E-FCF6D0BCB56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EBB1F9C2-8D59-481B-8689-E1553E79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6D4AF6D-67BE-4F26-8D58-2EBE8B309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560" y="965200"/>
            <a:ext cx="1042924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Hasil </a:t>
            </a:r>
            <a:r>
              <a:rPr lang="en-US" altLang="en-US" dirty="0" err="1">
                <a:cs typeface="Times New Roman" panose="02020603050405020304" pitchFamily="18" charset="0"/>
              </a:rPr>
              <a:t>ekpansi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 – 1</a:t>
            </a:r>
            <a:r>
              <a:rPr lang="en-US" altLang="en-US" dirty="0">
                <a:cs typeface="Times New Roman" panose="02020603050405020304" pitchFamily="18" charset="0"/>
              </a:rPr>
              <a:t>) di-XOR-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vektor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 </a:t>
            </a:r>
            <a:r>
              <a:rPr lang="en-US" altLang="en-US" dirty="0">
                <a:cs typeface="Times New Roman" panose="02020603050405020304" pitchFamily="18" charset="0"/>
              </a:rPr>
              <a:t>48-bit: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 </a:t>
            </a:r>
            <a:r>
              <a:rPr lang="en-US" altLang="en-US" baseline="-30000" dirty="0">
                <a:cs typeface="Times New Roman" panose="02020603050405020304" pitchFamily="18" charset="0"/>
              </a:rPr>
              <a:t>– 1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baseline="-300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Vektor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dikelompokkan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dirty="0" err="1">
                <a:cs typeface="Times New Roman" panose="02020603050405020304" pitchFamily="18" charset="0"/>
              </a:rPr>
              <a:t>kelompok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6 bit, dan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bagi</a:t>
            </a:r>
            <a:r>
              <a:rPr lang="en-US" altLang="en-US" dirty="0">
                <a:cs typeface="Times New Roman" panose="02020603050405020304" pitchFamily="18" charset="0"/>
              </a:rPr>
              <a:t> proses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Ada 8 </a:t>
            </a:r>
            <a:r>
              <a:rPr lang="en-US" altLang="en-US" dirty="0" err="1">
                <a:cs typeface="Times New Roman" panose="02020603050405020304" pitchFamily="18" charset="0"/>
              </a:rPr>
              <a:t>matriks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dinyatakan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kotak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Kotak –S </a:t>
            </a:r>
            <a:r>
              <a:rPr lang="en-US" altLang="en-US" dirty="0" err="1">
                <a:cs typeface="Times New Roman" panose="02020603050405020304" pitchFamily="18" charset="0"/>
              </a:rPr>
              <a:t>menerima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 6 bit dan </a:t>
            </a:r>
            <a:r>
              <a:rPr lang="en-US" altLang="en-US" dirty="0" err="1">
                <a:cs typeface="Times New Roman" panose="02020603050405020304" pitchFamily="18" charset="0"/>
              </a:rPr>
              <a:t>memebrikan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keluaran</a:t>
            </a:r>
            <a:r>
              <a:rPr lang="en-US" altLang="en-US" dirty="0">
                <a:cs typeface="Times New Roman" panose="02020603050405020304" pitchFamily="18" charset="0"/>
              </a:rPr>
              <a:t> 4 bit.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CADAC478-2537-4D48-B693-E8BC5ACB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D8EB2-E8B7-4072-9522-2BA1809A938E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3EA14078-3464-461E-ACD2-7364DAE7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graphicFrame>
        <p:nvGraphicFramePr>
          <p:cNvPr id="24579" name="Object 4">
            <a:extLst>
              <a:ext uri="{FF2B5EF4-FFF2-40B4-BE49-F238E27FC236}">
                <a16:creationId xmlns:a16="http://schemas.microsoft.com/office/drawing/2014/main" id="{ED0B3D7D-B5B1-4D2A-AC4C-097610A961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762000"/>
          <a:ext cx="6934200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3" imgW="5629656" imgH="2304288" progId="Word.Document.8">
                  <p:embed/>
                </p:oleObj>
              </mc:Choice>
              <mc:Fallback>
                <p:oleObj name="Document" r:id="rId3" imgW="5629656" imgH="2304288" progId="Word.Document.8">
                  <p:embed/>
                  <p:pic>
                    <p:nvPicPr>
                      <p:cNvPr id="24579" name="Object 4">
                        <a:extLst>
                          <a:ext uri="{FF2B5EF4-FFF2-40B4-BE49-F238E27FC236}">
                            <a16:creationId xmlns:a16="http://schemas.microsoft.com/office/drawing/2014/main" id="{ED0B3D7D-B5B1-4D2A-AC4C-097610A961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762000"/>
                        <a:ext cx="6934200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5">
            <a:extLst>
              <a:ext uri="{FF2B5EF4-FFF2-40B4-BE49-F238E27FC236}">
                <a16:creationId xmlns:a16="http://schemas.microsoft.com/office/drawing/2014/main" id="{64EFB834-0068-49B6-A042-EBE9B1D366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733800"/>
          <a:ext cx="7010400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5" imgW="5629656" imgH="2157984" progId="Word.Document.8">
                  <p:embed/>
                </p:oleObj>
              </mc:Choice>
              <mc:Fallback>
                <p:oleObj name="Document" r:id="rId5" imgW="5629656" imgH="2157984" progId="Word.Document.8">
                  <p:embed/>
                  <p:pic>
                    <p:nvPicPr>
                      <p:cNvPr id="24580" name="Object 5">
                        <a:extLst>
                          <a:ext uri="{FF2B5EF4-FFF2-40B4-BE49-F238E27FC236}">
                            <a16:creationId xmlns:a16="http://schemas.microsoft.com/office/drawing/2014/main" id="{64EFB834-0068-49B6-A042-EBE9B1D366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33800"/>
                        <a:ext cx="7010400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Slide Number Placeholder 5">
            <a:extLst>
              <a:ext uri="{FF2B5EF4-FFF2-40B4-BE49-F238E27FC236}">
                <a16:creationId xmlns:a16="http://schemas.microsoft.com/office/drawing/2014/main" id="{B349851F-F211-41B8-9414-F3B4127F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5584E1-0244-4F62-89C5-CB8ACFF5308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2AC22CA3-81EF-499C-94E1-85502262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29C11162-B77B-4EF1-A2AA-AE80984559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5500" y="131764"/>
          <a:ext cx="8001000" cy="329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" r:id="rId3" imgW="5629656" imgH="2318766" progId="Word.Document.8">
                  <p:embed/>
                </p:oleObj>
              </mc:Choice>
              <mc:Fallback>
                <p:oleObj name="Document" r:id="rId3" imgW="5629656" imgH="2318766" progId="Word.Document.8">
                  <p:embed/>
                  <p:pic>
                    <p:nvPicPr>
                      <p:cNvPr id="25603" name="Object 4">
                        <a:extLst>
                          <a:ext uri="{FF2B5EF4-FFF2-40B4-BE49-F238E27FC236}">
                            <a16:creationId xmlns:a16="http://schemas.microsoft.com/office/drawing/2014/main" id="{29C11162-B77B-4EF1-A2AA-AE80984559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31764"/>
                        <a:ext cx="8001000" cy="329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5">
            <a:extLst>
              <a:ext uri="{FF2B5EF4-FFF2-40B4-BE49-F238E27FC236}">
                <a16:creationId xmlns:a16="http://schemas.microsoft.com/office/drawing/2014/main" id="{5ECD7F9E-2F96-4BB8-9671-35FD9BB81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429001"/>
          <a:ext cx="7924800" cy="281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5" imgW="5629656" imgH="1997202" progId="Word.Document.8">
                  <p:embed/>
                </p:oleObj>
              </mc:Choice>
              <mc:Fallback>
                <p:oleObj name="Document" r:id="rId5" imgW="5629656" imgH="1997202" progId="Word.Document.8">
                  <p:embed/>
                  <p:pic>
                    <p:nvPicPr>
                      <p:cNvPr id="25604" name="Object 5">
                        <a:extLst>
                          <a:ext uri="{FF2B5EF4-FFF2-40B4-BE49-F238E27FC236}">
                            <a16:creationId xmlns:a16="http://schemas.microsoft.com/office/drawing/2014/main" id="{5ECD7F9E-2F96-4BB8-9671-35FD9BB81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29001"/>
                        <a:ext cx="7924800" cy="281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Slide Number Placeholder 5">
            <a:extLst>
              <a:ext uri="{FF2B5EF4-FFF2-40B4-BE49-F238E27FC236}">
                <a16:creationId xmlns:a16="http://schemas.microsoft.com/office/drawing/2014/main" id="{C1B51E6B-A477-4F92-80E4-83959551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BD0E4B-D6E8-412E-A8E3-C8CDD8C657A8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2E482CC6-43AA-4B4D-AD02-41F9C861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39498733-98F9-4B5F-9E00-161DD8D95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5840" y="900112"/>
            <a:ext cx="11013440" cy="5638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Keluaran</a:t>
            </a:r>
            <a:r>
              <a:rPr lang="en-US" altLang="en-US" dirty="0">
                <a:cs typeface="Times New Roman" panose="02020603050405020304" pitchFamily="18" charset="0"/>
              </a:rPr>
              <a:t> proses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vektor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48 bit.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Vektor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proses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Tujuan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mengacak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proses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kotak</a:t>
            </a:r>
            <a:r>
              <a:rPr lang="en-US" altLang="en-US" dirty="0">
                <a:cs typeface="Times New Roman" panose="02020603050405020304" pitchFamily="18" charset="0"/>
              </a:rPr>
              <a:t>-S.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matriks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P-box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sbb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GB" alt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26628" name="Object 6">
            <a:extLst>
              <a:ext uri="{FF2B5EF4-FFF2-40B4-BE49-F238E27FC236}">
                <a16:creationId xmlns:a16="http://schemas.microsoft.com/office/drawing/2014/main" id="{C163BE99-5360-400E-B0D4-1372B8775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469928"/>
              </p:ext>
            </p:extLst>
          </p:nvPr>
        </p:nvGraphicFramePr>
        <p:xfrm>
          <a:off x="1714500" y="5154613"/>
          <a:ext cx="87630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cument" r:id="rId3" imgW="5629656" imgH="515874" progId="Word.Document.8">
                  <p:embed/>
                </p:oleObj>
              </mc:Choice>
              <mc:Fallback>
                <p:oleObj name="Document" r:id="rId3" imgW="5629656" imgH="515874" progId="Word.Document.8">
                  <p:embed/>
                  <p:pic>
                    <p:nvPicPr>
                      <p:cNvPr id="26628" name="Object 6">
                        <a:extLst>
                          <a:ext uri="{FF2B5EF4-FFF2-40B4-BE49-F238E27FC236}">
                            <a16:creationId xmlns:a16="http://schemas.microsoft.com/office/drawing/2014/main" id="{C163BE99-5360-400E-B0D4-1372B8775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154613"/>
                        <a:ext cx="87630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Slide Number Placeholder 5">
            <a:extLst>
              <a:ext uri="{FF2B5EF4-FFF2-40B4-BE49-F238E27FC236}">
                <a16:creationId xmlns:a16="http://schemas.microsoft.com/office/drawing/2014/main" id="{4C63528A-4042-4969-AEDD-5AD990DC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F7CE7D-CF8D-44C6-8632-05AD2DCB1C9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5E4AA7DC-DE77-4975-B60D-3754F61F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D3B7EA4-2163-4C82-A387-918831EC1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120" y="533400"/>
            <a:ext cx="10099040" cy="2590800"/>
          </a:xfrm>
        </p:spPr>
        <p:txBody>
          <a:bodyPr/>
          <a:lstStyle/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keluaran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Bit-bit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) di-</a:t>
            </a:r>
            <a:r>
              <a:rPr lang="en-US" altLang="en-US" sz="2400" i="1" dirty="0">
                <a:cs typeface="Times New Roman" panose="02020603050405020304" pitchFamily="18" charset="0"/>
              </a:rPr>
              <a:t>XOR</a:t>
            </a:r>
            <a:r>
              <a:rPr lang="en-US" altLang="en-US" sz="2400" dirty="0"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–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cs typeface="Times New Roman" panose="02020603050405020304" pitchFamily="18" charset="0"/>
              </a:rPr>
              <a:t>: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          R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– 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cs typeface="Times New Roman" panose="02020603050405020304" pitchFamily="18" charset="0"/>
              </a:rPr>
              <a:t>Jadi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keluaran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putaran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ke-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(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cs typeface="Times New Roman" panose="02020603050405020304" pitchFamily="18" charset="0"/>
              </a:rPr>
              <a:t>) = (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– 1 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– 1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)) </a:t>
            </a:r>
          </a:p>
          <a:p>
            <a:pPr eaLnBrk="1" hangingPunct="1"/>
            <a:endParaRPr lang="en-GB" altLang="en-US" sz="2400" dirty="0"/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D12C8871-EB59-4017-AC1C-4C2D334E0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067437"/>
              </p:ext>
            </p:extLst>
          </p:nvPr>
        </p:nvGraphicFramePr>
        <p:xfrm>
          <a:off x="5562600" y="2778444"/>
          <a:ext cx="579120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VISIO" r:id="rId3" imgW="3571494" imgH="2035302" progId="Visio.Drawing.5">
                  <p:embed/>
                </p:oleObj>
              </mc:Choice>
              <mc:Fallback>
                <p:oleObj name="VISIO" r:id="rId3" imgW="3571494" imgH="2035302" progId="Visio.Drawing.5">
                  <p:embed/>
                  <p:pic>
                    <p:nvPicPr>
                      <p:cNvPr id="27652" name="Object 4">
                        <a:extLst>
                          <a:ext uri="{FF2B5EF4-FFF2-40B4-BE49-F238E27FC236}">
                            <a16:creationId xmlns:a16="http://schemas.microsoft.com/office/drawing/2014/main" id="{D12C8871-EB59-4017-AC1C-4C2D334E0C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78444"/>
                        <a:ext cx="579120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Slide Number Placeholder 5">
            <a:extLst>
              <a:ext uri="{FF2B5EF4-FFF2-40B4-BE49-F238E27FC236}">
                <a16:creationId xmlns:a16="http://schemas.microsoft.com/office/drawing/2014/main" id="{E18980CD-A0EA-4F25-BFFE-66AEBF35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8BD45E-D67B-4101-A50D-A6776C3C15C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036BECB5-CD4D-4EF7-9B74-C07926E9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47E9469-BE68-4230-AF8A-5E4C3A86E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Inversi</a:t>
            </a:r>
            <a:r>
              <a:rPr lang="en-US" altLang="en-US" b="1" dirty="0"/>
              <a:t> </a:t>
            </a:r>
            <a:r>
              <a:rPr lang="en-US" altLang="en-US" b="1" dirty="0" err="1"/>
              <a:t>Permutasi</a:t>
            </a:r>
            <a:r>
              <a:rPr lang="en-US" altLang="en-US" b="1" dirty="0"/>
              <a:t> (IP</a:t>
            </a:r>
            <a:r>
              <a:rPr lang="en-US" altLang="en-US" b="1" baseline="30000" dirty="0"/>
              <a:t>-1</a:t>
            </a:r>
            <a:r>
              <a:rPr lang="en-US" altLang="en-US" b="1" dirty="0"/>
              <a:t>)</a:t>
            </a:r>
            <a:endParaRPr lang="en-GB" altLang="en-US" b="1" dirty="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7C316C4-17B6-4815-A793-4E1D96146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720" y="1981200"/>
            <a:ext cx="10312400" cy="23622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terakhir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setelah</a:t>
            </a:r>
            <a:r>
              <a:rPr lang="en-US" altLang="en-US" dirty="0">
                <a:cs typeface="Times New Roman" panose="02020603050405020304" pitchFamily="18" charset="0"/>
              </a:rPr>
              <a:t> 16 kali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gabungan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kiri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kanan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matriks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awal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balikan</a:t>
            </a:r>
            <a:r>
              <a:rPr lang="en-US" altLang="en-US" dirty="0">
                <a:cs typeface="Times New Roman" panose="02020603050405020304" pitchFamily="18" charset="0"/>
              </a:rPr>
              <a:t> (IP</a:t>
            </a:r>
            <a:r>
              <a:rPr lang="en-US" altLang="en-US" baseline="30000" dirty="0">
                <a:cs typeface="Times New Roman" panose="02020603050405020304" pitchFamily="18" charset="0"/>
              </a:rPr>
              <a:t>-1</a:t>
            </a:r>
            <a:r>
              <a:rPr lang="en-US" altLang="en-US" dirty="0">
                <a:cs typeface="Times New Roman" panose="02020603050405020304" pitchFamily="18" charset="0"/>
              </a:rPr>
              <a:t> ) </a:t>
            </a:r>
            <a:r>
              <a:rPr lang="en-US" altLang="en-US" dirty="0" err="1">
                <a:cs typeface="Times New Roman" panose="02020603050405020304" pitchFamily="18" charset="0"/>
              </a:rPr>
              <a:t>sbb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GB" altLang="en-US" dirty="0"/>
          </a:p>
        </p:txBody>
      </p:sp>
      <p:graphicFrame>
        <p:nvGraphicFramePr>
          <p:cNvPr id="28677" name="Object 4">
            <a:extLst>
              <a:ext uri="{FF2B5EF4-FFF2-40B4-BE49-F238E27FC236}">
                <a16:creationId xmlns:a16="http://schemas.microsoft.com/office/drawing/2014/main" id="{981CC9BD-8E0C-4205-B8F3-FFDB102F5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734882"/>
              </p:ext>
            </p:extLst>
          </p:nvPr>
        </p:nvGraphicFramePr>
        <p:xfrm>
          <a:off x="1828799" y="4343400"/>
          <a:ext cx="9056057" cy="136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" r:id="rId3" imgW="5629656" imgH="849630" progId="Word.Document.8">
                  <p:embed/>
                </p:oleObj>
              </mc:Choice>
              <mc:Fallback>
                <p:oleObj name="Document" r:id="rId3" imgW="5629656" imgH="849630" progId="Word.Document.8">
                  <p:embed/>
                  <p:pic>
                    <p:nvPicPr>
                      <p:cNvPr id="28677" name="Object 4">
                        <a:extLst>
                          <a:ext uri="{FF2B5EF4-FFF2-40B4-BE49-F238E27FC236}">
                            <a16:creationId xmlns:a16="http://schemas.microsoft.com/office/drawing/2014/main" id="{981CC9BD-8E0C-4205-B8F3-FFDB102F52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799" y="4343400"/>
                        <a:ext cx="9056057" cy="1366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Slide Number Placeholder 6">
            <a:extLst>
              <a:ext uri="{FF2B5EF4-FFF2-40B4-BE49-F238E27FC236}">
                <a16:creationId xmlns:a16="http://schemas.microsoft.com/office/drawing/2014/main" id="{3CFFB1DF-C39C-4786-A780-BFD73364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D2DB95-A7DD-4F74-A383-4026F73C948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11BE5C4F-0437-4A8E-8E3B-33FDC1FC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9E4E609-E6D1-4C35-94A0-E97933121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520" y="26416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altLang="en-US" b="1" dirty="0" err="1"/>
              <a:t>Dekripsi</a:t>
            </a:r>
            <a:endParaRPr lang="en-GB" altLang="en-US" b="1" dirty="0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E69A2F0-2A56-4E15-B257-0ABF4133B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360" y="1509712"/>
            <a:ext cx="11353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proses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DES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proses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Pada proses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urutan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cs typeface="Times New Roman" panose="02020603050405020304" pitchFamily="18" charset="0"/>
              </a:rPr>
              <a:t>16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cs typeface="Times New Roman" panose="02020603050405020304" pitchFamily="18" charset="0"/>
              </a:rPr>
              <a:t>15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16, 15, …, 1, </a:t>
            </a:r>
            <a:r>
              <a:rPr lang="en-US" altLang="en-US" dirty="0" err="1">
                <a:cs typeface="Times New Roman" panose="02020603050405020304" pitchFamily="18" charset="0"/>
              </a:rPr>
              <a:t>luaran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deciphering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     </a:t>
            </a:r>
            <a:r>
              <a:rPr lang="en-US" altLang="en-US" i="1" dirty="0">
                <a:cs typeface="Times New Roman" panose="02020603050405020304" pitchFamily="18" charset="0"/>
              </a:rPr>
              <a:t>	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baseline="-25000" dirty="0"/>
              <a:t> – 1 </a:t>
            </a:r>
            <a:r>
              <a:rPr lang="en-US" dirty="0"/>
              <a:t> = </a:t>
            </a:r>
            <a:r>
              <a:rPr lang="en-US" i="1" dirty="0"/>
              <a:t>L</a:t>
            </a:r>
            <a:r>
              <a:rPr lang="en-US" i="1" baseline="-25000" dirty="0"/>
              <a:t>i</a:t>
            </a:r>
            <a:r>
              <a:rPr lang="en-US" baseline="-25000" dirty="0"/>
              <a:t> </a:t>
            </a:r>
            <a:r>
              <a:rPr lang="en-US" dirty="0"/>
              <a:t>					</a:t>
            </a:r>
          </a:p>
          <a:p>
            <a:pPr marL="0" indent="0">
              <a:buNone/>
              <a:defRPr/>
            </a:pPr>
            <a:r>
              <a:rPr lang="en-US" i="1" dirty="0"/>
              <a:t>           L</a:t>
            </a:r>
            <a:r>
              <a:rPr lang="en-US" i="1" baseline="-25000" dirty="0"/>
              <a:t>i</a:t>
            </a:r>
            <a:r>
              <a:rPr lang="en-US" baseline="-25000" dirty="0"/>
              <a:t> – 1 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R</a:t>
            </a:r>
            <a:r>
              <a:rPr lang="en-US" i="1" baseline="-25000" dirty="0"/>
              <a:t>i </a:t>
            </a:r>
            <a:r>
              <a:rPr lang="en-US" baseline="-25000" dirty="0"/>
              <a:t>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i="1" baseline="-25000" dirty="0"/>
              <a:t>i</a:t>
            </a:r>
            <a:r>
              <a:rPr lang="en-US" baseline="-25000" dirty="0"/>
              <a:t> – 1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i="1" dirty="0"/>
              <a:t>K</a:t>
            </a:r>
            <a:r>
              <a:rPr lang="en-US" i="1" baseline="-25000" dirty="0"/>
              <a:t>i</a:t>
            </a:r>
            <a:r>
              <a:rPr lang="en-US" dirty="0"/>
              <a:t>) = </a:t>
            </a:r>
            <a:r>
              <a:rPr lang="en-US" i="1" dirty="0"/>
              <a:t>R</a:t>
            </a:r>
            <a:r>
              <a:rPr lang="en-US" i="1" baseline="-25000" dirty="0"/>
              <a:t>i </a:t>
            </a:r>
            <a:r>
              <a:rPr lang="en-US" baseline="-25000" dirty="0"/>
              <a:t> 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i="1" baseline="-25000" dirty="0"/>
              <a:t>i</a:t>
            </a:r>
            <a:r>
              <a:rPr lang="en-US" dirty="0"/>
              <a:t>)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29701" name="Slide Number Placeholder 5">
            <a:extLst>
              <a:ext uri="{FF2B5EF4-FFF2-40B4-BE49-F238E27FC236}">
                <a16:creationId xmlns:a16="http://schemas.microsoft.com/office/drawing/2014/main" id="{23832B5C-95A5-4403-891C-31C0EE25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B15402-7598-4BCE-9CC2-AABCC7E1AA5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D13FA1CB-2498-46AD-8255-F837F8BD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92801D7-C331-4B71-A24B-8B16F4A75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/>
              <a:t>Mode DES</a:t>
            </a:r>
            <a:endParaRPr lang="en-GB" altLang="en-US" b="1" dirty="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6747AC3-7FAE-4836-B830-AF7A08EA3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DES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dioperasikan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mode ECB, CBC, OFB, dan CFB.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kesederhanaannya</a:t>
            </a:r>
            <a:r>
              <a:rPr lang="en-US" altLang="en-US" dirty="0">
                <a:cs typeface="Times New Roman" panose="02020603050405020304" pitchFamily="18" charset="0"/>
              </a:rPr>
              <a:t>, mode ECB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paket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komersil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30725" name="Slide Number Placeholder 5">
            <a:extLst>
              <a:ext uri="{FF2B5EF4-FFF2-40B4-BE49-F238E27FC236}">
                <a16:creationId xmlns:a16="http://schemas.microsoft.com/office/drawing/2014/main" id="{06951C05-E530-4DDC-92BB-B2C93AFF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37C587-FEFD-4B37-97F2-05A44536CDC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906BD0F7-D15E-4111-81F9-FF7A4CF2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C53D38D-C09B-4F54-89C6-39C1A35DB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Implementasi</a:t>
            </a:r>
            <a:r>
              <a:rPr lang="en-US" altLang="en-US" b="1" dirty="0"/>
              <a:t> DES</a:t>
            </a:r>
            <a:endParaRPr lang="en-GB" altLang="en-US" b="1" dirty="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CA62E58-6558-4394-9C82-6BB90762E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DES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perangkat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keras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perangkat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keras</a:t>
            </a:r>
            <a:r>
              <a:rPr lang="en-US" altLang="en-US" dirty="0">
                <a:cs typeface="Times New Roman" panose="02020603050405020304" pitchFamily="18" charset="0"/>
              </a:rPr>
              <a:t>, DES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chip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chip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mengenkripsikan</a:t>
            </a:r>
            <a:r>
              <a:rPr lang="en-US" altLang="en-US" dirty="0">
                <a:cs typeface="Times New Roman" panose="02020603050405020304" pitchFamily="18" charset="0"/>
              </a:rPr>
              <a:t> 16,8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1 gigabit per </a:t>
            </a:r>
            <a:r>
              <a:rPr lang="en-US" altLang="en-US" dirty="0" err="1">
                <a:cs typeface="Times New Roman" panose="02020603050405020304" pitchFamily="18" charset="0"/>
              </a:rPr>
              <a:t>detik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Implementasi</a:t>
            </a:r>
            <a:r>
              <a:rPr lang="en-US" altLang="en-US" dirty="0">
                <a:cs typeface="Times New Roman" panose="02020603050405020304" pitchFamily="18" charset="0"/>
              </a:rPr>
              <a:t> DES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perangkat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lunak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32.000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per </a:t>
            </a:r>
            <a:r>
              <a:rPr lang="en-US" altLang="en-US" dirty="0" err="1">
                <a:cs typeface="Times New Roman" panose="02020603050405020304" pitchFamily="18" charset="0"/>
              </a:rPr>
              <a:t>detik</a:t>
            </a:r>
            <a:r>
              <a:rPr lang="en-US" altLang="en-US" dirty="0">
                <a:cs typeface="Times New Roman" panose="02020603050405020304" pitchFamily="18" charset="0"/>
              </a:rPr>
              <a:t> (pada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mainframe</a:t>
            </a:r>
            <a:r>
              <a:rPr lang="en-US" altLang="en-US" dirty="0">
                <a:cs typeface="Times New Roman" panose="02020603050405020304" pitchFamily="18" charset="0"/>
              </a:rPr>
              <a:t> IBM 3090).</a:t>
            </a:r>
            <a:endParaRPr lang="en-GB" altLang="en-US" dirty="0"/>
          </a:p>
        </p:txBody>
      </p:sp>
      <p:sp>
        <p:nvSpPr>
          <p:cNvPr id="31749" name="Slide Number Placeholder 5">
            <a:extLst>
              <a:ext uri="{FF2B5EF4-FFF2-40B4-BE49-F238E27FC236}">
                <a16:creationId xmlns:a16="http://schemas.microsoft.com/office/drawing/2014/main" id="{4B4C97D1-4EC9-4A7D-8A21-F872AB6D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5A5A87-F76A-4C44-971F-157CD99A44C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C31E7DB1-336E-40DA-AE45-7542A61A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9D4D1A3-4DD2-474D-903A-342F32FC6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Keamanan</a:t>
            </a:r>
            <a:r>
              <a:rPr lang="en-US" altLang="en-US" b="1" dirty="0"/>
              <a:t> DES</a:t>
            </a:r>
            <a:endParaRPr lang="en-GB" altLang="en-US" b="1" dirty="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7BA93A8-BC26-4711-AF91-FBFC9FCBE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5840" y="1752600"/>
            <a:ext cx="1058672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Keamanan</a:t>
            </a:r>
            <a:r>
              <a:rPr lang="en-US" altLang="en-US" sz="2400" dirty="0"/>
              <a:t> DES </a:t>
            </a:r>
            <a:r>
              <a:rPr lang="en-US" altLang="en-US" sz="2400" dirty="0" err="1"/>
              <a:t>ditentukan</a:t>
            </a:r>
            <a:r>
              <a:rPr lang="en-US" altLang="en-US" sz="2400" dirty="0"/>
              <a:t> oleh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Panjang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400" dirty="0">
                <a:cs typeface="Times New Roman" panose="02020603050405020304" pitchFamily="18" charset="0"/>
              </a:rPr>
              <a:t> DES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64 bit,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dipakai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56 bit.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rancangan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awal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diusulkan</a:t>
            </a:r>
            <a:r>
              <a:rPr lang="en-US" altLang="en-US" sz="2400" dirty="0">
                <a:cs typeface="Times New Roman" panose="02020603050405020304" pitchFamily="18" charset="0"/>
              </a:rPr>
              <a:t> IBM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128 bit,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permintaan</a:t>
            </a:r>
            <a:r>
              <a:rPr lang="en-US" altLang="en-US" sz="2400" dirty="0">
                <a:cs typeface="Times New Roman" panose="02020603050405020304" pitchFamily="18" charset="0"/>
              </a:rPr>
              <a:t> NSA,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diperkecil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56 bit.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56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terdapat</a:t>
            </a:r>
            <a:r>
              <a:rPr lang="en-US" altLang="en-US" sz="2400" dirty="0">
                <a:cs typeface="Times New Roman" panose="02020603050405020304" pitchFamily="18" charset="0"/>
              </a:rPr>
              <a:t> 2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56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72.057.594.037.927.936 </a:t>
            </a:r>
            <a:r>
              <a:rPr lang="en-US" altLang="en-US" sz="2400" dirty="0" err="1">
                <a:cs typeface="Times New Roman" panose="02020603050405020304" pitchFamily="18" charset="0"/>
              </a:rPr>
              <a:t>kemungkinan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serangan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exhaustive key search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prosesor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detik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dikerjakan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juta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serangan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Jadi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seluruhnya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diperlukan</a:t>
            </a:r>
            <a:r>
              <a:rPr lang="en-US" altLang="en-US" sz="2400" dirty="0">
                <a:cs typeface="Times New Roman" panose="02020603050405020304" pitchFamily="18" charset="0"/>
              </a:rPr>
              <a:t> 1142 </a:t>
            </a:r>
            <a:r>
              <a:rPr lang="en-US" altLang="en-US" sz="2400" dirty="0" err="1">
                <a:cs typeface="Times New Roman" panose="02020603050405020304" pitchFamily="18" charset="0"/>
              </a:rPr>
              <a:t>tahun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menemukan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32773" name="Slide Number Placeholder 5">
            <a:extLst>
              <a:ext uri="{FF2B5EF4-FFF2-40B4-BE49-F238E27FC236}">
                <a16:creationId xmlns:a16="http://schemas.microsoft.com/office/drawing/2014/main" id="{7DCE8640-D3E0-483C-8296-40C9A93A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3E4E9-9C8E-49E5-A24F-FFC4532316B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5DD8B65F-C1DA-4DD0-93A5-4394E28F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0ECC65F-FE9A-43FF-9D3E-E2BBCD107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480" y="838200"/>
            <a:ext cx="9814560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i="1" dirty="0"/>
              <a:t>Block cipher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 (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diajarkan</a:t>
            </a:r>
            <a:r>
              <a:rPr lang="en-US" altLang="en-US" dirty="0"/>
              <a:t>,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dibaca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berbagai</a:t>
            </a:r>
            <a:r>
              <a:rPr lang="en-US" altLang="en-US" dirty="0"/>
              <a:t> </a:t>
            </a:r>
            <a:r>
              <a:rPr lang="en-US" altLang="en-US" dirty="0" err="1"/>
              <a:t>sumber</a:t>
            </a:r>
            <a:r>
              <a:rPr lang="en-US" altLang="en-US" dirty="0"/>
              <a:t>):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1. </a:t>
            </a:r>
            <a:r>
              <a:rPr lang="en-US" altLang="en-US" sz="2400" dirty="0"/>
              <a:t>Blowfish			9. SAFER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2. IDEA			10. </a:t>
            </a:r>
            <a:r>
              <a:rPr lang="en-US" altLang="en-US" sz="2400" dirty="0" err="1"/>
              <a:t>Twofish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3. LOKI			12. Serpent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4. RC2			13. RC6	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5. FEAL			14. MARS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6. Lucifer			15. Camellia	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7. CAST			16. 3-WAY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8. CRAB			17. MMB, </a:t>
            </a:r>
            <a:r>
              <a:rPr lang="en-US" altLang="en-US" sz="2400" dirty="0" err="1"/>
              <a:t>SkipJack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dll</a:t>
            </a:r>
            <a:endParaRPr lang="en-US" altLang="en-US" sz="2400" dirty="0"/>
          </a:p>
        </p:txBody>
      </p:sp>
      <p:sp>
        <p:nvSpPr>
          <p:cNvPr id="5124" name="Slide Number Placeholder 4">
            <a:extLst>
              <a:ext uri="{FF2B5EF4-FFF2-40B4-BE49-F238E27FC236}">
                <a16:creationId xmlns:a16="http://schemas.microsoft.com/office/drawing/2014/main" id="{7627D7ED-8089-4B2A-BB2A-855B7260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D6BAC8-1580-447B-B789-EEFFB39AEB8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909B8CE7-2D3A-46EA-AB0D-ED94A02F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18A24A5-E8C7-4C81-99E6-B1118CE90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/>
              <a:t>Dikutip dari Wiki: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In 1997, </a:t>
            </a:r>
            <a:r>
              <a:rPr lang="en-US" altLang="en-US" u="sng">
                <a:hlinkClick r:id="rId2" tooltip="RSA Security"/>
              </a:rPr>
              <a:t>RSA Security</a:t>
            </a:r>
            <a:r>
              <a:rPr lang="en-US" altLang="en-US"/>
              <a:t> sponsored a series of contests, offering a $10,000 prize to the first team that broke a message encrypted with DES for the contest. 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That contest was won by the </a:t>
            </a:r>
            <a:r>
              <a:rPr lang="en-US" altLang="en-US">
                <a:hlinkClick r:id="rId3" tooltip="DESCHALL Project"/>
              </a:rPr>
              <a:t>DESCHALL Project</a:t>
            </a:r>
            <a:r>
              <a:rPr lang="en-US" altLang="en-US"/>
              <a:t>, led by Rocke Verser, </a:t>
            </a:r>
            <a:r>
              <a:rPr lang="en-US" altLang="en-US">
                <a:hlinkClick r:id="rId4" tooltip="Matt Curtin"/>
              </a:rPr>
              <a:t>Matt Curtin</a:t>
            </a:r>
            <a:r>
              <a:rPr lang="en-US" altLang="en-US"/>
              <a:t>, and Justin Dolske, using idle cycles of thousands of computers across the Internet. 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  <p:sp>
        <p:nvSpPr>
          <p:cNvPr id="33797" name="Slide Number Placeholder 5">
            <a:extLst>
              <a:ext uri="{FF2B5EF4-FFF2-40B4-BE49-F238E27FC236}">
                <a16:creationId xmlns:a16="http://schemas.microsoft.com/office/drawing/2014/main" id="{249D11D2-722D-4FDA-AA36-6059AE80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E725F5-A9DE-49E3-8927-C9C74F2EAD1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5A51E827-A13E-428C-995C-FE399FEC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F5970A2-8746-4634-9DF5-B8372BDD3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Tahun 1998, </a:t>
            </a:r>
            <a:r>
              <a:rPr lang="en-US" altLang="en-US" i="1">
                <a:cs typeface="Times New Roman" panose="02020603050405020304" pitchFamily="18" charset="0"/>
              </a:rPr>
              <a:t>Electronic Frontier Foundation</a:t>
            </a:r>
            <a:r>
              <a:rPr lang="en-US" altLang="en-US">
                <a:cs typeface="Times New Roman" panose="02020603050405020304" pitchFamily="18" charset="0"/>
              </a:rPr>
              <a:t> (</a:t>
            </a:r>
            <a:r>
              <a:rPr lang="en-US" altLang="en-US" i="1">
                <a:cs typeface="Times New Roman" panose="02020603050405020304" pitchFamily="18" charset="0"/>
              </a:rPr>
              <a:t>EFE</a:t>
            </a:r>
            <a:r>
              <a:rPr lang="en-US" altLang="en-US">
                <a:cs typeface="Times New Roman" panose="02020603050405020304" pitchFamily="18" charset="0"/>
              </a:rPr>
              <a:t>) merancang dan membuat perangkat keras khusus untuk menemukan kunci DES secara </a:t>
            </a:r>
            <a:r>
              <a:rPr lang="en-US" altLang="en-US" i="1">
                <a:cs typeface="Times New Roman" panose="02020603050405020304" pitchFamily="18" charset="0"/>
              </a:rPr>
              <a:t>exhaustive search key</a:t>
            </a:r>
            <a:r>
              <a:rPr lang="en-US" altLang="en-US">
                <a:cs typeface="Times New Roman" panose="02020603050405020304" pitchFamily="18" charset="0"/>
              </a:rPr>
              <a:t> dengan biaya $250.000 dan diharapkan dapat menemukan kunci selama 5 hari. 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Tahun 1999, kombinasi perangkat keras </a:t>
            </a:r>
            <a:r>
              <a:rPr lang="en-US" altLang="en-US" i="1">
                <a:cs typeface="Times New Roman" panose="02020603050405020304" pitchFamily="18" charset="0"/>
              </a:rPr>
              <a:t>EFE</a:t>
            </a:r>
            <a:r>
              <a:rPr lang="en-US" altLang="en-US">
                <a:cs typeface="Times New Roman" panose="02020603050405020304" pitchFamily="18" charset="0"/>
              </a:rPr>
              <a:t> dengan kolaborasi internet yang melibatkan lebih dari 100.000 komputer dapat menemukan kunci DES kurang dari 1 hari.</a:t>
            </a:r>
            <a:r>
              <a:rPr lang="en-GB" altLang="en-US"/>
              <a:t> </a:t>
            </a:r>
          </a:p>
        </p:txBody>
      </p:sp>
      <p:sp>
        <p:nvSpPr>
          <p:cNvPr id="34821" name="Slide Number Placeholder 5">
            <a:extLst>
              <a:ext uri="{FF2B5EF4-FFF2-40B4-BE49-F238E27FC236}">
                <a16:creationId xmlns:a16="http://schemas.microsoft.com/office/drawing/2014/main" id="{282AB63E-F7AB-4263-9B22-1EA04502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60161B-A549-48D7-8C47-C0CC54E9096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AB5913E9-0CE6-4190-9921-38AC975E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0364DFC4-0F36-49AB-B202-E9CE6399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914400"/>
            <a:ext cx="34956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>
            <a:extLst>
              <a:ext uri="{FF2B5EF4-FFF2-40B4-BE49-F238E27FC236}">
                <a16:creationId xmlns:a16="http://schemas.microsoft.com/office/drawing/2014/main" id="{FB977635-A94A-46D6-B0FB-0FBCA19AC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507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5" name="Text Box 7">
            <a:extLst>
              <a:ext uri="{FF2B5EF4-FFF2-40B4-BE49-F238E27FC236}">
                <a16:creationId xmlns:a16="http://schemas.microsoft.com/office/drawing/2014/main" id="{09450D5C-48F6-42D3-BE70-F5F54BBFA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4800600"/>
            <a:ext cx="85026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>
                <a:hlinkClick r:id="rId3" tooltip="Electronic Frontier Foundation"/>
              </a:rPr>
              <a:t>EFF</a:t>
            </a:r>
            <a:r>
              <a:rPr lang="en-US" altLang="en-US" sz="2400"/>
              <a:t>'s US$250,000 </a:t>
            </a:r>
            <a:r>
              <a:rPr lang="en-US" altLang="en-US" sz="2400">
                <a:hlinkClick r:id="rId4" tooltip="EFF DES cracker"/>
              </a:rPr>
              <a:t>DES cracking machine</a:t>
            </a:r>
            <a:r>
              <a:rPr lang="en-US" altLang="en-US" sz="2400"/>
              <a:t> contained 1,856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custom chips and could brute force a DES key in a matter of days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— the photo shows a DES Cracker circuit board fitted with several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Deep Crack chips (Sumber Wikipedia). </a:t>
            </a:r>
          </a:p>
        </p:txBody>
      </p:sp>
      <p:sp>
        <p:nvSpPr>
          <p:cNvPr id="35846" name="Slide Number Placeholder 6">
            <a:extLst>
              <a:ext uri="{FF2B5EF4-FFF2-40B4-BE49-F238E27FC236}">
                <a16:creationId xmlns:a16="http://schemas.microsoft.com/office/drawing/2014/main" id="{76393FEC-F879-4A17-9509-D8FFEA92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92691E-CFA6-4A82-80E8-0EFC9483509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9B5236F2-78BF-48F3-9B5A-C5AA99B5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52B0305-9616-497C-92A5-40B82916B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Their motivation was to show that DES was breakable in practice as well as in theory: "</a:t>
            </a:r>
            <a:r>
              <a:rPr lang="en-US" altLang="en-US" i="1"/>
              <a:t>There are many people who will not believe a truth until they can see it with their own eyes. Showing them a physical machine that can crack DES in a few days is the only way to convince some people that they really cannot trust their security to DES.</a:t>
            </a:r>
            <a:r>
              <a:rPr lang="en-US" altLang="en-US"/>
              <a:t>" </a:t>
            </a:r>
          </a:p>
          <a:p>
            <a:pPr eaLnBrk="1" hangingPunct="1"/>
            <a:r>
              <a:rPr lang="en-US" altLang="en-US"/>
              <a:t>The machine brute-forced a key in a little more than 2 days search. </a:t>
            </a:r>
          </a:p>
        </p:txBody>
      </p:sp>
      <p:sp>
        <p:nvSpPr>
          <p:cNvPr id="36869" name="Slide Number Placeholder 5">
            <a:extLst>
              <a:ext uri="{FF2B5EF4-FFF2-40B4-BE49-F238E27FC236}">
                <a16:creationId xmlns:a16="http://schemas.microsoft.com/office/drawing/2014/main" id="{BADF3DE3-4865-4BED-BCD8-DF522845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30756D-2B37-4D3B-ABA1-5B7EC860109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2EE69B6A-D75E-456F-91A6-E39DD3AA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F00231B-A7DD-4F49-8550-922B0FA5D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Pengisian kotak-S DES masih menjadi misteri. 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Delapan putaran sudah cukup untuk membuat cipherteks sebagai fungsi acak dari setiap bit plainteks dan setiap bit cipherteks. 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cs typeface="Times New Roman" panose="02020603050405020304" pitchFamily="18" charset="0"/>
              </a:rPr>
              <a:t>Dari penelitian, DES dengan jumlah putaran yang kurang dari 16 ternyata dapat dipecahkan dengan </a:t>
            </a:r>
            <a:r>
              <a:rPr lang="en-US" altLang="en-US" i="1">
                <a:cs typeface="Times New Roman" panose="02020603050405020304" pitchFamily="18" charset="0"/>
              </a:rPr>
              <a:t>known-plaintext attack.</a:t>
            </a:r>
            <a:endParaRPr lang="en-GB" altLang="en-US"/>
          </a:p>
        </p:txBody>
      </p:sp>
      <p:sp>
        <p:nvSpPr>
          <p:cNvPr id="37893" name="Slide Number Placeholder 5">
            <a:extLst>
              <a:ext uri="{FF2B5EF4-FFF2-40B4-BE49-F238E27FC236}">
                <a16:creationId xmlns:a16="http://schemas.microsoft.com/office/drawing/2014/main" id="{E941DCF2-43D0-46AA-AD75-EC386E87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C0DADA-692E-4F8D-8F93-14EB826F5E2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7EEF048-A3DE-4168-B731-AED4A745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240" y="34290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5400" b="1" dirty="0">
                <a:solidFill>
                  <a:srgbClr val="FF0000"/>
                </a:solidFill>
              </a:rPr>
              <a:t>GOST</a:t>
            </a:r>
          </a:p>
        </p:txBody>
      </p:sp>
      <p:sp>
        <p:nvSpPr>
          <p:cNvPr id="7171" name="Footer Placeholder 3">
            <a:extLst>
              <a:ext uri="{FF2B5EF4-FFF2-40B4-BE49-F238E27FC236}">
                <a16:creationId xmlns:a16="http://schemas.microsoft.com/office/drawing/2014/main" id="{386026B8-2B49-45FB-A099-2990D952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67E0F969-7BD9-4079-B47C-E139398B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F8ECD-B1FF-4C2E-871C-54CA93BDC4B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965629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BAEBE28-205B-4340-8515-2D3C58EBF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Tinjauan</a:t>
            </a:r>
            <a:r>
              <a:rPr lang="en-US" altLang="en-US" b="1" dirty="0"/>
              <a:t> </a:t>
            </a:r>
            <a:r>
              <a:rPr lang="en-US" altLang="en-US" b="1" dirty="0" err="1"/>
              <a:t>Umum</a:t>
            </a:r>
            <a:r>
              <a:rPr lang="en-US" altLang="en-US" b="1" dirty="0"/>
              <a:t> GOST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640FA4C-F1BC-4738-88E1-4BC6EB8F4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GOST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Gosudarstvenny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 Standard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pemerintah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negara Uni Soviet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dahulu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Dikembangkan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1970. </a:t>
            </a: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oleh Soviet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alternatif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standard Amerika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Serikat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DES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GOST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struktural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mirip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DES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40" name="Footer Placeholder 3">
            <a:extLst>
              <a:ext uri="{FF2B5EF4-FFF2-40B4-BE49-F238E27FC236}">
                <a16:creationId xmlns:a16="http://schemas.microsoft.com/office/drawing/2014/main" id="{1D669A70-75F0-495E-8C7D-F0F23E1A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2F469FDC-DA54-4D7B-AC25-A9E1192F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7ABA17-6B8D-4B57-B336-569E418CB8C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5776BA4E-F331-49AA-8CD6-72D53DDAB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760" y="1295400"/>
            <a:ext cx="10226040" cy="4114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= 64 bit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= 256 bit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= 32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internal. 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internal </a:t>
            </a:r>
            <a:r>
              <a:rPr lang="en-US" altLang="en-US" dirty="0" err="1">
                <a:cs typeface="Times New Roman" panose="02020603050405020304" pitchFamily="18" charset="0"/>
              </a:rPr>
              <a:t>sebenarnya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cs typeface="Times New Roman" panose="02020603050405020304" pitchFamily="18" charset="0"/>
              </a:rPr>
              <a:t>8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Karena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internal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dijadwalkan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penggunaannya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US" altLang="en-US" dirty="0"/>
          </a:p>
        </p:txBody>
      </p:sp>
      <p:sp>
        <p:nvSpPr>
          <p:cNvPr id="40963" name="Footer Placeholder 2">
            <a:extLst>
              <a:ext uri="{FF2B5EF4-FFF2-40B4-BE49-F238E27FC236}">
                <a16:creationId xmlns:a16="http://schemas.microsoft.com/office/drawing/2014/main" id="{278587CC-6EE9-43D4-BB87-2061E441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AF4AF6D-B598-4AC2-B139-9B97D5A8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C9367-A150-4C57-8CDC-F94690824E4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DDAB7DDE-9B73-4754-8665-786668F50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325949"/>
              </p:ext>
            </p:extLst>
          </p:nvPr>
        </p:nvGraphicFramePr>
        <p:xfrm>
          <a:off x="1056640" y="2117725"/>
          <a:ext cx="9918528" cy="223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" r:id="rId3" imgW="5629656" imgH="1264920" progId="Word.Document.8">
                  <p:embed/>
                </p:oleObj>
              </mc:Choice>
              <mc:Fallback>
                <p:oleObj name="Document" r:id="rId3" imgW="5629656" imgH="1264920" progId="Word.Document.8">
                  <p:embed/>
                  <p:pic>
                    <p:nvPicPr>
                      <p:cNvPr id="41986" name="Object 2">
                        <a:extLst>
                          <a:ext uri="{FF2B5EF4-FFF2-40B4-BE49-F238E27FC236}">
                            <a16:creationId xmlns:a16="http://schemas.microsoft.com/office/drawing/2014/main" id="{DDAB7DDE-9B73-4754-8665-786668F503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640" y="2117725"/>
                        <a:ext cx="9918528" cy="223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Footer Placeholder 2">
            <a:extLst>
              <a:ext uri="{FF2B5EF4-FFF2-40B4-BE49-F238E27FC236}">
                <a16:creationId xmlns:a16="http://schemas.microsoft.com/office/drawing/2014/main" id="{CCD081C5-70F9-411D-B5F2-DE1AFF48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EB76167-E339-411E-9369-6F045170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AE03B4-2ECA-45E8-BE15-E8621239DFB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AD1C5245-BFE7-405A-ADED-C1E9EA13E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6320" y="1663700"/>
            <a:ext cx="10408919" cy="3530599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Pembangkitan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internal </a:t>
            </a:r>
            <a:r>
              <a:rPr lang="en-US" altLang="en-US" dirty="0" err="1">
                <a:cs typeface="Times New Roman" panose="02020603050405020304" pitchFamily="18" charset="0"/>
              </a:rPr>
              <a:t>sangat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eksternal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256 bit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delapan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bagian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32 bit.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Delapan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bagian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cs typeface="Times New Roman" panose="02020603050405020304" pitchFamily="18" charset="0"/>
              </a:rPr>
              <a:t>8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011" name="Footer Placeholder 2">
            <a:extLst>
              <a:ext uri="{FF2B5EF4-FFF2-40B4-BE49-F238E27FC236}">
                <a16:creationId xmlns:a16="http://schemas.microsoft.com/office/drawing/2014/main" id="{B5EF7325-119D-4F2D-BAF5-41C518E4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2F70B30-0F01-453E-BFC3-814E365C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9B72F-B673-4438-94B2-18B22183891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>
            <a:extLst>
              <a:ext uri="{FF2B5EF4-FFF2-40B4-BE49-F238E27FC236}">
                <a16:creationId xmlns:a16="http://schemas.microsoft.com/office/drawing/2014/main" id="{6329FECB-B20A-434E-B25D-6D92369A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48400"/>
            <a:ext cx="4343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A1C0BE5-CF24-43EB-95C3-61F87C899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0" y="685800"/>
            <a:ext cx="986536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Stream cipher</a:t>
            </a:r>
            <a:r>
              <a:rPr lang="en-US" altLang="en-US" dirty="0"/>
              <a:t> yang </a:t>
            </a:r>
            <a:r>
              <a:rPr lang="en-US" altLang="en-US" dirty="0" err="1"/>
              <a:t>diberikan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1. RC4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2. A5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Stream cipher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 (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diajarkan</a:t>
            </a:r>
            <a:r>
              <a:rPr lang="en-US" altLang="en-US" dirty="0"/>
              <a:t>,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dibaca</a:t>
            </a:r>
            <a:r>
              <a:rPr lang="en-US" altLang="en-US" dirty="0"/>
              <a:t> di </a:t>
            </a:r>
            <a:r>
              <a:rPr lang="en-US" altLang="en-US" dirty="0" err="1"/>
              <a:t>berbagai</a:t>
            </a:r>
            <a:r>
              <a:rPr lang="en-US" altLang="en-US" dirty="0"/>
              <a:t> </a:t>
            </a:r>
            <a:r>
              <a:rPr lang="en-US" altLang="en-US" dirty="0" err="1"/>
              <a:t>sumber</a:t>
            </a:r>
            <a:r>
              <a:rPr lang="en-US" altLang="en-US" dirty="0"/>
              <a:t>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1. A2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2. SEAL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3. WAKE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4. Crypt(1)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5. Cellular Automaton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3B8F170A-9421-40CD-A20A-0748CCFB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B31055-FDE2-4467-839E-0638D7B86D4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8E4635FB-5BF1-4D3D-B210-5B3C41DAA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911" y="609600"/>
            <a:ext cx="8623904" cy="5638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GOST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Jaringan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Feistel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Satu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GOST: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 L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 </a:t>
            </a:r>
            <a:r>
              <a:rPr lang="en-US" altLang="en-US" baseline="-30000" dirty="0">
                <a:cs typeface="Times New Roman" panose="02020603050405020304" pitchFamily="18" charset="0"/>
              </a:rPr>
              <a:t>– 1 </a:t>
            </a: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L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 </a:t>
            </a:r>
            <a:r>
              <a:rPr lang="en-US" altLang="en-US" baseline="-30000" dirty="0">
                <a:cs typeface="Times New Roman" panose="02020603050405020304" pitchFamily="18" charset="0"/>
              </a:rPr>
              <a:t>– 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 </a:t>
            </a:r>
            <a:r>
              <a:rPr lang="en-US" altLang="en-US" baseline="-30000" dirty="0">
                <a:cs typeface="Times New Roman" panose="02020603050405020304" pitchFamily="18" charset="0"/>
              </a:rPr>
              <a:t>– 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f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penjumlahan</a:t>
            </a:r>
            <a:r>
              <a:rPr lang="en-US" altLang="en-US" dirty="0">
                <a:cs typeface="Times New Roman" panose="02020603050405020304" pitchFamily="18" charset="0"/>
              </a:rPr>
              <a:t> modulo 2</a:t>
            </a:r>
            <a:r>
              <a:rPr lang="en-US" altLang="en-US" baseline="30000" dirty="0">
                <a:cs typeface="Times New Roman" panose="02020603050405020304" pitchFamily="18" charset="0"/>
              </a:rPr>
              <a:t>32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pergeseran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350339F-FB23-4B36-8AEE-DA9F45616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10096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7" name="Slide Number Placeholder 5">
            <a:extLst>
              <a:ext uri="{FF2B5EF4-FFF2-40B4-BE49-F238E27FC236}">
                <a16:creationId xmlns:a16="http://schemas.microsoft.com/office/drawing/2014/main" id="{623BDBDB-AB93-4FF4-8D9D-849D55D6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DB576-A6B3-45AA-8C63-16F672D0127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/>
          </a:p>
        </p:txBody>
      </p:sp>
      <p:sp>
        <p:nvSpPr>
          <p:cNvPr id="44038" name="Rectangle 9">
            <a:extLst>
              <a:ext uri="{FF2B5EF4-FFF2-40B4-BE49-F238E27FC236}">
                <a16:creationId xmlns:a16="http://schemas.microsoft.com/office/drawing/2014/main" id="{93587EC2-0B9B-4252-A67F-40C179E3A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1201094"/>
            <a:ext cx="9937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4039" name="Object 2">
            <a:extLst>
              <a:ext uri="{FF2B5EF4-FFF2-40B4-BE49-F238E27FC236}">
                <a16:creationId xmlns:a16="http://schemas.microsoft.com/office/drawing/2014/main" id="{CB79B3BD-679E-436B-A8C2-679921C27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706889"/>
              </p:ext>
            </p:extLst>
          </p:nvPr>
        </p:nvGraphicFramePr>
        <p:xfrm>
          <a:off x="6602303" y="1021453"/>
          <a:ext cx="4864483" cy="5517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3" imgW="4144605" imgH="4838559" progId="Visio.Drawing.6">
                  <p:embed/>
                </p:oleObj>
              </mc:Choice>
              <mc:Fallback>
                <p:oleObj r:id="rId3" imgW="4144605" imgH="4838559" progId="Visio.Drawing.6">
                  <p:embed/>
                  <p:pic>
                    <p:nvPicPr>
                      <p:cNvPr id="44039" name="Object 2">
                        <a:extLst>
                          <a:ext uri="{FF2B5EF4-FFF2-40B4-BE49-F238E27FC236}">
                            <a16:creationId xmlns:a16="http://schemas.microsoft.com/office/drawing/2014/main" id="{CB79B3BD-679E-436B-A8C2-679921C27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303" y="1021453"/>
                        <a:ext cx="4864483" cy="5517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8E0BFB26-7C60-47CF-A925-2DCD0F8C9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39801"/>
            <a:ext cx="10632440" cy="491236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Hasil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penjumlahan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internal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ke-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luaran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panjangnya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32 bit.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Luaran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dibagi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mejadi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8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bagian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masing-masing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panjangnya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4 bit.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4 bit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masuk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proses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masuk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4 bit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masuk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S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demikian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seterusnya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Hasil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4 bit.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GOST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8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16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permutasi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angka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sampai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15.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45059" name="Footer Placeholder 2">
            <a:extLst>
              <a:ext uri="{FF2B5EF4-FFF2-40B4-BE49-F238E27FC236}">
                <a16:creationId xmlns:a16="http://schemas.microsoft.com/office/drawing/2014/main" id="{396F29DA-6DA8-42E6-B6AF-452426A6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76165FA3-B426-4F5A-B0E0-798DF1CD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5180AF-A1B6-46A9-8B94-F7DBDBB605F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>
            <a:extLst>
              <a:ext uri="{FF2B5EF4-FFF2-40B4-BE49-F238E27FC236}">
                <a16:creationId xmlns:a16="http://schemas.microsoft.com/office/drawing/2014/main" id="{9FCB0A69-E05C-46FB-9E8B-04DC72B2AF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1" y="457200"/>
          <a:ext cx="831691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Document" r:id="rId3" imgW="5629656" imgH="4021836" progId="Word.Document.8">
                  <p:embed/>
                </p:oleObj>
              </mc:Choice>
              <mc:Fallback>
                <p:oleObj name="Document" r:id="rId3" imgW="5629656" imgH="4021836" progId="Word.Document.8">
                  <p:embed/>
                  <p:pic>
                    <p:nvPicPr>
                      <p:cNvPr id="46082" name="Object 2">
                        <a:extLst>
                          <a:ext uri="{FF2B5EF4-FFF2-40B4-BE49-F238E27FC236}">
                            <a16:creationId xmlns:a16="http://schemas.microsoft.com/office/drawing/2014/main" id="{9FCB0A69-E05C-46FB-9E8B-04DC72B2A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457200"/>
                        <a:ext cx="8316913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Footer Placeholder 2">
            <a:extLst>
              <a:ext uri="{FF2B5EF4-FFF2-40B4-BE49-F238E27FC236}">
                <a16:creationId xmlns:a16="http://schemas.microsoft.com/office/drawing/2014/main" id="{BCE6C231-6D44-4C36-B3B4-BF9C0012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D5E3BD7-79A3-4BE6-AD2E-4C54C2D4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372113-2C2D-4130-B9C5-E911B2DD5687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293E039A-5AB6-4E58-8858-04BDA5E3C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381000"/>
            <a:ext cx="10515600" cy="6172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Misalnya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masukannya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400" dirty="0">
                <a:solidFill>
                  <a:srgbClr val="000000"/>
                </a:solidFill>
                <a:latin typeface="Courier" pitchFamily="49" charset="0"/>
                <a:cs typeface="Times New Roman" panose="02020603050405020304" pitchFamily="18" charset="0"/>
              </a:rPr>
              <a:t>0000		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desimal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0)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luarannya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ke-0: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4 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" pitchFamily="49" charset="0"/>
                <a:cs typeface="Times New Roman" panose="02020603050405020304" pitchFamily="18" charset="0"/>
              </a:rPr>
              <a:t>0100	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Hasil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kotak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digabung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32-bit,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kemudian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32-bit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kiri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11 bit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sirkuler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Hasilnya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kemudian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di-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XOR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i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i </a:t>
            </a:r>
            <a:r>
              <a:rPr lang="en-US" altLang="en-US" sz="24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– 1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kemudian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memberikan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bagian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kanan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baru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400" i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Proses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diulang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sebanyak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32 kali.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A54C9560-C8AB-492E-8089-4C2834E1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AA748DE4-1EF6-4EE8-8E6B-5F47717B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530B1D-40FC-4AA3-B3F9-DEDA7023A4B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4184C49F-8329-47FC-B6C6-AD16518F7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880" y="381000"/>
            <a:ext cx="9936480" cy="60960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000" dirty="0" err="1">
                <a:solidFill>
                  <a:srgbClr val="000000"/>
                </a:solidFill>
              </a:rPr>
              <a:t>Perbedaan</a:t>
            </a:r>
            <a:r>
              <a:rPr lang="en-US" altLang="en-US" sz="2000" dirty="0">
                <a:solidFill>
                  <a:srgbClr val="000000"/>
                </a:solidFill>
              </a:rPr>
              <a:t> GOST </a:t>
            </a:r>
            <a:r>
              <a:rPr lang="en-US" altLang="en-US" sz="2000" dirty="0" err="1">
                <a:solidFill>
                  <a:srgbClr val="000000"/>
                </a:solidFill>
              </a:rPr>
              <a:t>dengan</a:t>
            </a:r>
            <a:r>
              <a:rPr lang="en-US" altLang="en-US" sz="2000" dirty="0">
                <a:solidFill>
                  <a:srgbClr val="000000"/>
                </a:solidFill>
              </a:rPr>
              <a:t> DES: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DES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56 bit,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sedangkan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GOST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panjang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256 bit.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menyebabkan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exhaustive key search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GOST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sukar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dibandingkan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DES</a:t>
            </a:r>
            <a:r>
              <a:rPr lang="en-US" altLang="en-US" sz="2000" dirty="0">
                <a:solidFill>
                  <a:srgbClr val="000000"/>
                </a:solidFill>
              </a:rPr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putaran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DES 16 kali,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sedangkan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GOST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banyak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32 kali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membuat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kriptanalisis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sangat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sulit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Kotak </a:t>
            </a:r>
            <a:r>
              <a:rPr lang="en-US" altLang="en-US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DES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menerima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masukan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6 bit dan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luaran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4 bit (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berukuran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6 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4),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sedangkan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kotak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GOST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menerima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masukan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4 bit dan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luaran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4 bit (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berukuran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4 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4)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Pembangkitan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internal </a:t>
            </a:r>
            <a:r>
              <a:rPr lang="en-US" altLang="en-US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DES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rumit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sedangkan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GOST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pembangkitan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internalnya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sederhana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DES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permutasi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teratur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sedangkan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GOST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pergeseran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11-bit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sirkuler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8131" name="Footer Placeholder 2">
            <a:extLst>
              <a:ext uri="{FF2B5EF4-FFF2-40B4-BE49-F238E27FC236}">
                <a16:creationId xmlns:a16="http://schemas.microsoft.com/office/drawing/2014/main" id="{BE17FD00-0609-4F2A-8344-F5772D21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F0612B3D-649A-420E-BA18-A8305283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4BBAA8-A2B5-4935-9665-087ADEB0EFB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240DB0F5-2F52-45B2-800E-6A567F7D4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GOST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aman</a:t>
            </a:r>
            <a:r>
              <a:rPr lang="en-US" altLang="en-US" dirty="0">
                <a:cs typeface="Times New Roman" panose="02020603050405020304" pitchFamily="18" charset="0"/>
              </a:rPr>
              <a:t>. Hal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disebabkan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banyak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DES.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Belum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kriptanalisis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tentang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GOST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9156" name="Footer Placeholder 3">
            <a:extLst>
              <a:ext uri="{FF2B5EF4-FFF2-40B4-BE49-F238E27FC236}">
                <a16:creationId xmlns:a16="http://schemas.microsoft.com/office/drawing/2014/main" id="{7DDF15FA-4D38-44B6-84E2-FCF69FB1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49157" name="Slide Number Placeholder 4">
            <a:extLst>
              <a:ext uri="{FF2B5EF4-FFF2-40B4-BE49-F238E27FC236}">
                <a16:creationId xmlns:a16="http://schemas.microsoft.com/office/drawing/2014/main" id="{FA27D2F7-D857-4206-90D2-08E7A2E1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526FF1-26AB-4D3A-8FDF-C94AF89E81C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7EEF048-A3DE-4168-B731-AED4A745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240" y="34290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5400" b="1" dirty="0">
                <a:solidFill>
                  <a:srgbClr val="FF0000"/>
                </a:solidFill>
              </a:rPr>
              <a:t>Triple DES</a:t>
            </a:r>
          </a:p>
        </p:txBody>
      </p:sp>
      <p:sp>
        <p:nvSpPr>
          <p:cNvPr id="7171" name="Footer Placeholder 3">
            <a:extLst>
              <a:ext uri="{FF2B5EF4-FFF2-40B4-BE49-F238E27FC236}">
                <a16:creationId xmlns:a16="http://schemas.microsoft.com/office/drawing/2014/main" id="{386026B8-2B49-45FB-A099-2990D952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67E0F969-7BD9-4079-B47C-E139398B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F8ECD-B1FF-4C2E-871C-54CA93BDC4B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226027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>
            <a:extLst>
              <a:ext uri="{FF2B5EF4-FFF2-40B4-BE49-F238E27FC236}">
                <a16:creationId xmlns:a16="http://schemas.microsoft.com/office/drawing/2014/main" id="{7679BE35-8997-4C62-BE08-B29A6CA9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5105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B9C3998-8CDD-4C21-9C82-77484A5C8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/>
              <a:t>DES </a:t>
            </a:r>
            <a:r>
              <a:rPr lang="en-US" altLang="en-US" b="1" dirty="0" err="1"/>
              <a:t>Berganda</a:t>
            </a:r>
            <a:endParaRPr lang="en-GB" altLang="en-US" b="1" dirty="0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1D3BCDE-1245-439F-9911-F25668D22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Karena DES mempunyai potensi kelemahan pada </a:t>
            </a:r>
            <a:r>
              <a:rPr lang="en-US" altLang="en-US" i="1"/>
              <a:t>brute force atack</a:t>
            </a:r>
            <a:r>
              <a:rPr lang="en-US" altLang="en-US"/>
              <a:t>, maka dibuat varian dari DES.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Varian DES yang paling luas digunakan adalah DES berganda (</a:t>
            </a:r>
            <a:r>
              <a:rPr lang="en-US" altLang="en-US" i="1"/>
              <a:t>multiple DES</a:t>
            </a:r>
            <a:r>
              <a:rPr lang="en-US" altLang="en-US"/>
              <a:t>).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DES berganda adalah enkripsi berkali-kali dengan DES dan menggunakan kunci ganda.</a:t>
            </a:r>
            <a:endParaRPr lang="en-GB" altLang="en-US"/>
          </a:p>
        </p:txBody>
      </p:sp>
      <p:sp>
        <p:nvSpPr>
          <p:cNvPr id="51205" name="Slide Number Placeholder 4">
            <a:extLst>
              <a:ext uri="{FF2B5EF4-FFF2-40B4-BE49-F238E27FC236}">
                <a16:creationId xmlns:a16="http://schemas.microsoft.com/office/drawing/2014/main" id="{DEBCAEB2-1F79-462B-ABDE-6213AB8A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55B852-465F-475B-BD0E-3CFFC24CD58D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58195FBD-F320-4D04-92E2-5FC21C5F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7296C1E-72B2-4D8C-B889-9889D2DB3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556D272-521C-400F-8447-D5427E3DA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Tinjau DES berganda:</a:t>
            </a:r>
          </a:p>
          <a:p>
            <a:pPr eaLnBrk="1" hangingPunct="1">
              <a:buFontTx/>
              <a:buNone/>
            </a:pPr>
            <a:r>
              <a:rPr lang="en-US" altLang="en-US"/>
              <a:t>	1. </a:t>
            </a:r>
            <a:r>
              <a:rPr lang="en-US" altLang="en-US" i="1"/>
              <a:t>Double DES</a:t>
            </a:r>
          </a:p>
          <a:p>
            <a:pPr eaLnBrk="1" hangingPunct="1">
              <a:buFontTx/>
              <a:buNone/>
            </a:pPr>
            <a:r>
              <a:rPr lang="en-US" altLang="en-US"/>
              <a:t>	2. </a:t>
            </a:r>
            <a:r>
              <a:rPr lang="en-US" altLang="en-US" i="1"/>
              <a:t>Triple DES</a:t>
            </a:r>
            <a:endParaRPr lang="en-GB" altLang="en-US" i="1"/>
          </a:p>
        </p:txBody>
      </p:sp>
      <p:sp>
        <p:nvSpPr>
          <p:cNvPr id="52229" name="Slide Number Placeholder 4">
            <a:extLst>
              <a:ext uri="{FF2B5EF4-FFF2-40B4-BE49-F238E27FC236}">
                <a16:creationId xmlns:a16="http://schemas.microsoft.com/office/drawing/2014/main" id="{004DDAC6-F8FE-4FC9-91B2-1F0AF0FC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03F897-1346-4AB9-8518-50802B313F9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62F2779A-E9FD-4CD0-914B-6366519E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139A3F7-81D7-4D54-B8CF-460E4F4EB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480" y="533400"/>
            <a:ext cx="7772400" cy="53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i="1" dirty="0"/>
              <a:t>Double DES</a:t>
            </a:r>
            <a:endParaRPr lang="en-GB" altLang="en-US" b="1" i="1" dirty="0"/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4155B38-51E0-43D6-B9A7-D3540ACE8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29676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Menggunakan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eksternal</a:t>
            </a:r>
            <a:r>
              <a:rPr lang="en-US" altLang="en-US" sz="2400" dirty="0"/>
              <a:t>,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dan </a:t>
            </a:r>
            <a:r>
              <a:rPr lang="en-US" altLang="en-US" sz="2400" i="1" dirty="0"/>
              <a:t>K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 err="1"/>
              <a:t>Enkripsi</a:t>
            </a:r>
            <a:r>
              <a:rPr lang="en-US" altLang="en-US" sz="2400" dirty="0"/>
              <a:t>: </a:t>
            </a:r>
            <a:r>
              <a:rPr lang="en-US" altLang="en-US" sz="2400" i="1" dirty="0"/>
              <a:t>C</a:t>
            </a:r>
            <a:r>
              <a:rPr lang="en-US" altLang="en-US" sz="2400" dirty="0"/>
              <a:t> = </a:t>
            </a:r>
            <a:r>
              <a:rPr lang="en-US" altLang="en-US" sz="2400" i="1" dirty="0"/>
              <a:t>E</a:t>
            </a:r>
            <a:r>
              <a:rPr lang="en-US" altLang="en-US" sz="2400" i="1" baseline="-25000" dirty="0"/>
              <a:t>K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(</a:t>
            </a:r>
            <a:r>
              <a:rPr lang="en-US" altLang="en-US" sz="2400" i="1" dirty="0"/>
              <a:t>E</a:t>
            </a:r>
            <a:r>
              <a:rPr lang="en-US" altLang="en-US" sz="2400" i="1" baseline="-25000" dirty="0"/>
              <a:t>K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(</a:t>
            </a:r>
            <a:r>
              <a:rPr lang="en-US" altLang="en-US" sz="2400" i="1" dirty="0"/>
              <a:t>P</a:t>
            </a:r>
            <a:r>
              <a:rPr lang="en-US" altLang="en-US" sz="2400" dirty="0"/>
              <a:t>))</a:t>
            </a:r>
          </a:p>
          <a:p>
            <a:pPr eaLnBrk="1" hangingPunct="1"/>
            <a:r>
              <a:rPr lang="en-US" altLang="en-US" sz="2400" dirty="0" err="1"/>
              <a:t>Dekripsi</a:t>
            </a:r>
            <a:r>
              <a:rPr lang="en-US" altLang="en-US" sz="2400" dirty="0"/>
              <a:t>: </a:t>
            </a:r>
            <a:r>
              <a:rPr lang="en-US" altLang="en-US" sz="2400" i="1" dirty="0"/>
              <a:t>P</a:t>
            </a:r>
            <a:r>
              <a:rPr lang="en-US" altLang="en-US" sz="2400" dirty="0"/>
              <a:t> = </a:t>
            </a:r>
            <a:r>
              <a:rPr lang="en-US" altLang="en-US" sz="2400" i="1" dirty="0"/>
              <a:t>D</a:t>
            </a:r>
            <a:r>
              <a:rPr lang="en-US" altLang="en-US" sz="2400" i="1" baseline="-25000" dirty="0"/>
              <a:t>K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(</a:t>
            </a:r>
            <a:r>
              <a:rPr lang="en-US" altLang="en-US" sz="2400" i="1" dirty="0"/>
              <a:t>D</a:t>
            </a:r>
            <a:r>
              <a:rPr lang="en-US" altLang="en-US" sz="2400" i="1" baseline="-25000" dirty="0"/>
              <a:t>K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(</a:t>
            </a:r>
            <a:r>
              <a:rPr lang="en-US" altLang="en-US" sz="2400" i="1" dirty="0"/>
              <a:t>C</a:t>
            </a:r>
            <a:r>
              <a:rPr lang="en-US" altLang="en-US" sz="2400" dirty="0"/>
              <a:t>))</a:t>
            </a:r>
          </a:p>
          <a:p>
            <a:pPr eaLnBrk="1" hangingPunct="1"/>
            <a:endParaRPr lang="en-GB" altLang="en-US" sz="2400" dirty="0"/>
          </a:p>
        </p:txBody>
      </p:sp>
      <p:graphicFrame>
        <p:nvGraphicFramePr>
          <p:cNvPr id="53253" name="Object 4">
            <a:extLst>
              <a:ext uri="{FF2B5EF4-FFF2-40B4-BE49-F238E27FC236}">
                <a16:creationId xmlns:a16="http://schemas.microsoft.com/office/drawing/2014/main" id="{273348F1-BEB9-40BF-9C8B-17CF733A3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04180"/>
              </p:ext>
            </p:extLst>
          </p:nvPr>
        </p:nvGraphicFramePr>
        <p:xfrm>
          <a:off x="4724400" y="1915476"/>
          <a:ext cx="5399378" cy="4409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VISIO" r:id="rId3" imgW="4055364" imgH="3304794" progId="Visio.Drawing.5">
                  <p:embed/>
                </p:oleObj>
              </mc:Choice>
              <mc:Fallback>
                <p:oleObj name="VISIO" r:id="rId3" imgW="4055364" imgH="3304794" progId="Visio.Drawing.5">
                  <p:embed/>
                  <p:pic>
                    <p:nvPicPr>
                      <p:cNvPr id="53253" name="Object 4">
                        <a:extLst>
                          <a:ext uri="{FF2B5EF4-FFF2-40B4-BE49-F238E27FC236}">
                            <a16:creationId xmlns:a16="http://schemas.microsoft.com/office/drawing/2014/main" id="{273348F1-BEB9-40BF-9C8B-17CF733A3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15476"/>
                        <a:ext cx="5399378" cy="4409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Slide Number Placeholder 5">
            <a:extLst>
              <a:ext uri="{FF2B5EF4-FFF2-40B4-BE49-F238E27FC236}">
                <a16:creationId xmlns:a16="http://schemas.microsoft.com/office/drawing/2014/main" id="{34EA3869-2F53-4F41-800E-0EE0F2BB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7A9EF4-7591-45CD-B913-59B08F2B11E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7EEF048-A3DE-4168-B731-AED4A745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240" y="34290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5400" b="1" dirty="0">
                <a:solidFill>
                  <a:srgbClr val="FF0000"/>
                </a:solidFill>
              </a:rPr>
              <a:t>Data Encryption Standard </a:t>
            </a:r>
            <a:br>
              <a:rPr lang="en-US" altLang="en-US" sz="5400" b="1" dirty="0">
                <a:solidFill>
                  <a:srgbClr val="FF0000"/>
                </a:solidFill>
              </a:rPr>
            </a:br>
            <a:r>
              <a:rPr lang="en-US" altLang="en-US" sz="5400" b="1" dirty="0">
                <a:solidFill>
                  <a:srgbClr val="FF0000"/>
                </a:solidFill>
              </a:rPr>
              <a:t>(DES)</a:t>
            </a:r>
          </a:p>
        </p:txBody>
      </p:sp>
      <p:sp>
        <p:nvSpPr>
          <p:cNvPr id="7171" name="Footer Placeholder 3">
            <a:extLst>
              <a:ext uri="{FF2B5EF4-FFF2-40B4-BE49-F238E27FC236}">
                <a16:creationId xmlns:a16="http://schemas.microsoft.com/office/drawing/2014/main" id="{386026B8-2B49-45FB-A099-2990D952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67E0F969-7BD9-4079-B47C-E139398B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F8ECD-B1FF-4C2E-871C-54CA93BDC4B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>
            <a:extLst>
              <a:ext uri="{FF2B5EF4-FFF2-40B4-BE49-F238E27FC236}">
                <a16:creationId xmlns:a16="http://schemas.microsoft.com/office/drawing/2014/main" id="{9C5DD05B-3AB9-4B66-8B44-F2C6E297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D4B497D-00B0-4832-AFCC-A311E9E4A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1360" y="838200"/>
            <a:ext cx="1018032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Kelemahan</a:t>
            </a:r>
            <a:r>
              <a:rPr lang="en-US" altLang="en-US" sz="2400" dirty="0"/>
              <a:t> </a:t>
            </a:r>
            <a:r>
              <a:rPr lang="en-US" altLang="en-US" sz="2400" i="1" dirty="0"/>
              <a:t>Double DES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serangan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meet-in-the-middle attack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Dari </a:t>
            </a:r>
            <a:r>
              <a:rPr lang="en-US" altLang="en-US" sz="2400" dirty="0" err="1"/>
              <a:t>pengamatan</a:t>
            </a:r>
            <a:r>
              <a:rPr lang="en-US" altLang="en-US" sz="2400" dirty="0"/>
              <a:t>,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	C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))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GB" altLang="en-US" sz="2400" i="1" dirty="0">
                <a:cs typeface="Times New Roman" panose="02020603050405020304" pitchFamily="18" charset="0"/>
              </a:rPr>
              <a:t>X</a:t>
            </a:r>
            <a:r>
              <a:rPr lang="en-GB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kriptanalis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 </a:t>
            </a:r>
            <a:r>
              <a:rPr lang="en-US" altLang="en-US" sz="2400" dirty="0">
                <a:cs typeface="Times New Roman" panose="02020603050405020304" pitchFamily="18" charset="0"/>
              </a:rPr>
              <a:t>dan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berkorepsonden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kemungkinan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1 (</a:t>
            </a:r>
            <a:r>
              <a:rPr lang="en-US" altLang="en-US" sz="2400" dirty="0" err="1"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sebanyak</a:t>
            </a:r>
            <a:r>
              <a:rPr lang="en-US" altLang="en-US" sz="2400" dirty="0">
                <a:cs typeface="Times New Roman" panose="02020603050405020304" pitchFamily="18" charset="0"/>
              </a:rPr>
              <a:t> 2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56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kemungkinan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Simpan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tabel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B2790DE5-F828-4199-AC6E-19EC824B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CA60E3-86F4-4C57-827D-A0971FEF578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5D8A15ED-1E3F-4CD8-BA44-A51260FF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96BE9E8-3D86-4D7B-BF15-FACE1828E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8400" y="1371600"/>
            <a:ext cx="9956800" cy="4724400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Berikutnya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kemungkinan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2 (</a:t>
            </a:r>
            <a:r>
              <a:rPr lang="en-US" altLang="en-US" sz="2400" dirty="0" err="1"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sebanyak</a:t>
            </a:r>
            <a:r>
              <a:rPr lang="en-US" altLang="en-US" sz="2400" dirty="0">
                <a:cs typeface="Times New Roman" panose="02020603050405020304" pitchFamily="18" charset="0"/>
              </a:rPr>
              <a:t> 2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56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kemungkinan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Bandingkan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tabel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tadi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1 dan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2, </a:t>
            </a:r>
            <a:r>
              <a:rPr lang="en-US" altLang="en-US" sz="2400" dirty="0" err="1">
                <a:cs typeface="Times New Roman" panose="02020603050405020304" pitchFamily="18" charset="0"/>
              </a:rPr>
              <a:t>telah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ditemukan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Tes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pasangan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plainteks-cipherteks</a:t>
            </a:r>
            <a:r>
              <a:rPr lang="en-US" altLang="en-US" sz="2400" dirty="0">
                <a:cs typeface="Times New Roman" panose="02020603050405020304" pitchFamily="18" charset="0"/>
              </a:rPr>
              <a:t> lain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diketahui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1 dan </a:t>
            </a:r>
            <a:r>
              <a:rPr lang="en-US" altLang="en-US" sz="2400" i="1" dirty="0"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cs typeface="Times New Roman" panose="02020603050405020304" pitchFamily="18" charset="0"/>
              </a:rPr>
              <a:t>2 </a:t>
            </a:r>
            <a:r>
              <a:rPr lang="en-US" altLang="en-US" sz="24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E9351FAE-B93A-465B-8D35-F87BB007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43D6B7-C09B-4D96-8AA8-4884FB1343D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59DD2C2A-78D8-48B7-8288-5ACA6BF1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F7B5B44-57AB-4C82-8A9F-440B7525E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1600200"/>
            <a:ext cx="9418320" cy="4114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Menggunakan</a:t>
            </a:r>
            <a:r>
              <a:rPr lang="en-US" altLang="en-US" dirty="0"/>
              <a:t> DES </a:t>
            </a:r>
            <a:r>
              <a:rPr lang="en-US" altLang="en-US" dirty="0" err="1"/>
              <a:t>tiga</a:t>
            </a:r>
            <a:r>
              <a:rPr lang="en-US" altLang="en-US" dirty="0"/>
              <a:t> kali</a:t>
            </a:r>
          </a:p>
          <a:p>
            <a:pPr eaLnBrk="1" hangingPunct="1"/>
            <a:r>
              <a:rPr lang="en-US" altLang="en-US" dirty="0" err="1"/>
              <a:t>Bertujuan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mencegah</a:t>
            </a:r>
            <a:r>
              <a:rPr lang="en-US" altLang="en-US" dirty="0"/>
              <a:t> </a:t>
            </a:r>
            <a:r>
              <a:rPr lang="en-US" altLang="en-US" i="1" dirty="0"/>
              <a:t>meet-in-the-middle attack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Bentuk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r>
              <a:rPr lang="en-US" altLang="en-US" dirty="0"/>
              <a:t> TDES (mode EEE):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>
                <a:solidFill>
                  <a:srgbClr val="FF0066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solidFill>
                  <a:srgbClr val="FF0066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>
                <a:solidFill>
                  <a:srgbClr val="FF0066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solidFill>
                  <a:srgbClr val="FF0066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>
                <a:solidFill>
                  <a:srgbClr val="FF0066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solidFill>
                  <a:srgbClr val="FF0066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)))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rgbClr val="FF0066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solidFill>
                  <a:srgbClr val="FF0066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solidFill>
                  <a:srgbClr val="FF0066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solidFill>
                  <a:srgbClr val="FF0066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solidFill>
                  <a:srgbClr val="FF0066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solidFill>
                  <a:srgbClr val="FF0066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solidFill>
                  <a:srgbClr val="FF0066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FF0066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66"/>
                </a:solidFill>
                <a:cs typeface="Times New Roman" panose="02020603050405020304" pitchFamily="18" charset="0"/>
              </a:rPr>
              <a:t>)))</a:t>
            </a:r>
            <a:r>
              <a:rPr lang="en-US" altLang="en-US" dirty="0">
                <a:solidFill>
                  <a:srgbClr val="FF0066"/>
                </a:solidFill>
              </a:rPr>
              <a:t> </a:t>
            </a:r>
          </a:p>
          <a:p>
            <a:pPr eaLnBrk="1" hangingPunct="1"/>
            <a:endParaRPr lang="en-US" altLang="en-US" dirty="0">
              <a:solidFill>
                <a:srgbClr val="FF0066"/>
              </a:solidFill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A19BAE69-B3A5-478A-A6F2-9C93A944F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533400"/>
            <a:ext cx="7772400" cy="609600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i="1" dirty="0"/>
              <a:t>Triple</a:t>
            </a:r>
            <a:r>
              <a:rPr lang="en-US" altLang="en-US" b="1" dirty="0"/>
              <a:t> DES (TDES)</a:t>
            </a:r>
            <a:endParaRPr lang="en-GB" altLang="en-US" b="1" dirty="0"/>
          </a:p>
        </p:txBody>
      </p:sp>
      <p:sp>
        <p:nvSpPr>
          <p:cNvPr id="56325" name="Slide Number Placeholder 4">
            <a:extLst>
              <a:ext uri="{FF2B5EF4-FFF2-40B4-BE49-F238E27FC236}">
                <a16:creationId xmlns:a16="http://schemas.microsoft.com/office/drawing/2014/main" id="{8D3E7F44-258B-43A8-97BB-760BFF35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F6A7BA-3A9E-4B60-A251-136E4943538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4889B484-E733-4DCF-90CC-295B6AEC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85B391-EA9A-43F3-A595-657F352A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menyederhanakan</a:t>
            </a:r>
            <a:r>
              <a:rPr lang="en-US" altLang="en-US" dirty="0"/>
              <a:t> TDES,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di </a:t>
            </a:r>
            <a:r>
              <a:rPr lang="en-US" altLang="en-US" dirty="0" err="1"/>
              <a:t>tengah</a:t>
            </a:r>
            <a:r>
              <a:rPr lang="en-US" altLang="en-US" dirty="0"/>
              <a:t> </a:t>
            </a:r>
            <a:r>
              <a:rPr lang="en-US" altLang="en-US" dirty="0" err="1"/>
              <a:t>diganti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D (mode EDE).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Ada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versi</a:t>
            </a:r>
            <a:r>
              <a:rPr lang="en-US" altLang="en-US" dirty="0"/>
              <a:t> TDES </a:t>
            </a:r>
            <a:r>
              <a:rPr lang="en-US" altLang="en-US" dirty="0" err="1"/>
              <a:t>dengan</a:t>
            </a:r>
            <a:r>
              <a:rPr lang="en-US" altLang="en-US" dirty="0"/>
              <a:t> mode EDE: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Menggunakan</a:t>
            </a:r>
            <a:r>
              <a:rPr lang="en-US" altLang="en-US" dirty="0"/>
              <a:t> 2 </a:t>
            </a:r>
            <a:r>
              <a:rPr lang="en-US" altLang="en-US" dirty="0" err="1"/>
              <a:t>kunci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Menggunaakn</a:t>
            </a:r>
            <a:r>
              <a:rPr lang="en-US" altLang="en-US" dirty="0"/>
              <a:t> 3 </a:t>
            </a:r>
            <a:r>
              <a:rPr lang="en-US" altLang="en-US" dirty="0" err="1"/>
              <a:t>kunci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F70E92F8-0BCE-47E0-88BF-D7BDAE83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FDB0F5-972F-4CB4-946D-15280BEFB412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>
            <a:extLst>
              <a:ext uri="{FF2B5EF4-FFF2-40B4-BE49-F238E27FC236}">
                <a16:creationId xmlns:a16="http://schemas.microsoft.com/office/drawing/2014/main" id="{D6009A0D-4D58-4FF4-9071-526BDC67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2930479-848E-4BC6-94D3-2CC98B37C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93712"/>
            <a:ext cx="7772400" cy="609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i="1" dirty="0"/>
              <a:t>Triple</a:t>
            </a:r>
            <a:r>
              <a:rPr lang="en-US" altLang="en-US" b="1" dirty="0"/>
              <a:t> DES</a:t>
            </a:r>
            <a:endParaRPr lang="en-GB" altLang="en-US" b="1" dirty="0"/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6DD22AC-22AC-4961-916F-85E9B7762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760" y="1447800"/>
            <a:ext cx="885444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i="1" u="sng" dirty="0"/>
              <a:t>Triple</a:t>
            </a:r>
            <a:r>
              <a:rPr lang="en-US" altLang="en-US" b="1" u="sng" dirty="0"/>
              <a:t> DES </a:t>
            </a:r>
            <a:r>
              <a:rPr lang="en-US" altLang="en-US" b="1" u="sng" dirty="0" err="1"/>
              <a:t>dengan</a:t>
            </a:r>
            <a:r>
              <a:rPr lang="en-US" altLang="en-US" b="1" u="sng" dirty="0"/>
              <a:t> 2 </a:t>
            </a:r>
            <a:r>
              <a:rPr lang="en-US" altLang="en-US" b="1" u="sng" dirty="0" err="1"/>
              <a:t>kunci</a:t>
            </a:r>
            <a:endParaRPr lang="en-GB" altLang="en-US" b="1" u="sng" dirty="0"/>
          </a:p>
        </p:txBody>
      </p:sp>
      <p:graphicFrame>
        <p:nvGraphicFramePr>
          <p:cNvPr id="58373" name="Object 4">
            <a:extLst>
              <a:ext uri="{FF2B5EF4-FFF2-40B4-BE49-F238E27FC236}">
                <a16:creationId xmlns:a16="http://schemas.microsoft.com/office/drawing/2014/main" id="{3AADFAB0-07DC-450E-A535-53272B223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99206"/>
              </p:ext>
            </p:extLst>
          </p:nvPr>
        </p:nvGraphicFramePr>
        <p:xfrm>
          <a:off x="2057400" y="2286952"/>
          <a:ext cx="6096000" cy="377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VISIO" r:id="rId3" imgW="5385054" imgH="3326892" progId="Visio.Drawing.5">
                  <p:embed/>
                </p:oleObj>
              </mc:Choice>
              <mc:Fallback>
                <p:oleObj name="VISIO" r:id="rId3" imgW="5385054" imgH="3326892" progId="Visio.Drawing.5">
                  <p:embed/>
                  <p:pic>
                    <p:nvPicPr>
                      <p:cNvPr id="58373" name="Object 4">
                        <a:extLst>
                          <a:ext uri="{FF2B5EF4-FFF2-40B4-BE49-F238E27FC236}">
                            <a16:creationId xmlns:a16="http://schemas.microsoft.com/office/drawing/2014/main" id="{3AADFAB0-07DC-450E-A535-53272B2239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952"/>
                        <a:ext cx="6096000" cy="377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Slide Number Placeholder 5">
            <a:extLst>
              <a:ext uri="{FF2B5EF4-FFF2-40B4-BE49-F238E27FC236}">
                <a16:creationId xmlns:a16="http://schemas.microsoft.com/office/drawing/2014/main" id="{DCD829A3-E8D3-4E2F-A5E8-73AAD9BD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919F83-560E-4D5B-97CE-896AFF82075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>
            <a:extLst>
              <a:ext uri="{FF2B5EF4-FFF2-40B4-BE49-F238E27FC236}">
                <a16:creationId xmlns:a16="http://schemas.microsoft.com/office/drawing/2014/main" id="{CD953DF3-A992-407E-9864-AA998DB2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568129D-70A2-47F5-8EDE-FDA53F559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8400" y="838200"/>
            <a:ext cx="88138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i="1" u="sng" dirty="0"/>
              <a:t>Triple</a:t>
            </a:r>
            <a:r>
              <a:rPr lang="en-US" altLang="en-US" b="1" u="sng" dirty="0"/>
              <a:t> DES </a:t>
            </a:r>
            <a:r>
              <a:rPr lang="en-US" altLang="en-US" b="1" u="sng" dirty="0" err="1"/>
              <a:t>dengan</a:t>
            </a:r>
            <a:r>
              <a:rPr lang="en-US" altLang="en-US" b="1" u="sng" dirty="0"/>
              <a:t> 3 </a:t>
            </a:r>
            <a:r>
              <a:rPr lang="en-US" altLang="en-US" b="1" u="sng" dirty="0" err="1"/>
              <a:t>kunci</a:t>
            </a:r>
            <a:endParaRPr lang="en-GB" altLang="en-US" b="1" u="sng" dirty="0"/>
          </a:p>
          <a:p>
            <a:pPr eaLnBrk="1" hangingPunct="1"/>
            <a:endParaRPr lang="en-GB" altLang="en-US" dirty="0"/>
          </a:p>
        </p:txBody>
      </p:sp>
      <p:graphicFrame>
        <p:nvGraphicFramePr>
          <p:cNvPr id="59396" name="Object 4">
            <a:extLst>
              <a:ext uri="{FF2B5EF4-FFF2-40B4-BE49-F238E27FC236}">
                <a16:creationId xmlns:a16="http://schemas.microsoft.com/office/drawing/2014/main" id="{2D6B6D1E-B91B-452A-B344-DD331543EA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564878"/>
              </p:ext>
            </p:extLst>
          </p:nvPr>
        </p:nvGraphicFramePr>
        <p:xfrm>
          <a:off x="1803400" y="1727200"/>
          <a:ext cx="69342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VISIO" r:id="rId3" imgW="5385054" imgH="3326892" progId="Visio.Drawing.5">
                  <p:embed/>
                </p:oleObj>
              </mc:Choice>
              <mc:Fallback>
                <p:oleObj name="VISIO" r:id="rId3" imgW="5385054" imgH="3326892" progId="Visio.Drawing.5">
                  <p:embed/>
                  <p:pic>
                    <p:nvPicPr>
                      <p:cNvPr id="59396" name="Object 4">
                        <a:extLst>
                          <a:ext uri="{FF2B5EF4-FFF2-40B4-BE49-F238E27FC236}">
                            <a16:creationId xmlns:a16="http://schemas.microsoft.com/office/drawing/2014/main" id="{2D6B6D1E-B91B-452A-B344-DD331543EA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727200"/>
                        <a:ext cx="6934200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" name="Slide Number Placeholder 4">
            <a:extLst>
              <a:ext uri="{FF2B5EF4-FFF2-40B4-BE49-F238E27FC236}">
                <a16:creationId xmlns:a16="http://schemas.microsoft.com/office/drawing/2014/main" id="{E4F21034-50BC-4608-BF2B-1DDF94E3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D0E69A-CFE9-4841-B52F-DF7151D38DC1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7EEF048-A3DE-4168-B731-AED4A745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240" y="34290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5400" b="1" dirty="0">
                <a:solidFill>
                  <a:srgbClr val="FF0000"/>
                </a:solidFill>
              </a:rPr>
              <a:t>RC5</a:t>
            </a:r>
          </a:p>
        </p:txBody>
      </p:sp>
      <p:sp>
        <p:nvSpPr>
          <p:cNvPr id="7171" name="Footer Placeholder 3">
            <a:extLst>
              <a:ext uri="{FF2B5EF4-FFF2-40B4-BE49-F238E27FC236}">
                <a16:creationId xmlns:a16="http://schemas.microsoft.com/office/drawing/2014/main" id="{386026B8-2B49-45FB-A099-2990D952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67E0F969-7BD9-4079-B47C-E139398B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F8ECD-B1FF-4C2E-871C-54CA93BDC4B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430922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2AA92FE8-9CDA-4FFA-AA6C-DFDBE1DAA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" y="701040"/>
            <a:ext cx="9453880" cy="5394960"/>
          </a:xfrm>
        </p:spPr>
        <p:txBody>
          <a:bodyPr/>
          <a:lstStyle/>
          <a:p>
            <a:r>
              <a:rPr lang="en-US" altLang="en-US" i="1" dirty="0"/>
              <a:t>RC5</a:t>
            </a:r>
            <a:r>
              <a:rPr lang="en-US" altLang="en-US" dirty="0"/>
              <a:t> </a:t>
            </a:r>
            <a:r>
              <a:rPr lang="en-US" altLang="en-US" dirty="0" err="1"/>
              <a:t>dibuat</a:t>
            </a:r>
            <a:r>
              <a:rPr lang="en-US" altLang="en-US" dirty="0"/>
              <a:t> oleh Ron </a:t>
            </a:r>
            <a:r>
              <a:rPr lang="en-US" altLang="en-US" dirty="0" err="1"/>
              <a:t>Rovest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Laboratorium</a:t>
            </a:r>
            <a:r>
              <a:rPr lang="en-US" altLang="en-US" dirty="0"/>
              <a:t> </a:t>
            </a:r>
            <a:r>
              <a:rPr lang="en-US" altLang="en-US" i="1" dirty="0"/>
              <a:t>RSA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, </a:t>
            </a:r>
            <a:r>
              <a:rPr lang="en-US" altLang="en-US" i="1" dirty="0"/>
              <a:t>RC5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:</a:t>
            </a:r>
          </a:p>
          <a:p>
            <a:pPr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yang </a:t>
            </a:r>
            <a:r>
              <a:rPr lang="en-US" altLang="en-US" dirty="0" err="1"/>
              <a:t>variabel</a:t>
            </a:r>
            <a:r>
              <a:rPr lang="en-US" altLang="en-US" dirty="0"/>
              <a:t> (32, 64, </a:t>
            </a:r>
            <a:r>
              <a:rPr lang="en-US" altLang="en-US" dirty="0" err="1"/>
              <a:t>atau</a:t>
            </a:r>
            <a:r>
              <a:rPr lang="en-US" altLang="en-US" dirty="0"/>
              <a:t> 128 bit)</a:t>
            </a:r>
          </a:p>
          <a:p>
            <a:pPr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panjang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yang </a:t>
            </a:r>
            <a:r>
              <a:rPr lang="en-US" altLang="en-US" dirty="0" err="1"/>
              <a:t>variabel</a:t>
            </a:r>
            <a:r>
              <a:rPr lang="en-US" altLang="en-US" dirty="0"/>
              <a:t> (0 </a:t>
            </a:r>
            <a:r>
              <a:rPr lang="en-US" altLang="en-US" dirty="0" err="1"/>
              <a:t>sampai</a:t>
            </a:r>
            <a:r>
              <a:rPr lang="en-US" altLang="en-US" dirty="0"/>
              <a:t> 2040 bit)</a:t>
            </a:r>
          </a:p>
          <a:p>
            <a:pPr>
              <a:buFontTx/>
              <a:buNone/>
            </a:pPr>
            <a:r>
              <a:rPr lang="en-US" altLang="en-US" dirty="0"/>
              <a:t>	- dan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r>
              <a:rPr lang="en-US" altLang="en-US" dirty="0"/>
              <a:t> yang </a:t>
            </a:r>
            <a:r>
              <a:rPr lang="en-US" altLang="en-US" dirty="0" err="1"/>
              <a:t>variabel</a:t>
            </a:r>
            <a:r>
              <a:rPr lang="en-US" altLang="en-US" dirty="0"/>
              <a:t> (0 </a:t>
            </a:r>
            <a:r>
              <a:rPr lang="en-US" altLang="en-US" dirty="0" err="1"/>
              <a:t>sampai</a:t>
            </a:r>
            <a:r>
              <a:rPr lang="en-US" altLang="en-US" dirty="0"/>
              <a:t> 255). </a:t>
            </a:r>
          </a:p>
        </p:txBody>
      </p:sp>
      <p:sp>
        <p:nvSpPr>
          <p:cNvPr id="61443" name="Footer Placeholder 3">
            <a:extLst>
              <a:ext uri="{FF2B5EF4-FFF2-40B4-BE49-F238E27FC236}">
                <a16:creationId xmlns:a16="http://schemas.microsoft.com/office/drawing/2014/main" id="{BA15FE78-992A-4364-B0A9-4254C6AC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61444" name="Slide Number Placeholder 4">
            <a:extLst>
              <a:ext uri="{FF2B5EF4-FFF2-40B4-BE49-F238E27FC236}">
                <a16:creationId xmlns:a16="http://schemas.microsoft.com/office/drawing/2014/main" id="{63EA9AEA-EF7A-4017-97D7-D75B9536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E38DC3-3421-4A49-967D-1B7B2C9DDC18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GB" altLang="en-US" sz="140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530BA912-80BF-4F57-B74B-6DAF3861E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371453"/>
              </p:ext>
            </p:extLst>
          </p:nvPr>
        </p:nvGraphicFramePr>
        <p:xfrm>
          <a:off x="1412241" y="3906520"/>
          <a:ext cx="90455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Document" r:id="rId3" imgW="4819934" imgH="1055138" progId="Word.Document.12">
                  <p:embed/>
                </p:oleObj>
              </mc:Choice>
              <mc:Fallback>
                <p:oleObj name="Document" r:id="rId3" imgW="4819934" imgH="1055138" progId="Word.Document.12">
                  <p:embed/>
                  <p:pic>
                    <p:nvPicPr>
                      <p:cNvPr id="62468" name="Object 2">
                        <a:extLst>
                          <a:ext uri="{FF2B5EF4-FFF2-40B4-BE49-F238E27FC236}">
                            <a16:creationId xmlns:a16="http://schemas.microsoft.com/office/drawing/2014/main" id="{60679970-24C6-434A-9BAE-77230F618F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241" y="3906520"/>
                        <a:ext cx="904557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48E69-7DB2-4F41-B4D8-CBEEE5D9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40" y="680720"/>
            <a:ext cx="9352280" cy="502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 err="1"/>
              <a:t>Pembentukan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Internal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 marL="173038" indent="-173038">
              <a:defRPr/>
            </a:pPr>
            <a:r>
              <a:rPr lang="en-US" sz="2400" dirty="0"/>
              <a:t> </a:t>
            </a:r>
            <a:r>
              <a:rPr lang="en-US" dirty="0" err="1"/>
              <a:t>Kunci</a:t>
            </a:r>
            <a:r>
              <a:rPr lang="en-US" dirty="0"/>
              <a:t> internal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2</a:t>
            </a:r>
            <a:r>
              <a:rPr lang="en-US" i="1" dirty="0"/>
              <a:t>r</a:t>
            </a:r>
            <a:r>
              <a:rPr lang="en-US" dirty="0"/>
              <a:t> + 2 </a:t>
            </a:r>
            <a:r>
              <a:rPr lang="en-US" dirty="0" err="1"/>
              <a:t>buah</a:t>
            </a:r>
            <a:r>
              <a:rPr lang="en-US" dirty="0"/>
              <a:t> yang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yang </a:t>
            </a:r>
            <a:r>
              <a:rPr lang="en-US" dirty="0" err="1"/>
              <a:t>dilabeli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[0], </a:t>
            </a:r>
            <a:r>
              <a:rPr lang="en-US" i="1" dirty="0"/>
              <a:t>S</a:t>
            </a:r>
            <a:r>
              <a:rPr lang="en-US" dirty="0"/>
              <a:t>[1], …, </a:t>
            </a:r>
            <a:r>
              <a:rPr lang="en-US" i="1" dirty="0"/>
              <a:t>S</a:t>
            </a:r>
            <a:r>
              <a:rPr lang="en-US" dirty="0"/>
              <a:t>[</a:t>
            </a:r>
            <a:r>
              <a:rPr lang="en-US" i="1" dirty="0"/>
              <a:t>t </a:t>
            </a:r>
            <a:r>
              <a:rPr lang="en-US" dirty="0"/>
              <a:t>– 1]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t </a:t>
            </a:r>
            <a:r>
              <a:rPr lang="en-US" dirty="0"/>
              <a:t>= 2</a:t>
            </a:r>
            <a:r>
              <a:rPr lang="en-US" i="1" dirty="0"/>
              <a:t>r</a:t>
            </a:r>
            <a:r>
              <a:rPr lang="en-US" dirty="0"/>
              <a:t> + 2. </a:t>
            </a:r>
          </a:p>
          <a:p>
            <a:pPr marL="0" indent="0">
              <a:defRPr/>
            </a:pPr>
            <a:endParaRPr lang="en-US" dirty="0"/>
          </a:p>
          <a:p>
            <a:pPr marL="173038" indent="-173038">
              <a:defRPr/>
            </a:pP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dirty="0" err="1"/>
              <a:t>panjangnya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i="1" dirty="0"/>
              <a:t>word</a:t>
            </a:r>
            <a:r>
              <a:rPr lang="en-US" dirty="0"/>
              <a:t> (1 </a:t>
            </a:r>
            <a:r>
              <a:rPr lang="en-US" i="1" dirty="0"/>
              <a:t>word</a:t>
            </a:r>
            <a:r>
              <a:rPr lang="en-US" dirty="0"/>
              <a:t> = </a:t>
            </a:r>
            <a:r>
              <a:rPr lang="en-US" i="1" dirty="0"/>
              <a:t>w </a:t>
            </a:r>
            <a:r>
              <a:rPr lang="en-US" dirty="0"/>
              <a:t>bit)</a:t>
            </a:r>
          </a:p>
        </p:txBody>
      </p:sp>
      <p:sp>
        <p:nvSpPr>
          <p:cNvPr id="63491" name="Footer Placeholder 3">
            <a:extLst>
              <a:ext uri="{FF2B5EF4-FFF2-40B4-BE49-F238E27FC236}">
                <a16:creationId xmlns:a16="http://schemas.microsoft.com/office/drawing/2014/main" id="{420293BA-4058-4804-AA2C-CE7B2E60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63492" name="Slide Number Placeholder 4">
            <a:extLst>
              <a:ext uri="{FF2B5EF4-FFF2-40B4-BE49-F238E27FC236}">
                <a16:creationId xmlns:a16="http://schemas.microsoft.com/office/drawing/2014/main" id="{BCD78CF1-18FB-4C4D-B734-C5F8A834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78F74C-F7A8-4B62-A53D-45303E142C0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GB" altLang="en-US" sz="1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F3444552-E851-4C0B-99D2-119D84AEF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" y="990600"/>
            <a:ext cx="10363200" cy="5105400"/>
          </a:xfrm>
        </p:spPr>
        <p:txBody>
          <a:bodyPr/>
          <a:lstStyle/>
          <a:p>
            <a:r>
              <a:rPr lang="en-US" altLang="en-US" sz="2400" dirty="0" err="1"/>
              <a:t>Mula-mula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i="1" dirty="0"/>
              <a:t>byte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eksternal</a:t>
            </a:r>
            <a:r>
              <a:rPr lang="en-US" altLang="en-US" sz="2400" dirty="0"/>
              <a:t>, </a:t>
            </a:r>
            <a:r>
              <a:rPr lang="en-US" altLang="en-US" sz="2400" i="1" dirty="0"/>
              <a:t>K</a:t>
            </a:r>
            <a:r>
              <a:rPr lang="en-US" altLang="en-US" sz="2400" dirty="0"/>
              <a:t>[0..</a:t>
            </a:r>
            <a:r>
              <a:rPr lang="en-US" altLang="en-US" sz="2400" i="1" dirty="0"/>
              <a:t>b</a:t>
            </a:r>
            <a:r>
              <a:rPr lang="en-US" altLang="en-US" sz="2400" dirty="0"/>
              <a:t> – 1], </a:t>
            </a:r>
            <a:r>
              <a:rPr lang="en-US" altLang="en-US" sz="2400" dirty="0" err="1"/>
              <a:t>disalin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i="1" dirty="0"/>
              <a:t>L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i="1" dirty="0"/>
              <a:t>c word</a:t>
            </a:r>
            <a:r>
              <a:rPr lang="en-US" altLang="en-US" sz="2400" dirty="0"/>
              <a:t>, </a:t>
            </a:r>
            <a:r>
              <a:rPr lang="en-US" altLang="en-US" sz="2400" i="1" dirty="0"/>
              <a:t>L</a:t>
            </a:r>
            <a:r>
              <a:rPr lang="en-US" altLang="en-US" sz="2400" dirty="0"/>
              <a:t>[0.. </a:t>
            </a:r>
            <a:r>
              <a:rPr lang="en-US" altLang="en-US" sz="2400" i="1" dirty="0"/>
              <a:t>c</a:t>
            </a:r>
            <a:r>
              <a:rPr lang="en-US" altLang="en-US" sz="2400" dirty="0"/>
              <a:t> – 1] </a:t>
            </a:r>
          </a:p>
          <a:p>
            <a:r>
              <a:rPr lang="en-US" altLang="en-US" sz="2400" dirty="0" err="1"/>
              <a:t>lalu</a:t>
            </a:r>
            <a:r>
              <a:rPr lang="en-US" altLang="en-US" sz="2400" dirty="0"/>
              <a:t> </a:t>
            </a:r>
            <a:r>
              <a:rPr lang="en-US" altLang="en-US" sz="2400" i="1" dirty="0"/>
              <a:t>padding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sejumlah</a:t>
            </a:r>
            <a:r>
              <a:rPr lang="en-US" altLang="en-US" sz="2400" dirty="0"/>
              <a:t> 0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perlu</a:t>
            </a:r>
            <a:r>
              <a:rPr lang="en-US" altLang="en-US" sz="2400" dirty="0"/>
              <a:t> (</a:t>
            </a:r>
            <a:r>
              <a:rPr lang="en-US" altLang="en-US" sz="2400" i="1" dirty="0"/>
              <a:t>padding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kelipatan</a:t>
            </a:r>
            <a:r>
              <a:rPr lang="en-US" altLang="en-US" sz="2400" dirty="0"/>
              <a:t> </a:t>
            </a:r>
            <a:r>
              <a:rPr lang="en-US" altLang="en-US" sz="2400" i="1" dirty="0"/>
              <a:t>w</a:t>
            </a:r>
            <a:r>
              <a:rPr lang="en-US" altLang="en-US" sz="2400" dirty="0"/>
              <a:t>). 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Kemudian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inisialisasi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S[0] </a:t>
            </a:r>
            <a:r>
              <a:rPr lang="en-US" altLang="en-US" sz="2400" dirty="0">
                <a:sym typeface="Symbol" panose="05050102010706020507" pitchFamily="18" charset="2"/>
              </a:rPr>
              <a:t></a:t>
            </a:r>
            <a:r>
              <a:rPr lang="en-US" altLang="en-US" sz="2400" dirty="0"/>
              <a:t> P</a:t>
            </a:r>
            <a:r>
              <a:rPr lang="en-US" altLang="en-US" sz="2400" baseline="-25000" dirty="0"/>
              <a:t>w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b="1" dirty="0"/>
              <a:t>	for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</a:t>
            </a:r>
            <a:r>
              <a:rPr lang="en-US" altLang="en-US" sz="2400" dirty="0"/>
              <a:t> 1 </a:t>
            </a:r>
            <a:r>
              <a:rPr lang="en-US" altLang="en-US" sz="2400" b="1" dirty="0"/>
              <a:t>to</a:t>
            </a:r>
            <a:r>
              <a:rPr lang="en-US" altLang="en-US" sz="2400" dirty="0"/>
              <a:t> t - 1 </a:t>
            </a:r>
            <a:r>
              <a:rPr lang="en-US" altLang="en-US" sz="2400" b="1" dirty="0"/>
              <a:t>do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    S[</a:t>
            </a:r>
            <a:r>
              <a:rPr lang="en-US" altLang="en-US" sz="2400" dirty="0" err="1"/>
              <a:t>i</a:t>
            </a:r>
            <a:r>
              <a:rPr lang="en-US" altLang="en-US" sz="2400" dirty="0"/>
              <a:t>] </a:t>
            </a:r>
            <a:r>
              <a:rPr lang="en-US" altLang="en-US" sz="2400" dirty="0">
                <a:sym typeface="Symbol" panose="05050102010706020507" pitchFamily="18" charset="2"/>
              </a:rPr>
              <a:t></a:t>
            </a:r>
            <a:r>
              <a:rPr lang="en-US" altLang="en-US" sz="2400" dirty="0"/>
              <a:t> S[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– 1] + </a:t>
            </a:r>
            <a:r>
              <a:rPr lang="en-US" altLang="en-US" sz="2400" dirty="0" err="1"/>
              <a:t>Q</a:t>
            </a:r>
            <a:r>
              <a:rPr lang="en-US" altLang="en-US" sz="2400" baseline="-25000" dirty="0" err="1"/>
              <a:t>w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/>
              <a:t>endfor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64515" name="Footer Placeholder 3">
            <a:extLst>
              <a:ext uri="{FF2B5EF4-FFF2-40B4-BE49-F238E27FC236}">
                <a16:creationId xmlns:a16="http://schemas.microsoft.com/office/drawing/2014/main" id="{859FE9F5-7AAD-40E4-AEF6-B206C022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64516" name="Slide Number Placeholder 4">
            <a:extLst>
              <a:ext uri="{FF2B5EF4-FFF2-40B4-BE49-F238E27FC236}">
                <a16:creationId xmlns:a16="http://schemas.microsoft.com/office/drawing/2014/main" id="{90795123-DCDB-4AD9-BECE-AFD6199F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ADE4D9-6662-4183-88B5-78C0C81E4594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GB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A39DF409-6CAF-4B55-9F5C-986CE8B3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65F881D-D2BA-4B96-9CB2-48088F6AB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032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err="1"/>
              <a:t>Tinjauan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Umum</a:t>
            </a:r>
            <a:r>
              <a:rPr lang="en-US" altLang="en-US" sz="4000" b="1" dirty="0"/>
              <a:t> DES</a:t>
            </a:r>
            <a:endParaRPr lang="en-GB" altLang="en-US" sz="4000" b="1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E64C848-3011-43BC-9273-B97B8BB16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Dikembangkan</a:t>
            </a:r>
            <a:r>
              <a:rPr lang="en-US" altLang="en-US" dirty="0">
                <a:cs typeface="Times New Roman" panose="02020603050405020304" pitchFamily="18" charset="0"/>
              </a:rPr>
              <a:t> di IBM pada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1972.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Berdasarkan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Lucifer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oleh Horst Feistel.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Disetujui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i="1" dirty="0">
                <a:cs typeface="Times New Roman" panose="02020603050405020304" pitchFamily="18" charset="0"/>
              </a:rPr>
              <a:t>National Bureau of Standard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NBS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setelah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penilaian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kekuatannya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i="1" dirty="0">
                <a:cs typeface="Times New Roman" panose="02020603050405020304" pitchFamily="18" charset="0"/>
              </a:rPr>
              <a:t>National Security Agency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NSA</a:t>
            </a:r>
            <a:r>
              <a:rPr lang="en-US" altLang="en-US" dirty="0">
                <a:cs typeface="Times New Roman" panose="02020603050405020304" pitchFamily="18" charset="0"/>
              </a:rPr>
              <a:t>) Amerika </a:t>
            </a:r>
            <a:r>
              <a:rPr lang="en-US" altLang="en-US" dirty="0" err="1">
                <a:cs typeface="Times New Roman" panose="02020603050405020304" pitchFamily="18" charset="0"/>
              </a:rPr>
              <a:t>Serikat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8197" name="Slide Number Placeholder 5">
            <a:extLst>
              <a:ext uri="{FF2B5EF4-FFF2-40B4-BE49-F238E27FC236}">
                <a16:creationId xmlns:a16="http://schemas.microsoft.com/office/drawing/2014/main" id="{13F3E685-93BE-4EA5-9202-E9873589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5D4909-7958-4B7B-805E-B1D7EF885FA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>
            <a:extLst>
              <a:ext uri="{FF2B5EF4-FFF2-40B4-BE49-F238E27FC236}">
                <a16:creationId xmlns:a16="http://schemas.microsoft.com/office/drawing/2014/main" id="{9CFE5DD6-D25E-40A3-A2B8-BDFB59CC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65539" name="Slide Number Placeholder 4">
            <a:extLst>
              <a:ext uri="{FF2B5EF4-FFF2-40B4-BE49-F238E27FC236}">
                <a16:creationId xmlns:a16="http://schemas.microsoft.com/office/drawing/2014/main" id="{06854B2F-9456-4E8B-AAC4-273AF6EC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2FA705-A9E3-4A43-BBFF-1D9882AFF0C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GB" altLang="en-US" sz="1400"/>
          </a:p>
        </p:txBody>
      </p:sp>
      <p:graphicFrame>
        <p:nvGraphicFramePr>
          <p:cNvPr id="65540" name="Object 2">
            <a:extLst>
              <a:ext uri="{FF2B5EF4-FFF2-40B4-BE49-F238E27FC236}">
                <a16:creationId xmlns:a16="http://schemas.microsoft.com/office/drawing/2014/main" id="{6E38606A-86EB-4B9F-8DC6-A0D99981B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950166"/>
              </p:ext>
            </p:extLst>
          </p:nvPr>
        </p:nvGraphicFramePr>
        <p:xfrm>
          <a:off x="1473200" y="1051560"/>
          <a:ext cx="8971302" cy="491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Document" r:id="rId3" imgW="6024466" imgH="3299468" progId="Word.Document.12">
                  <p:embed/>
                </p:oleObj>
              </mc:Choice>
              <mc:Fallback>
                <p:oleObj name="Document" r:id="rId3" imgW="6024466" imgH="3299468" progId="Word.Document.12">
                  <p:embed/>
                  <p:pic>
                    <p:nvPicPr>
                      <p:cNvPr id="65540" name="Object 2">
                        <a:extLst>
                          <a:ext uri="{FF2B5EF4-FFF2-40B4-BE49-F238E27FC236}">
                            <a16:creationId xmlns:a16="http://schemas.microsoft.com/office/drawing/2014/main" id="{6E38606A-86EB-4B9F-8DC6-A0D99981B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051560"/>
                        <a:ext cx="8971302" cy="4912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>
            <a:extLst>
              <a:ext uri="{FF2B5EF4-FFF2-40B4-BE49-F238E27FC236}">
                <a16:creationId xmlns:a16="http://schemas.microsoft.com/office/drawing/2014/main" id="{758A8AF8-67A8-4FEE-A4DD-EF42BBF0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3F6D0F80-D4A5-486D-9A88-B9E62988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3E0DF5-E8A0-4FDD-84DE-B3530D2FB93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GB" altLang="en-US" sz="1400"/>
          </a:p>
        </p:txBody>
      </p:sp>
      <p:graphicFrame>
        <p:nvGraphicFramePr>
          <p:cNvPr id="66564" name="Object 2">
            <a:extLst>
              <a:ext uri="{FF2B5EF4-FFF2-40B4-BE49-F238E27FC236}">
                <a16:creationId xmlns:a16="http://schemas.microsoft.com/office/drawing/2014/main" id="{52896CC5-687F-41F6-A7B6-9DB9949DC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024234"/>
              </p:ext>
            </p:extLst>
          </p:nvPr>
        </p:nvGraphicFramePr>
        <p:xfrm>
          <a:off x="1308100" y="1290320"/>
          <a:ext cx="9769128" cy="403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Document" r:id="rId3" imgW="4675866" imgH="1931176" progId="Word.Document.12">
                  <p:embed/>
                </p:oleObj>
              </mc:Choice>
              <mc:Fallback>
                <p:oleObj name="Document" r:id="rId3" imgW="4675866" imgH="1931176" progId="Word.Document.12">
                  <p:embed/>
                  <p:pic>
                    <p:nvPicPr>
                      <p:cNvPr id="66564" name="Object 2">
                        <a:extLst>
                          <a:ext uri="{FF2B5EF4-FFF2-40B4-BE49-F238E27FC236}">
                            <a16:creationId xmlns:a16="http://schemas.microsoft.com/office/drawing/2014/main" id="{52896CC5-687F-41F6-A7B6-9DB9949DC3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290320"/>
                        <a:ext cx="9769128" cy="4033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60644ACF-3A3B-4E00-9726-1874272CC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762000"/>
            <a:ext cx="1053592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err="1"/>
              <a:t>Enkripsi</a:t>
            </a:r>
            <a:endParaRPr lang="en-US" altLang="en-US" b="1" dirty="0"/>
          </a:p>
          <a:p>
            <a:r>
              <a:rPr lang="en-US" altLang="en-US" sz="2400" dirty="0" err="1"/>
              <a:t>Tinjau</a:t>
            </a:r>
            <a:r>
              <a:rPr lang="en-US" altLang="en-US" sz="2400" dirty="0"/>
              <a:t> </a:t>
            </a:r>
            <a:r>
              <a:rPr lang="en-US" altLang="en-US" sz="2400" i="1" dirty="0"/>
              <a:t>RC5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ukuran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64 bit dan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putaran</a:t>
            </a:r>
            <a:r>
              <a:rPr lang="en-US" altLang="en-US" sz="2400" dirty="0"/>
              <a:t> </a:t>
            </a:r>
            <a:r>
              <a:rPr lang="en-US" altLang="en-US" sz="2400" i="1" dirty="0"/>
              <a:t>r</a:t>
            </a:r>
            <a:r>
              <a:rPr lang="en-US" altLang="en-US" sz="2400" dirty="0"/>
              <a:t>. </a:t>
            </a:r>
          </a:p>
          <a:p>
            <a:r>
              <a:rPr lang="en-US" altLang="en-US" sz="2400" dirty="0" err="1"/>
              <a:t>Enkripsi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internal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,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2</a:t>
            </a:r>
            <a:r>
              <a:rPr lang="en-US" altLang="en-US" sz="2400" i="1" baseline="-25000" dirty="0"/>
              <a:t>r</a:t>
            </a:r>
            <a:r>
              <a:rPr lang="en-US" altLang="en-US" sz="2400" baseline="-25000" dirty="0"/>
              <a:t> + 2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masing-masing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panjangnya</a:t>
            </a:r>
            <a:r>
              <a:rPr lang="en-US" altLang="en-US" sz="2400" dirty="0"/>
              <a:t> 32-bit. 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internal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putaran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= 1, 2, .. </a:t>
            </a:r>
            <a:r>
              <a:rPr lang="en-US" altLang="en-US" sz="2400" i="1" dirty="0"/>
              <a:t>r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internal </a:t>
            </a:r>
            <a:r>
              <a:rPr lang="en-US" altLang="en-US" sz="2400" dirty="0" err="1"/>
              <a:t>tambahan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seluruhnya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2</a:t>
            </a:r>
            <a:r>
              <a:rPr lang="en-US" altLang="en-US" sz="2400" i="1" dirty="0"/>
              <a:t>r</a:t>
            </a:r>
            <a:r>
              <a:rPr lang="en-US" altLang="en-US" sz="2400" dirty="0"/>
              <a:t> + 2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internal). 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enkripsi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mula-mula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plainteks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, </a:t>
            </a:r>
            <a:r>
              <a:rPr lang="en-US" altLang="en-US" sz="2400" i="1" dirty="0"/>
              <a:t>A</a:t>
            </a:r>
            <a:r>
              <a:rPr lang="en-US" altLang="en-US" sz="2400" dirty="0"/>
              <a:t> dan </a:t>
            </a:r>
            <a:r>
              <a:rPr lang="en-US" altLang="en-US" sz="2400" i="1" dirty="0"/>
              <a:t>B</a:t>
            </a:r>
            <a:r>
              <a:rPr lang="en-US" altLang="en-US" sz="2400" dirty="0"/>
              <a:t>, yang </a:t>
            </a:r>
            <a:r>
              <a:rPr lang="en-US" altLang="en-US" sz="2400" dirty="0" err="1"/>
              <a:t>masing-masing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panjangnya</a:t>
            </a:r>
            <a:r>
              <a:rPr lang="en-US" altLang="en-US" sz="2400" dirty="0"/>
              <a:t> 32 bit. </a:t>
            </a:r>
            <a:r>
              <a:rPr lang="en-US" altLang="en-US" sz="2400" dirty="0" err="1"/>
              <a:t>Kemudian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masing-masing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dijumlahkan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modulo 2</a:t>
            </a:r>
            <a:r>
              <a:rPr lang="en-US" altLang="en-US" sz="2400" baseline="30000" dirty="0"/>
              <a:t>32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dan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F937DB5A-FC24-4A0B-B692-041B9DD2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9A97CF5D-364A-4637-B5FB-788E648F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0A17BB-B95D-456B-984C-386C3EFA481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GB" altLang="en-US" sz="1400"/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CBA78F3A-6E85-47E6-81FC-DE753D848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4B459BD5-7B68-48A6-992F-E06F223AB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066800"/>
            <a:ext cx="9601200" cy="5029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dirty="0"/>
              <a:t>	A </a:t>
            </a:r>
            <a:r>
              <a:rPr lang="en-US" altLang="en-US" sz="2400" dirty="0">
                <a:sym typeface="Symbol" panose="05050102010706020507" pitchFamily="18" charset="2"/>
              </a:rPr>
              <a:t></a:t>
            </a:r>
            <a:r>
              <a:rPr lang="en-US" altLang="en-US" sz="2400" dirty="0"/>
              <a:t> A + S[0]</a:t>
            </a:r>
            <a:endParaRPr lang="en-US" altLang="en-US" sz="2400" b="1" dirty="0"/>
          </a:p>
          <a:p>
            <a:pPr>
              <a:buFontTx/>
              <a:buNone/>
            </a:pPr>
            <a:r>
              <a:rPr lang="en-US" altLang="en-US" sz="2400" dirty="0"/>
              <a:t>	B </a:t>
            </a:r>
            <a:r>
              <a:rPr lang="en-US" altLang="en-US" sz="2400" dirty="0">
                <a:sym typeface="Symbol" panose="05050102010706020507" pitchFamily="18" charset="2"/>
              </a:rPr>
              <a:t></a:t>
            </a:r>
            <a:r>
              <a:rPr lang="en-US" altLang="en-US" sz="2400" dirty="0"/>
              <a:t> B + S[1]</a:t>
            </a:r>
            <a:endParaRPr lang="en-US" altLang="en-US" sz="2400" b="1" dirty="0"/>
          </a:p>
          <a:p>
            <a:pPr>
              <a:buFontTx/>
              <a:buNone/>
            </a:pPr>
            <a:r>
              <a:rPr lang="en-US" altLang="en-US" sz="2400" dirty="0"/>
              <a:t> </a:t>
            </a:r>
          </a:p>
          <a:p>
            <a:r>
              <a:rPr lang="en-US" altLang="en-US" sz="2400" dirty="0" err="1"/>
              <a:t>Selanjutnya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i="1" dirty="0"/>
              <a:t>r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operasi</a:t>
            </a:r>
            <a:r>
              <a:rPr lang="en-US" altLang="en-US" sz="2400" dirty="0"/>
              <a:t> </a:t>
            </a:r>
            <a:r>
              <a:rPr lang="en-US" altLang="en-US" sz="2400" i="1" dirty="0"/>
              <a:t>XOR,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pergeseran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sirkuler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penjulahan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modulo 2</a:t>
            </a:r>
            <a:r>
              <a:rPr lang="en-US" altLang="en-US" sz="2400" baseline="30000" dirty="0"/>
              <a:t>32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internal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</a:p>
          <a:p>
            <a:pPr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b="1" dirty="0"/>
              <a:t>for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</a:t>
            </a:r>
            <a:r>
              <a:rPr lang="en-US" altLang="en-US" sz="2400" dirty="0"/>
              <a:t> 1 </a:t>
            </a:r>
            <a:r>
              <a:rPr lang="en-US" altLang="en-US" sz="2400" b="1" dirty="0"/>
              <a:t>to</a:t>
            </a:r>
            <a:r>
              <a:rPr lang="en-US" altLang="en-US" sz="2400" dirty="0"/>
              <a:t> r </a:t>
            </a:r>
            <a:r>
              <a:rPr lang="en-US" altLang="en-US" sz="2400" b="1" dirty="0"/>
              <a:t>do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   		 A </a:t>
            </a:r>
            <a:r>
              <a:rPr lang="en-US" altLang="en-US" sz="2400" dirty="0">
                <a:sym typeface="Symbol" panose="05050102010706020507" pitchFamily="18" charset="2"/>
              </a:rPr>
              <a:t></a:t>
            </a:r>
            <a:r>
              <a:rPr lang="en-US" altLang="en-US" sz="2400" dirty="0"/>
              <a:t> ((A </a:t>
            </a:r>
            <a:r>
              <a:rPr lang="en-US" altLang="en-US" sz="2400" dirty="0">
                <a:sym typeface="Symbol" panose="05050102010706020507" pitchFamily="18" charset="2"/>
              </a:rPr>
              <a:t></a:t>
            </a:r>
            <a:r>
              <a:rPr lang="en-US" altLang="en-US" sz="2400" dirty="0"/>
              <a:t> B) &lt;&lt;&lt; B) + S[2i]</a:t>
            </a:r>
          </a:p>
          <a:p>
            <a:pPr>
              <a:buFontTx/>
              <a:buNone/>
            </a:pPr>
            <a:r>
              <a:rPr lang="en-US" altLang="en-US" sz="2400" dirty="0"/>
              <a:t>   			 B </a:t>
            </a:r>
            <a:r>
              <a:rPr lang="en-US" altLang="en-US" sz="2400" dirty="0">
                <a:sym typeface="Symbol" panose="05050102010706020507" pitchFamily="18" charset="2"/>
              </a:rPr>
              <a:t></a:t>
            </a:r>
            <a:r>
              <a:rPr lang="en-US" altLang="en-US" sz="2400" dirty="0"/>
              <a:t> ((B </a:t>
            </a:r>
            <a:r>
              <a:rPr lang="en-US" altLang="en-US" sz="2400" dirty="0">
                <a:sym typeface="Symbol" panose="05050102010706020507" pitchFamily="18" charset="2"/>
              </a:rPr>
              <a:t></a:t>
            </a:r>
            <a:r>
              <a:rPr lang="en-US" altLang="en-US" sz="2400" dirty="0"/>
              <a:t> A) &lt;&lt;&lt; A) + S[2i+1]</a:t>
            </a:r>
          </a:p>
          <a:p>
            <a:pPr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b="1" dirty="0" err="1"/>
              <a:t>endfor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 </a:t>
            </a:r>
          </a:p>
        </p:txBody>
      </p:sp>
      <p:sp>
        <p:nvSpPr>
          <p:cNvPr id="68611" name="Footer Placeholder 3">
            <a:extLst>
              <a:ext uri="{FF2B5EF4-FFF2-40B4-BE49-F238E27FC236}">
                <a16:creationId xmlns:a16="http://schemas.microsoft.com/office/drawing/2014/main" id="{33B5A482-E72B-4322-A84B-0B956BEB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68612" name="Slide Number Placeholder 4">
            <a:extLst>
              <a:ext uri="{FF2B5EF4-FFF2-40B4-BE49-F238E27FC236}">
                <a16:creationId xmlns:a16="http://schemas.microsoft.com/office/drawing/2014/main" id="{7800C37C-B8A9-465C-8447-4523C686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F90308-992D-45CC-89FB-562453BC670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GB" altLang="en-US" sz="14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>
            <a:extLst>
              <a:ext uri="{FF2B5EF4-FFF2-40B4-BE49-F238E27FC236}">
                <a16:creationId xmlns:a16="http://schemas.microsoft.com/office/drawing/2014/main" id="{FD1174DB-6867-4105-9BEB-4E194C18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69635" name="Slide Number Placeholder 4">
            <a:extLst>
              <a:ext uri="{FF2B5EF4-FFF2-40B4-BE49-F238E27FC236}">
                <a16:creationId xmlns:a16="http://schemas.microsoft.com/office/drawing/2014/main" id="{00C322FE-927B-488E-951A-32C0BF1F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E5C44-0F3D-45F9-AB37-830E3DF919A0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GB" altLang="en-US" sz="1400"/>
          </a:p>
        </p:txBody>
      </p:sp>
      <p:sp>
        <p:nvSpPr>
          <p:cNvPr id="69636" name="Rectangle 6">
            <a:extLst>
              <a:ext uri="{FF2B5EF4-FFF2-40B4-BE49-F238E27FC236}">
                <a16:creationId xmlns:a16="http://schemas.microsoft.com/office/drawing/2014/main" id="{D46D39DF-371D-4F16-AD57-F4541DFD1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904" y="820737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Cipherteks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putaran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terakhir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disimpan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A</a:t>
            </a:r>
            <a:r>
              <a:rPr lang="en-US" altLang="en-US" sz="2400" dirty="0"/>
              <a:t> dan </a:t>
            </a:r>
            <a:r>
              <a:rPr lang="en-US" altLang="en-US" sz="2400" i="1" dirty="0"/>
              <a:t>B</a:t>
            </a:r>
            <a:r>
              <a:rPr lang="en-US" altLang="en-US" sz="24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Gabungan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blok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plainteks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64 bit.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Proses </a:t>
            </a:r>
            <a:r>
              <a:rPr lang="en-US" altLang="en-US" sz="2400" dirty="0" err="1"/>
              <a:t>enkripsi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putaran</a:t>
            </a:r>
            <a:r>
              <a:rPr lang="en-US" altLang="en-US" sz="2400" dirty="0"/>
              <a:t>:</a:t>
            </a:r>
          </a:p>
        </p:txBody>
      </p:sp>
      <p:sp>
        <p:nvSpPr>
          <p:cNvPr id="69637" name="Rectangle 11">
            <a:extLst>
              <a:ext uri="{FF2B5EF4-FFF2-40B4-BE49-F238E27FC236}">
                <a16:creationId xmlns:a16="http://schemas.microsoft.com/office/drawing/2014/main" id="{9E0AEFD1-04BE-41A6-97BA-45CFE8A2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1" y="84288"/>
            <a:ext cx="14285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9638" name="Object 4">
            <a:extLst>
              <a:ext uri="{FF2B5EF4-FFF2-40B4-BE49-F238E27FC236}">
                <a16:creationId xmlns:a16="http://schemas.microsoft.com/office/drawing/2014/main" id="{2DD23145-7464-41FC-9A46-D05CC64DA2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292100"/>
          <a:ext cx="3378200" cy="641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r:id="rId3" imgW="1888410" imgH="4102990" progId="Visio.Drawing.6">
                  <p:embed/>
                </p:oleObj>
              </mc:Choice>
              <mc:Fallback>
                <p:oleObj r:id="rId3" imgW="1888410" imgH="4102990" progId="Visio.Drawing.6">
                  <p:embed/>
                  <p:pic>
                    <p:nvPicPr>
                      <p:cNvPr id="69638" name="Object 4">
                        <a:extLst>
                          <a:ext uri="{FF2B5EF4-FFF2-40B4-BE49-F238E27FC236}">
                            <a16:creationId xmlns:a16="http://schemas.microsoft.com/office/drawing/2014/main" id="{2DD23145-7464-41FC-9A46-D05CC64DA2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92100"/>
                        <a:ext cx="3378200" cy="641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7EEF048-A3DE-4168-B731-AED4A745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240" y="34290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5400" b="1" dirty="0">
                <a:solidFill>
                  <a:srgbClr val="FF0000"/>
                </a:solidFill>
              </a:rPr>
              <a:t>RC4</a:t>
            </a:r>
          </a:p>
        </p:txBody>
      </p:sp>
      <p:sp>
        <p:nvSpPr>
          <p:cNvPr id="7171" name="Footer Placeholder 3">
            <a:extLst>
              <a:ext uri="{FF2B5EF4-FFF2-40B4-BE49-F238E27FC236}">
                <a16:creationId xmlns:a16="http://schemas.microsoft.com/office/drawing/2014/main" id="{386026B8-2B49-45FB-A099-2990D952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67E0F969-7BD9-4079-B47C-E139398B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F8ECD-B1FF-4C2E-871C-54CA93BDC4B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54077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B7859147-591B-4723-B251-ED7656B8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FE2B142C-50C9-4159-B5F6-F5F72A64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585515-6B95-4A3A-847F-1A64FF3CE8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6FED4B7F-99CB-4C92-B0D3-835C1C10A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RC4</a:t>
            </a:r>
          </a:p>
        </p:txBody>
      </p:sp>
      <p:sp>
        <p:nvSpPr>
          <p:cNvPr id="7168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5E84876-3BC2-4275-B5CC-EC3472473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752600"/>
            <a:ext cx="1025652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Termasuk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stream cipher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Dibuat</a:t>
            </a:r>
            <a:r>
              <a:rPr lang="en-US" altLang="en-US" dirty="0">
                <a:cs typeface="Times New Roman" panose="02020603050405020304" pitchFamily="18" charset="0"/>
              </a:rPr>
              <a:t> oleh Ron </a:t>
            </a:r>
            <a:r>
              <a:rPr lang="en-US" altLang="en-US" dirty="0" err="1">
                <a:cs typeface="Times New Roman" panose="02020603050405020304" pitchFamily="18" charset="0"/>
              </a:rPr>
              <a:t>Rivest</a:t>
            </a:r>
            <a:r>
              <a:rPr lang="en-US" altLang="en-US" dirty="0">
                <a:cs typeface="Times New Roman" panose="02020603050405020304" pitchFamily="18" charset="0"/>
              </a:rPr>
              <a:t> (1987)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singkatan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Ron’s Code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  <a:r>
              <a:rPr lang="en-US" altLang="en-US" dirty="0" err="1"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cs typeface="Times New Roman" panose="02020603050405020304" pitchFamily="18" charset="0"/>
              </a:rPr>
              <a:t>megatakan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Rivest</a:t>
            </a:r>
            <a:r>
              <a:rPr lang="en-US" altLang="en-US" i="1" dirty="0">
                <a:cs typeface="Times New Roman" panose="02020603050405020304" pitchFamily="18" charset="0"/>
              </a:rPr>
              <a:t> Cipher</a:t>
            </a:r>
            <a:r>
              <a:rPr lang="en-US" altLang="en-US" dirty="0">
                <a:cs typeface="Times New Roman" panose="02020603050405020304" pitchFamily="18" charset="0"/>
              </a:rPr>
              <a:t> .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sistem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keamanan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</a:t>
            </a:r>
            <a:r>
              <a:rPr lang="en-US" altLang="en-US" dirty="0" err="1">
                <a:cs typeface="Times New Roman" panose="02020603050405020304" pitchFamily="18" charset="0"/>
              </a:rPr>
              <a:t>protokol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Secure Socket Layer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WEP (Wired Equivalent Privacy)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- WPA (Wi-fi Protect Access)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nirkabel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>
            <a:extLst>
              <a:ext uri="{FF2B5EF4-FFF2-40B4-BE49-F238E27FC236}">
                <a16:creationId xmlns:a16="http://schemas.microsoft.com/office/drawing/2014/main" id="{494055D0-C086-4DA8-B2CA-AC6453FD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2A9113E3-CFE1-484D-8C4C-AB20F784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BADF66-F144-45A7-84AC-00BAA7780B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sp>
        <p:nvSpPr>
          <p:cNvPr id="7270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5F101A9-97C0-4E8B-9F62-ADA356D19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63320"/>
            <a:ext cx="10439400" cy="4272280"/>
          </a:xfrm>
        </p:spPr>
        <p:txBody>
          <a:bodyPr/>
          <a:lstStyle/>
          <a:p>
            <a:pPr eaLnBrk="1" hangingPunct="1"/>
            <a:r>
              <a:rPr lang="en-US" altLang="en-US" dirty="0"/>
              <a:t>RC4 </a:t>
            </a:r>
            <a:r>
              <a:rPr lang="en-US" altLang="en-US" dirty="0" err="1"/>
              <a:t>awalnya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endParaRPr lang="en-US" altLang="en-US" dirty="0"/>
          </a:p>
          <a:p>
            <a:pPr eaLnBrk="1" hangingPunct="1"/>
            <a:r>
              <a:rPr lang="en-US" altLang="en-US" dirty="0"/>
              <a:t>Pada September 194, RC4 </a:t>
            </a:r>
            <a:r>
              <a:rPr lang="en-US" altLang="en-US" dirty="0" err="1"/>
              <a:t>dikirim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anonim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milis</a:t>
            </a:r>
            <a:r>
              <a:rPr lang="en-US" altLang="en-US" dirty="0"/>
              <a:t> </a:t>
            </a:r>
            <a:r>
              <a:rPr lang="en-US" altLang="en-US" i="1" dirty="0" err="1"/>
              <a:t>Cypherpunks</a:t>
            </a:r>
            <a:endParaRPr lang="en-US" altLang="en-US" i="1" dirty="0"/>
          </a:p>
          <a:p>
            <a:pPr eaLnBrk="1" hangingPunct="1"/>
            <a:r>
              <a:rPr lang="en-US" altLang="en-US" dirty="0" err="1"/>
              <a:t>Lalu</a:t>
            </a:r>
            <a:r>
              <a:rPr lang="en-US" altLang="en-US" dirty="0"/>
              <a:t> </a:t>
            </a:r>
            <a:r>
              <a:rPr lang="en-US" altLang="en-US" dirty="0" err="1"/>
              <a:t>dikirim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i="1" dirty="0"/>
              <a:t>newsgroup</a:t>
            </a:r>
            <a:r>
              <a:rPr lang="en-US" altLang="en-US" dirty="0"/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sci.crypt</a:t>
            </a:r>
            <a:r>
              <a:rPr lang="en-US" altLang="en-US" dirty="0"/>
              <a:t> dan </a:t>
            </a:r>
            <a:r>
              <a:rPr lang="en-US" altLang="en-US" dirty="0" err="1"/>
              <a:t>menyebar</a:t>
            </a:r>
            <a:r>
              <a:rPr lang="en-US" altLang="en-US" dirty="0"/>
              <a:t> di internet</a:t>
            </a:r>
          </a:p>
          <a:p>
            <a:pPr eaLnBrk="1" hangingPunct="1"/>
            <a:r>
              <a:rPr lang="en-US" altLang="en-US" dirty="0"/>
              <a:t>Karena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orang, RC4 </a:t>
            </a:r>
            <a:r>
              <a:rPr lang="en-US" altLang="en-US" dirty="0" err="1"/>
              <a:t>bukan</a:t>
            </a:r>
            <a:r>
              <a:rPr lang="en-US" altLang="en-US" dirty="0"/>
              <a:t> </a:t>
            </a:r>
            <a:r>
              <a:rPr lang="en-US" altLang="en-US" dirty="0" err="1"/>
              <a:t>lagi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 </a:t>
            </a:r>
            <a:r>
              <a:rPr lang="en-US" altLang="en-US" dirty="0" err="1"/>
              <a:t>dagang</a:t>
            </a:r>
            <a:endParaRPr lang="en-US" altLang="en-US" dirty="0"/>
          </a:p>
          <a:p>
            <a:pPr eaLnBrk="1" hangingPunct="1"/>
            <a:r>
              <a:rPr lang="en-US" altLang="en-US" dirty="0"/>
              <a:t>Status </a:t>
            </a:r>
            <a:r>
              <a:rPr lang="en-US" altLang="en-US" dirty="0" err="1"/>
              <a:t>sekarang</a:t>
            </a:r>
            <a:r>
              <a:rPr lang="en-US" altLang="en-US" dirty="0"/>
              <a:t>, </a:t>
            </a:r>
            <a:r>
              <a:rPr lang="en-US" altLang="en-US" dirty="0" err="1"/>
              <a:t>implementasi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resmi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legal, </a:t>
            </a:r>
            <a:r>
              <a:rPr lang="en-US" altLang="en-US" dirty="0" err="1"/>
              <a:t>tapi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nama</a:t>
            </a:r>
            <a:r>
              <a:rPr lang="en-US" altLang="en-US" dirty="0"/>
              <a:t> RC4.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nama</a:t>
            </a:r>
            <a:r>
              <a:rPr lang="en-US" altLang="en-US" dirty="0"/>
              <a:t> ARCFOUR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menghindari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i="1" dirty="0"/>
              <a:t>trademark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>
            <a:extLst>
              <a:ext uri="{FF2B5EF4-FFF2-40B4-BE49-F238E27FC236}">
                <a16:creationId xmlns:a16="http://schemas.microsoft.com/office/drawing/2014/main" id="{AA3324A9-AD77-490A-9090-A2E0390D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69B4C9B2-268D-47A1-A354-EB7513A0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55FC5-F1DC-49D2-A22F-4CD274BC71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/>
          </a:p>
        </p:txBody>
      </p:sp>
      <p:sp>
        <p:nvSpPr>
          <p:cNvPr id="7373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E8BA636-C9FB-4693-8541-A4C622490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22350"/>
            <a:ext cx="10017760" cy="5334000"/>
          </a:xfrm>
        </p:spPr>
        <p:txBody>
          <a:bodyPr/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RC4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di-XOR-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RC4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memproses</a:t>
            </a:r>
            <a:r>
              <a:rPr lang="en-US" altLang="en-US" dirty="0">
                <a:cs typeface="Times New Roman" panose="02020603050405020304" pitchFamily="18" charset="0"/>
              </a:rPr>
              <a:t> data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bit.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status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angka</a:t>
            </a:r>
            <a:r>
              <a:rPr lang="en-US" altLang="en-US" dirty="0">
                <a:cs typeface="Times New Roman" panose="02020603050405020304" pitchFamily="18" charset="0"/>
              </a:rPr>
              <a:t> 0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255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larik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…, </a:t>
            </a:r>
            <a:r>
              <a:rPr lang="en-US" altLang="en-US" i="1" dirty="0">
                <a:cs typeface="Times New Roman" panose="02020603050405020304" pitchFamily="18" charset="0"/>
              </a:rPr>
              <a:t>S</a:t>
            </a:r>
            <a:r>
              <a:rPr lang="en-US" altLang="en-US" baseline="-30000" dirty="0">
                <a:cs typeface="Times New Roman" panose="02020603050405020304" pitchFamily="18" charset="0"/>
              </a:rPr>
              <a:t>255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variabel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pencacah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indeks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i="1" dirty="0">
                <a:cs typeface="Times New Roman" panose="02020603050405020304" pitchFamily="18" charset="0"/>
              </a:rPr>
              <a:t>j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>
            <a:extLst>
              <a:ext uri="{FF2B5EF4-FFF2-40B4-BE49-F238E27FC236}">
                <a16:creationId xmlns:a16="http://schemas.microsoft.com/office/drawing/2014/main" id="{0826DC83-0F33-4FDF-B414-5EEB9245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4755" name="Slide Number Placeholder 5">
            <a:extLst>
              <a:ext uri="{FF2B5EF4-FFF2-40B4-BE49-F238E27FC236}">
                <a16:creationId xmlns:a16="http://schemas.microsoft.com/office/drawing/2014/main" id="{9CF64DF1-1298-4E92-8FEC-BB151879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41124-3B31-497B-B4FA-F04A45A7A0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/>
          </a:p>
        </p:txBody>
      </p:sp>
      <p:sp>
        <p:nvSpPr>
          <p:cNvPr id="7475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5BD78FB-2617-4E42-8A24-B225E5F38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040" y="1005840"/>
            <a:ext cx="9433560" cy="501396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dirty="0" err="1"/>
              <a:t>Algoritma</a:t>
            </a:r>
            <a:r>
              <a:rPr lang="en-US" altLang="en-US" dirty="0"/>
              <a:t> RC4: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 err="1">
                <a:cs typeface="Times New Roman" panose="02020603050405020304" pitchFamily="18" charset="0"/>
              </a:rPr>
              <a:t>Inisialisasi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larik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= 0,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 = 1,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255</a:t>
            </a:r>
            <a:r>
              <a:rPr lang="en-US" altLang="en-US" sz="2400" dirty="0">
                <a:cs typeface="Times New Roman" panose="02020603050405020304" pitchFamily="18" charset="0"/>
              </a:rPr>
              <a:t> = 255</a:t>
            </a:r>
            <a:r>
              <a:rPr lang="en-US" altLang="en-US" sz="2400" dirty="0"/>
              <a:t> </a:t>
            </a:r>
          </a:p>
          <a:p>
            <a:pPr marL="609600" indent="-609600">
              <a:buNone/>
            </a:pPr>
            <a:r>
              <a:rPr lang="en-US" altLang="en-US" sz="2400" b="1" dirty="0">
                <a:latin typeface="Courier" pitchFamily="49" charset="0"/>
                <a:cs typeface="Times New Roman" panose="02020603050405020304" pitchFamily="18" charset="0"/>
              </a:rPr>
              <a:t>		</a:t>
            </a:r>
          </a:p>
          <a:p>
            <a:pPr marL="609600" indent="-609600">
              <a:buNone/>
            </a:pPr>
            <a:r>
              <a:rPr lang="en-US" altLang="en-US" sz="2400" b="1" dirty="0">
                <a:latin typeface="Courier" pitchFamily="49" charset="0"/>
                <a:cs typeface="Times New Roman" panose="02020603050405020304" pitchFamily="18" charset="0"/>
              </a:rPr>
              <a:t>		</a:t>
            </a:r>
            <a:r>
              <a:rPr lang="en-US" altLang="en-US" sz="20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for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0 to 255 </a:t>
            </a:r>
            <a:r>
              <a:rPr lang="en-US" altLang="en-US" sz="20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do</a:t>
            </a:r>
            <a:endParaRPr lang="en-US" altLang="en-US" sz="20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	  S[</a:t>
            </a:r>
            <a:r>
              <a:rPr lang="en-US" altLang="en-US" sz="20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] 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endParaRPr lang="en-US" altLang="en-US" sz="20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	</a:t>
            </a:r>
            <a:r>
              <a:rPr lang="en-US" altLang="en-US" sz="2000" b="1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endfor</a:t>
            </a:r>
            <a:r>
              <a:rPr lang="en-US" altLang="en-US" sz="2400" dirty="0">
                <a:solidFill>
                  <a:srgbClr val="BF0D3C"/>
                </a:solidFill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US" altLang="en-US" sz="2400" dirty="0">
              <a:solidFill>
                <a:srgbClr val="BF0D3C"/>
              </a:solidFill>
              <a:cs typeface="Times New Roman" panose="02020603050405020304" pitchFamily="18" charset="0"/>
            </a:endParaRPr>
          </a:p>
        </p:txBody>
      </p:sp>
      <p:pic>
        <p:nvPicPr>
          <p:cNvPr id="74757" name="Picture 1">
            <a:extLst>
              <a:ext uri="{FF2B5EF4-FFF2-40B4-BE49-F238E27FC236}">
                <a16:creationId xmlns:a16="http://schemas.microsoft.com/office/drawing/2014/main" id="{34B4F43D-E83C-4B09-A452-E2B1F6CBD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4094480"/>
            <a:ext cx="86868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E8E1156C-70E9-4F34-B734-075DD41E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B2EE914-2221-4BC4-A3C6-1AF0A8EFB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760" y="1253331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DES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standard, </a:t>
            </a:r>
            <a:r>
              <a:rPr lang="en-US" altLang="en-US" dirty="0" err="1">
                <a:cs typeface="Times New Roman" panose="02020603050405020304" pitchFamily="18" charset="0"/>
              </a:rPr>
              <a:t>sedangkan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DEA (</a:t>
            </a:r>
            <a:r>
              <a:rPr lang="en-US" altLang="en-US" i="1" dirty="0">
                <a:cs typeface="Times New Roman" panose="02020603050405020304" pitchFamily="18" charset="0"/>
              </a:rPr>
              <a:t>Data </a:t>
            </a:r>
            <a:r>
              <a:rPr lang="en-US" altLang="en-US" i="1" dirty="0" err="1">
                <a:cs typeface="Times New Roman" panose="02020603050405020304" pitchFamily="18" charset="0"/>
              </a:rPr>
              <a:t>EncryptionAlgorithm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  <a:r>
              <a:rPr lang="en-US" altLang="en-US" dirty="0" err="1">
                <a:cs typeface="Times New Roman" panose="02020603050405020304" pitchFamily="18" charset="0"/>
              </a:rPr>
              <a:t>Kedua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dikacaukan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DES </a:t>
            </a:r>
            <a:r>
              <a:rPr lang="en-US" altLang="en-US" dirty="0" err="1">
                <a:cs typeface="Times New Roman" panose="02020603050405020304" pitchFamily="18" charset="0"/>
              </a:rPr>
              <a:t>termasuk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kunci-simetri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tergolong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jenis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DES </a:t>
            </a:r>
            <a:r>
              <a:rPr lang="en-US" altLang="en-US" dirty="0" err="1">
                <a:cs typeface="Times New Roman" panose="02020603050405020304" pitchFamily="18" charset="0"/>
              </a:rPr>
              <a:t>beroperasi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64 bit.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ekternal</a:t>
            </a:r>
            <a:r>
              <a:rPr lang="en-US" altLang="en-US" dirty="0">
                <a:cs typeface="Times New Roman" panose="02020603050405020304" pitchFamily="18" charset="0"/>
              </a:rPr>
              <a:t> = 64 bit (</a:t>
            </a:r>
            <a:r>
              <a:rPr lang="en-US" altLang="en-US" dirty="0" err="1">
                <a:cs typeface="Times New Roman" panose="02020603050405020304" pitchFamily="18" charset="0"/>
              </a:rPr>
              <a:t>sesuai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56 bit yang </a:t>
            </a:r>
            <a:r>
              <a:rPr lang="en-US" altLang="en-US" dirty="0" err="1">
                <a:cs typeface="Times New Roman" panose="02020603050405020304" pitchFamily="18" charset="0"/>
              </a:rPr>
              <a:t>dipakai</a:t>
            </a:r>
            <a:r>
              <a:rPr lang="en-US" altLang="en-US" dirty="0">
                <a:cs typeface="Times New Roman" panose="02020603050405020304" pitchFamily="18" charset="0"/>
              </a:rPr>
              <a:t> (8 bit </a:t>
            </a:r>
            <a:r>
              <a:rPr lang="en-US" altLang="en-US" dirty="0" err="1">
                <a:cs typeface="Times New Roman" panose="02020603050405020304" pitchFamily="18" charset="0"/>
              </a:rPr>
              <a:t>paritas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9221" name="Slide Number Placeholder 5">
            <a:extLst>
              <a:ext uri="{FF2B5EF4-FFF2-40B4-BE49-F238E27FC236}">
                <a16:creationId xmlns:a16="http://schemas.microsoft.com/office/drawing/2014/main" id="{87923A9C-2059-4A4E-82CD-302ECE3A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6CC033-52C6-42D1-BD20-FD8F74A4A38B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>
            <a:extLst>
              <a:ext uri="{FF2B5EF4-FFF2-40B4-BE49-F238E27FC236}">
                <a16:creationId xmlns:a16="http://schemas.microsoft.com/office/drawing/2014/main" id="{A22DB911-ABB7-4BA5-B6BF-A38E5D14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5779" name="Slide Number Placeholder 5">
            <a:extLst>
              <a:ext uri="{FF2B5EF4-FFF2-40B4-BE49-F238E27FC236}">
                <a16:creationId xmlns:a16="http://schemas.microsoft.com/office/drawing/2014/main" id="{6EF38564-B156-4B84-9A72-DFF20E55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2E3E4B-D60F-416A-B66C-CC8DC16037B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400"/>
          </a:p>
        </p:txBody>
      </p:sp>
      <p:sp>
        <p:nvSpPr>
          <p:cNvPr id="7373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7E7E2D9-0414-40D2-B142-2CFC07B94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640" y="1058863"/>
            <a:ext cx="9845040" cy="51816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3"/>
              <a:defRPr/>
            </a:pPr>
            <a:r>
              <a:rPr lang="en-US" altLang="en-US" sz="2400" dirty="0" err="1">
                <a:cs typeface="Times New Roman" panose="02020603050405020304" pitchFamily="18" charset="0"/>
              </a:rPr>
              <a:t>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pengacakan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permutasi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nilai-nilai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larik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/>
              <a:t> :</a:t>
            </a:r>
          </a:p>
          <a:p>
            <a:pPr marL="0" indent="0">
              <a:buNone/>
              <a:defRPr/>
            </a:pPr>
            <a:endParaRPr lang="en-US" sz="2000" i="1" dirty="0"/>
          </a:p>
          <a:p>
            <a:pPr marL="0" indent="0">
              <a:buNone/>
              <a:defRPr/>
            </a:pPr>
            <a:r>
              <a:rPr lang="en-US" sz="2000" i="1" dirty="0"/>
              <a:t>	</a:t>
            </a:r>
            <a:r>
              <a:rPr lang="en-US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255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en-US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	  </a:t>
            </a:r>
            <a:r>
              <a:rPr lang="en-US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(j + S[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r>
              <a:rPr lang="en-US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)])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mod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256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 </a:t>
            </a:r>
            <a:r>
              <a:rPr lang="en-US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{* </a:t>
            </a:r>
            <a:r>
              <a:rPr lang="en-US" sz="20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Pertukarkan</a:t>
            </a:r>
            <a:r>
              <a:rPr lang="en-US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S[</a:t>
            </a:r>
            <a:r>
              <a:rPr lang="en-US" sz="20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&amp; S[j] *}</a:t>
            </a:r>
            <a:endParaRPr lang="en-US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end</a:t>
            </a:r>
            <a:endParaRPr lang="en-US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>
              <a:buNone/>
              <a:defRPr/>
            </a:pPr>
            <a:endParaRPr lang="en-US" altLang="en-US" sz="2000" dirty="0">
              <a:solidFill>
                <a:srgbClr val="BF0D3C"/>
              </a:solidFill>
            </a:endParaRPr>
          </a:p>
          <a:p>
            <a:pPr marL="609600" indent="-609600"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>
            <a:extLst>
              <a:ext uri="{FF2B5EF4-FFF2-40B4-BE49-F238E27FC236}">
                <a16:creationId xmlns:a16="http://schemas.microsoft.com/office/drawing/2014/main" id="{355B0058-422A-4324-9566-D458FC49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A725E1E2-1E0E-4A69-A87D-D5C9F760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965A24-8806-41CB-86FA-FC5F41D633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400"/>
          </a:p>
        </p:txBody>
      </p:sp>
      <p:sp>
        <p:nvSpPr>
          <p:cNvPr id="7680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EF8D1B8-ABD9-4FAE-91D0-9328FA707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7960" y="1066800"/>
            <a:ext cx="7970520" cy="469392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eriod" startAt="4"/>
            </a:pPr>
            <a:r>
              <a:rPr lang="en-US" altLang="en-US" sz="2400" dirty="0" err="1">
                <a:cs typeface="Times New Roman" panose="02020603050405020304" pitchFamily="18" charset="0"/>
              </a:rPr>
              <a:t>Bangkitkan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aliran-kunci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marL="609600" indent="-60960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latin typeface="Courier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0</a:t>
            </a:r>
            <a:endParaRPr lang="en-US" altLang="en-US" sz="20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j 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0</a:t>
            </a:r>
            <a:endParaRPr lang="en-US" altLang="en-US" sz="20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for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idx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0 </a:t>
            </a:r>
            <a:r>
              <a:rPr lang="en-US" altLang="en-US" sz="20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to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PanjangPlainteks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– 1 </a:t>
            </a:r>
            <a:r>
              <a:rPr lang="en-US" altLang="en-US" sz="20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do</a:t>
            </a:r>
            <a:endParaRPr lang="en-US" altLang="en-US" sz="20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   </a:t>
            </a:r>
            <a:r>
              <a:rPr lang="en-US" altLang="en-US" sz="20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+ 1) mod 256</a:t>
            </a:r>
            <a:endParaRPr lang="en-US" altLang="en-US" sz="20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   j 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(j + S[</a:t>
            </a:r>
            <a:r>
              <a:rPr lang="en-US" altLang="en-US" sz="20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]) mod 256</a:t>
            </a:r>
            <a:endParaRPr lang="en-US" altLang="en-US" sz="20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   swap(S[</a:t>
            </a:r>
            <a:r>
              <a:rPr lang="en-US" altLang="en-US" sz="20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], S[j])</a:t>
            </a:r>
            <a:endParaRPr lang="en-US" altLang="en-US" sz="20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   t 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(S[</a:t>
            </a:r>
            <a:r>
              <a:rPr lang="en-US" altLang="en-US" sz="20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] + S[j]) mod 256</a:t>
            </a:r>
            <a:endParaRPr lang="en-US" altLang="en-US" sz="20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   u 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S[t]         </a:t>
            </a:r>
            <a:r>
              <a:rPr lang="en-US" altLang="en-US" sz="2000" i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(* keystream *)</a:t>
            </a:r>
            <a:endParaRPr lang="en-US" altLang="en-US" sz="20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   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c 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u 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 P[</a:t>
            </a:r>
            <a:r>
              <a:rPr lang="en-US" altLang="en-US" sz="2000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idx</a:t>
            </a:r>
            <a:r>
              <a:rPr lang="en-US" altLang="en-US" sz="2000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]</a:t>
            </a:r>
            <a:endParaRPr lang="en-US" altLang="en-US" sz="2000" dirty="0">
              <a:solidFill>
                <a:srgbClr val="BF0D3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000" b="1" dirty="0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000" b="1" dirty="0" err="1">
                <a:solidFill>
                  <a:srgbClr val="BF0D3C"/>
                </a:solidFill>
                <a:latin typeface="Courier" pitchFamily="49" charset="0"/>
                <a:cs typeface="Times New Roman" panose="02020603050405020304" pitchFamily="18" charset="0"/>
              </a:rPr>
              <a:t>endfor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>
            <a:extLst>
              <a:ext uri="{FF2B5EF4-FFF2-40B4-BE49-F238E27FC236}">
                <a16:creationId xmlns:a16="http://schemas.microsoft.com/office/drawing/2014/main" id="{10D9E711-BA05-456D-A626-D6F528BA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7827" name="Slide Number Placeholder 5">
            <a:extLst>
              <a:ext uri="{FF2B5EF4-FFF2-40B4-BE49-F238E27FC236}">
                <a16:creationId xmlns:a16="http://schemas.microsoft.com/office/drawing/2014/main" id="{AAAAA084-2675-4E3F-B6AC-C7435E45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03B5D-CEDD-4D47-B3E0-324B2453C2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400"/>
          </a:p>
        </p:txBody>
      </p:sp>
      <p:sp>
        <p:nvSpPr>
          <p:cNvPr id="77828" name="Rectangle 5">
            <a:extLst>
              <a:ext uri="{FF2B5EF4-FFF2-40B4-BE49-F238E27FC236}">
                <a16:creationId xmlns:a16="http://schemas.microsoft.com/office/drawing/2014/main" id="{D7A46B95-B62D-4E92-9EDD-79DC6D9E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25860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64BDA35F-2A76-420F-A099-A9EA47A1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68588"/>
            <a:ext cx="11907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4CF2BF14-AF57-464D-A4E1-2D51577E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1699420"/>
            <a:ext cx="8434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>
            <a:extLst>
              <a:ext uri="{FF2B5EF4-FFF2-40B4-BE49-F238E27FC236}">
                <a16:creationId xmlns:a16="http://schemas.microsoft.com/office/drawing/2014/main" id="{56608D02-ABEA-43FF-BA02-D309118C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8851" name="Slide Number Placeholder 5">
            <a:extLst>
              <a:ext uri="{FF2B5EF4-FFF2-40B4-BE49-F238E27FC236}">
                <a16:creationId xmlns:a16="http://schemas.microsoft.com/office/drawing/2014/main" id="{B4BCB2A9-21FC-4FDC-8503-9567310C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3358B5-0D74-4215-BF68-AABA4E5AAFF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400"/>
          </a:p>
        </p:txBody>
      </p:sp>
      <p:sp>
        <p:nvSpPr>
          <p:cNvPr id="7885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E7767E1-07EF-42FC-A120-15C1A65D8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5580" y="1170940"/>
            <a:ext cx="9260840" cy="4800600"/>
          </a:xfrm>
        </p:spPr>
        <p:txBody>
          <a:bodyPr/>
          <a:lstStyle/>
          <a:p>
            <a:pPr eaLnBrk="1" hangingPunct="1"/>
            <a:r>
              <a:rPr lang="en-US" altLang="en-US"/>
              <a:t>Sampai saat ini tidak ada yang dapat memecahkan RC4 sehinggat dapat dikatakan sangat kuat.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Terdapat laporan versi kunci 40 bit dapat dipecahkan secara </a:t>
            </a:r>
            <a:r>
              <a:rPr lang="en-US" altLang="en-US" i="1"/>
              <a:t>brute force.</a:t>
            </a:r>
          </a:p>
          <a:p>
            <a:pPr eaLnBrk="1" hangingPunct="1"/>
            <a:endParaRPr lang="en-US" altLang="en-US" i="1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>
                <a:cs typeface="Times New Roman" panose="02020603050405020304" pitchFamily="18" charset="0"/>
              </a:rPr>
              <a:t>RC4</a:t>
            </a:r>
            <a:r>
              <a:rPr lang="en-US" altLang="en-US">
                <a:cs typeface="Times New Roman" panose="02020603050405020304" pitchFamily="18" charset="0"/>
              </a:rPr>
              <a:t> juga mudah diserang dengan </a:t>
            </a:r>
            <a:r>
              <a:rPr lang="en-US" altLang="en-US" i="1">
                <a:cs typeface="Times New Roman" panose="02020603050405020304" pitchFamily="18" charset="0"/>
              </a:rPr>
              <a:t>known-plaintext attack</a:t>
            </a:r>
            <a:r>
              <a:rPr lang="en-US" altLang="en-US">
                <a:cs typeface="Times New Roman" panose="02020603050405020304" pitchFamily="18" charset="0"/>
              </a:rPr>
              <a:t>, dengan cara meng-XOR-kan dua set </a:t>
            </a:r>
            <a:r>
              <a:rPr lang="en-US" altLang="en-US" i="1">
                <a:cs typeface="Times New Roman" panose="02020603050405020304" pitchFamily="18" charset="0"/>
              </a:rPr>
              <a:t>byte</a:t>
            </a:r>
            <a:r>
              <a:rPr lang="en-US" altLang="en-US">
                <a:cs typeface="Times New Roman" panose="02020603050405020304" pitchFamily="18" charset="0"/>
              </a:rPr>
              <a:t> cipherteks (kelemahan umum pada </a:t>
            </a:r>
            <a:r>
              <a:rPr lang="en-US" altLang="en-US" i="1">
                <a:cs typeface="Times New Roman" panose="02020603050405020304" pitchFamily="18" charset="0"/>
              </a:rPr>
              <a:t>cipher</a:t>
            </a:r>
            <a:r>
              <a:rPr lang="en-US" altLang="en-US">
                <a:cs typeface="Times New Roman" panose="02020603050405020304" pitchFamily="18" charset="0"/>
              </a:rPr>
              <a:t>-aliran)</a:t>
            </a:r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>
            <a:extLst>
              <a:ext uri="{FF2B5EF4-FFF2-40B4-BE49-F238E27FC236}">
                <a16:creationId xmlns:a16="http://schemas.microsoft.com/office/drawing/2014/main" id="{698A85F4-946C-4F09-9A5E-74B395B3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79875" name="Slide Number Placeholder 5">
            <a:extLst>
              <a:ext uri="{FF2B5EF4-FFF2-40B4-BE49-F238E27FC236}">
                <a16:creationId xmlns:a16="http://schemas.microsoft.com/office/drawing/2014/main" id="{04BD365A-E405-4341-A751-D8F8DEEE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F5CD15-B268-4CFA-9D41-ECF4336235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400"/>
          </a:p>
        </p:txBody>
      </p:sp>
      <p:sp>
        <p:nvSpPr>
          <p:cNvPr id="7987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5C1604F-9643-41D1-BF58-7E6E4928C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8080" y="1311275"/>
            <a:ext cx="9895840" cy="54102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dirty="0" err="1"/>
              <a:t>Aplikasi</a:t>
            </a:r>
            <a:r>
              <a:rPr lang="en-US" altLang="en-US" dirty="0"/>
              <a:t>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Cocok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berkas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(</a:t>
            </a:r>
            <a:r>
              <a:rPr lang="en-US" altLang="en-US" dirty="0" err="1"/>
              <a:t>derajat</a:t>
            </a:r>
            <a:r>
              <a:rPr lang="en-US" altLang="en-US" dirty="0"/>
              <a:t> </a:t>
            </a:r>
            <a:r>
              <a:rPr lang="en-US" altLang="en-US" dirty="0" err="1"/>
              <a:t>keabuan</a:t>
            </a:r>
            <a:r>
              <a:rPr lang="en-US" altLang="en-US" dirty="0"/>
              <a:t> 0 – 255)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dirty="0" err="1"/>
              <a:t>Cocok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i="1" dirty="0"/>
              <a:t>record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i="1" dirty="0"/>
              <a:t>field</a:t>
            </a:r>
            <a:r>
              <a:rPr lang="en-US" altLang="en-US" dirty="0"/>
              <a:t> basis data (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cipherteks</a:t>
            </a:r>
            <a:r>
              <a:rPr lang="en-US" altLang="en-US" dirty="0"/>
              <a:t> = </a:t>
            </a:r>
            <a:r>
              <a:rPr lang="en-US" altLang="en-US" dirty="0" err="1"/>
              <a:t>plainteks</a:t>
            </a:r>
            <a:r>
              <a:rPr lang="en-US" altLang="en-US" dirty="0"/>
              <a:t>)</a:t>
            </a:r>
          </a:p>
          <a:p>
            <a:pPr marL="990600" lvl="1" indent="-533400">
              <a:buFont typeface="Wingdings" panose="05000000000000000000" pitchFamily="2" charset="2"/>
              <a:buChar char="è"/>
            </a:pPr>
            <a:endParaRPr lang="en-US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7EEF048-A3DE-4168-B731-AED4A745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240" y="34290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5400" b="1" dirty="0">
                <a:solidFill>
                  <a:srgbClr val="FF0000"/>
                </a:solidFill>
              </a:rPr>
              <a:t>A5</a:t>
            </a:r>
          </a:p>
        </p:txBody>
      </p:sp>
      <p:sp>
        <p:nvSpPr>
          <p:cNvPr id="7171" name="Footer Placeholder 3">
            <a:extLst>
              <a:ext uri="{FF2B5EF4-FFF2-40B4-BE49-F238E27FC236}">
                <a16:creationId xmlns:a16="http://schemas.microsoft.com/office/drawing/2014/main" id="{386026B8-2B49-45FB-A099-2990D952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67E0F969-7BD9-4079-B47C-E139398B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F8ECD-B1FF-4C2E-871C-54CA93BDC4B3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955231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>
            <a:extLst>
              <a:ext uri="{FF2B5EF4-FFF2-40B4-BE49-F238E27FC236}">
                <a16:creationId xmlns:a16="http://schemas.microsoft.com/office/drawing/2014/main" id="{EEE2A289-12A6-4F44-BCD9-DE075086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25573354-CF0A-4B28-AEC1-92AAC201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9B6B4-68F7-4C2D-ACF4-8C539C1982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400"/>
          </a:p>
        </p:txBody>
      </p:sp>
      <p:sp>
        <p:nvSpPr>
          <p:cNvPr id="8192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DC971CE-50D0-4CC5-9629-0D7564EC3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480" y="1254760"/>
            <a:ext cx="10099040" cy="5867400"/>
          </a:xfrm>
        </p:spPr>
        <p:txBody>
          <a:bodyPr/>
          <a:lstStyle/>
          <a:p>
            <a:pPr algn="just"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transmisi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sinyal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percakapan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cs typeface="Times New Roman" panose="02020603050405020304" pitchFamily="18" charset="0"/>
              </a:rPr>
              <a:t>telepon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seluler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GSM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Group Special Mobile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Sinyal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GSM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barisan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frame</a:t>
            </a:r>
            <a:r>
              <a:rPr lang="en-US" altLang="en-US" dirty="0">
                <a:cs typeface="Times New Roman" panose="02020603050405020304" pitchFamily="18" charset="0"/>
              </a:rPr>
              <a:t>. Satu </a:t>
            </a:r>
            <a:r>
              <a:rPr lang="en-US" altLang="en-US" i="1" dirty="0">
                <a:cs typeface="Times New Roman" panose="02020603050405020304" pitchFamily="18" charset="0"/>
              </a:rPr>
              <a:t>frame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228 bit dan </a:t>
            </a:r>
            <a:r>
              <a:rPr lang="en-US" altLang="en-US" dirty="0" err="1">
                <a:cs typeface="Times New Roman" panose="02020603050405020304" pitchFamily="18" charset="0"/>
              </a:rPr>
              <a:t>dikirim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4,6 </a:t>
            </a:r>
            <a:r>
              <a:rPr lang="en-US" altLang="en-US" dirty="0" err="1">
                <a:cs typeface="Times New Roman" panose="02020603050405020304" pitchFamily="18" charset="0"/>
              </a:rPr>
              <a:t>milidetik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kunci-alir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keystream</a:t>
            </a:r>
            <a:r>
              <a:rPr lang="en-US" altLang="en-US" dirty="0">
                <a:cs typeface="Times New Roman" panose="02020603050405020304" pitchFamily="18" charset="0"/>
              </a:rPr>
              <a:t>) 228-bit yang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di-</a:t>
            </a:r>
            <a:r>
              <a:rPr lang="en-US" altLang="en-US" i="1" dirty="0"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frame</a:t>
            </a:r>
            <a:r>
              <a:rPr lang="en-US" altLang="en-US" dirty="0">
                <a:cs typeface="Times New Roman" panose="02020603050405020304" pitchFamily="18" charset="0"/>
              </a:rPr>
              <a:t>. 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eksternal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session key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64 bit.</a:t>
            </a:r>
            <a:endParaRPr lang="en-US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>
            <a:extLst>
              <a:ext uri="{FF2B5EF4-FFF2-40B4-BE49-F238E27FC236}">
                <a16:creationId xmlns:a16="http://schemas.microsoft.com/office/drawing/2014/main" id="{C2485D46-741C-40F8-A04C-74707EBA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82947" name="Slide Number Placeholder 5">
            <a:extLst>
              <a:ext uri="{FF2B5EF4-FFF2-40B4-BE49-F238E27FC236}">
                <a16:creationId xmlns:a16="http://schemas.microsoft.com/office/drawing/2014/main" id="{4F203ECD-DFAD-4C3C-A71D-D78A970C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FC68D0-3F83-4120-B54C-3D7E0B3DAF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400"/>
          </a:p>
        </p:txBody>
      </p:sp>
      <p:sp>
        <p:nvSpPr>
          <p:cNvPr id="8294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83C05E4-C007-4B53-A795-973B83259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1720" y="1158875"/>
            <a:ext cx="10292080" cy="5562600"/>
          </a:xfrm>
        </p:spPr>
        <p:txBody>
          <a:bodyPr/>
          <a:lstStyle/>
          <a:p>
            <a:pPr eaLnBrk="1" hangingPunct="1"/>
            <a:r>
              <a:rPr lang="en-US" altLang="en-US" dirty="0"/>
              <a:t>GSM </a:t>
            </a:r>
            <a:r>
              <a:rPr lang="en-US" altLang="en-US" dirty="0" err="1"/>
              <a:t>merupakan</a:t>
            </a:r>
            <a:r>
              <a:rPr lang="en-US" altLang="en-US" dirty="0"/>
              <a:t> standard </a:t>
            </a:r>
            <a:r>
              <a:rPr lang="en-US" altLang="en-US" dirty="0" err="1"/>
              <a:t>telepon</a:t>
            </a:r>
            <a:r>
              <a:rPr lang="en-US" altLang="en-US" dirty="0"/>
              <a:t> </a:t>
            </a:r>
            <a:r>
              <a:rPr lang="en-US" altLang="en-US" dirty="0" err="1"/>
              <a:t>seluler</a:t>
            </a:r>
            <a:r>
              <a:rPr lang="en-US" altLang="en-US" dirty="0"/>
              <a:t> </a:t>
            </a:r>
            <a:r>
              <a:rPr lang="en-US" altLang="en-US" dirty="0" err="1"/>
              <a:t>Eropa</a:t>
            </a:r>
            <a:endParaRPr lang="en-US" altLang="en-US" dirty="0"/>
          </a:p>
          <a:p>
            <a:pPr eaLnBrk="1" hangingPunct="1"/>
            <a:r>
              <a:rPr lang="en-US" altLang="en-US" dirty="0"/>
              <a:t>A5 </a:t>
            </a:r>
            <a:r>
              <a:rPr lang="en-US" altLang="en-US" dirty="0" err="1"/>
              <a:t>Dibuat</a:t>
            </a:r>
            <a:r>
              <a:rPr lang="en-US" altLang="en-US" dirty="0"/>
              <a:t> oleh </a:t>
            </a:r>
            <a:r>
              <a:rPr lang="en-US" altLang="en-US" dirty="0" err="1"/>
              <a:t>Perancis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operator GSM </a:t>
            </a:r>
            <a:r>
              <a:rPr lang="en-US" altLang="en-US" dirty="0" err="1"/>
              <a:t>mengimplementasikan</a:t>
            </a:r>
            <a:r>
              <a:rPr lang="en-US" altLang="en-US" dirty="0"/>
              <a:t>  </a:t>
            </a:r>
            <a:r>
              <a:rPr lang="en-US" altLang="en-US" dirty="0" err="1"/>
              <a:t>enkripsi</a:t>
            </a:r>
            <a:r>
              <a:rPr lang="en-US" altLang="en-US" dirty="0"/>
              <a:t>, </a:t>
            </a:r>
            <a:r>
              <a:rPr lang="en-US" altLang="en-US" dirty="0" err="1"/>
              <a:t>bergantung</a:t>
            </a:r>
            <a:r>
              <a:rPr lang="en-US" altLang="en-US" dirty="0"/>
              <a:t> </a:t>
            </a:r>
            <a:r>
              <a:rPr lang="en-US" altLang="en-US" dirty="0" err="1"/>
              <a:t>regulasi</a:t>
            </a:r>
            <a:r>
              <a:rPr lang="en-US" altLang="en-US" dirty="0"/>
              <a:t> (</a:t>
            </a:r>
            <a:r>
              <a:rPr lang="en-US" altLang="en-US" dirty="0" err="1"/>
              <a:t>seperti</a:t>
            </a:r>
            <a:r>
              <a:rPr lang="en-US" altLang="en-US" dirty="0"/>
              <a:t> di Indonesia)</a:t>
            </a:r>
          </a:p>
          <a:p>
            <a:pPr eaLnBrk="1" hangingPunct="1"/>
            <a:r>
              <a:rPr lang="en-US" altLang="en-US" dirty="0"/>
              <a:t>A5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versi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1. A5/1 : </a:t>
            </a:r>
            <a:r>
              <a:rPr lang="en-US" altLang="en-US" dirty="0" err="1"/>
              <a:t>versi</a:t>
            </a:r>
            <a:r>
              <a:rPr lang="en-US" altLang="en-US" dirty="0"/>
              <a:t> </a:t>
            </a:r>
            <a:r>
              <a:rPr lang="en-US" altLang="en-US" dirty="0" err="1"/>
              <a:t>kuat</a:t>
            </a:r>
            <a:r>
              <a:rPr lang="en-US" altLang="en-US" dirty="0"/>
              <a:t> A5, </a:t>
            </a:r>
            <a:r>
              <a:rPr lang="en-US" altLang="en-US" dirty="0" err="1"/>
              <a:t>digunakan</a:t>
            </a:r>
            <a:r>
              <a:rPr lang="en-US" altLang="en-US" dirty="0"/>
              <a:t> di </a:t>
            </a:r>
            <a:r>
              <a:rPr lang="en-US" altLang="en-US" dirty="0" err="1"/>
              <a:t>Eropa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2. A5/2 (Kasumi) : </a:t>
            </a:r>
            <a:r>
              <a:rPr lang="en-US" altLang="en-US" dirty="0" err="1"/>
              <a:t>versi</a:t>
            </a:r>
            <a:r>
              <a:rPr lang="en-US" altLang="en-US" dirty="0"/>
              <a:t> </a:t>
            </a:r>
            <a:r>
              <a:rPr lang="en-US" altLang="en-US" dirty="0" err="1"/>
              <a:t>ekspor</a:t>
            </a:r>
            <a:r>
              <a:rPr lang="en-US" altLang="en-US" dirty="0"/>
              <a:t>,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lemah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A5/1 pada </a:t>
            </a:r>
            <a:r>
              <a:rPr lang="en-US" altLang="en-US" dirty="0" err="1"/>
              <a:t>awalnya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tetapi</a:t>
            </a:r>
            <a:r>
              <a:rPr lang="en-US" altLang="en-US" dirty="0"/>
              <a:t> pada </a:t>
            </a:r>
            <a:r>
              <a:rPr lang="en-US" altLang="en-US" dirty="0" err="1"/>
              <a:t>tahun</a:t>
            </a:r>
            <a:r>
              <a:rPr lang="en-US" altLang="en-US" dirty="0"/>
              <a:t> 1994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i="1" dirty="0"/>
              <a:t>reverse engineering</a:t>
            </a:r>
            <a:r>
              <a:rPr lang="en-US" altLang="en-US" dirty="0"/>
              <a:t>, </a:t>
            </a:r>
            <a:r>
              <a:rPr lang="en-US" altLang="en-US" dirty="0" err="1"/>
              <a:t>algoritmanya</a:t>
            </a:r>
            <a:r>
              <a:rPr lang="en-US" altLang="en-US" dirty="0"/>
              <a:t> </a:t>
            </a:r>
            <a:r>
              <a:rPr lang="en-US" altLang="en-US" dirty="0" err="1"/>
              <a:t>terbongkar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>
            <a:extLst>
              <a:ext uri="{FF2B5EF4-FFF2-40B4-BE49-F238E27FC236}">
                <a16:creationId xmlns:a16="http://schemas.microsoft.com/office/drawing/2014/main" id="{DAD8A21D-F0C0-4373-9A85-8EDFF687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83971" name="Slide Number Placeholder 4">
            <a:extLst>
              <a:ext uri="{FF2B5EF4-FFF2-40B4-BE49-F238E27FC236}">
                <a16:creationId xmlns:a16="http://schemas.microsoft.com/office/drawing/2014/main" id="{ABF8779E-FA7C-4C9A-AF15-9370017C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31D6BA-5894-43DF-BEA7-D30AFD0F2095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GB" altLang="en-US" sz="1400"/>
          </a:p>
        </p:txBody>
      </p:sp>
      <p:pic>
        <p:nvPicPr>
          <p:cNvPr id="83972" name="Picture 2" descr="File:CipheringNotProvided.jpg">
            <a:extLst>
              <a:ext uri="{FF2B5EF4-FFF2-40B4-BE49-F238E27FC236}">
                <a16:creationId xmlns:a16="http://schemas.microsoft.com/office/drawing/2014/main" id="{1A612F65-C2AA-4B42-B353-B89DADD2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3429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Box 6">
            <a:extLst>
              <a:ext uri="{FF2B5EF4-FFF2-40B4-BE49-F238E27FC236}">
                <a16:creationId xmlns:a16="http://schemas.microsoft.com/office/drawing/2014/main" id="{98A356A7-8D85-43CB-B27E-EF145A24F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5257801"/>
            <a:ext cx="6207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Kasus dimana operator GSM tidak mengenkripsi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transmisi percakapan (Sumber: Wikipedia)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>
            <a:extLst>
              <a:ext uri="{FF2B5EF4-FFF2-40B4-BE49-F238E27FC236}">
                <a16:creationId xmlns:a16="http://schemas.microsoft.com/office/drawing/2014/main" id="{8900D7D4-7F0F-40C2-AA55-504B5167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84995" name="Slide Number Placeholder 5">
            <a:extLst>
              <a:ext uri="{FF2B5EF4-FFF2-40B4-BE49-F238E27FC236}">
                <a16:creationId xmlns:a16="http://schemas.microsoft.com/office/drawing/2014/main" id="{DCF82B4F-3953-4E48-8723-7BC0E623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3C143-92C1-4416-AE32-1EB80731DC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400"/>
          </a:p>
        </p:txBody>
      </p:sp>
      <p:sp>
        <p:nvSpPr>
          <p:cNvPr id="8499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A15FEA2-3CE5-4B6D-89FC-81BE7E2A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6160" y="685800"/>
            <a:ext cx="10048240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3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LFSR</a:t>
            </a:r>
            <a:r>
              <a:rPr lang="en-US" altLang="en-US" dirty="0">
                <a:cs typeface="Times New Roman" panose="02020603050405020304" pitchFamily="18" charset="0"/>
              </a:rPr>
              <a:t> ,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19, 22, dan 23 bit (total = 19 + 22 + 23 = 64).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Bit-bit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cs typeface="Times New Roman" panose="02020603050405020304" pitchFamily="18" charset="0"/>
              </a:rPr>
              <a:t>diindeks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dimana</a:t>
            </a:r>
            <a:r>
              <a:rPr lang="en-US" altLang="en-US" dirty="0">
                <a:cs typeface="Times New Roman" panose="02020603050405020304" pitchFamily="18" charset="0"/>
              </a:rPr>
              <a:t> bit paling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penting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LSB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diindeks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0 (</a:t>
            </a:r>
            <a:r>
              <a:rPr lang="en-US" altLang="en-US" dirty="0" err="1">
                <a:cs typeface="Times New Roman" panose="02020603050405020304" pitchFamily="18" charset="0"/>
              </a:rPr>
              <a:t>elemen</a:t>
            </a:r>
            <a:r>
              <a:rPr lang="en-US" altLang="en-US" dirty="0"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cs typeface="Times New Roman" panose="02020603050405020304" pitchFamily="18" charset="0"/>
              </a:rPr>
              <a:t>kanan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Luaran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output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LFSR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A5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kendali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detak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clock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variabel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- </a:t>
            </a:r>
            <a:r>
              <a:rPr lang="en-US" altLang="en-US" sz="2400" dirty="0">
                <a:cs typeface="Times New Roman" panose="02020603050405020304" pitchFamily="18" charset="0"/>
              </a:rPr>
              <a:t>bit ke-8 pada register 1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- bit ke-10 pada register 2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	- bit ke-10 pada register 3	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6F39AD3B-9E1D-48B4-BFA8-7731D78C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53A5F6E-166A-46FA-8AD2-BCE790D6D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1840" y="1117600"/>
            <a:ext cx="10601960" cy="5334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(</a:t>
            </a:r>
            <a:r>
              <a:rPr lang="en-US" altLang="en-US" dirty="0" err="1"/>
              <a:t>plainteks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cipherteks</a:t>
            </a:r>
            <a:r>
              <a:rPr lang="en-US" altLang="en-US" dirty="0"/>
              <a:t>) </a:t>
            </a:r>
            <a:r>
              <a:rPr lang="en-US" altLang="en-US" dirty="0" err="1"/>
              <a:t>dienkripsi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16 </a:t>
            </a:r>
            <a:r>
              <a:rPr lang="en-US" altLang="en-US" dirty="0" err="1"/>
              <a:t>putaran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internal </a:t>
            </a:r>
            <a:r>
              <a:rPr lang="en-US" altLang="en-US" dirty="0" err="1"/>
              <a:t>berbeda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Kunci</a:t>
            </a:r>
            <a:r>
              <a:rPr lang="en-US" altLang="en-US" dirty="0"/>
              <a:t> internal (56-bit) </a:t>
            </a:r>
            <a:r>
              <a:rPr lang="en-US" altLang="en-US" dirty="0" err="1"/>
              <a:t>dibangkitkan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eksternal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mengalami</a:t>
            </a:r>
            <a:r>
              <a:rPr lang="en-US" altLang="en-US" dirty="0"/>
              <a:t> </a:t>
            </a:r>
            <a:r>
              <a:rPr lang="en-US" altLang="en-US" dirty="0" err="1"/>
              <a:t>permutasi</a:t>
            </a:r>
            <a:r>
              <a:rPr lang="en-US" altLang="en-US" dirty="0"/>
              <a:t> </a:t>
            </a:r>
            <a:r>
              <a:rPr lang="en-US" altLang="en-US" dirty="0" err="1"/>
              <a:t>awal</a:t>
            </a:r>
            <a:r>
              <a:rPr lang="en-US" altLang="en-US" dirty="0"/>
              <a:t> (</a:t>
            </a:r>
            <a:r>
              <a:rPr lang="en-US" altLang="en-US" i="1" dirty="0"/>
              <a:t>IP</a:t>
            </a:r>
            <a:r>
              <a:rPr lang="en-US" altLang="en-US" dirty="0"/>
              <a:t>), 16 </a:t>
            </a:r>
            <a:r>
              <a:rPr lang="en-US" altLang="en-US" dirty="0" err="1"/>
              <a:t>putaran</a:t>
            </a:r>
            <a:r>
              <a:rPr lang="en-US" altLang="en-US" dirty="0"/>
              <a:t> </a:t>
            </a:r>
            <a:r>
              <a:rPr lang="en-US" altLang="en-US" i="1" dirty="0"/>
              <a:t>enciphering</a:t>
            </a:r>
            <a:r>
              <a:rPr lang="en-US" altLang="en-US" dirty="0"/>
              <a:t>, dan </a:t>
            </a:r>
            <a:r>
              <a:rPr lang="en-US" altLang="en-US" dirty="0" err="1"/>
              <a:t>inversi</a:t>
            </a:r>
            <a:r>
              <a:rPr lang="en-US" altLang="en-US" dirty="0"/>
              <a:t> </a:t>
            </a:r>
            <a:r>
              <a:rPr lang="en-US" altLang="en-US" dirty="0" err="1"/>
              <a:t>permutasi</a:t>
            </a:r>
            <a:r>
              <a:rPr lang="en-US" altLang="en-US" dirty="0"/>
              <a:t> </a:t>
            </a:r>
            <a:r>
              <a:rPr lang="en-US" altLang="en-US" dirty="0" err="1"/>
              <a:t>awal</a:t>
            </a:r>
            <a:r>
              <a:rPr lang="en-US" altLang="en-US" dirty="0"/>
              <a:t> (</a:t>
            </a:r>
            <a:r>
              <a:rPr lang="en-US" altLang="en-US" i="1" dirty="0"/>
              <a:t>IP</a:t>
            </a:r>
            <a:r>
              <a:rPr lang="en-US" altLang="en-US" baseline="30000" dirty="0"/>
              <a:t>-1</a:t>
            </a:r>
            <a:r>
              <a:rPr lang="en-US" altLang="en-US" dirty="0"/>
              <a:t>).  (</a:t>
            </a:r>
            <a:r>
              <a:rPr lang="en-US" altLang="en-US" dirty="0" err="1"/>
              <a:t>lihat</a:t>
            </a:r>
            <a:r>
              <a:rPr lang="en-US" altLang="en-US" dirty="0"/>
              <a:t> Gambar 1)</a:t>
            </a:r>
            <a:endParaRPr lang="en-GB" altLang="en-US" dirty="0"/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FDD332FB-76FD-4605-9F7C-E6E00320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5205AF-85DF-4EAA-9370-64C743BB19BC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>
            <a:extLst>
              <a:ext uri="{FF2B5EF4-FFF2-40B4-BE49-F238E27FC236}">
                <a16:creationId xmlns:a16="http://schemas.microsoft.com/office/drawing/2014/main" id="{75B1815F-E247-483A-9023-7FE2A681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86019" name="Slide Number Placeholder 5">
            <a:extLst>
              <a:ext uri="{FF2B5EF4-FFF2-40B4-BE49-F238E27FC236}">
                <a16:creationId xmlns:a16="http://schemas.microsoft.com/office/drawing/2014/main" id="{9070AD6B-001C-4EF2-B925-474A528E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0B8AD1-5BD0-403C-8996-D2000659A2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400"/>
          </a:p>
        </p:txBody>
      </p:sp>
      <p:sp>
        <p:nvSpPr>
          <p:cNvPr id="86020" name="Rectangle 6">
            <a:extLst>
              <a:ext uri="{FF2B5EF4-FFF2-40B4-BE49-F238E27FC236}">
                <a16:creationId xmlns:a16="http://schemas.microsoft.com/office/drawing/2014/main" id="{96D02DAE-AC51-41D6-9929-C7CB24827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013769"/>
            <a:ext cx="1528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6021" name="Picture 5">
            <a:extLst>
              <a:ext uri="{FF2B5EF4-FFF2-40B4-BE49-F238E27FC236}">
                <a16:creationId xmlns:a16="http://schemas.microsoft.com/office/drawing/2014/main" id="{351760DB-525A-4B1E-8C55-03BA1417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13769"/>
            <a:ext cx="8397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>
            <a:extLst>
              <a:ext uri="{FF2B5EF4-FFF2-40B4-BE49-F238E27FC236}">
                <a16:creationId xmlns:a16="http://schemas.microsoft.com/office/drawing/2014/main" id="{3D5ABB4A-DBC7-47A7-A958-9BE82713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Rinaldi Munir/Kriptografi/IF-ITB</a:t>
            </a:r>
          </a:p>
        </p:txBody>
      </p:sp>
      <p:sp>
        <p:nvSpPr>
          <p:cNvPr id="87043" name="Slide Number Placeholder 5">
            <a:extLst>
              <a:ext uri="{FF2B5EF4-FFF2-40B4-BE49-F238E27FC236}">
                <a16:creationId xmlns:a16="http://schemas.microsoft.com/office/drawing/2014/main" id="{327021F1-0958-4220-BB82-57D6ADD2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901CB5-5765-478A-8680-1E15CA2587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400"/>
          </a:p>
        </p:txBody>
      </p:sp>
      <p:sp>
        <p:nvSpPr>
          <p:cNvPr id="8704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9C2D7F1-6C86-4152-B0B9-1020ED4A4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909320"/>
            <a:ext cx="10017760" cy="53340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Register </a:t>
            </a:r>
            <a:r>
              <a:rPr lang="en-US" altLang="en-US" dirty="0" err="1">
                <a:cs typeface="Times New Roman" panose="02020603050405020304" pitchFamily="18" charset="0"/>
              </a:rPr>
              <a:t>mula-mula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diinisialisasi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0.</a:t>
            </a:r>
          </a:p>
          <a:p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  (</a:t>
            </a:r>
            <a:r>
              <a:rPr lang="en-US" altLang="en-US" i="1" dirty="0"/>
              <a:t>session key</a:t>
            </a:r>
            <a:r>
              <a:rPr lang="en-US" altLang="en-US" dirty="0"/>
              <a:t>) </a:t>
            </a:r>
            <a:r>
              <a:rPr lang="en-US" altLang="en-US" i="1" dirty="0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sepanjang</a:t>
            </a:r>
            <a:r>
              <a:rPr lang="en-US" altLang="en-US" dirty="0"/>
              <a:t> 64 bit </a:t>
            </a:r>
            <a:r>
              <a:rPr lang="en-US" altLang="en-US" dirty="0" err="1"/>
              <a:t>dicampur</a:t>
            </a:r>
            <a:r>
              <a:rPr lang="en-US" altLang="en-US" dirty="0"/>
              <a:t> </a:t>
            </a:r>
            <a:r>
              <a:rPr lang="en-US" altLang="en-US" dirty="0" err="1"/>
              <a:t>menurut</a:t>
            </a:r>
            <a:r>
              <a:rPr lang="en-US" altLang="en-US" dirty="0"/>
              <a:t> </a:t>
            </a:r>
            <a:r>
              <a:rPr lang="en-US" altLang="en-US" dirty="0" err="1"/>
              <a:t>aturan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  </a:t>
            </a:r>
          </a:p>
          <a:p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	Ada 64 </a:t>
            </a:r>
            <a:r>
              <a:rPr lang="en-US" altLang="en-US" dirty="0" err="1"/>
              <a:t>putaran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rgbClr val="FF0000"/>
                </a:solidFill>
              </a:rPr>
              <a:t>why?</a:t>
            </a:r>
            <a:r>
              <a:rPr lang="en-US" altLang="en-US" dirty="0"/>
              <a:t>).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putaran</a:t>
            </a:r>
            <a:r>
              <a:rPr lang="en-US" altLang="en-US" dirty="0"/>
              <a:t> </a:t>
            </a:r>
            <a:r>
              <a:rPr lang="en-US" altLang="en-US" i="1" dirty="0" err="1"/>
              <a:t>ke-i</a:t>
            </a:r>
            <a:r>
              <a:rPr lang="en-US" altLang="en-US" i="1" dirty="0"/>
              <a:t>,</a:t>
            </a:r>
            <a:r>
              <a:rPr lang="en-US" altLang="en-US" dirty="0"/>
              <a:t>  	bit </a:t>
            </a:r>
            <a:r>
              <a:rPr lang="en-US" altLang="en-US" dirty="0" err="1"/>
              <a:t>ke-</a:t>
            </a:r>
            <a:r>
              <a:rPr lang="en-US" altLang="en-US" i="1" dirty="0" err="1"/>
              <a:t>i</a:t>
            </a:r>
            <a:r>
              <a:rPr lang="en-US" altLang="en-US" dirty="0"/>
              <a:t>  </a:t>
            </a:r>
            <a:r>
              <a:rPr lang="en-US" altLang="en-US" dirty="0" err="1"/>
              <a:t>ditambah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bit </a:t>
            </a:r>
            <a:r>
              <a:rPr lang="en-US" altLang="en-US" i="1" dirty="0"/>
              <a:t>LSB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register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operasi</a:t>
            </a:r>
            <a:r>
              <a:rPr lang="en-US" altLang="en-US" dirty="0"/>
              <a:t> XOR: </a:t>
            </a:r>
          </a:p>
          <a:p>
            <a:pPr>
              <a:buFontTx/>
              <a:buNone/>
            </a:pPr>
            <a:r>
              <a:rPr lang="en-US" altLang="en-US" dirty="0"/>
              <a:t>			</a:t>
            </a:r>
            <a:r>
              <a:rPr lang="en-US" altLang="en-US" i="1" dirty="0"/>
              <a:t>R</a:t>
            </a:r>
            <a:r>
              <a:rPr lang="en-US" altLang="en-US" dirty="0"/>
              <a:t>[0] </a:t>
            </a:r>
            <a:r>
              <a:rPr lang="en-US" altLang="en-US" dirty="0">
                <a:sym typeface="Symbol" panose="05050102010706020507" pitchFamily="18" charset="2"/>
              </a:rPr>
              <a:t>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[0] + </a:t>
            </a:r>
            <a:r>
              <a:rPr lang="en-US" altLang="en-US" i="1" dirty="0">
                <a:sym typeface="Symbol" panose="05050102010706020507" pitchFamily="18" charset="2"/>
              </a:rPr>
              <a:t>K</a:t>
            </a:r>
            <a:r>
              <a:rPr lang="en-US" altLang="en-US" dirty="0">
                <a:sym typeface="Symbol" panose="05050102010706020507" pitchFamily="18" charset="2"/>
              </a:rPr>
              <a:t>[</a:t>
            </a:r>
            <a:r>
              <a:rPr lang="en-US" altLang="en-US" i="1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]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		</a:t>
            </a: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 err="1"/>
              <a:t>Tiap</a:t>
            </a:r>
            <a:r>
              <a:rPr lang="en-US" altLang="en-US" dirty="0"/>
              <a:t> register </a:t>
            </a:r>
            <a:r>
              <a:rPr lang="en-US" altLang="en-US" dirty="0" err="1"/>
              <a:t>kemudian</a:t>
            </a:r>
            <a:r>
              <a:rPr lang="en-US" altLang="en-US" dirty="0"/>
              <a:t> </a:t>
            </a:r>
            <a:r>
              <a:rPr lang="en-US" altLang="en-US" dirty="0" err="1"/>
              <a:t>didetak</a:t>
            </a:r>
            <a:r>
              <a:rPr lang="en-US" altLang="en-US" dirty="0"/>
              <a:t> (</a:t>
            </a:r>
            <a:r>
              <a:rPr lang="en-US" altLang="en-US" i="1" dirty="0"/>
              <a:t>clocked</a:t>
            </a:r>
            <a:r>
              <a:rPr lang="en-US" altLang="en-US" dirty="0"/>
              <a:t>).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D02BAFED-EFBA-4444-97BC-58A88BFD7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200"/>
            <a:ext cx="10439400" cy="54864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cs typeface="Times New Roman" panose="02020603050405020304" pitchFamily="18" charset="0"/>
              </a:rPr>
              <a:t>didetak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clock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berdasarkan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pertengahannya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: 8, 10, dan 10).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pendetakan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tapped bit)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berbeda-beda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: bit ke-18, 17, 16, 13 pada register 1).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siklus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=1..64), </a:t>
            </a:r>
            <a:r>
              <a:rPr lang="en-US" altLang="en-US" dirty="0" err="1">
                <a:cs typeface="Times New Roman" panose="02020603050405020304" pitchFamily="18" charset="0"/>
              </a:rPr>
              <a:t>pendetakan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mayoritas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Bit-bit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diperiksa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dan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mayoritasnya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ditentukan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mayoritas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register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didetak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dipompa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kiri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endParaRPr lang="en-US" altLang="en-US" dirty="0"/>
          </a:p>
        </p:txBody>
      </p:sp>
      <p:sp>
        <p:nvSpPr>
          <p:cNvPr id="88067" name="Footer Placeholder 3">
            <a:extLst>
              <a:ext uri="{FF2B5EF4-FFF2-40B4-BE49-F238E27FC236}">
                <a16:creationId xmlns:a16="http://schemas.microsoft.com/office/drawing/2014/main" id="{9E7E9E13-3685-447E-94C6-F699D091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88068" name="Slide Number Placeholder 4">
            <a:extLst>
              <a:ext uri="{FF2B5EF4-FFF2-40B4-BE49-F238E27FC236}">
                <a16:creationId xmlns:a16="http://schemas.microsoft.com/office/drawing/2014/main" id="{84BC5C59-5E37-4DD8-BB28-7CC9D4A8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4C6E96-7E9E-474D-B4B4-CC9565A9BF39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GB" altLang="en-US" sz="14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6B515302-4E5E-4FC7-A347-A8A15DED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838200"/>
            <a:ext cx="10068560" cy="4505960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altLang="en-US" dirty="0"/>
              <a:t>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siklus</a:t>
            </a:r>
            <a:r>
              <a:rPr lang="en-US" altLang="en-US" dirty="0"/>
              <a:t>, paling </a:t>
            </a:r>
            <a:r>
              <a:rPr lang="en-US" altLang="en-US" dirty="0" err="1"/>
              <a:t>sedikit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register yang </a:t>
            </a:r>
            <a:r>
              <a:rPr lang="en-US" altLang="en-US" dirty="0" err="1"/>
              <a:t>didetak</a:t>
            </a:r>
            <a:r>
              <a:rPr lang="en-US" altLang="en-US" dirty="0"/>
              <a:t>.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register </a:t>
            </a:r>
            <a:r>
              <a:rPr lang="en-US" altLang="en-US" dirty="0" err="1"/>
              <a:t>didetak</a:t>
            </a:r>
            <a:r>
              <a:rPr lang="en-US" altLang="en-US" dirty="0"/>
              <a:t> 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siklus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3/4.</a:t>
            </a:r>
            <a:endParaRPr lang="en-US" altLang="en-US" i="1" dirty="0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keytream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228 bit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</a:t>
            </a:r>
            <a:r>
              <a:rPr lang="en-US" altLang="en-US" dirty="0">
                <a:cs typeface="Times New Roman" panose="02020603050405020304" pitchFamily="18" charset="0"/>
              </a:rPr>
              <a:t>-XOR-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frame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Laporan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 pada A5/1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sini</a:t>
            </a:r>
            <a:r>
              <a:rPr lang="en-US" altLang="en-US" dirty="0">
                <a:cs typeface="Times New Roman" panose="02020603050405020304" pitchFamily="18" charset="0"/>
              </a:rPr>
              <a:t>: http://en.wikipedia.org/wiki/A5/1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sp>
        <p:nvSpPr>
          <p:cNvPr id="89091" name="Footer Placeholder 3">
            <a:extLst>
              <a:ext uri="{FF2B5EF4-FFF2-40B4-BE49-F238E27FC236}">
                <a16:creationId xmlns:a16="http://schemas.microsoft.com/office/drawing/2014/main" id="{8D943237-716D-4181-AF27-BF182F1D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89092" name="Slide Number Placeholder 4">
            <a:extLst>
              <a:ext uri="{FF2B5EF4-FFF2-40B4-BE49-F238E27FC236}">
                <a16:creationId xmlns:a16="http://schemas.microsoft.com/office/drawing/2014/main" id="{E204E51A-319F-433C-8076-9F83000A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91AC1C-8D78-4753-919E-B9B7FC9A8F7F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GB" altLang="en-US" sz="14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AB809B28-429F-4B12-9F28-4EDCA3C1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7620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	“</a:t>
            </a:r>
            <a:r>
              <a:rPr lang="en-US" altLang="en-US" sz="2400" i="1"/>
              <a:t>A number of attacks on A5/1 have been published. Some require an expensive preprocessing stage after which the cipher can be attacked in minutes or seconds. Until recently, the weaknesses have been passive attacks using the </a:t>
            </a:r>
            <a:r>
              <a:rPr lang="en-US" altLang="en-US" sz="2400" i="1">
                <a:hlinkClick r:id="rId2" tooltip="Known plaintext"/>
              </a:rPr>
              <a:t>known plaintext</a:t>
            </a:r>
            <a:r>
              <a:rPr lang="en-US" altLang="en-US" sz="2400" i="1"/>
              <a:t> assumption. In 2003, more serious weaknesses were identified which can be exploited in the </a:t>
            </a:r>
            <a:r>
              <a:rPr lang="en-US" altLang="en-US" sz="2400" i="1">
                <a:hlinkClick r:id="rId3" tooltip="Ciphertext only attack"/>
              </a:rPr>
              <a:t>ciphertext-only scenario</a:t>
            </a:r>
            <a:r>
              <a:rPr lang="en-US" altLang="en-US" sz="2400" i="1"/>
              <a:t>, or by an active attacker. In 2006 Elad Barkan, </a:t>
            </a:r>
            <a:r>
              <a:rPr lang="en-US" altLang="en-US" sz="2400" i="1">
                <a:hlinkClick r:id="rId4" tooltip="Eli Biham"/>
              </a:rPr>
              <a:t>Eli Biham</a:t>
            </a:r>
            <a:r>
              <a:rPr lang="en-US" altLang="en-US" sz="2400" i="1"/>
              <a:t> and Nathan Keller demonstrated attacks against A5/1, </a:t>
            </a:r>
            <a:r>
              <a:rPr lang="en-US" altLang="en-US" sz="2400" i="1">
                <a:hlinkClick r:id="rId5" tooltip="A5/3"/>
              </a:rPr>
              <a:t>A5/3</a:t>
            </a:r>
            <a:r>
              <a:rPr lang="en-US" altLang="en-US" sz="2400" i="1"/>
              <a:t>, or even GPRS that allow attackers to tap GSM mobile phone conversations and decrypt them either in real-time, or at any later time.”</a:t>
            </a:r>
          </a:p>
          <a:p>
            <a:pPr>
              <a:buFontTx/>
              <a:buNone/>
            </a:pPr>
            <a:r>
              <a:rPr lang="en-US" altLang="en-US" sz="2400" i="1"/>
              <a:t>	</a:t>
            </a:r>
            <a:r>
              <a:rPr lang="en-US" altLang="en-US" sz="2400"/>
              <a:t>(Sumber: Wikipedia)</a:t>
            </a:r>
            <a:endParaRPr lang="en-US" altLang="en-US" sz="2400" i="1"/>
          </a:p>
        </p:txBody>
      </p:sp>
      <p:sp>
        <p:nvSpPr>
          <p:cNvPr id="90115" name="Footer Placeholder 3">
            <a:extLst>
              <a:ext uri="{FF2B5EF4-FFF2-40B4-BE49-F238E27FC236}">
                <a16:creationId xmlns:a16="http://schemas.microsoft.com/office/drawing/2014/main" id="{E7FADA7B-61D4-4EE2-97A6-0296C5FC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90116" name="Slide Number Placeholder 4">
            <a:extLst>
              <a:ext uri="{FF2B5EF4-FFF2-40B4-BE49-F238E27FC236}">
                <a16:creationId xmlns:a16="http://schemas.microsoft.com/office/drawing/2014/main" id="{BCDCDC74-D0C1-47E7-9981-3522557D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F1773A-37B3-4602-A978-706C2B09B048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GB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453A41AB-6B46-4A56-B12C-AE8F6F5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Munir/Kriptografi/IF-ITB</a:t>
            </a:r>
          </a:p>
        </p:txBody>
      </p:sp>
      <p:sp>
        <p:nvSpPr>
          <p:cNvPr id="11267" name="Slide Number Placeholder 6">
            <a:extLst>
              <a:ext uri="{FF2B5EF4-FFF2-40B4-BE49-F238E27FC236}">
                <a16:creationId xmlns:a16="http://schemas.microsoft.com/office/drawing/2014/main" id="{EDD8D77F-3324-4718-A106-FB56D048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7FD41C-BC1E-4553-9B33-564A845764C7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  <p:sp>
        <p:nvSpPr>
          <p:cNvPr id="11268" name="Rectangle 9">
            <a:extLst>
              <a:ext uri="{FF2B5EF4-FFF2-40B4-BE49-F238E27FC236}">
                <a16:creationId xmlns:a16="http://schemas.microsoft.com/office/drawing/2014/main" id="{489EB5B0-4210-43CB-BCC3-E90DB959E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1" y="706588"/>
            <a:ext cx="16392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9" name="Picture 8">
            <a:extLst>
              <a:ext uri="{FF2B5EF4-FFF2-40B4-BE49-F238E27FC236}">
                <a16:creationId xmlns:a16="http://schemas.microsoft.com/office/drawing/2014/main" id="{8C8FDEE8-8769-468C-9F39-D95770B56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28601"/>
            <a:ext cx="5105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2">
            <a:extLst>
              <a:ext uri="{FF2B5EF4-FFF2-40B4-BE49-F238E27FC236}">
                <a16:creationId xmlns:a16="http://schemas.microsoft.com/office/drawing/2014/main" id="{95EA6C84-9F4D-454D-8E09-0CEFD9109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638801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8800" indent="-1828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cs typeface="Times New Roman" panose="02020603050405020304" pitchFamily="18" charset="0"/>
              </a:rPr>
              <a:t>Gambar 1 </a:t>
            </a:r>
            <a:r>
              <a:rPr lang="en-US" altLang="en-US" dirty="0" err="1">
                <a:cs typeface="Times New Roman" panose="02020603050405020304" pitchFamily="18" charset="0"/>
              </a:rPr>
              <a:t>Skema</a:t>
            </a:r>
            <a:r>
              <a:rPr lang="en-US" altLang="en-US" dirty="0">
                <a:cs typeface="Times New Roman" panose="02020603050405020304" pitchFamily="18" charset="0"/>
              </a:rPr>
              <a:t> global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DES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4351</Words>
  <Application>Microsoft Office PowerPoint</Application>
  <PresentationFormat>Widescreen</PresentationFormat>
  <Paragraphs>566</Paragraphs>
  <Slides>84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Arial</vt:lpstr>
      <vt:lpstr>Calibri</vt:lpstr>
      <vt:lpstr>Calibri Light</vt:lpstr>
      <vt:lpstr>Courier</vt:lpstr>
      <vt:lpstr>Courier New</vt:lpstr>
      <vt:lpstr>Times New Roman</vt:lpstr>
      <vt:lpstr>Verdana</vt:lpstr>
      <vt:lpstr>Wingdings</vt:lpstr>
      <vt:lpstr>Office Theme</vt:lpstr>
      <vt:lpstr>Visio.Drawing.5</vt:lpstr>
      <vt:lpstr>Microsoft Word Document</vt:lpstr>
      <vt:lpstr>VISIO 5 Drawing</vt:lpstr>
      <vt:lpstr>Visio.Drawing.6</vt:lpstr>
      <vt:lpstr>Microsoft Office Word Document</vt:lpstr>
      <vt:lpstr>Review Beberapa Block Cipher dan Stream Cipher </vt:lpstr>
      <vt:lpstr>Pengantar</vt:lpstr>
      <vt:lpstr>PowerPoint Presentation</vt:lpstr>
      <vt:lpstr>PowerPoint Presentation</vt:lpstr>
      <vt:lpstr>Data Encryption Standard  (DES)</vt:lpstr>
      <vt:lpstr>Tinjauan Umum DES</vt:lpstr>
      <vt:lpstr>PowerPoint Presentation</vt:lpstr>
      <vt:lpstr>PowerPoint Presentation</vt:lpstr>
      <vt:lpstr>PowerPoint Presentation</vt:lpstr>
      <vt:lpstr>PowerPoint Presentation</vt:lpstr>
      <vt:lpstr>Pembangkitan Kunci Internal</vt:lpstr>
      <vt:lpstr>PowerPoint Presentation</vt:lpstr>
      <vt:lpstr>PowerPoint Presentation</vt:lpstr>
      <vt:lpstr>PowerPoint Presentation</vt:lpstr>
      <vt:lpstr>PowerPoint Presentation</vt:lpstr>
      <vt:lpstr>Permutasi Awal</vt:lpstr>
      <vt:lpstr>Enciphering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Inversi Permutasi (IP-1)</vt:lpstr>
      <vt:lpstr>Dekripsi</vt:lpstr>
      <vt:lpstr>Mode DES</vt:lpstr>
      <vt:lpstr>Implementasi DES</vt:lpstr>
      <vt:lpstr>Keamanan 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GOST</vt:lpstr>
      <vt:lpstr>Tinjauan Umum GOST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Triple DES</vt:lpstr>
      <vt:lpstr>DES Berganda</vt:lpstr>
      <vt:lpstr>PowerPoint Presentation</vt:lpstr>
      <vt:lpstr>Double DES</vt:lpstr>
      <vt:lpstr>PowerPoint Presentation</vt:lpstr>
      <vt:lpstr>PowerPoint Presentation</vt:lpstr>
      <vt:lpstr>Triple DES (TDES)</vt:lpstr>
      <vt:lpstr>PowerPoint Presentation</vt:lpstr>
      <vt:lpstr>Triple DES</vt:lpstr>
      <vt:lpstr>PowerPoint Presentation</vt:lpstr>
      <vt:lpstr>RC5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RC4</vt:lpstr>
      <vt:lpstr>RC4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Beberapa Block Cipher dan Stream Cipher </dc:title>
  <dc:creator>Rinaldi Munir</dc:creator>
  <cp:lastModifiedBy>Rinaldi Munir</cp:lastModifiedBy>
  <cp:revision>4</cp:revision>
  <dcterms:created xsi:type="dcterms:W3CDTF">2020-09-30T03:32:34Z</dcterms:created>
  <dcterms:modified xsi:type="dcterms:W3CDTF">2020-09-30T04:00:20Z</dcterms:modified>
</cp:coreProperties>
</file>