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2" r:id="rId2"/>
    <p:sldId id="369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73" r:id="rId11"/>
    <p:sldId id="330" r:id="rId12"/>
    <p:sldId id="382" r:id="rId13"/>
    <p:sldId id="371" r:id="rId14"/>
    <p:sldId id="337" r:id="rId15"/>
    <p:sldId id="338" r:id="rId16"/>
    <p:sldId id="339" r:id="rId17"/>
    <p:sldId id="380" r:id="rId18"/>
    <p:sldId id="374" r:id="rId19"/>
    <p:sldId id="383" r:id="rId20"/>
    <p:sldId id="375" r:id="rId21"/>
    <p:sldId id="376" r:id="rId22"/>
    <p:sldId id="377" r:id="rId23"/>
    <p:sldId id="344" r:id="rId24"/>
    <p:sldId id="378" r:id="rId25"/>
    <p:sldId id="379" r:id="rId26"/>
    <p:sldId id="3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BD09-0869-4B4B-A406-2B6F2808E3E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4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74862" y="1838960"/>
            <a:ext cx="7678738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 dan Stream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 5: 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RC4 dan A5)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951831" y="4167821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 err="1"/>
              <a:t>Oleh</a:t>
            </a:r>
            <a:r>
              <a:rPr lang="en-US" kern="0" dirty="0"/>
              <a:t>: Dr. Rinaldi </a:t>
            </a:r>
            <a:r>
              <a:rPr lang="en-US" kern="0" dirty="0" err="1"/>
              <a:t>Munir</a:t>
            </a:r>
            <a:endParaRPr lang="en-US" kern="0" dirty="0"/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DA80-7838-4DE7-ADF1-4EFC292F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520"/>
            <a:ext cx="10515600" cy="5191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RC4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flip-bit attack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serangan-serangan</a:t>
            </a:r>
            <a:r>
              <a:rPr lang="en-US" dirty="0"/>
              <a:t> </a:t>
            </a:r>
            <a:r>
              <a:rPr lang="en-US" i="1" dirty="0"/>
              <a:t>stream attack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RC4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hitungan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2015, RC4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Transport Layer Security</a:t>
            </a:r>
            <a:r>
              <a:rPr lang="en-US" dirty="0"/>
              <a:t> (TLS)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RFC 7465 (</a:t>
            </a:r>
            <a:r>
              <a:rPr lang="en-US" u="sng" dirty="0">
                <a:hlinkClick r:id="rId2"/>
              </a:rPr>
              <a:t>https://tools.ietf.org/html/rfc7465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1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698A85F4-946C-4F09-9A5E-74B395B3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04BD365A-E405-4341-A751-D8F8DEEE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5CD15-B268-4CFA-9D41-ECF4336235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7987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5C1604F-9643-41D1-BF58-7E6E4928C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080" y="579120"/>
            <a:ext cx="9895840" cy="614235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 err="1"/>
              <a:t>Aplikasi</a:t>
            </a:r>
            <a:r>
              <a:rPr lang="en-US" altLang="en-US" dirty="0"/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berkas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(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dirty="0" err="1"/>
              <a:t>keabuan</a:t>
            </a:r>
            <a:r>
              <a:rPr lang="en-US" altLang="en-US" dirty="0"/>
              <a:t> 0 – 255)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990600" lvl="1" indent="-533400">
              <a:buFont typeface="Wingdings" panose="05000000000000000000" pitchFamily="2" charset="2"/>
              <a:buChar char="è"/>
            </a:pPr>
            <a:endParaRPr lang="en-US" altLang="en-US" dirty="0"/>
          </a:p>
        </p:txBody>
      </p:sp>
      <p:pic>
        <p:nvPicPr>
          <p:cNvPr id="13" name="Picture 12" descr="A person wearing a hat&#10;&#10;Description automatically generated">
            <a:extLst>
              <a:ext uri="{FF2B5EF4-FFF2-40B4-BE49-F238E27FC236}">
                <a16:creationId xmlns:a16="http://schemas.microsoft.com/office/drawing/2014/main" id="{DFC51A94-9D3F-4AA8-ABFD-8BE927BD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0" y="1957830"/>
            <a:ext cx="3884170" cy="388417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D6DCB7-8884-441E-B702-C9572DE0F602}"/>
              </a:ext>
            </a:extLst>
          </p:cNvPr>
          <p:cNvSpPr/>
          <p:nvPr/>
        </p:nvSpPr>
        <p:spPr>
          <a:xfrm>
            <a:off x="5565645" y="3769360"/>
            <a:ext cx="90424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lena-e">
            <a:extLst>
              <a:ext uri="{FF2B5EF4-FFF2-40B4-BE49-F238E27FC236}">
                <a16:creationId xmlns:a16="http://schemas.microsoft.com/office/drawing/2014/main" id="{C14CBB10-60BC-44B6-8D98-95A06695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2921" y="1957830"/>
            <a:ext cx="3884170" cy="388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C33F5-9FA6-470D-A308-12C820E35812}"/>
              </a:ext>
            </a:extLst>
          </p:cNvPr>
          <p:cNvSpPr/>
          <p:nvPr/>
        </p:nvSpPr>
        <p:spPr>
          <a:xfrm>
            <a:off x="548640" y="235299"/>
            <a:ext cx="1009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Cocok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 </a:t>
            </a:r>
            <a:r>
              <a:rPr lang="en-US" altLang="en-US" sz="2400" i="1" dirty="0"/>
              <a:t>record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field</a:t>
            </a:r>
            <a:r>
              <a:rPr lang="en-US" altLang="en-US" sz="2400" dirty="0"/>
              <a:t> basis data (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cipherteks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)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C9CAE56D-6C89-4535-B1E9-5D0D9D1CE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84262"/>
              </p:ext>
            </p:extLst>
          </p:nvPr>
        </p:nvGraphicFramePr>
        <p:xfrm>
          <a:off x="55563" y="1255713"/>
          <a:ext cx="7027862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653608" imgH="2152642" progId="Word.Document.8">
                  <p:embed/>
                </p:oleObj>
              </mc:Choice>
              <mc:Fallback>
                <p:oleObj name="Document" r:id="rId3" imgW="5653608" imgH="2152642" progId="Word.Document.8">
                  <p:embed/>
                  <p:pic>
                    <p:nvPicPr>
                      <p:cNvPr id="286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255713"/>
                        <a:ext cx="7027862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8C2AD61-CF4A-43E8-A37D-1A3DEF1E9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720" y="3932238"/>
            <a:ext cx="6162357" cy="28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1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A5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552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EEE2A289-12A6-4F44-BCD9-DE075086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25573354-CF0A-4B28-AEC1-92AAC201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9B6B4-68F7-4C2D-ACF4-8C539C1982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819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DC971CE-50D0-4CC5-9629-0D7564EC3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480" y="1254760"/>
            <a:ext cx="10099040" cy="5867400"/>
          </a:xfrm>
        </p:spPr>
        <p:txBody>
          <a:bodyPr/>
          <a:lstStyle/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transmisi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sinyal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percakapan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telepon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seluler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GSM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Group Special Mobile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Sinyal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GSM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. Satu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228 bit dan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4,6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228-bit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eksternal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session key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64 bit.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C2485D46-741C-40F8-A04C-74707EBA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4F203ECD-DFAD-4C3C-A71D-D78A970C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C68D0-3F83-4120-B54C-3D7E0B3DA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8294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83C05E4-C007-4B53-A795-973B8325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960" y="793750"/>
            <a:ext cx="1029208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GSM </a:t>
            </a:r>
            <a:r>
              <a:rPr lang="en-US" altLang="en-US" dirty="0" err="1"/>
              <a:t>merupakan</a:t>
            </a:r>
            <a:r>
              <a:rPr lang="en-US" altLang="en-US" dirty="0"/>
              <a:t> standard </a:t>
            </a:r>
            <a:r>
              <a:rPr lang="en-US" altLang="en-US" dirty="0" err="1"/>
              <a:t>telepon</a:t>
            </a:r>
            <a:r>
              <a:rPr lang="en-US" altLang="en-US" dirty="0"/>
              <a:t> </a:t>
            </a:r>
            <a:r>
              <a:rPr lang="en-US" altLang="en-US" dirty="0" err="1"/>
              <a:t>seluler</a:t>
            </a:r>
            <a:r>
              <a:rPr lang="en-US" altLang="en-US" dirty="0"/>
              <a:t> </a:t>
            </a:r>
            <a:r>
              <a:rPr lang="en-US" altLang="en-US" dirty="0" err="1"/>
              <a:t>Eropa</a:t>
            </a:r>
            <a:r>
              <a:rPr lang="en-US" altLang="en-US" dirty="0"/>
              <a:t>. A5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dirty="0" err="1"/>
              <a:t>Perancis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operator GSM </a:t>
            </a:r>
            <a:r>
              <a:rPr lang="en-US" altLang="en-US" dirty="0" err="1"/>
              <a:t>mengimplementasikan</a:t>
            </a:r>
            <a:r>
              <a:rPr lang="en-US" altLang="en-US" dirty="0"/>
              <a:t>  </a:t>
            </a:r>
            <a:r>
              <a:rPr lang="en-US" altLang="en-US" dirty="0" err="1"/>
              <a:t>enkripsi</a:t>
            </a:r>
            <a:r>
              <a:rPr lang="en-US" altLang="en-US" dirty="0"/>
              <a:t>, </a:t>
            </a:r>
            <a:r>
              <a:rPr lang="en-US" altLang="en-US" dirty="0" err="1"/>
              <a:t>bergantung</a:t>
            </a:r>
            <a:r>
              <a:rPr lang="en-US" altLang="en-US" dirty="0"/>
              <a:t> </a:t>
            </a:r>
            <a:r>
              <a:rPr lang="en-US" altLang="en-US" dirty="0" err="1"/>
              <a:t>regulasi</a:t>
            </a:r>
            <a:r>
              <a:rPr lang="en-US" altLang="en-US" dirty="0"/>
              <a:t> di negara </a:t>
            </a:r>
            <a:r>
              <a:rPr lang="en-US" altLang="en-US" dirty="0" err="1"/>
              <a:t>tersebut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di Indonesia)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1. A5/1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A5, </a:t>
            </a:r>
            <a:r>
              <a:rPr lang="en-US" altLang="en-US" dirty="0" err="1"/>
              <a:t>digunakan</a:t>
            </a:r>
            <a:r>
              <a:rPr lang="en-US" altLang="en-US" dirty="0"/>
              <a:t> di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2. A5/2 (Kasumi)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ekspor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A5/1 pada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pada </a:t>
            </a:r>
            <a:r>
              <a:rPr lang="en-US" altLang="en-US" dirty="0" err="1"/>
              <a:t>tahun</a:t>
            </a:r>
            <a:r>
              <a:rPr lang="en-US" altLang="en-US" dirty="0"/>
              <a:t> 1994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reverse engineering</a:t>
            </a:r>
            <a:r>
              <a:rPr lang="en-US" altLang="en-US" dirty="0"/>
              <a:t>, </a:t>
            </a:r>
            <a:r>
              <a:rPr lang="en-US" altLang="en-US" dirty="0" err="1"/>
              <a:t>algoritmanya</a:t>
            </a:r>
            <a:r>
              <a:rPr lang="en-US" altLang="en-US" dirty="0"/>
              <a:t> </a:t>
            </a:r>
            <a:r>
              <a:rPr lang="en-US" altLang="en-US" dirty="0" err="1"/>
              <a:t>terbongkar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DCF82B4F-3953-4E48-8723-7BC0E62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C143-92C1-4416-AE32-1EB80731DC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49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A15FEA2-3CE5-4B6D-89FC-81BE7E2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497840"/>
            <a:ext cx="10048240" cy="5674360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cs typeface="Times New Roman" panose="02020603050405020304" pitchFamily="18" charset="0"/>
              </a:rPr>
              <a:t>A5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terdiri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LFSR</a:t>
            </a:r>
            <a:r>
              <a:rPr lang="en-US" altLang="en-US" sz="2400" dirty="0">
                <a:cs typeface="Times New Roman" panose="02020603050405020304" pitchFamily="18" charset="0"/>
              </a:rPr>
              <a:t> , </a:t>
            </a:r>
            <a:r>
              <a:rPr lang="en-US" altLang="en-US" sz="2400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400" dirty="0">
                <a:cs typeface="Times New Roman" panose="02020603050405020304" pitchFamily="18" charset="0"/>
              </a:rPr>
              <a:t> 19, 22, dan 23 bit (total = 19 + 22 + 23 = 64). 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output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LFSR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02817D-8EDB-406E-86A0-5E8C7B78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532215"/>
            <a:ext cx="7341235" cy="39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1512A3-D0F6-4BB8-807A-E35553327780}"/>
              </a:ext>
            </a:extLst>
          </p:cNvPr>
          <p:cNvSpPr/>
          <p:nvPr/>
        </p:nvSpPr>
        <p:spPr>
          <a:xfrm>
            <a:off x="1117600" y="5804754"/>
            <a:ext cx="1011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Bit-bit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register </a:t>
            </a:r>
            <a:r>
              <a:rPr lang="en-US" altLang="en-US" sz="2400" dirty="0" err="1">
                <a:cs typeface="Times New Roman" panose="02020603050405020304" pitchFamily="18" charset="0"/>
              </a:rPr>
              <a:t>diindeks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dimana</a:t>
            </a:r>
            <a:r>
              <a:rPr lang="en-US" altLang="en-US" sz="2400" dirty="0">
                <a:cs typeface="Times New Roman" panose="02020603050405020304" pitchFamily="18" charset="0"/>
              </a:rPr>
              <a:t> bit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penting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LSB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diindeks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0 (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59C7-AB2F-483A-8A73-1AF0EE10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- </a:t>
            </a:r>
            <a:r>
              <a:rPr lang="en-US" altLang="en-US" sz="2400" dirty="0">
                <a:cs typeface="Times New Roman" panose="02020603050405020304" pitchFamily="18" charset="0"/>
              </a:rPr>
              <a:t>Bit ke-8 pada register 1. </a:t>
            </a:r>
            <a:r>
              <a:rPr lang="en-US" sz="2400" dirty="0"/>
              <a:t>Bit-bit </a:t>
            </a:r>
            <a:r>
              <a:rPr lang="en-US" sz="2400" dirty="0" err="1"/>
              <a:t>detak</a:t>
            </a:r>
            <a:r>
              <a:rPr lang="en-US" sz="2400" dirty="0"/>
              <a:t> pada bit 13, 16, 17, dan 18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2. 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20 dan 21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3. 	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7, 20, 21, dan 22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CBF83F1-8932-4FAD-A047-6214D934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9566"/>
            <a:ext cx="8092440" cy="44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2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4D1A-4A60-46E5-9799-8F387B27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842000"/>
          </a:xfrm>
        </p:spPr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register </a:t>
            </a:r>
            <a:r>
              <a:rPr lang="en-US" sz="2400" dirty="0" err="1"/>
              <a:t>didetak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i="1" dirty="0"/>
              <a:t>stop/go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kaidah</a:t>
            </a:r>
            <a:r>
              <a:rPr lang="en-US" sz="2400" dirty="0"/>
              <a:t> </a:t>
            </a:r>
            <a:r>
              <a:rPr lang="en-US" sz="2400" dirty="0" err="1"/>
              <a:t>mayoritas</a:t>
            </a:r>
            <a:r>
              <a:rPr lang="en-US" sz="2400" dirty="0"/>
              <a:t>:  </a:t>
            </a:r>
          </a:p>
          <a:p>
            <a:pPr marL="690563" indent="-690563"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    “Pada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=1..64), bit-bit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diperiksa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dan bit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mayoritasnya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(50% + 1)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bit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didetak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.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208DEC-180B-4171-871F-E1672D7A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79" y="2567407"/>
            <a:ext cx="7339789" cy="399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1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C7AD-E0AB-49DB-AC93-E8CB3E82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325120"/>
            <a:ext cx="10515600" cy="5333683"/>
          </a:xfrm>
        </p:spPr>
        <p:txBody>
          <a:bodyPr/>
          <a:lstStyle/>
          <a:p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register </a:t>
            </a:r>
            <a:r>
              <a:rPr lang="en-US" sz="2400" dirty="0" err="1"/>
              <a:t>didetak</a:t>
            </a:r>
            <a:r>
              <a:rPr lang="en-US" sz="2400" dirty="0"/>
              <a:t>, </a:t>
            </a:r>
            <a:r>
              <a:rPr lang="en-US" sz="2400" dirty="0" err="1"/>
              <a:t>semua</a:t>
            </a:r>
            <a:r>
              <a:rPr lang="en-US" sz="2400" dirty="0"/>
              <a:t> bit </a:t>
            </a:r>
            <a:r>
              <a:rPr lang="en-US" sz="2400" dirty="0" err="1"/>
              <a:t>detaknya</a:t>
            </a:r>
            <a:r>
              <a:rPr lang="en-US" sz="2400" dirty="0"/>
              <a:t> di-XOR-</a:t>
            </a:r>
            <a:r>
              <a:rPr lang="en-US" sz="2400" dirty="0" err="1"/>
              <a:t>kan</a:t>
            </a:r>
            <a:r>
              <a:rPr lang="en-US" sz="2400" dirty="0"/>
              <a:t> dan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diletakkan</a:t>
            </a:r>
            <a:r>
              <a:rPr lang="en-US" sz="2400" dirty="0"/>
              <a:t> pada </a:t>
            </a:r>
            <a:r>
              <a:rPr lang="en-US" sz="2400" dirty="0" err="1"/>
              <a:t>posisi</a:t>
            </a:r>
            <a:r>
              <a:rPr lang="en-US" sz="2400" dirty="0"/>
              <a:t> LSB (</a:t>
            </a:r>
            <a:r>
              <a:rPr lang="en-US" sz="2400" dirty="0" err="1"/>
              <a:t>posisi</a:t>
            </a:r>
            <a:r>
              <a:rPr lang="en-US" sz="2400" dirty="0"/>
              <a:t> ke-0)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bit-bit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. (</a:t>
            </a:r>
            <a:r>
              <a:rPr lang="en-US" sz="2400" dirty="0" err="1"/>
              <a:t>Biasanya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register </a:t>
            </a:r>
            <a:r>
              <a:rPr lang="en-US" sz="2400" dirty="0" err="1"/>
              <a:t>didetak</a:t>
            </a:r>
            <a:r>
              <a:rPr lang="en-US" sz="2400" dirty="0"/>
              <a:t>. </a:t>
            </a:r>
            <a:r>
              <a:rPr lang="en-US" altLang="en-US" sz="2400" dirty="0" err="1"/>
              <a:t>Peluang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register </a:t>
            </a:r>
            <a:r>
              <a:rPr lang="en-US" altLang="en-US" sz="2400" dirty="0" err="1"/>
              <a:t>didetak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¾)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Bit paling </a:t>
            </a:r>
            <a:r>
              <a:rPr lang="en-US" sz="2400" dirty="0" err="1"/>
              <a:t>kiri</a:t>
            </a:r>
            <a:r>
              <a:rPr lang="en-US" sz="2400" dirty="0"/>
              <a:t> (MSB) </a:t>
            </a:r>
            <a:r>
              <a:rPr lang="en-US" sz="2400" dirty="0" err="1"/>
              <a:t>terlempar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. Bit yang </a:t>
            </a:r>
            <a:r>
              <a:rPr lang="en-US" sz="2400" dirty="0" err="1"/>
              <a:t>terlempar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register di-XOR-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, bit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register </a:t>
            </a:r>
            <a:r>
              <a:rPr lang="en-US" sz="2400" dirty="0" err="1"/>
              <a:t>tadi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0981638-35DA-4930-8091-A8CE4EF0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79" y="3124728"/>
            <a:ext cx="6502717" cy="35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8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RC4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540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49B1-0EC3-4A47-A8D4-D69450F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A5/1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Ketiga</a:t>
            </a:r>
            <a:r>
              <a:rPr lang="en-US" dirty="0"/>
              <a:t> register pada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diinisialisasi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bitnya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64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64 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64, bit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	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7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914F-28D5-46B7-9AD1-BA45AE25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22-bit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(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22, bit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	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 Isi register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228-bit. 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1E0-4296-4190-B3AF-09B4B01F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61320" cy="5414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100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bit-bit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228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bit-bit </a:t>
            </a:r>
            <a:r>
              <a:rPr lang="en-US" dirty="0" err="1"/>
              <a:t>kunci-alir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 </a:t>
            </a:r>
          </a:p>
          <a:p>
            <a:pPr marL="0" lvl="0" indent="0">
              <a:buNone/>
            </a:pPr>
            <a:endParaRPr lang="en-US" dirty="0"/>
          </a:p>
          <a:p>
            <a:pPr marL="517525" lvl="0" indent="0">
              <a:buNone/>
            </a:pPr>
            <a:r>
              <a:rPr lang="en-US" dirty="0"/>
              <a:t>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1 bit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XOR bit-bit MSB yang </a:t>
            </a:r>
            <a:r>
              <a:rPr lang="en-US" dirty="0" err="1"/>
              <a:t>terlempar</a:t>
            </a:r>
            <a:r>
              <a:rPr lang="en-US" dirty="0"/>
              <a:t>. </a:t>
            </a:r>
          </a:p>
          <a:p>
            <a:pPr marL="517525" lvl="0" indent="0">
              <a:buNone/>
            </a:pPr>
            <a:r>
              <a:rPr lang="en-US" dirty="0" err="1"/>
              <a:t>Kunci-alir</a:t>
            </a:r>
            <a:r>
              <a:rPr lang="en-US" dirty="0"/>
              <a:t> 228-bit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7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B515302-4E5E-4FC7-A347-A8A15DED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838200"/>
            <a:ext cx="10068560" cy="4942840"/>
          </a:xfrm>
        </p:spPr>
        <p:txBody>
          <a:bodyPr>
            <a:norm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A5/1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GSM di </a:t>
            </a:r>
            <a:r>
              <a:rPr lang="en-US" dirty="0" err="1"/>
              <a:t>Eropa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Program A5/1 </a:t>
            </a:r>
            <a:r>
              <a:rPr lang="en-US" dirty="0" err="1"/>
              <a:t>ditanam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chip</a:t>
            </a:r>
            <a:r>
              <a:rPr lang="en-US" dirty="0"/>
              <a:t>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i="1" dirty="0" err="1"/>
              <a:t>Simcard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Di negara-negara di mana operator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 Indonesia, </a:t>
            </a:r>
            <a:r>
              <a:rPr lang="en-US" dirty="0" err="1"/>
              <a:t>maka</a:t>
            </a:r>
            <a:r>
              <a:rPr lang="en-US" dirty="0"/>
              <a:t> program </a:t>
            </a:r>
            <a:r>
              <a:rPr lang="en-US" dirty="0" err="1"/>
              <a:t>algoritma</a:t>
            </a:r>
            <a:r>
              <a:rPr lang="en-US" dirty="0"/>
              <a:t> A5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(</a:t>
            </a:r>
            <a:r>
              <a:rPr lang="en-US" i="1" dirty="0"/>
              <a:t>disabled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8D943237-716D-4181-AF27-BF182F1D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E204E51A-319F-433C-8076-9F83000A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1AC1C-8D78-4753-919E-B9B7FC9A8F7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9A25-3914-4E61-8E38-08FDF3A9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27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/>
              <a:t> A5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Keamanan</a:t>
            </a:r>
            <a:r>
              <a:rPr lang="en-US" dirty="0"/>
              <a:t> A5/1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LFSR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kriptanalisis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penyerang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A5/1 pada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1913-9B67-4637-AE48-4E29D614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568960"/>
            <a:ext cx="105156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Serangan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known-plaintext attack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dilakukan</a:t>
            </a:r>
            <a:r>
              <a:rPr lang="en-US" dirty="0"/>
              <a:t> oleh Ross Anderson pada </a:t>
            </a:r>
            <a:r>
              <a:rPr lang="en-US" dirty="0" err="1"/>
              <a:t>tahun</a:t>
            </a:r>
            <a:r>
              <a:rPr lang="en-US" dirty="0"/>
              <a:t> 1994. </a:t>
            </a:r>
          </a:p>
          <a:p>
            <a:endParaRPr lang="en-US" dirty="0"/>
          </a:p>
          <a:p>
            <a:r>
              <a:rPr lang="en-US" dirty="0"/>
              <a:t>Ross Anderson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menerka</a:t>
            </a:r>
            <a:r>
              <a:rPr lang="en-US" dirty="0"/>
              <a:t> 42 bit </a:t>
            </a:r>
            <a:r>
              <a:rPr lang="en-US" dirty="0" err="1"/>
              <a:t>isi</a:t>
            </a:r>
            <a:r>
              <a:rPr lang="en-US" dirty="0"/>
              <a:t> register R1 dan R2, dan </a:t>
            </a:r>
            <a:r>
              <a:rPr lang="en-US" dirty="0" err="1"/>
              <a:t>menurunkan</a:t>
            </a:r>
            <a:r>
              <a:rPr lang="en-US" dirty="0"/>
              <a:t> 23 bit R3 </a:t>
            </a:r>
            <a:r>
              <a:rPr lang="en-US" dirty="0" err="1"/>
              <a:t>dari</a:t>
            </a:r>
            <a:r>
              <a:rPr lang="en-US" dirty="0"/>
              <a:t> 42 bit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komputer</a:t>
            </a:r>
            <a:r>
              <a:rPr lang="en-US" dirty="0"/>
              <a:t> PC dan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para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A5/1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7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7E5E-D110-4969-9EEE-EE96E559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2D3A8-F55E-440E-85F3-4AF8D2BB3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B7859147-591B-4723-B251-ED7656B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FE2B142C-50C9-4159-B5F6-F5F72A6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85515-6B95-4A3A-847F-1A64FF3CE8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FED4B7F-99CB-4C92-B0D3-835C1C10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RC4</a:t>
            </a:r>
          </a:p>
        </p:txBody>
      </p:sp>
      <p:sp>
        <p:nvSpPr>
          <p:cNvPr id="7168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E84876-3BC2-4275-B5CC-EC347247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752600"/>
            <a:ext cx="1025652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stream cipher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Ron </a:t>
            </a:r>
            <a:r>
              <a:rPr lang="en-US" altLang="en-US" dirty="0" err="1">
                <a:cs typeface="Times New Roman" panose="02020603050405020304" pitchFamily="18" charset="0"/>
              </a:rPr>
              <a:t>Rivest</a:t>
            </a:r>
            <a:r>
              <a:rPr lang="en-US" altLang="en-US" dirty="0">
                <a:cs typeface="Times New Roman" panose="02020603050405020304" pitchFamily="18" charset="0"/>
              </a:rPr>
              <a:t> (1987)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singkatan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Ron’s Code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Rivest</a:t>
            </a:r>
            <a:r>
              <a:rPr lang="en-US" altLang="en-US" i="1" dirty="0"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WEP (Wired Equivalent Privacy)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WPA (Wi-fi Protect Access)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nirkabel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494055D0-C086-4DA8-B2CA-AC6453FD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2A9113E3-CFE1-484D-8C4C-AB20F784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ADF66-F144-45A7-84AC-00BAA7780B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270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5F101A9-97C0-4E8B-9F62-ADA356D19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63320"/>
            <a:ext cx="10439400" cy="49834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RC4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</a:t>
            </a:r>
            <a:r>
              <a:rPr lang="en-US" altLang="en-US" dirty="0" err="1"/>
              <a:t>dagang</a:t>
            </a:r>
            <a:endParaRPr lang="en-US" altLang="en-US" dirty="0"/>
          </a:p>
          <a:p>
            <a:pPr eaLnBrk="1" hangingPunct="1"/>
            <a:r>
              <a:rPr lang="en-US" altLang="en-US" dirty="0"/>
              <a:t>Pada September 1994, </a:t>
            </a:r>
            <a:r>
              <a:rPr lang="en-US" altLang="en-US" dirty="0" err="1"/>
              <a:t>deskripsi</a:t>
            </a:r>
            <a:r>
              <a:rPr lang="en-US" altLang="en-US" dirty="0"/>
              <a:t> RC4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anonim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milis</a:t>
            </a:r>
            <a:r>
              <a:rPr lang="en-US" altLang="en-US" dirty="0"/>
              <a:t> </a:t>
            </a:r>
            <a:r>
              <a:rPr lang="en-US" altLang="en-US" i="1" dirty="0" err="1"/>
              <a:t>Cypherpunks</a:t>
            </a:r>
            <a:r>
              <a:rPr lang="en-US" altLang="en-US" i="1" dirty="0"/>
              <a:t>.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i="1" dirty="0"/>
              <a:t>newsgroup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sci.crypt</a:t>
            </a:r>
            <a:r>
              <a:rPr lang="en-US" altLang="en-US" dirty="0"/>
              <a:t> dan </a:t>
            </a:r>
            <a:r>
              <a:rPr lang="en-US" altLang="en-US" dirty="0" err="1"/>
              <a:t>menyebar</a:t>
            </a:r>
            <a:r>
              <a:rPr lang="en-US" altLang="en-US" dirty="0"/>
              <a:t> di internet.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programnya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 di-r</a:t>
            </a:r>
            <a:r>
              <a:rPr lang="en-US" altLang="en-US" i="1" dirty="0"/>
              <a:t>eengineering</a:t>
            </a:r>
            <a:r>
              <a:rPr lang="en-US" altLang="en-US" dirty="0"/>
              <a:t> dan </a:t>
            </a:r>
            <a:r>
              <a:rPr lang="en-US" altLang="en-US" dirty="0" err="1"/>
              <a:t>dikonfirmasi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kode</a:t>
            </a:r>
            <a:r>
              <a:rPr lang="en-US" altLang="en-US" dirty="0"/>
              <a:t> program </a:t>
            </a:r>
            <a:r>
              <a:rPr lang="en-US" altLang="en-US" dirty="0" err="1"/>
              <a:t>aslinya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Karena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orang, RC4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lagi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</a:t>
            </a:r>
            <a:r>
              <a:rPr lang="en-US" altLang="en-US" dirty="0" err="1"/>
              <a:t>dagang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Status </a:t>
            </a:r>
            <a:r>
              <a:rPr lang="en-US" altLang="en-US" dirty="0" err="1"/>
              <a:t>sekarang</a:t>
            </a:r>
            <a:r>
              <a:rPr lang="en-US" altLang="en-US" dirty="0"/>
              <a:t>, </a:t>
            </a:r>
            <a:r>
              <a:rPr lang="en-US" altLang="en-US" dirty="0" err="1"/>
              <a:t>implementasi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resmi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legal, </a:t>
            </a:r>
            <a:r>
              <a:rPr lang="en-US" altLang="en-US" dirty="0" err="1"/>
              <a:t>tapi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RC4.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ARCFOUR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menghindari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i="1" dirty="0"/>
              <a:t>trademark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AA3324A9-AD77-490A-9090-A2E0390D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69B4C9B2-268D-47A1-A354-EB7513A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5FC5-F1DC-49D2-A22F-4CD274BC71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E8BA636-C9FB-4693-8541-A4C6224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70560"/>
            <a:ext cx="10515600" cy="568579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RC4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memproses</a:t>
            </a:r>
            <a:r>
              <a:rPr lang="en-US" altLang="en-US" dirty="0">
                <a:cs typeface="Times New Roman" panose="02020603050405020304" pitchFamily="18" charset="0"/>
              </a:rPr>
              <a:t> data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bit.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status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255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pencacah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j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sub-proses: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i="1" dirty="0"/>
              <a:t>Key-Scheduling Algorithm</a:t>
            </a:r>
            <a:r>
              <a:rPr lang="en-US" dirty="0"/>
              <a:t> (</a:t>
            </a:r>
            <a:r>
              <a:rPr lang="en-US" i="1" dirty="0"/>
              <a:t>KSA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i="1" dirty="0"/>
              <a:t>Pseudo-random generation algorithm</a:t>
            </a:r>
            <a:r>
              <a:rPr lang="en-US" dirty="0"/>
              <a:t> (</a:t>
            </a:r>
            <a:r>
              <a:rPr lang="en-US" i="1" dirty="0"/>
              <a:t>PRGA</a:t>
            </a:r>
            <a:r>
              <a:rPr lang="en-US" dirty="0"/>
              <a:t>). </a:t>
            </a:r>
          </a:p>
          <a:p>
            <a:pPr marL="457200" lvl="1" indent="-457200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0826DC83-0F33-4FDF-B414-5EEB9245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9CF64DF1-1298-4E92-8FEC-BB15187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41124-3B31-497B-B4FA-F04A45A7A0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47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5BD78FB-2617-4E42-8A24-B225E5F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0" y="1859280"/>
            <a:ext cx="9433560" cy="416052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Inisialisasi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0,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1,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 = 255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to 255 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  S[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end</a:t>
            </a:r>
            <a:r>
              <a:rPr lang="en-US" altLang="en-US" sz="2400" dirty="0">
                <a:solidFill>
                  <a:srgbClr val="BF0D3C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7" name="Picture 1">
            <a:extLst>
              <a:ext uri="{FF2B5EF4-FFF2-40B4-BE49-F238E27FC236}">
                <a16:creationId xmlns:a16="http://schemas.microsoft.com/office/drawing/2014/main" id="{34B4F43D-E83C-4B09-A452-E2B1F6CB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95043"/>
            <a:ext cx="868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FD7A6A-7D74-49B6-BF87-C4FC71FC36BA}"/>
              </a:ext>
            </a:extLst>
          </p:cNvPr>
          <p:cNvSpPr/>
          <p:nvPr/>
        </p:nvSpPr>
        <p:spPr>
          <a:xfrm>
            <a:off x="628014" y="653534"/>
            <a:ext cx="683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ea typeface="Times New Roman" panose="02020603050405020304" pitchFamily="18" charset="0"/>
              </a:rPr>
              <a:t>Key-Scheduling Algorithm</a:t>
            </a:r>
            <a:r>
              <a:rPr lang="en-US" sz="4000" dirty="0">
                <a:ea typeface="Times New Roman" panose="02020603050405020304" pitchFamily="18" charset="0"/>
              </a:rPr>
              <a:t> (</a:t>
            </a:r>
            <a:r>
              <a:rPr lang="en-US" sz="4000" i="1" dirty="0">
                <a:ea typeface="Times New Roman" panose="02020603050405020304" pitchFamily="18" charset="0"/>
              </a:rPr>
              <a:t>KSA</a:t>
            </a:r>
            <a:r>
              <a:rPr lang="en-US" sz="4000" dirty="0">
                <a:ea typeface="Times New Roman" panose="02020603050405020304" pitchFamily="18" charset="0"/>
              </a:rPr>
              <a:t>) 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A22DB911-ABB7-4BA5-B6BF-A38E5D14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6EF38564-B156-4B84-9A72-DFF20E5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E3E4B-D60F-416A-B66C-CC8DC16037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7E7E2D9-0414-40D2-B142-2CFC07B9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1058863"/>
            <a:ext cx="10551160" cy="5181600"/>
          </a:xfrm>
        </p:spPr>
        <p:txBody>
          <a:bodyPr/>
          <a:lstStyle/>
          <a:p>
            <a:pPr marL="517525" indent="-517525"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2.   </a:t>
            </a:r>
            <a:r>
              <a:rPr lang="en-US" altLang="en-US" dirty="0" err="1">
                <a:cs typeface="Times New Roman" panose="02020603050405020304" pitchFamily="18" charset="0"/>
              </a:rPr>
              <a:t>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pengacakan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nilai-nilai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/>
              <a:t> 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eksternal</a:t>
            </a:r>
            <a:r>
              <a:rPr lang="en-US" altLang="en-US" dirty="0"/>
              <a:t> K: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>
              <a:buNone/>
              <a:defRPr/>
            </a:pPr>
            <a:r>
              <a:rPr lang="en-US" sz="2000" i="1" dirty="0"/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255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  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(j + 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Length(K)])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256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swap(S[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S[j]) {*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&amp; S[j] *}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end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buNone/>
              <a:defRPr/>
            </a:pPr>
            <a:endParaRPr lang="en-US" altLang="en-US" sz="2000" dirty="0">
              <a:solidFill>
                <a:srgbClr val="BF0D3C"/>
              </a:solidFill>
            </a:endParaRPr>
          </a:p>
          <a:p>
            <a:pPr>
              <a:defRPr/>
            </a:pPr>
            <a:r>
              <a:rPr lang="en-US" dirty="0" err="1"/>
              <a:t>Pemutasi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teracak</a:t>
            </a:r>
            <a:r>
              <a:rPr lang="en-US" dirty="0"/>
              <a:t>. 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>
            <a:extLst>
              <a:ext uri="{FF2B5EF4-FFF2-40B4-BE49-F238E27FC236}">
                <a16:creationId xmlns:a16="http://schemas.microsoft.com/office/drawing/2014/main" id="{355B0058-422A-4324-9566-D458FC49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A725E1E2-1E0E-4A69-A87D-D5C9F76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65A24-8806-41CB-86FA-FC5F41D63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680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F8D1B8-ABD9-4FAE-91D0-9328FA70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013" y="1377950"/>
            <a:ext cx="10508747" cy="497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PRGA</a:t>
            </a:r>
            <a:r>
              <a:rPr lang="en-US" sz="2600" dirty="0"/>
              <a:t> </a:t>
            </a:r>
            <a:r>
              <a:rPr lang="en-US" sz="2600" dirty="0" err="1"/>
              <a:t>membangkitkan</a:t>
            </a:r>
            <a:r>
              <a:rPr lang="en-US" sz="2600" dirty="0"/>
              <a:t> </a:t>
            </a:r>
            <a:r>
              <a:rPr lang="en-US" sz="2600" dirty="0" err="1"/>
              <a:t>kunci-alir</a:t>
            </a:r>
            <a:r>
              <a:rPr lang="en-US" sz="2600" dirty="0"/>
              <a:t> (</a:t>
            </a:r>
            <a:r>
              <a:rPr lang="en-US" sz="2600" i="1" dirty="0"/>
              <a:t>keystream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 err="1"/>
              <a:t>i</a:t>
            </a:r>
            <a:r>
              <a:rPr lang="en-US" sz="2600" dirty="0"/>
              <a:t>] dan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/>
              <a:t>j</a:t>
            </a:r>
            <a:r>
              <a:rPr lang="en-US" sz="2600" dirty="0"/>
              <a:t>], </a:t>
            </a:r>
            <a:r>
              <a:rPr lang="en-US" sz="2600" dirty="0" err="1"/>
              <a:t>mempertukarkannya</a:t>
            </a:r>
            <a:r>
              <a:rPr lang="en-US" sz="2600" dirty="0"/>
              <a:t>, </a:t>
            </a:r>
            <a:r>
              <a:rPr lang="en-US" sz="2600" dirty="0" err="1"/>
              <a:t>lalu</a:t>
            </a:r>
            <a:r>
              <a:rPr lang="en-US" sz="2600" dirty="0"/>
              <a:t> </a:t>
            </a:r>
            <a:r>
              <a:rPr lang="en-US" sz="2600" dirty="0" err="1"/>
              <a:t>menjumlahkan</a:t>
            </a:r>
            <a:r>
              <a:rPr lang="en-US" sz="2600" dirty="0"/>
              <a:t> </a:t>
            </a:r>
            <a:r>
              <a:rPr lang="en-US" sz="2600" dirty="0" err="1"/>
              <a:t>keduanya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modulus 256. </a:t>
            </a:r>
          </a:p>
          <a:p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alir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kemudian</a:t>
            </a:r>
            <a:r>
              <a:rPr lang="en-US" sz="2600" dirty="0"/>
              <a:t> di-XOR-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karakter</a:t>
            </a:r>
            <a:r>
              <a:rPr lang="en-US" sz="2600" dirty="0"/>
              <a:t> </a:t>
            </a:r>
            <a:r>
              <a:rPr lang="en-US" sz="2600" dirty="0" err="1"/>
              <a:t>plainteks</a:t>
            </a:r>
            <a:r>
              <a:rPr lang="en-US" sz="2600" dirty="0"/>
              <a:t>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latin typeface="Courier" pitchFamily="49" charset="0"/>
                <a:cs typeface="Times New Roman" panose="02020603050405020304" pitchFamily="18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for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to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Length(P) – 1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+ 1)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(j + 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swap(S[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], S[j</a:t>
            </a:r>
            <a:r>
              <a:rPr lang="en-US" alt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   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dan S[j] *}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t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+ S[j])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S[t]      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(* keystream *)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c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P[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enkripsi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}</a:t>
            </a:r>
            <a:endParaRPr lang="en-US" altLang="en-US" sz="22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end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A06A70-3D46-4CF6-80CE-DE6E69A15E29}"/>
              </a:ext>
            </a:extLst>
          </p:cNvPr>
          <p:cNvSpPr/>
          <p:nvPr/>
        </p:nvSpPr>
        <p:spPr>
          <a:xfrm>
            <a:off x="1033013" y="551934"/>
            <a:ext cx="9863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Pseudo-random generation algorithm</a:t>
            </a:r>
            <a:r>
              <a:rPr lang="en-US" sz="4000" dirty="0"/>
              <a:t> (</a:t>
            </a:r>
            <a:r>
              <a:rPr lang="en-US" sz="4000" i="1" dirty="0"/>
              <a:t>PRGA</a:t>
            </a:r>
            <a:r>
              <a:rPr lang="en-US" sz="4000" dirty="0"/>
              <a:t>)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2FA7B4-52D5-4731-AF1B-59CA1C70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6" y="2517842"/>
            <a:ext cx="5548154" cy="1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10D9E711-BA05-456D-A626-D6F528BA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AAAA084-2675-4E3F-B6AC-C7435E4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3B5D-CEDD-4D47-B3E0-324B2453C2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D7A46B95-B62D-4E92-9EDD-79DC6D9E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86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64BDA35F-2A76-420F-A099-A9EA47A1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68588"/>
            <a:ext cx="1190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4CF2BF14-AF57-464D-A4E1-2D51577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699420"/>
            <a:ext cx="843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1634</Words>
  <Application>Microsoft Office PowerPoint</Application>
  <PresentationFormat>Widescreen</PresentationFormat>
  <Paragraphs>174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Courier</vt:lpstr>
      <vt:lpstr>Courier New</vt:lpstr>
      <vt:lpstr>Times New Roman</vt:lpstr>
      <vt:lpstr>Verdana</vt:lpstr>
      <vt:lpstr>Wingdings</vt:lpstr>
      <vt:lpstr>Office Theme</vt:lpstr>
      <vt:lpstr>Document</vt:lpstr>
      <vt:lpstr>Review Beberapa Block Cipher dan Stream Cipher (Bagian 5: RC4 dan A5)</vt:lpstr>
      <vt:lpstr>RC4</vt:lpstr>
      <vt:lpstr>RC4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Beberapa Block Cipher dan Stream Cipher </dc:title>
  <dc:creator>Rinaldi Munir</dc:creator>
  <cp:lastModifiedBy>Rinaldi Munir</cp:lastModifiedBy>
  <cp:revision>22</cp:revision>
  <dcterms:created xsi:type="dcterms:W3CDTF">2020-09-30T03:32:34Z</dcterms:created>
  <dcterms:modified xsi:type="dcterms:W3CDTF">2020-10-22T02:55:53Z</dcterms:modified>
</cp:coreProperties>
</file>