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2" r:id="rId2"/>
    <p:sldId id="368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70" r:id="rId13"/>
    <p:sldId id="349" r:id="rId14"/>
    <p:sldId id="351" r:id="rId15"/>
    <p:sldId id="352" r:id="rId16"/>
    <p:sldId id="353" r:id="rId17"/>
    <p:sldId id="354" r:id="rId18"/>
    <p:sldId id="355" r:id="rId19"/>
    <p:sldId id="357" r:id="rId20"/>
    <p:sldId id="35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24685-3C88-4D73-979F-E4A76305945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19AA-A2FD-4781-815E-B89C93EF1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CB9D-4D1F-48C2-B24C-728EB37FF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A6A0F-AEDF-4DCE-B2A3-8524B67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775-54D3-4CCC-A4AF-BE379534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A18D-44C5-4B6E-99B1-21BA99D7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2B3C-01B0-4EF6-A8B9-F92DA3C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D9B5-F38F-4E24-9EEE-4B6CD24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1F1CE-B2E2-4D14-908D-EDB5210C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0E06F-410E-4041-9F91-D7131347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E20C-2C95-462D-97FF-7379402D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2EC-9011-4DC3-8BC4-03EB3D58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2DE2B-362F-447E-B5AB-09D317C3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C6E73-CE7E-4BBC-95EC-7878D780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087B-5CC6-4F93-A6C7-ED6A8739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47C3-3CED-4B1D-830B-1EE7D256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B1-DEEE-4035-9CA8-804661D2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003D-8AB9-4328-88AE-8CC1FC6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D873-A450-483F-A604-DE7A0380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9D65-97C6-4976-8DA0-B6FC74FC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907FC-B4B7-4EE2-BDC8-182E676E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2FD-B9D0-42A9-8A34-B371B9A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0CDC-1B5D-4388-B8EF-69CFE49B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CF5DA-F567-45DD-9448-FF2A5CD6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3A69-4C9A-4B7B-BD66-F71411C1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68CE-8553-447F-B2B8-A6B3377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31C2-EA5F-464F-B3AC-1F45674E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E4E9-C464-42AA-ACE5-EF6877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A62-FF87-42DE-B3D9-1D0A5616D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F094-7117-4B7A-822D-B1650164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B45D8-CD30-4BDD-B3C6-311F4881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8855F-9C9A-4271-B378-790488F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46883-ED7E-4EA2-A2BC-D8DC03E3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B703-A87D-4B11-88A0-9FFC3ED5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3045-9895-4E1A-996D-CE06F68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397E9-3D29-4FD8-AF74-420C1B809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FBE2F-D975-4EE5-9CC7-98ED861C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C2FD-BCFB-4F50-833A-C54784226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B6D3F-48B7-4767-AF8D-95D0A9DB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B0729-2ECC-4D46-861C-1AC1A6E9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4E123-F652-471C-8EF2-C4B6B83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D83-E358-48F0-B81C-E43D5B4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355D5-FFF6-4724-B02E-2D23CD14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D109-05DD-47D7-B64B-0D7638A9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0C97-22EF-4A1F-85A1-0B48FF7E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7F35-615D-4171-A332-10CE20DA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EA7C0-7DD4-4100-B206-7147AD80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6C79D-5ACB-4AC9-9D11-BE73C061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39E0-1D86-4468-814A-62A26E1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A638-03D3-4CF6-80DA-E3C48E19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E69D4-F22F-4FBD-B792-603A67AA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121ED-DFAC-4D4D-A9CE-39775BA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F806-1380-428C-9DC4-C85C8C6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18AB2-B280-4AF4-B95F-5E9637B4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C7CE-543F-4874-A614-0236D4C0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BC8F-1E6E-40D9-B0BF-878801AC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BD045-49AB-409E-BA0C-91AE637C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AD96D-AFE5-470D-B74C-0146669A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7721-05AC-4B34-A53B-D601157C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212D5-0B8F-4C3E-9EA6-A20EC9AC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86C47-1A32-429D-8998-97C12E8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DD1-3903-480F-9AC8-16CDA0E26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17CC-F495-4F52-BC47-F9F927B58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910-348E-4C58-8D74-A481705A5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E7E-0628-4A63-BF51-346B1267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Review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Block Cipher dan Stream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3: Triple DES dan RC5)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8" name="Audio 17">
            <a:hlinkClick r:id="" action="ppaction://media"/>
            <a:extLst>
              <a:ext uri="{FF2B5EF4-FFF2-40B4-BE49-F238E27FC236}">
                <a16:creationId xmlns:a16="http://schemas.microsoft.com/office/drawing/2014/main" id="{865EFDC7-E7B1-4195-A867-9E15B2072EE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633200" y="6299200"/>
            <a:ext cx="406400" cy="406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11"/>
    </mc:Choice>
    <mc:Fallback xmlns="">
      <p:transition spd="slow" advTm="126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>
            <a:extLst>
              <a:ext uri="{FF2B5EF4-FFF2-40B4-BE49-F238E27FC236}">
                <a16:creationId xmlns:a16="http://schemas.microsoft.com/office/drawing/2014/main" id="{D6009A0D-4D58-4FF4-9071-526BDC67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2930479-848E-4BC6-94D3-2CC98B37C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93712"/>
            <a:ext cx="77724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i="1" dirty="0"/>
              <a:t>Triple</a:t>
            </a:r>
            <a:r>
              <a:rPr lang="en-US" altLang="en-US" b="1" dirty="0"/>
              <a:t> DES</a:t>
            </a:r>
            <a:endParaRPr lang="en-GB" altLang="en-US" b="1" dirty="0"/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6DD22AC-22AC-4961-916F-85E9B7762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1447800"/>
            <a:ext cx="885444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i="1" u="sng" dirty="0"/>
              <a:t>Triple</a:t>
            </a:r>
            <a:r>
              <a:rPr lang="en-US" altLang="en-US" b="1" u="sng" dirty="0"/>
              <a:t> DES </a:t>
            </a:r>
            <a:r>
              <a:rPr lang="en-US" altLang="en-US" b="1" u="sng" dirty="0" err="1"/>
              <a:t>dengan</a:t>
            </a:r>
            <a:r>
              <a:rPr lang="en-US" altLang="en-US" b="1" u="sng" dirty="0"/>
              <a:t> 2 </a:t>
            </a:r>
            <a:r>
              <a:rPr lang="en-US" altLang="en-US" b="1" u="sng" dirty="0" err="1"/>
              <a:t>kunci</a:t>
            </a:r>
            <a:endParaRPr lang="en-GB" altLang="en-US" b="1" u="sng" dirty="0"/>
          </a:p>
        </p:txBody>
      </p:sp>
      <p:graphicFrame>
        <p:nvGraphicFramePr>
          <p:cNvPr id="58373" name="Object 4">
            <a:extLst>
              <a:ext uri="{FF2B5EF4-FFF2-40B4-BE49-F238E27FC236}">
                <a16:creationId xmlns:a16="http://schemas.microsoft.com/office/drawing/2014/main" id="{3AADFAB0-07DC-450E-A535-53272B2239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99206"/>
              </p:ext>
            </p:extLst>
          </p:nvPr>
        </p:nvGraphicFramePr>
        <p:xfrm>
          <a:off x="2057400" y="2286952"/>
          <a:ext cx="6096000" cy="377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VISIO" r:id="rId3" imgW="5385054" imgH="3326892" progId="Visio.Drawing.5">
                  <p:embed/>
                </p:oleObj>
              </mc:Choice>
              <mc:Fallback>
                <p:oleObj name="VISIO" r:id="rId3" imgW="5385054" imgH="3326892" progId="Visio.Drawing.5">
                  <p:embed/>
                  <p:pic>
                    <p:nvPicPr>
                      <p:cNvPr id="58373" name="Object 4">
                        <a:extLst>
                          <a:ext uri="{FF2B5EF4-FFF2-40B4-BE49-F238E27FC236}">
                            <a16:creationId xmlns:a16="http://schemas.microsoft.com/office/drawing/2014/main" id="{3AADFAB0-07DC-450E-A535-53272B2239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86952"/>
                        <a:ext cx="6096000" cy="377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Slide Number Placeholder 5">
            <a:extLst>
              <a:ext uri="{FF2B5EF4-FFF2-40B4-BE49-F238E27FC236}">
                <a16:creationId xmlns:a16="http://schemas.microsoft.com/office/drawing/2014/main" id="{DCD829A3-E8D3-4E2F-A5E8-73AAD9BD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919F83-560E-4D5B-97CE-896AFF82075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>
            <a:extLst>
              <a:ext uri="{FF2B5EF4-FFF2-40B4-BE49-F238E27FC236}">
                <a16:creationId xmlns:a16="http://schemas.microsoft.com/office/drawing/2014/main" id="{CD953DF3-A992-407E-9864-AA998DB24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568129D-70A2-47F5-8EDE-FDA53F559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8400" y="838200"/>
            <a:ext cx="88138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i="1" u="sng" dirty="0"/>
              <a:t>Triple</a:t>
            </a:r>
            <a:r>
              <a:rPr lang="en-US" altLang="en-US" b="1" u="sng" dirty="0"/>
              <a:t> DES </a:t>
            </a:r>
            <a:r>
              <a:rPr lang="en-US" altLang="en-US" b="1" u="sng" dirty="0" err="1"/>
              <a:t>dengan</a:t>
            </a:r>
            <a:r>
              <a:rPr lang="en-US" altLang="en-US" b="1" u="sng" dirty="0"/>
              <a:t> 3 </a:t>
            </a:r>
            <a:r>
              <a:rPr lang="en-US" altLang="en-US" b="1" u="sng" dirty="0" err="1"/>
              <a:t>kunci</a:t>
            </a:r>
            <a:endParaRPr lang="en-GB" altLang="en-US" b="1" u="sng" dirty="0"/>
          </a:p>
          <a:p>
            <a:pPr eaLnBrk="1" hangingPunct="1"/>
            <a:endParaRPr lang="en-GB" altLang="en-US" dirty="0"/>
          </a:p>
        </p:txBody>
      </p:sp>
      <p:graphicFrame>
        <p:nvGraphicFramePr>
          <p:cNvPr id="59396" name="Object 4">
            <a:extLst>
              <a:ext uri="{FF2B5EF4-FFF2-40B4-BE49-F238E27FC236}">
                <a16:creationId xmlns:a16="http://schemas.microsoft.com/office/drawing/2014/main" id="{2D6B6D1E-B91B-452A-B344-DD331543EA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564878"/>
              </p:ext>
            </p:extLst>
          </p:nvPr>
        </p:nvGraphicFramePr>
        <p:xfrm>
          <a:off x="1803400" y="1727200"/>
          <a:ext cx="6934200" cy="429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VISIO" r:id="rId3" imgW="5385054" imgH="3326892" progId="Visio.Drawing.5">
                  <p:embed/>
                </p:oleObj>
              </mc:Choice>
              <mc:Fallback>
                <p:oleObj name="VISIO" r:id="rId3" imgW="5385054" imgH="3326892" progId="Visio.Drawing.5">
                  <p:embed/>
                  <p:pic>
                    <p:nvPicPr>
                      <p:cNvPr id="59396" name="Object 4">
                        <a:extLst>
                          <a:ext uri="{FF2B5EF4-FFF2-40B4-BE49-F238E27FC236}">
                            <a16:creationId xmlns:a16="http://schemas.microsoft.com/office/drawing/2014/main" id="{2D6B6D1E-B91B-452A-B344-DD331543EA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1727200"/>
                        <a:ext cx="6934200" cy="429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Slide Number Placeholder 4">
            <a:extLst>
              <a:ext uri="{FF2B5EF4-FFF2-40B4-BE49-F238E27FC236}">
                <a16:creationId xmlns:a16="http://schemas.microsoft.com/office/drawing/2014/main" id="{E4F21034-50BC-4608-BF2B-1DDF94E3B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D0E69A-CFE9-4841-B52F-DF7151D38DC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RC5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430922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2AA92FE8-9CDA-4FFA-AA6C-DFDBE1DAA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701040"/>
            <a:ext cx="9453880" cy="5394960"/>
          </a:xfrm>
        </p:spPr>
        <p:txBody>
          <a:bodyPr/>
          <a:lstStyle/>
          <a:p>
            <a:r>
              <a:rPr lang="en-US" altLang="en-US" i="1" dirty="0"/>
              <a:t>RC5</a:t>
            </a:r>
            <a:r>
              <a:rPr lang="en-US" altLang="en-US" dirty="0"/>
              <a:t> </a:t>
            </a:r>
            <a:r>
              <a:rPr lang="en-US" altLang="en-US" dirty="0" err="1"/>
              <a:t>dibuat</a:t>
            </a:r>
            <a:r>
              <a:rPr lang="en-US" altLang="en-US" dirty="0"/>
              <a:t> oleh Ron </a:t>
            </a:r>
            <a:r>
              <a:rPr lang="en-US" altLang="en-US" dirty="0" err="1"/>
              <a:t>Rivest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Laboratorium</a:t>
            </a:r>
            <a:r>
              <a:rPr lang="en-US" altLang="en-US" dirty="0"/>
              <a:t> </a:t>
            </a:r>
            <a:r>
              <a:rPr lang="en-US" altLang="en-US" i="1" dirty="0"/>
              <a:t>RSA</a:t>
            </a:r>
            <a:r>
              <a:rPr lang="en-US" altLang="en-US" dirty="0"/>
              <a:t>. </a:t>
            </a:r>
          </a:p>
          <a:p>
            <a:endParaRPr lang="en-US" altLang="en-US" dirty="0"/>
          </a:p>
          <a:p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, </a:t>
            </a:r>
            <a:r>
              <a:rPr lang="en-US" altLang="en-US" i="1" dirty="0"/>
              <a:t>RC5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:</a:t>
            </a:r>
          </a:p>
          <a:p>
            <a:pPr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yang </a:t>
            </a:r>
            <a:r>
              <a:rPr lang="en-US" altLang="en-US" dirty="0" err="1"/>
              <a:t>variabel</a:t>
            </a:r>
            <a:r>
              <a:rPr lang="en-US" altLang="en-US" dirty="0"/>
              <a:t> (32, 64, </a:t>
            </a:r>
            <a:r>
              <a:rPr lang="en-US" altLang="en-US" dirty="0" err="1"/>
              <a:t>atau</a:t>
            </a:r>
            <a:r>
              <a:rPr lang="en-US" altLang="en-US" dirty="0"/>
              <a:t> 128 bit)</a:t>
            </a:r>
          </a:p>
          <a:p>
            <a:pPr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yang </a:t>
            </a:r>
            <a:r>
              <a:rPr lang="en-US" altLang="en-US" dirty="0" err="1"/>
              <a:t>variabel</a:t>
            </a:r>
            <a:r>
              <a:rPr lang="en-US" altLang="en-US" dirty="0"/>
              <a:t> (0 </a:t>
            </a:r>
            <a:r>
              <a:rPr lang="en-US" altLang="en-US" dirty="0" err="1"/>
              <a:t>sampai</a:t>
            </a:r>
            <a:r>
              <a:rPr lang="en-US" altLang="en-US" dirty="0"/>
              <a:t> 2040 bit)</a:t>
            </a:r>
          </a:p>
          <a:p>
            <a:pPr>
              <a:buFontTx/>
              <a:buNone/>
            </a:pPr>
            <a:r>
              <a:rPr lang="en-US" altLang="en-US" dirty="0"/>
              <a:t>	- dan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yang </a:t>
            </a:r>
            <a:r>
              <a:rPr lang="en-US" altLang="en-US" dirty="0" err="1"/>
              <a:t>variabel</a:t>
            </a:r>
            <a:r>
              <a:rPr lang="en-US" altLang="en-US" dirty="0"/>
              <a:t> (0 </a:t>
            </a:r>
            <a:r>
              <a:rPr lang="en-US" altLang="en-US" dirty="0" err="1"/>
              <a:t>sampai</a:t>
            </a:r>
            <a:r>
              <a:rPr lang="en-US" altLang="en-US" dirty="0"/>
              <a:t> 255). </a:t>
            </a:r>
          </a:p>
        </p:txBody>
      </p:sp>
      <p:sp>
        <p:nvSpPr>
          <p:cNvPr id="61443" name="Footer Placeholder 3">
            <a:extLst>
              <a:ext uri="{FF2B5EF4-FFF2-40B4-BE49-F238E27FC236}">
                <a16:creationId xmlns:a16="http://schemas.microsoft.com/office/drawing/2014/main" id="{BA15FE78-992A-4364-B0A9-4254C6AC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1444" name="Slide Number Placeholder 4">
            <a:extLst>
              <a:ext uri="{FF2B5EF4-FFF2-40B4-BE49-F238E27FC236}">
                <a16:creationId xmlns:a16="http://schemas.microsoft.com/office/drawing/2014/main" id="{63EA9AEA-EF7A-4017-97D7-D75B9536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E38DC3-3421-4A49-967D-1B7B2C9DDC1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30BA912-80BF-4F57-B74B-6DAF3861E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371453"/>
              </p:ext>
            </p:extLst>
          </p:nvPr>
        </p:nvGraphicFramePr>
        <p:xfrm>
          <a:off x="1412241" y="3906520"/>
          <a:ext cx="90455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3" imgW="4819934" imgH="1055138" progId="Word.Document.12">
                  <p:embed/>
                </p:oleObj>
              </mc:Choice>
              <mc:Fallback>
                <p:oleObj name="Document" r:id="rId3" imgW="4819934" imgH="1055138" progId="Word.Document.12">
                  <p:embed/>
                  <p:pic>
                    <p:nvPicPr>
                      <p:cNvPr id="62468" name="Object 2">
                        <a:extLst>
                          <a:ext uri="{FF2B5EF4-FFF2-40B4-BE49-F238E27FC236}">
                            <a16:creationId xmlns:a16="http://schemas.microsoft.com/office/drawing/2014/main" id="{60679970-24C6-434A-9BAE-77230F618F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241" y="3906520"/>
                        <a:ext cx="90455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8E69-7DB2-4F41-B4D8-CBEEE5D9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240" y="680720"/>
            <a:ext cx="9352280" cy="502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err="1"/>
              <a:t>Pembentukan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Internal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sz="2400" dirty="0"/>
              <a:t> </a:t>
            </a:r>
            <a:r>
              <a:rPr lang="en-US" dirty="0" err="1"/>
              <a:t>Kunci</a:t>
            </a:r>
            <a:r>
              <a:rPr lang="en-US" dirty="0"/>
              <a:t> internal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2</a:t>
            </a:r>
            <a:r>
              <a:rPr lang="en-US" i="1" dirty="0"/>
              <a:t>r</a:t>
            </a:r>
            <a:r>
              <a:rPr lang="en-US" dirty="0"/>
              <a:t> + 2 </a:t>
            </a:r>
            <a:r>
              <a:rPr lang="en-US" dirty="0" err="1"/>
              <a:t>buah</a:t>
            </a:r>
            <a:r>
              <a:rPr lang="en-US" dirty="0"/>
              <a:t> yang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yang </a:t>
            </a:r>
            <a:r>
              <a:rPr lang="en-US" dirty="0" err="1"/>
              <a:t>dilabeli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[0], </a:t>
            </a:r>
            <a:r>
              <a:rPr lang="en-US" i="1" dirty="0"/>
              <a:t>S</a:t>
            </a:r>
            <a:r>
              <a:rPr lang="en-US" dirty="0"/>
              <a:t>[1], …, </a:t>
            </a:r>
            <a:r>
              <a:rPr lang="en-US" i="1" dirty="0"/>
              <a:t>S</a:t>
            </a:r>
            <a:r>
              <a:rPr lang="en-US" dirty="0"/>
              <a:t>[</a:t>
            </a:r>
            <a:r>
              <a:rPr lang="en-US" i="1" dirty="0"/>
              <a:t>t </a:t>
            </a:r>
            <a:r>
              <a:rPr lang="en-US" dirty="0"/>
              <a:t>– 1]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t </a:t>
            </a:r>
            <a:r>
              <a:rPr lang="en-US" dirty="0"/>
              <a:t>= 2</a:t>
            </a:r>
            <a:r>
              <a:rPr lang="en-US" i="1" dirty="0"/>
              <a:t>r</a:t>
            </a:r>
            <a:r>
              <a:rPr lang="en-US" dirty="0"/>
              <a:t> + 2. </a:t>
            </a:r>
          </a:p>
          <a:p>
            <a:pPr marL="0" indent="0"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i="1" dirty="0"/>
              <a:t>word</a:t>
            </a:r>
            <a:r>
              <a:rPr lang="en-US" dirty="0"/>
              <a:t> (1 </a:t>
            </a:r>
            <a:r>
              <a:rPr lang="en-US" i="1" dirty="0"/>
              <a:t>word</a:t>
            </a:r>
            <a:r>
              <a:rPr lang="en-US" dirty="0"/>
              <a:t> = </a:t>
            </a:r>
            <a:r>
              <a:rPr lang="en-US" i="1" dirty="0"/>
              <a:t>w </a:t>
            </a:r>
            <a:r>
              <a:rPr lang="en-US" dirty="0"/>
              <a:t>bit)</a:t>
            </a:r>
          </a:p>
        </p:txBody>
      </p:sp>
      <p:sp>
        <p:nvSpPr>
          <p:cNvPr id="63491" name="Footer Placeholder 3">
            <a:extLst>
              <a:ext uri="{FF2B5EF4-FFF2-40B4-BE49-F238E27FC236}">
                <a16:creationId xmlns:a16="http://schemas.microsoft.com/office/drawing/2014/main" id="{420293BA-4058-4804-AA2C-CE7B2E60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3492" name="Slide Number Placeholder 4">
            <a:extLst>
              <a:ext uri="{FF2B5EF4-FFF2-40B4-BE49-F238E27FC236}">
                <a16:creationId xmlns:a16="http://schemas.microsoft.com/office/drawing/2014/main" id="{BCD78CF1-18FB-4C4D-B734-C5F8A834C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78F74C-F7A8-4B62-A53D-45303E142C0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F3444552-E851-4C0B-99D2-119D84AEF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990600"/>
            <a:ext cx="10891520" cy="53657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Mula-mula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eksternal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K</a:t>
            </a:r>
            <a:r>
              <a:rPr lang="en-US" altLang="en-US" sz="2400" dirty="0"/>
              <a:t>[0..</a:t>
            </a:r>
            <a:r>
              <a:rPr lang="en-US" altLang="en-US" sz="2400" i="1" dirty="0"/>
              <a:t>b</a:t>
            </a:r>
            <a:r>
              <a:rPr lang="en-US" altLang="en-US" sz="2400" dirty="0"/>
              <a:t> – 1], </a:t>
            </a:r>
            <a:r>
              <a:rPr lang="en-US" altLang="en-US" sz="2400" dirty="0" err="1"/>
              <a:t>disalin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berukuran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c word</a:t>
            </a:r>
            <a:r>
              <a:rPr lang="en-US" altLang="en-US" sz="2400" dirty="0"/>
              <a:t>, </a:t>
            </a:r>
            <a:r>
              <a:rPr lang="en-US" altLang="en-US" sz="2400" i="1" dirty="0"/>
              <a:t>L</a:t>
            </a:r>
            <a:r>
              <a:rPr lang="en-US" altLang="en-US" sz="2400" dirty="0"/>
              <a:t>[0.. </a:t>
            </a:r>
            <a:r>
              <a:rPr lang="en-US" altLang="en-US" sz="2400" i="1" dirty="0"/>
              <a:t>c</a:t>
            </a:r>
            <a:r>
              <a:rPr lang="en-US" altLang="en-US" sz="2400" dirty="0"/>
              <a:t> – 1]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sejumlah</a:t>
            </a:r>
            <a:r>
              <a:rPr lang="en-US" altLang="en-US" sz="2400" dirty="0"/>
              <a:t> 0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(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kelipatan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inisialisasi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S[0]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P</a:t>
            </a:r>
            <a:r>
              <a:rPr lang="en-US" altLang="en-US" sz="2400" baseline="-25000" dirty="0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b="1" dirty="0"/>
              <a:t>	for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1 </a:t>
            </a:r>
            <a:r>
              <a:rPr lang="en-US" altLang="en-US" sz="2400" b="1" dirty="0"/>
              <a:t>to</a:t>
            </a:r>
            <a:r>
              <a:rPr lang="en-US" altLang="en-US" sz="2400" dirty="0"/>
              <a:t> t – 1  </a:t>
            </a:r>
            <a:r>
              <a:rPr lang="en-US" altLang="en-US" sz="2400" b="1" dirty="0"/>
              <a:t>do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 1] + </a:t>
            </a:r>
            <a:r>
              <a:rPr lang="en-US" altLang="en-US" sz="2400" dirty="0" err="1"/>
              <a:t>Q</a:t>
            </a:r>
            <a:r>
              <a:rPr lang="en-US" altLang="en-US" sz="2400" baseline="-25000" dirty="0" err="1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b="1" dirty="0" err="1"/>
              <a:t>endfor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4515" name="Footer Placeholder 3">
            <a:extLst>
              <a:ext uri="{FF2B5EF4-FFF2-40B4-BE49-F238E27FC236}">
                <a16:creationId xmlns:a16="http://schemas.microsoft.com/office/drawing/2014/main" id="{859FE9F5-7AAD-40E4-AEF6-B206C022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4516" name="Slide Number Placeholder 4">
            <a:extLst>
              <a:ext uri="{FF2B5EF4-FFF2-40B4-BE49-F238E27FC236}">
                <a16:creationId xmlns:a16="http://schemas.microsoft.com/office/drawing/2014/main" id="{90795123-DCDB-4AD9-BECE-AFD6199F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DE4D9-6662-4183-88B5-78C0C81E459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>
            <a:extLst>
              <a:ext uri="{FF2B5EF4-FFF2-40B4-BE49-F238E27FC236}">
                <a16:creationId xmlns:a16="http://schemas.microsoft.com/office/drawing/2014/main" id="{9CFE5DD6-D25E-40A3-A2B8-BDFB59CC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5539" name="Slide Number Placeholder 4">
            <a:extLst>
              <a:ext uri="{FF2B5EF4-FFF2-40B4-BE49-F238E27FC236}">
                <a16:creationId xmlns:a16="http://schemas.microsoft.com/office/drawing/2014/main" id="{06854B2F-9456-4E8B-AAC4-273AF6EC2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2FA705-A9E3-4A43-BBFF-1D9882AFF0C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graphicFrame>
        <p:nvGraphicFramePr>
          <p:cNvPr id="65540" name="Object 2">
            <a:extLst>
              <a:ext uri="{FF2B5EF4-FFF2-40B4-BE49-F238E27FC236}">
                <a16:creationId xmlns:a16="http://schemas.microsoft.com/office/drawing/2014/main" id="{6E38606A-86EB-4B9F-8DC6-A0D99981BE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289191"/>
              </p:ext>
            </p:extLst>
          </p:nvPr>
        </p:nvGraphicFramePr>
        <p:xfrm>
          <a:off x="1290276" y="955040"/>
          <a:ext cx="9611447" cy="5262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Document" r:id="rId3" imgW="6024466" imgH="3299468" progId="Word.Document.12">
                  <p:embed/>
                </p:oleObj>
              </mc:Choice>
              <mc:Fallback>
                <p:oleObj name="Document" r:id="rId3" imgW="6024466" imgH="3299468" progId="Word.Document.12">
                  <p:embed/>
                  <p:pic>
                    <p:nvPicPr>
                      <p:cNvPr id="65540" name="Object 2">
                        <a:extLst>
                          <a:ext uri="{FF2B5EF4-FFF2-40B4-BE49-F238E27FC236}">
                            <a16:creationId xmlns:a16="http://schemas.microsoft.com/office/drawing/2014/main" id="{6E38606A-86EB-4B9F-8DC6-A0D99981BE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276" y="955040"/>
                        <a:ext cx="9611447" cy="5262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>
            <a:extLst>
              <a:ext uri="{FF2B5EF4-FFF2-40B4-BE49-F238E27FC236}">
                <a16:creationId xmlns:a16="http://schemas.microsoft.com/office/drawing/2014/main" id="{758A8AF8-67A8-4FEE-A4DD-EF42BBF00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3F6D0F80-D4A5-486D-9A88-B9E62988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3E0DF5-E8A0-4FDD-84DE-B3530D2FB93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graphicFrame>
        <p:nvGraphicFramePr>
          <p:cNvPr id="66564" name="Object 2">
            <a:extLst>
              <a:ext uri="{FF2B5EF4-FFF2-40B4-BE49-F238E27FC236}">
                <a16:creationId xmlns:a16="http://schemas.microsoft.com/office/drawing/2014/main" id="{52896CC5-687F-41F6-A7B6-9DB9949DC3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77595"/>
              </p:ext>
            </p:extLst>
          </p:nvPr>
        </p:nvGraphicFramePr>
        <p:xfrm>
          <a:off x="1141739" y="1320800"/>
          <a:ext cx="10212061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Document" r:id="rId3" imgW="4675866" imgH="1931176" progId="Word.Document.12">
                  <p:embed/>
                </p:oleObj>
              </mc:Choice>
              <mc:Fallback>
                <p:oleObj name="Document" r:id="rId3" imgW="4675866" imgH="1931176" progId="Word.Document.12">
                  <p:embed/>
                  <p:pic>
                    <p:nvPicPr>
                      <p:cNvPr id="66564" name="Object 2">
                        <a:extLst>
                          <a:ext uri="{FF2B5EF4-FFF2-40B4-BE49-F238E27FC236}">
                            <a16:creationId xmlns:a16="http://schemas.microsoft.com/office/drawing/2014/main" id="{52896CC5-687F-41F6-A7B6-9DB9949DC3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739" y="1320800"/>
                        <a:ext cx="10212061" cy="421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60644ACF-3A3B-4E00-9726-1874272CC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40" y="762000"/>
            <a:ext cx="1053592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err="1"/>
              <a:t>Enkripsi</a:t>
            </a:r>
            <a:endParaRPr lang="en-US" altLang="en-US" b="1" dirty="0"/>
          </a:p>
          <a:p>
            <a:r>
              <a:rPr lang="en-US" altLang="en-US" sz="2400" dirty="0" err="1"/>
              <a:t>Tinjau</a:t>
            </a:r>
            <a:r>
              <a:rPr lang="en-US" altLang="en-US" sz="2400" dirty="0"/>
              <a:t> </a:t>
            </a:r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64 bit dan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. </a:t>
            </a:r>
          </a:p>
          <a:p>
            <a:r>
              <a:rPr lang="en-US" altLang="en-US" sz="2400" dirty="0" err="1"/>
              <a:t>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…,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2</a:t>
            </a:r>
            <a:r>
              <a:rPr lang="en-US" altLang="en-US" sz="2400" i="1" baseline="-25000" dirty="0"/>
              <a:t>r</a:t>
            </a:r>
            <a:r>
              <a:rPr lang="en-US" altLang="en-US" sz="2400" baseline="-25000" dirty="0"/>
              <a:t> + 2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32-bit.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= 1, 2, .. </a:t>
            </a:r>
            <a:r>
              <a:rPr lang="en-US" altLang="en-US" sz="2400" i="1" dirty="0"/>
              <a:t>r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 </a:t>
            </a:r>
            <a:r>
              <a:rPr lang="en-US" altLang="en-US" sz="2400" dirty="0" err="1"/>
              <a:t>tambahan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seluruhnya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2</a:t>
            </a:r>
            <a:r>
              <a:rPr lang="en-US" altLang="en-US" sz="2400" i="1" dirty="0"/>
              <a:t>r</a:t>
            </a:r>
            <a:r>
              <a:rPr lang="en-US" altLang="en-US" sz="2400" dirty="0"/>
              <a:t> + 2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mula-mula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plainteks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, </a:t>
            </a:r>
            <a:r>
              <a:rPr lang="en-US" altLang="en-US" sz="2400" i="1" dirty="0"/>
              <a:t>A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B</a:t>
            </a:r>
            <a:r>
              <a:rPr lang="en-US" altLang="en-US" sz="2400" dirty="0"/>
              <a:t>, yang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 bit. </a:t>
            </a:r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dijumlahkan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modulo 2</a:t>
            </a:r>
            <a:r>
              <a:rPr lang="en-US" altLang="en-US" sz="2400" baseline="30000" dirty="0"/>
              <a:t>32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7587" name="Footer Placeholder 3">
            <a:extLst>
              <a:ext uri="{FF2B5EF4-FFF2-40B4-BE49-F238E27FC236}">
                <a16:creationId xmlns:a16="http://schemas.microsoft.com/office/drawing/2014/main" id="{F937DB5A-FC24-4A0B-B692-041B9DD2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7588" name="Slide Number Placeholder 4">
            <a:extLst>
              <a:ext uri="{FF2B5EF4-FFF2-40B4-BE49-F238E27FC236}">
                <a16:creationId xmlns:a16="http://schemas.microsoft.com/office/drawing/2014/main" id="{9A97CF5D-364A-4637-B5FB-788E648F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A17BB-B95D-456B-984C-386C3EFA48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67589" name="Rectangle 2">
            <a:extLst>
              <a:ext uri="{FF2B5EF4-FFF2-40B4-BE49-F238E27FC236}">
                <a16:creationId xmlns:a16="http://schemas.microsoft.com/office/drawing/2014/main" id="{CBA78F3A-6E85-47E6-81FC-DE753D848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4B459BD5-7B68-48A6-992F-E06F223AB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066800"/>
            <a:ext cx="9601200" cy="5029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400" dirty="0"/>
              <a:t>	A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A + S[0]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dirty="0"/>
              <a:t>	B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B + S[1]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dirty="0"/>
              <a:t> </a:t>
            </a:r>
          </a:p>
          <a:p>
            <a:r>
              <a:rPr lang="en-US" altLang="en-US" sz="2400" dirty="0" err="1"/>
              <a:t>Selanjutnya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</a:t>
            </a:r>
            <a:r>
              <a:rPr lang="en-US" altLang="en-US" sz="2400" i="1" dirty="0"/>
              <a:t>r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i="1" dirty="0"/>
              <a:t>XOR,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pergeseran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sirkuler</a:t>
            </a:r>
            <a:r>
              <a:rPr lang="en-US" altLang="en-US" sz="2400" dirty="0"/>
              <a:t>, dan </a:t>
            </a:r>
            <a:r>
              <a:rPr lang="en-US" altLang="en-US" sz="2400" dirty="0" err="1"/>
              <a:t>penjulahan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modulo 2</a:t>
            </a:r>
            <a:r>
              <a:rPr lang="en-US" altLang="en-US" sz="2400" baseline="30000" dirty="0"/>
              <a:t>32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r>
              <a:rPr lang="en-US" altLang="en-US" sz="2400" dirty="0"/>
              <a:t>		</a:t>
            </a:r>
            <a:r>
              <a:rPr lang="en-US" altLang="en-US" sz="2400" b="1" dirty="0"/>
              <a:t>for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1 </a:t>
            </a:r>
            <a:r>
              <a:rPr lang="en-US" altLang="en-US" sz="2400" b="1" dirty="0"/>
              <a:t>to</a:t>
            </a:r>
            <a:r>
              <a:rPr lang="en-US" altLang="en-US" sz="2400" dirty="0"/>
              <a:t> r </a:t>
            </a:r>
            <a:r>
              <a:rPr lang="en-US" altLang="en-US" sz="2400" b="1" dirty="0"/>
              <a:t>do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		 A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((A </a:t>
            </a:r>
            <a:r>
              <a:rPr lang="en-US" altLang="en-US" sz="2400" dirty="0">
                <a:sym typeface="Symbol" panose="05050102010706020507" pitchFamily="18" charset="2"/>
              </a:rPr>
              <a:t></a:t>
            </a:r>
            <a:r>
              <a:rPr lang="en-US" altLang="en-US" sz="2400" dirty="0"/>
              <a:t> B) &lt;&lt;&lt; B) + S[2i]</a:t>
            </a:r>
          </a:p>
          <a:p>
            <a:pPr>
              <a:buFontTx/>
              <a:buNone/>
            </a:pPr>
            <a:r>
              <a:rPr lang="en-US" altLang="en-US" sz="2400" dirty="0"/>
              <a:t>   			 B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((B </a:t>
            </a:r>
            <a:r>
              <a:rPr lang="en-US" altLang="en-US" sz="2400" dirty="0">
                <a:sym typeface="Symbol" panose="05050102010706020507" pitchFamily="18" charset="2"/>
              </a:rPr>
              <a:t></a:t>
            </a:r>
            <a:r>
              <a:rPr lang="en-US" altLang="en-US" sz="2400" dirty="0"/>
              <a:t> A) &lt;&lt;&lt; A) + S[2i+1]</a:t>
            </a:r>
          </a:p>
          <a:p>
            <a:pPr>
              <a:buFontTx/>
              <a:buNone/>
            </a:pPr>
            <a:r>
              <a:rPr lang="en-US" altLang="en-US" sz="2400" dirty="0"/>
              <a:t>		</a:t>
            </a:r>
            <a:r>
              <a:rPr lang="en-US" altLang="en-US" sz="2400" b="1" dirty="0" err="1"/>
              <a:t>endfor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 </a:t>
            </a:r>
          </a:p>
        </p:txBody>
      </p:sp>
      <p:sp>
        <p:nvSpPr>
          <p:cNvPr id="68611" name="Footer Placeholder 3">
            <a:extLst>
              <a:ext uri="{FF2B5EF4-FFF2-40B4-BE49-F238E27FC236}">
                <a16:creationId xmlns:a16="http://schemas.microsoft.com/office/drawing/2014/main" id="{33B5A482-E72B-4322-A84B-0B956BEB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8612" name="Slide Number Placeholder 4">
            <a:extLst>
              <a:ext uri="{FF2B5EF4-FFF2-40B4-BE49-F238E27FC236}">
                <a16:creationId xmlns:a16="http://schemas.microsoft.com/office/drawing/2014/main" id="{7800C37C-B8A9-465C-8447-4523C686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F90308-992D-45CC-89FB-562453BC670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Triple DES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1226027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>
            <a:extLst>
              <a:ext uri="{FF2B5EF4-FFF2-40B4-BE49-F238E27FC236}">
                <a16:creationId xmlns:a16="http://schemas.microsoft.com/office/drawing/2014/main" id="{FD1174DB-6867-4105-9BEB-4E194C18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69635" name="Slide Number Placeholder 4">
            <a:extLst>
              <a:ext uri="{FF2B5EF4-FFF2-40B4-BE49-F238E27FC236}">
                <a16:creationId xmlns:a16="http://schemas.microsoft.com/office/drawing/2014/main" id="{00C322FE-927B-488E-951A-32C0BF1F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4E5C44-0F3D-45F9-AB37-830E3DF919A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  <p:sp>
        <p:nvSpPr>
          <p:cNvPr id="69636" name="Rectangle 6">
            <a:extLst>
              <a:ext uri="{FF2B5EF4-FFF2-40B4-BE49-F238E27FC236}">
                <a16:creationId xmlns:a16="http://schemas.microsoft.com/office/drawing/2014/main" id="{D46D39DF-371D-4F16-AD57-F4541DFD1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904" y="820737"/>
            <a:ext cx="457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Cipherteks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terakhir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disimpan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B</a:t>
            </a:r>
            <a:r>
              <a:rPr lang="en-US" altLang="en-US" sz="2400" dirty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Gabungan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keduanya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plainteks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berukuran</a:t>
            </a:r>
            <a:r>
              <a:rPr lang="en-US" altLang="en-US" sz="2400" dirty="0"/>
              <a:t> 64 bit.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Proses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:</a:t>
            </a:r>
          </a:p>
        </p:txBody>
      </p:sp>
      <p:sp>
        <p:nvSpPr>
          <p:cNvPr id="69637" name="Rectangle 11">
            <a:extLst>
              <a:ext uri="{FF2B5EF4-FFF2-40B4-BE49-F238E27FC236}">
                <a16:creationId xmlns:a16="http://schemas.microsoft.com/office/drawing/2014/main" id="{9E0AEFD1-04BE-41A6-97BA-45CFE8A2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1" y="84288"/>
            <a:ext cx="14285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9638" name="Object 4">
            <a:extLst>
              <a:ext uri="{FF2B5EF4-FFF2-40B4-BE49-F238E27FC236}">
                <a16:creationId xmlns:a16="http://schemas.microsoft.com/office/drawing/2014/main" id="{2DD23145-7464-41FC-9A46-D05CC64DA2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292100"/>
          <a:ext cx="3378200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r:id="rId3" imgW="1888410" imgH="4102990" progId="Visio.Drawing.6">
                  <p:embed/>
                </p:oleObj>
              </mc:Choice>
              <mc:Fallback>
                <p:oleObj r:id="rId3" imgW="1888410" imgH="4102990" progId="Visio.Drawing.6">
                  <p:embed/>
                  <p:pic>
                    <p:nvPicPr>
                      <p:cNvPr id="69638" name="Object 4">
                        <a:extLst>
                          <a:ext uri="{FF2B5EF4-FFF2-40B4-BE49-F238E27FC236}">
                            <a16:creationId xmlns:a16="http://schemas.microsoft.com/office/drawing/2014/main" id="{2DD23145-7464-41FC-9A46-D05CC64DA2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92100"/>
                        <a:ext cx="3378200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>
            <a:extLst>
              <a:ext uri="{FF2B5EF4-FFF2-40B4-BE49-F238E27FC236}">
                <a16:creationId xmlns:a16="http://schemas.microsoft.com/office/drawing/2014/main" id="{7679BE35-8997-4C62-BE08-B29A6CA9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5105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B9C3998-8CDD-4C21-9C82-77484A5C8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/>
              <a:t>DES </a:t>
            </a:r>
            <a:r>
              <a:rPr lang="en-US" altLang="en-US" b="1" dirty="0" err="1"/>
              <a:t>Berganda</a:t>
            </a:r>
            <a:endParaRPr lang="en-GB" altLang="en-US" b="1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1D3BCDE-1245-439F-9911-F25668D22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Karena DES mempunyai potensi kelemahan pada </a:t>
            </a:r>
            <a:r>
              <a:rPr lang="en-US" altLang="en-US" i="1"/>
              <a:t>brute force atack</a:t>
            </a:r>
            <a:r>
              <a:rPr lang="en-US" altLang="en-US"/>
              <a:t>, maka dibuat varian dari DES.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Varian DES yang paling luas digunakan adalah DES berganda (</a:t>
            </a:r>
            <a:r>
              <a:rPr lang="en-US" altLang="en-US" i="1"/>
              <a:t>multiple DES</a:t>
            </a:r>
            <a:r>
              <a:rPr lang="en-US" altLang="en-US"/>
              <a:t>).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DES berganda adalah enkripsi berkali-kali dengan DES dan menggunakan kunci ganda.</a:t>
            </a:r>
            <a:endParaRPr lang="en-GB" altLang="en-US"/>
          </a:p>
        </p:txBody>
      </p:sp>
      <p:sp>
        <p:nvSpPr>
          <p:cNvPr id="51205" name="Slide Number Placeholder 4">
            <a:extLst>
              <a:ext uri="{FF2B5EF4-FFF2-40B4-BE49-F238E27FC236}">
                <a16:creationId xmlns:a16="http://schemas.microsoft.com/office/drawing/2014/main" id="{DEBCAEB2-1F79-462B-ABDE-6213AB8AB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55B852-465F-475B-BD0E-3CFFC24CD58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>
            <a:extLst>
              <a:ext uri="{FF2B5EF4-FFF2-40B4-BE49-F238E27FC236}">
                <a16:creationId xmlns:a16="http://schemas.microsoft.com/office/drawing/2014/main" id="{58195FBD-F320-4D04-92E2-5FC21C5F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7296C1E-72B2-4D8C-B889-9889D2DB3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556D272-521C-400F-8447-D5427E3DA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Tinjau DES berganda:</a:t>
            </a:r>
          </a:p>
          <a:p>
            <a:pPr eaLnBrk="1" hangingPunct="1">
              <a:buFontTx/>
              <a:buNone/>
            </a:pPr>
            <a:r>
              <a:rPr lang="en-US" altLang="en-US"/>
              <a:t>	1. </a:t>
            </a:r>
            <a:r>
              <a:rPr lang="en-US" altLang="en-US" i="1"/>
              <a:t>Double DES</a:t>
            </a:r>
          </a:p>
          <a:p>
            <a:pPr eaLnBrk="1" hangingPunct="1">
              <a:buFontTx/>
              <a:buNone/>
            </a:pPr>
            <a:r>
              <a:rPr lang="en-US" altLang="en-US"/>
              <a:t>	2. </a:t>
            </a:r>
            <a:r>
              <a:rPr lang="en-US" altLang="en-US" i="1"/>
              <a:t>Triple DES</a:t>
            </a:r>
            <a:endParaRPr lang="en-GB" altLang="en-US" i="1"/>
          </a:p>
        </p:txBody>
      </p:sp>
      <p:sp>
        <p:nvSpPr>
          <p:cNvPr id="52229" name="Slide Number Placeholder 4">
            <a:extLst>
              <a:ext uri="{FF2B5EF4-FFF2-40B4-BE49-F238E27FC236}">
                <a16:creationId xmlns:a16="http://schemas.microsoft.com/office/drawing/2014/main" id="{004DDAC6-F8FE-4FC9-91B2-1F0AF0FC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03F897-1346-4AB9-8518-50802B313F9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>
            <a:extLst>
              <a:ext uri="{FF2B5EF4-FFF2-40B4-BE49-F238E27FC236}">
                <a16:creationId xmlns:a16="http://schemas.microsoft.com/office/drawing/2014/main" id="{62F2779A-E9FD-4CD0-914B-6366519E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139A3F7-81D7-4D54-B8CF-460E4F4EB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5480" y="533400"/>
            <a:ext cx="77724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i="1" dirty="0"/>
              <a:t>Double DES</a:t>
            </a:r>
            <a:endParaRPr lang="en-GB" altLang="en-US" b="1" i="1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4155B38-51E0-43D6-B9A7-D3540ACE8F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29676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Menggunakan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eksternal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K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K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 err="1"/>
              <a:t>Enkripsi</a:t>
            </a:r>
            <a:r>
              <a:rPr lang="en-US" altLang="en-US" sz="2400" dirty="0"/>
              <a:t>: </a:t>
            </a:r>
            <a:r>
              <a:rPr lang="en-US" altLang="en-US" sz="2400" i="1" dirty="0"/>
              <a:t>C</a:t>
            </a:r>
            <a:r>
              <a:rPr lang="en-US" altLang="en-US" sz="2400" dirty="0"/>
              <a:t> = </a:t>
            </a:r>
            <a:r>
              <a:rPr lang="en-US" altLang="en-US" sz="2400" i="1" dirty="0"/>
              <a:t>E</a:t>
            </a:r>
            <a:r>
              <a:rPr lang="en-US" altLang="en-US" sz="2400" i="1" baseline="-25000" dirty="0"/>
              <a:t>K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(</a:t>
            </a:r>
            <a:r>
              <a:rPr lang="en-US" altLang="en-US" sz="2400" i="1" dirty="0"/>
              <a:t>E</a:t>
            </a:r>
            <a:r>
              <a:rPr lang="en-US" altLang="en-US" sz="2400" i="1" baseline="-25000" dirty="0"/>
              <a:t>K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(</a:t>
            </a:r>
            <a:r>
              <a:rPr lang="en-US" altLang="en-US" sz="2400" i="1" dirty="0"/>
              <a:t>P</a:t>
            </a:r>
            <a:r>
              <a:rPr lang="en-US" altLang="en-US" sz="2400" dirty="0"/>
              <a:t>))</a:t>
            </a:r>
          </a:p>
          <a:p>
            <a:pPr eaLnBrk="1" hangingPunct="1"/>
            <a:r>
              <a:rPr lang="en-US" altLang="en-US" sz="2400" dirty="0" err="1"/>
              <a:t>Dekripsi</a:t>
            </a:r>
            <a:r>
              <a:rPr lang="en-US" altLang="en-US" sz="2400" dirty="0"/>
              <a:t>: </a:t>
            </a:r>
            <a:r>
              <a:rPr lang="en-US" altLang="en-US" sz="2400" i="1" dirty="0"/>
              <a:t>P</a:t>
            </a:r>
            <a:r>
              <a:rPr lang="en-US" altLang="en-US" sz="2400" dirty="0"/>
              <a:t> = </a:t>
            </a:r>
            <a:r>
              <a:rPr lang="en-US" altLang="en-US" sz="2400" i="1" dirty="0"/>
              <a:t>D</a:t>
            </a:r>
            <a:r>
              <a:rPr lang="en-US" altLang="en-US" sz="2400" i="1" baseline="-25000" dirty="0"/>
              <a:t>K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(</a:t>
            </a:r>
            <a:r>
              <a:rPr lang="en-US" altLang="en-US" sz="2400" i="1" dirty="0"/>
              <a:t>D</a:t>
            </a:r>
            <a:r>
              <a:rPr lang="en-US" altLang="en-US" sz="2400" i="1" baseline="-25000" dirty="0"/>
              <a:t>K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(</a:t>
            </a:r>
            <a:r>
              <a:rPr lang="en-US" altLang="en-US" sz="2400" i="1" dirty="0"/>
              <a:t>C</a:t>
            </a:r>
            <a:r>
              <a:rPr lang="en-US" altLang="en-US" sz="2400" dirty="0"/>
              <a:t>))</a:t>
            </a:r>
          </a:p>
          <a:p>
            <a:pPr eaLnBrk="1" hangingPunct="1"/>
            <a:endParaRPr lang="en-GB" altLang="en-US" sz="2400" dirty="0"/>
          </a:p>
        </p:txBody>
      </p:sp>
      <p:graphicFrame>
        <p:nvGraphicFramePr>
          <p:cNvPr id="53253" name="Object 4">
            <a:extLst>
              <a:ext uri="{FF2B5EF4-FFF2-40B4-BE49-F238E27FC236}">
                <a16:creationId xmlns:a16="http://schemas.microsoft.com/office/drawing/2014/main" id="{273348F1-BEB9-40BF-9C8B-17CF733A3F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904180"/>
              </p:ext>
            </p:extLst>
          </p:nvPr>
        </p:nvGraphicFramePr>
        <p:xfrm>
          <a:off x="4724400" y="1915476"/>
          <a:ext cx="5399378" cy="4409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VISIO" r:id="rId3" imgW="4055364" imgH="3304794" progId="Visio.Drawing.5">
                  <p:embed/>
                </p:oleObj>
              </mc:Choice>
              <mc:Fallback>
                <p:oleObj name="VISIO" r:id="rId3" imgW="4055364" imgH="3304794" progId="Visio.Drawing.5">
                  <p:embed/>
                  <p:pic>
                    <p:nvPicPr>
                      <p:cNvPr id="53253" name="Object 4">
                        <a:extLst>
                          <a:ext uri="{FF2B5EF4-FFF2-40B4-BE49-F238E27FC236}">
                            <a16:creationId xmlns:a16="http://schemas.microsoft.com/office/drawing/2014/main" id="{273348F1-BEB9-40BF-9C8B-17CF733A3F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15476"/>
                        <a:ext cx="5399378" cy="4409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Slide Number Placeholder 5">
            <a:extLst>
              <a:ext uri="{FF2B5EF4-FFF2-40B4-BE49-F238E27FC236}">
                <a16:creationId xmlns:a16="http://schemas.microsoft.com/office/drawing/2014/main" id="{34EA3869-2F53-4F41-800E-0EE0F2BB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7A9EF4-7591-45CD-B913-59B08F2B11E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>
            <a:extLst>
              <a:ext uri="{FF2B5EF4-FFF2-40B4-BE49-F238E27FC236}">
                <a16:creationId xmlns:a16="http://schemas.microsoft.com/office/drawing/2014/main" id="{9C5DD05B-3AB9-4B66-8B44-F2C6E297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D4B497D-00B0-4832-AFCC-A311E9E4A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1360" y="838200"/>
            <a:ext cx="1018032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Kelemahan</a:t>
            </a:r>
            <a:r>
              <a:rPr lang="en-US" altLang="en-US" sz="2400" dirty="0"/>
              <a:t> </a:t>
            </a:r>
            <a:r>
              <a:rPr lang="en-US" altLang="en-US" sz="2400" i="1" dirty="0"/>
              <a:t>Double DES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serangan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meet-in-the-middle attack</a:t>
            </a:r>
            <a:r>
              <a:rPr lang="en-US" altLang="en-US" sz="2400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Dari </a:t>
            </a:r>
            <a:r>
              <a:rPr lang="en-US" altLang="en-US" sz="2400" dirty="0" err="1"/>
              <a:t>pengamatan</a:t>
            </a:r>
            <a:r>
              <a:rPr lang="en-US" altLang="en-US" sz="2400" dirty="0"/>
              <a:t>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C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))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GB" altLang="en-US" sz="2400" i="1" dirty="0"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 </a:t>
            </a:r>
            <a:r>
              <a:rPr lang="en-US" altLang="en-US" sz="2400" dirty="0">
                <a:cs typeface="Times New Roman" panose="02020603050405020304" pitchFamily="18" charset="0"/>
              </a:rPr>
              <a:t>dan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berkorepsonden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1 (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sebanyak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56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Hasilnya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Simpan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tabel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B2790DE5-F828-4199-AC6E-19EC824B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CA60E3-86F4-4C57-827D-A0971FEF578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>
            <a:extLst>
              <a:ext uri="{FF2B5EF4-FFF2-40B4-BE49-F238E27FC236}">
                <a16:creationId xmlns:a16="http://schemas.microsoft.com/office/drawing/2014/main" id="{5D8A15ED-1E3F-4CD8-BA44-A51260FF4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96BE9E8-3D86-4D7B-BF15-FACE1828E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8400" y="1371600"/>
            <a:ext cx="9956800" cy="47244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2 (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sebanyak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56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Bandingkan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tabel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tadi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1 dan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2, </a:t>
            </a:r>
            <a:r>
              <a:rPr lang="en-US" altLang="en-US" sz="2400" dirty="0" err="1"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ditemukan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Tes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pasangan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plainteks-cipherteks</a:t>
            </a:r>
            <a:r>
              <a:rPr lang="en-US" altLang="en-US" sz="2400" dirty="0">
                <a:cs typeface="Times New Roman" panose="02020603050405020304" pitchFamily="18" charset="0"/>
              </a:rPr>
              <a:t> lain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diketahui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1 dan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2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E9351FAE-B93A-465B-8D35-F87BB007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43D6B7-C09B-4D96-8AA8-4884FB1343D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>
            <a:extLst>
              <a:ext uri="{FF2B5EF4-FFF2-40B4-BE49-F238E27FC236}">
                <a16:creationId xmlns:a16="http://schemas.microsoft.com/office/drawing/2014/main" id="{59DD2C2A-78D8-48B7-8288-5ACA6BF1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F7B5B44-57AB-4C82-8A9F-440B7525E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600200"/>
            <a:ext cx="9418320" cy="41148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Menggunakan</a:t>
            </a:r>
            <a:r>
              <a:rPr lang="en-US" altLang="en-US" dirty="0"/>
              <a:t> DES </a:t>
            </a:r>
            <a:r>
              <a:rPr lang="en-US" altLang="en-US" dirty="0" err="1"/>
              <a:t>tiga</a:t>
            </a:r>
            <a:r>
              <a:rPr lang="en-US" altLang="en-US" dirty="0"/>
              <a:t> kali</a:t>
            </a:r>
          </a:p>
          <a:p>
            <a:pPr eaLnBrk="1" hangingPunct="1"/>
            <a:r>
              <a:rPr lang="en-US" altLang="en-US" dirty="0" err="1"/>
              <a:t>Bertujuan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mencegah</a:t>
            </a:r>
            <a:r>
              <a:rPr lang="en-US" altLang="en-US" dirty="0"/>
              <a:t> </a:t>
            </a:r>
            <a:r>
              <a:rPr lang="en-US" altLang="en-US" i="1" dirty="0"/>
              <a:t>meet-in-the-middle attack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Bentuk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 TDES (mode EEE):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solidFill>
                  <a:srgbClr val="FF0066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)))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solidFill>
                  <a:srgbClr val="FF0066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solidFill>
                  <a:srgbClr val="FF0066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FF0066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66"/>
                </a:solidFill>
                <a:cs typeface="Times New Roman" panose="02020603050405020304" pitchFamily="18" charset="0"/>
              </a:rPr>
              <a:t>)))</a:t>
            </a:r>
            <a:r>
              <a:rPr lang="en-US" altLang="en-US" dirty="0">
                <a:solidFill>
                  <a:srgbClr val="FF0066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rgbClr val="FF0066"/>
              </a:solidFill>
            </a:endParaRP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A19BAE69-B3A5-478A-A6F2-9C93A944F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9800" y="533400"/>
            <a:ext cx="7772400" cy="6096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i="1" dirty="0"/>
              <a:t>Triple</a:t>
            </a:r>
            <a:r>
              <a:rPr lang="en-US" altLang="en-US" b="1" dirty="0"/>
              <a:t> DES (TDES)</a:t>
            </a:r>
            <a:endParaRPr lang="en-GB" altLang="en-US" b="1" dirty="0"/>
          </a:p>
        </p:txBody>
      </p:sp>
      <p:sp>
        <p:nvSpPr>
          <p:cNvPr id="56325" name="Slide Number Placeholder 4">
            <a:extLst>
              <a:ext uri="{FF2B5EF4-FFF2-40B4-BE49-F238E27FC236}">
                <a16:creationId xmlns:a16="http://schemas.microsoft.com/office/drawing/2014/main" id="{8D3E7F44-258B-43A8-97BB-760BFF35B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F6A7BA-3A9E-4B60-A251-136E4943538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>
            <a:extLst>
              <a:ext uri="{FF2B5EF4-FFF2-40B4-BE49-F238E27FC236}">
                <a16:creationId xmlns:a16="http://schemas.microsoft.com/office/drawing/2014/main" id="{4889B484-E733-4DCF-90CC-295B6AEC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585B391-EA9A-43F3-A595-657F352A7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menyederhanakan</a:t>
            </a:r>
            <a:r>
              <a:rPr lang="en-US" altLang="en-US" dirty="0"/>
              <a:t> TDES,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langkah</a:t>
            </a:r>
            <a:r>
              <a:rPr lang="en-US" altLang="en-US" dirty="0"/>
              <a:t> di </a:t>
            </a:r>
            <a:r>
              <a:rPr lang="en-US" altLang="en-US" dirty="0" err="1"/>
              <a:t>tengah</a:t>
            </a:r>
            <a:r>
              <a:rPr lang="en-US" altLang="en-US" dirty="0"/>
              <a:t> </a:t>
            </a:r>
            <a:r>
              <a:rPr lang="en-US" altLang="en-US" dirty="0" err="1"/>
              <a:t>diganti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D (mode EDE).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Ada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versi</a:t>
            </a:r>
            <a:r>
              <a:rPr lang="en-US" altLang="en-US" dirty="0"/>
              <a:t> TDES </a:t>
            </a:r>
            <a:r>
              <a:rPr lang="en-US" altLang="en-US" dirty="0" err="1"/>
              <a:t>dengan</a:t>
            </a:r>
            <a:r>
              <a:rPr lang="en-US" altLang="en-US" dirty="0"/>
              <a:t> mode EDE: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Menggunakan</a:t>
            </a:r>
            <a:r>
              <a:rPr lang="en-US" altLang="en-US" dirty="0"/>
              <a:t> 2 </a:t>
            </a:r>
            <a:r>
              <a:rPr lang="en-US" altLang="en-US" dirty="0" err="1"/>
              <a:t>kunci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Menggunaakn</a:t>
            </a:r>
            <a:r>
              <a:rPr lang="en-US" altLang="en-US" dirty="0"/>
              <a:t> 3 </a:t>
            </a:r>
            <a:r>
              <a:rPr lang="en-US" altLang="en-US" dirty="0" err="1"/>
              <a:t>kunci</a:t>
            </a: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F70E92F8-0BCE-47E0-88BF-D7BDAE83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FDB0F5-972F-4CB4-946D-15280BEFB41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945</Words>
  <Application>Microsoft Office PowerPoint</Application>
  <PresentationFormat>Widescreen</PresentationFormat>
  <Paragraphs>135</Paragraphs>
  <Slides>20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Document</vt:lpstr>
      <vt:lpstr>VISIO</vt:lpstr>
      <vt:lpstr>Visio.Drawing.6</vt:lpstr>
      <vt:lpstr>Review Beberapa Block Cipher dan Stream Cipher (Bagian 3: Triple DES dan RC5)</vt:lpstr>
      <vt:lpstr>Triple DES</vt:lpstr>
      <vt:lpstr>DES Berganda</vt:lpstr>
      <vt:lpstr>PowerPoint Presentation</vt:lpstr>
      <vt:lpstr>Double DES</vt:lpstr>
      <vt:lpstr>PowerPoint Presentation</vt:lpstr>
      <vt:lpstr>PowerPoint Presentation</vt:lpstr>
      <vt:lpstr>Triple DES (TDES)</vt:lpstr>
      <vt:lpstr>PowerPoint Presentation</vt:lpstr>
      <vt:lpstr>Triple DES</vt:lpstr>
      <vt:lpstr>PowerPoint Presentation</vt:lpstr>
      <vt:lpstr>RC5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Beberapa Block Cipher dan Stream Cipher </dc:title>
  <dc:creator>Rinaldi Munir</dc:creator>
  <cp:lastModifiedBy>Rinaldi Munir</cp:lastModifiedBy>
  <cp:revision>5</cp:revision>
  <dcterms:created xsi:type="dcterms:W3CDTF">2020-09-30T03:32:34Z</dcterms:created>
  <dcterms:modified xsi:type="dcterms:W3CDTF">2020-10-04T08:54:57Z</dcterms:modified>
</cp:coreProperties>
</file>