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72" r:id="rId2"/>
    <p:sldId id="367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24685-3C88-4D73-979F-E4A76305945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419AA-A2FD-4781-815E-B89C93EF1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329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ECB9D-4D1F-48C2-B24C-728EB37FFA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A6A0F-AEDF-4DCE-B2A3-8524B6772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45775-54D3-4CCC-A4AF-BE379534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4A18D-44C5-4B6E-99B1-21BA99D7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2B3C-01B0-4EF6-A8B9-F92DA3C51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25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AD9B5-F38F-4E24-9EEE-4B6CD2477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1F1CE-B2E2-4D14-908D-EDB5210CD3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C0E06F-410E-4041-9F91-D71313472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EE20C-2C95-462D-97FF-7379402D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782EC-9011-4DC3-8BC4-03EB3D589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70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D2DE2B-362F-447E-B5AB-09D317C3BE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C6E73-CE7E-4BBC-95EC-7878D780A2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1087B-5CC6-4F93-A6C7-ED6A8739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EB47C3-3CED-4B1D-830B-1EE7D256E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073B1-DEEE-4035-9CA8-804661D20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162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9003D-8AB9-4328-88AE-8CC1FC60B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AD873-A450-483F-A604-DE7A0380A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A9D65-97C6-4976-8DA0-B6FC74FC0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907FC-B4B7-4EE2-BDC8-182E676E7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882FD-B9D0-42A9-8A34-B371B9AB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43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B0CDC-1B5D-4388-B8EF-69CFE49BC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4CF5DA-F567-45DD-9448-FF2A5CD61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83A69-4C9A-4B7B-BD66-F71411C1C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F68CE-8553-447F-B2B8-A6B3377A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431C2-EA5F-464F-B3AC-1F45674ED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7E4E9-C464-42AA-ACE5-EF687775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CEA62-FF87-42DE-B3D9-1D0A5616D5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86F094-7117-4B7A-822D-B16501649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2B45D8-CD30-4BDD-B3C6-311F48811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A8855F-9C9A-4271-B378-790488F6E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946883-ED7E-4EA2-A2BC-D8DC03E3D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2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4B703-A87D-4B11-88A0-9FFC3ED5A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A23045-9895-4E1A-996D-CE06F68BF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D397E9-3D29-4FD8-AF74-420C1B809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4FBE2F-D975-4EE5-9CC7-98ED861CFD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DC2FD-BCFB-4F50-833A-C54784226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8B6D3F-48B7-4767-AF8D-95D0A9DBE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9B0729-2ECC-4D46-861C-1AC1A6E9C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F4E123-F652-471C-8EF2-C4B6B8332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14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D4D83-E358-48F0-B81C-E43D5B420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2355D5-FFF6-4724-B02E-2D23CD140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D109-05DD-47D7-B64B-0D7638A9E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F0C97-22EF-4A1F-85A1-0B48FF7E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D97F35-615D-4171-A332-10CE20DAF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DEA7C0-7DD4-4100-B206-7147AD80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16C79D-5ACB-4AC9-9D11-BE73C0611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784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539E0-1D86-4468-814A-62A26E183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EA638-03D3-4CF6-80DA-E3C48E1975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5E69D4-F22F-4FBD-B792-603A67AA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121ED-DFAC-4D4D-A9CE-39775BA03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0F806-1380-428C-9DC4-C85C8C63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418AB2-B280-4AF4-B95F-5E9637B4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1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C7CE-543F-4874-A614-0236D4C0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FFBC8F-1E6E-40D9-B0BF-878801AC9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2BD045-49AB-409E-BA0C-91AE637C17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AD96D-AFE5-470D-B74C-0146669AC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7C7721-05AC-4B34-A53B-D601157CD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212D5-0B8F-4C3E-9EA6-A20EC9AC4E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43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F86C47-1A32-429D-8998-97C12E815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53DD1-3903-480F-9AC8-16CDA0E26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417CC-F495-4F52-BC47-F9F927B58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1BD09-0869-4B4B-A406-2B6F2808E3E5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653910-348E-4C58-8D74-A481705A57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96E7E-0628-4A63-BF51-346B126728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C3728-147E-499B-B1A3-49B92C8254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37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1.pn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74862" y="1838960"/>
            <a:ext cx="7678738" cy="186547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Review </a:t>
            </a:r>
            <a:r>
              <a:rPr lang="en-US" altLang="en-US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Beberapa</a:t>
            </a:r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 Block Cipher dan Stream Cipher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40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4000" b="1" dirty="0">
                <a:solidFill>
                  <a:srgbClr val="FF0000"/>
                </a:solidFill>
                <a:cs typeface="Times New Roman" panose="02020603050405020304" pitchFamily="18" charset="0"/>
              </a:rPr>
              <a:t> 2: GOST)</a:t>
            </a:r>
            <a:endParaRPr lang="en-GB" altLang="en-US" sz="4000" dirty="0">
              <a:cs typeface="Times New Roman" panose="02020603050405020304" pitchFamily="18" charset="0"/>
            </a:endParaRPr>
          </a:p>
        </p:txBody>
      </p:sp>
      <p:sp>
        <p:nvSpPr>
          <p:cNvPr id="5125" name="Rectangle 3">
            <a:extLst>
              <a:ext uri="{FF2B5EF4-FFF2-40B4-BE49-F238E27FC236}">
                <a16:creationId xmlns:a16="http://schemas.microsoft.com/office/drawing/2014/main" id="{8D58D451-035C-4C27-B883-BBA83C6479F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865186"/>
            <a:ext cx="8001000" cy="644525"/>
          </a:xfrm>
        </p:spPr>
        <p:txBody>
          <a:bodyPr/>
          <a:lstStyle/>
          <a:p>
            <a:pPr eaLnBrk="1" hangingPunct="1"/>
            <a:r>
              <a:rPr lang="en-US" altLang="en-US" dirty="0" err="1">
                <a:solidFill>
                  <a:srgbClr val="000000"/>
                </a:solidFill>
              </a:rPr>
              <a:t>Bahan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err="1">
                <a:solidFill>
                  <a:srgbClr val="000000"/>
                </a:solidFill>
              </a:rPr>
              <a:t>kuliah</a:t>
            </a:r>
            <a:r>
              <a:rPr lang="en-US" altLang="en-US" dirty="0">
                <a:solidFill>
                  <a:srgbClr val="000000"/>
                </a:solidFill>
              </a:rPr>
              <a:t> IF4020 </a:t>
            </a:r>
            <a:r>
              <a:rPr lang="en-US" altLang="en-US" dirty="0" err="1">
                <a:solidFill>
                  <a:srgbClr val="000000"/>
                </a:solidFill>
              </a:rPr>
              <a:t>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951831" y="4167821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 err="1"/>
              <a:t>Oleh</a:t>
            </a:r>
            <a:r>
              <a:rPr lang="en-US" kern="0" dirty="0"/>
              <a:t>: Dr. Rinaldi </a:t>
            </a:r>
            <a:r>
              <a:rPr lang="en-US" kern="0" dirty="0" err="1"/>
              <a:t>Munir</a:t>
            </a:r>
            <a:endParaRPr lang="en-US" kern="0" dirty="0"/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18" name="Audio 17">
            <a:hlinkClick r:id="" action="ppaction://media"/>
            <a:extLst>
              <a:ext uri="{FF2B5EF4-FFF2-40B4-BE49-F238E27FC236}">
                <a16:creationId xmlns:a16="http://schemas.microsoft.com/office/drawing/2014/main" id="{865EFDC7-E7B1-4195-A867-9E15B2072EE1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633200" y="6299200"/>
            <a:ext cx="406400" cy="4064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611"/>
    </mc:Choice>
    <mc:Fallback xmlns="">
      <p:transition spd="slow" advTm="126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>
            <a:extLst>
              <a:ext uri="{FF2B5EF4-FFF2-40B4-BE49-F238E27FC236}">
                <a16:creationId xmlns:a16="http://schemas.microsoft.com/office/drawing/2014/main" id="{293E039A-5AB6-4E58-8858-04BDA5E3C9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381000"/>
            <a:ext cx="10515600" cy="61722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Misalnya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0000		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(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desimal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0)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ke-0: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		4 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latin typeface="Courier" pitchFamily="49" charset="0"/>
                <a:cs typeface="Times New Roman" panose="02020603050405020304" pitchFamily="18" charset="0"/>
              </a:rPr>
              <a:t>0100	</a:t>
            </a: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semua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digabung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32-bit,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pesan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32-bit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digeser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kiri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sejauh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11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sirkuler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Hasilnya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di-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L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 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– 1 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kemudian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memberikan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cipherteks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kanan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baru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.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Proses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diulang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sebanyak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32 kali.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47107" name="Footer Placeholder 2">
            <a:extLst>
              <a:ext uri="{FF2B5EF4-FFF2-40B4-BE49-F238E27FC236}">
                <a16:creationId xmlns:a16="http://schemas.microsoft.com/office/drawing/2014/main" id="{A54C9560-C8AB-492E-8089-4C2834E1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7108" name="Slide Number Placeholder 3">
            <a:extLst>
              <a:ext uri="{FF2B5EF4-FFF2-40B4-BE49-F238E27FC236}">
                <a16:creationId xmlns:a16="http://schemas.microsoft.com/office/drawing/2014/main" id="{AA748DE4-1EF6-4EE8-8E6B-5F47717B9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C530B1D-40FC-4AA3-B3F9-DEDA7023A4B0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4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>
            <a:extLst>
              <a:ext uri="{FF2B5EF4-FFF2-40B4-BE49-F238E27FC236}">
                <a16:creationId xmlns:a16="http://schemas.microsoft.com/office/drawing/2014/main" id="{4184C49F-8329-47FC-B6C6-AD16518F74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4880" y="381000"/>
            <a:ext cx="9936480" cy="6096000"/>
          </a:xfrm>
        </p:spPr>
        <p:txBody>
          <a:bodyPr/>
          <a:lstStyle/>
          <a:p>
            <a:pPr marL="609600" indent="-609600">
              <a:buNone/>
            </a:pPr>
            <a:r>
              <a:rPr lang="en-US" altLang="en-US" sz="2000" dirty="0" err="1">
                <a:solidFill>
                  <a:srgbClr val="000000"/>
                </a:solidFill>
              </a:rPr>
              <a:t>Perbedaan</a:t>
            </a:r>
            <a:r>
              <a:rPr lang="en-US" altLang="en-US" sz="2000" dirty="0">
                <a:solidFill>
                  <a:srgbClr val="000000"/>
                </a:solidFill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</a:rPr>
              <a:t>dengan</a:t>
            </a:r>
            <a:r>
              <a:rPr lang="en-US" altLang="en-US" sz="2000" dirty="0">
                <a:solidFill>
                  <a:srgbClr val="000000"/>
                </a:solidFill>
              </a:rPr>
              <a:t> DES: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56 bit,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256 bit.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menyebabkan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exhaustive key search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sukar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dibandingkan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</a:rPr>
              <a:t>.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Jumlah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putaran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DES 16 kali,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lebih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banyak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yaitu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32 kali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sehingga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membuat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kriptanalisis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menjadi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sangat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sulit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Kotak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menerima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6 bit dan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(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berukuran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6 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4),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menerima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dan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bit (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berukuran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 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4)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internal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rumit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di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pembangkitan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internalnya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sederhana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en-US" sz="20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DES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mempunyai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tidak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teratur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sedangkan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GOST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hanya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menggunakan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pergeseran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11-bit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sz="20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sirkuler</a:t>
            </a:r>
            <a:r>
              <a:rPr lang="en-US" altLang="en-US" sz="20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8131" name="Footer Placeholder 2">
            <a:extLst>
              <a:ext uri="{FF2B5EF4-FFF2-40B4-BE49-F238E27FC236}">
                <a16:creationId xmlns:a16="http://schemas.microsoft.com/office/drawing/2014/main" id="{BE17FD00-0609-4F2A-8344-F5772D21D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8132" name="Slide Number Placeholder 3">
            <a:extLst>
              <a:ext uri="{FF2B5EF4-FFF2-40B4-BE49-F238E27FC236}">
                <a16:creationId xmlns:a16="http://schemas.microsoft.com/office/drawing/2014/main" id="{F0612B3D-649A-420E-BA18-A83052835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44BBAA8-A2B5-4935-9665-087ADEB0EFB6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>
            <a:extLst>
              <a:ext uri="{FF2B5EF4-FFF2-40B4-BE49-F238E27FC236}">
                <a16:creationId xmlns:a16="http://schemas.microsoft.com/office/drawing/2014/main" id="{240DB0F5-2F52-45B2-800E-6A567F7D4F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GOST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aman</a:t>
            </a:r>
            <a:r>
              <a:rPr lang="en-US" altLang="en-US" dirty="0">
                <a:cs typeface="Times New Roman" panose="02020603050405020304" pitchFamily="18" charset="0"/>
              </a:rPr>
              <a:t>. Hal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mungkin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disebabkan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lebih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banyak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DES.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Belum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publikasi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kriptanalisis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tentang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GOST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9156" name="Footer Placeholder 3">
            <a:extLst>
              <a:ext uri="{FF2B5EF4-FFF2-40B4-BE49-F238E27FC236}">
                <a16:creationId xmlns:a16="http://schemas.microsoft.com/office/drawing/2014/main" id="{7DDF15FA-4D38-44B6-84E2-FCF69FB1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9157" name="Slide Number Placeholder 4">
            <a:extLst>
              <a:ext uri="{FF2B5EF4-FFF2-40B4-BE49-F238E27FC236}">
                <a16:creationId xmlns:a16="http://schemas.microsoft.com/office/drawing/2014/main" id="{FA27D2F7-D857-4206-90D2-08E7A2E15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A526FF1-26AB-4D3A-8FDF-C94AF89E81C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GB" altLang="en-US"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GOST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396562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7BAEBE28-205B-4340-8515-2D3C58EBF8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Tinjauan</a:t>
            </a:r>
            <a:r>
              <a:rPr lang="en-US" altLang="en-US" b="1" dirty="0"/>
              <a:t> </a:t>
            </a:r>
            <a:r>
              <a:rPr lang="en-US" altLang="en-US" b="1" dirty="0" err="1"/>
              <a:t>Umum</a:t>
            </a:r>
            <a:r>
              <a:rPr lang="en-US" altLang="en-US" b="1" dirty="0"/>
              <a:t> GOST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640FA4C-F1BC-4738-88E1-4BC6EB8F47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Gosudarstvenny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 Standard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artinya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pemerintah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negara Uni Soviet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dahulu</a:t>
            </a:r>
            <a:endParaRPr lang="en-US" altLang="en-US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Dikembangkan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tahun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1970. </a:t>
            </a:r>
          </a:p>
          <a:p>
            <a:pPr eaLnBrk="1" hangingPunct="1"/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oleh Soviet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alternatif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terhadap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standard Amerika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Serikat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struktural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mirip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rgbClr val="000000"/>
                </a:solidFill>
                <a:cs typeface="Times New Roman" panose="02020603050405020304" pitchFamily="18" charset="0"/>
              </a:rPr>
              <a:t>DES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9940" name="Footer Placeholder 3">
            <a:extLst>
              <a:ext uri="{FF2B5EF4-FFF2-40B4-BE49-F238E27FC236}">
                <a16:creationId xmlns:a16="http://schemas.microsoft.com/office/drawing/2014/main" id="{1D669A70-75F0-495E-8C7D-F0F23E1A4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39941" name="Slide Number Placeholder 4">
            <a:extLst>
              <a:ext uri="{FF2B5EF4-FFF2-40B4-BE49-F238E27FC236}">
                <a16:creationId xmlns:a16="http://schemas.microsoft.com/office/drawing/2014/main" id="{2F469FDC-DA54-4D7B-AC25-A9E1192F9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C7ABA17-6B8D-4B57-B336-569E418CB8C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>
            <a:extLst>
              <a:ext uri="{FF2B5EF4-FFF2-40B4-BE49-F238E27FC236}">
                <a16:creationId xmlns:a16="http://schemas.microsoft.com/office/drawing/2014/main" id="{5776BA4E-F331-49AA-8CD6-72D53DDAB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760" y="1295400"/>
            <a:ext cx="10226040" cy="4114800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= 64 bit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Panjang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= 256 bit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Jumlah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= 32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internal. 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internal </a:t>
            </a:r>
            <a:r>
              <a:rPr lang="en-US" altLang="en-US" dirty="0" err="1">
                <a:cs typeface="Times New Roman" panose="02020603050405020304" pitchFamily="18" charset="0"/>
              </a:rPr>
              <a:t>sebenarnya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8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Karena </a:t>
            </a:r>
            <a:r>
              <a:rPr lang="en-US" altLang="en-US" dirty="0" err="1">
                <a:cs typeface="Times New Roman" panose="02020603050405020304" pitchFamily="18" charset="0"/>
              </a:rPr>
              <a:t>ada</a:t>
            </a:r>
            <a:r>
              <a:rPr lang="en-US" altLang="en-US" dirty="0">
                <a:cs typeface="Times New Roman" panose="02020603050405020304" pitchFamily="18" charset="0"/>
              </a:rPr>
              <a:t> 32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8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internal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dijadwalkan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penggunaannya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endParaRPr lang="en-US" altLang="en-US" dirty="0"/>
          </a:p>
        </p:txBody>
      </p:sp>
      <p:sp>
        <p:nvSpPr>
          <p:cNvPr id="40963" name="Footer Placeholder 2">
            <a:extLst>
              <a:ext uri="{FF2B5EF4-FFF2-40B4-BE49-F238E27FC236}">
                <a16:creationId xmlns:a16="http://schemas.microsoft.com/office/drawing/2014/main" id="{278587CC-6EE9-43D4-BB87-2061E441E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0964" name="Slide Number Placeholder 3">
            <a:extLst>
              <a:ext uri="{FF2B5EF4-FFF2-40B4-BE49-F238E27FC236}">
                <a16:creationId xmlns:a16="http://schemas.microsoft.com/office/drawing/2014/main" id="{1AF4AF6D-B598-4AC2-B139-9B97D5A83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EC9367-A150-4C57-8CDC-F94690824E42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>
            <a:extLst>
              <a:ext uri="{FF2B5EF4-FFF2-40B4-BE49-F238E27FC236}">
                <a16:creationId xmlns:a16="http://schemas.microsoft.com/office/drawing/2014/main" id="{DDAB7DDE-9B73-4754-8665-786668F503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1325949"/>
              </p:ext>
            </p:extLst>
          </p:nvPr>
        </p:nvGraphicFramePr>
        <p:xfrm>
          <a:off x="1056640" y="2117725"/>
          <a:ext cx="9918528" cy="223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9" name="Document" r:id="rId3" imgW="5629656" imgH="1264920" progId="Word.Document.8">
                  <p:embed/>
                </p:oleObj>
              </mc:Choice>
              <mc:Fallback>
                <p:oleObj name="Document" r:id="rId3" imgW="5629656" imgH="1264920" progId="Word.Document.8">
                  <p:embed/>
                  <p:pic>
                    <p:nvPicPr>
                      <p:cNvPr id="41986" name="Object 2">
                        <a:extLst>
                          <a:ext uri="{FF2B5EF4-FFF2-40B4-BE49-F238E27FC236}">
                            <a16:creationId xmlns:a16="http://schemas.microsoft.com/office/drawing/2014/main" id="{DDAB7DDE-9B73-4754-8665-786668F503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6640" y="2117725"/>
                        <a:ext cx="9918528" cy="22301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987" name="Footer Placeholder 2">
            <a:extLst>
              <a:ext uri="{FF2B5EF4-FFF2-40B4-BE49-F238E27FC236}">
                <a16:creationId xmlns:a16="http://schemas.microsoft.com/office/drawing/2014/main" id="{CCD081C5-70F9-411D-B5F2-DE1AFF489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1988" name="Slide Number Placeholder 3">
            <a:extLst>
              <a:ext uri="{FF2B5EF4-FFF2-40B4-BE49-F238E27FC236}">
                <a16:creationId xmlns:a16="http://schemas.microsoft.com/office/drawing/2014/main" id="{9EB76167-E339-411E-9369-6F0451703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BAE03B4-2ECA-45E8-BE15-E8621239DFB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3">
            <a:extLst>
              <a:ext uri="{FF2B5EF4-FFF2-40B4-BE49-F238E27FC236}">
                <a16:creationId xmlns:a16="http://schemas.microsoft.com/office/drawing/2014/main" id="{AD1C5245-BFE7-405A-ADED-C1E9EA13EA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6320" y="1663700"/>
            <a:ext cx="10408919" cy="3530599"/>
          </a:xfrm>
        </p:spPr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Pembangkitan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internal </a:t>
            </a:r>
            <a:r>
              <a:rPr lang="en-US" altLang="en-US" dirty="0" err="1">
                <a:cs typeface="Times New Roman" panose="02020603050405020304" pitchFamily="18" charset="0"/>
              </a:rPr>
              <a:t>sangat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eksternal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256 bit </a:t>
            </a:r>
            <a:r>
              <a:rPr lang="en-US" altLang="en-US" dirty="0" err="1">
                <a:cs typeface="Times New Roman" panose="02020603050405020304" pitchFamily="18" charset="0"/>
              </a:rPr>
              <a:t>dibagi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delapan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bagian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32 bit.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Delapan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bagian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dinamakan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2</a:t>
            </a:r>
            <a:r>
              <a:rPr lang="en-US" altLang="en-US" dirty="0">
                <a:cs typeface="Times New Roman" panose="02020603050405020304" pitchFamily="18" charset="0"/>
              </a:rPr>
              <a:t>, …,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baseline="-30000" dirty="0">
                <a:cs typeface="Times New Roman" panose="02020603050405020304" pitchFamily="18" charset="0"/>
              </a:rPr>
              <a:t>8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43011" name="Footer Placeholder 2">
            <a:extLst>
              <a:ext uri="{FF2B5EF4-FFF2-40B4-BE49-F238E27FC236}">
                <a16:creationId xmlns:a16="http://schemas.microsoft.com/office/drawing/2014/main" id="{B5EF7325-119D-4F2D-BAF5-41C518E49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3012" name="Slide Number Placeholder 3">
            <a:extLst>
              <a:ext uri="{FF2B5EF4-FFF2-40B4-BE49-F238E27FC236}">
                <a16:creationId xmlns:a16="http://schemas.microsoft.com/office/drawing/2014/main" id="{12F70B30-0F01-453E-BFC3-814E365C6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339B72F-B673-4438-94B2-18B22183891A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>
            <a:extLst>
              <a:ext uri="{FF2B5EF4-FFF2-40B4-BE49-F238E27FC236}">
                <a16:creationId xmlns:a16="http://schemas.microsoft.com/office/drawing/2014/main" id="{8E4635FB-5BF1-4D3D-B210-5B3C41DAA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24911" y="609600"/>
            <a:ext cx="8623904" cy="5638800"/>
          </a:xfrm>
        </p:spPr>
        <p:txBody>
          <a:bodyPr/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GOST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Feistel</a:t>
            </a:r>
            <a:r>
              <a:rPr lang="en-US" altLang="en-US" dirty="0"/>
              <a:t> </a:t>
            </a: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Satu </a:t>
            </a:r>
            <a:r>
              <a:rPr lang="en-US" altLang="en-US" dirty="0" err="1"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GOST: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 L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 </a:t>
            </a: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 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i="1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L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</a:t>
            </a:r>
            <a:r>
              <a:rPr lang="en-US" altLang="en-US" dirty="0">
                <a:cs typeface="Times New Roman" panose="02020603050405020304" pitchFamily="18" charset="0"/>
              </a:rPr>
              <a:t>(</a:t>
            </a:r>
            <a:r>
              <a:rPr lang="en-US" altLang="en-US" i="1" dirty="0">
                <a:cs typeface="Times New Roman" panose="02020603050405020304" pitchFamily="18" charset="0"/>
              </a:rPr>
              <a:t>R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 </a:t>
            </a:r>
            <a:r>
              <a:rPr lang="en-US" altLang="en-US" baseline="-30000" dirty="0">
                <a:cs typeface="Times New Roman" panose="02020603050405020304" pitchFamily="18" charset="0"/>
              </a:rPr>
              <a:t>– 1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f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penjumlahan</a:t>
            </a:r>
            <a:r>
              <a:rPr lang="en-US" altLang="en-US" dirty="0">
                <a:cs typeface="Times New Roman" panose="02020603050405020304" pitchFamily="18" charset="0"/>
              </a:rPr>
              <a:t> modulo 2</a:t>
            </a:r>
            <a:r>
              <a:rPr lang="en-US" altLang="en-US" baseline="30000" dirty="0">
                <a:cs typeface="Times New Roman" panose="02020603050405020304" pitchFamily="18" charset="0"/>
              </a:rPr>
              <a:t>32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substitusi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pergeseran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  <p:sp>
        <p:nvSpPr>
          <p:cNvPr id="44035" name="Rectangle 5">
            <a:extLst>
              <a:ext uri="{FF2B5EF4-FFF2-40B4-BE49-F238E27FC236}">
                <a16:creationId xmlns:a16="http://schemas.microsoft.com/office/drawing/2014/main" id="{D350339F-FB23-4B36-8AEE-DA9F45616D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4313" y="1009651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44037" name="Slide Number Placeholder 5">
            <a:extLst>
              <a:ext uri="{FF2B5EF4-FFF2-40B4-BE49-F238E27FC236}">
                <a16:creationId xmlns:a16="http://schemas.microsoft.com/office/drawing/2014/main" id="{623BDBDB-AB93-4FF4-8D9D-849D55D6B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7DB576-A6B3-45AA-8C63-16F672D0127B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400"/>
          </a:p>
        </p:txBody>
      </p:sp>
      <p:sp>
        <p:nvSpPr>
          <p:cNvPr id="44038" name="Rectangle 9">
            <a:extLst>
              <a:ext uri="{FF2B5EF4-FFF2-40B4-BE49-F238E27FC236}">
                <a16:creationId xmlns:a16="http://schemas.microsoft.com/office/drawing/2014/main" id="{93587EC2-0B9B-4252-A67F-40C179E3A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9338" y="1201094"/>
            <a:ext cx="9937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44039" name="Object 2">
            <a:extLst>
              <a:ext uri="{FF2B5EF4-FFF2-40B4-BE49-F238E27FC236}">
                <a16:creationId xmlns:a16="http://schemas.microsoft.com/office/drawing/2014/main" id="{CB79B3BD-679E-436B-A8C2-679921C27D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706889"/>
              </p:ext>
            </p:extLst>
          </p:nvPr>
        </p:nvGraphicFramePr>
        <p:xfrm>
          <a:off x="6602303" y="1021453"/>
          <a:ext cx="4864483" cy="55174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3" r:id="rId3" imgW="4144605" imgH="4838559" progId="Visio.Drawing.6">
                  <p:embed/>
                </p:oleObj>
              </mc:Choice>
              <mc:Fallback>
                <p:oleObj r:id="rId3" imgW="4144605" imgH="4838559" progId="Visio.Drawing.6">
                  <p:embed/>
                  <p:pic>
                    <p:nvPicPr>
                      <p:cNvPr id="44039" name="Object 2">
                        <a:extLst>
                          <a:ext uri="{FF2B5EF4-FFF2-40B4-BE49-F238E27FC236}">
                            <a16:creationId xmlns:a16="http://schemas.microsoft.com/office/drawing/2014/main" id="{CB79B3BD-679E-436B-A8C2-679921C27DF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2303" y="1021453"/>
                        <a:ext cx="4864483" cy="55174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3">
            <a:extLst>
              <a:ext uri="{FF2B5EF4-FFF2-40B4-BE49-F238E27FC236}">
                <a16:creationId xmlns:a16="http://schemas.microsoft.com/office/drawing/2014/main" id="{8E0BFB26-7C60-47CF-A925-2DCD0F8C9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939801"/>
            <a:ext cx="10632440" cy="491236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penjumlahan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en-US" altLang="en-US" sz="2400" i="1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baseline="-30000" dirty="0">
                <a:solidFill>
                  <a:srgbClr val="000000"/>
                </a:solidFill>
                <a:cs typeface="Times New Roman" panose="02020603050405020304" pitchFamily="18" charset="0"/>
              </a:rPr>
              <a:t>–1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internal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ke-</a:t>
            </a:r>
            <a:r>
              <a:rPr lang="en-US" altLang="en-US" sz="2400" i="1" dirty="0" err="1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32 bit.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dibagi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mejadi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bagian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masing-masing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panjangnya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untuk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proses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Empat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pertama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4 bit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masuk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S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kedua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demikian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seterusnya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</a:pPr>
            <a:endParaRPr lang="en-US" altLang="en-US" sz="240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Hasil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substitusi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adalah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4 bit.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GOST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memiliki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8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solidFill>
                  <a:srgbClr val="000000"/>
                </a:solidFill>
                <a:cs typeface="Times New Roman" panose="02020603050405020304" pitchFamily="18" charset="0"/>
              </a:rPr>
              <a:t>S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16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buah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elemen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nilai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kotak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berisi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permutasi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angka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0 </a:t>
            </a:r>
            <a:r>
              <a:rPr lang="en-US" altLang="en-US" sz="2400" dirty="0" err="1">
                <a:solidFill>
                  <a:srgbClr val="000000"/>
                </a:solidFill>
                <a:cs typeface="Times New Roman" panose="02020603050405020304" pitchFamily="18" charset="0"/>
              </a:rPr>
              <a:t>sampai</a:t>
            </a:r>
            <a:r>
              <a:rPr lang="en-US" altLang="en-US" sz="2400" dirty="0">
                <a:solidFill>
                  <a:srgbClr val="000000"/>
                </a:solidFill>
                <a:cs typeface="Times New Roman" panose="02020603050405020304" pitchFamily="18" charset="0"/>
              </a:rPr>
              <a:t> 15.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45059" name="Footer Placeholder 2">
            <a:extLst>
              <a:ext uri="{FF2B5EF4-FFF2-40B4-BE49-F238E27FC236}">
                <a16:creationId xmlns:a16="http://schemas.microsoft.com/office/drawing/2014/main" id="{396F29DA-6DA8-42E6-B6AF-452426A64C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5060" name="Slide Number Placeholder 3">
            <a:extLst>
              <a:ext uri="{FF2B5EF4-FFF2-40B4-BE49-F238E27FC236}">
                <a16:creationId xmlns:a16="http://schemas.microsoft.com/office/drawing/2014/main" id="{76165FA3-B426-4F5A-B0E0-798DF1CD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95180AF-A1B6-46A9-8B94-F7DBDBB605F1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2" name="Object 2">
            <a:extLst>
              <a:ext uri="{FF2B5EF4-FFF2-40B4-BE49-F238E27FC236}">
                <a16:creationId xmlns:a16="http://schemas.microsoft.com/office/drawing/2014/main" id="{9FCB0A69-E05C-46FB-9E8B-04DC72B2AF0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1" y="457200"/>
          <a:ext cx="8316913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Document" r:id="rId3" imgW="5629656" imgH="4021836" progId="Word.Document.8">
                  <p:embed/>
                </p:oleObj>
              </mc:Choice>
              <mc:Fallback>
                <p:oleObj name="Document" r:id="rId3" imgW="5629656" imgH="4021836" progId="Word.Document.8">
                  <p:embed/>
                  <p:pic>
                    <p:nvPicPr>
                      <p:cNvPr id="46082" name="Object 2">
                        <a:extLst>
                          <a:ext uri="{FF2B5EF4-FFF2-40B4-BE49-F238E27FC236}">
                            <a16:creationId xmlns:a16="http://schemas.microsoft.com/office/drawing/2014/main" id="{9FCB0A69-E05C-46FB-9E8B-04DC72B2AF0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457200"/>
                        <a:ext cx="8316913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3" name="Footer Placeholder 2">
            <a:extLst>
              <a:ext uri="{FF2B5EF4-FFF2-40B4-BE49-F238E27FC236}">
                <a16:creationId xmlns:a16="http://schemas.microsoft.com/office/drawing/2014/main" id="{BCE6C231-6D44-4C36-B3B4-BF9C00125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Munir/Kriptografi/IF-ITB</a:t>
            </a:r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ED5E3BD7-79A3-4BE6-AD2E-4C54C2D49E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372113-2C2D-4130-B9C5-E911B2DD5687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610</Words>
  <Application>Microsoft Office PowerPoint</Application>
  <PresentationFormat>Widescreen</PresentationFormat>
  <Paragraphs>88</Paragraphs>
  <Slides>12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</vt:lpstr>
      <vt:lpstr>Calibri</vt:lpstr>
      <vt:lpstr>Calibri Light</vt:lpstr>
      <vt:lpstr>Courier</vt:lpstr>
      <vt:lpstr>Times New Roman</vt:lpstr>
      <vt:lpstr>Verdana</vt:lpstr>
      <vt:lpstr>Wingdings</vt:lpstr>
      <vt:lpstr>Office Theme</vt:lpstr>
      <vt:lpstr>Document</vt:lpstr>
      <vt:lpstr>Visio.Drawing.6</vt:lpstr>
      <vt:lpstr>Review Beberapa Block Cipher dan Stream Cipher (Bagian 2: GOST)</vt:lpstr>
      <vt:lpstr>GOST</vt:lpstr>
      <vt:lpstr>Tinjauan Umum GOST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Beberapa Block Cipher dan Stream Cipher </dc:title>
  <dc:creator>Rinaldi Munir</dc:creator>
  <cp:lastModifiedBy>Rinaldi Munir</cp:lastModifiedBy>
  <cp:revision>6</cp:revision>
  <dcterms:created xsi:type="dcterms:W3CDTF">2020-09-30T03:32:34Z</dcterms:created>
  <dcterms:modified xsi:type="dcterms:W3CDTF">2020-10-04T08:50:41Z</dcterms:modified>
</cp:coreProperties>
</file>