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366" r:id="rId2"/>
    <p:sldId id="289" r:id="rId3"/>
    <p:sldId id="290" r:id="rId4"/>
    <p:sldId id="291" r:id="rId5"/>
    <p:sldId id="298" r:id="rId6"/>
    <p:sldId id="257" r:id="rId7"/>
    <p:sldId id="258" r:id="rId8"/>
    <p:sldId id="259" r:id="rId9"/>
    <p:sldId id="260" r:id="rId10"/>
    <p:sldId id="268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70" r:id="rId19"/>
    <p:sldId id="275" r:id="rId20"/>
    <p:sldId id="271" r:id="rId21"/>
    <p:sldId id="273" r:id="rId22"/>
    <p:sldId id="274" r:id="rId23"/>
    <p:sldId id="269" r:id="rId24"/>
    <p:sldId id="276" r:id="rId25"/>
    <p:sldId id="277" r:id="rId26"/>
    <p:sldId id="278" r:id="rId27"/>
    <p:sldId id="279" r:id="rId28"/>
    <p:sldId id="280" r:id="rId29"/>
    <p:sldId id="281" r:id="rId30"/>
    <p:sldId id="295" r:id="rId31"/>
    <p:sldId id="282" r:id="rId32"/>
    <p:sldId id="294" r:id="rId33"/>
    <p:sldId id="296" r:id="rId34"/>
    <p:sldId id="283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14" autoAdjust="0"/>
    <p:restoredTop sz="94660"/>
  </p:normalViewPr>
  <p:slideViewPr>
    <p:cSldViewPr snapToGrid="0">
      <p:cViewPr varScale="1">
        <p:scale>
          <a:sx n="61" d="100"/>
          <a:sy n="61" d="100"/>
        </p:scale>
        <p:origin x="6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A24685-3C88-4D73-979F-E4A763059457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2419AA-A2FD-4781-815E-B89C93EF1F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329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AD5F5D82-2F7F-4EA0-ACE9-AA11C7C201C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5C08EE78-D643-44AF-883F-690FB76F1C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BDBAF9CF-3C27-4EB7-9CC8-FE75A2FB72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03B3CDA0-D419-4C73-94EE-D93D865A542F}" type="slidenum">
              <a:rPr lang="en-GB" altLang="en-US" sz="1200">
                <a:latin typeface="Arial" panose="020B0604020202020204" pitchFamily="34" charset="0"/>
              </a:rPr>
              <a:pPr/>
              <a:t>1</a:t>
            </a:fld>
            <a:endParaRPr lang="en-GB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024D3EC6-534B-4D36-9D42-C745030177C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C336C72B-3B75-4ECD-9F60-C3A932F3EC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4FF47C78-9458-462F-B9F7-695097ECBB4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E21BA44-18B4-453D-A810-89C0774B54F8}" type="slidenum">
              <a:rPr lang="en-US" altLang="en-US" sz="1200"/>
              <a:pPr/>
              <a:t>17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ECB9D-4D1F-48C2-B24C-728EB37FFA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5A6A0F-AEDF-4DCE-B2A3-8524B67722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B45775-54D3-4CCC-A4AF-BE3795347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1BD09-0869-4B4B-A406-2B6F2808E3E5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A4A18D-44C5-4B6E-99B1-21BA99D78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FC2B3C-01B0-4EF6-A8B9-F92DA3C51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525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AD9B5-F38F-4E24-9EEE-4B6CD2477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1F1CE-B2E2-4D14-908D-EDB5210CD3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C0E06F-410E-4041-9F91-D71313472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1BD09-0869-4B4B-A406-2B6F2808E3E5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0EE20C-2C95-462D-97FF-7379402D7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782EC-9011-4DC3-8BC4-03EB3D589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70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D2DE2B-362F-447E-B5AB-09D317C3BE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DC6E73-CE7E-4BBC-95EC-7878D780A2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C1087B-5CC6-4F93-A6C7-ED6A87398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1BD09-0869-4B4B-A406-2B6F2808E3E5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EB47C3-3CED-4B1D-830B-1EE7D256E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073B1-DEEE-4035-9CA8-804661D20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162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9003D-8AB9-4328-88AE-8CC1FC60B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AD873-A450-483F-A604-DE7A0380A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CA9D65-97C6-4976-8DA0-B6FC74FC0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1BD09-0869-4B4B-A406-2B6F2808E3E5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F907FC-B4B7-4EE2-BDC8-182E676E7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9882FD-B9D0-42A9-8A34-B371B9AB8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431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B0CDC-1B5D-4388-B8EF-69CFE49BC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4CF5DA-F567-45DD-9448-FF2A5CD613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783A69-4C9A-4B7B-BD66-F71411C1C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1BD09-0869-4B4B-A406-2B6F2808E3E5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F68CE-8553-447F-B2B8-A6B3377A8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0431C2-EA5F-464F-B3AC-1F45674ED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0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7E4E9-C464-42AA-ACE5-EF687775E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CEA62-FF87-42DE-B3D9-1D0A5616D5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86F094-7117-4B7A-822D-B165016494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2B45D8-CD30-4BDD-B3C6-311F48811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1BD09-0869-4B4B-A406-2B6F2808E3E5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A8855F-9C9A-4271-B378-790488F6E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946883-ED7E-4EA2-A2BC-D8DC03E3D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824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4B703-A87D-4B11-88A0-9FFC3ED5A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A23045-9895-4E1A-996D-CE06F68BF1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D397E9-3D29-4FD8-AF74-420C1B809D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4FBE2F-D975-4EE5-9CC7-98ED861CFD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BDC2FD-BCFB-4F50-833A-C547842269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8B6D3F-48B7-4767-AF8D-95D0A9DBE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1BD09-0869-4B4B-A406-2B6F2808E3E5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9B0729-2ECC-4D46-861C-1AC1A6E9C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F4E123-F652-471C-8EF2-C4B6B8332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114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D4D83-E358-48F0-B81C-E43D5B420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2355D5-FFF6-4724-B02E-2D23CD140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1BD09-0869-4B4B-A406-2B6F2808E3E5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90D109-05DD-47D7-B64B-0D7638A9E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EF0C97-22EF-4A1F-85A1-0B48FF7EA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1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D97F35-615D-4171-A332-10CE20DAF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1BD09-0869-4B4B-A406-2B6F2808E3E5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DEA7C0-7DD4-4100-B206-7147AD80B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16C79D-5ACB-4AC9-9D11-BE73C0611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784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539E0-1D86-4468-814A-62A26E183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EA638-03D3-4CF6-80DA-E3C48E197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5E69D4-F22F-4FBD-B792-603A67AA57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6121ED-DFAC-4D4D-A9CE-39775BA03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1BD09-0869-4B4B-A406-2B6F2808E3E5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20F806-1380-428C-9DC4-C85C8C636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418AB2-B280-4AF4-B95F-5E9637B4D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110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AC7CE-543F-4874-A614-0236D4C08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FFBC8F-1E6E-40D9-B0BF-878801AC93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2BD045-49AB-409E-BA0C-91AE637C17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9AD96D-AFE5-470D-B74C-0146669AC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1BD09-0869-4B4B-A406-2B6F2808E3E5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7C7721-05AC-4B34-A53B-D601157CD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D212D5-0B8F-4C3E-9EA6-A20EC9AC4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43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F86C47-1A32-429D-8998-97C12E815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953DD1-3903-480F-9AC8-16CDA0E268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E417CC-F495-4F52-BC47-F9F927B587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1BD09-0869-4B4B-A406-2B6F2808E3E5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653910-348E-4C58-8D74-A481705A57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096E7E-0628-4A63-BF51-346B126728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437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jpeg"/><Relationship Id="rId4" Type="http://schemas.openxmlformats.org/officeDocument/2006/relationships/image" Target="../media/image8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9.jpeg"/><Relationship Id="rId4" Type="http://schemas.openxmlformats.org/officeDocument/2006/relationships/image" Target="../media/image10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2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4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6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7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.jpeg"/><Relationship Id="rId4" Type="http://schemas.openxmlformats.org/officeDocument/2006/relationships/image" Target="../media/image18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DESCHALL_Project" TargetMode="External"/><Relationship Id="rId2" Type="http://schemas.openxmlformats.org/officeDocument/2006/relationships/hyperlink" Target="http://en.wikipedia.org/wiki/RSA_Securit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Matt_Curtin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Electronic_Frontier_Foundation" TargetMode="External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EFF_DES_cracker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71">
            <a:extLst>
              <a:ext uri="{FF2B5EF4-FFF2-40B4-BE49-F238E27FC236}">
                <a16:creationId xmlns:a16="http://schemas.microsoft.com/office/drawing/2014/main" id="{64169A1B-0068-4A13-8FC1-F7C6009D16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CA52BAF-79FF-490E-8593-4422967CF4FE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BC614DA9-0422-48CE-BA22-25DF1A34F1B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74862" y="1838960"/>
            <a:ext cx="7678738" cy="186547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  <a:t>Review </a:t>
            </a:r>
            <a:r>
              <a:rPr lang="en-US" altLang="en-US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Beberapa</a:t>
            </a:r>
            <a: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  <a:t> Block Cipher dan Stream Cipher</a:t>
            </a:r>
            <a:b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</a:br>
            <a:r>
              <a:rPr lang="en-US" altLang="en-US" sz="4000" b="1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40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Bagian</a:t>
            </a:r>
            <a:r>
              <a:rPr lang="en-US" altLang="en-US" sz="4000" b="1" dirty="0">
                <a:solidFill>
                  <a:srgbClr val="FF0000"/>
                </a:solidFill>
                <a:cs typeface="Times New Roman" panose="02020603050405020304" pitchFamily="18" charset="0"/>
              </a:rPr>
              <a:t> 1: DES)</a:t>
            </a:r>
            <a:endParaRPr lang="en-GB" altLang="en-US" sz="4000" dirty="0">
              <a:cs typeface="Times New Roman" panose="02020603050405020304" pitchFamily="18" charset="0"/>
            </a:endParaRPr>
          </a:p>
        </p:txBody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8D58D451-035C-4C27-B883-BBA83C6479F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52600" y="865186"/>
            <a:ext cx="8001000" cy="644525"/>
          </a:xfrm>
        </p:spPr>
        <p:txBody>
          <a:bodyPr/>
          <a:lstStyle/>
          <a:p>
            <a:pPr eaLnBrk="1" hangingPunct="1"/>
            <a:r>
              <a:rPr lang="en-US" altLang="en-US" dirty="0" err="1">
                <a:solidFill>
                  <a:srgbClr val="000000"/>
                </a:solidFill>
              </a:rPr>
              <a:t>Bahan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kuliah</a:t>
            </a:r>
            <a:r>
              <a:rPr lang="en-US" altLang="en-US" dirty="0">
                <a:solidFill>
                  <a:srgbClr val="000000"/>
                </a:solidFill>
              </a:rPr>
              <a:t> IF4020 </a:t>
            </a:r>
            <a:r>
              <a:rPr lang="en-US" altLang="en-US" dirty="0" err="1">
                <a:solidFill>
                  <a:srgbClr val="000000"/>
                </a:solidFill>
              </a:rPr>
              <a:t>Kriptografi</a:t>
            </a: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F4E8F6AD-BFC4-4B79-B33D-4D2C33722A79}"/>
              </a:ext>
            </a:extLst>
          </p:cNvPr>
          <p:cNvSpPr txBox="1">
            <a:spLocks/>
          </p:cNvSpPr>
          <p:nvPr/>
        </p:nvSpPr>
        <p:spPr bwMode="auto">
          <a:xfrm>
            <a:off x="1951831" y="4167821"/>
            <a:ext cx="7924800" cy="210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defRPr/>
            </a:pPr>
            <a:r>
              <a:rPr lang="en-US" kern="0" dirty="0" err="1"/>
              <a:t>Oleh</a:t>
            </a:r>
            <a:r>
              <a:rPr lang="en-US" kern="0" dirty="0"/>
              <a:t>: Dr. Rinaldi </a:t>
            </a:r>
            <a:r>
              <a:rPr lang="en-US" kern="0" dirty="0" err="1"/>
              <a:t>Munir</a:t>
            </a:r>
            <a:endParaRPr lang="en-US" kern="0" dirty="0"/>
          </a:p>
          <a:p>
            <a:pPr algn="ctr">
              <a:defRPr/>
            </a:pPr>
            <a:endParaRPr lang="en-US" kern="0" dirty="0"/>
          </a:p>
          <a:p>
            <a:pPr algn="ctr">
              <a:defRPr/>
            </a:pPr>
            <a:r>
              <a:rPr lang="en-US" kern="0" dirty="0"/>
              <a:t>Program </a:t>
            </a:r>
            <a:r>
              <a:rPr lang="en-US" kern="0" dirty="0" err="1"/>
              <a:t>Studi</a:t>
            </a:r>
            <a:r>
              <a:rPr lang="en-US" kern="0" dirty="0"/>
              <a:t>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 err="1"/>
              <a:t>Sekolah</a:t>
            </a:r>
            <a:r>
              <a:rPr lang="en-US" kern="0" dirty="0"/>
              <a:t> Teknik </a:t>
            </a:r>
            <a:r>
              <a:rPr lang="en-US" kern="0" dirty="0" err="1"/>
              <a:t>Elektro</a:t>
            </a:r>
            <a:r>
              <a:rPr lang="en-US" kern="0" dirty="0"/>
              <a:t> dan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/>
              <a:t>ITB</a:t>
            </a:r>
          </a:p>
          <a:p>
            <a:pPr algn="ctr">
              <a:defRPr/>
            </a:pPr>
            <a:endParaRPr lang="en-US" kern="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>
            <a:extLst>
              <a:ext uri="{FF2B5EF4-FFF2-40B4-BE49-F238E27FC236}">
                <a16:creationId xmlns:a16="http://schemas.microsoft.com/office/drawing/2014/main" id="{EE47CE6D-AB4B-44AD-845F-FFB48011DE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28760" y="5135485"/>
            <a:ext cx="2827808" cy="1163715"/>
          </a:xfrm>
        </p:spPr>
        <p:txBody>
          <a:bodyPr>
            <a:normAutofit fontScale="40000" lnSpcReduction="20000"/>
          </a:bodyPr>
          <a:lstStyle/>
          <a:p>
            <a:pPr eaLnBrk="1" hangingPunct="1">
              <a:buFontTx/>
              <a:buNone/>
            </a:pPr>
            <a:r>
              <a:rPr lang="en-US" altLang="en-US" sz="5500" b="1" dirty="0">
                <a:cs typeface="Times New Roman" panose="02020603050405020304" pitchFamily="18" charset="0"/>
              </a:rPr>
              <a:t>Gambar</a:t>
            </a:r>
            <a:r>
              <a:rPr lang="en-US" altLang="en-US" sz="5500" dirty="0">
                <a:cs typeface="Times New Roman" panose="02020603050405020304" pitchFamily="18" charset="0"/>
              </a:rPr>
              <a:t> 2.  </a:t>
            </a:r>
            <a:r>
              <a:rPr lang="en-US" altLang="en-US" sz="5500" dirty="0" err="1">
                <a:cs typeface="Times New Roman" panose="02020603050405020304" pitchFamily="18" charset="0"/>
              </a:rPr>
              <a:t>Algoritma</a:t>
            </a:r>
            <a:r>
              <a:rPr lang="en-US" altLang="en-US" sz="5500" dirty="0"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altLang="en-US" sz="5500" dirty="0" err="1">
                <a:cs typeface="Times New Roman" panose="02020603050405020304" pitchFamily="18" charset="0"/>
              </a:rPr>
              <a:t>Enkripsi</a:t>
            </a:r>
            <a:r>
              <a:rPr lang="en-US" altLang="en-US" sz="5500" dirty="0">
                <a:cs typeface="Times New Roman" panose="02020603050405020304" pitchFamily="18" charset="0"/>
              </a:rPr>
              <a:t>  </a:t>
            </a:r>
            <a:r>
              <a:rPr lang="en-US" altLang="en-US" sz="5500" dirty="0" err="1">
                <a:cs typeface="Times New Roman" panose="02020603050405020304" pitchFamily="18" charset="0"/>
              </a:rPr>
              <a:t>dengan</a:t>
            </a:r>
            <a:r>
              <a:rPr lang="en-US" altLang="en-US" sz="5500" dirty="0">
                <a:cs typeface="Times New Roman" panose="02020603050405020304" pitchFamily="18" charset="0"/>
              </a:rPr>
              <a:t> DES</a:t>
            </a:r>
          </a:p>
          <a:p>
            <a:pPr eaLnBrk="1" hangingPunct="1">
              <a:buFontTx/>
              <a:buNone/>
            </a:pPr>
            <a:endParaRPr lang="en-GB" altLang="en-US" sz="2000" dirty="0"/>
          </a:p>
        </p:txBody>
      </p:sp>
      <p:sp>
        <p:nvSpPr>
          <p:cNvPr id="12292" name="Slide Number Placeholder 5">
            <a:extLst>
              <a:ext uri="{FF2B5EF4-FFF2-40B4-BE49-F238E27FC236}">
                <a16:creationId xmlns:a16="http://schemas.microsoft.com/office/drawing/2014/main" id="{31F5B4F2-1884-4D2D-BD6F-A34759123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26A28FE-367E-4713-82FE-38ACA2829838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GB" altLang="en-US" sz="1400"/>
          </a:p>
        </p:txBody>
      </p:sp>
      <p:sp>
        <p:nvSpPr>
          <p:cNvPr id="12293" name="Rectangle 8">
            <a:extLst>
              <a:ext uri="{FF2B5EF4-FFF2-40B4-BE49-F238E27FC236}">
                <a16:creationId xmlns:a16="http://schemas.microsoft.com/office/drawing/2014/main" id="{2D05D5F8-A621-4E09-8A20-F72A6FCA8C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2308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12294" name="Picture 7">
            <a:extLst>
              <a:ext uri="{FF2B5EF4-FFF2-40B4-BE49-F238E27FC236}">
                <a16:creationId xmlns:a16="http://schemas.microsoft.com/office/drawing/2014/main" id="{96992BFF-2985-4B26-AB82-52A4B4A56E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1640" y="273050"/>
            <a:ext cx="4455160" cy="66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>
            <a:extLst>
              <a:ext uri="{FF2B5EF4-FFF2-40B4-BE49-F238E27FC236}">
                <a16:creationId xmlns:a16="http://schemas.microsoft.com/office/drawing/2014/main" id="{5492CD6B-8A2B-4688-9DBA-796235B574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432" y="2333953"/>
            <a:ext cx="2865120" cy="295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ED8A74B-EA65-4775-A92A-8D03D7B3A1AC}"/>
              </a:ext>
            </a:extLst>
          </p:cNvPr>
          <p:cNvSpPr/>
          <p:nvPr/>
        </p:nvSpPr>
        <p:spPr>
          <a:xfrm>
            <a:off x="3870960" y="701040"/>
            <a:ext cx="4978400" cy="5760720"/>
          </a:xfrm>
          <a:prstGeom prst="rect">
            <a:avLst/>
          </a:prstGeom>
          <a:noFill/>
          <a:ln w="9525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1BF06685-40B5-432C-AE31-C2C912069ECA}"/>
              </a:ext>
            </a:extLst>
          </p:cNvPr>
          <p:cNvSpPr/>
          <p:nvPr/>
        </p:nvSpPr>
        <p:spPr>
          <a:xfrm>
            <a:off x="3156432" y="3510280"/>
            <a:ext cx="609600" cy="3962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>
            <a:extLst>
              <a:ext uri="{FF2B5EF4-FFF2-40B4-BE49-F238E27FC236}">
                <a16:creationId xmlns:a16="http://schemas.microsoft.com/office/drawing/2014/main" id="{1BEAB38A-AD66-4051-BC7B-B95E164E7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6307AF02-F438-4F91-943D-D951E8DAD1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dirty="0" err="1"/>
              <a:t>Pembangkitan</a:t>
            </a:r>
            <a:r>
              <a:rPr lang="en-US" altLang="en-US" dirty="0"/>
              <a:t> </a:t>
            </a:r>
            <a:r>
              <a:rPr lang="en-US" altLang="en-US" dirty="0" err="1"/>
              <a:t>Kunci</a:t>
            </a:r>
            <a:r>
              <a:rPr lang="en-US" altLang="en-US" dirty="0"/>
              <a:t> Internal</a:t>
            </a:r>
            <a:endParaRPr lang="en-GB" altLang="en-US" dirty="0"/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6E046143-0D57-4A60-BB84-D1EEC2B25A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4560" y="1981200"/>
            <a:ext cx="10922000" cy="3810000"/>
          </a:xfrm>
        </p:spPr>
        <p:txBody>
          <a:bodyPr/>
          <a:lstStyle/>
          <a:p>
            <a:pPr eaLnBrk="1" hangingPunct="1"/>
            <a:r>
              <a:rPr lang="en-US" altLang="en-US" dirty="0" err="1"/>
              <a:t>Kunci</a:t>
            </a:r>
            <a:r>
              <a:rPr lang="en-US" altLang="en-US" dirty="0"/>
              <a:t> internal = </a:t>
            </a:r>
            <a:r>
              <a:rPr lang="en-US" altLang="en-US" dirty="0" err="1"/>
              <a:t>kunci</a:t>
            </a:r>
            <a:r>
              <a:rPr lang="en-US" altLang="en-US" dirty="0"/>
              <a:t> </a:t>
            </a:r>
            <a:r>
              <a:rPr lang="en-US" altLang="en-US" dirty="0" err="1"/>
              <a:t>setiap</a:t>
            </a:r>
            <a:r>
              <a:rPr lang="en-US" altLang="en-US" dirty="0"/>
              <a:t> </a:t>
            </a:r>
            <a:r>
              <a:rPr lang="en-US" altLang="en-US" dirty="0" err="1"/>
              <a:t>putaran</a:t>
            </a:r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Ada 16 </a:t>
            </a:r>
            <a:r>
              <a:rPr lang="en-US" altLang="en-US" dirty="0" err="1"/>
              <a:t>putaran</a:t>
            </a:r>
            <a:r>
              <a:rPr lang="en-US" altLang="en-US" dirty="0"/>
              <a:t>, </a:t>
            </a:r>
            <a:r>
              <a:rPr lang="en-US" altLang="en-US" dirty="0" err="1"/>
              <a:t>jadi</a:t>
            </a:r>
            <a:r>
              <a:rPr lang="en-US" altLang="en-US" dirty="0"/>
              <a:t> </a:t>
            </a:r>
            <a:r>
              <a:rPr lang="en-US" altLang="en-US" dirty="0" err="1"/>
              <a:t>ada</a:t>
            </a:r>
            <a:r>
              <a:rPr lang="en-US" altLang="en-US" dirty="0"/>
              <a:t> 16 </a:t>
            </a:r>
            <a:r>
              <a:rPr lang="en-US" altLang="en-US" dirty="0" err="1"/>
              <a:t>kunci</a:t>
            </a:r>
            <a:r>
              <a:rPr lang="en-US" altLang="en-US" dirty="0"/>
              <a:t> internal: </a:t>
            </a:r>
            <a:r>
              <a:rPr lang="en-US" altLang="en-US" i="1" dirty="0">
                <a:cs typeface="Times New Roman" panose="02020603050405020304" pitchFamily="18" charset="0"/>
              </a:rPr>
              <a:t>K</a:t>
            </a:r>
            <a:r>
              <a:rPr lang="en-US" altLang="en-US" baseline="-30000" dirty="0">
                <a:cs typeface="Times New Roman" panose="02020603050405020304" pitchFamily="18" charset="0"/>
              </a:rPr>
              <a:t>1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cs typeface="Times New Roman" panose="02020603050405020304" pitchFamily="18" charset="0"/>
              </a:rPr>
              <a:t>K</a:t>
            </a:r>
            <a:r>
              <a:rPr lang="en-US" altLang="en-US" baseline="-30000" dirty="0">
                <a:cs typeface="Times New Roman" panose="02020603050405020304" pitchFamily="18" charset="0"/>
              </a:rPr>
              <a:t>2</a:t>
            </a:r>
            <a:r>
              <a:rPr lang="en-US" altLang="en-US" dirty="0">
                <a:cs typeface="Times New Roman" panose="02020603050405020304" pitchFamily="18" charset="0"/>
              </a:rPr>
              <a:t>, …, </a:t>
            </a:r>
            <a:r>
              <a:rPr lang="en-US" altLang="en-US" i="1" dirty="0">
                <a:cs typeface="Times New Roman" panose="02020603050405020304" pitchFamily="18" charset="0"/>
              </a:rPr>
              <a:t>K</a:t>
            </a:r>
            <a:r>
              <a:rPr lang="en-US" altLang="en-US" baseline="-30000" dirty="0">
                <a:cs typeface="Times New Roman" panose="02020603050405020304" pitchFamily="18" charset="0"/>
              </a:rPr>
              <a:t>16</a:t>
            </a:r>
            <a:r>
              <a:rPr lang="en-GB" altLang="en-US" dirty="0"/>
              <a:t> </a:t>
            </a:r>
            <a:endParaRPr lang="en-US" altLang="en-US" dirty="0"/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Dibangkitkan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eksternal</a:t>
            </a:r>
            <a:r>
              <a:rPr lang="en-US" altLang="en-US" dirty="0">
                <a:cs typeface="Times New Roman" panose="02020603050405020304" pitchFamily="18" charset="0"/>
              </a:rPr>
              <a:t> (64 bit) yang </a:t>
            </a:r>
            <a:r>
              <a:rPr lang="en-US" altLang="en-US" dirty="0" err="1">
                <a:cs typeface="Times New Roman" panose="02020603050405020304" pitchFamily="18" charset="0"/>
              </a:rPr>
              <a:t>diberikan</a:t>
            </a:r>
            <a:r>
              <a:rPr lang="en-US" altLang="en-US" dirty="0">
                <a:cs typeface="Times New Roman" panose="02020603050405020304" pitchFamily="18" charset="0"/>
              </a:rPr>
              <a:t> oleh </a:t>
            </a:r>
            <a:r>
              <a:rPr lang="en-US" altLang="en-US" dirty="0" err="1">
                <a:cs typeface="Times New Roman" panose="02020603050405020304" pitchFamily="18" charset="0"/>
              </a:rPr>
              <a:t>pengguna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Gambar 3 </a:t>
            </a:r>
            <a:r>
              <a:rPr lang="en-US" altLang="en-US" dirty="0" err="1">
                <a:cs typeface="Times New Roman" panose="02020603050405020304" pitchFamily="18" charset="0"/>
              </a:rPr>
              <a:t>memperlihatkan</a:t>
            </a:r>
            <a:r>
              <a:rPr lang="en-US" altLang="en-US" dirty="0">
                <a:cs typeface="Times New Roman" panose="02020603050405020304" pitchFamily="18" charset="0"/>
              </a:rPr>
              <a:t> proses </a:t>
            </a:r>
            <a:r>
              <a:rPr lang="en-US" altLang="en-US" dirty="0" err="1">
                <a:cs typeface="Times New Roman" panose="02020603050405020304" pitchFamily="18" charset="0"/>
              </a:rPr>
              <a:t>pembangkitan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internal.</a:t>
            </a:r>
            <a:endParaRPr lang="en-GB" altLang="en-US" dirty="0"/>
          </a:p>
        </p:txBody>
      </p:sp>
      <p:sp>
        <p:nvSpPr>
          <p:cNvPr id="13317" name="Slide Number Placeholder 5">
            <a:extLst>
              <a:ext uri="{FF2B5EF4-FFF2-40B4-BE49-F238E27FC236}">
                <a16:creationId xmlns:a16="http://schemas.microsoft.com/office/drawing/2014/main" id="{4BA65AA9-6173-42D6-9A8A-1C8A652D8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1DBA2BE-3F47-4EA3-896F-70987056B83F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GB" altLang="en-US" sz="1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5">
            <a:extLst>
              <a:ext uri="{FF2B5EF4-FFF2-40B4-BE49-F238E27FC236}">
                <a16:creationId xmlns:a16="http://schemas.microsoft.com/office/drawing/2014/main" id="{157FD5B6-66CD-4B64-8CD1-59C3695F5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35CA46B-D41E-4AE0-A2A3-E489EA481C9B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GB" altLang="en-US" sz="1400"/>
          </a:p>
        </p:txBody>
      </p:sp>
      <p:sp>
        <p:nvSpPr>
          <p:cNvPr id="14341" name="Rectangle 8">
            <a:extLst>
              <a:ext uri="{FF2B5EF4-FFF2-40B4-BE49-F238E27FC236}">
                <a16:creationId xmlns:a16="http://schemas.microsoft.com/office/drawing/2014/main" id="{5EEF1475-76F0-4DB8-AA2F-3906D058D2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3089" y="96988"/>
            <a:ext cx="115395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4342" name="Object 2">
            <a:extLst>
              <a:ext uri="{FF2B5EF4-FFF2-40B4-BE49-F238E27FC236}">
                <a16:creationId xmlns:a16="http://schemas.microsoft.com/office/drawing/2014/main" id="{CA1BB8BB-2A29-4900-8F91-FC39EBE930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3001185"/>
              </p:ext>
            </p:extLst>
          </p:nvPr>
        </p:nvGraphicFramePr>
        <p:xfrm>
          <a:off x="1815149" y="193498"/>
          <a:ext cx="5238431" cy="64710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r:id="rId3" imgW="4168224" imgH="5145609" progId="Visio.Drawing.5">
                  <p:embed/>
                </p:oleObj>
              </mc:Choice>
              <mc:Fallback>
                <p:oleObj r:id="rId3" imgW="4168224" imgH="5145609" progId="Visio.Drawing.5">
                  <p:embed/>
                  <p:pic>
                    <p:nvPicPr>
                      <p:cNvPr id="14342" name="Object 2">
                        <a:extLst>
                          <a:ext uri="{FF2B5EF4-FFF2-40B4-BE49-F238E27FC236}">
                            <a16:creationId xmlns:a16="http://schemas.microsoft.com/office/drawing/2014/main" id="{CA1BB8BB-2A29-4900-8F91-FC39EBE9300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5149" y="193498"/>
                        <a:ext cx="5238431" cy="64710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3">
            <a:extLst>
              <a:ext uri="{FF2B5EF4-FFF2-40B4-BE49-F238E27FC236}">
                <a16:creationId xmlns:a16="http://schemas.microsoft.com/office/drawing/2014/main" id="{577B7FF6-BF1B-43A4-8D57-EDDB520B9668}"/>
              </a:ext>
            </a:extLst>
          </p:cNvPr>
          <p:cNvSpPr txBox="1">
            <a:spLocks noChangeArrowheads="1"/>
          </p:cNvSpPr>
          <p:nvPr/>
        </p:nvSpPr>
        <p:spPr>
          <a:xfrm>
            <a:off x="7193280" y="5496560"/>
            <a:ext cx="51816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sz="3300" b="1" dirty="0">
                <a:cs typeface="Times New Roman" panose="02020603050405020304" pitchFamily="18" charset="0"/>
              </a:rPr>
              <a:t>Gambar</a:t>
            </a:r>
            <a:r>
              <a:rPr lang="en-US" altLang="en-US" sz="3300" dirty="0">
                <a:cs typeface="Times New Roman" panose="02020603050405020304" pitchFamily="18" charset="0"/>
              </a:rPr>
              <a:t> 3.  </a:t>
            </a:r>
            <a:r>
              <a:rPr lang="en-US" altLang="en-US" sz="3300" dirty="0" err="1">
                <a:cs typeface="Times New Roman" panose="02020603050405020304" pitchFamily="18" charset="0"/>
              </a:rPr>
              <a:t>Pembangkitan</a:t>
            </a:r>
            <a:r>
              <a:rPr lang="en-US" altLang="en-US" sz="3300" dirty="0">
                <a:cs typeface="Times New Roman" panose="02020603050405020304" pitchFamily="18" charset="0"/>
              </a:rPr>
              <a:t> </a:t>
            </a:r>
            <a:r>
              <a:rPr lang="en-US" altLang="en-US" sz="3300" dirty="0" err="1">
                <a:cs typeface="Times New Roman" panose="02020603050405020304" pitchFamily="18" charset="0"/>
              </a:rPr>
              <a:t>kunci</a:t>
            </a:r>
            <a:r>
              <a:rPr lang="en-US" altLang="en-US" sz="3300" dirty="0">
                <a:cs typeface="Times New Roman" panose="02020603050405020304" pitchFamily="18" charset="0"/>
              </a:rPr>
              <a:t> internal</a:t>
            </a:r>
            <a:endParaRPr lang="en-GB" alt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0D6B9A-A292-41F9-BA10-9DBF3046BE84}"/>
              </a:ext>
            </a:extLst>
          </p:cNvPr>
          <p:cNvSpPr txBox="1"/>
          <p:nvPr/>
        </p:nvSpPr>
        <p:spPr>
          <a:xfrm>
            <a:off x="4166300" y="193498"/>
            <a:ext cx="1309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………. 64 bit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D0FFB4F-3BF5-45D8-815A-55A4A596F0B1}"/>
              </a:ext>
            </a:extLst>
          </p:cNvPr>
          <p:cNvSpPr txBox="1"/>
          <p:nvPr/>
        </p:nvSpPr>
        <p:spPr>
          <a:xfrm>
            <a:off x="4980852" y="1565098"/>
            <a:ext cx="1309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………. 28 bit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844CC9-2DB4-4265-BC08-F0FA09721013}"/>
              </a:ext>
            </a:extLst>
          </p:cNvPr>
          <p:cNvSpPr txBox="1"/>
          <p:nvPr/>
        </p:nvSpPr>
        <p:spPr>
          <a:xfrm>
            <a:off x="505175" y="1565098"/>
            <a:ext cx="1156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28 bit……..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C837E4D-A323-4DB0-BD9A-A40E30AFAB41}"/>
              </a:ext>
            </a:extLst>
          </p:cNvPr>
          <p:cNvSpPr txBox="1"/>
          <p:nvPr/>
        </p:nvSpPr>
        <p:spPr>
          <a:xfrm>
            <a:off x="7053580" y="3121180"/>
            <a:ext cx="1309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………. 48 bit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5A38DFA1-9C50-4A95-83D5-30DB582FD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graphicFrame>
        <p:nvGraphicFramePr>
          <p:cNvPr id="15363" name="Object 4">
            <a:extLst>
              <a:ext uri="{FF2B5EF4-FFF2-40B4-BE49-F238E27FC236}">
                <a16:creationId xmlns:a16="http://schemas.microsoft.com/office/drawing/2014/main" id="{928202A7-EB76-4473-92C0-FAED7B4CB4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9621218"/>
              </p:ext>
            </p:extLst>
          </p:nvPr>
        </p:nvGraphicFramePr>
        <p:xfrm>
          <a:off x="290512" y="706101"/>
          <a:ext cx="8915400" cy="185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" name="Document" r:id="rId3" imgW="5629656" imgH="1171194" progId="Word.Document.8">
                  <p:embed/>
                </p:oleObj>
              </mc:Choice>
              <mc:Fallback>
                <p:oleObj name="Document" r:id="rId3" imgW="5629656" imgH="1171194" progId="Word.Document.8">
                  <p:embed/>
                  <p:pic>
                    <p:nvPicPr>
                      <p:cNvPr id="15363" name="Object 4">
                        <a:extLst>
                          <a:ext uri="{FF2B5EF4-FFF2-40B4-BE49-F238E27FC236}">
                            <a16:creationId xmlns:a16="http://schemas.microsoft.com/office/drawing/2014/main" id="{928202A7-EB76-4473-92C0-FAED7B4CB41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512" y="706101"/>
                        <a:ext cx="8915400" cy="1852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4" name="Object 5">
            <a:extLst>
              <a:ext uri="{FF2B5EF4-FFF2-40B4-BE49-F238E27FC236}">
                <a16:creationId xmlns:a16="http://schemas.microsoft.com/office/drawing/2014/main" id="{D1B9E8AF-84D0-4D78-8C4A-438FE36DD8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0616057"/>
              </p:ext>
            </p:extLst>
          </p:nvPr>
        </p:nvGraphicFramePr>
        <p:xfrm>
          <a:off x="118744" y="3331994"/>
          <a:ext cx="9604376" cy="225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" name="Document" r:id="rId5" imgW="5486400" imgH="1285494" progId="Word.Document.8">
                  <p:embed/>
                </p:oleObj>
              </mc:Choice>
              <mc:Fallback>
                <p:oleObj name="Document" r:id="rId5" imgW="5486400" imgH="1285494" progId="Word.Document.8">
                  <p:embed/>
                  <p:pic>
                    <p:nvPicPr>
                      <p:cNvPr id="15364" name="Object 5">
                        <a:extLst>
                          <a:ext uri="{FF2B5EF4-FFF2-40B4-BE49-F238E27FC236}">
                            <a16:creationId xmlns:a16="http://schemas.microsoft.com/office/drawing/2014/main" id="{D1B9E8AF-84D0-4D78-8C4A-438FE36DD81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4" y="3331994"/>
                        <a:ext cx="9604376" cy="2251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5" name="Slide Number Placeholder 5">
            <a:extLst>
              <a:ext uri="{FF2B5EF4-FFF2-40B4-BE49-F238E27FC236}">
                <a16:creationId xmlns:a16="http://schemas.microsoft.com/office/drawing/2014/main" id="{60B0AD03-F52B-4988-9F54-F3D04F475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AB91586-5AB2-4EFB-82C7-181931C71A04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GB" altLang="en-US" sz="1400"/>
          </a:p>
        </p:txBody>
      </p:sp>
      <p:graphicFrame>
        <p:nvGraphicFramePr>
          <p:cNvPr id="23" name="Object 2">
            <a:extLst>
              <a:ext uri="{FF2B5EF4-FFF2-40B4-BE49-F238E27FC236}">
                <a16:creationId xmlns:a16="http://schemas.microsoft.com/office/drawing/2014/main" id="{F95DE81E-93A4-4187-865A-651227995E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7183474"/>
              </p:ext>
            </p:extLst>
          </p:nvPr>
        </p:nvGraphicFramePr>
        <p:xfrm>
          <a:off x="8367857" y="1632408"/>
          <a:ext cx="3824143" cy="4723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1" r:id="rId7" imgW="4168224" imgH="5145609" progId="Visio.Drawing.5">
                  <p:embed/>
                </p:oleObj>
              </mc:Choice>
              <mc:Fallback>
                <p:oleObj r:id="rId7" imgW="4168224" imgH="5145609" progId="Visio.Drawing.5">
                  <p:embed/>
                  <p:pic>
                    <p:nvPicPr>
                      <p:cNvPr id="6" name="Object 2">
                        <a:extLst>
                          <a:ext uri="{FF2B5EF4-FFF2-40B4-BE49-F238E27FC236}">
                            <a16:creationId xmlns:a16="http://schemas.microsoft.com/office/drawing/2014/main" id="{209772B9-8EF0-4A39-A4FC-3CDA1340B38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67857" y="1632408"/>
                        <a:ext cx="3824143" cy="47239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>
            <a:extLst>
              <a:ext uri="{FF2B5EF4-FFF2-40B4-BE49-F238E27FC236}">
                <a16:creationId xmlns:a16="http://schemas.microsoft.com/office/drawing/2014/main" id="{E71D79D8-A673-41B4-BDA2-3E1B0F4BC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graphicFrame>
        <p:nvGraphicFramePr>
          <p:cNvPr id="16387" name="Object 4">
            <a:extLst>
              <a:ext uri="{FF2B5EF4-FFF2-40B4-BE49-F238E27FC236}">
                <a16:creationId xmlns:a16="http://schemas.microsoft.com/office/drawing/2014/main" id="{0666BA28-F1E2-4AD8-ACEE-198419CF723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0755494"/>
              </p:ext>
            </p:extLst>
          </p:nvPr>
        </p:nvGraphicFramePr>
        <p:xfrm>
          <a:off x="-230188" y="969168"/>
          <a:ext cx="8840788" cy="491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Document" r:id="rId3" imgW="5486400" imgH="3051810" progId="Word.Document.8">
                  <p:embed/>
                </p:oleObj>
              </mc:Choice>
              <mc:Fallback>
                <p:oleObj name="Document" r:id="rId3" imgW="5486400" imgH="3051810" progId="Word.Document.8">
                  <p:embed/>
                  <p:pic>
                    <p:nvPicPr>
                      <p:cNvPr id="16387" name="Object 4">
                        <a:extLst>
                          <a:ext uri="{FF2B5EF4-FFF2-40B4-BE49-F238E27FC236}">
                            <a16:creationId xmlns:a16="http://schemas.microsoft.com/office/drawing/2014/main" id="{0666BA28-F1E2-4AD8-ACEE-198419CF723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30188" y="969168"/>
                        <a:ext cx="8840788" cy="4919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8" name="Slide Number Placeholder 4">
            <a:extLst>
              <a:ext uri="{FF2B5EF4-FFF2-40B4-BE49-F238E27FC236}">
                <a16:creationId xmlns:a16="http://schemas.microsoft.com/office/drawing/2014/main" id="{FD7433CD-A094-45EF-94A5-D13622487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B85DEBC-F360-40D0-85A5-42DD59B4C9CE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GB" altLang="en-US" sz="1400"/>
          </a:p>
        </p:txBody>
      </p:sp>
      <p:graphicFrame>
        <p:nvGraphicFramePr>
          <p:cNvPr id="6" name="Object 2">
            <a:extLst>
              <a:ext uri="{FF2B5EF4-FFF2-40B4-BE49-F238E27FC236}">
                <a16:creationId xmlns:a16="http://schemas.microsoft.com/office/drawing/2014/main" id="{209772B9-8EF0-4A39-A4FC-3CDA1340B3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190785"/>
              </p:ext>
            </p:extLst>
          </p:nvPr>
        </p:nvGraphicFramePr>
        <p:xfrm>
          <a:off x="7882717" y="1067028"/>
          <a:ext cx="3824143" cy="4723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r:id="rId5" imgW="4168224" imgH="5145609" progId="Visio.Drawing.5">
                  <p:embed/>
                </p:oleObj>
              </mc:Choice>
              <mc:Fallback>
                <p:oleObj r:id="rId5" imgW="4168224" imgH="5145609" progId="Visio.Drawing.5">
                  <p:embed/>
                  <p:pic>
                    <p:nvPicPr>
                      <p:cNvPr id="14342" name="Object 2">
                        <a:extLst>
                          <a:ext uri="{FF2B5EF4-FFF2-40B4-BE49-F238E27FC236}">
                            <a16:creationId xmlns:a16="http://schemas.microsoft.com/office/drawing/2014/main" id="{CA1BB8BB-2A29-4900-8F91-FC39EBE9300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2717" y="1067028"/>
                        <a:ext cx="3824143" cy="47239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>
            <a:extLst>
              <a:ext uri="{FF2B5EF4-FFF2-40B4-BE49-F238E27FC236}">
                <a16:creationId xmlns:a16="http://schemas.microsoft.com/office/drawing/2014/main" id="{34FD3E4D-B266-4BE1-8E6C-092317C36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EBA3FED2-D858-497E-AA5A-25C83F34C1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2120" y="2500312"/>
            <a:ext cx="7772400" cy="4038600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US" altLang="en-US" sz="2400" dirty="0" err="1">
                <a:cs typeface="Times New Roman" panose="02020603050405020304" pitchFamily="18" charset="0"/>
              </a:rPr>
              <a:t>Jadi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cs typeface="Times New Roman" panose="02020603050405020304" pitchFamily="18" charset="0"/>
              </a:rPr>
              <a:t>K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merupakan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penggabungan</a:t>
            </a:r>
            <a:r>
              <a:rPr lang="en-US" altLang="en-US" sz="2400" dirty="0">
                <a:cs typeface="Times New Roman" panose="02020603050405020304" pitchFamily="18" charset="0"/>
              </a:rPr>
              <a:t> bit-bit </a:t>
            </a:r>
            <a:r>
              <a:rPr lang="en-US" altLang="en-US" sz="2400" i="1" dirty="0">
                <a:cs typeface="Times New Roman" panose="02020603050405020304" pitchFamily="18" charset="0"/>
              </a:rPr>
              <a:t>C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2400" dirty="0">
                <a:cs typeface="Times New Roman" panose="02020603050405020304" pitchFamily="18" charset="0"/>
              </a:rPr>
              <a:t> pada </a:t>
            </a:r>
            <a:r>
              <a:rPr lang="en-US" altLang="en-US" sz="2400" dirty="0" err="1">
                <a:cs typeface="Times New Roman" panose="02020603050405020304" pitchFamily="18" charset="0"/>
              </a:rPr>
              <a:t>posisi</a:t>
            </a:r>
            <a:r>
              <a:rPr lang="en-US" altLang="en-US" sz="2400" dirty="0"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14, 17,  11,  24,   1,  5,   3,  28,  15,    6,  21, 10</a:t>
            </a:r>
          </a:p>
          <a:p>
            <a:pPr eaLnBrk="1" hangingPunct="1"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23, 19,  12,    4, 26,  8, 16,    7,  27,  20,  13,   2</a:t>
            </a:r>
          </a:p>
          <a:p>
            <a:pPr eaLnBrk="1" hangingPunct="1">
              <a:buFontTx/>
              <a:buNone/>
            </a:pPr>
            <a:r>
              <a:rPr lang="en-US" altLang="en-US" sz="2400" b="1" dirty="0"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buFontTx/>
              <a:buNone/>
            </a:pP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bit-bit </a:t>
            </a:r>
            <a:r>
              <a:rPr lang="en-US" altLang="en-US" sz="2400" i="1" dirty="0">
                <a:cs typeface="Times New Roman" panose="02020603050405020304" pitchFamily="18" charset="0"/>
              </a:rPr>
              <a:t>D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2400" dirty="0">
                <a:cs typeface="Times New Roman" panose="02020603050405020304" pitchFamily="18" charset="0"/>
              </a:rPr>
              <a:t> pada </a:t>
            </a:r>
            <a:r>
              <a:rPr lang="en-US" altLang="en-US" sz="2400" dirty="0" err="1">
                <a:cs typeface="Times New Roman" panose="02020603050405020304" pitchFamily="18" charset="0"/>
              </a:rPr>
              <a:t>posisi</a:t>
            </a:r>
            <a:r>
              <a:rPr lang="en-US" altLang="en-US" sz="2400" dirty="0"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41, 52, 31, 37, 47, 55, 30, 40, 51,  45, 33, 48</a:t>
            </a:r>
          </a:p>
          <a:p>
            <a:pPr eaLnBrk="1" hangingPunct="1"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44, 49, 39, 56, 34, 53, 46, 42, 50,  36, 29, 32</a:t>
            </a:r>
          </a:p>
          <a:p>
            <a:pPr eaLnBrk="1" hangingPunct="1"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buFontTx/>
              <a:buNone/>
            </a:pPr>
            <a:r>
              <a:rPr lang="en-US" altLang="en-US" sz="2400" dirty="0" err="1">
                <a:cs typeface="Times New Roman" panose="02020603050405020304" pitchFamily="18" charset="0"/>
              </a:rPr>
              <a:t>Setiap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internal </a:t>
            </a:r>
            <a:r>
              <a:rPr lang="en-US" altLang="en-US" sz="2400" i="1" dirty="0">
                <a:cs typeface="Times New Roman" panose="02020603050405020304" pitchFamily="18" charset="0"/>
              </a:rPr>
              <a:t>K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mempunyai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panjang</a:t>
            </a:r>
            <a:r>
              <a:rPr lang="en-US" altLang="en-US" sz="2400" dirty="0">
                <a:cs typeface="Times New Roman" panose="02020603050405020304" pitchFamily="18" charset="0"/>
              </a:rPr>
              <a:t> 48 bit. </a:t>
            </a:r>
          </a:p>
          <a:p>
            <a:pPr eaLnBrk="1" hangingPunct="1">
              <a:buFontTx/>
              <a:buNone/>
            </a:pPr>
            <a:endParaRPr lang="en-GB" altLang="en-US" sz="2400" dirty="0"/>
          </a:p>
        </p:txBody>
      </p:sp>
      <p:graphicFrame>
        <p:nvGraphicFramePr>
          <p:cNvPr id="17412" name="Object 5">
            <a:extLst>
              <a:ext uri="{FF2B5EF4-FFF2-40B4-BE49-F238E27FC236}">
                <a16:creationId xmlns:a16="http://schemas.microsoft.com/office/drawing/2014/main" id="{00C642CC-9495-4814-9B19-1F81156CF23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3591114"/>
              </p:ext>
            </p:extLst>
          </p:nvPr>
        </p:nvGraphicFramePr>
        <p:xfrm>
          <a:off x="357188" y="493712"/>
          <a:ext cx="8990012" cy="186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4" name="Document" r:id="rId3" imgW="5629656" imgH="1171194" progId="Word.Document.8">
                  <p:embed/>
                </p:oleObj>
              </mc:Choice>
              <mc:Fallback>
                <p:oleObj name="Document" r:id="rId3" imgW="5629656" imgH="1171194" progId="Word.Document.8">
                  <p:embed/>
                  <p:pic>
                    <p:nvPicPr>
                      <p:cNvPr id="17412" name="Object 5">
                        <a:extLst>
                          <a:ext uri="{FF2B5EF4-FFF2-40B4-BE49-F238E27FC236}">
                            <a16:creationId xmlns:a16="http://schemas.microsoft.com/office/drawing/2014/main" id="{00C642CC-9495-4814-9B19-1F81156CF23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8" y="493712"/>
                        <a:ext cx="8990012" cy="1868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3" name="Slide Number Placeholder 5">
            <a:extLst>
              <a:ext uri="{FF2B5EF4-FFF2-40B4-BE49-F238E27FC236}">
                <a16:creationId xmlns:a16="http://schemas.microsoft.com/office/drawing/2014/main" id="{2EDE631F-36C6-4FBF-AA69-C5AEC48CE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9C46A9-E098-4093-A094-FC720BC74B7E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GB" altLang="en-US" sz="1400"/>
          </a:p>
        </p:txBody>
      </p:sp>
      <p:graphicFrame>
        <p:nvGraphicFramePr>
          <p:cNvPr id="7" name="Object 2">
            <a:extLst>
              <a:ext uri="{FF2B5EF4-FFF2-40B4-BE49-F238E27FC236}">
                <a16:creationId xmlns:a16="http://schemas.microsoft.com/office/drawing/2014/main" id="{A6F9A1C5-94CB-4DB6-B448-BC2E7482127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002597"/>
              </p:ext>
            </p:extLst>
          </p:nvPr>
        </p:nvGraphicFramePr>
        <p:xfrm>
          <a:off x="7882717" y="1067028"/>
          <a:ext cx="3824143" cy="4723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r:id="rId5" imgW="4168224" imgH="5145609" progId="Visio.Drawing.5">
                  <p:embed/>
                </p:oleObj>
              </mc:Choice>
              <mc:Fallback>
                <p:oleObj r:id="rId5" imgW="4168224" imgH="5145609" progId="Visio.Drawing.5">
                  <p:embed/>
                  <p:pic>
                    <p:nvPicPr>
                      <p:cNvPr id="6" name="Object 2">
                        <a:extLst>
                          <a:ext uri="{FF2B5EF4-FFF2-40B4-BE49-F238E27FC236}">
                            <a16:creationId xmlns:a16="http://schemas.microsoft.com/office/drawing/2014/main" id="{209772B9-8EF0-4A39-A4FC-3CDA1340B38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2717" y="1067028"/>
                        <a:ext cx="3824143" cy="47239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4">
            <a:extLst>
              <a:ext uri="{FF2B5EF4-FFF2-40B4-BE49-F238E27FC236}">
                <a16:creationId xmlns:a16="http://schemas.microsoft.com/office/drawing/2014/main" id="{32D00966-5F94-44C7-A332-9E549C61D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80674DFA-2B8F-4A5F-8993-BC3199F7B6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b="1" dirty="0" err="1"/>
              <a:t>Permutasi</a:t>
            </a:r>
            <a:r>
              <a:rPr lang="en-US" altLang="en-US" b="1" dirty="0"/>
              <a:t> </a:t>
            </a:r>
            <a:r>
              <a:rPr lang="en-US" altLang="en-US" b="1" dirty="0" err="1"/>
              <a:t>Awal</a:t>
            </a:r>
            <a:endParaRPr lang="en-GB" altLang="en-US" b="1" dirty="0"/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95A4A8BD-BDDA-4AAB-B4E3-7A0FDA9F34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Tujuan</a:t>
            </a:r>
            <a:r>
              <a:rPr lang="en-US" altLang="en-US" dirty="0">
                <a:cs typeface="Times New Roman" panose="02020603050405020304" pitchFamily="18" charset="0"/>
              </a:rPr>
              <a:t>: </a:t>
            </a:r>
            <a:r>
              <a:rPr lang="en-US" altLang="en-US" dirty="0" err="1">
                <a:cs typeface="Times New Roman" panose="02020603050405020304" pitchFamily="18" charset="0"/>
              </a:rPr>
              <a:t>mengacak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sehingga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urutan</a:t>
            </a:r>
            <a:r>
              <a:rPr lang="en-US" altLang="en-US" dirty="0">
                <a:cs typeface="Times New Roman" panose="02020603050405020304" pitchFamily="18" charset="0"/>
              </a:rPr>
              <a:t> bit-bit </a:t>
            </a:r>
          </a:p>
          <a:p>
            <a:pPr marL="0" indent="0" eaLnBrk="1" hangingPunct="1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   di </a:t>
            </a:r>
            <a:r>
              <a:rPr lang="en-US" altLang="en-US" dirty="0" err="1">
                <a:cs typeface="Times New Roman" panose="02020603050405020304" pitchFamily="18" charset="0"/>
              </a:rPr>
              <a:t>dalamnya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berubah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Matriks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permutasi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awal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IP</a:t>
            </a:r>
            <a:r>
              <a:rPr lang="en-US" altLang="en-US" dirty="0">
                <a:cs typeface="Times New Roman" panose="02020603050405020304" pitchFamily="18" charset="0"/>
              </a:rPr>
              <a:t>):</a:t>
            </a:r>
          </a:p>
          <a:p>
            <a:pPr eaLnBrk="1" hangingPunct="1">
              <a:buFontTx/>
              <a:buNone/>
            </a:pPr>
            <a:endParaRPr lang="en-GB" altLang="en-US" dirty="0">
              <a:cs typeface="Times New Roman" panose="02020603050405020304" pitchFamily="18" charset="0"/>
            </a:endParaRPr>
          </a:p>
        </p:txBody>
      </p:sp>
      <p:graphicFrame>
        <p:nvGraphicFramePr>
          <p:cNvPr id="18437" name="Object 4">
            <a:extLst>
              <a:ext uri="{FF2B5EF4-FFF2-40B4-BE49-F238E27FC236}">
                <a16:creationId xmlns:a16="http://schemas.microsoft.com/office/drawing/2014/main" id="{2C2F30F1-1619-48D1-8130-C25C8C00AE0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894277"/>
              </p:ext>
            </p:extLst>
          </p:nvPr>
        </p:nvGraphicFramePr>
        <p:xfrm>
          <a:off x="1031239" y="3566160"/>
          <a:ext cx="10527371" cy="19980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Document" r:id="rId3" imgW="5629656" imgH="1068324" progId="Word.Document.8">
                  <p:embed/>
                </p:oleObj>
              </mc:Choice>
              <mc:Fallback>
                <p:oleObj name="Document" r:id="rId3" imgW="5629656" imgH="1068324" progId="Word.Document.8">
                  <p:embed/>
                  <p:pic>
                    <p:nvPicPr>
                      <p:cNvPr id="18437" name="Object 4">
                        <a:extLst>
                          <a:ext uri="{FF2B5EF4-FFF2-40B4-BE49-F238E27FC236}">
                            <a16:creationId xmlns:a16="http://schemas.microsoft.com/office/drawing/2014/main" id="{2C2F30F1-1619-48D1-8130-C25C8C00AE0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1239" y="3566160"/>
                        <a:ext cx="10527371" cy="19980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8" name="Slide Number Placeholder 6">
            <a:extLst>
              <a:ext uri="{FF2B5EF4-FFF2-40B4-BE49-F238E27FC236}">
                <a16:creationId xmlns:a16="http://schemas.microsoft.com/office/drawing/2014/main" id="{A119A113-89D9-4EAF-839D-EB9D3ACC0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DFA94FE-A58C-4601-8437-887E11CBD7E8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GB" altLang="en-US" sz="1400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E19F7DE4-05A8-41C8-B0BA-2B9E8FE405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2901" y="206851"/>
            <a:ext cx="3140860" cy="3237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>
            <a:extLst>
              <a:ext uri="{FF2B5EF4-FFF2-40B4-BE49-F238E27FC236}">
                <a16:creationId xmlns:a16="http://schemas.microsoft.com/office/drawing/2014/main" id="{BA1F3A04-120D-4DDA-BCDD-878EE61842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252415"/>
            <a:ext cx="7772400" cy="6858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b="1" i="1" dirty="0"/>
              <a:t>Enciphering</a:t>
            </a:r>
            <a:endParaRPr lang="en-GB" altLang="en-US" b="1" i="1" dirty="0"/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C45DAFB2-4198-4AF3-8DA3-966C444300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87972" y="1066800"/>
            <a:ext cx="9511862" cy="2362200"/>
          </a:xfrm>
        </p:spPr>
        <p:txBody>
          <a:bodyPr/>
          <a:lstStyle/>
          <a:p>
            <a:pPr eaLnBrk="1" hangingPunct="1"/>
            <a:r>
              <a:rPr lang="en-US" altLang="en-US" sz="2400" dirty="0" err="1">
                <a:cs typeface="Times New Roman" panose="02020603050405020304" pitchFamily="18" charset="0"/>
              </a:rPr>
              <a:t>Setiap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blok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plainteks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mengalami</a:t>
            </a:r>
            <a:r>
              <a:rPr lang="en-US" altLang="en-US" sz="2400" dirty="0">
                <a:cs typeface="Times New Roman" panose="02020603050405020304" pitchFamily="18" charset="0"/>
              </a:rPr>
              <a:t> 16 kali </a:t>
            </a:r>
            <a:r>
              <a:rPr lang="en-US" altLang="en-US" sz="2400" dirty="0" err="1">
                <a:cs typeface="Times New Roman" panose="02020603050405020304" pitchFamily="18" charset="0"/>
              </a:rPr>
              <a:t>putaran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enciphering</a:t>
            </a:r>
            <a:r>
              <a:rPr lang="en-GB" altLang="en-US" sz="2400" dirty="0"/>
              <a:t> </a:t>
            </a:r>
            <a:r>
              <a:rPr lang="en-US" altLang="en-US" sz="2400" dirty="0"/>
              <a:t>.</a:t>
            </a:r>
          </a:p>
          <a:p>
            <a:pPr eaLnBrk="1" hangingPunct="1"/>
            <a:r>
              <a:rPr lang="en-US" altLang="en-US" sz="2400" dirty="0" err="1">
                <a:cs typeface="Times New Roman" panose="02020603050405020304" pitchFamily="18" charset="0"/>
              </a:rPr>
              <a:t>Setiap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putaran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enciphering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merupakan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jaringan</a:t>
            </a:r>
            <a:r>
              <a:rPr lang="en-US" altLang="en-US" sz="2400" dirty="0">
                <a:cs typeface="Times New Roman" panose="02020603050405020304" pitchFamily="18" charset="0"/>
              </a:rPr>
              <a:t> Feistel:</a:t>
            </a:r>
          </a:p>
          <a:p>
            <a:pPr eaLnBrk="1" hangingPunct="1"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 		</a:t>
            </a:r>
            <a:r>
              <a:rPr lang="en-US" altLang="en-US" sz="2400" i="1" dirty="0">
                <a:cs typeface="Times New Roman" panose="02020603050405020304" pitchFamily="18" charset="0"/>
              </a:rPr>
              <a:t>L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2400" i="1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</a:rPr>
              <a:t>= </a:t>
            </a:r>
            <a:r>
              <a:rPr lang="en-US" altLang="en-US" sz="2400" i="1" dirty="0">
                <a:cs typeface="Times New Roman" panose="02020603050405020304" pitchFamily="18" charset="0"/>
              </a:rPr>
              <a:t>R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i 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– 1 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          </a:t>
            </a:r>
            <a:r>
              <a:rPr lang="en-US" altLang="en-US" sz="2400" i="1" dirty="0">
                <a:cs typeface="Times New Roman" panose="02020603050405020304" pitchFamily="18" charset="0"/>
              </a:rPr>
              <a:t>R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2400" i="1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</a:rPr>
              <a:t>= </a:t>
            </a:r>
            <a:r>
              <a:rPr lang="en-US" altLang="en-US" sz="2400" i="1" dirty="0">
                <a:cs typeface="Times New Roman" panose="02020603050405020304" pitchFamily="18" charset="0"/>
              </a:rPr>
              <a:t>L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i 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– 1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f</a:t>
            </a:r>
            <a:r>
              <a:rPr lang="en-US" altLang="en-US" sz="2400" dirty="0"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cs typeface="Times New Roman" panose="02020603050405020304" pitchFamily="18" charset="0"/>
              </a:rPr>
              <a:t>R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i 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– 1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cs typeface="Times New Roman" panose="02020603050405020304" pitchFamily="18" charset="0"/>
              </a:rPr>
              <a:t>K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2400" dirty="0"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buFontTx/>
              <a:buNone/>
            </a:pPr>
            <a:endParaRPr lang="en-GB" altLang="en-US" sz="2400" dirty="0"/>
          </a:p>
        </p:txBody>
      </p:sp>
      <p:sp>
        <p:nvSpPr>
          <p:cNvPr id="19461" name="Slide Number Placeholder 6">
            <a:extLst>
              <a:ext uri="{FF2B5EF4-FFF2-40B4-BE49-F238E27FC236}">
                <a16:creationId xmlns:a16="http://schemas.microsoft.com/office/drawing/2014/main" id="{0292FD55-49F2-46B7-9D31-44F12134E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59BC581-D017-427F-86A0-77F374BF6F38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GB" altLang="en-US" sz="1400"/>
          </a:p>
        </p:txBody>
      </p:sp>
      <p:sp>
        <p:nvSpPr>
          <p:cNvPr id="19462" name="Rectangle 9">
            <a:extLst>
              <a:ext uri="{FF2B5EF4-FFF2-40B4-BE49-F238E27FC236}">
                <a16:creationId xmlns:a16="http://schemas.microsoft.com/office/drawing/2014/main" id="{40B3C170-7045-4F23-BEFC-81263E8228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9864" y="3245000"/>
            <a:ext cx="131984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19463" name="Picture 8">
            <a:extLst>
              <a:ext uri="{FF2B5EF4-FFF2-40B4-BE49-F238E27FC236}">
                <a16:creationId xmlns:a16="http://schemas.microsoft.com/office/drawing/2014/main" id="{A2A9E308-25B7-42D3-870F-036850D153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005" y="2999537"/>
            <a:ext cx="6292092" cy="3148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8AB73A0-6A8F-48E6-AE94-B648174E0AC3}"/>
              </a:ext>
            </a:extLst>
          </p:cNvPr>
          <p:cNvSpPr txBox="1">
            <a:spLocks noChangeArrowheads="1"/>
          </p:cNvSpPr>
          <p:nvPr/>
        </p:nvSpPr>
        <p:spPr>
          <a:xfrm>
            <a:off x="2348083" y="6317743"/>
            <a:ext cx="5221014" cy="43207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2000" b="1" dirty="0">
                <a:cs typeface="Times New Roman" panose="02020603050405020304" pitchFamily="18" charset="0"/>
              </a:rPr>
              <a:t>Gambar 4. Satu </a:t>
            </a:r>
            <a:r>
              <a:rPr lang="en-US" altLang="en-US" sz="2000" dirty="0" err="1">
                <a:cs typeface="Times New Roman" panose="02020603050405020304" pitchFamily="18" charset="0"/>
              </a:rPr>
              <a:t>putaran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cs typeface="Times New Roman" panose="02020603050405020304" pitchFamily="18" charset="0"/>
              </a:rPr>
              <a:t>enciphering</a:t>
            </a:r>
            <a:endParaRPr lang="en-GB" altLang="en-US" sz="2000" i="1" dirty="0">
              <a:cs typeface="Times New Roman" panose="02020603050405020304" pitchFamily="18" charset="0"/>
            </a:endParaRPr>
          </a:p>
        </p:txBody>
      </p:sp>
      <p:pic>
        <p:nvPicPr>
          <p:cNvPr id="10" name="Picture 8">
            <a:extLst>
              <a:ext uri="{FF2B5EF4-FFF2-40B4-BE49-F238E27FC236}">
                <a16:creationId xmlns:a16="http://schemas.microsoft.com/office/drawing/2014/main" id="{D2FB768C-A1FD-4604-8310-248560F527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9701" y="284228"/>
            <a:ext cx="2832823" cy="2920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504E903-2DD6-4640-A52C-E25C9358A17C}"/>
              </a:ext>
            </a:extLst>
          </p:cNvPr>
          <p:cNvCxnSpPr>
            <a:cxnSpLocks/>
          </p:cNvCxnSpPr>
          <p:nvPr/>
        </p:nvCxnSpPr>
        <p:spPr>
          <a:xfrm flipH="1">
            <a:off x="7569097" y="1954924"/>
            <a:ext cx="2415731" cy="875131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4">
            <a:extLst>
              <a:ext uri="{FF2B5EF4-FFF2-40B4-BE49-F238E27FC236}">
                <a16:creationId xmlns:a16="http://schemas.microsoft.com/office/drawing/2014/main" id="{C4B04BDC-AE15-40D3-BB24-D50E007C9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graphicFrame>
        <p:nvGraphicFramePr>
          <p:cNvPr id="21507" name="Object 6">
            <a:extLst>
              <a:ext uri="{FF2B5EF4-FFF2-40B4-BE49-F238E27FC236}">
                <a16:creationId xmlns:a16="http://schemas.microsoft.com/office/drawing/2014/main" id="{4F01D9B6-BE5C-4863-B6AA-DFE56BE419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261544"/>
              </p:ext>
            </p:extLst>
          </p:nvPr>
        </p:nvGraphicFramePr>
        <p:xfrm>
          <a:off x="838200" y="476852"/>
          <a:ext cx="6902932" cy="6062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" name="VISIO" r:id="rId3" imgW="4371594" imgH="3832098" progId="Visio.Drawing.5">
                  <p:embed/>
                </p:oleObj>
              </mc:Choice>
              <mc:Fallback>
                <p:oleObj name="VISIO" r:id="rId3" imgW="4371594" imgH="3832098" progId="Visio.Drawing.5">
                  <p:embed/>
                  <p:pic>
                    <p:nvPicPr>
                      <p:cNvPr id="21507" name="Object 6">
                        <a:extLst>
                          <a:ext uri="{FF2B5EF4-FFF2-40B4-BE49-F238E27FC236}">
                            <a16:creationId xmlns:a16="http://schemas.microsoft.com/office/drawing/2014/main" id="{4F01D9B6-BE5C-4863-B6AA-DFE56BE419C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76852"/>
                        <a:ext cx="6902932" cy="60620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8" name="Rectangle 7">
            <a:extLst>
              <a:ext uri="{FF2B5EF4-FFF2-40B4-BE49-F238E27FC236}">
                <a16:creationId xmlns:a16="http://schemas.microsoft.com/office/drawing/2014/main" id="{099CDD73-EAB3-45B3-B897-A08FB87F18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396071" y="5305425"/>
            <a:ext cx="5221014" cy="685800"/>
          </a:xfrm>
          <a:noFill/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altLang="en-US" sz="2000" b="1" dirty="0">
                <a:cs typeface="Times New Roman" panose="02020603050405020304" pitchFamily="18" charset="0"/>
              </a:rPr>
              <a:t>Gambar 5.</a:t>
            </a:r>
            <a:r>
              <a:rPr lang="en-US" altLang="en-US" sz="2000" dirty="0">
                <a:cs typeface="Times New Roman" panose="02020603050405020304" pitchFamily="18" charset="0"/>
              </a:rPr>
              <a:t> Diagram </a:t>
            </a:r>
            <a:r>
              <a:rPr lang="en-US" altLang="en-US" sz="2000" dirty="0" err="1">
                <a:cs typeface="Times New Roman" panose="02020603050405020304" pitchFamily="18" charset="0"/>
              </a:rPr>
              <a:t>komputasi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fungsi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cs typeface="Times New Roman" panose="02020603050405020304" pitchFamily="18" charset="0"/>
              </a:rPr>
              <a:t>f</a:t>
            </a:r>
            <a:r>
              <a:rPr lang="en-US" altLang="en-US" sz="2000" dirty="0">
                <a:cs typeface="Times New Roman" panose="02020603050405020304" pitchFamily="18" charset="0"/>
              </a:rPr>
              <a:t>:</a:t>
            </a:r>
            <a:endParaRPr lang="en-GB" altLang="en-US" sz="2000" dirty="0">
              <a:cs typeface="Times New Roman" panose="02020603050405020304" pitchFamily="18" charset="0"/>
            </a:endParaRPr>
          </a:p>
        </p:txBody>
      </p:sp>
      <p:sp>
        <p:nvSpPr>
          <p:cNvPr id="21509" name="Slide Number Placeholder 5">
            <a:extLst>
              <a:ext uri="{FF2B5EF4-FFF2-40B4-BE49-F238E27FC236}">
                <a16:creationId xmlns:a16="http://schemas.microsoft.com/office/drawing/2014/main" id="{E2DE60E8-949E-4995-9F50-46825F400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E22D475-0843-4127-ABB5-5706CB163EB3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GB" altLang="en-US" sz="1400"/>
          </a:p>
        </p:txBody>
      </p:sp>
      <p:pic>
        <p:nvPicPr>
          <p:cNvPr id="7" name="Picture 8">
            <a:extLst>
              <a:ext uri="{FF2B5EF4-FFF2-40B4-BE49-F238E27FC236}">
                <a16:creationId xmlns:a16="http://schemas.microsoft.com/office/drawing/2014/main" id="{B9A1B40B-65A8-45DF-B873-9E5E79D056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136525"/>
            <a:ext cx="3438634" cy="1720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734A027-0C52-4E82-8BDD-B7F052A744D3}"/>
              </a:ext>
            </a:extLst>
          </p:cNvPr>
          <p:cNvCxnSpPr>
            <a:cxnSpLocks/>
          </p:cNvCxnSpPr>
          <p:nvPr/>
        </p:nvCxnSpPr>
        <p:spPr>
          <a:xfrm flipH="1">
            <a:off x="6396071" y="1052980"/>
            <a:ext cx="3662330" cy="804326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4">
            <a:extLst>
              <a:ext uri="{FF2B5EF4-FFF2-40B4-BE49-F238E27FC236}">
                <a16:creationId xmlns:a16="http://schemas.microsoft.com/office/drawing/2014/main" id="{095B7C6D-E155-4906-B640-1F6037277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D1217F18-8FF1-4FDA-8D9F-AB8EFCCC3E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6745" y="838200"/>
            <a:ext cx="10415752" cy="2286000"/>
          </a:xfrm>
        </p:spPr>
        <p:txBody>
          <a:bodyPr/>
          <a:lstStyle/>
          <a:p>
            <a:pPr eaLnBrk="1" hangingPunct="1"/>
            <a:r>
              <a:rPr lang="en-US" altLang="en-US" i="1" dirty="0">
                <a:cs typeface="Times New Roman" panose="02020603050405020304" pitchFamily="18" charset="0"/>
              </a:rPr>
              <a:t>E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fungsi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ekspansi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memperluas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R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baseline="-30000" dirty="0">
                <a:cs typeface="Times New Roman" panose="02020603050405020304" pitchFamily="18" charset="0"/>
              </a:rPr>
              <a:t> – 1 </a:t>
            </a:r>
            <a:r>
              <a:rPr lang="en-US" altLang="en-US" dirty="0">
                <a:cs typeface="Times New Roman" panose="02020603050405020304" pitchFamily="18" charset="0"/>
              </a:rPr>
              <a:t>32-bit </a:t>
            </a:r>
            <a:r>
              <a:rPr lang="en-US" altLang="en-US" dirty="0" err="1"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48 bit. 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Fungsi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ekspansi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direalisasikan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matriks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permutasi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ekspansi</a:t>
            </a:r>
            <a:r>
              <a:rPr lang="en-US" altLang="en-US" dirty="0">
                <a:cs typeface="Times New Roman" panose="02020603050405020304" pitchFamily="18" charset="0"/>
              </a:rPr>
              <a:t>:</a:t>
            </a:r>
            <a:endParaRPr lang="en-GB" altLang="en-US" dirty="0">
              <a:cs typeface="Times New Roman" panose="02020603050405020304" pitchFamily="18" charset="0"/>
            </a:endParaRPr>
          </a:p>
        </p:txBody>
      </p:sp>
      <p:graphicFrame>
        <p:nvGraphicFramePr>
          <p:cNvPr id="22532" name="Object 4">
            <a:extLst>
              <a:ext uri="{FF2B5EF4-FFF2-40B4-BE49-F238E27FC236}">
                <a16:creationId xmlns:a16="http://schemas.microsoft.com/office/drawing/2014/main" id="{4F20C7E5-DD86-4D3B-9C68-75FAB2921A4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4045852"/>
              </p:ext>
            </p:extLst>
          </p:nvPr>
        </p:nvGraphicFramePr>
        <p:xfrm>
          <a:off x="1935217" y="3281056"/>
          <a:ext cx="8058807" cy="18060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1" name="Document" r:id="rId3" imgW="5629656" imgH="849630" progId="Word.Document.8">
                  <p:embed/>
                </p:oleObj>
              </mc:Choice>
              <mc:Fallback>
                <p:oleObj name="Document" r:id="rId3" imgW="5629656" imgH="849630" progId="Word.Document.8">
                  <p:embed/>
                  <p:pic>
                    <p:nvPicPr>
                      <p:cNvPr id="22532" name="Object 4">
                        <a:extLst>
                          <a:ext uri="{FF2B5EF4-FFF2-40B4-BE49-F238E27FC236}">
                            <a16:creationId xmlns:a16="http://schemas.microsoft.com/office/drawing/2014/main" id="{4F20C7E5-DD86-4D3B-9C68-75FAB2921A4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5217" y="3281056"/>
                        <a:ext cx="8058807" cy="18060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3" name="Slide Number Placeholder 5">
            <a:extLst>
              <a:ext uri="{FF2B5EF4-FFF2-40B4-BE49-F238E27FC236}">
                <a16:creationId xmlns:a16="http://schemas.microsoft.com/office/drawing/2014/main" id="{A2279EC2-EED8-43F1-9491-6D7F9D0B2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1B0E951-1318-4112-8259-4290213964CD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GB" altLang="en-US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>
            <a:extLst>
              <a:ext uri="{FF2B5EF4-FFF2-40B4-BE49-F238E27FC236}">
                <a16:creationId xmlns:a16="http://schemas.microsoft.com/office/drawing/2014/main" id="{D44A8405-C954-4650-A0D4-D2FCCF543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2800" y="6096000"/>
            <a:ext cx="42672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537358BD-88C0-4D66-B74D-4A61C8AE33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/>
              <a:t>Pengantar</a:t>
            </a:r>
            <a:endParaRPr lang="en-US" altLang="en-US" dirty="0"/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1F0392E2-3F2F-4362-B589-AA097F117A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i="1" dirty="0"/>
              <a:t>Block cipher</a:t>
            </a:r>
            <a:r>
              <a:rPr lang="en-US" altLang="en-US" dirty="0"/>
              <a:t> yang </a:t>
            </a:r>
            <a:r>
              <a:rPr lang="en-US" altLang="en-US" dirty="0" err="1"/>
              <a:t>dipelajari</a:t>
            </a:r>
            <a:r>
              <a:rPr lang="en-US" altLang="en-US" dirty="0"/>
              <a:t> di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kuliah</a:t>
            </a:r>
            <a:r>
              <a:rPr lang="en-US" altLang="en-US" dirty="0"/>
              <a:t> </a:t>
            </a:r>
            <a:r>
              <a:rPr lang="en-US" altLang="en-US" dirty="0" err="1"/>
              <a:t>ini</a:t>
            </a:r>
            <a:r>
              <a:rPr lang="en-US" altLang="en-US" dirty="0"/>
              <a:t>: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	1. DES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	2. 3DES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	3. GOST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	4. RC5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	6. AES</a:t>
            </a:r>
          </a:p>
          <a:p>
            <a:pPr eaLnBrk="1" hangingPunct="1">
              <a:buFontTx/>
              <a:buNone/>
            </a:pPr>
            <a:endParaRPr lang="en-US" altLang="en-US" dirty="0"/>
          </a:p>
        </p:txBody>
      </p:sp>
      <p:sp>
        <p:nvSpPr>
          <p:cNvPr id="4101" name="Slide Number Placeholder 5">
            <a:extLst>
              <a:ext uri="{FF2B5EF4-FFF2-40B4-BE49-F238E27FC236}">
                <a16:creationId xmlns:a16="http://schemas.microsoft.com/office/drawing/2014/main" id="{297E4509-97C9-47B0-9A60-020C30FD2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1DC6D5C-93DC-4236-B07E-FCF6D0BCB566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4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4">
            <a:extLst>
              <a:ext uri="{FF2B5EF4-FFF2-40B4-BE49-F238E27FC236}">
                <a16:creationId xmlns:a16="http://schemas.microsoft.com/office/drawing/2014/main" id="{EBB1F9C2-8D59-481B-8689-E1553E799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B6D4AF6D-67BE-4F26-8D58-2EBE8B309B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4560" y="965200"/>
            <a:ext cx="10429240" cy="5105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Hasil </a:t>
            </a:r>
            <a:r>
              <a:rPr lang="en-US" altLang="en-US" dirty="0" err="1">
                <a:cs typeface="Times New Roman" panose="02020603050405020304" pitchFamily="18" charset="0"/>
              </a:rPr>
              <a:t>ekpansi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yaitu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E</a:t>
            </a:r>
            <a:r>
              <a:rPr lang="en-US" altLang="en-US" dirty="0"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cs typeface="Times New Roman" panose="02020603050405020304" pitchFamily="18" charset="0"/>
              </a:rPr>
              <a:t>R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baseline="-30000" dirty="0">
                <a:cs typeface="Times New Roman" panose="02020603050405020304" pitchFamily="18" charset="0"/>
              </a:rPr>
              <a:t> – 1</a:t>
            </a:r>
            <a:r>
              <a:rPr lang="en-US" altLang="en-US" dirty="0">
                <a:cs typeface="Times New Roman" panose="02020603050405020304" pitchFamily="18" charset="0"/>
              </a:rPr>
              <a:t>) di-XOR-</a:t>
            </a:r>
            <a:r>
              <a:rPr lang="en-US" altLang="en-US" dirty="0" err="1">
                <a:cs typeface="Times New Roman" panose="02020603050405020304" pitchFamily="18" charset="0"/>
              </a:rPr>
              <a:t>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K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menghasilkan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A </a:t>
            </a:r>
            <a:r>
              <a:rPr lang="en-US" altLang="en-US" dirty="0">
                <a:cs typeface="Times New Roman" panose="02020603050405020304" pitchFamily="18" charset="0"/>
              </a:rPr>
              <a:t>48-bit: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		</a:t>
            </a:r>
            <a:r>
              <a:rPr lang="en-US" altLang="en-US" i="1" dirty="0">
                <a:cs typeface="Times New Roman" panose="02020603050405020304" pitchFamily="18" charset="0"/>
              </a:rPr>
              <a:t>E</a:t>
            </a:r>
            <a:r>
              <a:rPr lang="en-US" altLang="en-US" dirty="0"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cs typeface="Times New Roman" panose="02020603050405020304" pitchFamily="18" charset="0"/>
              </a:rPr>
              <a:t>R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 </a:t>
            </a:r>
            <a:r>
              <a:rPr lang="en-US" altLang="en-US" baseline="-30000" dirty="0">
                <a:cs typeface="Times New Roman" panose="02020603050405020304" pitchFamily="18" charset="0"/>
              </a:rPr>
              <a:t>– 1</a:t>
            </a:r>
            <a:r>
              <a:rPr lang="en-US" altLang="en-US" dirty="0">
                <a:cs typeface="Times New Roman" panose="02020603050405020304" pitchFamily="18" charset="0"/>
              </a:rPr>
              <a:t>)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K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cs typeface="Times New Roman" panose="02020603050405020304" pitchFamily="18" charset="0"/>
              </a:rPr>
              <a:t>A</a:t>
            </a:r>
            <a:r>
              <a:rPr lang="en-US" altLang="en-US" baseline="-30000" dirty="0"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Blok </a:t>
            </a:r>
            <a:r>
              <a:rPr lang="en-US" altLang="en-US" i="1" dirty="0">
                <a:cs typeface="Times New Roman" panose="02020603050405020304" pitchFamily="18" charset="0"/>
              </a:rPr>
              <a:t>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dikelompokkan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cs typeface="Times New Roman" panose="02020603050405020304" pitchFamily="18" charset="0"/>
              </a:rPr>
              <a:t> 8 </a:t>
            </a:r>
            <a:r>
              <a:rPr lang="en-US" altLang="en-US" dirty="0" err="1">
                <a:cs typeface="Times New Roman" panose="02020603050405020304" pitchFamily="18" charset="0"/>
              </a:rPr>
              <a:t>kelompok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masing-masing</a:t>
            </a:r>
            <a:r>
              <a:rPr lang="en-US" altLang="en-US" dirty="0">
                <a:cs typeface="Times New Roman" panose="02020603050405020304" pitchFamily="18" charset="0"/>
              </a:rPr>
              <a:t> 6 bit, dan </a:t>
            </a:r>
            <a:r>
              <a:rPr lang="en-US" altLang="en-US" dirty="0" err="1"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masukan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bagi</a:t>
            </a:r>
            <a:r>
              <a:rPr lang="en-US" altLang="en-US" dirty="0">
                <a:cs typeface="Times New Roman" panose="02020603050405020304" pitchFamily="18" charset="0"/>
              </a:rPr>
              <a:t> proses </a:t>
            </a:r>
            <a:r>
              <a:rPr lang="en-US" altLang="en-US" dirty="0" err="1">
                <a:cs typeface="Times New Roman" panose="02020603050405020304" pitchFamily="18" charset="0"/>
              </a:rPr>
              <a:t>substitusi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Ada 8 </a:t>
            </a:r>
            <a:r>
              <a:rPr lang="en-US" altLang="en-US" dirty="0" err="1">
                <a:cs typeface="Times New Roman" panose="02020603050405020304" pitchFamily="18" charset="0"/>
              </a:rPr>
              <a:t>matriks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substitusi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masing-masing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dinyatakan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kotak</a:t>
            </a:r>
            <a:r>
              <a:rPr lang="en-US" altLang="en-US" dirty="0">
                <a:cs typeface="Times New Roman" panose="02020603050405020304" pitchFamily="18" charset="0"/>
              </a:rPr>
              <a:t>-</a:t>
            </a:r>
            <a:r>
              <a:rPr lang="en-US" altLang="en-US" i="1" dirty="0">
                <a:cs typeface="Times New Roman" panose="02020603050405020304" pitchFamily="18" charset="0"/>
              </a:rPr>
              <a:t>S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Kotak –S </a:t>
            </a:r>
            <a:r>
              <a:rPr lang="en-US" altLang="en-US" dirty="0" err="1">
                <a:cs typeface="Times New Roman" panose="02020603050405020304" pitchFamily="18" charset="0"/>
              </a:rPr>
              <a:t>menerima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masukan</a:t>
            </a:r>
            <a:r>
              <a:rPr lang="en-US" altLang="en-US" dirty="0">
                <a:cs typeface="Times New Roman" panose="02020603050405020304" pitchFamily="18" charset="0"/>
              </a:rPr>
              <a:t> 6 bit dan </a:t>
            </a:r>
            <a:r>
              <a:rPr lang="en-US" altLang="en-US" dirty="0" err="1">
                <a:cs typeface="Times New Roman" panose="02020603050405020304" pitchFamily="18" charset="0"/>
              </a:rPr>
              <a:t>memebrikan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keluaran</a:t>
            </a:r>
            <a:r>
              <a:rPr lang="en-US" altLang="en-US" dirty="0">
                <a:cs typeface="Times New Roman" panose="02020603050405020304" pitchFamily="18" charset="0"/>
              </a:rPr>
              <a:t> 4 bit.</a:t>
            </a:r>
          </a:p>
          <a:p>
            <a:pPr eaLnBrk="1" hangingPunct="1">
              <a:lnSpc>
                <a:spcPct val="90000"/>
              </a:lnSpc>
            </a:pPr>
            <a:endParaRPr lang="en-GB" altLang="en-US" dirty="0"/>
          </a:p>
        </p:txBody>
      </p:sp>
      <p:sp>
        <p:nvSpPr>
          <p:cNvPr id="23556" name="Slide Number Placeholder 4">
            <a:extLst>
              <a:ext uri="{FF2B5EF4-FFF2-40B4-BE49-F238E27FC236}">
                <a16:creationId xmlns:a16="http://schemas.microsoft.com/office/drawing/2014/main" id="{CADAC478-2537-4D48-B693-E8BC5ACBC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B2D8EB2-E8B7-4072-9522-2BA1809A938E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GB" altLang="en-US" sz="14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4">
            <a:extLst>
              <a:ext uri="{FF2B5EF4-FFF2-40B4-BE49-F238E27FC236}">
                <a16:creationId xmlns:a16="http://schemas.microsoft.com/office/drawing/2014/main" id="{3EA14078-3464-461E-ACD2-7364DAE74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graphicFrame>
        <p:nvGraphicFramePr>
          <p:cNvPr id="24579" name="Object 4">
            <a:extLst>
              <a:ext uri="{FF2B5EF4-FFF2-40B4-BE49-F238E27FC236}">
                <a16:creationId xmlns:a16="http://schemas.microsoft.com/office/drawing/2014/main" id="{ED0B3D7D-B5B1-4D2A-AC4C-097610A961B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57400" y="762000"/>
          <a:ext cx="6934200" cy="284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6" name="Document" r:id="rId3" imgW="5629656" imgH="2304288" progId="Word.Document.8">
                  <p:embed/>
                </p:oleObj>
              </mc:Choice>
              <mc:Fallback>
                <p:oleObj name="Document" r:id="rId3" imgW="5629656" imgH="2304288" progId="Word.Document.8">
                  <p:embed/>
                  <p:pic>
                    <p:nvPicPr>
                      <p:cNvPr id="24579" name="Object 4">
                        <a:extLst>
                          <a:ext uri="{FF2B5EF4-FFF2-40B4-BE49-F238E27FC236}">
                            <a16:creationId xmlns:a16="http://schemas.microsoft.com/office/drawing/2014/main" id="{ED0B3D7D-B5B1-4D2A-AC4C-097610A961B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762000"/>
                        <a:ext cx="6934200" cy="2840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0" name="Object 5">
            <a:extLst>
              <a:ext uri="{FF2B5EF4-FFF2-40B4-BE49-F238E27FC236}">
                <a16:creationId xmlns:a16="http://schemas.microsoft.com/office/drawing/2014/main" id="{64EFB834-0068-49B6-A042-EBE9B1D3669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57400" y="3733800"/>
          <a:ext cx="7010400" cy="2687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7" name="Document" r:id="rId5" imgW="5629656" imgH="2157984" progId="Word.Document.8">
                  <p:embed/>
                </p:oleObj>
              </mc:Choice>
              <mc:Fallback>
                <p:oleObj name="Document" r:id="rId5" imgW="5629656" imgH="2157984" progId="Word.Document.8">
                  <p:embed/>
                  <p:pic>
                    <p:nvPicPr>
                      <p:cNvPr id="24580" name="Object 5">
                        <a:extLst>
                          <a:ext uri="{FF2B5EF4-FFF2-40B4-BE49-F238E27FC236}">
                            <a16:creationId xmlns:a16="http://schemas.microsoft.com/office/drawing/2014/main" id="{64EFB834-0068-49B6-A042-EBE9B1D3669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733800"/>
                        <a:ext cx="7010400" cy="2687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1" name="Slide Number Placeholder 5">
            <a:extLst>
              <a:ext uri="{FF2B5EF4-FFF2-40B4-BE49-F238E27FC236}">
                <a16:creationId xmlns:a16="http://schemas.microsoft.com/office/drawing/2014/main" id="{B349851F-F211-41B8-9414-F3B4127F2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75584E1-0244-4F62-89C5-CB8ACFF53084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GB" altLang="en-US" sz="14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4">
            <a:extLst>
              <a:ext uri="{FF2B5EF4-FFF2-40B4-BE49-F238E27FC236}">
                <a16:creationId xmlns:a16="http://schemas.microsoft.com/office/drawing/2014/main" id="{2AC22CA3-81EF-499C-94E1-85502262D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graphicFrame>
        <p:nvGraphicFramePr>
          <p:cNvPr id="25603" name="Object 4">
            <a:extLst>
              <a:ext uri="{FF2B5EF4-FFF2-40B4-BE49-F238E27FC236}">
                <a16:creationId xmlns:a16="http://schemas.microsoft.com/office/drawing/2014/main" id="{29C11162-B77B-4EF1-A2AA-AE80984559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2407489"/>
              </p:ext>
            </p:extLst>
          </p:nvPr>
        </p:nvGraphicFramePr>
        <p:xfrm>
          <a:off x="2957348" y="136525"/>
          <a:ext cx="8001000" cy="329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0" name="Document" r:id="rId3" imgW="5629656" imgH="2318766" progId="Word.Document.8">
                  <p:embed/>
                </p:oleObj>
              </mc:Choice>
              <mc:Fallback>
                <p:oleObj name="Document" r:id="rId3" imgW="5629656" imgH="2318766" progId="Word.Document.8">
                  <p:embed/>
                  <p:pic>
                    <p:nvPicPr>
                      <p:cNvPr id="25603" name="Object 4">
                        <a:extLst>
                          <a:ext uri="{FF2B5EF4-FFF2-40B4-BE49-F238E27FC236}">
                            <a16:creationId xmlns:a16="http://schemas.microsoft.com/office/drawing/2014/main" id="{29C11162-B77B-4EF1-A2AA-AE809845594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7348" y="136525"/>
                        <a:ext cx="8001000" cy="3297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4" name="Object 5">
            <a:extLst>
              <a:ext uri="{FF2B5EF4-FFF2-40B4-BE49-F238E27FC236}">
                <a16:creationId xmlns:a16="http://schemas.microsoft.com/office/drawing/2014/main" id="{5ECD7F9E-2F96-4BB8-9671-35FD9BB813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9692565"/>
              </p:ext>
            </p:extLst>
          </p:nvPr>
        </p:nvGraphicFramePr>
        <p:xfrm>
          <a:off x="2923181" y="3544887"/>
          <a:ext cx="7924800" cy="281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1" name="Document" r:id="rId5" imgW="5629656" imgH="1997202" progId="Word.Document.8">
                  <p:embed/>
                </p:oleObj>
              </mc:Choice>
              <mc:Fallback>
                <p:oleObj name="Document" r:id="rId5" imgW="5629656" imgH="1997202" progId="Word.Document.8">
                  <p:embed/>
                  <p:pic>
                    <p:nvPicPr>
                      <p:cNvPr id="25604" name="Object 5">
                        <a:extLst>
                          <a:ext uri="{FF2B5EF4-FFF2-40B4-BE49-F238E27FC236}">
                            <a16:creationId xmlns:a16="http://schemas.microsoft.com/office/drawing/2014/main" id="{5ECD7F9E-2F96-4BB8-9671-35FD9BB8132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3181" y="3544887"/>
                        <a:ext cx="7924800" cy="2811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5" name="Slide Number Placeholder 5">
            <a:extLst>
              <a:ext uri="{FF2B5EF4-FFF2-40B4-BE49-F238E27FC236}">
                <a16:creationId xmlns:a16="http://schemas.microsoft.com/office/drawing/2014/main" id="{C1B51E6B-A477-4F92-80E4-83959551A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EBD0E4B-D6E8-412E-A8E3-C8CDD8C657A8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GB" altLang="en-US" sz="14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B4206AF-9153-454B-9F85-AFCAB23CC4A7}"/>
              </a:ext>
            </a:extLst>
          </p:cNvPr>
          <p:cNvSpPr txBox="1"/>
          <p:nvPr/>
        </p:nvSpPr>
        <p:spPr>
          <a:xfrm>
            <a:off x="303425" y="215483"/>
            <a:ext cx="261975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Input: </a:t>
            </a:r>
            <a:r>
              <a:rPr lang="en-US" sz="2400" dirty="0">
                <a:solidFill>
                  <a:srgbClr val="0070C0"/>
                </a:solidFill>
              </a:rPr>
              <a:t>1</a:t>
            </a:r>
            <a:r>
              <a:rPr lang="en-US" sz="2400" dirty="0">
                <a:solidFill>
                  <a:srgbClr val="FF0000"/>
                </a:solidFill>
              </a:rPr>
              <a:t>0101</a:t>
            </a:r>
            <a:r>
              <a:rPr lang="en-US" sz="2400" dirty="0">
                <a:solidFill>
                  <a:srgbClr val="0070C0"/>
                </a:solidFill>
              </a:rPr>
              <a:t>0</a:t>
            </a:r>
          </a:p>
          <a:p>
            <a:r>
              <a:rPr lang="en-US" sz="2400" dirty="0" err="1"/>
              <a:t>Baris</a:t>
            </a:r>
            <a:r>
              <a:rPr lang="en-US" sz="2400" dirty="0"/>
              <a:t> = </a:t>
            </a:r>
            <a:r>
              <a:rPr lang="en-US" sz="2400" dirty="0">
                <a:solidFill>
                  <a:srgbClr val="0070C0"/>
                </a:solidFill>
              </a:rPr>
              <a:t>10</a:t>
            </a:r>
            <a:r>
              <a:rPr lang="en-US" sz="2400" dirty="0"/>
              <a:t> = 2</a:t>
            </a:r>
          </a:p>
          <a:p>
            <a:r>
              <a:rPr lang="en-US" sz="2400" dirty="0" err="1"/>
              <a:t>Kolom</a:t>
            </a:r>
            <a:r>
              <a:rPr lang="en-US" sz="2400" dirty="0"/>
              <a:t> = </a:t>
            </a:r>
            <a:r>
              <a:rPr lang="en-US" sz="2400" dirty="0">
                <a:solidFill>
                  <a:srgbClr val="FF0000"/>
                </a:solidFill>
              </a:rPr>
              <a:t>0101</a:t>
            </a:r>
            <a:r>
              <a:rPr lang="en-US" sz="2400" dirty="0"/>
              <a:t> = 5</a:t>
            </a:r>
          </a:p>
          <a:p>
            <a:r>
              <a:rPr lang="en-US" sz="2400" dirty="0" err="1"/>
              <a:t>Luaran</a:t>
            </a:r>
            <a:r>
              <a:rPr lang="en-US" sz="2400" dirty="0"/>
              <a:t> = 13 = 1101 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2AEA5C6-F6C3-4FA1-8A20-BCEA91124169}"/>
              </a:ext>
            </a:extLst>
          </p:cNvPr>
          <p:cNvCxnSpPr>
            <a:cxnSpLocks/>
          </p:cNvCxnSpPr>
          <p:nvPr/>
        </p:nvCxnSpPr>
        <p:spPr>
          <a:xfrm>
            <a:off x="2802391" y="1065164"/>
            <a:ext cx="362994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A2AD5C6-10FC-4917-9421-853CAA089414}"/>
              </a:ext>
            </a:extLst>
          </p:cNvPr>
          <p:cNvCxnSpPr>
            <a:cxnSpLocks/>
          </p:cNvCxnSpPr>
          <p:nvPr/>
        </p:nvCxnSpPr>
        <p:spPr>
          <a:xfrm>
            <a:off x="5645439" y="136525"/>
            <a:ext cx="0" cy="1648618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4">
            <a:extLst>
              <a:ext uri="{FF2B5EF4-FFF2-40B4-BE49-F238E27FC236}">
                <a16:creationId xmlns:a16="http://schemas.microsoft.com/office/drawing/2014/main" id="{2E482CC6-43AA-4B4D-AD02-41F9C8610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26627" name="Rectangle 5">
            <a:extLst>
              <a:ext uri="{FF2B5EF4-FFF2-40B4-BE49-F238E27FC236}">
                <a16:creationId xmlns:a16="http://schemas.microsoft.com/office/drawing/2014/main" id="{39498733-98F9-4B5F-9E00-161DD8D95E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05840" y="900112"/>
            <a:ext cx="11013440" cy="5638800"/>
          </a:xfrm>
        </p:spPr>
        <p:txBody>
          <a:bodyPr/>
          <a:lstStyle/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Luaran</a:t>
            </a:r>
            <a:r>
              <a:rPr lang="en-US" altLang="en-US" dirty="0">
                <a:cs typeface="Times New Roman" panose="02020603050405020304" pitchFamily="18" charset="0"/>
              </a:rPr>
              <a:t> proses </a:t>
            </a:r>
            <a:r>
              <a:rPr lang="en-US" altLang="en-US" dirty="0" err="1">
                <a:cs typeface="Times New Roman" panose="02020603050405020304" pitchFamily="18" charset="0"/>
              </a:rPr>
              <a:t>substitusi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B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panjangnya</a:t>
            </a:r>
            <a:r>
              <a:rPr lang="en-US" altLang="en-US" dirty="0">
                <a:cs typeface="Times New Roman" panose="02020603050405020304" pitchFamily="18" charset="0"/>
              </a:rPr>
              <a:t> 32 bit. 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Blok </a:t>
            </a:r>
            <a:r>
              <a:rPr lang="en-US" altLang="en-US" i="1" dirty="0">
                <a:cs typeface="Times New Roman" panose="02020603050405020304" pitchFamily="18" charset="0"/>
              </a:rPr>
              <a:t>B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masukan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proses </a:t>
            </a:r>
            <a:r>
              <a:rPr lang="en-US" altLang="en-US" dirty="0" err="1">
                <a:cs typeface="Times New Roman" panose="02020603050405020304" pitchFamily="18" charset="0"/>
              </a:rPr>
              <a:t>permutasi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Tujuan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permutasi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mengacak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hasil</a:t>
            </a:r>
            <a:r>
              <a:rPr lang="en-US" altLang="en-US" dirty="0">
                <a:cs typeface="Times New Roman" panose="02020603050405020304" pitchFamily="18" charset="0"/>
              </a:rPr>
              <a:t> proses </a:t>
            </a:r>
            <a:r>
              <a:rPr lang="en-US" altLang="en-US" dirty="0" err="1">
                <a:cs typeface="Times New Roman" panose="02020603050405020304" pitchFamily="18" charset="0"/>
              </a:rPr>
              <a:t>substitusi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kotak</a:t>
            </a:r>
            <a:r>
              <a:rPr lang="en-US" altLang="en-US" dirty="0">
                <a:cs typeface="Times New Roman" panose="02020603050405020304" pitchFamily="18" charset="0"/>
              </a:rPr>
              <a:t>-S. 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Permutasi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dilakukan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matriks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permutasi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P-box</a:t>
            </a:r>
            <a:r>
              <a:rPr lang="en-US" altLang="en-US" dirty="0">
                <a:cs typeface="Times New Roman" panose="02020603050405020304" pitchFamily="18" charset="0"/>
              </a:rPr>
              <a:t>) </a:t>
            </a:r>
            <a:r>
              <a:rPr lang="en-US" altLang="en-US" dirty="0" err="1">
                <a:cs typeface="Times New Roman" panose="02020603050405020304" pitchFamily="18" charset="0"/>
              </a:rPr>
              <a:t>sbb</a:t>
            </a:r>
            <a:r>
              <a:rPr lang="en-US" altLang="en-US" dirty="0">
                <a:cs typeface="Times New Roman" panose="02020603050405020304" pitchFamily="18" charset="0"/>
              </a:rPr>
              <a:t>:</a:t>
            </a:r>
          </a:p>
          <a:p>
            <a:pPr eaLnBrk="1" hangingPunct="1"/>
            <a:endParaRPr lang="en-GB" altLang="en-US" dirty="0">
              <a:cs typeface="Times New Roman" panose="02020603050405020304" pitchFamily="18" charset="0"/>
            </a:endParaRPr>
          </a:p>
        </p:txBody>
      </p:sp>
      <p:graphicFrame>
        <p:nvGraphicFramePr>
          <p:cNvPr id="26628" name="Object 6">
            <a:extLst>
              <a:ext uri="{FF2B5EF4-FFF2-40B4-BE49-F238E27FC236}">
                <a16:creationId xmlns:a16="http://schemas.microsoft.com/office/drawing/2014/main" id="{C163BE99-5360-400E-B0D4-1372B87755C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1469928"/>
              </p:ext>
            </p:extLst>
          </p:nvPr>
        </p:nvGraphicFramePr>
        <p:xfrm>
          <a:off x="1714500" y="5154613"/>
          <a:ext cx="876300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4" name="Document" r:id="rId3" imgW="5629656" imgH="515874" progId="Word.Document.8">
                  <p:embed/>
                </p:oleObj>
              </mc:Choice>
              <mc:Fallback>
                <p:oleObj name="Document" r:id="rId3" imgW="5629656" imgH="515874" progId="Word.Document.8">
                  <p:embed/>
                  <p:pic>
                    <p:nvPicPr>
                      <p:cNvPr id="26628" name="Object 6">
                        <a:extLst>
                          <a:ext uri="{FF2B5EF4-FFF2-40B4-BE49-F238E27FC236}">
                            <a16:creationId xmlns:a16="http://schemas.microsoft.com/office/drawing/2014/main" id="{C163BE99-5360-400E-B0D4-1372B87755C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500" y="5154613"/>
                        <a:ext cx="8763000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9" name="Slide Number Placeholder 5">
            <a:extLst>
              <a:ext uri="{FF2B5EF4-FFF2-40B4-BE49-F238E27FC236}">
                <a16:creationId xmlns:a16="http://schemas.microsoft.com/office/drawing/2014/main" id="{4C63528A-4042-4969-AEDD-5AD990DC0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CF7CE7D-CF8D-44C6-8632-05AD2DCB1C90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GB" altLang="en-US" sz="14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4">
            <a:extLst>
              <a:ext uri="{FF2B5EF4-FFF2-40B4-BE49-F238E27FC236}">
                <a16:creationId xmlns:a16="http://schemas.microsoft.com/office/drawing/2014/main" id="{5E4AA7DC-DE77-4975-B60D-3754F61F6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0D3B7EA4-2163-4C82-A387-918831EC13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3120" y="533400"/>
            <a:ext cx="10099040" cy="2590800"/>
          </a:xfrm>
        </p:spPr>
        <p:txBody>
          <a:bodyPr/>
          <a:lstStyle/>
          <a:p>
            <a:pPr eaLnBrk="1" hangingPunct="1"/>
            <a:r>
              <a:rPr lang="en-US" altLang="en-US" sz="2400" i="1" dirty="0"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cs typeface="Times New Roman" panose="02020603050405020304" pitchFamily="18" charset="0"/>
              </a:rPr>
              <a:t>B</a:t>
            </a:r>
            <a:r>
              <a:rPr lang="en-US" altLang="en-US" sz="2400" dirty="0">
                <a:cs typeface="Times New Roman" panose="02020603050405020304" pitchFamily="18" charset="0"/>
              </a:rPr>
              <a:t>) </a:t>
            </a:r>
            <a:r>
              <a:rPr lang="en-US" altLang="en-US" sz="2400" dirty="0" err="1">
                <a:cs typeface="Times New Roman" panose="02020603050405020304" pitchFamily="18" charset="0"/>
              </a:rPr>
              <a:t>merupakan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luaran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fungsi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f</a:t>
            </a:r>
            <a:r>
              <a:rPr lang="en-US" altLang="en-US" sz="2400" dirty="0"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r>
              <a:rPr lang="en-US" altLang="en-US" sz="2400" dirty="0">
                <a:cs typeface="Times New Roman" panose="02020603050405020304" pitchFamily="18" charset="0"/>
              </a:rPr>
              <a:t>Bit-bit </a:t>
            </a:r>
            <a:r>
              <a:rPr lang="en-US" altLang="en-US" sz="2400" i="1" dirty="0"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cs typeface="Times New Roman" panose="02020603050405020304" pitchFamily="18" charset="0"/>
              </a:rPr>
              <a:t>B</a:t>
            </a:r>
            <a:r>
              <a:rPr lang="en-US" altLang="en-US" sz="2400" dirty="0">
                <a:cs typeface="Times New Roman" panose="02020603050405020304" pitchFamily="18" charset="0"/>
              </a:rPr>
              <a:t>) di-</a:t>
            </a:r>
            <a:r>
              <a:rPr lang="en-US" altLang="en-US" sz="2400" i="1" dirty="0">
                <a:cs typeface="Times New Roman" panose="02020603050405020304" pitchFamily="18" charset="0"/>
              </a:rPr>
              <a:t>XOR</a:t>
            </a:r>
            <a:r>
              <a:rPr lang="en-US" altLang="en-US" sz="2400" dirty="0">
                <a:cs typeface="Times New Roman" panose="02020603050405020304" pitchFamily="18" charset="0"/>
              </a:rPr>
              <a:t>-</a:t>
            </a:r>
            <a:r>
              <a:rPr lang="en-US" altLang="en-US" sz="2400" dirty="0" err="1">
                <a:cs typeface="Times New Roman" panose="02020603050405020304" pitchFamily="18" charset="0"/>
              </a:rPr>
              <a:t>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L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i 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–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1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menghasilkan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R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2400" i="1" dirty="0">
                <a:cs typeface="Times New Roman" panose="02020603050405020304" pitchFamily="18" charset="0"/>
              </a:rPr>
              <a:t>: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sz="2400" i="1" dirty="0">
                <a:cs typeface="Times New Roman" panose="02020603050405020304" pitchFamily="18" charset="0"/>
              </a:rPr>
              <a:t>	          R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2400" i="1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</a:rPr>
              <a:t>= </a:t>
            </a:r>
            <a:r>
              <a:rPr lang="en-US" altLang="en-US" sz="2400" i="1" dirty="0">
                <a:cs typeface="Times New Roman" panose="02020603050405020304" pitchFamily="18" charset="0"/>
              </a:rPr>
              <a:t>L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i 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– 1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cs typeface="Times New Roman" panose="02020603050405020304" pitchFamily="18" charset="0"/>
              </a:rPr>
              <a:t>B</a:t>
            </a:r>
            <a:r>
              <a:rPr lang="en-US" altLang="en-US" sz="2400" dirty="0">
                <a:cs typeface="Times New Roman" panose="02020603050405020304" pitchFamily="18" charset="0"/>
              </a:rPr>
              <a:t>)</a:t>
            </a:r>
          </a:p>
          <a:p>
            <a:pPr eaLnBrk="1" hangingPunct="1"/>
            <a:r>
              <a:rPr lang="en-US" altLang="en-US" sz="2400" dirty="0">
                <a:cs typeface="Times New Roman" panose="02020603050405020304" pitchFamily="18" charset="0"/>
              </a:rPr>
              <a:t> </a:t>
            </a:r>
            <a:r>
              <a:rPr lang="en-US" altLang="en-US" sz="2400" dirty="0" err="1">
                <a:cs typeface="Times New Roman" panose="02020603050405020304" pitchFamily="18" charset="0"/>
              </a:rPr>
              <a:t>Jadi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luaran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putaran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ke-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adalah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	(</a:t>
            </a:r>
            <a:r>
              <a:rPr lang="en-US" altLang="en-US" sz="2400" i="1" dirty="0">
                <a:cs typeface="Times New Roman" panose="02020603050405020304" pitchFamily="18" charset="0"/>
              </a:rPr>
              <a:t>L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cs typeface="Times New Roman" panose="02020603050405020304" pitchFamily="18" charset="0"/>
              </a:rPr>
              <a:t>R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2400" dirty="0">
                <a:cs typeface="Times New Roman" panose="02020603050405020304" pitchFamily="18" charset="0"/>
              </a:rPr>
              <a:t>) = (</a:t>
            </a:r>
            <a:r>
              <a:rPr lang="en-US" altLang="en-US" sz="2400" i="1" dirty="0">
                <a:cs typeface="Times New Roman" panose="02020603050405020304" pitchFamily="18" charset="0"/>
              </a:rPr>
              <a:t>R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i 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– 1 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cs typeface="Times New Roman" panose="02020603050405020304" pitchFamily="18" charset="0"/>
              </a:rPr>
              <a:t>L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i 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– 1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cs typeface="Times New Roman" panose="02020603050405020304" pitchFamily="18" charset="0"/>
              </a:rPr>
              <a:t>B</a:t>
            </a:r>
            <a:r>
              <a:rPr lang="en-US" altLang="en-US" sz="2400" dirty="0">
                <a:cs typeface="Times New Roman" panose="02020603050405020304" pitchFamily="18" charset="0"/>
              </a:rPr>
              <a:t>)) </a:t>
            </a:r>
          </a:p>
          <a:p>
            <a:pPr eaLnBrk="1" hangingPunct="1"/>
            <a:endParaRPr lang="en-GB" altLang="en-US" sz="2400" dirty="0"/>
          </a:p>
        </p:txBody>
      </p:sp>
      <p:graphicFrame>
        <p:nvGraphicFramePr>
          <p:cNvPr id="27652" name="Object 4">
            <a:extLst>
              <a:ext uri="{FF2B5EF4-FFF2-40B4-BE49-F238E27FC236}">
                <a16:creationId xmlns:a16="http://schemas.microsoft.com/office/drawing/2014/main" id="{D12C8871-EB59-4017-AC1C-4C2D334E0C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4067437"/>
              </p:ext>
            </p:extLst>
          </p:nvPr>
        </p:nvGraphicFramePr>
        <p:xfrm>
          <a:off x="5562600" y="2778444"/>
          <a:ext cx="5791200" cy="330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8" name="VISIO" r:id="rId3" imgW="3571494" imgH="2035302" progId="Visio.Drawing.5">
                  <p:embed/>
                </p:oleObj>
              </mc:Choice>
              <mc:Fallback>
                <p:oleObj name="VISIO" r:id="rId3" imgW="3571494" imgH="2035302" progId="Visio.Drawing.5">
                  <p:embed/>
                  <p:pic>
                    <p:nvPicPr>
                      <p:cNvPr id="27652" name="Object 4">
                        <a:extLst>
                          <a:ext uri="{FF2B5EF4-FFF2-40B4-BE49-F238E27FC236}">
                            <a16:creationId xmlns:a16="http://schemas.microsoft.com/office/drawing/2014/main" id="{D12C8871-EB59-4017-AC1C-4C2D334E0C5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2778444"/>
                        <a:ext cx="5791200" cy="330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3" name="Slide Number Placeholder 5">
            <a:extLst>
              <a:ext uri="{FF2B5EF4-FFF2-40B4-BE49-F238E27FC236}">
                <a16:creationId xmlns:a16="http://schemas.microsoft.com/office/drawing/2014/main" id="{E18980CD-A0EA-4F25-BFFE-66AEBF354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28BD45E-D67B-4101-A50D-A6776C3C15CD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GB" altLang="en-US" sz="14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4">
            <a:extLst>
              <a:ext uri="{FF2B5EF4-FFF2-40B4-BE49-F238E27FC236}">
                <a16:creationId xmlns:a16="http://schemas.microsoft.com/office/drawing/2014/main" id="{036BECB5-CD4D-4EF7-9B74-C07926E93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247E9469-BE68-4230-AF8A-5E4C3A86E3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b="1" dirty="0" err="1"/>
              <a:t>Inversi</a:t>
            </a:r>
            <a:r>
              <a:rPr lang="en-US" altLang="en-US" b="1" dirty="0"/>
              <a:t> </a:t>
            </a:r>
            <a:r>
              <a:rPr lang="en-US" altLang="en-US" b="1" dirty="0" err="1"/>
              <a:t>Permutasi</a:t>
            </a:r>
            <a:r>
              <a:rPr lang="en-US" altLang="en-US" b="1" dirty="0"/>
              <a:t> (IP</a:t>
            </a:r>
            <a:r>
              <a:rPr lang="en-US" altLang="en-US" b="1" baseline="30000" dirty="0"/>
              <a:t>-1</a:t>
            </a:r>
            <a:r>
              <a:rPr lang="en-US" altLang="en-US" b="1" dirty="0"/>
              <a:t>)</a:t>
            </a:r>
            <a:endParaRPr lang="en-GB" altLang="en-US" b="1" dirty="0"/>
          </a:p>
        </p:txBody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57C316C4-17B6-4815-A793-4E1D961469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4720" y="1981200"/>
            <a:ext cx="10312400" cy="2362200"/>
          </a:xfrm>
        </p:spPr>
        <p:txBody>
          <a:bodyPr/>
          <a:lstStyle/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Permutasi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terakhir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dilakukan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setelah</a:t>
            </a:r>
            <a:r>
              <a:rPr lang="en-US" altLang="en-US" dirty="0">
                <a:cs typeface="Times New Roman" panose="02020603050405020304" pitchFamily="18" charset="0"/>
              </a:rPr>
              <a:t> 16 kali </a:t>
            </a:r>
            <a:r>
              <a:rPr lang="en-US" altLang="en-US" dirty="0" err="1">
                <a:cs typeface="Times New Roman" panose="02020603050405020304" pitchFamily="18" charset="0"/>
              </a:rPr>
              <a:t>putaran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   </a:t>
            </a:r>
            <a:r>
              <a:rPr lang="en-US" altLang="en-US" dirty="0" err="1">
                <a:cs typeface="Times New Roman" panose="02020603050405020304" pitchFamily="18" charset="0"/>
              </a:rPr>
              <a:t>terhadap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gabungan</a:t>
            </a:r>
            <a:r>
              <a:rPr lang="en-US" altLang="en-US" dirty="0">
                <a:cs typeface="Times New Roman" panose="02020603050405020304" pitchFamily="18" charset="0"/>
              </a:rPr>
              <a:t> 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kiri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kanan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Permutasi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matriks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permutasi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awal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balikan</a:t>
            </a:r>
            <a:r>
              <a:rPr lang="en-US" altLang="en-US" dirty="0">
                <a:cs typeface="Times New Roman" panose="02020603050405020304" pitchFamily="18" charset="0"/>
              </a:rPr>
              <a:t> (IP</a:t>
            </a:r>
            <a:r>
              <a:rPr lang="en-US" altLang="en-US" baseline="30000" dirty="0">
                <a:cs typeface="Times New Roman" panose="02020603050405020304" pitchFamily="18" charset="0"/>
              </a:rPr>
              <a:t>-1</a:t>
            </a:r>
            <a:r>
              <a:rPr lang="en-US" altLang="en-US" dirty="0">
                <a:cs typeface="Times New Roman" panose="02020603050405020304" pitchFamily="18" charset="0"/>
              </a:rPr>
              <a:t> ) </a:t>
            </a:r>
            <a:r>
              <a:rPr lang="en-US" altLang="en-US" dirty="0" err="1">
                <a:cs typeface="Times New Roman" panose="02020603050405020304" pitchFamily="18" charset="0"/>
              </a:rPr>
              <a:t>sbb</a:t>
            </a:r>
            <a:r>
              <a:rPr lang="en-US" altLang="en-US" dirty="0">
                <a:cs typeface="Times New Roman" panose="02020603050405020304" pitchFamily="18" charset="0"/>
              </a:rPr>
              <a:t>:</a:t>
            </a:r>
          </a:p>
          <a:p>
            <a:pPr eaLnBrk="1" hangingPunct="1"/>
            <a:endParaRPr lang="en-GB" altLang="en-US" dirty="0"/>
          </a:p>
        </p:txBody>
      </p:sp>
      <p:graphicFrame>
        <p:nvGraphicFramePr>
          <p:cNvPr id="28677" name="Object 4">
            <a:extLst>
              <a:ext uri="{FF2B5EF4-FFF2-40B4-BE49-F238E27FC236}">
                <a16:creationId xmlns:a16="http://schemas.microsoft.com/office/drawing/2014/main" id="{981CC9BD-8E0C-4205-B8F3-FFDB102F52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6734882"/>
              </p:ext>
            </p:extLst>
          </p:nvPr>
        </p:nvGraphicFramePr>
        <p:xfrm>
          <a:off x="1828799" y="4343400"/>
          <a:ext cx="9056057" cy="1366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1" name="Document" r:id="rId3" imgW="5629656" imgH="849630" progId="Word.Document.8">
                  <p:embed/>
                </p:oleObj>
              </mc:Choice>
              <mc:Fallback>
                <p:oleObj name="Document" r:id="rId3" imgW="5629656" imgH="849630" progId="Word.Document.8">
                  <p:embed/>
                  <p:pic>
                    <p:nvPicPr>
                      <p:cNvPr id="28677" name="Object 4">
                        <a:extLst>
                          <a:ext uri="{FF2B5EF4-FFF2-40B4-BE49-F238E27FC236}">
                            <a16:creationId xmlns:a16="http://schemas.microsoft.com/office/drawing/2014/main" id="{981CC9BD-8E0C-4205-B8F3-FFDB102F526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799" y="4343400"/>
                        <a:ext cx="9056057" cy="13665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8" name="Slide Number Placeholder 6">
            <a:extLst>
              <a:ext uri="{FF2B5EF4-FFF2-40B4-BE49-F238E27FC236}">
                <a16:creationId xmlns:a16="http://schemas.microsoft.com/office/drawing/2014/main" id="{3CFFB1DF-C39C-4786-A780-BFD733641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6D2DB95-A7DD-4F74-A383-4026F73C9489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GB" altLang="en-US" sz="1400"/>
          </a:p>
        </p:txBody>
      </p:sp>
      <p:pic>
        <p:nvPicPr>
          <p:cNvPr id="19" name="Picture 8">
            <a:extLst>
              <a:ext uri="{FF2B5EF4-FFF2-40B4-BE49-F238E27FC236}">
                <a16:creationId xmlns:a16="http://schemas.microsoft.com/office/drawing/2014/main" id="{AD14F34B-A7A1-4E41-B5B2-C1D2D6FCB1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9701" y="284228"/>
            <a:ext cx="2832823" cy="2920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4">
            <a:extLst>
              <a:ext uri="{FF2B5EF4-FFF2-40B4-BE49-F238E27FC236}">
                <a16:creationId xmlns:a16="http://schemas.microsoft.com/office/drawing/2014/main" id="{11BE5C4F-0437-4A8E-8E3B-33FDC1FC6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09E4E609-E6D1-4C35-94A0-E97933121A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31520" y="264160"/>
            <a:ext cx="7772400" cy="990600"/>
          </a:xfrm>
        </p:spPr>
        <p:txBody>
          <a:bodyPr/>
          <a:lstStyle/>
          <a:p>
            <a:pPr algn="l" eaLnBrk="1" hangingPunct="1"/>
            <a:r>
              <a:rPr lang="en-US" altLang="en-US" b="1" dirty="0" err="1"/>
              <a:t>Dekripsi</a:t>
            </a:r>
            <a:endParaRPr lang="en-GB" altLang="en-US" b="1" dirty="0"/>
          </a:p>
        </p:txBody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BE69A2F0-2A56-4E15-B257-0ABF4133B4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94360" y="1509712"/>
            <a:ext cx="113538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err="1">
                <a:cs typeface="Times New Roman" panose="02020603050405020304" pitchFamily="18" charset="0"/>
              </a:rPr>
              <a:t>Dekripsi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terhadap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merupakan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kebalikan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proses </a:t>
            </a:r>
            <a:r>
              <a:rPr lang="en-US" altLang="en-US" dirty="0" err="1"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>
                <a:cs typeface="Times New Roman" panose="02020603050405020304" pitchFamily="18" charset="0"/>
              </a:rPr>
              <a:t>DES </a:t>
            </a:r>
            <a:r>
              <a:rPr lang="en-US" altLang="en-US" dirty="0" err="1">
                <a:cs typeface="Times New Roman" panose="02020603050405020304" pitchFamily="18" charset="0"/>
              </a:rPr>
              <a:t>menggunakan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sama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proses </a:t>
            </a:r>
            <a:r>
              <a:rPr lang="en-US" altLang="en-US" dirty="0" err="1"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dekripsi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>
                <a:cs typeface="Times New Roman" panose="02020603050405020304" pitchFamily="18" charset="0"/>
              </a:rPr>
              <a:t>Pada proses </a:t>
            </a:r>
            <a:r>
              <a:rPr lang="en-US" altLang="en-US" dirty="0" err="1">
                <a:cs typeface="Times New Roman" panose="02020603050405020304" pitchFamily="18" charset="0"/>
              </a:rPr>
              <a:t>dekripsi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urutan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digunakan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K</a:t>
            </a:r>
            <a:r>
              <a:rPr lang="en-US" altLang="en-US" baseline="-30000" dirty="0">
                <a:cs typeface="Times New Roman" panose="02020603050405020304" pitchFamily="18" charset="0"/>
              </a:rPr>
              <a:t>16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cs typeface="Times New Roman" panose="02020603050405020304" pitchFamily="18" charset="0"/>
              </a:rPr>
              <a:t>K</a:t>
            </a:r>
            <a:r>
              <a:rPr lang="en-US" altLang="en-US" baseline="-30000" dirty="0">
                <a:cs typeface="Times New Roman" panose="02020603050405020304" pitchFamily="18" charset="0"/>
              </a:rPr>
              <a:t>15</a:t>
            </a:r>
            <a:r>
              <a:rPr lang="en-US" altLang="en-US" dirty="0">
                <a:cs typeface="Times New Roman" panose="02020603050405020304" pitchFamily="18" charset="0"/>
              </a:rPr>
              <a:t>, …, </a:t>
            </a:r>
            <a:r>
              <a:rPr lang="en-US" altLang="en-US" i="1" dirty="0">
                <a:cs typeface="Times New Roman" panose="02020603050405020304" pitchFamily="18" charset="0"/>
              </a:rPr>
              <a:t>K</a:t>
            </a:r>
            <a:r>
              <a:rPr lang="en-US" altLang="en-US" baseline="-30000" dirty="0">
                <a:cs typeface="Times New Roman" panose="02020603050405020304" pitchFamily="18" charset="0"/>
              </a:rPr>
              <a:t>1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putaran</a:t>
            </a:r>
            <a:r>
              <a:rPr lang="en-US" altLang="en-US" dirty="0">
                <a:cs typeface="Times New Roman" panose="02020603050405020304" pitchFamily="18" charset="0"/>
              </a:rPr>
              <a:t> 16, 15, …, 1, </a:t>
            </a:r>
            <a:r>
              <a:rPr lang="en-US" altLang="en-US" dirty="0" err="1">
                <a:cs typeface="Times New Roman" panose="02020603050405020304" pitchFamily="18" charset="0"/>
              </a:rPr>
              <a:t>luaran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putaran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deciphering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dirty="0">
                <a:cs typeface="Times New Roman" panose="02020603050405020304" pitchFamily="18" charset="0"/>
              </a:rPr>
              <a:t>     </a:t>
            </a:r>
            <a:r>
              <a:rPr lang="en-US" altLang="en-US" i="1" dirty="0">
                <a:cs typeface="Times New Roman" panose="02020603050405020304" pitchFamily="18" charset="0"/>
              </a:rPr>
              <a:t>	</a:t>
            </a:r>
            <a:r>
              <a:rPr lang="en-US" i="1" dirty="0" err="1"/>
              <a:t>R</a:t>
            </a:r>
            <a:r>
              <a:rPr lang="en-US" i="1" baseline="-25000" dirty="0" err="1"/>
              <a:t>i</a:t>
            </a:r>
            <a:r>
              <a:rPr lang="en-US" baseline="-25000" dirty="0"/>
              <a:t> – 1 </a:t>
            </a:r>
            <a:r>
              <a:rPr lang="en-US" dirty="0"/>
              <a:t> = </a:t>
            </a:r>
            <a:r>
              <a:rPr lang="en-US" i="1" dirty="0"/>
              <a:t>L</a:t>
            </a:r>
            <a:r>
              <a:rPr lang="en-US" i="1" baseline="-25000" dirty="0"/>
              <a:t>i</a:t>
            </a:r>
            <a:r>
              <a:rPr lang="en-US" baseline="-25000" dirty="0"/>
              <a:t> </a:t>
            </a:r>
            <a:r>
              <a:rPr lang="en-US" dirty="0"/>
              <a:t>					</a:t>
            </a:r>
          </a:p>
          <a:p>
            <a:pPr marL="0" indent="0">
              <a:buNone/>
              <a:defRPr/>
            </a:pPr>
            <a:r>
              <a:rPr lang="en-US" i="1" dirty="0"/>
              <a:t>           L</a:t>
            </a:r>
            <a:r>
              <a:rPr lang="en-US" i="1" baseline="-25000" dirty="0"/>
              <a:t>i</a:t>
            </a:r>
            <a:r>
              <a:rPr lang="en-US" baseline="-25000" dirty="0"/>
              <a:t> – 1 </a:t>
            </a:r>
            <a:r>
              <a:rPr lang="en-US" i="1" dirty="0"/>
              <a:t> </a:t>
            </a:r>
            <a:r>
              <a:rPr lang="en-US" dirty="0"/>
              <a:t>= </a:t>
            </a:r>
            <a:r>
              <a:rPr lang="en-US" i="1" dirty="0"/>
              <a:t>R</a:t>
            </a:r>
            <a:r>
              <a:rPr lang="en-US" i="1" baseline="-25000" dirty="0"/>
              <a:t>i </a:t>
            </a:r>
            <a:r>
              <a:rPr lang="en-US" baseline="-25000" dirty="0"/>
              <a:t> </a:t>
            </a:r>
            <a:r>
              <a:rPr lang="en-US" dirty="0">
                <a:sym typeface="Symbol" panose="05050102010706020507" pitchFamily="18" charset="2"/>
              </a:rPr>
              <a:t></a:t>
            </a:r>
            <a:r>
              <a:rPr lang="en-US" dirty="0"/>
              <a:t>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R</a:t>
            </a:r>
            <a:r>
              <a:rPr lang="en-US" i="1" baseline="-25000" dirty="0"/>
              <a:t>i</a:t>
            </a:r>
            <a:r>
              <a:rPr lang="en-US" baseline="-25000" dirty="0"/>
              <a:t> – 1</a:t>
            </a:r>
            <a:r>
              <a:rPr lang="en-US" dirty="0"/>
              <a:t>,</a:t>
            </a:r>
            <a:r>
              <a:rPr lang="en-US" baseline="-25000" dirty="0"/>
              <a:t> </a:t>
            </a:r>
            <a:r>
              <a:rPr lang="en-US" i="1" dirty="0"/>
              <a:t>K</a:t>
            </a:r>
            <a:r>
              <a:rPr lang="en-US" i="1" baseline="-25000" dirty="0"/>
              <a:t>i</a:t>
            </a:r>
            <a:r>
              <a:rPr lang="en-US" dirty="0"/>
              <a:t>) = </a:t>
            </a:r>
            <a:r>
              <a:rPr lang="en-US" i="1" dirty="0"/>
              <a:t>R</a:t>
            </a:r>
            <a:r>
              <a:rPr lang="en-US" i="1" baseline="-25000" dirty="0"/>
              <a:t>i </a:t>
            </a:r>
            <a:r>
              <a:rPr lang="en-US" baseline="-25000" dirty="0"/>
              <a:t> </a:t>
            </a:r>
            <a:r>
              <a:rPr lang="en-US" dirty="0">
                <a:sym typeface="Symbol" panose="05050102010706020507" pitchFamily="18" charset="2"/>
              </a:rPr>
              <a:t></a:t>
            </a:r>
            <a:r>
              <a:rPr lang="en-US" dirty="0"/>
              <a:t>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L</a:t>
            </a:r>
            <a:r>
              <a:rPr lang="en-US" i="1" baseline="-25000" dirty="0"/>
              <a:t>i</a:t>
            </a:r>
            <a:r>
              <a:rPr lang="en-US" dirty="0"/>
              <a:t>, </a:t>
            </a:r>
            <a:r>
              <a:rPr lang="en-US" i="1" dirty="0"/>
              <a:t>K</a:t>
            </a:r>
            <a:r>
              <a:rPr lang="en-US" i="1" baseline="-25000" dirty="0"/>
              <a:t>i</a:t>
            </a:r>
            <a:r>
              <a:rPr lang="en-US" dirty="0"/>
              <a:t>)</a:t>
            </a:r>
            <a:endParaRPr lang="en-GB" altLang="en-US" dirty="0">
              <a:cs typeface="Times New Roman" panose="02020603050405020304" pitchFamily="18" charset="0"/>
            </a:endParaRPr>
          </a:p>
        </p:txBody>
      </p:sp>
      <p:sp>
        <p:nvSpPr>
          <p:cNvPr id="29701" name="Slide Number Placeholder 5">
            <a:extLst>
              <a:ext uri="{FF2B5EF4-FFF2-40B4-BE49-F238E27FC236}">
                <a16:creationId xmlns:a16="http://schemas.microsoft.com/office/drawing/2014/main" id="{23832B5C-95A5-4403-891C-31C0EE25E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BB15402-7598-4BCE-9CC2-AABCC7E1AA55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GB" altLang="en-US" sz="14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4">
            <a:extLst>
              <a:ext uri="{FF2B5EF4-FFF2-40B4-BE49-F238E27FC236}">
                <a16:creationId xmlns:a16="http://schemas.microsoft.com/office/drawing/2014/main" id="{D13FA1CB-2498-46AD-8255-F837F8BDA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592801D7-C331-4B71-A24B-8B16F4A750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b="1" dirty="0"/>
              <a:t>Mode DES</a:t>
            </a:r>
            <a:endParaRPr lang="en-GB" altLang="en-US" b="1" dirty="0"/>
          </a:p>
        </p:txBody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A6747AC3-7FAE-4836-B830-AF7A08EA33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DES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dioperasikan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mode ECB, CBC, OFB, CFB, dan counter. 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Namun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karena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kesederhanaannya</a:t>
            </a:r>
            <a:r>
              <a:rPr lang="en-US" altLang="en-US" dirty="0">
                <a:cs typeface="Times New Roman" panose="02020603050405020304" pitchFamily="18" charset="0"/>
              </a:rPr>
              <a:t>, mode ECB </a:t>
            </a:r>
            <a:r>
              <a:rPr lang="en-US" altLang="en-US" dirty="0" err="1">
                <a:cs typeface="Times New Roman" panose="02020603050405020304" pitchFamily="18" charset="0"/>
              </a:rPr>
              <a:t>lebih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sering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digunakan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paket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komersil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  <a:endParaRPr lang="en-GB" altLang="en-US" dirty="0">
              <a:cs typeface="Times New Roman" panose="02020603050405020304" pitchFamily="18" charset="0"/>
            </a:endParaRPr>
          </a:p>
        </p:txBody>
      </p:sp>
      <p:sp>
        <p:nvSpPr>
          <p:cNvPr id="30725" name="Slide Number Placeholder 5">
            <a:extLst>
              <a:ext uri="{FF2B5EF4-FFF2-40B4-BE49-F238E27FC236}">
                <a16:creationId xmlns:a16="http://schemas.microsoft.com/office/drawing/2014/main" id="{06951C05-E530-4DDC-92BB-B2C93AFF3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037C587-FEFD-4B37-97F2-05A44536CDC9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GB" altLang="en-US" sz="14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4">
            <a:extLst>
              <a:ext uri="{FF2B5EF4-FFF2-40B4-BE49-F238E27FC236}">
                <a16:creationId xmlns:a16="http://schemas.microsoft.com/office/drawing/2014/main" id="{906BD0F7-D15E-4111-81F9-FF7A4CF2F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0C53D38D-C09B-4F54-89C6-39C1A35DB2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b="1" dirty="0" err="1"/>
              <a:t>Implementasi</a:t>
            </a:r>
            <a:r>
              <a:rPr lang="en-US" altLang="en-US" b="1" dirty="0"/>
              <a:t> DES</a:t>
            </a:r>
            <a:endParaRPr lang="en-GB" altLang="en-US" b="1" dirty="0"/>
          </a:p>
        </p:txBody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8CA62E58-6558-4394-9C82-6BB90762EB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DES </a:t>
            </a:r>
            <a:r>
              <a:rPr lang="en-US" altLang="en-US" dirty="0" err="1">
                <a:cs typeface="Times New Roman" panose="02020603050405020304" pitchFamily="18" charset="0"/>
              </a:rPr>
              <a:t>sudah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diimplementasikan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baik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sebagai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perangkat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lunak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maupun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perangkat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keras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perangkat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keras</a:t>
            </a:r>
            <a:r>
              <a:rPr lang="en-US" altLang="en-US" dirty="0">
                <a:cs typeface="Times New Roman" panose="02020603050405020304" pitchFamily="18" charset="0"/>
              </a:rPr>
              <a:t>, DES </a:t>
            </a:r>
            <a:r>
              <a:rPr lang="en-US" altLang="en-US" dirty="0" err="1">
                <a:cs typeface="Times New Roman" panose="02020603050405020304" pitchFamily="18" charset="0"/>
              </a:rPr>
              <a:t>diimplementasikan</a:t>
            </a:r>
            <a:r>
              <a:rPr lang="en-US" altLang="en-US" dirty="0">
                <a:cs typeface="Times New Roman" panose="02020603050405020304" pitchFamily="18" charset="0"/>
              </a:rPr>
              <a:t> di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chip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  <a:r>
              <a:rPr lang="en-US" altLang="en-US" dirty="0" err="1"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detik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chip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mengenkripsikan</a:t>
            </a:r>
            <a:r>
              <a:rPr lang="en-US" altLang="en-US" dirty="0">
                <a:cs typeface="Times New Roman" panose="02020603050405020304" pitchFamily="18" charset="0"/>
              </a:rPr>
              <a:t> 16,8 </a:t>
            </a:r>
            <a:r>
              <a:rPr lang="en-US" altLang="en-US" dirty="0" err="1">
                <a:cs typeface="Times New Roman" panose="02020603050405020304" pitchFamily="18" charset="0"/>
              </a:rPr>
              <a:t>juta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dirty="0" err="1">
                <a:cs typeface="Times New Roman" panose="02020603050405020304" pitchFamily="18" charset="0"/>
              </a:rPr>
              <a:t>atau</a:t>
            </a:r>
            <a:r>
              <a:rPr lang="en-US" altLang="en-US" dirty="0">
                <a:cs typeface="Times New Roman" panose="02020603050405020304" pitchFamily="18" charset="0"/>
              </a:rPr>
              <a:t> 1 gigabit per </a:t>
            </a:r>
            <a:r>
              <a:rPr lang="en-US" altLang="en-US" dirty="0" err="1">
                <a:cs typeface="Times New Roman" panose="02020603050405020304" pitchFamily="18" charset="0"/>
              </a:rPr>
              <a:t>detik</a:t>
            </a:r>
            <a:r>
              <a:rPr lang="en-US" altLang="en-US" dirty="0">
                <a:cs typeface="Times New Roman" panose="02020603050405020304" pitchFamily="18" charset="0"/>
              </a:rPr>
              <a:t>).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Implementasi</a:t>
            </a:r>
            <a:r>
              <a:rPr lang="en-US" altLang="en-US" dirty="0">
                <a:cs typeface="Times New Roman" panose="02020603050405020304" pitchFamily="18" charset="0"/>
              </a:rPr>
              <a:t> DES </a:t>
            </a:r>
            <a:r>
              <a:rPr lang="en-US" altLang="en-US" dirty="0" err="1">
                <a:cs typeface="Times New Roman" panose="02020603050405020304" pitchFamily="18" charset="0"/>
              </a:rPr>
              <a:t>ke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perangkat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lunak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melakukan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cs typeface="Times New Roman" panose="02020603050405020304" pitchFamily="18" charset="0"/>
              </a:rPr>
              <a:t> 32.000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per </a:t>
            </a:r>
            <a:r>
              <a:rPr lang="en-US" altLang="en-US" dirty="0" err="1">
                <a:cs typeface="Times New Roman" panose="02020603050405020304" pitchFamily="18" charset="0"/>
              </a:rPr>
              <a:t>detik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dirty="0" err="1">
                <a:cs typeface="Times New Roman" panose="02020603050405020304" pitchFamily="18" charset="0"/>
              </a:rPr>
              <a:t>dijalankan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komputer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mainframe</a:t>
            </a:r>
            <a:r>
              <a:rPr lang="en-US" altLang="en-US" dirty="0">
                <a:cs typeface="Times New Roman" panose="02020603050405020304" pitchFamily="18" charset="0"/>
              </a:rPr>
              <a:t> IBM 3090, </a:t>
            </a:r>
            <a:r>
              <a:rPr lang="en-US" altLang="en-US" dirty="0" err="1">
                <a:cs typeface="Times New Roman" panose="02020603050405020304" pitchFamily="18" charset="0"/>
              </a:rPr>
              <a:t>yaitu</a:t>
            </a:r>
            <a:r>
              <a:rPr lang="en-US" altLang="en-US" dirty="0">
                <a:cs typeface="Times New Roman" panose="02020603050405020304" pitchFamily="18" charset="0"/>
              </a:rPr>
              <a:t> computer </a:t>
            </a:r>
            <a:r>
              <a:rPr lang="en-US" altLang="en-US" dirty="0" err="1">
                <a:cs typeface="Times New Roman" panose="02020603050405020304" pitchFamily="18" charset="0"/>
              </a:rPr>
              <a:t>tercepat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itu</a:t>
            </a:r>
            <a:r>
              <a:rPr lang="en-US" altLang="en-US" dirty="0">
                <a:cs typeface="Times New Roman" panose="02020603050405020304" pitchFamily="18" charset="0"/>
              </a:rPr>
              <a:t> / </a:t>
            </a:r>
            <a:r>
              <a:rPr lang="en-US" altLang="en-US" dirty="0" err="1">
                <a:cs typeface="Times New Roman" panose="02020603050405020304" pitchFamily="18" charset="0"/>
              </a:rPr>
              <a:t>tahun</a:t>
            </a:r>
            <a:r>
              <a:rPr lang="en-US" altLang="en-US" dirty="0">
                <a:cs typeface="Times New Roman" panose="02020603050405020304" pitchFamily="18" charset="0"/>
              </a:rPr>
              <a:t> 1976).</a:t>
            </a:r>
            <a:endParaRPr lang="en-GB" altLang="en-US" dirty="0"/>
          </a:p>
        </p:txBody>
      </p:sp>
      <p:sp>
        <p:nvSpPr>
          <p:cNvPr id="31749" name="Slide Number Placeholder 5">
            <a:extLst>
              <a:ext uri="{FF2B5EF4-FFF2-40B4-BE49-F238E27FC236}">
                <a16:creationId xmlns:a16="http://schemas.microsoft.com/office/drawing/2014/main" id="{4B4C97D1-4EC9-4A7D-8A21-F872AB6DF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35A5A87-F76A-4C44-971F-157CD99A44C6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GB" altLang="en-US" sz="14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4">
            <a:extLst>
              <a:ext uri="{FF2B5EF4-FFF2-40B4-BE49-F238E27FC236}">
                <a16:creationId xmlns:a16="http://schemas.microsoft.com/office/drawing/2014/main" id="{C31E7DB1-336E-40DA-AE45-7542A61AF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B9D4D1A3-4DD2-474D-903A-342F32FC6B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b="1" dirty="0" err="1"/>
              <a:t>Keamanan</a:t>
            </a:r>
            <a:r>
              <a:rPr lang="en-US" altLang="en-US" b="1" dirty="0"/>
              <a:t> DES</a:t>
            </a:r>
            <a:endParaRPr lang="en-GB" altLang="en-US" b="1" dirty="0"/>
          </a:p>
        </p:txBody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57BA93A8-BC26-4711-AF91-FBFC9FCBE1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05840" y="1752600"/>
            <a:ext cx="10586720" cy="4495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err="1"/>
              <a:t>Keamanan</a:t>
            </a:r>
            <a:r>
              <a:rPr lang="en-US" altLang="en-US" sz="2400" dirty="0"/>
              <a:t> DES </a:t>
            </a:r>
            <a:r>
              <a:rPr lang="en-US" altLang="en-US" sz="2400" dirty="0" err="1"/>
              <a:t>ditentukan</a:t>
            </a:r>
            <a:r>
              <a:rPr lang="en-US" altLang="en-US" sz="2400" dirty="0"/>
              <a:t> oleh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cs typeface="Times New Roman" panose="02020603050405020304" pitchFamily="18" charset="0"/>
              </a:rPr>
              <a:t>Panjang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eksternal</a:t>
            </a:r>
            <a:r>
              <a:rPr lang="en-US" altLang="en-US" sz="2400" dirty="0">
                <a:cs typeface="Times New Roman" panose="02020603050405020304" pitchFamily="18" charset="0"/>
              </a:rPr>
              <a:t> DES </a:t>
            </a:r>
            <a:r>
              <a:rPr lang="en-US" altLang="en-US" sz="2400" dirty="0" err="1">
                <a:cs typeface="Times New Roman" panose="02020603050405020304" pitchFamily="18" charset="0"/>
              </a:rPr>
              <a:t>hanya</a:t>
            </a:r>
            <a:r>
              <a:rPr lang="en-US" altLang="en-US" sz="2400" dirty="0">
                <a:cs typeface="Times New Roman" panose="02020603050405020304" pitchFamily="18" charset="0"/>
              </a:rPr>
              <a:t> 64 bit, </a:t>
            </a:r>
            <a:r>
              <a:rPr lang="en-US" altLang="en-US" sz="2400" dirty="0" err="1">
                <a:cs typeface="Times New Roman" panose="02020603050405020304" pitchFamily="18" charset="0"/>
              </a:rPr>
              <a:t>tetapi</a:t>
            </a:r>
            <a:r>
              <a:rPr lang="en-US" altLang="en-US" sz="2400" dirty="0">
                <a:cs typeface="Times New Roman" panose="02020603050405020304" pitchFamily="18" charset="0"/>
              </a:rPr>
              <a:t> 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dipakai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hanya</a:t>
            </a:r>
            <a:r>
              <a:rPr lang="en-US" altLang="en-US" sz="2400" dirty="0">
                <a:cs typeface="Times New Roman" panose="02020603050405020304" pitchFamily="18" charset="0"/>
              </a:rPr>
              <a:t> 56 bit.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cs typeface="Times New Roman" panose="02020603050405020304" pitchFamily="18" charset="0"/>
              </a:rPr>
              <a:t>Pada </a:t>
            </a:r>
            <a:r>
              <a:rPr lang="en-US" altLang="en-US" sz="2400" dirty="0" err="1">
                <a:cs typeface="Times New Roman" panose="02020603050405020304" pitchFamily="18" charset="0"/>
              </a:rPr>
              <a:t>rancangan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awal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panjang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diusulkan</a:t>
            </a:r>
            <a:r>
              <a:rPr lang="en-US" altLang="en-US" sz="2400" dirty="0">
                <a:cs typeface="Times New Roman" panose="02020603050405020304" pitchFamily="18" charset="0"/>
              </a:rPr>
              <a:t> IBM </a:t>
            </a:r>
            <a:r>
              <a:rPr lang="en-US" altLang="en-US" sz="24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cs typeface="Times New Roman" panose="02020603050405020304" pitchFamily="18" charset="0"/>
              </a:rPr>
              <a:t> 128 bit, </a:t>
            </a:r>
            <a:r>
              <a:rPr lang="en-US" altLang="en-US" sz="2400" dirty="0" err="1">
                <a:cs typeface="Times New Roman" panose="02020603050405020304" pitchFamily="18" charset="0"/>
              </a:rPr>
              <a:t>tetapi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atas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permintaan</a:t>
            </a:r>
            <a:r>
              <a:rPr lang="en-US" altLang="en-US" sz="2400" dirty="0">
                <a:cs typeface="Times New Roman" panose="02020603050405020304" pitchFamily="18" charset="0"/>
              </a:rPr>
              <a:t> NSA, </a:t>
            </a:r>
            <a:r>
              <a:rPr lang="en-US" altLang="en-US" sz="2400" dirty="0" err="1">
                <a:cs typeface="Times New Roman" panose="02020603050405020304" pitchFamily="18" charset="0"/>
              </a:rPr>
              <a:t>panjang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diperkecil</a:t>
            </a:r>
            <a:r>
              <a:rPr lang="en-US" altLang="en-US" sz="2400" dirty="0">
                <a:cs typeface="Times New Roman" panose="02020603050405020304" pitchFamily="18" charset="0"/>
              </a:rPr>
              <a:t>  </a:t>
            </a:r>
            <a:r>
              <a:rPr lang="en-US" altLang="en-US" sz="2400" dirty="0" err="1">
                <a:cs typeface="Times New Roman" panose="02020603050405020304" pitchFamily="18" charset="0"/>
              </a:rPr>
              <a:t>menjadi</a:t>
            </a:r>
            <a:r>
              <a:rPr lang="en-US" altLang="en-US" sz="2400" dirty="0">
                <a:cs typeface="Times New Roman" panose="02020603050405020304" pitchFamily="18" charset="0"/>
              </a:rPr>
              <a:t> 56 bit.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err="1">
                <a:cs typeface="Times New Roman" panose="02020603050405020304" pitchFamily="18" charset="0"/>
              </a:rPr>
              <a:t>Tetapi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panjang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56 bit </a:t>
            </a:r>
            <a:r>
              <a:rPr lang="en-US" altLang="en-US" sz="2400" dirty="0" err="1">
                <a:cs typeface="Times New Roman" panose="02020603050405020304" pitchFamily="18" charset="0"/>
              </a:rPr>
              <a:t>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terdapat</a:t>
            </a:r>
            <a:r>
              <a:rPr lang="en-US" altLang="en-US" sz="2400" dirty="0">
                <a:cs typeface="Times New Roman" panose="02020603050405020304" pitchFamily="18" charset="0"/>
              </a:rPr>
              <a:t> 2</a:t>
            </a:r>
            <a:r>
              <a:rPr lang="en-US" altLang="en-US" sz="2400" baseline="30000" dirty="0">
                <a:cs typeface="Times New Roman" panose="02020603050405020304" pitchFamily="18" charset="0"/>
              </a:rPr>
              <a:t>56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atau</a:t>
            </a:r>
            <a:r>
              <a:rPr lang="en-US" altLang="en-US" sz="2400" dirty="0">
                <a:cs typeface="Times New Roman" panose="02020603050405020304" pitchFamily="18" charset="0"/>
              </a:rPr>
              <a:t> 72.057.594.037.927.936 </a:t>
            </a:r>
            <a:r>
              <a:rPr lang="en-US" altLang="en-US" sz="2400" dirty="0" err="1">
                <a:cs typeface="Times New Roman" panose="02020603050405020304" pitchFamily="18" charset="0"/>
              </a:rPr>
              <a:t>kemungkinan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err="1">
                <a:cs typeface="Times New Roman" panose="02020603050405020304" pitchFamily="18" charset="0"/>
              </a:rPr>
              <a:t>Jika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serangan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exhaustive key search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menggunakan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prosesor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paralel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maka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satu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detik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dikerjakan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satu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juta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serangan</a:t>
            </a:r>
            <a:r>
              <a:rPr lang="en-US" altLang="en-US" sz="2400" dirty="0">
                <a:cs typeface="Times New Roman" panose="02020603050405020304" pitchFamily="18" charset="0"/>
              </a:rPr>
              <a:t>. </a:t>
            </a:r>
            <a:r>
              <a:rPr lang="en-US" altLang="en-US" sz="2400" dirty="0" err="1">
                <a:cs typeface="Times New Roman" panose="02020603050405020304" pitchFamily="18" charset="0"/>
              </a:rPr>
              <a:t>Jadi</a:t>
            </a:r>
            <a:r>
              <a:rPr lang="en-US" altLang="en-US" sz="2400" dirty="0">
                <a:cs typeface="Times New Roman" panose="02020603050405020304" pitchFamily="18" charset="0"/>
              </a:rPr>
              <a:t>  </a:t>
            </a:r>
            <a:r>
              <a:rPr lang="en-US" altLang="en-US" sz="2400" dirty="0" err="1">
                <a:cs typeface="Times New Roman" panose="02020603050405020304" pitchFamily="18" charset="0"/>
              </a:rPr>
              <a:t>seluruhnya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diperlukan</a:t>
            </a:r>
            <a:r>
              <a:rPr lang="en-US" altLang="en-US" sz="2400" dirty="0">
                <a:cs typeface="Times New Roman" panose="02020603050405020304" pitchFamily="18" charset="0"/>
              </a:rPr>
              <a:t> 1142 </a:t>
            </a:r>
            <a:r>
              <a:rPr lang="en-US" altLang="en-US" sz="2400" dirty="0" err="1">
                <a:cs typeface="Times New Roman" panose="02020603050405020304" pitchFamily="18" charset="0"/>
              </a:rPr>
              <a:t>tahun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untuk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menemukan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benar</a:t>
            </a:r>
            <a:r>
              <a:rPr lang="en-US" altLang="en-US" sz="2400" dirty="0">
                <a:cs typeface="Times New Roman" panose="02020603050405020304" pitchFamily="18" charset="0"/>
              </a:rPr>
              <a:t>.</a:t>
            </a:r>
            <a:endParaRPr lang="en-GB" altLang="en-US" sz="2400" dirty="0">
              <a:cs typeface="Times New Roman" panose="02020603050405020304" pitchFamily="18" charset="0"/>
            </a:endParaRPr>
          </a:p>
        </p:txBody>
      </p:sp>
      <p:sp>
        <p:nvSpPr>
          <p:cNvPr id="32773" name="Slide Number Placeholder 5">
            <a:extLst>
              <a:ext uri="{FF2B5EF4-FFF2-40B4-BE49-F238E27FC236}">
                <a16:creationId xmlns:a16="http://schemas.microsoft.com/office/drawing/2014/main" id="{7DCE8640-D3E0-483C-8296-40C9A93A5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873E4E9-9C8E-49E5-A24F-FFC4532316BB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GB" altLang="en-US"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4">
            <a:extLst>
              <a:ext uri="{FF2B5EF4-FFF2-40B4-BE49-F238E27FC236}">
                <a16:creationId xmlns:a16="http://schemas.microsoft.com/office/drawing/2014/main" id="{5DD8B65F-C1DA-4DD0-93A5-4394E28F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00ECC65F-FE9A-43FF-9D3E-E2BBCD107C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46480" y="838200"/>
            <a:ext cx="9814560" cy="5257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i="1" dirty="0"/>
              <a:t>Block cipher</a:t>
            </a:r>
            <a:r>
              <a:rPr lang="en-US" altLang="en-US" dirty="0"/>
              <a:t> </a:t>
            </a:r>
            <a:r>
              <a:rPr lang="en-US" altLang="en-US" dirty="0" err="1"/>
              <a:t>lainnya</a:t>
            </a:r>
            <a:r>
              <a:rPr lang="en-US" altLang="en-US" dirty="0"/>
              <a:t> (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diajarkan</a:t>
            </a:r>
            <a:r>
              <a:rPr lang="en-US" altLang="en-US" dirty="0"/>
              <a:t>, </a:t>
            </a:r>
            <a:r>
              <a:rPr lang="en-US" altLang="en-US" dirty="0" err="1"/>
              <a:t>dapat</a:t>
            </a:r>
            <a:r>
              <a:rPr lang="en-US" altLang="en-US" dirty="0"/>
              <a:t> </a:t>
            </a:r>
            <a:r>
              <a:rPr lang="en-US" altLang="en-US" dirty="0" err="1"/>
              <a:t>dibaca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berbagai</a:t>
            </a:r>
            <a:r>
              <a:rPr lang="en-US" altLang="en-US" dirty="0"/>
              <a:t> </a:t>
            </a:r>
            <a:r>
              <a:rPr lang="en-US" altLang="en-US" dirty="0" err="1"/>
              <a:t>sumber</a:t>
            </a:r>
            <a:r>
              <a:rPr lang="en-US" altLang="en-US" dirty="0"/>
              <a:t>):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	1. </a:t>
            </a:r>
            <a:r>
              <a:rPr lang="en-US" altLang="en-US" sz="2400" dirty="0"/>
              <a:t>Blowfish			9. SAFER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	2. IDEA			10. </a:t>
            </a:r>
            <a:r>
              <a:rPr lang="en-US" altLang="en-US" sz="2400" dirty="0" err="1"/>
              <a:t>Twofish</a:t>
            </a:r>
            <a:endParaRPr lang="en-US" altLang="en-US" sz="2400" dirty="0"/>
          </a:p>
          <a:p>
            <a:pPr eaLnBrk="1" hangingPunct="1">
              <a:buFontTx/>
              <a:buNone/>
            </a:pPr>
            <a:r>
              <a:rPr lang="en-US" altLang="en-US" sz="2400" dirty="0"/>
              <a:t>	3. LOKI			12. Serpent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	4. RC2			13. RC6	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	5. FEAL			14. MARS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	6. Lucifer			15. Camellia	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	7. CAST			16. 3-WAY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	8. CRAB			17. MMB, </a:t>
            </a:r>
            <a:r>
              <a:rPr lang="en-US" altLang="en-US" sz="2400" dirty="0" err="1"/>
              <a:t>SkipJack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dll</a:t>
            </a:r>
            <a:endParaRPr lang="en-US" altLang="en-US" sz="2400" dirty="0"/>
          </a:p>
        </p:txBody>
      </p:sp>
      <p:sp>
        <p:nvSpPr>
          <p:cNvPr id="5124" name="Slide Number Placeholder 4">
            <a:extLst>
              <a:ext uri="{FF2B5EF4-FFF2-40B4-BE49-F238E27FC236}">
                <a16:creationId xmlns:a16="http://schemas.microsoft.com/office/drawing/2014/main" id="{7627D7ED-8089-4B2A-BB2A-855B72601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8D6BAC8-1580-447B-B789-EEFFB39AEB82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4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4">
            <a:extLst>
              <a:ext uri="{FF2B5EF4-FFF2-40B4-BE49-F238E27FC236}">
                <a16:creationId xmlns:a16="http://schemas.microsoft.com/office/drawing/2014/main" id="{909B8CE7-2D3A-46EA-AB0D-ED94A02FE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718A24A5-E8C7-4C81-99E6-B1118CE90E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Dikutip dari Wiki: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/>
              <a:t>In 1997, </a:t>
            </a:r>
            <a:r>
              <a:rPr lang="en-US" altLang="en-US" u="sng">
                <a:hlinkClick r:id="rId2" tooltip="RSA Security"/>
              </a:rPr>
              <a:t>RSA Security</a:t>
            </a:r>
            <a:r>
              <a:rPr lang="en-US" altLang="en-US"/>
              <a:t> sponsored a series of contests, offering a $10,000 prize to the first team that broke a message encrypted with DES for the contest. </a:t>
            </a:r>
          </a:p>
          <a:p>
            <a:pPr eaLnBrk="1" hangingPunct="1">
              <a:lnSpc>
                <a:spcPct val="80000"/>
              </a:lnSpc>
            </a:pPr>
            <a:endParaRPr lang="en-US" altLang="en-US"/>
          </a:p>
          <a:p>
            <a:pPr eaLnBrk="1" hangingPunct="1">
              <a:lnSpc>
                <a:spcPct val="80000"/>
              </a:lnSpc>
            </a:pPr>
            <a:r>
              <a:rPr lang="en-US" altLang="en-US"/>
              <a:t>That contest was won by the </a:t>
            </a:r>
            <a:r>
              <a:rPr lang="en-US" altLang="en-US">
                <a:hlinkClick r:id="rId3" tooltip="DESCHALL Project"/>
              </a:rPr>
              <a:t>DESCHALL Project</a:t>
            </a:r>
            <a:r>
              <a:rPr lang="en-US" altLang="en-US"/>
              <a:t>, led by Rocke Verser, </a:t>
            </a:r>
            <a:r>
              <a:rPr lang="en-US" altLang="en-US">
                <a:hlinkClick r:id="rId4" tooltip="Matt Curtin"/>
              </a:rPr>
              <a:t>Matt Curtin</a:t>
            </a:r>
            <a:r>
              <a:rPr lang="en-US" altLang="en-US"/>
              <a:t>, and Justin Dolske, using idle cycles of thousands of computers across the Internet. </a:t>
            </a:r>
          </a:p>
          <a:p>
            <a:pPr eaLnBrk="1" hangingPunct="1">
              <a:lnSpc>
                <a:spcPct val="80000"/>
              </a:lnSpc>
            </a:pPr>
            <a:endParaRPr lang="en-US" altLang="en-US"/>
          </a:p>
        </p:txBody>
      </p:sp>
      <p:sp>
        <p:nvSpPr>
          <p:cNvPr id="33797" name="Slide Number Placeholder 5">
            <a:extLst>
              <a:ext uri="{FF2B5EF4-FFF2-40B4-BE49-F238E27FC236}">
                <a16:creationId xmlns:a16="http://schemas.microsoft.com/office/drawing/2014/main" id="{249D11D2-722D-4FDA-AA36-6059AE80A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AE725F5-A9DE-49E3-8927-C9C74F2EAD1C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GB" altLang="en-US" sz="14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4">
            <a:extLst>
              <a:ext uri="{FF2B5EF4-FFF2-40B4-BE49-F238E27FC236}">
                <a16:creationId xmlns:a16="http://schemas.microsoft.com/office/drawing/2014/main" id="{5A51E827-A13E-428C-995C-FE399FEC2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3F5970A2-8746-4634-9DF5-B8372BDD37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Tahun</a:t>
            </a:r>
            <a:r>
              <a:rPr lang="en-US" altLang="en-US" dirty="0">
                <a:cs typeface="Times New Roman" panose="02020603050405020304" pitchFamily="18" charset="0"/>
              </a:rPr>
              <a:t> 1998, </a:t>
            </a:r>
            <a:r>
              <a:rPr lang="en-US" altLang="en-US" i="1" dirty="0">
                <a:cs typeface="Times New Roman" panose="02020603050405020304" pitchFamily="18" charset="0"/>
              </a:rPr>
              <a:t>Electronic Frontier Foundation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EFE</a:t>
            </a:r>
            <a:r>
              <a:rPr lang="en-US" altLang="en-US" dirty="0">
                <a:cs typeface="Times New Roman" panose="02020603050405020304" pitchFamily="18" charset="0"/>
              </a:rPr>
              <a:t>) </a:t>
            </a:r>
            <a:r>
              <a:rPr lang="en-US" altLang="en-US" dirty="0" err="1">
                <a:cs typeface="Times New Roman" panose="02020603050405020304" pitchFamily="18" charset="0"/>
              </a:rPr>
              <a:t>merancang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membuat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perangkat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keras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khusus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menemukan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DES </a:t>
            </a:r>
            <a:r>
              <a:rPr lang="en-US" altLang="en-US" dirty="0" err="1">
                <a:cs typeface="Times New Roman" panose="02020603050405020304" pitchFamily="18" charset="0"/>
              </a:rPr>
              <a:t>secara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exhaustive key search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biaya</a:t>
            </a:r>
            <a:r>
              <a:rPr lang="en-US" altLang="en-US" dirty="0">
                <a:cs typeface="Times New Roman" panose="02020603050405020304" pitchFamily="18" charset="0"/>
              </a:rPr>
              <a:t> $250.000 dan </a:t>
            </a:r>
            <a:r>
              <a:rPr lang="en-US" altLang="en-US" dirty="0" err="1">
                <a:cs typeface="Times New Roman" panose="02020603050405020304" pitchFamily="18" charset="0"/>
              </a:rPr>
              <a:t>diharapkan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menemukan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selama</a:t>
            </a:r>
            <a:r>
              <a:rPr lang="en-US" altLang="en-US" dirty="0">
                <a:cs typeface="Times New Roman" panose="02020603050405020304" pitchFamily="18" charset="0"/>
              </a:rPr>
              <a:t> 5 </a:t>
            </a:r>
            <a:r>
              <a:rPr lang="en-US" altLang="en-US" dirty="0" err="1">
                <a:cs typeface="Times New Roman" panose="02020603050405020304" pitchFamily="18" charset="0"/>
              </a:rPr>
              <a:t>hari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Tahun</a:t>
            </a:r>
            <a:r>
              <a:rPr lang="en-US" altLang="en-US" dirty="0">
                <a:cs typeface="Times New Roman" panose="02020603050405020304" pitchFamily="18" charset="0"/>
              </a:rPr>
              <a:t> 1999, </a:t>
            </a:r>
            <a:r>
              <a:rPr lang="en-US" altLang="en-US" dirty="0" err="1">
                <a:cs typeface="Times New Roman" panose="02020603050405020304" pitchFamily="18" charset="0"/>
              </a:rPr>
              <a:t>kombinasi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perangkat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keras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EFE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kolaborasi</a:t>
            </a:r>
            <a:r>
              <a:rPr lang="en-US" altLang="en-US" dirty="0">
                <a:cs typeface="Times New Roman" panose="02020603050405020304" pitchFamily="18" charset="0"/>
              </a:rPr>
              <a:t> internet yang </a:t>
            </a:r>
            <a:r>
              <a:rPr lang="en-US" altLang="en-US" dirty="0" err="1">
                <a:cs typeface="Times New Roman" panose="02020603050405020304" pitchFamily="18" charset="0"/>
              </a:rPr>
              <a:t>melibatkan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lebih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100.000 </a:t>
            </a:r>
            <a:r>
              <a:rPr lang="en-US" altLang="en-US" dirty="0" err="1">
                <a:cs typeface="Times New Roman" panose="02020603050405020304" pitchFamily="18" charset="0"/>
              </a:rPr>
              <a:t>komputer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menemukan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DES </a:t>
            </a:r>
            <a:r>
              <a:rPr lang="en-US" altLang="en-US" dirty="0" err="1">
                <a:cs typeface="Times New Roman" panose="02020603050405020304" pitchFamily="18" charset="0"/>
              </a:rPr>
              <a:t>kurang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1 </a:t>
            </a:r>
            <a:r>
              <a:rPr lang="en-US" altLang="en-US" dirty="0" err="1">
                <a:cs typeface="Times New Roman" panose="02020603050405020304" pitchFamily="18" charset="0"/>
              </a:rPr>
              <a:t>hari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  <a:r>
              <a:rPr lang="en-GB" altLang="en-US" dirty="0"/>
              <a:t> </a:t>
            </a:r>
          </a:p>
        </p:txBody>
      </p:sp>
      <p:sp>
        <p:nvSpPr>
          <p:cNvPr id="34821" name="Slide Number Placeholder 5">
            <a:extLst>
              <a:ext uri="{FF2B5EF4-FFF2-40B4-BE49-F238E27FC236}">
                <a16:creationId xmlns:a16="http://schemas.microsoft.com/office/drawing/2014/main" id="{282AB63E-F7AB-4263-9B22-1EA04502F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F60161B-A549-48D7-8C47-C0CC54E90962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GB" altLang="en-US" sz="14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4">
            <a:extLst>
              <a:ext uri="{FF2B5EF4-FFF2-40B4-BE49-F238E27FC236}">
                <a16:creationId xmlns:a16="http://schemas.microsoft.com/office/drawing/2014/main" id="{AB5913E9-0CE6-4190-9921-38AC975ED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pic>
        <p:nvPicPr>
          <p:cNvPr id="35843" name="Picture 4">
            <a:extLst>
              <a:ext uri="{FF2B5EF4-FFF2-40B4-BE49-F238E27FC236}">
                <a16:creationId xmlns:a16="http://schemas.microsoft.com/office/drawing/2014/main" id="{0364DFC4-0F36-49AB-B202-E9CE6399B8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1" y="914400"/>
            <a:ext cx="3495675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4" name="Text Box 5">
            <a:extLst>
              <a:ext uri="{FF2B5EF4-FFF2-40B4-BE49-F238E27FC236}">
                <a16:creationId xmlns:a16="http://schemas.microsoft.com/office/drawing/2014/main" id="{FB977635-A94A-46D6-B0FB-0FBCA19AC1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925" y="50704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5" name="Text Box 7">
            <a:extLst>
              <a:ext uri="{FF2B5EF4-FFF2-40B4-BE49-F238E27FC236}">
                <a16:creationId xmlns:a16="http://schemas.microsoft.com/office/drawing/2014/main" id="{09450D5C-48F6-42D3-BE70-F5F54BBFA6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1" y="4800600"/>
            <a:ext cx="8502649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The </a:t>
            </a:r>
            <a:r>
              <a:rPr lang="en-US" altLang="en-US" sz="2400">
                <a:hlinkClick r:id="rId3" tooltip="Electronic Frontier Foundation"/>
              </a:rPr>
              <a:t>EFF</a:t>
            </a:r>
            <a:r>
              <a:rPr lang="en-US" altLang="en-US" sz="2400"/>
              <a:t>'s US$250,000 </a:t>
            </a:r>
            <a:r>
              <a:rPr lang="en-US" altLang="en-US" sz="2400">
                <a:hlinkClick r:id="rId4" tooltip="EFF DES cracker"/>
              </a:rPr>
              <a:t>DES cracking machine</a:t>
            </a:r>
            <a:r>
              <a:rPr lang="en-US" altLang="en-US" sz="2400"/>
              <a:t> contained 1,856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custom chips and could brute force a DES key in a matter of days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— the photo shows a DES Cracker circuit board fitted with several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Deep Crack chips (Sumber Wikipedia). </a:t>
            </a:r>
          </a:p>
        </p:txBody>
      </p:sp>
      <p:sp>
        <p:nvSpPr>
          <p:cNvPr id="35846" name="Slide Number Placeholder 6">
            <a:extLst>
              <a:ext uri="{FF2B5EF4-FFF2-40B4-BE49-F238E27FC236}">
                <a16:creationId xmlns:a16="http://schemas.microsoft.com/office/drawing/2014/main" id="{76393FEC-F879-4A17-9509-D8FFEA92A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292691E-CFA6-4A82-80E8-0EFC9483509B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GB" altLang="en-US" sz="14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oter Placeholder 4">
            <a:extLst>
              <a:ext uri="{FF2B5EF4-FFF2-40B4-BE49-F238E27FC236}">
                <a16:creationId xmlns:a16="http://schemas.microsoft.com/office/drawing/2014/main" id="{9B5236F2-78BF-48F3-9B5A-C5AA99B5B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C52B0305-9616-497C-92A5-40B82916B3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Their motivation was to show that DES was breakable in practice as well as in theory: "</a:t>
            </a:r>
            <a:r>
              <a:rPr lang="en-US" altLang="en-US" i="1"/>
              <a:t>There are many people who will not believe a truth until they can see it with their own eyes. Showing them a physical machine that can crack DES in a few days is the only way to convince some people that they really cannot trust their security to DES.</a:t>
            </a:r>
            <a:r>
              <a:rPr lang="en-US" altLang="en-US"/>
              <a:t>" </a:t>
            </a:r>
          </a:p>
          <a:p>
            <a:pPr eaLnBrk="1" hangingPunct="1"/>
            <a:r>
              <a:rPr lang="en-US" altLang="en-US"/>
              <a:t>The machine brute-forced a key in a little more than 2 days search. </a:t>
            </a:r>
          </a:p>
        </p:txBody>
      </p:sp>
      <p:sp>
        <p:nvSpPr>
          <p:cNvPr id="36869" name="Slide Number Placeholder 5">
            <a:extLst>
              <a:ext uri="{FF2B5EF4-FFF2-40B4-BE49-F238E27FC236}">
                <a16:creationId xmlns:a16="http://schemas.microsoft.com/office/drawing/2014/main" id="{BADF3DE3-4865-4BED-BCD8-DF5228450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930756D-2B37-4D3B-ABA1-5B7EC8601093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GB" altLang="en-US" sz="140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4">
            <a:extLst>
              <a:ext uri="{FF2B5EF4-FFF2-40B4-BE49-F238E27FC236}">
                <a16:creationId xmlns:a16="http://schemas.microsoft.com/office/drawing/2014/main" id="{2EE69B6A-D75E-456F-91A6-E39DD3AA8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AF00231B-A7DD-4F49-8550-922B0FA5D6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cs typeface="Times New Roman" panose="02020603050405020304" pitchFamily="18" charset="0"/>
              </a:rPr>
              <a:t>Pengisian kotak-S DES masih menjadi misteri. </a:t>
            </a:r>
          </a:p>
          <a:p>
            <a:pPr eaLnBrk="1" hangingPunct="1">
              <a:lnSpc>
                <a:spcPct val="90000"/>
              </a:lnSpc>
            </a:pPr>
            <a:endParaRPr lang="en-US" altLang="en-US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cs typeface="Times New Roman" panose="02020603050405020304" pitchFamily="18" charset="0"/>
              </a:rPr>
              <a:t>Delapan putaran sudah cukup untuk membuat cipherteks sebagai fungsi acak dari setiap bit plainteks dan setiap bit cipherteks. </a:t>
            </a:r>
          </a:p>
          <a:p>
            <a:pPr eaLnBrk="1" hangingPunct="1">
              <a:lnSpc>
                <a:spcPct val="90000"/>
              </a:lnSpc>
            </a:pPr>
            <a:endParaRPr lang="en-US" altLang="en-US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cs typeface="Times New Roman" panose="02020603050405020304" pitchFamily="18" charset="0"/>
              </a:rPr>
              <a:t>Dari penelitian, DES dengan jumlah putaran yang kurang dari 16 ternyata dapat dipecahkan dengan </a:t>
            </a:r>
            <a:r>
              <a:rPr lang="en-US" altLang="en-US" i="1">
                <a:cs typeface="Times New Roman" panose="02020603050405020304" pitchFamily="18" charset="0"/>
              </a:rPr>
              <a:t>known-plaintext attack.</a:t>
            </a:r>
            <a:endParaRPr lang="en-GB" altLang="en-US"/>
          </a:p>
        </p:txBody>
      </p:sp>
      <p:sp>
        <p:nvSpPr>
          <p:cNvPr id="37893" name="Slide Number Placeholder 5">
            <a:extLst>
              <a:ext uri="{FF2B5EF4-FFF2-40B4-BE49-F238E27FC236}">
                <a16:creationId xmlns:a16="http://schemas.microsoft.com/office/drawing/2014/main" id="{E941DCF2-43D0-46AA-AD75-EC386E87B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8C0DADA-692E-4F8D-8F93-14EB826F5E29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GB" altLang="en-US"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>
            <a:extLst>
              <a:ext uri="{FF2B5EF4-FFF2-40B4-BE49-F238E27FC236}">
                <a16:creationId xmlns:a16="http://schemas.microsoft.com/office/drawing/2014/main" id="{6329FECB-B20A-434E-B25D-6D92369AA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48200" y="6248400"/>
            <a:ext cx="43434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A1C0BE5-CF24-43EB-95C3-61F87C8992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80160" y="685800"/>
            <a:ext cx="9865360" cy="5410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i="1" dirty="0"/>
              <a:t>Stream cipher</a:t>
            </a:r>
            <a:r>
              <a:rPr lang="en-US" altLang="en-US" dirty="0"/>
              <a:t> yang </a:t>
            </a:r>
            <a:r>
              <a:rPr lang="en-US" altLang="en-US" dirty="0" err="1"/>
              <a:t>diberikan</a:t>
            </a:r>
            <a:r>
              <a:rPr lang="en-US" altLang="en-US" dirty="0"/>
              <a:t> di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kuliah</a:t>
            </a:r>
            <a:r>
              <a:rPr lang="en-US" altLang="en-US" dirty="0"/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1. RC4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2. A5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i="1" dirty="0"/>
              <a:t>Stream cipher</a:t>
            </a:r>
            <a:r>
              <a:rPr lang="en-US" altLang="en-US" dirty="0"/>
              <a:t> </a:t>
            </a:r>
            <a:r>
              <a:rPr lang="en-US" altLang="en-US" dirty="0" err="1"/>
              <a:t>lainnya</a:t>
            </a:r>
            <a:r>
              <a:rPr lang="en-US" altLang="en-US" dirty="0"/>
              <a:t> (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diajarkan</a:t>
            </a:r>
            <a:r>
              <a:rPr lang="en-US" altLang="en-US" dirty="0"/>
              <a:t>, </a:t>
            </a:r>
            <a:r>
              <a:rPr lang="en-US" altLang="en-US" dirty="0" err="1"/>
              <a:t>dapat</a:t>
            </a:r>
            <a:r>
              <a:rPr lang="en-US" altLang="en-US" dirty="0"/>
              <a:t> </a:t>
            </a:r>
            <a:r>
              <a:rPr lang="en-US" altLang="en-US" dirty="0" err="1"/>
              <a:t>dibaca</a:t>
            </a:r>
            <a:r>
              <a:rPr lang="en-US" altLang="en-US" dirty="0"/>
              <a:t> di </a:t>
            </a:r>
            <a:r>
              <a:rPr lang="en-US" altLang="en-US" dirty="0" err="1"/>
              <a:t>berbagai</a:t>
            </a:r>
            <a:r>
              <a:rPr lang="en-US" altLang="en-US" dirty="0"/>
              <a:t> </a:t>
            </a:r>
            <a:r>
              <a:rPr lang="en-US" altLang="en-US" dirty="0" err="1"/>
              <a:t>sumber</a:t>
            </a:r>
            <a:r>
              <a:rPr lang="en-US" altLang="en-US" dirty="0"/>
              <a:t>):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1. A2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2. SEAL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3. WAKE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4. Crypt(1)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5. Cellular Automaton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dirty="0"/>
          </a:p>
        </p:txBody>
      </p:sp>
      <p:sp>
        <p:nvSpPr>
          <p:cNvPr id="6148" name="Slide Number Placeholder 4">
            <a:extLst>
              <a:ext uri="{FF2B5EF4-FFF2-40B4-BE49-F238E27FC236}">
                <a16:creationId xmlns:a16="http://schemas.microsoft.com/office/drawing/2014/main" id="{3B8F170A-9421-40CD-A20A-0748CCFB2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4B31055-FDE2-4467-839E-0638D7B86D4C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57EEF048-A3DE-4168-B731-AED4A745C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9240" y="3429000"/>
            <a:ext cx="7772400" cy="1143000"/>
          </a:xfrm>
        </p:spPr>
        <p:txBody>
          <a:bodyPr>
            <a:noAutofit/>
          </a:bodyPr>
          <a:lstStyle/>
          <a:p>
            <a:pPr algn="r" eaLnBrk="1" hangingPunct="1"/>
            <a:r>
              <a:rPr lang="en-US" altLang="en-US" sz="5400" b="1" dirty="0">
                <a:solidFill>
                  <a:srgbClr val="FF0000"/>
                </a:solidFill>
              </a:rPr>
              <a:t>Data Encryption Standard </a:t>
            </a:r>
            <a:br>
              <a:rPr lang="en-US" altLang="en-US" sz="5400" b="1" dirty="0">
                <a:solidFill>
                  <a:srgbClr val="FF0000"/>
                </a:solidFill>
              </a:rPr>
            </a:br>
            <a:r>
              <a:rPr lang="en-US" altLang="en-US" sz="5400" b="1" dirty="0">
                <a:solidFill>
                  <a:srgbClr val="FF0000"/>
                </a:solidFill>
              </a:rPr>
              <a:t>(DES)</a:t>
            </a:r>
          </a:p>
        </p:txBody>
      </p:sp>
      <p:sp>
        <p:nvSpPr>
          <p:cNvPr id="7171" name="Footer Placeholder 3">
            <a:extLst>
              <a:ext uri="{FF2B5EF4-FFF2-40B4-BE49-F238E27FC236}">
                <a16:creationId xmlns:a16="http://schemas.microsoft.com/office/drawing/2014/main" id="{386026B8-2B49-45FB-A099-2990D9524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7172" name="Slide Number Placeholder 4">
            <a:extLst>
              <a:ext uri="{FF2B5EF4-FFF2-40B4-BE49-F238E27FC236}">
                <a16:creationId xmlns:a16="http://schemas.microsoft.com/office/drawing/2014/main" id="{67E0F969-7BD9-4079-B47C-E139398BC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09F8ECD-B1FF-4C2E-871C-54CA93BDC4B3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en-US"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>
            <a:extLst>
              <a:ext uri="{FF2B5EF4-FFF2-40B4-BE49-F238E27FC236}">
                <a16:creationId xmlns:a16="http://schemas.microsoft.com/office/drawing/2014/main" id="{A39DF409-6CAF-4B55-9F5C-986CE8B3D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565F881D-D2BA-4B96-9CB2-48088F6AB7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50323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b="1" dirty="0" err="1"/>
              <a:t>Tinjauan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Umum</a:t>
            </a:r>
            <a:r>
              <a:rPr lang="en-US" altLang="en-US" sz="4000" b="1" dirty="0"/>
              <a:t> DES</a:t>
            </a:r>
            <a:endParaRPr lang="en-GB" altLang="en-US" sz="4000" b="1" dirty="0"/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5E64C848-3011-43BC-9273-B97B8BB166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Dikembangkan</a:t>
            </a:r>
            <a:r>
              <a:rPr lang="en-US" altLang="en-US" dirty="0">
                <a:cs typeface="Times New Roman" panose="02020603050405020304" pitchFamily="18" charset="0"/>
              </a:rPr>
              <a:t> di IBM pada </a:t>
            </a:r>
            <a:r>
              <a:rPr lang="en-US" altLang="en-US" dirty="0" err="1">
                <a:cs typeface="Times New Roman" panose="02020603050405020304" pitchFamily="18" charset="0"/>
              </a:rPr>
              <a:t>tahun</a:t>
            </a:r>
            <a:r>
              <a:rPr lang="en-US" altLang="en-US" dirty="0">
                <a:cs typeface="Times New Roman" panose="02020603050405020304" pitchFamily="18" charset="0"/>
              </a:rPr>
              <a:t> 1972. 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Berdasarkan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Lucifer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dibuat</a:t>
            </a:r>
            <a:r>
              <a:rPr lang="en-US" altLang="en-US" dirty="0">
                <a:cs typeface="Times New Roman" panose="02020603050405020304" pitchFamily="18" charset="0"/>
              </a:rPr>
              <a:t> oleh Horst Feistel. 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Disetujui</a:t>
            </a:r>
            <a:r>
              <a:rPr lang="en-US" altLang="en-US" dirty="0">
                <a:cs typeface="Times New Roman" panose="02020603050405020304" pitchFamily="18" charset="0"/>
              </a:rPr>
              <a:t> oleh </a:t>
            </a:r>
            <a:r>
              <a:rPr lang="en-US" altLang="en-US" i="1" dirty="0">
                <a:cs typeface="Times New Roman" panose="02020603050405020304" pitchFamily="18" charset="0"/>
              </a:rPr>
              <a:t>National Bureau of Standard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NBS</a:t>
            </a:r>
            <a:r>
              <a:rPr lang="en-US" altLang="en-US" dirty="0">
                <a:cs typeface="Times New Roman" panose="02020603050405020304" pitchFamily="18" charset="0"/>
              </a:rPr>
              <a:t>) </a:t>
            </a:r>
            <a:r>
              <a:rPr lang="en-US" altLang="en-US" dirty="0" err="1">
                <a:cs typeface="Times New Roman" panose="02020603050405020304" pitchFamily="18" charset="0"/>
              </a:rPr>
              <a:t>setelah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penilaian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kekuatannya</a:t>
            </a:r>
            <a:r>
              <a:rPr lang="en-US" altLang="en-US" dirty="0">
                <a:cs typeface="Times New Roman" panose="02020603050405020304" pitchFamily="18" charset="0"/>
              </a:rPr>
              <a:t> oleh </a:t>
            </a:r>
            <a:r>
              <a:rPr lang="en-US" altLang="en-US" i="1" dirty="0">
                <a:cs typeface="Times New Roman" panose="02020603050405020304" pitchFamily="18" charset="0"/>
              </a:rPr>
              <a:t>National Security Agency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NSA</a:t>
            </a:r>
            <a:r>
              <a:rPr lang="en-US" altLang="en-US" dirty="0">
                <a:cs typeface="Times New Roman" panose="02020603050405020304" pitchFamily="18" charset="0"/>
              </a:rPr>
              <a:t>) Amerika </a:t>
            </a:r>
            <a:r>
              <a:rPr lang="en-US" altLang="en-US" dirty="0" err="1">
                <a:cs typeface="Times New Roman" panose="02020603050405020304" pitchFamily="18" charset="0"/>
              </a:rPr>
              <a:t>Serikat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  <a:endParaRPr lang="en-GB" altLang="en-US" dirty="0">
              <a:cs typeface="Times New Roman" panose="02020603050405020304" pitchFamily="18" charset="0"/>
            </a:endParaRPr>
          </a:p>
        </p:txBody>
      </p:sp>
      <p:sp>
        <p:nvSpPr>
          <p:cNvPr id="8197" name="Slide Number Placeholder 5">
            <a:extLst>
              <a:ext uri="{FF2B5EF4-FFF2-40B4-BE49-F238E27FC236}">
                <a16:creationId xmlns:a16="http://schemas.microsoft.com/office/drawing/2014/main" id="{13F3E685-93BE-4EA5-9202-E9873589C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25D4909-7958-4B7B-805E-B1D7EF885FAF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en-US" sz="1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>
            <a:extLst>
              <a:ext uri="{FF2B5EF4-FFF2-40B4-BE49-F238E27FC236}">
                <a16:creationId xmlns:a16="http://schemas.microsoft.com/office/drawing/2014/main" id="{E8E1156C-70E9-4F34-B734-075DD41E2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EB2EE914-2221-4BC4-A3C6-1AF0A8EFBB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6760" y="1253331"/>
            <a:ext cx="10515600" cy="435133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DES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standard, </a:t>
            </a:r>
            <a:r>
              <a:rPr lang="en-US" altLang="en-US" dirty="0" err="1">
                <a:cs typeface="Times New Roman" panose="02020603050405020304" pitchFamily="18" charset="0"/>
              </a:rPr>
              <a:t>sedangkan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algoritmanya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DEA (</a:t>
            </a:r>
            <a:r>
              <a:rPr lang="en-US" altLang="en-US" i="1" dirty="0">
                <a:cs typeface="Times New Roman" panose="02020603050405020304" pitchFamily="18" charset="0"/>
              </a:rPr>
              <a:t>Data </a:t>
            </a:r>
            <a:r>
              <a:rPr lang="en-US" altLang="en-US" i="1" dirty="0" err="1">
                <a:cs typeface="Times New Roman" panose="02020603050405020304" pitchFamily="18" charset="0"/>
              </a:rPr>
              <a:t>EncryptionAlgorithm</a:t>
            </a:r>
            <a:r>
              <a:rPr lang="en-US" altLang="en-US" dirty="0">
                <a:cs typeface="Times New Roman" panose="02020603050405020304" pitchFamily="18" charset="0"/>
              </a:rPr>
              <a:t>). </a:t>
            </a:r>
            <a:r>
              <a:rPr lang="en-US" altLang="en-US" dirty="0" err="1">
                <a:cs typeface="Times New Roman" panose="02020603050405020304" pitchFamily="18" charset="0"/>
              </a:rPr>
              <a:t>Kedua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nama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sering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dikacaukan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DES </a:t>
            </a:r>
            <a:r>
              <a:rPr lang="en-US" altLang="en-US" dirty="0" err="1">
                <a:cs typeface="Times New Roman" panose="02020603050405020304" pitchFamily="18" charset="0"/>
              </a:rPr>
              <a:t>termasuk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kriptografi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kunci-simetri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tergolong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jenis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DES </a:t>
            </a:r>
            <a:r>
              <a:rPr lang="en-US" altLang="en-US" dirty="0" err="1">
                <a:cs typeface="Times New Roman" panose="02020603050405020304" pitchFamily="18" charset="0"/>
              </a:rPr>
              <a:t>beroperasi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ukuran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64 bit.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Panjang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ekternal</a:t>
            </a:r>
            <a:r>
              <a:rPr lang="en-US" altLang="en-US" dirty="0">
                <a:cs typeface="Times New Roman" panose="02020603050405020304" pitchFamily="18" charset="0"/>
              </a:rPr>
              <a:t> = 64 bit (</a:t>
            </a:r>
            <a:r>
              <a:rPr lang="en-US" altLang="en-US" dirty="0" err="1">
                <a:cs typeface="Times New Roman" panose="02020603050405020304" pitchFamily="18" charset="0"/>
              </a:rPr>
              <a:t>sesuai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ukuran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), </a:t>
            </a:r>
            <a:r>
              <a:rPr lang="en-US" altLang="en-US" dirty="0" err="1">
                <a:cs typeface="Times New Roman" panose="02020603050405020304" pitchFamily="18" charset="0"/>
              </a:rPr>
              <a:t>tetapi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hanya</a:t>
            </a:r>
            <a:r>
              <a:rPr lang="en-US" altLang="en-US" dirty="0">
                <a:cs typeface="Times New Roman" panose="02020603050405020304" pitchFamily="18" charset="0"/>
              </a:rPr>
              <a:t> 56 bit yang </a:t>
            </a:r>
            <a:r>
              <a:rPr lang="en-US" altLang="en-US" dirty="0" err="1">
                <a:cs typeface="Times New Roman" panose="02020603050405020304" pitchFamily="18" charset="0"/>
              </a:rPr>
              <a:t>dipakai</a:t>
            </a:r>
            <a:r>
              <a:rPr lang="en-US" altLang="en-US" dirty="0">
                <a:cs typeface="Times New Roman" panose="02020603050405020304" pitchFamily="18" charset="0"/>
              </a:rPr>
              <a:t> (8 bit </a:t>
            </a:r>
            <a:r>
              <a:rPr lang="en-US" altLang="en-US" dirty="0" err="1">
                <a:cs typeface="Times New Roman" panose="02020603050405020304" pitchFamily="18" charset="0"/>
              </a:rPr>
              <a:t>paritas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digunakan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  <a:endParaRPr lang="en-GB" altLang="en-US" dirty="0">
              <a:cs typeface="Times New Roman" panose="02020603050405020304" pitchFamily="18" charset="0"/>
            </a:endParaRPr>
          </a:p>
        </p:txBody>
      </p:sp>
      <p:sp>
        <p:nvSpPr>
          <p:cNvPr id="9221" name="Slide Number Placeholder 5">
            <a:extLst>
              <a:ext uri="{FF2B5EF4-FFF2-40B4-BE49-F238E27FC236}">
                <a16:creationId xmlns:a16="http://schemas.microsoft.com/office/drawing/2014/main" id="{87923A9C-2059-4A4E-82CD-302ECE3A5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46CC033-52C6-42D1-BD20-FD8F74A4A38B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GB" altLang="en-US" sz="1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>
            <a:extLst>
              <a:ext uri="{FF2B5EF4-FFF2-40B4-BE49-F238E27FC236}">
                <a16:creationId xmlns:a16="http://schemas.microsoft.com/office/drawing/2014/main" id="{6F39AD3B-9E1D-48B4-BFA8-7731D78C6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153A5F6E-166A-46FA-8AD2-BCE790D6D0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1840" y="1117600"/>
            <a:ext cx="10601960" cy="5334000"/>
          </a:xfrm>
        </p:spPr>
        <p:txBody>
          <a:bodyPr/>
          <a:lstStyle/>
          <a:p>
            <a:pPr eaLnBrk="1" hangingPunct="1"/>
            <a:r>
              <a:rPr lang="en-US" altLang="en-US" dirty="0" err="1"/>
              <a:t>Setiap</a:t>
            </a:r>
            <a:r>
              <a:rPr lang="en-US" altLang="en-US" dirty="0"/>
              <a:t> </a:t>
            </a:r>
            <a:r>
              <a:rPr lang="en-US" altLang="en-US" dirty="0" err="1"/>
              <a:t>blok</a:t>
            </a:r>
            <a:r>
              <a:rPr lang="en-US" altLang="en-US" dirty="0"/>
              <a:t> </a:t>
            </a:r>
            <a:r>
              <a:rPr lang="en-US" altLang="en-US" dirty="0" err="1"/>
              <a:t>plainteks</a:t>
            </a:r>
            <a:r>
              <a:rPr lang="en-US" altLang="en-US" dirty="0"/>
              <a:t> </a:t>
            </a:r>
            <a:r>
              <a:rPr lang="en-US" altLang="en-US" dirty="0" err="1"/>
              <a:t>dienkripsi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16 </a:t>
            </a:r>
            <a:r>
              <a:rPr lang="en-US" altLang="en-US" dirty="0" err="1"/>
              <a:t>putaran</a:t>
            </a:r>
            <a:r>
              <a:rPr lang="en-US" altLang="en-US" dirty="0"/>
              <a:t> </a:t>
            </a:r>
            <a:r>
              <a:rPr lang="en-US" altLang="en-US" i="1" dirty="0"/>
              <a:t>enciphering</a:t>
            </a:r>
            <a:r>
              <a:rPr lang="en-US" altLang="en-US" dirty="0"/>
              <a:t>.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 err="1"/>
              <a:t>Setiap</a:t>
            </a:r>
            <a:r>
              <a:rPr lang="en-US" altLang="en-US" dirty="0"/>
              <a:t> </a:t>
            </a:r>
            <a:r>
              <a:rPr lang="en-US" altLang="en-US" dirty="0" err="1"/>
              <a:t>putaran</a:t>
            </a:r>
            <a:r>
              <a:rPr lang="en-US" altLang="en-US" dirty="0"/>
              <a:t> </a:t>
            </a:r>
            <a:r>
              <a:rPr lang="en-US" altLang="en-US" dirty="0" err="1"/>
              <a:t>menggunakan</a:t>
            </a:r>
            <a:r>
              <a:rPr lang="en-US" altLang="en-US" dirty="0"/>
              <a:t> </a:t>
            </a:r>
            <a:r>
              <a:rPr lang="en-US" altLang="en-US" dirty="0" err="1"/>
              <a:t>kunci</a:t>
            </a:r>
            <a:r>
              <a:rPr lang="en-US" altLang="en-US" dirty="0"/>
              <a:t> internal </a:t>
            </a:r>
            <a:r>
              <a:rPr lang="en-US" altLang="en-US" dirty="0" err="1"/>
              <a:t>berbeda</a:t>
            </a:r>
            <a:r>
              <a:rPr lang="en-US" altLang="en-US" dirty="0"/>
              <a:t>.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 err="1"/>
              <a:t>Kunci</a:t>
            </a:r>
            <a:r>
              <a:rPr lang="en-US" altLang="en-US" dirty="0"/>
              <a:t> internal (48-bit) </a:t>
            </a:r>
            <a:r>
              <a:rPr lang="en-US" altLang="en-US" dirty="0" err="1"/>
              <a:t>dibangkitkan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kunci</a:t>
            </a:r>
            <a:r>
              <a:rPr lang="en-US" altLang="en-US" dirty="0"/>
              <a:t> </a:t>
            </a:r>
            <a:r>
              <a:rPr lang="en-US" altLang="en-US" dirty="0" err="1"/>
              <a:t>eksternal</a:t>
            </a:r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 err="1"/>
              <a:t>Setiap</a:t>
            </a:r>
            <a:r>
              <a:rPr lang="en-US" altLang="en-US" dirty="0"/>
              <a:t> </a:t>
            </a:r>
            <a:r>
              <a:rPr lang="en-US" altLang="en-US" dirty="0" err="1"/>
              <a:t>blok</a:t>
            </a:r>
            <a:r>
              <a:rPr lang="en-US" altLang="en-US" dirty="0"/>
              <a:t> </a:t>
            </a:r>
            <a:r>
              <a:rPr lang="en-US" altLang="en-US" dirty="0" err="1"/>
              <a:t>mengalami</a:t>
            </a:r>
            <a:r>
              <a:rPr lang="en-US" altLang="en-US" dirty="0"/>
              <a:t> </a:t>
            </a:r>
            <a:r>
              <a:rPr lang="en-US" altLang="en-US" dirty="0" err="1"/>
              <a:t>permutasi</a:t>
            </a:r>
            <a:r>
              <a:rPr lang="en-US" altLang="en-US" dirty="0"/>
              <a:t> </a:t>
            </a:r>
            <a:r>
              <a:rPr lang="en-US" altLang="en-US" dirty="0" err="1"/>
              <a:t>awal</a:t>
            </a:r>
            <a:r>
              <a:rPr lang="en-US" altLang="en-US" dirty="0"/>
              <a:t> (</a:t>
            </a:r>
            <a:r>
              <a:rPr lang="en-US" altLang="en-US" i="1" dirty="0"/>
              <a:t>IP</a:t>
            </a:r>
            <a:r>
              <a:rPr lang="en-US" altLang="en-US" dirty="0"/>
              <a:t>), 16 </a:t>
            </a:r>
            <a:r>
              <a:rPr lang="en-US" altLang="en-US" dirty="0" err="1"/>
              <a:t>putaran</a:t>
            </a:r>
            <a:r>
              <a:rPr lang="en-US" altLang="en-US" dirty="0"/>
              <a:t> </a:t>
            </a:r>
            <a:r>
              <a:rPr lang="en-US" altLang="en-US" i="1" dirty="0"/>
              <a:t>enciphering</a:t>
            </a:r>
            <a:r>
              <a:rPr lang="en-US" altLang="en-US" dirty="0"/>
              <a:t>, dan </a:t>
            </a:r>
            <a:r>
              <a:rPr lang="en-US" altLang="en-US" dirty="0" err="1"/>
              <a:t>inversi</a:t>
            </a:r>
            <a:r>
              <a:rPr lang="en-US" altLang="en-US" dirty="0"/>
              <a:t> </a:t>
            </a:r>
            <a:r>
              <a:rPr lang="en-US" altLang="en-US" dirty="0" err="1"/>
              <a:t>permutasi</a:t>
            </a:r>
            <a:r>
              <a:rPr lang="en-US" altLang="en-US" dirty="0"/>
              <a:t> </a:t>
            </a:r>
            <a:r>
              <a:rPr lang="en-US" altLang="en-US" dirty="0" err="1"/>
              <a:t>awal</a:t>
            </a:r>
            <a:r>
              <a:rPr lang="en-US" altLang="en-US" dirty="0"/>
              <a:t> (</a:t>
            </a:r>
            <a:r>
              <a:rPr lang="en-US" altLang="en-US" i="1" dirty="0"/>
              <a:t>IP</a:t>
            </a:r>
            <a:r>
              <a:rPr lang="en-US" altLang="en-US" baseline="30000" dirty="0"/>
              <a:t>-1</a:t>
            </a:r>
            <a:r>
              <a:rPr lang="en-US" altLang="en-US" dirty="0"/>
              <a:t>).  (</a:t>
            </a:r>
            <a:r>
              <a:rPr lang="en-US" altLang="en-US" dirty="0" err="1"/>
              <a:t>lihat</a:t>
            </a:r>
            <a:r>
              <a:rPr lang="en-US" altLang="en-US" dirty="0"/>
              <a:t> Gambar 1)</a:t>
            </a:r>
            <a:endParaRPr lang="en-GB" altLang="en-US" dirty="0"/>
          </a:p>
        </p:txBody>
      </p:sp>
      <p:sp>
        <p:nvSpPr>
          <p:cNvPr id="10244" name="Slide Number Placeholder 4">
            <a:extLst>
              <a:ext uri="{FF2B5EF4-FFF2-40B4-BE49-F238E27FC236}">
                <a16:creationId xmlns:a16="http://schemas.microsoft.com/office/drawing/2014/main" id="{FDD332FB-76FD-4605-9F7C-E6E003201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C5205AF-85DF-4EAA-9370-64C743BB19BC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GB" altLang="en-US" sz="1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>
            <a:extLst>
              <a:ext uri="{FF2B5EF4-FFF2-40B4-BE49-F238E27FC236}">
                <a16:creationId xmlns:a16="http://schemas.microsoft.com/office/drawing/2014/main" id="{453A41AB-6B46-4A56-B12C-AE8F6F576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11267" name="Slide Number Placeholder 6">
            <a:extLst>
              <a:ext uri="{FF2B5EF4-FFF2-40B4-BE49-F238E27FC236}">
                <a16:creationId xmlns:a16="http://schemas.microsoft.com/office/drawing/2014/main" id="{EDD8D77F-3324-4718-A106-FB56D048D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57FD41C-BC1E-4553-9B33-564A845764C7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GB" altLang="en-US" sz="1400"/>
          </a:p>
        </p:txBody>
      </p:sp>
      <p:sp>
        <p:nvSpPr>
          <p:cNvPr id="11268" name="Rectangle 9">
            <a:extLst>
              <a:ext uri="{FF2B5EF4-FFF2-40B4-BE49-F238E27FC236}">
                <a16:creationId xmlns:a16="http://schemas.microsoft.com/office/drawing/2014/main" id="{489EB5B0-4210-43CB-BCC3-E90DB959EF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1" y="706588"/>
            <a:ext cx="163925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11269" name="Picture 8">
            <a:extLst>
              <a:ext uri="{FF2B5EF4-FFF2-40B4-BE49-F238E27FC236}">
                <a16:creationId xmlns:a16="http://schemas.microsoft.com/office/drawing/2014/main" id="{8C8FDEE8-8769-468C-9F39-D95770B56F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3300" y="228601"/>
            <a:ext cx="5105400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0" name="Rectangle 2">
            <a:extLst>
              <a:ext uri="{FF2B5EF4-FFF2-40B4-BE49-F238E27FC236}">
                <a16:creationId xmlns:a16="http://schemas.microsoft.com/office/drawing/2014/main" id="{95EA6C84-9F4D-454D-8E09-0CEFD9109C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0" y="5638801"/>
            <a:ext cx="6477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28800" indent="-1828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b="1" dirty="0">
                <a:cs typeface="Times New Roman" panose="02020603050405020304" pitchFamily="18" charset="0"/>
              </a:rPr>
              <a:t>Gambar 1 </a:t>
            </a:r>
            <a:r>
              <a:rPr lang="en-US" altLang="en-US" dirty="0" err="1">
                <a:cs typeface="Times New Roman" panose="02020603050405020304" pitchFamily="18" charset="0"/>
              </a:rPr>
              <a:t>Skema</a:t>
            </a:r>
            <a:r>
              <a:rPr lang="en-US" altLang="en-US" dirty="0">
                <a:cs typeface="Times New Roman" panose="02020603050405020304" pitchFamily="18" charset="0"/>
              </a:rPr>
              <a:t> global </a:t>
            </a:r>
            <a:r>
              <a:rPr lang="en-US" altLang="en-US" dirty="0" err="1"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cs typeface="Times New Roman" panose="02020603050405020304" pitchFamily="18" charset="0"/>
              </a:rPr>
              <a:t> DES</a:t>
            </a:r>
            <a:endParaRPr lang="en-US" altLang="en-US" sz="28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1699</Words>
  <Application>Microsoft Office PowerPoint</Application>
  <PresentationFormat>Widescreen</PresentationFormat>
  <Paragraphs>230</Paragraphs>
  <Slides>34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34</vt:i4>
      </vt:variant>
    </vt:vector>
  </HeadingPairs>
  <TitlesOfParts>
    <vt:vector size="44" baseType="lpstr">
      <vt:lpstr>Arial</vt:lpstr>
      <vt:lpstr>Calibri</vt:lpstr>
      <vt:lpstr>Calibri Light</vt:lpstr>
      <vt:lpstr>Times New Roman</vt:lpstr>
      <vt:lpstr>Verdana</vt:lpstr>
      <vt:lpstr>Wingdings</vt:lpstr>
      <vt:lpstr>Office Theme</vt:lpstr>
      <vt:lpstr>Visio.Drawing.5</vt:lpstr>
      <vt:lpstr>Document</vt:lpstr>
      <vt:lpstr>VISIO</vt:lpstr>
      <vt:lpstr>Review Beberapa Block Cipher dan Stream Cipher (Bagian 1: DES)</vt:lpstr>
      <vt:lpstr>Pengantar</vt:lpstr>
      <vt:lpstr>PowerPoint Presentation</vt:lpstr>
      <vt:lpstr>PowerPoint Presentation</vt:lpstr>
      <vt:lpstr>Data Encryption Standard  (DES)</vt:lpstr>
      <vt:lpstr>Tinjauan Umum DES</vt:lpstr>
      <vt:lpstr>PowerPoint Presentation</vt:lpstr>
      <vt:lpstr>PowerPoint Presentation</vt:lpstr>
      <vt:lpstr>PowerPoint Presentation</vt:lpstr>
      <vt:lpstr>PowerPoint Presentation</vt:lpstr>
      <vt:lpstr>Pembangkitan Kunci Internal</vt:lpstr>
      <vt:lpstr>PowerPoint Presentation</vt:lpstr>
      <vt:lpstr>PowerPoint Presentation</vt:lpstr>
      <vt:lpstr>PowerPoint Presentation</vt:lpstr>
      <vt:lpstr>PowerPoint Presentation</vt:lpstr>
      <vt:lpstr>Permutasi Awal</vt:lpstr>
      <vt:lpstr>Enciphering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Inversi Permutasi (IP-1)</vt:lpstr>
      <vt:lpstr>Dekripsi</vt:lpstr>
      <vt:lpstr>Mode DES</vt:lpstr>
      <vt:lpstr>Implementasi DES</vt:lpstr>
      <vt:lpstr>Keamanan DES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Beberapa Block Cipher dan Stream Cipher </dc:title>
  <dc:creator>Rinaldi Munir</dc:creator>
  <cp:lastModifiedBy>Rinaldi Munir</cp:lastModifiedBy>
  <cp:revision>25</cp:revision>
  <dcterms:created xsi:type="dcterms:W3CDTF">2020-09-30T03:32:34Z</dcterms:created>
  <dcterms:modified xsi:type="dcterms:W3CDTF">2020-10-08T06:57:07Z</dcterms:modified>
</cp:coreProperties>
</file>