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71" r:id="rId12"/>
    <p:sldId id="267" r:id="rId13"/>
    <p:sldId id="283" r:id="rId14"/>
    <p:sldId id="272" r:id="rId15"/>
    <p:sldId id="269" r:id="rId16"/>
    <p:sldId id="270" r:id="rId17"/>
    <p:sldId id="273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204" autoAdjust="0"/>
    <p:restoredTop sz="94660"/>
  </p:normalViewPr>
  <p:slideViewPr>
    <p:cSldViewPr snapToGrid="0">
      <p:cViewPr varScale="1">
        <p:scale>
          <a:sx n="64" d="100"/>
          <a:sy n="64" d="100"/>
        </p:scale>
        <p:origin x="672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6D3753-3461-4442-BEBE-EB16CE9C911B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40CF93-60D8-4507-8EAE-BCCFB67FED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603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>
            <a:extLst>
              <a:ext uri="{FF2B5EF4-FFF2-40B4-BE49-F238E27FC236}">
                <a16:creationId xmlns:a16="http://schemas.microsoft.com/office/drawing/2014/main" id="{AD51E80F-1CE6-4070-B5F7-6AB8D2FF149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315" name="Notes Placeholder 2">
            <a:extLst>
              <a:ext uri="{FF2B5EF4-FFF2-40B4-BE49-F238E27FC236}">
                <a16:creationId xmlns:a16="http://schemas.microsoft.com/office/drawing/2014/main" id="{E345484D-BEF8-41B7-A2A0-3DA99FDCED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13316" name="Slide Number Placeholder 3">
            <a:extLst>
              <a:ext uri="{FF2B5EF4-FFF2-40B4-BE49-F238E27FC236}">
                <a16:creationId xmlns:a16="http://schemas.microsoft.com/office/drawing/2014/main" id="{2B2AA3F2-68D3-4B26-9999-E5AC48912DB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BC3DED6F-BEA5-4FEE-90FD-4DE20654E56F}" type="slidenum">
              <a:rPr lang="en-US" altLang="en-US" sz="1200"/>
              <a:pPr/>
              <a:t>10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F62910-F65C-48DF-8A9D-C2851754AD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5E205A9-54B6-4CF4-9618-141253237F4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0B5D41-406A-4D49-A239-8EEC7DAAE5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41026-C65F-4439-B304-FC31C8638571}" type="datetime1">
              <a:rPr lang="en-US" smtClean="0"/>
              <a:t>4/13/2020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D10DCA-EBFC-416C-9E6F-05743407F1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Kriptografi/Informatika - STEI ITB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AEE1AE-3B1B-43CE-828C-9C3A1A1D12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B91E1-2544-43F2-9998-9D6521F31C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4858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A66DDD-A64D-4F21-9952-765DDBEF0F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3B8DFC5-4D38-4510-8835-081B29489D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AD01FC-364B-4D2E-B510-F648CC342A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91173-A357-4E43-8591-C414A17209F2}" type="datetime1">
              <a:rPr lang="en-US" smtClean="0"/>
              <a:t>4/13/2020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FAD808-7E6C-4243-81DC-91E961D907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Kriptografi/Informatika - STEI ITB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9CC1D8-B7D0-4DF6-9153-2B44C602B5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B91E1-2544-43F2-9998-9D6521F31C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1641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F103BCF-A406-4A31-99D2-1DC272A11B8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9738800-5409-4147-A006-D1DFDAA470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E98F50-5702-44CA-BD6B-6CA9D4427B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94538-F28B-454B-AEF1-EC2E180001EC}" type="datetime1">
              <a:rPr lang="en-US" smtClean="0"/>
              <a:t>4/13/2020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EE0400-34EE-461B-BB4C-1E27BBECC2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Kriptografi/Informatika - STEI ITB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262980-2CFC-4CBB-AA86-40BE9E5AB3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B91E1-2544-43F2-9998-9D6521F31C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201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16521F-0DC1-45CD-A683-BD2317C448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7D4AB4-AE0F-43D4-8265-EE8380C30F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A05D01-1160-4865-A61E-B083449A93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34E56-20DF-4FE0-9577-D439C858E71D}" type="datetime1">
              <a:rPr lang="en-US" smtClean="0"/>
              <a:t>4/13/2020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2354C0-1D8F-48B5-A2C5-E5E4F7E9D0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Kriptografi/Informatika - STEI ITB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2D2C1E-6484-4C91-9B1F-1AC3711ABB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B91E1-2544-43F2-9998-9D6521F31C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80306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BFC028-4677-43B8-A73E-0818B37179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4363AC-AB32-450A-96D2-F331460975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C0C4F4-7760-413F-A9C1-197AE06A43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DD280-5237-4D6B-8CFC-17F647FEF356}" type="datetime1">
              <a:rPr lang="en-US" smtClean="0"/>
              <a:t>4/13/2020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1552DF-1C70-45A2-A50C-2DF10296D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Kriptografi/Informatika - STEI ITB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065515-A2A9-40C4-8A09-F954A5845D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B91E1-2544-43F2-9998-9D6521F31C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62231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072BC4-5208-40A6-930D-DED3BFE065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04240C-D684-4535-B18C-8FABAF5104E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63FE230-A971-4402-BC98-9208C036A1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0113F0-6B37-4C04-A9EA-89D0BFCB79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1AFD0-0964-4DCC-AB05-0CE4BBE528C3}" type="datetime1">
              <a:rPr lang="en-US" smtClean="0"/>
              <a:t>4/13/2020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310CBE2-F2F8-4689-87DD-6FCC971CD1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Kriptografi/Informatika - STEI ITB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7372A2-9572-4423-BBB1-9312AF2A43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B91E1-2544-43F2-9998-9D6521F31C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01124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B29DA0-1277-4E1E-978D-F64B2E2ED9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C96F1C-5369-4089-89A1-0655019A34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302CCC1-7212-4D00-A19C-BC309AC5E3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DB5A584-7C21-44CE-80E1-D9CE252BD1A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9C332C1-62F2-43B5-99A6-13A7C909DC4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8CB3E04-9632-43A6-8518-C4A597FC8F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89396-C525-4ED1-9BD6-44C82F3BD35E}" type="datetime1">
              <a:rPr lang="en-US" smtClean="0"/>
              <a:t>4/13/2020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7FDB51A-6DFC-476A-82A0-167478D241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Kriptografi/Informatika - STEI ITB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041788C-8C47-45A8-9EB0-1F25E1FA75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B91E1-2544-43F2-9998-9D6521F31C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2529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591242-B917-40E4-BA21-2FFC8F0633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8387B58-9463-456C-BDB2-3B25F46BE9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075D9-9E7C-4610-A91B-856F142638B6}" type="datetime1">
              <a:rPr lang="en-US" smtClean="0"/>
              <a:t>4/13/2020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A4328CE-45B5-475C-AD97-130209DD98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Kriptografi/Informatika - STEI ITB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C05F963-9209-41A0-BDFC-1B02D7CA2B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B91E1-2544-43F2-9998-9D6521F31C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1020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DA90215-CFE0-4A5D-81D1-F2D91B96E3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492ED-3BB0-4B26-B313-20C53332002E}" type="datetime1">
              <a:rPr lang="en-US" smtClean="0"/>
              <a:t>4/13/2020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0976A5C-ED0F-4F2E-B554-24C3BA9F5F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Kriptografi/Informatika - STEI ITB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11B263-A10B-4BC3-AA0A-AB4C7461B0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B91E1-2544-43F2-9998-9D6521F31C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1823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04D755-C14D-4D35-BF65-738474FC11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1DEA5B-FA5A-40C7-8F0F-55DA27536D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D98E573-1AD1-4DAF-B168-0B351EB889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DAFEAC-A65D-4AD0-AB99-97205396CC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89F0D-61A3-46E4-92BB-09C3FF839B83}" type="datetime1">
              <a:rPr lang="en-US" smtClean="0"/>
              <a:t>4/13/2020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D60C5B-7E7F-46F1-AE26-126D296B5D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Kriptografi/Informatika - STEI ITB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17C1C51-1B21-40AB-A4BC-D996373ED6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B91E1-2544-43F2-9998-9D6521F31C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5967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10B1C0-2336-4955-BBB9-BAAA4DE1D4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EC22A31-CB1E-4B45-8D5C-61AA9C69946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451A26C-0D15-400D-A098-BD4874BA77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FCB5F89-DB65-4F08-8F37-DF9A61FB49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5F81E-658C-40FA-BE2F-0CBC350A3186}" type="datetime1">
              <a:rPr lang="en-US" smtClean="0"/>
              <a:t>4/13/2020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FE36A9-C900-40D9-A048-221E3D4F18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Kriptografi/Informatika - STEI ITB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9FB1271-0CD1-426D-AA2D-704FD81038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B91E1-2544-43F2-9998-9D6521F31C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2962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6FDBFF3-9CB6-4B59-A2FA-83B8F801D6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CEA283F-5586-41B1-B8A9-449451AB46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236220-389F-49F6-A279-1F0753B7EAC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08A28A-915D-4138-843B-311C4476C163}" type="datetime1">
              <a:rPr lang="en-US" smtClean="0"/>
              <a:t>4/13/2020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785992-4D26-4C2C-8EE0-C7826387C50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Rinaldi Munir/IF4020 Kriptografi/Informatika - STEI ITB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5B22DA-D710-4C67-9B2A-F33D3F50E5F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5B91E1-2544-43F2-9998-9D6521F31C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57730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w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8.wmf"/><Relationship Id="rId9" Type="http://schemas.openxmlformats.org/officeDocument/2006/relationships/image" Target="../media/image11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8.wmf"/><Relationship Id="rId4" Type="http://schemas.openxmlformats.org/officeDocument/2006/relationships/oleObject" Target="../embeddings/oleObject5.bin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4">
            <a:extLst>
              <a:ext uri="{FF2B5EF4-FFF2-40B4-BE49-F238E27FC236}">
                <a16:creationId xmlns:a16="http://schemas.microsoft.com/office/drawing/2014/main" id="{BA491352-FAA2-4635-9B89-F1ED2C61FC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dirty="0"/>
              <a:t>Rinaldi Munir/IF4020 </a:t>
            </a:r>
            <a:r>
              <a:rPr lang="en-US" altLang="en-US" sz="1400" dirty="0" err="1"/>
              <a:t>Kriptografi</a:t>
            </a:r>
            <a:r>
              <a:rPr lang="en-US" altLang="en-US" sz="1400" dirty="0"/>
              <a:t>/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400" dirty="0" err="1"/>
              <a:t>Informatika</a:t>
            </a:r>
            <a:r>
              <a:rPr lang="en-US" altLang="en-US" sz="1400" dirty="0"/>
              <a:t> - STEI ITB</a:t>
            </a:r>
          </a:p>
        </p:txBody>
      </p:sp>
      <p:sp>
        <p:nvSpPr>
          <p:cNvPr id="3075" name="Slide Number Placeholder 5">
            <a:extLst>
              <a:ext uri="{FF2B5EF4-FFF2-40B4-BE49-F238E27FC236}">
                <a16:creationId xmlns:a16="http://schemas.microsoft.com/office/drawing/2014/main" id="{C497BB16-50FE-4A25-B858-3A0DC7AB0E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119C5E2-01F5-45ED-98F7-FAB0E3D700F3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400"/>
          </a:p>
        </p:txBody>
      </p:sp>
      <p:sp>
        <p:nvSpPr>
          <p:cNvPr id="3076" name="Rectangle 2">
            <a:extLst>
              <a:ext uri="{FF2B5EF4-FFF2-40B4-BE49-F238E27FC236}">
                <a16:creationId xmlns:a16="http://schemas.microsoft.com/office/drawing/2014/main" id="{134A8832-AEB1-4FBB-9FC1-DD9F735DA6B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325218" y="2231956"/>
            <a:ext cx="8922026" cy="1898374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b="1" dirty="0" err="1">
                <a:cs typeface="Times New Roman" panose="02020603050405020304" pitchFamily="18" charset="0"/>
              </a:rPr>
              <a:t>Pembangkit</a:t>
            </a:r>
            <a:r>
              <a:rPr lang="en-US" altLang="en-US" b="1" dirty="0"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cs typeface="Times New Roman" panose="02020603050405020304" pitchFamily="18" charset="0"/>
              </a:rPr>
              <a:t>Bilangan</a:t>
            </a:r>
            <a:r>
              <a:rPr lang="en-US" altLang="en-US" b="1" dirty="0"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cs typeface="Times New Roman" panose="02020603050405020304" pitchFamily="18" charset="0"/>
              </a:rPr>
              <a:t>Acak</a:t>
            </a:r>
            <a:br>
              <a:rPr lang="en-US" altLang="en-US" dirty="0">
                <a:cs typeface="Times New Roman" panose="02020603050405020304" pitchFamily="18" charset="0"/>
              </a:rPr>
            </a:br>
            <a:r>
              <a:rPr lang="en-US" altLang="en-US" dirty="0"/>
              <a:t> 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628CFC2F-1105-430E-AA5B-DB764277F8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13013" y="3717235"/>
            <a:ext cx="9144000" cy="2103023"/>
          </a:xfrm>
        </p:spPr>
        <p:txBody>
          <a:bodyPr>
            <a:normAutofit/>
          </a:bodyPr>
          <a:lstStyle/>
          <a:p>
            <a:r>
              <a:rPr lang="en-US" dirty="0" err="1"/>
              <a:t>Bahan</a:t>
            </a:r>
            <a:r>
              <a:rPr lang="en-US" dirty="0"/>
              <a:t> </a:t>
            </a:r>
            <a:r>
              <a:rPr lang="en-US" dirty="0" err="1"/>
              <a:t>Kuliah</a:t>
            </a:r>
            <a:r>
              <a:rPr lang="en-US" dirty="0"/>
              <a:t> IF4020 </a:t>
            </a:r>
            <a:r>
              <a:rPr lang="en-US" dirty="0" err="1"/>
              <a:t>Kriptografi</a:t>
            </a:r>
            <a:endParaRPr lang="en-US" dirty="0"/>
          </a:p>
          <a:p>
            <a:endParaRPr lang="en-US" dirty="0"/>
          </a:p>
          <a:p>
            <a:r>
              <a:rPr lang="en-US" sz="2800" dirty="0"/>
              <a:t>Program </a:t>
            </a:r>
            <a:r>
              <a:rPr lang="en-US" sz="2800" dirty="0" err="1"/>
              <a:t>Studi</a:t>
            </a:r>
            <a:r>
              <a:rPr lang="en-US" sz="2800" dirty="0"/>
              <a:t> Teknik </a:t>
            </a:r>
            <a:r>
              <a:rPr lang="en-US" sz="2800" dirty="0" err="1"/>
              <a:t>Informatika</a:t>
            </a:r>
            <a:endParaRPr lang="en-US" sz="2800" dirty="0"/>
          </a:p>
          <a:p>
            <a:r>
              <a:rPr lang="en-US" sz="2800" dirty="0"/>
              <a:t>STEI-ITB</a:t>
            </a: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6A1F325-0C1B-403E-8A64-414E5D6B0C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40156" y="97388"/>
            <a:ext cx="4913244" cy="2317851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Footer Placeholder 4">
            <a:extLst>
              <a:ext uri="{FF2B5EF4-FFF2-40B4-BE49-F238E27FC236}">
                <a16:creationId xmlns:a16="http://schemas.microsoft.com/office/drawing/2014/main" id="{61146CD8-5916-42B2-94C1-6E945585BF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572000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dirty="0"/>
              <a:t>Rinaldi Munir/IF4020 </a:t>
            </a:r>
            <a:r>
              <a:rPr lang="en-US" altLang="en-US" sz="1400" dirty="0" err="1"/>
              <a:t>Kriptografi</a:t>
            </a:r>
            <a:r>
              <a:rPr lang="en-US" altLang="en-US" sz="1400" dirty="0"/>
              <a:t>/</a:t>
            </a:r>
            <a:r>
              <a:rPr lang="en-US" altLang="en-US" sz="1400" dirty="0" err="1"/>
              <a:t>Informatika</a:t>
            </a:r>
            <a:r>
              <a:rPr lang="en-US" altLang="en-US" sz="1400" dirty="0"/>
              <a:t> - STEI ITB</a:t>
            </a:r>
          </a:p>
        </p:txBody>
      </p:sp>
      <p:sp>
        <p:nvSpPr>
          <p:cNvPr id="12291" name="Slide Number Placeholder 5">
            <a:extLst>
              <a:ext uri="{FF2B5EF4-FFF2-40B4-BE49-F238E27FC236}">
                <a16:creationId xmlns:a16="http://schemas.microsoft.com/office/drawing/2014/main" id="{7B8B27EF-C072-459C-83EA-66C83B069E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2E96C80-AAE4-43CF-BB76-D0A0F1759646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400"/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4344A769-DDF7-4F4E-81C5-EFCC7AAF074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03851" y="609600"/>
            <a:ext cx="10783957" cy="5746750"/>
          </a:xfrm>
        </p:spPr>
        <p:txBody>
          <a:bodyPr>
            <a:normAutofit fontScale="92500" lnSpcReduction="20000"/>
          </a:bodyPr>
          <a:lstStyle/>
          <a:p>
            <a:pPr marL="609600" indent="-609600">
              <a:buNone/>
              <a:defRPr/>
            </a:pPr>
            <a:r>
              <a:rPr lang="en-US" dirty="0" err="1"/>
              <a:t>Algoritma</a:t>
            </a:r>
            <a:r>
              <a:rPr lang="en-US" dirty="0"/>
              <a:t>:</a:t>
            </a:r>
          </a:p>
          <a:p>
            <a:pPr marL="609600" indent="-609600">
              <a:buFontTx/>
              <a:buAutoNum type="arabicPeriod"/>
              <a:defRPr/>
            </a:pPr>
            <a:r>
              <a:rPr lang="en-US" dirty="0" err="1">
                <a:cs typeface="Times New Roman" pitchFamily="18" charset="0"/>
              </a:rPr>
              <a:t>Pilih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dua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buah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bilangan</a:t>
            </a:r>
            <a:r>
              <a:rPr lang="en-US" dirty="0">
                <a:cs typeface="Times New Roman" pitchFamily="18" charset="0"/>
              </a:rPr>
              <a:t> prima </a:t>
            </a:r>
            <a:r>
              <a:rPr lang="en-US" dirty="0" err="1">
                <a:cs typeface="Times New Roman" pitchFamily="18" charset="0"/>
              </a:rPr>
              <a:t>rahasia</a:t>
            </a:r>
            <a:r>
              <a:rPr lang="en-US" dirty="0">
                <a:cs typeface="Times New Roman" pitchFamily="18" charset="0"/>
              </a:rPr>
              <a:t>, </a:t>
            </a:r>
            <a:r>
              <a:rPr lang="en-US" i="1" dirty="0">
                <a:cs typeface="Times New Roman" pitchFamily="18" charset="0"/>
              </a:rPr>
              <a:t>p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dan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i="1" dirty="0">
                <a:cs typeface="Times New Roman" pitchFamily="18" charset="0"/>
              </a:rPr>
              <a:t>q</a:t>
            </a:r>
            <a:r>
              <a:rPr lang="en-US" dirty="0">
                <a:cs typeface="Times New Roman" pitchFamily="18" charset="0"/>
              </a:rPr>
              <a:t>, yang </a:t>
            </a:r>
            <a:r>
              <a:rPr lang="en-US" dirty="0" err="1">
                <a:cs typeface="Times New Roman" pitchFamily="18" charset="0"/>
              </a:rPr>
              <a:t>masing-masing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kongruen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dengan</a:t>
            </a:r>
            <a:r>
              <a:rPr lang="en-US" dirty="0">
                <a:cs typeface="Times New Roman" pitchFamily="18" charset="0"/>
              </a:rPr>
              <a:t> 3 (mod 4).</a:t>
            </a:r>
          </a:p>
          <a:p>
            <a:pPr marL="609600" indent="-609600">
              <a:buFontTx/>
              <a:buAutoNum type="arabicPeriod"/>
              <a:defRPr/>
            </a:pPr>
            <a:r>
              <a:rPr lang="en-US" dirty="0" err="1">
                <a:cs typeface="Times New Roman" pitchFamily="18" charset="0"/>
              </a:rPr>
              <a:t>Kalikan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keduanya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menjadi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i="1" dirty="0">
                <a:cs typeface="Times New Roman" pitchFamily="18" charset="0"/>
              </a:rPr>
              <a:t>n </a:t>
            </a:r>
            <a:r>
              <a:rPr lang="en-US" dirty="0">
                <a:cs typeface="Times New Roman" pitchFamily="18" charset="0"/>
              </a:rPr>
              <a:t>= </a:t>
            </a:r>
            <a:r>
              <a:rPr lang="en-US" i="1" dirty="0" err="1">
                <a:cs typeface="Times New Roman" pitchFamily="18" charset="0"/>
              </a:rPr>
              <a:t>pq</a:t>
            </a:r>
            <a:r>
              <a:rPr lang="en-US" dirty="0">
                <a:cs typeface="Times New Roman" pitchFamily="18" charset="0"/>
              </a:rPr>
              <a:t>. </a:t>
            </a:r>
            <a:r>
              <a:rPr lang="en-US" dirty="0" err="1">
                <a:cs typeface="Times New Roman" pitchFamily="18" charset="0"/>
              </a:rPr>
              <a:t>Bilangan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i="1" dirty="0">
                <a:cs typeface="Times New Roman" pitchFamily="18" charset="0"/>
              </a:rPr>
              <a:t>n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ini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disebut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b="1" dirty="0" err="1">
                <a:cs typeface="Times New Roman" pitchFamily="18" charset="0"/>
              </a:rPr>
              <a:t>bilangan</a:t>
            </a:r>
            <a:r>
              <a:rPr lang="en-US" b="1" dirty="0">
                <a:cs typeface="Times New Roman" pitchFamily="18" charset="0"/>
              </a:rPr>
              <a:t> </a:t>
            </a:r>
            <a:r>
              <a:rPr lang="en-US" b="1" dirty="0" err="1">
                <a:cs typeface="Times New Roman" pitchFamily="18" charset="0"/>
              </a:rPr>
              <a:t>bulat</a:t>
            </a:r>
            <a:r>
              <a:rPr lang="en-US" b="1" dirty="0">
                <a:cs typeface="Times New Roman" pitchFamily="18" charset="0"/>
              </a:rPr>
              <a:t> Blum</a:t>
            </a:r>
            <a:r>
              <a:rPr lang="en-US" dirty="0">
                <a:cs typeface="Times New Roman" pitchFamily="18" charset="0"/>
              </a:rPr>
              <a:t> </a:t>
            </a:r>
          </a:p>
          <a:p>
            <a:pPr marL="609600" indent="-609600">
              <a:buFontTx/>
              <a:buAutoNum type="arabicPeriod"/>
              <a:defRPr/>
            </a:pPr>
            <a:r>
              <a:rPr lang="en-US" dirty="0" err="1">
                <a:cs typeface="Times New Roman" pitchFamily="18" charset="0"/>
              </a:rPr>
              <a:t>Pilih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bilangan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bulat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acak</a:t>
            </a:r>
            <a:r>
              <a:rPr lang="en-US" dirty="0">
                <a:cs typeface="Times New Roman" pitchFamily="18" charset="0"/>
              </a:rPr>
              <a:t> lain, </a:t>
            </a:r>
            <a:r>
              <a:rPr lang="en-US" i="1" dirty="0">
                <a:cs typeface="Times New Roman" pitchFamily="18" charset="0"/>
              </a:rPr>
              <a:t>s</a:t>
            </a:r>
            <a:r>
              <a:rPr lang="en-US" dirty="0">
                <a:cs typeface="Times New Roman" pitchFamily="18" charset="0"/>
              </a:rPr>
              <a:t>,  </a:t>
            </a:r>
            <a:r>
              <a:rPr lang="en-US" dirty="0" err="1">
                <a:cs typeface="Times New Roman" pitchFamily="18" charset="0"/>
              </a:rPr>
              <a:t>sebagai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umpan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sedemikian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sehingga</a:t>
            </a:r>
            <a:r>
              <a:rPr lang="en-US" dirty="0">
                <a:cs typeface="Times New Roman" pitchFamily="18" charset="0"/>
              </a:rPr>
              <a:t>:</a:t>
            </a:r>
          </a:p>
          <a:p>
            <a:pPr marL="609600" indent="-609600">
              <a:buNone/>
              <a:defRPr/>
            </a:pPr>
            <a:r>
              <a:rPr lang="en-US" dirty="0">
                <a:cs typeface="Times New Roman" pitchFamily="18" charset="0"/>
              </a:rPr>
              <a:t>		(</a:t>
            </a:r>
            <a:r>
              <a:rPr lang="en-US" dirty="0" err="1">
                <a:cs typeface="Times New Roman" pitchFamily="18" charset="0"/>
              </a:rPr>
              <a:t>i</a:t>
            </a:r>
            <a:r>
              <a:rPr lang="en-US" dirty="0">
                <a:cs typeface="Times New Roman" pitchFamily="18" charset="0"/>
              </a:rPr>
              <a:t>)     2 </a:t>
            </a:r>
            <a:r>
              <a:rPr lang="en-US" dirty="0">
                <a:ea typeface="Times" charset="0"/>
                <a:cs typeface="Times" charset="0"/>
                <a:sym typeface="Symbol" pitchFamily="18" charset="2"/>
              </a:rPr>
              <a:t>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i="1" dirty="0">
                <a:cs typeface="Times New Roman" pitchFamily="18" charset="0"/>
              </a:rPr>
              <a:t>s</a:t>
            </a:r>
            <a:r>
              <a:rPr lang="en-US" dirty="0">
                <a:cs typeface="Times New Roman" pitchFamily="18" charset="0"/>
              </a:rPr>
              <a:t> &lt; </a:t>
            </a:r>
            <a:r>
              <a:rPr lang="en-US" i="1" dirty="0">
                <a:cs typeface="Times New Roman" pitchFamily="18" charset="0"/>
              </a:rPr>
              <a:t>n</a:t>
            </a:r>
            <a:r>
              <a:rPr lang="en-US" dirty="0">
                <a:cs typeface="Times New Roman" pitchFamily="18" charset="0"/>
              </a:rPr>
              <a:t> </a:t>
            </a:r>
          </a:p>
          <a:p>
            <a:pPr marL="609600" indent="-609600">
              <a:buNone/>
              <a:defRPr/>
            </a:pPr>
            <a:r>
              <a:rPr lang="en-US" i="1" dirty="0">
                <a:cs typeface="Times New Roman" pitchFamily="18" charset="0"/>
              </a:rPr>
              <a:t>		</a:t>
            </a:r>
            <a:r>
              <a:rPr lang="en-US" dirty="0">
                <a:cs typeface="Times New Roman" pitchFamily="18" charset="0"/>
              </a:rPr>
              <a:t>(ii)    </a:t>
            </a:r>
            <a:r>
              <a:rPr lang="en-US" i="1" dirty="0">
                <a:cs typeface="Times New Roman" pitchFamily="18" charset="0"/>
              </a:rPr>
              <a:t>s</a:t>
            </a:r>
            <a:r>
              <a:rPr lang="en-US" dirty="0">
                <a:cs typeface="Times New Roman" pitchFamily="18" charset="0"/>
              </a:rPr>
              <a:t> dan </a:t>
            </a:r>
            <a:r>
              <a:rPr lang="en-US" i="1" dirty="0">
                <a:cs typeface="Times New Roman" pitchFamily="18" charset="0"/>
              </a:rPr>
              <a:t>n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relatif</a:t>
            </a:r>
            <a:r>
              <a:rPr lang="en-US" dirty="0">
                <a:cs typeface="Times New Roman" pitchFamily="18" charset="0"/>
              </a:rPr>
              <a:t> prima  </a:t>
            </a:r>
          </a:p>
          <a:p>
            <a:pPr marL="609600" indent="-609600">
              <a:buNone/>
              <a:defRPr/>
            </a:pPr>
            <a:r>
              <a:rPr lang="en-US" dirty="0">
                <a:cs typeface="Times New Roman" pitchFamily="18" charset="0"/>
              </a:rPr>
              <a:t>	</a:t>
            </a:r>
            <a:r>
              <a:rPr lang="en-US" dirty="0" err="1">
                <a:cs typeface="Times New Roman" pitchFamily="18" charset="0"/>
              </a:rPr>
              <a:t>kemudian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hitung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i="1" dirty="0">
                <a:cs typeface="Times New Roman" pitchFamily="18" charset="0"/>
              </a:rPr>
              <a:t>x</a:t>
            </a:r>
            <a:r>
              <a:rPr lang="en-US" baseline="-30000" dirty="0">
                <a:cs typeface="Times New Roman" pitchFamily="18" charset="0"/>
              </a:rPr>
              <a:t>0</a:t>
            </a:r>
            <a:r>
              <a:rPr lang="en-US" dirty="0">
                <a:cs typeface="Times New Roman" pitchFamily="18" charset="0"/>
              </a:rPr>
              <a:t> = </a:t>
            </a:r>
            <a:r>
              <a:rPr lang="en-US" i="1" dirty="0">
                <a:cs typeface="Times New Roman" pitchFamily="18" charset="0"/>
              </a:rPr>
              <a:t>s</a:t>
            </a:r>
            <a:r>
              <a:rPr lang="en-US" baseline="30000" dirty="0">
                <a:cs typeface="Times New Roman" pitchFamily="18" charset="0"/>
              </a:rPr>
              <a:t>2</a:t>
            </a:r>
            <a:r>
              <a:rPr lang="en-US" dirty="0">
                <a:cs typeface="Times New Roman" pitchFamily="18" charset="0"/>
              </a:rPr>
              <a:t> mod </a:t>
            </a:r>
            <a:r>
              <a:rPr lang="en-US" i="1" dirty="0">
                <a:cs typeface="Times New Roman" pitchFamily="18" charset="0"/>
              </a:rPr>
              <a:t>n</a:t>
            </a:r>
            <a:r>
              <a:rPr lang="en-US" dirty="0">
                <a:cs typeface="Times New Roman" pitchFamily="18" charset="0"/>
              </a:rPr>
              <a:t> </a:t>
            </a:r>
          </a:p>
          <a:p>
            <a:pPr marL="609600" indent="-609600">
              <a:buFontTx/>
              <a:buAutoNum type="arabicPeriod" startAt="4"/>
              <a:defRPr/>
            </a:pPr>
            <a:r>
              <a:rPr lang="en-US" dirty="0" err="1">
                <a:cs typeface="Times New Roman" pitchFamily="18" charset="0"/>
              </a:rPr>
              <a:t>Barisan</a:t>
            </a:r>
            <a:r>
              <a:rPr lang="en-US" dirty="0">
                <a:cs typeface="Times New Roman" pitchFamily="18" charset="0"/>
              </a:rPr>
              <a:t> bit </a:t>
            </a:r>
            <a:r>
              <a:rPr lang="en-US" dirty="0" err="1">
                <a:cs typeface="Times New Roman" pitchFamily="18" charset="0"/>
              </a:rPr>
              <a:t>acak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dihasilkan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dengan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melakukan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iterasi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berikut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sepanjang</a:t>
            </a:r>
            <a:r>
              <a:rPr lang="en-US" dirty="0">
                <a:cs typeface="Times New Roman" pitchFamily="18" charset="0"/>
              </a:rPr>
              <a:t> yang </a:t>
            </a:r>
            <a:r>
              <a:rPr lang="en-US" dirty="0" err="1">
                <a:cs typeface="Times New Roman" pitchFamily="18" charset="0"/>
              </a:rPr>
              <a:t>diinginkan</a:t>
            </a:r>
            <a:r>
              <a:rPr lang="en-US" dirty="0">
                <a:cs typeface="Times New Roman" pitchFamily="18" charset="0"/>
              </a:rPr>
              <a:t>:</a:t>
            </a:r>
          </a:p>
          <a:p>
            <a:pPr marL="609600" indent="22225" algn="just">
              <a:buNone/>
              <a:defRPr/>
            </a:pPr>
            <a:r>
              <a:rPr lang="en-US" dirty="0">
                <a:cs typeface="Times New Roman" pitchFamily="18" charset="0"/>
              </a:rPr>
              <a:t>	(</a:t>
            </a:r>
            <a:r>
              <a:rPr lang="en-US" dirty="0" err="1">
                <a:cs typeface="Times New Roman" pitchFamily="18" charset="0"/>
              </a:rPr>
              <a:t>i</a:t>
            </a:r>
            <a:r>
              <a:rPr lang="en-US" dirty="0">
                <a:cs typeface="Times New Roman" pitchFamily="18" charset="0"/>
              </a:rPr>
              <a:t>)     </a:t>
            </a:r>
            <a:r>
              <a:rPr lang="en-US" dirty="0" err="1">
                <a:cs typeface="Times New Roman" pitchFamily="18" charset="0"/>
              </a:rPr>
              <a:t>Hitung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i="1" dirty="0">
                <a:cs typeface="Times New Roman" pitchFamily="18" charset="0"/>
              </a:rPr>
              <a:t>x</a:t>
            </a:r>
            <a:r>
              <a:rPr lang="en-US" i="1" baseline="-30000" dirty="0">
                <a:cs typeface="Times New Roman" pitchFamily="18" charset="0"/>
              </a:rPr>
              <a:t>i</a:t>
            </a:r>
            <a:r>
              <a:rPr lang="en-US" i="1" dirty="0">
                <a:cs typeface="Times New Roman" pitchFamily="18" charset="0"/>
              </a:rPr>
              <a:t> </a:t>
            </a:r>
            <a:r>
              <a:rPr lang="en-US" dirty="0">
                <a:cs typeface="Times New Roman" pitchFamily="18" charset="0"/>
              </a:rPr>
              <a:t>= </a:t>
            </a:r>
            <a:r>
              <a:rPr lang="en-US" i="1" dirty="0">
                <a:cs typeface="Times New Roman" pitchFamily="18" charset="0"/>
              </a:rPr>
              <a:t>x</a:t>
            </a:r>
            <a:r>
              <a:rPr lang="en-US" i="1" baseline="-30000" dirty="0">
                <a:cs typeface="Times New Roman" pitchFamily="18" charset="0"/>
              </a:rPr>
              <a:t>i </a:t>
            </a:r>
            <a:r>
              <a:rPr lang="en-US" baseline="-30000" dirty="0">
                <a:cs typeface="Times New Roman" pitchFamily="18" charset="0"/>
              </a:rPr>
              <a:t>– 1 </a:t>
            </a:r>
            <a:r>
              <a:rPr lang="en-US" baseline="30000" dirty="0">
                <a:cs typeface="Times New Roman" pitchFamily="18" charset="0"/>
              </a:rPr>
              <a:t>2</a:t>
            </a:r>
            <a:r>
              <a:rPr lang="en-US" dirty="0">
                <a:cs typeface="Times New Roman" pitchFamily="18" charset="0"/>
              </a:rPr>
              <a:t> mod </a:t>
            </a:r>
            <a:r>
              <a:rPr lang="en-US" i="1" dirty="0">
                <a:cs typeface="Times New Roman" pitchFamily="18" charset="0"/>
              </a:rPr>
              <a:t>n</a:t>
            </a:r>
            <a:endParaRPr lang="en-US" dirty="0">
              <a:cs typeface="Times New Roman" pitchFamily="18" charset="0"/>
            </a:endParaRPr>
          </a:p>
          <a:p>
            <a:pPr marL="609600" indent="22225" algn="just">
              <a:buNone/>
              <a:defRPr/>
            </a:pPr>
            <a:r>
              <a:rPr lang="en-US" dirty="0">
                <a:cs typeface="Times New Roman" pitchFamily="18" charset="0"/>
              </a:rPr>
              <a:t>	(ii)    </a:t>
            </a:r>
            <a:r>
              <a:rPr lang="en-US" i="1" dirty="0" err="1">
                <a:cs typeface="Times New Roman" pitchFamily="18" charset="0"/>
              </a:rPr>
              <a:t>z</a:t>
            </a:r>
            <a:r>
              <a:rPr lang="en-US" i="1" baseline="-30000" dirty="0" err="1">
                <a:cs typeface="Times New Roman" pitchFamily="18" charset="0"/>
              </a:rPr>
              <a:t>i</a:t>
            </a:r>
            <a:r>
              <a:rPr lang="en-US" i="1" dirty="0">
                <a:cs typeface="Times New Roman" pitchFamily="18" charset="0"/>
              </a:rPr>
              <a:t> </a:t>
            </a:r>
            <a:r>
              <a:rPr lang="en-US" dirty="0">
                <a:cs typeface="Times New Roman" pitchFamily="18" charset="0"/>
              </a:rPr>
              <a:t>= bit </a:t>
            </a:r>
            <a:r>
              <a:rPr lang="en-US" i="1" dirty="0">
                <a:cs typeface="Times New Roman" pitchFamily="18" charset="0"/>
              </a:rPr>
              <a:t>LSB</a:t>
            </a:r>
            <a:r>
              <a:rPr lang="en-US" dirty="0">
                <a:cs typeface="Times New Roman" pitchFamily="18" charset="0"/>
              </a:rPr>
              <a:t> (</a:t>
            </a:r>
            <a:r>
              <a:rPr lang="en-US" i="1" dirty="0">
                <a:cs typeface="Times New Roman" pitchFamily="18" charset="0"/>
              </a:rPr>
              <a:t>Least Significant Bit</a:t>
            </a:r>
            <a:r>
              <a:rPr lang="en-US" dirty="0">
                <a:cs typeface="Times New Roman" pitchFamily="18" charset="0"/>
              </a:rPr>
              <a:t>) </a:t>
            </a:r>
            <a:r>
              <a:rPr lang="en-US" dirty="0" err="1">
                <a:cs typeface="Times New Roman" pitchFamily="18" charset="0"/>
              </a:rPr>
              <a:t>dari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i="1" dirty="0">
                <a:cs typeface="Times New Roman" pitchFamily="18" charset="0"/>
              </a:rPr>
              <a:t>x</a:t>
            </a:r>
            <a:r>
              <a:rPr lang="en-US" i="1" baseline="-30000" dirty="0">
                <a:cs typeface="Times New Roman" pitchFamily="18" charset="0"/>
              </a:rPr>
              <a:t>i</a:t>
            </a:r>
            <a:r>
              <a:rPr lang="en-US" i="1" dirty="0">
                <a:cs typeface="Times New Roman" pitchFamily="18" charset="0"/>
              </a:rPr>
              <a:t> </a:t>
            </a:r>
            <a:endParaRPr lang="en-US" dirty="0">
              <a:cs typeface="Times New Roman" pitchFamily="18" charset="0"/>
            </a:endParaRPr>
          </a:p>
          <a:p>
            <a:pPr marL="609600" indent="-609600" algn="just">
              <a:buNone/>
              <a:defRPr/>
            </a:pPr>
            <a:r>
              <a:rPr lang="en-US" dirty="0">
                <a:cs typeface="Times New Roman" pitchFamily="18" charset="0"/>
              </a:rPr>
              <a:t>	</a:t>
            </a:r>
            <a:r>
              <a:rPr lang="en-US" dirty="0" err="1">
                <a:cs typeface="Times New Roman" pitchFamily="18" charset="0"/>
              </a:rPr>
              <a:t>Barisan</a:t>
            </a:r>
            <a:r>
              <a:rPr lang="en-US" dirty="0">
                <a:cs typeface="Times New Roman" pitchFamily="18" charset="0"/>
              </a:rPr>
              <a:t> bit </a:t>
            </a:r>
            <a:r>
              <a:rPr lang="en-US" dirty="0" err="1">
                <a:cs typeface="Times New Roman" pitchFamily="18" charset="0"/>
              </a:rPr>
              <a:t>acak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adalah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i="1" dirty="0">
                <a:cs typeface="Times New Roman" pitchFamily="18" charset="0"/>
              </a:rPr>
              <a:t>z</a:t>
            </a:r>
            <a:r>
              <a:rPr lang="en-US" baseline="-30000" dirty="0">
                <a:cs typeface="Times New Roman" pitchFamily="18" charset="0"/>
              </a:rPr>
              <a:t>1</a:t>
            </a:r>
            <a:r>
              <a:rPr lang="en-US" dirty="0">
                <a:cs typeface="Times New Roman" pitchFamily="18" charset="0"/>
              </a:rPr>
              <a:t>, </a:t>
            </a:r>
            <a:r>
              <a:rPr lang="en-US" i="1" dirty="0">
                <a:cs typeface="Times New Roman" pitchFamily="18" charset="0"/>
              </a:rPr>
              <a:t>z</a:t>
            </a:r>
            <a:r>
              <a:rPr lang="en-US" baseline="-30000" dirty="0">
                <a:cs typeface="Times New Roman" pitchFamily="18" charset="0"/>
              </a:rPr>
              <a:t>2</a:t>
            </a:r>
            <a:r>
              <a:rPr lang="en-US" dirty="0">
                <a:cs typeface="Times New Roman" pitchFamily="18" charset="0"/>
              </a:rPr>
              <a:t>, </a:t>
            </a:r>
            <a:r>
              <a:rPr lang="en-US" i="1" dirty="0">
                <a:cs typeface="Times New Roman" pitchFamily="18" charset="0"/>
              </a:rPr>
              <a:t>z</a:t>
            </a:r>
            <a:r>
              <a:rPr lang="en-US" baseline="-30000" dirty="0">
                <a:cs typeface="Times New Roman" pitchFamily="18" charset="0"/>
              </a:rPr>
              <a:t>3</a:t>
            </a:r>
            <a:r>
              <a:rPr lang="en-US" dirty="0">
                <a:cs typeface="Times New Roman" pitchFamily="18" charset="0"/>
              </a:rPr>
              <a:t>, …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8625D5-260A-44C7-8C88-0CCC3308ED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4765" y="609600"/>
            <a:ext cx="10499035" cy="5632174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en-US" sz="2400" b="1" dirty="0" err="1"/>
              <a:t>Contoh</a:t>
            </a:r>
            <a:r>
              <a:rPr lang="en-US" sz="2400" b="1" dirty="0"/>
              <a:t>.</a:t>
            </a:r>
            <a:r>
              <a:rPr lang="en-US" sz="2400" dirty="0"/>
              <a:t>  </a:t>
            </a:r>
            <a:r>
              <a:rPr lang="en-US" sz="2400" dirty="0" err="1"/>
              <a:t>Misalkan</a:t>
            </a:r>
            <a:r>
              <a:rPr lang="en-US" sz="2400" dirty="0"/>
              <a:t> </a:t>
            </a:r>
            <a:r>
              <a:rPr lang="en-US" sz="2400" dirty="0" err="1"/>
              <a:t>kita</a:t>
            </a:r>
            <a:r>
              <a:rPr lang="en-US" sz="2400" dirty="0"/>
              <a:t> </a:t>
            </a:r>
            <a:r>
              <a:rPr lang="en-US" sz="2400" dirty="0" err="1"/>
              <a:t>memilih</a:t>
            </a:r>
            <a:r>
              <a:rPr lang="en-US" sz="2400" dirty="0"/>
              <a:t> </a:t>
            </a:r>
            <a:r>
              <a:rPr lang="en-US" sz="2400" i="1" dirty="0"/>
              <a:t>p</a:t>
            </a:r>
            <a:r>
              <a:rPr lang="en-US" sz="2400" dirty="0"/>
              <a:t> = 11 dan </a:t>
            </a:r>
            <a:r>
              <a:rPr lang="en-US" sz="2400" i="1" dirty="0"/>
              <a:t>q </a:t>
            </a:r>
            <a:r>
              <a:rPr lang="en-US" sz="2400" dirty="0"/>
              <a:t>= 23 </a:t>
            </a:r>
            <a:r>
              <a:rPr lang="en-US" sz="2400" dirty="0" err="1"/>
              <a:t>sehingga</a:t>
            </a:r>
            <a:r>
              <a:rPr lang="en-US" sz="2400" dirty="0"/>
              <a:t> </a:t>
            </a:r>
            <a:r>
              <a:rPr lang="en-US" sz="2400" i="1" dirty="0"/>
              <a:t>n</a:t>
            </a:r>
            <a:r>
              <a:rPr lang="en-US" sz="2400" dirty="0"/>
              <a:t> = </a:t>
            </a:r>
            <a:r>
              <a:rPr lang="en-US" sz="2400" i="1" dirty="0" err="1"/>
              <a:t>pq</a:t>
            </a:r>
            <a:r>
              <a:rPr lang="en-US" sz="2400" dirty="0"/>
              <a:t> = 253. </a:t>
            </a:r>
          </a:p>
          <a:p>
            <a:pPr marL="0" indent="0">
              <a:buNone/>
              <a:defRPr/>
            </a:pPr>
            <a:r>
              <a:rPr lang="en-US" sz="2400" dirty="0"/>
              <a:t>Kita </a:t>
            </a:r>
            <a:r>
              <a:rPr lang="en-US" sz="2400" dirty="0" err="1"/>
              <a:t>pilih</a:t>
            </a:r>
            <a:r>
              <a:rPr lang="en-US" sz="2400" dirty="0"/>
              <a:t> </a:t>
            </a:r>
            <a:r>
              <a:rPr lang="en-US" sz="2400" i="1" dirty="0"/>
              <a:t>s </a:t>
            </a:r>
            <a:r>
              <a:rPr lang="en-US" sz="2400" dirty="0"/>
              <a:t>= 3 dan </a:t>
            </a:r>
            <a:r>
              <a:rPr lang="en-US" sz="2400" dirty="0" err="1"/>
              <a:t>kita</a:t>
            </a:r>
            <a:r>
              <a:rPr lang="en-US" sz="2400" dirty="0"/>
              <a:t> </a:t>
            </a:r>
            <a:r>
              <a:rPr lang="en-US" sz="2400" dirty="0" err="1"/>
              <a:t>hitung</a:t>
            </a:r>
            <a:r>
              <a:rPr lang="en-US" sz="2400" dirty="0"/>
              <a:t> </a:t>
            </a:r>
            <a:r>
              <a:rPr lang="en-US" sz="2400" i="1" dirty="0"/>
              <a:t>x</a:t>
            </a:r>
            <a:r>
              <a:rPr lang="en-US" sz="2400" baseline="-25000" dirty="0"/>
              <a:t>0</a:t>
            </a:r>
            <a:r>
              <a:rPr lang="en-US" sz="2400" dirty="0"/>
              <a:t> =3</a:t>
            </a:r>
            <a:r>
              <a:rPr lang="en-US" sz="2400" baseline="30000" dirty="0"/>
              <a:t>2</a:t>
            </a:r>
            <a:r>
              <a:rPr lang="en-US" sz="2400" dirty="0"/>
              <a:t> mod 253 = 9. </a:t>
            </a:r>
          </a:p>
          <a:p>
            <a:pPr marL="0" indent="0">
              <a:buNone/>
              <a:defRPr/>
            </a:pPr>
            <a:r>
              <a:rPr lang="en-US" sz="2400" dirty="0" err="1"/>
              <a:t>Barisan</a:t>
            </a:r>
            <a:r>
              <a:rPr lang="en-US" sz="2400" dirty="0"/>
              <a:t> bit </a:t>
            </a:r>
            <a:r>
              <a:rPr lang="en-US" sz="2400" dirty="0" err="1"/>
              <a:t>acak</a:t>
            </a:r>
            <a:r>
              <a:rPr lang="en-US" sz="2400" dirty="0"/>
              <a:t> </a:t>
            </a:r>
            <a:r>
              <a:rPr lang="en-US" sz="2400" dirty="0" err="1"/>
              <a:t>kita</a:t>
            </a:r>
            <a:r>
              <a:rPr lang="en-US" sz="2400" dirty="0"/>
              <a:t> </a:t>
            </a:r>
            <a:r>
              <a:rPr lang="en-US" sz="2400" dirty="0" err="1"/>
              <a:t>hasilkan</a:t>
            </a:r>
            <a:r>
              <a:rPr lang="en-US" sz="2400" dirty="0"/>
              <a:t> </a:t>
            </a:r>
            <a:r>
              <a:rPr lang="en-US" sz="2400" dirty="0" err="1"/>
              <a:t>sebagai</a:t>
            </a:r>
            <a:r>
              <a:rPr lang="en-US" sz="2400" dirty="0"/>
              <a:t> </a:t>
            </a:r>
            <a:r>
              <a:rPr lang="en-US" sz="2400" dirty="0" err="1"/>
              <a:t>berikut</a:t>
            </a:r>
            <a:r>
              <a:rPr lang="en-US" sz="2400" dirty="0"/>
              <a:t>:</a:t>
            </a:r>
          </a:p>
          <a:p>
            <a:pPr eaLnBrk="1" hangingPunct="1">
              <a:buFontTx/>
              <a:buNone/>
              <a:defRPr/>
            </a:pPr>
            <a:r>
              <a:rPr lang="en-US" sz="2400" dirty="0"/>
              <a:t> </a:t>
            </a:r>
          </a:p>
          <a:p>
            <a:pPr marL="4522788" indent="-4522788">
              <a:buNone/>
              <a:defRPr/>
            </a:pPr>
            <a:r>
              <a:rPr lang="en-US" sz="2400" i="1" dirty="0"/>
              <a:t>x</a:t>
            </a:r>
            <a:r>
              <a:rPr lang="en-US" sz="2400" baseline="-25000" dirty="0"/>
              <a:t>1</a:t>
            </a:r>
            <a:r>
              <a:rPr lang="en-US" sz="2400" dirty="0"/>
              <a:t> = </a:t>
            </a:r>
            <a:r>
              <a:rPr lang="en-US" sz="2400" i="1" dirty="0"/>
              <a:t>x</a:t>
            </a:r>
            <a:r>
              <a:rPr lang="en-US" sz="2400" baseline="-25000" dirty="0"/>
              <a:t>0</a:t>
            </a:r>
            <a:r>
              <a:rPr lang="en-US" sz="2400" baseline="30000" dirty="0"/>
              <a:t>2 </a:t>
            </a:r>
            <a:r>
              <a:rPr lang="en-US" sz="2400" dirty="0"/>
              <a:t>mod </a:t>
            </a:r>
            <a:r>
              <a:rPr lang="en-US" sz="2400" i="1" dirty="0"/>
              <a:t>n</a:t>
            </a:r>
            <a:r>
              <a:rPr lang="en-US" sz="2400" dirty="0"/>
              <a:t> = 9</a:t>
            </a:r>
            <a:r>
              <a:rPr lang="en-US" sz="2400" baseline="30000" dirty="0"/>
              <a:t>2</a:t>
            </a:r>
            <a:r>
              <a:rPr lang="en-US" sz="2400" dirty="0"/>
              <a:t> mod 253 = 81 </a:t>
            </a:r>
            <a:r>
              <a:rPr lang="en-US" sz="2400" dirty="0">
                <a:sym typeface="Wingdings"/>
              </a:rPr>
              <a:t></a:t>
            </a:r>
            <a:r>
              <a:rPr lang="en-US" sz="2400" dirty="0"/>
              <a:t> z</a:t>
            </a:r>
            <a:r>
              <a:rPr lang="en-US" sz="2400" baseline="-25000" dirty="0"/>
              <a:t>1</a:t>
            </a:r>
            <a:r>
              <a:rPr lang="en-US" sz="2400" dirty="0"/>
              <a:t> =  1 (</a:t>
            </a:r>
            <a:r>
              <a:rPr lang="en-US" sz="2400" dirty="0" err="1"/>
              <a:t>karena</a:t>
            </a:r>
            <a:r>
              <a:rPr lang="en-US" sz="2400" dirty="0"/>
              <a:t> 81 </a:t>
            </a:r>
            <a:r>
              <a:rPr lang="en-US" sz="2400" dirty="0" err="1"/>
              <a:t>ganjil</a:t>
            </a:r>
            <a:r>
              <a:rPr lang="en-US" sz="2400" dirty="0"/>
              <a:t>, bit </a:t>
            </a:r>
            <a:r>
              <a:rPr lang="en-US" sz="2400" i="1" dirty="0"/>
              <a:t>LSB</a:t>
            </a:r>
            <a:r>
              <a:rPr lang="en-US" sz="2400" dirty="0"/>
              <a:t>-</a:t>
            </a:r>
            <a:r>
              <a:rPr lang="en-US" sz="2400" dirty="0" err="1"/>
              <a:t>nya</a:t>
            </a:r>
            <a:r>
              <a:rPr lang="en-US" sz="2400" dirty="0"/>
              <a:t> </a:t>
            </a:r>
            <a:r>
              <a:rPr lang="en-US" sz="2400" dirty="0" err="1"/>
              <a:t>pasti</a:t>
            </a:r>
            <a:r>
              <a:rPr lang="en-US" sz="2400" dirty="0"/>
              <a:t> 1)</a:t>
            </a:r>
          </a:p>
          <a:p>
            <a:pPr marL="4122738" indent="-4122738">
              <a:buNone/>
              <a:defRPr/>
            </a:pPr>
            <a:r>
              <a:rPr lang="en-US" sz="2400" i="1" dirty="0"/>
              <a:t>x</a:t>
            </a:r>
            <a:r>
              <a:rPr lang="en-US" sz="2400" baseline="-25000" dirty="0"/>
              <a:t>2</a:t>
            </a:r>
            <a:r>
              <a:rPr lang="en-US" sz="2400" dirty="0"/>
              <a:t> = </a:t>
            </a:r>
            <a:r>
              <a:rPr lang="en-US" sz="2400" i="1" dirty="0"/>
              <a:t>x</a:t>
            </a:r>
            <a:r>
              <a:rPr lang="en-US" sz="2400" baseline="-25000" dirty="0"/>
              <a:t>1</a:t>
            </a:r>
            <a:r>
              <a:rPr lang="en-US" sz="2400" baseline="30000" dirty="0"/>
              <a:t>2 </a:t>
            </a:r>
            <a:r>
              <a:rPr lang="en-US" sz="2400" dirty="0"/>
              <a:t>mod </a:t>
            </a:r>
            <a:r>
              <a:rPr lang="en-US" sz="2400" i="1" dirty="0"/>
              <a:t>n</a:t>
            </a:r>
            <a:r>
              <a:rPr lang="en-US" sz="2400" dirty="0"/>
              <a:t> = 81</a:t>
            </a:r>
            <a:r>
              <a:rPr lang="en-US" sz="2400" baseline="30000" dirty="0"/>
              <a:t>2</a:t>
            </a:r>
            <a:r>
              <a:rPr lang="en-US" sz="2400" dirty="0"/>
              <a:t> mod 253 = 236 </a:t>
            </a:r>
            <a:r>
              <a:rPr lang="en-US" sz="2400" dirty="0">
                <a:sym typeface="Wingdings"/>
              </a:rPr>
              <a:t></a:t>
            </a:r>
            <a:r>
              <a:rPr lang="en-US" sz="2400" dirty="0"/>
              <a:t> z</a:t>
            </a:r>
            <a:r>
              <a:rPr lang="en-US" sz="2400" baseline="-25000" dirty="0"/>
              <a:t>2</a:t>
            </a:r>
            <a:r>
              <a:rPr lang="en-US" sz="2400" dirty="0"/>
              <a:t> = 0 (</a:t>
            </a:r>
            <a:r>
              <a:rPr lang="en-US" sz="2400" dirty="0" err="1"/>
              <a:t>karena</a:t>
            </a:r>
            <a:r>
              <a:rPr lang="en-US" sz="2400" dirty="0"/>
              <a:t> 236 </a:t>
            </a:r>
            <a:r>
              <a:rPr lang="en-US" sz="2400" dirty="0" err="1"/>
              <a:t>genap</a:t>
            </a:r>
            <a:r>
              <a:rPr lang="en-US" sz="2400" dirty="0"/>
              <a:t>, bit </a:t>
            </a:r>
            <a:r>
              <a:rPr lang="en-US" sz="2400" i="1" dirty="0"/>
              <a:t>LSB</a:t>
            </a:r>
            <a:r>
              <a:rPr lang="en-US" sz="2400" dirty="0"/>
              <a:t>-</a:t>
            </a:r>
            <a:r>
              <a:rPr lang="en-US" sz="2400" dirty="0" err="1"/>
              <a:t>nya</a:t>
            </a:r>
            <a:r>
              <a:rPr lang="en-US" sz="2400" dirty="0"/>
              <a:t> </a:t>
            </a:r>
            <a:r>
              <a:rPr lang="en-US" sz="2400" dirty="0" err="1"/>
              <a:t>pasti</a:t>
            </a:r>
            <a:r>
              <a:rPr lang="en-US" sz="2400" dirty="0"/>
              <a:t> 0)</a:t>
            </a:r>
          </a:p>
          <a:p>
            <a:pPr eaLnBrk="1" hangingPunct="1">
              <a:buFontTx/>
              <a:buNone/>
              <a:defRPr/>
            </a:pPr>
            <a:r>
              <a:rPr lang="en-US" sz="2400" i="1" dirty="0"/>
              <a:t>x</a:t>
            </a:r>
            <a:r>
              <a:rPr lang="en-US" sz="2400" baseline="-25000" dirty="0"/>
              <a:t>3</a:t>
            </a:r>
            <a:r>
              <a:rPr lang="en-US" sz="2400" dirty="0"/>
              <a:t> = </a:t>
            </a:r>
            <a:r>
              <a:rPr lang="en-US" sz="2400" i="1" dirty="0"/>
              <a:t>x</a:t>
            </a:r>
            <a:r>
              <a:rPr lang="en-US" sz="2400" baseline="-25000" dirty="0"/>
              <a:t>2</a:t>
            </a:r>
            <a:r>
              <a:rPr lang="en-US" sz="2400" baseline="30000" dirty="0"/>
              <a:t>2 </a:t>
            </a:r>
            <a:r>
              <a:rPr lang="en-US" sz="2400" dirty="0"/>
              <a:t>mod </a:t>
            </a:r>
            <a:r>
              <a:rPr lang="en-US" sz="2400" i="1" dirty="0"/>
              <a:t>n</a:t>
            </a:r>
            <a:r>
              <a:rPr lang="en-US" sz="2400" dirty="0"/>
              <a:t> = 236</a:t>
            </a:r>
            <a:r>
              <a:rPr lang="en-US" sz="2400" baseline="30000" dirty="0"/>
              <a:t>2</a:t>
            </a:r>
            <a:r>
              <a:rPr lang="en-US" sz="2400" dirty="0"/>
              <a:t> mod 253 = 36 </a:t>
            </a:r>
            <a:r>
              <a:rPr lang="en-US" sz="2400" dirty="0">
                <a:sym typeface="Wingdings"/>
              </a:rPr>
              <a:t></a:t>
            </a:r>
            <a:r>
              <a:rPr lang="en-US" sz="2400" dirty="0"/>
              <a:t> z</a:t>
            </a:r>
            <a:r>
              <a:rPr lang="en-US" sz="2400" baseline="-25000" dirty="0"/>
              <a:t>3</a:t>
            </a:r>
            <a:r>
              <a:rPr lang="en-US" sz="2400" dirty="0"/>
              <a:t> =  0</a:t>
            </a:r>
          </a:p>
          <a:p>
            <a:pPr eaLnBrk="1" hangingPunct="1">
              <a:buFontTx/>
              <a:buNone/>
              <a:defRPr/>
            </a:pPr>
            <a:r>
              <a:rPr lang="en-US" sz="2400" i="1" dirty="0"/>
              <a:t>x</a:t>
            </a:r>
            <a:r>
              <a:rPr lang="en-US" sz="2400" baseline="-25000" dirty="0"/>
              <a:t>4</a:t>
            </a:r>
            <a:r>
              <a:rPr lang="en-US" sz="2400" dirty="0"/>
              <a:t> = </a:t>
            </a:r>
            <a:r>
              <a:rPr lang="en-US" sz="2400" i="1" dirty="0"/>
              <a:t>x</a:t>
            </a:r>
            <a:r>
              <a:rPr lang="en-US" sz="2400" baseline="-25000" dirty="0"/>
              <a:t>3</a:t>
            </a:r>
            <a:r>
              <a:rPr lang="en-US" sz="2400" baseline="30000" dirty="0"/>
              <a:t>2 </a:t>
            </a:r>
            <a:r>
              <a:rPr lang="en-US" sz="2400" dirty="0"/>
              <a:t>mod </a:t>
            </a:r>
            <a:r>
              <a:rPr lang="en-US" sz="2400" i="1" dirty="0"/>
              <a:t>n</a:t>
            </a:r>
            <a:r>
              <a:rPr lang="en-US" sz="2400" dirty="0"/>
              <a:t> = 36</a:t>
            </a:r>
            <a:r>
              <a:rPr lang="en-US" sz="2400" baseline="30000" dirty="0"/>
              <a:t>2</a:t>
            </a:r>
            <a:r>
              <a:rPr lang="en-US" sz="2400" dirty="0"/>
              <a:t> mod 253 = 31 </a:t>
            </a:r>
            <a:r>
              <a:rPr lang="en-US" sz="2400" dirty="0">
                <a:sym typeface="Wingdings"/>
              </a:rPr>
              <a:t></a:t>
            </a:r>
            <a:r>
              <a:rPr lang="en-US" sz="2400" dirty="0"/>
              <a:t> z</a:t>
            </a:r>
            <a:r>
              <a:rPr lang="en-US" sz="2400" baseline="-25000" dirty="0"/>
              <a:t>4</a:t>
            </a:r>
            <a:r>
              <a:rPr lang="en-US" sz="2400" dirty="0"/>
              <a:t> =  1</a:t>
            </a:r>
          </a:p>
          <a:p>
            <a:pPr eaLnBrk="1" hangingPunct="1">
              <a:buFontTx/>
              <a:buNone/>
              <a:defRPr/>
            </a:pPr>
            <a:r>
              <a:rPr lang="en-US" sz="2400" i="1" dirty="0"/>
              <a:t>x</a:t>
            </a:r>
            <a:r>
              <a:rPr lang="en-US" sz="2400" baseline="-25000" dirty="0"/>
              <a:t>5</a:t>
            </a:r>
            <a:r>
              <a:rPr lang="en-US" sz="2400" dirty="0"/>
              <a:t> = </a:t>
            </a:r>
            <a:r>
              <a:rPr lang="en-US" sz="2400" i="1" dirty="0"/>
              <a:t>x</a:t>
            </a:r>
            <a:r>
              <a:rPr lang="en-US" sz="2400" baseline="-25000" dirty="0"/>
              <a:t>4</a:t>
            </a:r>
            <a:r>
              <a:rPr lang="en-US" sz="2400" baseline="30000" dirty="0"/>
              <a:t>2 </a:t>
            </a:r>
            <a:r>
              <a:rPr lang="en-US" sz="2400" dirty="0"/>
              <a:t>mod </a:t>
            </a:r>
            <a:r>
              <a:rPr lang="en-US" sz="2400" i="1" dirty="0"/>
              <a:t>n</a:t>
            </a:r>
            <a:r>
              <a:rPr lang="en-US" sz="2400" dirty="0"/>
              <a:t> = 31</a:t>
            </a:r>
            <a:r>
              <a:rPr lang="en-US" sz="2400" baseline="30000" dirty="0"/>
              <a:t>2</a:t>
            </a:r>
            <a:r>
              <a:rPr lang="en-US" sz="2400" dirty="0"/>
              <a:t> mod 253 = 202 </a:t>
            </a:r>
            <a:r>
              <a:rPr lang="en-US" sz="2400" dirty="0">
                <a:sym typeface="Wingdings"/>
              </a:rPr>
              <a:t></a:t>
            </a:r>
            <a:r>
              <a:rPr lang="en-US" sz="2400" dirty="0"/>
              <a:t> z</a:t>
            </a:r>
            <a:r>
              <a:rPr lang="en-US" sz="2400" baseline="-25000" dirty="0"/>
              <a:t>5</a:t>
            </a:r>
            <a:r>
              <a:rPr lang="en-US" sz="2400" dirty="0"/>
              <a:t> =  0</a:t>
            </a:r>
          </a:p>
          <a:p>
            <a:pPr eaLnBrk="1" hangingPunct="1">
              <a:buFontTx/>
              <a:buNone/>
              <a:defRPr/>
            </a:pPr>
            <a:r>
              <a:rPr lang="en-US" sz="2400" dirty="0"/>
              <a:t> </a:t>
            </a:r>
            <a:r>
              <a:rPr lang="en-US" sz="2400" dirty="0" err="1"/>
              <a:t>dst</a:t>
            </a:r>
            <a:endParaRPr lang="en-US" sz="2400" dirty="0"/>
          </a:p>
          <a:p>
            <a:pPr eaLnBrk="1" hangingPunct="1">
              <a:buFontTx/>
              <a:buNone/>
              <a:defRPr/>
            </a:pPr>
            <a:r>
              <a:rPr lang="en-US" sz="2400" dirty="0" err="1"/>
              <a:t>Barisan</a:t>
            </a:r>
            <a:r>
              <a:rPr lang="en-US" sz="2400" dirty="0"/>
              <a:t> bit </a:t>
            </a:r>
            <a:r>
              <a:rPr lang="en-US" sz="2400" dirty="0" err="1"/>
              <a:t>acak</a:t>
            </a:r>
            <a:r>
              <a:rPr lang="en-US" sz="2400" dirty="0"/>
              <a:t> yang </a:t>
            </a:r>
            <a:r>
              <a:rPr lang="en-US" sz="2400" dirty="0" err="1"/>
              <a:t>dihasilkan</a:t>
            </a:r>
            <a:r>
              <a:rPr lang="en-US" sz="2400" dirty="0"/>
              <a:t> 10010..</a:t>
            </a:r>
          </a:p>
        </p:txBody>
      </p:sp>
      <p:sp>
        <p:nvSpPr>
          <p:cNvPr id="14339" name="Footer Placeholder 3">
            <a:extLst>
              <a:ext uri="{FF2B5EF4-FFF2-40B4-BE49-F238E27FC236}">
                <a16:creationId xmlns:a16="http://schemas.microsoft.com/office/drawing/2014/main" id="{4BFDA73C-48CC-4EB9-BF71-CB49927A10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Rinaldi Munir/IF4020 Kriptografi/Informatika - STEI ITB</a:t>
            </a:r>
          </a:p>
        </p:txBody>
      </p:sp>
      <p:sp>
        <p:nvSpPr>
          <p:cNvPr id="14340" name="Slide Number Placeholder 4">
            <a:extLst>
              <a:ext uri="{FF2B5EF4-FFF2-40B4-BE49-F238E27FC236}">
                <a16:creationId xmlns:a16="http://schemas.microsoft.com/office/drawing/2014/main" id="{C67F99B5-C38C-44D3-AA47-7BECE9BB4E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2100708-B519-453C-8A07-9F7479F0E2E9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4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Footer Placeholder 4">
            <a:extLst>
              <a:ext uri="{FF2B5EF4-FFF2-40B4-BE49-F238E27FC236}">
                <a16:creationId xmlns:a16="http://schemas.microsoft.com/office/drawing/2014/main" id="{78C359B4-F1BE-429B-98F5-8818DB8849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Rinaldi Munir/IF4020 Kriptografi/Informatika - STEI ITB</a:t>
            </a:r>
          </a:p>
        </p:txBody>
      </p:sp>
      <p:sp>
        <p:nvSpPr>
          <p:cNvPr id="15363" name="Slide Number Placeholder 5">
            <a:extLst>
              <a:ext uri="{FF2B5EF4-FFF2-40B4-BE49-F238E27FC236}">
                <a16:creationId xmlns:a16="http://schemas.microsoft.com/office/drawing/2014/main" id="{B3D57E22-6124-4554-A3E9-1AB148C680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DF25F05-8B9B-4CEE-B739-EFBEA263BBFB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400"/>
          </a:p>
        </p:txBody>
      </p:sp>
      <p:sp>
        <p:nvSpPr>
          <p:cNvPr id="15364" name="Rectangle 3">
            <a:extLst>
              <a:ext uri="{FF2B5EF4-FFF2-40B4-BE49-F238E27FC236}">
                <a16:creationId xmlns:a16="http://schemas.microsoft.com/office/drawing/2014/main" id="{49945336-212F-42A7-9FAA-03D1F5D97FF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59295" y="665923"/>
            <a:ext cx="11198087" cy="5546034"/>
          </a:xfrm>
        </p:spPr>
        <p:txBody>
          <a:bodyPr>
            <a:normAutofit fontScale="85000" lnSpcReduction="20000"/>
          </a:bodyPr>
          <a:lstStyle/>
          <a:p>
            <a:pPr eaLnBrk="1" hangingPunct="1"/>
            <a:endParaRPr lang="en-US" altLang="en-US" dirty="0">
              <a:latin typeface="Times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en-US" sz="3300" dirty="0" err="1">
                <a:cs typeface="Times New Roman" panose="02020603050405020304" pitchFamily="18" charset="0"/>
              </a:rPr>
              <a:t>Perhatikan</a:t>
            </a:r>
            <a:r>
              <a:rPr lang="en-US" altLang="en-US" sz="3300" dirty="0">
                <a:cs typeface="Times New Roman" panose="02020603050405020304" pitchFamily="18" charset="0"/>
              </a:rPr>
              <a:t> </a:t>
            </a:r>
            <a:r>
              <a:rPr lang="en-US" altLang="en-US" sz="3300" dirty="0" err="1">
                <a:cs typeface="Times New Roman" panose="02020603050405020304" pitchFamily="18" charset="0"/>
              </a:rPr>
              <a:t>rumus</a:t>
            </a:r>
            <a:r>
              <a:rPr lang="en-US" altLang="en-US" sz="3300" dirty="0">
                <a:cs typeface="Times New Roman" panose="02020603050405020304" pitchFamily="18" charset="0"/>
              </a:rPr>
              <a:t> </a:t>
            </a:r>
            <a:r>
              <a:rPr lang="en-US" altLang="en-US" sz="3300" dirty="0" err="1">
                <a:cs typeface="Times New Roman" panose="02020603050405020304" pitchFamily="18" charset="0"/>
              </a:rPr>
              <a:t>pembangkitan</a:t>
            </a:r>
            <a:r>
              <a:rPr lang="en-US" altLang="en-US" sz="3300" dirty="0">
                <a:cs typeface="Times New Roman" panose="02020603050405020304" pitchFamily="18" charset="0"/>
              </a:rPr>
              <a:t> </a:t>
            </a:r>
            <a:r>
              <a:rPr lang="en-US" altLang="en-US" sz="3300" dirty="0" err="1">
                <a:cs typeface="Times New Roman" panose="02020603050405020304" pitchFamily="18" charset="0"/>
              </a:rPr>
              <a:t>bilangan</a:t>
            </a:r>
            <a:r>
              <a:rPr lang="en-US" altLang="en-US" sz="3300" dirty="0">
                <a:cs typeface="Times New Roman" panose="02020603050405020304" pitchFamily="18" charset="0"/>
              </a:rPr>
              <a:t> </a:t>
            </a:r>
            <a:r>
              <a:rPr lang="en-US" altLang="en-US" sz="3300" dirty="0" err="1">
                <a:cs typeface="Times New Roman" panose="02020603050405020304" pitchFamily="18" charset="0"/>
              </a:rPr>
              <a:t>acak</a:t>
            </a:r>
            <a:r>
              <a:rPr lang="en-US" altLang="en-US" sz="3300" dirty="0">
                <a:cs typeface="Times New Roman" panose="02020603050405020304" pitchFamily="18" charset="0"/>
              </a:rPr>
              <a:t>:</a:t>
            </a:r>
          </a:p>
          <a:p>
            <a:endParaRPr lang="en-US" altLang="en-US" sz="3300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en-US" sz="3300" dirty="0">
                <a:cs typeface="Times New Roman" panose="02020603050405020304" pitchFamily="18" charset="0"/>
              </a:rPr>
              <a:t> 		</a:t>
            </a:r>
            <a:r>
              <a:rPr lang="en-US" sz="3300" i="1" dirty="0">
                <a:cs typeface="Times New Roman" pitchFamily="18" charset="0"/>
              </a:rPr>
              <a:t>x</a:t>
            </a:r>
            <a:r>
              <a:rPr lang="en-US" sz="3300" baseline="-30000" dirty="0">
                <a:cs typeface="Times New Roman" pitchFamily="18" charset="0"/>
              </a:rPr>
              <a:t>0</a:t>
            </a:r>
            <a:r>
              <a:rPr lang="en-US" sz="3300" dirty="0">
                <a:cs typeface="Times New Roman" pitchFamily="18" charset="0"/>
              </a:rPr>
              <a:t> = </a:t>
            </a:r>
            <a:r>
              <a:rPr lang="en-US" sz="3300" i="1" dirty="0">
                <a:cs typeface="Times New Roman" pitchFamily="18" charset="0"/>
              </a:rPr>
              <a:t>s</a:t>
            </a:r>
            <a:r>
              <a:rPr lang="en-US" sz="3300" baseline="30000" dirty="0">
                <a:cs typeface="Times New Roman" pitchFamily="18" charset="0"/>
              </a:rPr>
              <a:t>2</a:t>
            </a:r>
            <a:r>
              <a:rPr lang="en-US" sz="3300" dirty="0">
                <a:cs typeface="Times New Roman" pitchFamily="18" charset="0"/>
              </a:rPr>
              <a:t> mod </a:t>
            </a:r>
            <a:r>
              <a:rPr lang="en-US" sz="3300" i="1" dirty="0">
                <a:cs typeface="Times New Roman" pitchFamily="18" charset="0"/>
              </a:rPr>
              <a:t>n</a:t>
            </a:r>
            <a:r>
              <a:rPr lang="en-US" altLang="en-US" sz="3300" dirty="0">
                <a:cs typeface="Times New Roman" panose="02020603050405020304" pitchFamily="18" charset="0"/>
              </a:rPr>
              <a:t>                    </a:t>
            </a:r>
          </a:p>
          <a:p>
            <a:pPr marL="0" indent="0">
              <a:buNone/>
            </a:pPr>
            <a:r>
              <a:rPr lang="en-US" sz="3300" i="1" dirty="0">
                <a:cs typeface="Times New Roman" pitchFamily="18" charset="0"/>
              </a:rPr>
              <a:t>		x</a:t>
            </a:r>
            <a:r>
              <a:rPr lang="en-US" sz="3300" i="1" baseline="-30000" dirty="0">
                <a:cs typeface="Times New Roman" pitchFamily="18" charset="0"/>
              </a:rPr>
              <a:t>i</a:t>
            </a:r>
            <a:r>
              <a:rPr lang="en-US" sz="3300" i="1" dirty="0">
                <a:cs typeface="Times New Roman" pitchFamily="18" charset="0"/>
              </a:rPr>
              <a:t> </a:t>
            </a:r>
            <a:r>
              <a:rPr lang="en-US" sz="3300" dirty="0">
                <a:cs typeface="Times New Roman" pitchFamily="18" charset="0"/>
              </a:rPr>
              <a:t>= </a:t>
            </a:r>
            <a:r>
              <a:rPr lang="en-US" sz="3300" i="1" dirty="0">
                <a:cs typeface="Times New Roman" pitchFamily="18" charset="0"/>
              </a:rPr>
              <a:t>x</a:t>
            </a:r>
            <a:r>
              <a:rPr lang="en-US" sz="3300" i="1" baseline="-30000" dirty="0">
                <a:cs typeface="Times New Roman" pitchFamily="18" charset="0"/>
              </a:rPr>
              <a:t>i </a:t>
            </a:r>
            <a:r>
              <a:rPr lang="en-US" sz="3300" baseline="-30000" dirty="0">
                <a:cs typeface="Times New Roman" pitchFamily="18" charset="0"/>
              </a:rPr>
              <a:t>– 1</a:t>
            </a:r>
            <a:r>
              <a:rPr lang="en-US" sz="3300" baseline="30000" dirty="0">
                <a:cs typeface="Times New Roman" pitchFamily="18" charset="0"/>
              </a:rPr>
              <a:t>2</a:t>
            </a:r>
            <a:r>
              <a:rPr lang="en-US" sz="3300" dirty="0">
                <a:cs typeface="Times New Roman" pitchFamily="18" charset="0"/>
              </a:rPr>
              <a:t> mod </a:t>
            </a:r>
            <a:r>
              <a:rPr lang="en-US" sz="3300" i="1" dirty="0">
                <a:cs typeface="Times New Roman" pitchFamily="18" charset="0"/>
              </a:rPr>
              <a:t>n</a:t>
            </a:r>
            <a:endParaRPr lang="en-US" sz="3300" dirty="0">
              <a:cs typeface="Times New Roman" pitchFamily="18" charset="0"/>
            </a:endParaRPr>
          </a:p>
          <a:p>
            <a:pPr marL="0" indent="0" eaLnBrk="1" hangingPunct="1">
              <a:buNone/>
            </a:pPr>
            <a:endParaRPr lang="en-US" altLang="en-US" sz="3300" dirty="0"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sz="3300" dirty="0" err="1">
                <a:cs typeface="Times New Roman" panose="02020603050405020304" pitchFamily="18" charset="0"/>
              </a:rPr>
              <a:t>Keamanan</a:t>
            </a:r>
            <a:r>
              <a:rPr lang="en-US" altLang="en-US" sz="3300" dirty="0">
                <a:cs typeface="Times New Roman" panose="02020603050405020304" pitchFamily="18" charset="0"/>
              </a:rPr>
              <a:t> BBS: </a:t>
            </a:r>
            <a:r>
              <a:rPr lang="en-US" altLang="en-US" sz="3300" dirty="0" err="1">
                <a:cs typeface="Times New Roman" panose="02020603050405020304" pitchFamily="18" charset="0"/>
              </a:rPr>
              <a:t>sulit</a:t>
            </a:r>
            <a:r>
              <a:rPr lang="en-US" altLang="en-US" sz="3300" dirty="0">
                <a:cs typeface="Times New Roman" panose="02020603050405020304" pitchFamily="18" charset="0"/>
              </a:rPr>
              <a:t>  </a:t>
            </a:r>
            <a:r>
              <a:rPr lang="en-US" altLang="en-US" sz="3300" dirty="0" err="1">
                <a:cs typeface="Times New Roman" panose="02020603050405020304" pitchFamily="18" charset="0"/>
              </a:rPr>
              <a:t>menghitung</a:t>
            </a:r>
            <a:r>
              <a:rPr lang="en-US" altLang="en-US" sz="3300" dirty="0">
                <a:cs typeface="Times New Roman" panose="02020603050405020304" pitchFamily="18" charset="0"/>
              </a:rPr>
              <a:t> </a:t>
            </a:r>
            <a:r>
              <a:rPr lang="en-US" altLang="en-US" sz="3300" dirty="0" err="1">
                <a:cs typeface="Times New Roman" panose="02020603050405020304" pitchFamily="18" charset="0"/>
              </a:rPr>
              <a:t>akar</a:t>
            </a:r>
            <a:r>
              <a:rPr lang="en-US" altLang="en-US" sz="3300" dirty="0">
                <a:cs typeface="Times New Roman" panose="02020603050405020304" pitchFamily="18" charset="0"/>
              </a:rPr>
              <a:t> </a:t>
            </a:r>
            <a:r>
              <a:rPr lang="en-US" altLang="en-US" sz="3300" dirty="0" err="1">
                <a:cs typeface="Times New Roman" panose="02020603050405020304" pitchFamily="18" charset="0"/>
              </a:rPr>
              <a:t>kuadratik</a:t>
            </a:r>
            <a:r>
              <a:rPr lang="en-US" altLang="en-US" sz="3300" dirty="0">
                <a:cs typeface="Times New Roman" panose="02020603050405020304" pitchFamily="18" charset="0"/>
              </a:rPr>
              <a:t> </a:t>
            </a:r>
            <a:r>
              <a:rPr lang="en-US" altLang="en-US" sz="3300" dirty="0" err="1">
                <a:cs typeface="Times New Roman" panose="02020603050405020304" pitchFamily="18" charset="0"/>
              </a:rPr>
              <a:t>sebuah</a:t>
            </a:r>
            <a:r>
              <a:rPr lang="en-US" altLang="en-US" sz="3300" dirty="0">
                <a:cs typeface="Times New Roman" panose="02020603050405020304" pitchFamily="18" charset="0"/>
              </a:rPr>
              <a:t> </a:t>
            </a:r>
            <a:r>
              <a:rPr lang="en-US" altLang="en-US" sz="3300" dirty="0" err="1">
                <a:cs typeface="Times New Roman" panose="02020603050405020304" pitchFamily="18" charset="0"/>
              </a:rPr>
              <a:t>bilangan</a:t>
            </a:r>
            <a:r>
              <a:rPr lang="en-US" altLang="en-US" sz="3300" dirty="0">
                <a:cs typeface="Times New Roman" panose="02020603050405020304" pitchFamily="18" charset="0"/>
              </a:rPr>
              <a:t> </a:t>
            </a:r>
            <a:r>
              <a:rPr lang="en-US" altLang="en-US" sz="3300" dirty="0" err="1">
                <a:cs typeface="Times New Roman" panose="02020603050405020304" pitchFamily="18" charset="0"/>
              </a:rPr>
              <a:t>dalam</a:t>
            </a:r>
            <a:r>
              <a:rPr lang="en-US" altLang="en-US" sz="3300" dirty="0">
                <a:cs typeface="Times New Roman" panose="02020603050405020304" pitchFamily="18" charset="0"/>
              </a:rPr>
              <a:t> modulus </a:t>
            </a:r>
            <a:r>
              <a:rPr lang="en-US" altLang="en-US" sz="3300" i="1" dirty="0">
                <a:cs typeface="Times New Roman" panose="02020603050405020304" pitchFamily="18" charset="0"/>
              </a:rPr>
              <a:t>n</a:t>
            </a:r>
            <a:r>
              <a:rPr lang="en-US" altLang="en-US" sz="3300" dirty="0">
                <a:cs typeface="Times New Roman" panose="02020603050405020304" pitchFamily="18" charset="0"/>
              </a:rPr>
              <a:t> </a:t>
            </a:r>
            <a:r>
              <a:rPr lang="en-US" altLang="en-US" sz="3300" dirty="0" err="1">
                <a:cs typeface="Times New Roman" panose="02020603050405020304" pitchFamily="18" charset="0"/>
              </a:rPr>
              <a:t>jika</a:t>
            </a:r>
            <a:r>
              <a:rPr lang="en-US" altLang="en-US" sz="3300" dirty="0">
                <a:cs typeface="Times New Roman" panose="02020603050405020304" pitchFamily="18" charset="0"/>
              </a:rPr>
              <a:t> </a:t>
            </a:r>
            <a:r>
              <a:rPr lang="en-US" altLang="en-US" sz="3300" i="1" dirty="0">
                <a:cs typeface="Times New Roman" panose="02020603050405020304" pitchFamily="18" charset="0"/>
              </a:rPr>
              <a:t>n</a:t>
            </a:r>
            <a:r>
              <a:rPr lang="en-US" altLang="en-US" sz="3300" dirty="0">
                <a:cs typeface="Times New Roman" panose="02020603050405020304" pitchFamily="18" charset="0"/>
              </a:rPr>
              <a:t> </a:t>
            </a:r>
            <a:r>
              <a:rPr lang="en-US" altLang="en-US" sz="3300" dirty="0" err="1">
                <a:cs typeface="Times New Roman" panose="02020603050405020304" pitchFamily="18" charset="0"/>
              </a:rPr>
              <a:t>adalah</a:t>
            </a:r>
            <a:r>
              <a:rPr lang="en-US" altLang="en-US" sz="3300" dirty="0">
                <a:cs typeface="Times New Roman" panose="02020603050405020304" pitchFamily="18" charset="0"/>
              </a:rPr>
              <a:t> </a:t>
            </a:r>
            <a:r>
              <a:rPr lang="en-US" altLang="en-US" sz="3300" dirty="0" err="1">
                <a:cs typeface="Times New Roman" panose="02020603050405020304" pitchFamily="18" charset="0"/>
              </a:rPr>
              <a:t>hasil</a:t>
            </a:r>
            <a:r>
              <a:rPr lang="en-US" altLang="en-US" sz="3300" dirty="0">
                <a:cs typeface="Times New Roman" panose="02020603050405020304" pitchFamily="18" charset="0"/>
              </a:rPr>
              <a:t> kali </a:t>
            </a:r>
            <a:r>
              <a:rPr lang="en-US" altLang="en-US" sz="3300" dirty="0" err="1">
                <a:cs typeface="Times New Roman" panose="02020603050405020304" pitchFamily="18" charset="0"/>
              </a:rPr>
              <a:t>bilangan</a:t>
            </a:r>
            <a:r>
              <a:rPr lang="en-US" altLang="en-US" sz="3300" dirty="0">
                <a:cs typeface="Times New Roman" panose="02020603050405020304" pitchFamily="18" charset="0"/>
              </a:rPr>
              <a:t> prima </a:t>
            </a:r>
            <a:r>
              <a:rPr lang="en-US" altLang="en-US" sz="3300" i="1" dirty="0">
                <a:cs typeface="Times New Roman" panose="02020603050405020304" pitchFamily="18" charset="0"/>
              </a:rPr>
              <a:t>p</a:t>
            </a:r>
            <a:r>
              <a:rPr lang="en-US" altLang="en-US" sz="3300" dirty="0">
                <a:cs typeface="Times New Roman" panose="02020603050405020304" pitchFamily="18" charset="0"/>
              </a:rPr>
              <a:t> dan </a:t>
            </a:r>
            <a:r>
              <a:rPr lang="en-US" altLang="en-US" sz="3300" i="1" dirty="0">
                <a:cs typeface="Times New Roman" panose="02020603050405020304" pitchFamily="18" charset="0"/>
              </a:rPr>
              <a:t>q</a:t>
            </a:r>
            <a:r>
              <a:rPr lang="en-US" altLang="en-US" sz="3300" dirty="0">
                <a:cs typeface="Times New Roman" panose="02020603050405020304" pitchFamily="18" charset="0"/>
              </a:rPr>
              <a:t> dan </a:t>
            </a:r>
            <a:r>
              <a:rPr lang="en-US" altLang="en-US" sz="3300" dirty="0" err="1">
                <a:cs typeface="Times New Roman" panose="02020603050405020304" pitchFamily="18" charset="0"/>
              </a:rPr>
              <a:t>faktorisasi</a:t>
            </a:r>
            <a:r>
              <a:rPr lang="en-US" altLang="en-US" sz="3300" dirty="0">
                <a:cs typeface="Times New Roman" panose="02020603050405020304" pitchFamily="18" charset="0"/>
              </a:rPr>
              <a:t> </a:t>
            </a:r>
            <a:r>
              <a:rPr lang="en-US" altLang="en-US" sz="3300" i="1" dirty="0">
                <a:cs typeface="Times New Roman" panose="02020603050405020304" pitchFamily="18" charset="0"/>
              </a:rPr>
              <a:t>n</a:t>
            </a:r>
            <a:r>
              <a:rPr lang="en-US" altLang="en-US" sz="3300" dirty="0">
                <a:cs typeface="Times New Roman" panose="02020603050405020304" pitchFamily="18" charset="0"/>
              </a:rPr>
              <a:t> </a:t>
            </a:r>
            <a:r>
              <a:rPr lang="en-US" altLang="en-US" sz="3300" dirty="0" err="1">
                <a:cs typeface="Times New Roman" panose="02020603050405020304" pitchFamily="18" charset="0"/>
              </a:rPr>
              <a:t>menjadi</a:t>
            </a:r>
            <a:r>
              <a:rPr lang="en-US" altLang="en-US" sz="3300" dirty="0">
                <a:cs typeface="Times New Roman" panose="02020603050405020304" pitchFamily="18" charset="0"/>
              </a:rPr>
              <a:t> </a:t>
            </a:r>
            <a:r>
              <a:rPr lang="en-US" altLang="en-US" sz="3300" i="1" dirty="0">
                <a:cs typeface="Times New Roman" panose="02020603050405020304" pitchFamily="18" charset="0"/>
              </a:rPr>
              <a:t>p</a:t>
            </a:r>
            <a:r>
              <a:rPr lang="en-US" altLang="en-US" sz="3300" dirty="0">
                <a:cs typeface="Times New Roman" panose="02020603050405020304" pitchFamily="18" charset="0"/>
              </a:rPr>
              <a:t> dan </a:t>
            </a:r>
            <a:r>
              <a:rPr lang="en-US" altLang="en-US" sz="3300" i="1" dirty="0">
                <a:cs typeface="Times New Roman" panose="02020603050405020304" pitchFamily="18" charset="0"/>
              </a:rPr>
              <a:t>q</a:t>
            </a:r>
            <a:r>
              <a:rPr lang="en-US" altLang="en-US" sz="3300" dirty="0">
                <a:cs typeface="Times New Roman" panose="02020603050405020304" pitchFamily="18" charset="0"/>
              </a:rPr>
              <a:t> </a:t>
            </a:r>
            <a:r>
              <a:rPr lang="en-US" altLang="en-US" sz="3300" dirty="0" err="1">
                <a:cs typeface="Times New Roman" panose="02020603050405020304" pitchFamily="18" charset="0"/>
              </a:rPr>
              <a:t>tidak</a:t>
            </a:r>
            <a:r>
              <a:rPr lang="en-US" altLang="en-US" sz="3300" dirty="0">
                <a:cs typeface="Times New Roman" panose="02020603050405020304" pitchFamily="18" charset="0"/>
              </a:rPr>
              <a:t> </a:t>
            </a:r>
            <a:r>
              <a:rPr lang="en-US" altLang="en-US" sz="3300" dirty="0" err="1">
                <a:cs typeface="Times New Roman" panose="02020603050405020304" pitchFamily="18" charset="0"/>
              </a:rPr>
              <a:t>diketahui</a:t>
            </a:r>
            <a:r>
              <a:rPr lang="en-US" altLang="en-US" sz="3300" dirty="0">
                <a:cs typeface="Times New Roman" panose="02020603050405020304" pitchFamily="18" charset="0"/>
              </a:rPr>
              <a:t>.</a:t>
            </a:r>
          </a:p>
          <a:p>
            <a:pPr eaLnBrk="1" hangingPunct="1"/>
            <a:endParaRPr lang="en-US" altLang="en-US" sz="3300" dirty="0">
              <a:cs typeface="Times New Roman" panose="02020603050405020304" pitchFamily="18" charset="0"/>
            </a:endParaRPr>
          </a:p>
          <a:p>
            <a:r>
              <a:rPr lang="en-US" altLang="en-US" sz="3300" dirty="0" err="1">
                <a:cs typeface="Times New Roman" panose="02020603050405020304" pitchFamily="18" charset="0"/>
              </a:rPr>
              <a:t>jika</a:t>
            </a:r>
            <a:r>
              <a:rPr lang="en-US" altLang="en-US" sz="3300" dirty="0">
                <a:cs typeface="Times New Roman" panose="02020603050405020304" pitchFamily="18" charset="0"/>
              </a:rPr>
              <a:t> n </a:t>
            </a:r>
            <a:r>
              <a:rPr lang="en-US" altLang="en-US" sz="3300" dirty="0" err="1">
                <a:cs typeface="Times New Roman" panose="02020603050405020304" pitchFamily="18" charset="0"/>
              </a:rPr>
              <a:t>dapat</a:t>
            </a:r>
            <a:r>
              <a:rPr lang="en-US" altLang="en-US" sz="3300" dirty="0">
                <a:cs typeface="Times New Roman" panose="02020603050405020304" pitchFamily="18" charset="0"/>
              </a:rPr>
              <a:t> </a:t>
            </a:r>
            <a:r>
              <a:rPr lang="en-US" altLang="en-US" sz="3300" dirty="0" err="1">
                <a:cs typeface="Times New Roman" panose="02020603050405020304" pitchFamily="18" charset="0"/>
              </a:rPr>
              <a:t>difaktorkan</a:t>
            </a:r>
            <a:r>
              <a:rPr lang="en-US" altLang="en-US" sz="3300" dirty="0">
                <a:cs typeface="Times New Roman" panose="02020603050405020304" pitchFamily="18" charset="0"/>
              </a:rPr>
              <a:t> </a:t>
            </a:r>
            <a:r>
              <a:rPr lang="en-US" altLang="en-US" sz="3300" dirty="0" err="1">
                <a:cs typeface="Times New Roman" panose="02020603050405020304" pitchFamily="18" charset="0"/>
              </a:rPr>
              <a:t>menjadi</a:t>
            </a:r>
            <a:r>
              <a:rPr lang="en-US" altLang="en-US" sz="3300" dirty="0">
                <a:cs typeface="Times New Roman" panose="02020603050405020304" pitchFamily="18" charset="0"/>
              </a:rPr>
              <a:t> p dan q, </a:t>
            </a:r>
            <a:r>
              <a:rPr lang="en-US" altLang="en-US" sz="3300" dirty="0" err="1">
                <a:cs typeface="Times New Roman" panose="02020603050405020304" pitchFamily="18" charset="0"/>
              </a:rPr>
              <a:t>maka</a:t>
            </a:r>
            <a:r>
              <a:rPr lang="en-US" altLang="en-US" sz="3300" dirty="0">
                <a:cs typeface="Times New Roman" panose="02020603050405020304" pitchFamily="18" charset="0"/>
              </a:rPr>
              <a:t> </a:t>
            </a:r>
            <a:r>
              <a:rPr lang="en-US" altLang="en-US" sz="3300" dirty="0" err="1">
                <a:cs typeface="Times New Roman" panose="02020603050405020304" pitchFamily="18" charset="0"/>
              </a:rPr>
              <a:t>bilangan</a:t>
            </a:r>
            <a:r>
              <a:rPr lang="en-US" altLang="en-US" sz="3300" dirty="0">
                <a:cs typeface="Times New Roman" panose="02020603050405020304" pitchFamily="18" charset="0"/>
              </a:rPr>
              <a:t> </a:t>
            </a:r>
            <a:r>
              <a:rPr lang="en-US" altLang="en-US" sz="3300" dirty="0" err="1">
                <a:cs typeface="Times New Roman" panose="02020603050405020304" pitchFamily="18" charset="0"/>
              </a:rPr>
              <a:t>acak</a:t>
            </a:r>
            <a:r>
              <a:rPr lang="en-US" altLang="en-US" sz="3300" dirty="0">
                <a:cs typeface="Times New Roman" panose="02020603050405020304" pitchFamily="18" charset="0"/>
              </a:rPr>
              <a:t> </a:t>
            </a:r>
            <a:r>
              <a:rPr lang="en-US" altLang="en-US" sz="3300" dirty="0" err="1">
                <a:cs typeface="Times New Roman" panose="02020603050405020304" pitchFamily="18" charset="0"/>
              </a:rPr>
              <a:t>dapat</a:t>
            </a:r>
            <a:r>
              <a:rPr lang="en-US" altLang="en-US" sz="3300" dirty="0">
                <a:cs typeface="Times New Roman" panose="02020603050405020304" pitchFamily="18" charset="0"/>
              </a:rPr>
              <a:t> </a:t>
            </a:r>
            <a:r>
              <a:rPr lang="en-US" altLang="en-US" sz="3300" dirty="0" err="1">
                <a:cs typeface="Times New Roman" panose="02020603050405020304" pitchFamily="18" charset="0"/>
              </a:rPr>
              <a:t>dibangkitkan</a:t>
            </a:r>
            <a:r>
              <a:rPr lang="en-US" altLang="en-US" sz="3300" dirty="0">
                <a:cs typeface="Times New Roman" panose="02020603050405020304" pitchFamily="18" charset="0"/>
              </a:rPr>
              <a:t> </a:t>
            </a:r>
            <a:r>
              <a:rPr lang="en-US" altLang="en-US" sz="3300" dirty="0" err="1">
                <a:cs typeface="Times New Roman" panose="02020603050405020304" pitchFamily="18" charset="0"/>
              </a:rPr>
              <a:t>langsung</a:t>
            </a:r>
            <a:r>
              <a:rPr lang="en-US" altLang="en-US" sz="3300" dirty="0">
                <a:cs typeface="Times New Roman" panose="02020603050405020304" pitchFamily="18" charset="0"/>
              </a:rPr>
              <a:t> </a:t>
            </a:r>
            <a:r>
              <a:rPr lang="en-US" altLang="en-US" sz="3300" dirty="0" err="1">
                <a:cs typeface="Times New Roman" panose="02020603050405020304" pitchFamily="18" charset="0"/>
              </a:rPr>
              <a:t>dengan</a:t>
            </a:r>
            <a:r>
              <a:rPr lang="en-US" altLang="en-US" sz="3300" dirty="0">
                <a:cs typeface="Times New Roman" panose="02020603050405020304" pitchFamily="18" charset="0"/>
              </a:rPr>
              <a:t> </a:t>
            </a:r>
            <a:r>
              <a:rPr lang="en-US" altLang="en-US" sz="3300" dirty="0" err="1">
                <a:cs typeface="Times New Roman" panose="02020603050405020304" pitchFamily="18" charset="0"/>
              </a:rPr>
              <a:t>persamaan</a:t>
            </a:r>
            <a:r>
              <a:rPr lang="en-US" altLang="en-US" sz="3300" dirty="0"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r>
              <a:rPr lang="en-US" altLang="en-US" sz="3300" dirty="0">
                <a:cs typeface="Times New Roman" panose="02020603050405020304" pitchFamily="18" charset="0"/>
              </a:rPr>
              <a:t> 					</a:t>
            </a:r>
          </a:p>
          <a:p>
            <a:pPr eaLnBrk="1" hangingPunct="1"/>
            <a:endParaRPr lang="en-US" altLang="en-US" sz="4000" dirty="0">
              <a:cs typeface="Times New Roman" panose="02020603050405020304" pitchFamily="18" charset="0"/>
            </a:endParaRPr>
          </a:p>
          <a:p>
            <a:pPr eaLnBrk="1" hangingPunct="1"/>
            <a:endParaRPr lang="en-US" altLang="en-US" sz="4000" dirty="0">
              <a:cs typeface="Times New Roman" panose="02020603050405020304" pitchFamily="18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13B016C-5893-4474-8117-AA134E0675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CA0EFC04-14FC-4B93-8C93-9B523610848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33672292"/>
              </p:ext>
            </p:extLst>
          </p:nvPr>
        </p:nvGraphicFramePr>
        <p:xfrm>
          <a:off x="3423417" y="5357191"/>
          <a:ext cx="3059165" cy="675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1" r:id="rId3" imgW="1091726" imgH="241195" progId="Equation.3">
                  <p:embed/>
                </p:oleObj>
              </mc:Choice>
              <mc:Fallback>
                <p:oleObj r:id="rId3" imgW="1091726" imgH="241195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3417" y="5357191"/>
                        <a:ext cx="3059165" cy="67586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C56166-CA1C-4226-8EB0-D7B3CFB947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96500"/>
            <a:ext cx="10515600" cy="5175699"/>
          </a:xfrm>
        </p:spPr>
        <p:txBody>
          <a:bodyPr>
            <a:normAutofit fontScale="85000" lnSpcReduction="20000"/>
          </a:bodyPr>
          <a:lstStyle/>
          <a:p>
            <a:r>
              <a:rPr lang="en-US" altLang="en-US" dirty="0" err="1">
                <a:cs typeface="Times New Roman" panose="02020603050405020304" pitchFamily="18" charset="0"/>
              </a:rPr>
              <a:t>Bilangan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acak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tidak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harus</a:t>
            </a:r>
            <a:r>
              <a:rPr lang="en-US" altLang="en-US" dirty="0">
                <a:cs typeface="Times New Roman" panose="02020603050405020304" pitchFamily="18" charset="0"/>
              </a:rPr>
              <a:t> 1 bit </a:t>
            </a:r>
            <a:r>
              <a:rPr lang="en-US" altLang="en-US" i="1" dirty="0">
                <a:cs typeface="Times New Roman" panose="02020603050405020304" pitchFamily="18" charset="0"/>
              </a:rPr>
              <a:t>LSB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tetapi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bisa</a:t>
            </a:r>
            <a:r>
              <a:rPr lang="en-US" altLang="en-US" dirty="0">
                <a:cs typeface="Times New Roman" panose="02020603050405020304" pitchFamily="18" charset="0"/>
              </a:rPr>
              <a:t> juga </a:t>
            </a:r>
            <a:r>
              <a:rPr lang="en-US" altLang="en-US" i="1" dirty="0">
                <a:cs typeface="Times New Roman" panose="02020603050405020304" pitchFamily="18" charset="0"/>
              </a:rPr>
              <a:t>j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buah</a:t>
            </a:r>
            <a:r>
              <a:rPr lang="en-US" altLang="en-US" dirty="0">
                <a:cs typeface="Times New Roman" panose="02020603050405020304" pitchFamily="18" charset="0"/>
              </a:rPr>
              <a:t> bit (</a:t>
            </a:r>
            <a:r>
              <a:rPr lang="en-US" altLang="en-US" i="1" dirty="0">
                <a:cs typeface="Times New Roman" panose="02020603050405020304" pitchFamily="18" charset="0"/>
              </a:rPr>
              <a:t>j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adalah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bilangan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bulat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positif</a:t>
            </a:r>
            <a:r>
              <a:rPr lang="en-US" altLang="en-US" dirty="0">
                <a:cs typeface="Times New Roman" panose="02020603050405020304" pitchFamily="18" charset="0"/>
              </a:rPr>
              <a:t> yang </a:t>
            </a:r>
            <a:r>
              <a:rPr lang="en-US" altLang="en-US" dirty="0" err="1">
                <a:cs typeface="Times New Roman" panose="02020603050405020304" pitchFamily="18" charset="0"/>
              </a:rPr>
              <a:t>tidak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melebihi</a:t>
            </a:r>
            <a:r>
              <a:rPr lang="en-US" altLang="en-US" dirty="0">
                <a:cs typeface="Times New Roman" panose="02020603050405020304" pitchFamily="18" charset="0"/>
              </a:rPr>
              <a:t> log</a:t>
            </a:r>
            <a:r>
              <a:rPr lang="en-US" altLang="en-US" baseline="-30000" dirty="0">
                <a:cs typeface="Times New Roman" panose="02020603050405020304" pitchFamily="18" charset="0"/>
              </a:rPr>
              <a:t>2</a:t>
            </a:r>
            <a:r>
              <a:rPr lang="en-US" altLang="en-US" dirty="0">
                <a:cs typeface="Times New Roman" panose="02020603050405020304" pitchFamily="18" charset="0"/>
              </a:rPr>
              <a:t>(log</a:t>
            </a:r>
            <a:r>
              <a:rPr lang="en-US" altLang="en-US" baseline="-30000" dirty="0">
                <a:cs typeface="Times New Roman" panose="02020603050405020304" pitchFamily="18" charset="0"/>
              </a:rPr>
              <a:t>2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n</a:t>
            </a:r>
            <a:r>
              <a:rPr lang="en-US" altLang="en-US" dirty="0">
                <a:cs typeface="Times New Roman" panose="02020603050405020304" pitchFamily="18" charset="0"/>
              </a:rPr>
              <a:t>)) ). </a:t>
            </a:r>
          </a:p>
          <a:p>
            <a:endParaRPr lang="en-US" altLang="en-US" dirty="0">
              <a:cs typeface="Times New Roman" panose="02020603050405020304" pitchFamily="18" charset="0"/>
            </a:endParaRPr>
          </a:p>
          <a:p>
            <a:r>
              <a:rPr lang="en-US" altLang="en-US" dirty="0" err="1">
                <a:cs typeface="Times New Roman" panose="02020603050405020304" pitchFamily="18" charset="0"/>
              </a:rPr>
              <a:t>Perhatikan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contoh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berikut</a:t>
            </a:r>
            <a:r>
              <a:rPr lang="en-US" altLang="en-US" dirty="0">
                <a:cs typeface="Times New Roman" panose="02020603050405020304" pitchFamily="18" charset="0"/>
              </a:rPr>
              <a:t>:</a:t>
            </a:r>
          </a:p>
          <a:p>
            <a:endParaRPr lang="en-US" altLang="en-US" dirty="0"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r>
              <a:rPr lang="en-US" b="1" dirty="0" err="1"/>
              <a:t>Contoh</a:t>
            </a:r>
            <a:r>
              <a:rPr lang="en-US" b="1" dirty="0"/>
              <a:t> .</a:t>
            </a:r>
            <a:r>
              <a:rPr lang="en-US" dirty="0"/>
              <a:t> </a:t>
            </a:r>
            <a:r>
              <a:rPr lang="en-US" dirty="0" err="1"/>
              <a:t>Misalkan</a:t>
            </a:r>
            <a:r>
              <a:rPr lang="en-US" dirty="0"/>
              <a:t> </a:t>
            </a:r>
            <a:r>
              <a:rPr lang="en-US" i="1" dirty="0"/>
              <a:t>p</a:t>
            </a:r>
            <a:r>
              <a:rPr lang="en-US" dirty="0"/>
              <a:t> = 11351 dan </a:t>
            </a:r>
            <a:r>
              <a:rPr lang="en-US" i="1" dirty="0"/>
              <a:t>q </a:t>
            </a:r>
            <a:r>
              <a:rPr lang="en-US" dirty="0"/>
              <a:t>= 11987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i="1" dirty="0"/>
              <a:t>n</a:t>
            </a:r>
            <a:r>
              <a:rPr lang="en-US" dirty="0"/>
              <a:t> = </a:t>
            </a:r>
            <a:r>
              <a:rPr lang="en-US" i="1" dirty="0" err="1"/>
              <a:t>pq</a:t>
            </a:r>
            <a:r>
              <a:rPr lang="en-US" dirty="0"/>
              <a:t> = 136064437. </a:t>
            </a:r>
          </a:p>
          <a:p>
            <a:pPr marL="0" indent="0">
              <a:buNone/>
              <a:defRPr/>
            </a:pPr>
            <a:r>
              <a:rPr lang="en-US" dirty="0"/>
              <a:t>Kita </a:t>
            </a:r>
            <a:r>
              <a:rPr lang="en-US" dirty="0" err="1"/>
              <a:t>pilih</a:t>
            </a:r>
            <a:r>
              <a:rPr lang="en-US" dirty="0"/>
              <a:t> </a:t>
            </a:r>
            <a:r>
              <a:rPr lang="en-US" i="1" dirty="0"/>
              <a:t>s </a:t>
            </a:r>
            <a:r>
              <a:rPr lang="en-US" dirty="0"/>
              <a:t>= 80331757 dan </a:t>
            </a:r>
            <a:r>
              <a:rPr lang="en-US" i="1" dirty="0"/>
              <a:t>j </a:t>
            </a:r>
            <a:r>
              <a:rPr lang="en-US" dirty="0"/>
              <a:t>= 4 </a:t>
            </a:r>
          </a:p>
          <a:p>
            <a:pPr marL="0" indent="0">
              <a:buNone/>
              <a:defRPr/>
            </a:pPr>
            <a:r>
              <a:rPr lang="en-US" dirty="0"/>
              <a:t>(</a:t>
            </a:r>
            <a:r>
              <a:rPr lang="en-US" i="1" dirty="0"/>
              <a:t>j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melebihi</a:t>
            </a:r>
            <a:r>
              <a:rPr lang="en-US" dirty="0"/>
              <a:t> log</a:t>
            </a:r>
            <a:r>
              <a:rPr lang="en-US" baseline="-25000" dirty="0"/>
              <a:t>2</a:t>
            </a:r>
            <a:r>
              <a:rPr lang="en-US" dirty="0"/>
              <a:t>(log</a:t>
            </a:r>
            <a:r>
              <a:rPr lang="en-US" baseline="-25000" dirty="0"/>
              <a:t>2</a:t>
            </a:r>
            <a:r>
              <a:rPr lang="en-US" dirty="0"/>
              <a:t> 136064437) = 4.75594). </a:t>
            </a:r>
          </a:p>
          <a:p>
            <a:pPr marL="0" indent="0">
              <a:buNone/>
              <a:defRPr/>
            </a:pPr>
            <a:endParaRPr lang="en-US" dirty="0"/>
          </a:p>
          <a:p>
            <a:pPr marL="0" indent="0">
              <a:buNone/>
              <a:defRPr/>
            </a:pPr>
            <a:r>
              <a:rPr lang="en-US" dirty="0" err="1"/>
              <a:t>Hitung</a:t>
            </a:r>
            <a:r>
              <a:rPr lang="en-US" dirty="0"/>
              <a:t>:  </a:t>
            </a:r>
            <a:r>
              <a:rPr lang="en-US" i="1" dirty="0"/>
              <a:t>x</a:t>
            </a:r>
            <a:r>
              <a:rPr lang="en-US" baseline="-25000" dirty="0"/>
              <a:t>0</a:t>
            </a:r>
            <a:r>
              <a:rPr lang="en-US" dirty="0"/>
              <a:t> =</a:t>
            </a:r>
            <a:r>
              <a:rPr lang="en-US" i="1" dirty="0"/>
              <a:t> </a:t>
            </a:r>
            <a:r>
              <a:rPr lang="en-US" dirty="0"/>
              <a:t>80331757</a:t>
            </a:r>
            <a:r>
              <a:rPr lang="en-US" baseline="30000" dirty="0"/>
              <a:t>2 </a:t>
            </a:r>
            <a:r>
              <a:rPr lang="en-US" dirty="0"/>
              <a:t>mod 136064437 = 1312737111. </a:t>
            </a:r>
          </a:p>
          <a:p>
            <a:pPr marL="0" indent="0">
              <a:buNone/>
              <a:defRPr/>
            </a:pPr>
            <a:r>
              <a:rPr lang="en-US" dirty="0" err="1"/>
              <a:t>Barisan</a:t>
            </a:r>
            <a:r>
              <a:rPr lang="en-US" dirty="0"/>
              <a:t> bit </a:t>
            </a:r>
            <a:r>
              <a:rPr lang="en-US" dirty="0" err="1"/>
              <a:t>acak</a:t>
            </a:r>
            <a:r>
              <a:rPr lang="en-US" dirty="0"/>
              <a:t> yang </a:t>
            </a:r>
            <a:r>
              <a:rPr lang="en-US" dirty="0" err="1"/>
              <a:t>dihasilkan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berikut</a:t>
            </a:r>
            <a:r>
              <a:rPr lang="en-US" dirty="0"/>
              <a:t>:</a:t>
            </a:r>
          </a:p>
          <a:p>
            <a:endParaRPr lang="en-US" altLang="en-US" dirty="0"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2623CCC-423B-4A78-86FD-720E65AA05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Kriptografi/Informatika - STEI ITB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B212C80-1636-4D7A-9919-DE3A4F3F3A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B91E1-2544-43F2-9998-9D6521F31C7A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6141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403621-B2CE-4CD2-9079-4F3BEAE5C5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5069" y="606287"/>
            <a:ext cx="10853530" cy="5211418"/>
          </a:xfrm>
        </p:spPr>
        <p:txBody>
          <a:bodyPr>
            <a:noAutofit/>
          </a:bodyPr>
          <a:lstStyle/>
          <a:p>
            <a:pPr marL="0" indent="0">
              <a:buNone/>
              <a:defRPr/>
            </a:pPr>
            <a:endParaRPr lang="en-US" sz="2400" dirty="0"/>
          </a:p>
          <a:p>
            <a:pPr eaLnBrk="1" hangingPunct="1">
              <a:buFontTx/>
              <a:buNone/>
              <a:defRPr/>
            </a:pPr>
            <a:r>
              <a:rPr lang="en-US" sz="2400" dirty="0"/>
              <a:t> 	</a:t>
            </a:r>
            <a:r>
              <a:rPr lang="en-US" sz="2400" i="1" dirty="0"/>
              <a:t>x</a:t>
            </a:r>
            <a:r>
              <a:rPr lang="en-US" sz="2400" baseline="-25000" dirty="0"/>
              <a:t>1</a:t>
            </a:r>
            <a:r>
              <a:rPr lang="en-US" sz="2400" dirty="0"/>
              <a:t> = </a:t>
            </a:r>
            <a:r>
              <a:rPr lang="en-US" sz="2400" i="1" dirty="0"/>
              <a:t>x</a:t>
            </a:r>
            <a:r>
              <a:rPr lang="en-US" sz="2400" baseline="-25000" dirty="0"/>
              <a:t>0</a:t>
            </a:r>
            <a:r>
              <a:rPr lang="en-US" sz="2400" baseline="30000" dirty="0"/>
              <a:t>2 </a:t>
            </a:r>
            <a:r>
              <a:rPr lang="en-US" sz="2400" dirty="0"/>
              <a:t>mod </a:t>
            </a:r>
            <a:r>
              <a:rPr lang="en-US" sz="2400" i="1" dirty="0"/>
              <a:t>n</a:t>
            </a:r>
            <a:r>
              <a:rPr lang="en-US" sz="2400" dirty="0"/>
              <a:t> = 131273718</a:t>
            </a:r>
            <a:r>
              <a:rPr lang="en-US" sz="2400" baseline="30000" dirty="0"/>
              <a:t>2</a:t>
            </a:r>
            <a:r>
              <a:rPr lang="en-US" sz="2400" dirty="0"/>
              <a:t> mod 136064437 = 47497112 </a:t>
            </a:r>
          </a:p>
          <a:p>
            <a:pPr eaLnBrk="1" hangingPunct="1">
              <a:buFontTx/>
              <a:buNone/>
              <a:defRPr/>
            </a:pPr>
            <a:r>
              <a:rPr lang="en-US" sz="2400" dirty="0"/>
              <a:t>	z</a:t>
            </a:r>
            <a:r>
              <a:rPr lang="en-US" sz="2400" baseline="-25000" dirty="0"/>
              <a:t>1</a:t>
            </a:r>
            <a:r>
              <a:rPr lang="en-US" sz="2400" dirty="0"/>
              <a:t> =  47497112 </a:t>
            </a:r>
            <a:r>
              <a:rPr lang="en-US" sz="2400" dirty="0">
                <a:sym typeface="Symbol"/>
              </a:rPr>
              <a:t></a:t>
            </a:r>
            <a:r>
              <a:rPr lang="en-US" sz="2400" dirty="0"/>
              <a:t> 8 (mod 2</a:t>
            </a:r>
            <a:r>
              <a:rPr lang="en-US" sz="2400" baseline="30000" dirty="0"/>
              <a:t>4</a:t>
            </a:r>
            <a:r>
              <a:rPr lang="en-US" sz="2400" dirty="0"/>
              <a:t>) = 1000</a:t>
            </a:r>
            <a:r>
              <a:rPr lang="en-US" sz="2400" baseline="-25000" dirty="0"/>
              <a:t>basis 2 </a:t>
            </a:r>
            <a:r>
              <a:rPr lang="en-US" sz="2400" dirty="0"/>
              <a:t> (4 bit </a:t>
            </a:r>
            <a:r>
              <a:rPr lang="en-US" sz="2400" i="1" dirty="0"/>
              <a:t>LSB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47497112)</a:t>
            </a:r>
          </a:p>
          <a:p>
            <a:pPr eaLnBrk="1" hangingPunct="1">
              <a:buFontTx/>
              <a:buNone/>
              <a:defRPr/>
            </a:pPr>
            <a:r>
              <a:rPr lang="en-US" sz="2400" dirty="0"/>
              <a:t> </a:t>
            </a:r>
          </a:p>
          <a:p>
            <a:pPr eaLnBrk="1" hangingPunct="1">
              <a:buFontTx/>
              <a:buNone/>
              <a:defRPr/>
            </a:pPr>
            <a:r>
              <a:rPr lang="en-US" sz="2400" i="1" dirty="0"/>
              <a:t>	x</a:t>
            </a:r>
            <a:r>
              <a:rPr lang="en-US" sz="2400" baseline="-25000" dirty="0"/>
              <a:t>2</a:t>
            </a:r>
            <a:r>
              <a:rPr lang="en-US" sz="2400" dirty="0"/>
              <a:t> = </a:t>
            </a:r>
            <a:r>
              <a:rPr lang="en-US" sz="2400" i="1" dirty="0"/>
              <a:t>x</a:t>
            </a:r>
            <a:r>
              <a:rPr lang="en-US" sz="2400" baseline="-25000" dirty="0"/>
              <a:t>1</a:t>
            </a:r>
            <a:r>
              <a:rPr lang="en-US" sz="2400" baseline="30000" dirty="0"/>
              <a:t>2 </a:t>
            </a:r>
            <a:r>
              <a:rPr lang="en-US" sz="2400" dirty="0"/>
              <a:t>mod </a:t>
            </a:r>
            <a:r>
              <a:rPr lang="en-US" sz="2400" i="1" dirty="0"/>
              <a:t>n</a:t>
            </a:r>
            <a:r>
              <a:rPr lang="en-US" sz="2400" dirty="0"/>
              <a:t> = 47497112</a:t>
            </a:r>
            <a:r>
              <a:rPr lang="en-US" sz="2400" baseline="30000" dirty="0"/>
              <a:t>2</a:t>
            </a:r>
            <a:r>
              <a:rPr lang="en-US" sz="2400" dirty="0"/>
              <a:t> mod 136064437 = 69993144 </a:t>
            </a:r>
          </a:p>
          <a:p>
            <a:pPr eaLnBrk="1" hangingPunct="1">
              <a:buFontTx/>
              <a:buNone/>
              <a:defRPr/>
            </a:pPr>
            <a:r>
              <a:rPr lang="en-US" sz="2400" dirty="0"/>
              <a:t>	z</a:t>
            </a:r>
            <a:r>
              <a:rPr lang="en-US" sz="2400" baseline="-25000" dirty="0"/>
              <a:t>2</a:t>
            </a:r>
            <a:r>
              <a:rPr lang="en-US" sz="2400" dirty="0"/>
              <a:t> =  69993144 </a:t>
            </a:r>
            <a:r>
              <a:rPr lang="en-US" sz="2400" dirty="0">
                <a:sym typeface="Symbol"/>
              </a:rPr>
              <a:t></a:t>
            </a:r>
            <a:r>
              <a:rPr lang="en-US" sz="2400" dirty="0"/>
              <a:t> 8 (mod 2</a:t>
            </a:r>
            <a:r>
              <a:rPr lang="en-US" sz="2400" baseline="30000" dirty="0"/>
              <a:t>4</a:t>
            </a:r>
            <a:r>
              <a:rPr lang="en-US" sz="2400" dirty="0"/>
              <a:t>) = 1000</a:t>
            </a:r>
            <a:r>
              <a:rPr lang="en-US" sz="2400" baseline="-25000" dirty="0"/>
              <a:t>basis 2 </a:t>
            </a:r>
            <a:r>
              <a:rPr lang="en-US" sz="2400" dirty="0"/>
              <a:t> (4 bit </a:t>
            </a:r>
            <a:r>
              <a:rPr lang="en-US" sz="2400" i="1" dirty="0"/>
              <a:t>LSB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69993144)</a:t>
            </a:r>
          </a:p>
          <a:p>
            <a:pPr eaLnBrk="1" hangingPunct="1">
              <a:buFontTx/>
              <a:buNone/>
              <a:defRPr/>
            </a:pPr>
            <a:r>
              <a:rPr lang="en-US" sz="2400" dirty="0"/>
              <a:t>	…</a:t>
            </a:r>
          </a:p>
          <a:p>
            <a:pPr eaLnBrk="1" hangingPunct="1">
              <a:buFontTx/>
              <a:buNone/>
              <a:defRPr/>
            </a:pPr>
            <a:r>
              <a:rPr lang="en-US" sz="2400" dirty="0"/>
              <a:t> 	</a:t>
            </a:r>
            <a:r>
              <a:rPr lang="en-US" sz="2400" i="1" dirty="0"/>
              <a:t>x</a:t>
            </a:r>
            <a:r>
              <a:rPr lang="en-US" sz="2400" baseline="-25000" dirty="0"/>
              <a:t>3</a:t>
            </a:r>
            <a:r>
              <a:rPr lang="en-US" sz="2400" dirty="0"/>
              <a:t> = </a:t>
            </a:r>
            <a:r>
              <a:rPr lang="en-US" sz="2400" i="1" dirty="0"/>
              <a:t>x</a:t>
            </a:r>
            <a:r>
              <a:rPr lang="en-US" sz="2400" baseline="-25000" dirty="0"/>
              <a:t>2</a:t>
            </a:r>
            <a:r>
              <a:rPr lang="en-US" sz="2400" baseline="30000" dirty="0"/>
              <a:t>2 </a:t>
            </a:r>
            <a:r>
              <a:rPr lang="en-US" sz="2400" dirty="0"/>
              <a:t>mod </a:t>
            </a:r>
            <a:r>
              <a:rPr lang="en-US" sz="2400" i="1" dirty="0"/>
              <a:t>n</a:t>
            </a:r>
            <a:r>
              <a:rPr lang="en-US" sz="2400" dirty="0"/>
              <a:t> = 69993144</a:t>
            </a:r>
            <a:r>
              <a:rPr lang="en-US" sz="2400" baseline="30000" dirty="0"/>
              <a:t>2</a:t>
            </a:r>
            <a:r>
              <a:rPr lang="en-US" sz="2400" dirty="0"/>
              <a:t> mod 136064437 = 13810821 </a:t>
            </a:r>
          </a:p>
          <a:p>
            <a:pPr eaLnBrk="1" hangingPunct="1">
              <a:buFontTx/>
              <a:buNone/>
              <a:defRPr/>
            </a:pPr>
            <a:r>
              <a:rPr lang="en-US" sz="2400" dirty="0"/>
              <a:t>	z</a:t>
            </a:r>
            <a:r>
              <a:rPr lang="en-US" sz="2400" baseline="-25000" dirty="0"/>
              <a:t>3</a:t>
            </a:r>
            <a:r>
              <a:rPr lang="en-US" sz="2400" dirty="0"/>
              <a:t> =  13810821 </a:t>
            </a:r>
            <a:r>
              <a:rPr lang="en-US" sz="2400" dirty="0">
                <a:sym typeface="Symbol"/>
              </a:rPr>
              <a:t></a:t>
            </a:r>
            <a:r>
              <a:rPr lang="en-US" sz="2400" dirty="0"/>
              <a:t> 5 (mod 2</a:t>
            </a:r>
            <a:r>
              <a:rPr lang="en-US" sz="2400" baseline="30000" dirty="0"/>
              <a:t>4</a:t>
            </a:r>
            <a:r>
              <a:rPr lang="en-US" sz="2400" dirty="0"/>
              <a:t>) = 0101</a:t>
            </a:r>
            <a:r>
              <a:rPr lang="en-US" sz="2400" baseline="-25000" dirty="0"/>
              <a:t>basis 2 </a:t>
            </a:r>
            <a:r>
              <a:rPr lang="en-US" sz="2400" dirty="0"/>
              <a:t> (4 bit </a:t>
            </a:r>
            <a:r>
              <a:rPr lang="en-US" sz="2400" i="1" dirty="0"/>
              <a:t>LSB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13810821)</a:t>
            </a:r>
          </a:p>
          <a:p>
            <a:pPr eaLnBrk="1" hangingPunct="1">
              <a:buFontTx/>
              <a:buNone/>
              <a:defRPr/>
            </a:pPr>
            <a:r>
              <a:rPr lang="en-US" sz="2400" dirty="0"/>
              <a:t>	…</a:t>
            </a:r>
          </a:p>
          <a:p>
            <a:pPr eaLnBrk="1" hangingPunct="1">
              <a:buFontTx/>
              <a:buNone/>
              <a:defRPr/>
            </a:pPr>
            <a:r>
              <a:rPr lang="en-US" sz="2400" dirty="0"/>
              <a:t> </a:t>
            </a:r>
            <a:r>
              <a:rPr lang="en-US" sz="2400" dirty="0" err="1"/>
              <a:t>Barisan</a:t>
            </a:r>
            <a:r>
              <a:rPr lang="en-US" sz="2400" dirty="0"/>
              <a:t> </a:t>
            </a:r>
            <a:r>
              <a:rPr lang="en-US" sz="2400" dirty="0" err="1"/>
              <a:t>blok</a:t>
            </a:r>
            <a:r>
              <a:rPr lang="en-US" sz="2400" dirty="0"/>
              <a:t> bit </a:t>
            </a:r>
            <a:r>
              <a:rPr lang="en-US" sz="2400" dirty="0" err="1"/>
              <a:t>acak</a:t>
            </a:r>
            <a:r>
              <a:rPr lang="en-US" sz="2400" dirty="0"/>
              <a:t> yang </a:t>
            </a:r>
            <a:r>
              <a:rPr lang="en-US" sz="2400" dirty="0" err="1"/>
              <a:t>dihasilkan</a:t>
            </a:r>
            <a:r>
              <a:rPr lang="en-US" sz="2400" dirty="0"/>
              <a:t>:   1000 1000 0101  …	</a:t>
            </a:r>
          </a:p>
          <a:p>
            <a:pPr eaLnBrk="1" hangingPunct="1">
              <a:buFontTx/>
              <a:buNone/>
              <a:defRPr/>
            </a:pPr>
            <a:r>
              <a:rPr lang="en-US" sz="2400" dirty="0"/>
              <a:t> </a:t>
            </a:r>
          </a:p>
          <a:p>
            <a:pPr eaLnBrk="1" hangingPunct="1">
              <a:buFontTx/>
              <a:buNone/>
              <a:defRPr/>
            </a:pPr>
            <a:r>
              <a:rPr lang="en-US" sz="2400" dirty="0"/>
              <a:t>	</a:t>
            </a:r>
          </a:p>
        </p:txBody>
      </p:sp>
      <p:sp>
        <p:nvSpPr>
          <p:cNvPr id="16388" name="Slide Number Placeholder 4">
            <a:extLst>
              <a:ext uri="{FF2B5EF4-FFF2-40B4-BE49-F238E27FC236}">
                <a16:creationId xmlns:a16="http://schemas.microsoft.com/office/drawing/2014/main" id="{729E071D-CB08-4E6B-8620-E9B9DEA3A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9C85051-5ACF-44BC-89AE-262B7C5F4723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40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Footer Placeholder 4">
            <a:extLst>
              <a:ext uri="{FF2B5EF4-FFF2-40B4-BE49-F238E27FC236}">
                <a16:creationId xmlns:a16="http://schemas.microsoft.com/office/drawing/2014/main" id="{569DF505-BF4E-4C40-8A98-73BD9BDF48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Rinaldi Munir/IF4020 Kriptografi/Informatika - STEI ITB</a:t>
            </a:r>
          </a:p>
        </p:txBody>
      </p:sp>
      <p:sp>
        <p:nvSpPr>
          <p:cNvPr id="17411" name="Slide Number Placeholder 5">
            <a:extLst>
              <a:ext uri="{FF2B5EF4-FFF2-40B4-BE49-F238E27FC236}">
                <a16:creationId xmlns:a16="http://schemas.microsoft.com/office/drawing/2014/main" id="{78144550-C4D0-4436-973E-D4D13090B9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D59503F-9F37-4EB7-BBFD-2F3B598350BD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400"/>
          </a:p>
        </p:txBody>
      </p:sp>
      <p:sp>
        <p:nvSpPr>
          <p:cNvPr id="17412" name="Rectangle 3">
            <a:extLst>
              <a:ext uri="{FF2B5EF4-FFF2-40B4-BE49-F238E27FC236}">
                <a16:creationId xmlns:a16="http://schemas.microsoft.com/office/drawing/2014/main" id="{B8A9A864-9C77-4253-8D05-BB4EDC13CF7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52329" y="685800"/>
            <a:ext cx="10101471" cy="5410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dirty="0" err="1">
                <a:cs typeface="Times New Roman" panose="02020603050405020304" pitchFamily="18" charset="0"/>
              </a:rPr>
              <a:t>Keamanan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BBS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terletak</a:t>
            </a:r>
            <a:r>
              <a:rPr lang="en-US" altLang="en-US" dirty="0">
                <a:cs typeface="Times New Roman" panose="02020603050405020304" pitchFamily="18" charset="0"/>
              </a:rPr>
              <a:t> pada </a:t>
            </a:r>
            <a:r>
              <a:rPr lang="en-US" altLang="en-US" dirty="0" err="1">
                <a:cs typeface="Times New Roman" panose="02020603050405020304" pitchFamily="18" charset="0"/>
              </a:rPr>
              <a:t>sulitnya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memfaktorkan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n</a:t>
            </a:r>
            <a:r>
              <a:rPr lang="en-US" altLang="en-US" dirty="0">
                <a:cs typeface="Times New Roman" panose="02020603050405020304" pitchFamily="18" charset="0"/>
              </a:rPr>
              <a:t>. Nilai </a:t>
            </a:r>
            <a:r>
              <a:rPr lang="en-US" altLang="en-US" i="1" dirty="0">
                <a:cs typeface="Times New Roman" panose="02020603050405020304" pitchFamily="18" charset="0"/>
              </a:rPr>
              <a:t>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tidak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perlu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rahasia</a:t>
            </a:r>
            <a:r>
              <a:rPr lang="en-US" altLang="en-US" dirty="0">
                <a:cs typeface="Times New Roman" panose="02020603050405020304" pitchFamily="18" charset="0"/>
              </a:rPr>
              <a:t> dan </a:t>
            </a:r>
            <a:r>
              <a:rPr lang="en-US" altLang="en-US" dirty="0" err="1">
                <a:cs typeface="Times New Roman" panose="02020603050405020304" pitchFamily="18" charset="0"/>
              </a:rPr>
              <a:t>dapat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diumumkan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kepada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publik</a:t>
            </a:r>
            <a:r>
              <a:rPr lang="en-US" altLang="en-US" dirty="0">
                <a:cs typeface="Times New Roman" panose="02020603050405020304" pitchFamily="18" charset="0"/>
              </a:rPr>
              <a:t>. </a:t>
            </a:r>
          </a:p>
          <a:p>
            <a:pPr eaLnBrk="1" hangingPunct="1">
              <a:lnSpc>
                <a:spcPct val="90000"/>
              </a:lnSpc>
            </a:pPr>
            <a:endParaRPr lang="en-US" altLang="en-US" dirty="0"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i="1" dirty="0">
                <a:cs typeface="Times New Roman" panose="02020603050405020304" pitchFamily="18" charset="0"/>
              </a:rPr>
              <a:t>BBS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tidak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dapat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diprediksi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dari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arah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kiri</a:t>
            </a:r>
            <a:r>
              <a:rPr lang="en-US" altLang="en-US" dirty="0">
                <a:cs typeface="Times New Roman" panose="02020603050405020304" pitchFamily="18" charset="0"/>
              </a:rPr>
              <a:t> (</a:t>
            </a:r>
            <a:r>
              <a:rPr lang="en-US" altLang="en-US" i="1" dirty="0">
                <a:cs typeface="Times New Roman" panose="02020603050405020304" pitchFamily="18" charset="0"/>
              </a:rPr>
              <a:t>unpredictable to the left</a:t>
            </a:r>
            <a:r>
              <a:rPr lang="en-US" altLang="en-US" dirty="0">
                <a:cs typeface="Times New Roman" panose="02020603050405020304" pitchFamily="18" charset="0"/>
              </a:rPr>
              <a:t>) dan </a:t>
            </a:r>
            <a:r>
              <a:rPr lang="en-US" altLang="en-US" dirty="0" err="1">
                <a:cs typeface="Times New Roman" panose="02020603050405020304" pitchFamily="18" charset="0"/>
              </a:rPr>
              <a:t>tidak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dapat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diprediksi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dari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arah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kanan</a:t>
            </a:r>
            <a:r>
              <a:rPr lang="en-US" altLang="en-US" dirty="0">
                <a:cs typeface="Times New Roman" panose="02020603050405020304" pitchFamily="18" charset="0"/>
              </a:rPr>
              <a:t> (</a:t>
            </a:r>
            <a:r>
              <a:rPr lang="en-US" altLang="en-US" i="1" dirty="0">
                <a:cs typeface="Times New Roman" panose="02020603050405020304" pitchFamily="18" charset="0"/>
              </a:rPr>
              <a:t>unpredictable to the </a:t>
            </a:r>
            <a:r>
              <a:rPr lang="en-US" altLang="en-US" i="1" dirty="0" err="1">
                <a:cs typeface="Times New Roman" panose="02020603050405020304" pitchFamily="18" charset="0"/>
              </a:rPr>
              <a:t>kanan</a:t>
            </a:r>
            <a:r>
              <a:rPr lang="en-US" altLang="en-US" dirty="0">
                <a:cs typeface="Times New Roman" panose="02020603050405020304" pitchFamily="18" charset="0"/>
              </a:rPr>
              <a:t>), </a:t>
            </a:r>
          </a:p>
          <a:p>
            <a:pPr eaLnBrk="1" hangingPunct="1">
              <a:lnSpc>
                <a:spcPct val="90000"/>
              </a:lnSpc>
            </a:pPr>
            <a:endParaRPr lang="en-US" altLang="en-US" dirty="0"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dirty="0" err="1">
                <a:cs typeface="Times New Roman" panose="02020603050405020304" pitchFamily="18" charset="0"/>
              </a:rPr>
              <a:t>artinya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jika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diberikan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barisan</a:t>
            </a:r>
            <a:r>
              <a:rPr lang="en-US" altLang="en-US" dirty="0">
                <a:cs typeface="Times New Roman" panose="02020603050405020304" pitchFamily="18" charset="0"/>
              </a:rPr>
              <a:t> bit yang </a:t>
            </a:r>
            <a:r>
              <a:rPr lang="en-US" altLang="en-US" dirty="0" err="1">
                <a:cs typeface="Times New Roman" panose="02020603050405020304" pitchFamily="18" charset="0"/>
              </a:rPr>
              <a:t>dihasilkan</a:t>
            </a:r>
            <a:r>
              <a:rPr lang="en-US" altLang="en-US" dirty="0">
                <a:cs typeface="Times New Roman" panose="02020603050405020304" pitchFamily="18" charset="0"/>
              </a:rPr>
              <a:t> oleh </a:t>
            </a:r>
            <a:r>
              <a:rPr lang="en-US" altLang="en-US" i="1" dirty="0">
                <a:cs typeface="Times New Roman" panose="02020603050405020304" pitchFamily="18" charset="0"/>
              </a:rPr>
              <a:t>BBS</a:t>
            </a:r>
            <a:r>
              <a:rPr lang="en-US" altLang="en-US" dirty="0">
                <a:cs typeface="Times New Roman" panose="02020603050405020304" pitchFamily="18" charset="0"/>
              </a:rPr>
              <a:t>, </a:t>
            </a:r>
            <a:r>
              <a:rPr lang="en-US" altLang="en-US" dirty="0" err="1">
                <a:cs typeface="Times New Roman" panose="02020603050405020304" pitchFamily="18" charset="0"/>
              </a:rPr>
              <a:t>kriptanalis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tidak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dapat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memprediksi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barisan</a:t>
            </a:r>
            <a:r>
              <a:rPr lang="en-US" altLang="en-US" dirty="0">
                <a:cs typeface="Times New Roman" panose="02020603050405020304" pitchFamily="18" charset="0"/>
              </a:rPr>
              <a:t> bit </a:t>
            </a:r>
            <a:r>
              <a:rPr lang="en-US" altLang="en-US" dirty="0" err="1">
                <a:cs typeface="Times New Roman" panose="02020603050405020304" pitchFamily="18" charset="0"/>
              </a:rPr>
              <a:t>sebelumnya</a:t>
            </a:r>
            <a:r>
              <a:rPr lang="en-US" altLang="en-US" dirty="0">
                <a:cs typeface="Times New Roman" panose="02020603050405020304" pitchFamily="18" charset="0"/>
              </a:rPr>
              <a:t> dan </a:t>
            </a:r>
            <a:r>
              <a:rPr lang="en-US" altLang="en-US" dirty="0" err="1">
                <a:cs typeface="Times New Roman" panose="02020603050405020304" pitchFamily="18" charset="0"/>
              </a:rPr>
              <a:t>barisan</a:t>
            </a:r>
            <a:r>
              <a:rPr lang="en-US" altLang="en-US" dirty="0">
                <a:cs typeface="Times New Roman" panose="02020603050405020304" pitchFamily="18" charset="0"/>
              </a:rPr>
              <a:t> bit </a:t>
            </a:r>
            <a:r>
              <a:rPr lang="en-US" altLang="en-US" dirty="0" err="1">
                <a:cs typeface="Times New Roman" panose="02020603050405020304" pitchFamily="18" charset="0"/>
              </a:rPr>
              <a:t>sesudahnya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Footer Placeholder 4">
            <a:extLst>
              <a:ext uri="{FF2B5EF4-FFF2-40B4-BE49-F238E27FC236}">
                <a16:creationId xmlns:a16="http://schemas.microsoft.com/office/drawing/2014/main" id="{BA35A0F4-8EB0-45C2-9046-0528132C79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Rinaldi Munir/IF4020 Kriptografi/Informatika - STEI ITB</a:t>
            </a:r>
          </a:p>
        </p:txBody>
      </p:sp>
      <p:sp>
        <p:nvSpPr>
          <p:cNvPr id="18435" name="Slide Number Placeholder 5">
            <a:extLst>
              <a:ext uri="{FF2B5EF4-FFF2-40B4-BE49-F238E27FC236}">
                <a16:creationId xmlns:a16="http://schemas.microsoft.com/office/drawing/2014/main" id="{5C7AF94D-9AC3-41B2-83E3-72D524704E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124E473-3EE0-46B0-B608-E97E0FE5AFD5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400"/>
          </a:p>
        </p:txBody>
      </p:sp>
      <p:sp>
        <p:nvSpPr>
          <p:cNvPr id="18436" name="Rectangle 2">
            <a:extLst>
              <a:ext uri="{FF2B5EF4-FFF2-40B4-BE49-F238E27FC236}">
                <a16:creationId xmlns:a16="http://schemas.microsoft.com/office/drawing/2014/main" id="{CAE78403-4D77-40F9-B32D-DA03C53ECE1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b="1" i="1" dirty="0">
                <a:latin typeface="+mn-lt"/>
                <a:cs typeface="Times New Roman" panose="02020603050405020304" pitchFamily="18" charset="0"/>
              </a:rPr>
              <a:t>CSPRNG</a:t>
            </a:r>
            <a:r>
              <a:rPr lang="en-US" altLang="en-US" b="1" dirty="0"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+mn-lt"/>
                <a:cs typeface="Times New Roman" panose="02020603050405020304" pitchFamily="18" charset="0"/>
              </a:rPr>
              <a:t>Berbasis</a:t>
            </a:r>
            <a:r>
              <a:rPr lang="en-US" altLang="en-US" b="1" dirty="0"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n-US" b="1" i="1" dirty="0">
                <a:latin typeface="+mn-lt"/>
                <a:cs typeface="Times New Roman" panose="02020603050405020304" pitchFamily="18" charset="0"/>
              </a:rPr>
              <a:t>RSA</a:t>
            </a:r>
            <a:r>
              <a:rPr lang="en-US" altLang="en-US" b="1" dirty="0">
                <a:latin typeface="+mn-lt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8437" name="Rectangle 3">
            <a:extLst>
              <a:ext uri="{FF2B5EF4-FFF2-40B4-BE49-F238E27FC236}">
                <a16:creationId xmlns:a16="http://schemas.microsoft.com/office/drawing/2014/main" id="{863E9F3E-4B94-4E0E-8288-49214C1C4E0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en-US" sz="2400" dirty="0" err="1">
                <a:cs typeface="Times New Roman" panose="02020603050405020304" pitchFamily="18" charset="0"/>
              </a:rPr>
              <a:t>Algoritma</a:t>
            </a:r>
            <a:r>
              <a:rPr lang="en-US" altLang="en-US" sz="2400" dirty="0">
                <a:cs typeface="Times New Roman" panose="02020603050405020304" pitchFamily="18" charset="0"/>
              </a:rPr>
              <a:t>:</a:t>
            </a:r>
          </a:p>
          <a:p>
            <a:pPr marL="609600" indent="-609600">
              <a:buFontTx/>
              <a:buAutoNum type="arabicPeriod"/>
            </a:pPr>
            <a:r>
              <a:rPr lang="en-US" altLang="en-US" sz="2400" dirty="0" err="1">
                <a:cs typeface="Times New Roman" panose="02020603050405020304" pitchFamily="18" charset="0"/>
              </a:rPr>
              <a:t>Pilih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dua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buah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bilangan</a:t>
            </a:r>
            <a:r>
              <a:rPr lang="en-US" altLang="en-US" sz="2400" dirty="0">
                <a:cs typeface="Times New Roman" panose="02020603050405020304" pitchFamily="18" charset="0"/>
              </a:rPr>
              <a:t> prima </a:t>
            </a:r>
            <a:r>
              <a:rPr lang="en-US" altLang="en-US" sz="2400" dirty="0" err="1">
                <a:cs typeface="Times New Roman" panose="02020603050405020304" pitchFamily="18" charset="0"/>
              </a:rPr>
              <a:t>rahasia</a:t>
            </a:r>
            <a:r>
              <a:rPr lang="en-US" altLang="en-US" sz="2400" dirty="0">
                <a:cs typeface="Times New Roman" panose="02020603050405020304" pitchFamily="18" charset="0"/>
              </a:rPr>
              <a:t>, </a:t>
            </a:r>
            <a:r>
              <a:rPr lang="en-US" altLang="en-US" sz="2400" i="1" dirty="0">
                <a:cs typeface="Times New Roman" panose="02020603050405020304" pitchFamily="18" charset="0"/>
              </a:rPr>
              <a:t>p</a:t>
            </a:r>
            <a:r>
              <a:rPr lang="en-US" altLang="en-US" sz="2400" dirty="0">
                <a:cs typeface="Times New Roman" panose="02020603050405020304" pitchFamily="18" charset="0"/>
              </a:rPr>
              <a:t> dan </a:t>
            </a:r>
            <a:r>
              <a:rPr lang="en-US" altLang="en-US" sz="2400" i="1" dirty="0">
                <a:cs typeface="Times New Roman" panose="02020603050405020304" pitchFamily="18" charset="0"/>
              </a:rPr>
              <a:t>q</a:t>
            </a:r>
            <a:r>
              <a:rPr lang="en-US" altLang="en-US" sz="2400" dirty="0">
                <a:cs typeface="Times New Roman" panose="02020603050405020304" pitchFamily="18" charset="0"/>
              </a:rPr>
              <a:t>, dan </a:t>
            </a:r>
            <a:r>
              <a:rPr lang="en-US" altLang="en-US" sz="2400" dirty="0" err="1">
                <a:cs typeface="Times New Roman" panose="02020603050405020304" pitchFamily="18" charset="0"/>
              </a:rPr>
              <a:t>bilangan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bulat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cs typeface="Times New Roman" panose="02020603050405020304" pitchFamily="18" charset="0"/>
              </a:rPr>
              <a:t>e</a:t>
            </a:r>
            <a:r>
              <a:rPr lang="en-US" altLang="en-US" sz="2400" dirty="0">
                <a:cs typeface="Times New Roman" panose="02020603050405020304" pitchFamily="18" charset="0"/>
              </a:rPr>
              <a:t> yang </a:t>
            </a:r>
            <a:r>
              <a:rPr lang="en-US" altLang="en-US" sz="2400" dirty="0" err="1">
                <a:cs typeface="Times New Roman" panose="02020603050405020304" pitchFamily="18" charset="0"/>
              </a:rPr>
              <a:t>relatif</a:t>
            </a:r>
            <a:r>
              <a:rPr lang="en-US" altLang="en-US" sz="2400" dirty="0">
                <a:cs typeface="Times New Roman" panose="02020603050405020304" pitchFamily="18" charset="0"/>
              </a:rPr>
              <a:t> prima </a:t>
            </a:r>
            <a:r>
              <a:rPr lang="en-US" altLang="en-US" sz="2400" dirty="0" err="1">
                <a:cs typeface="Times New Roman" panose="02020603050405020304" pitchFamily="18" charset="0"/>
              </a:rPr>
              <a:t>dengan</a:t>
            </a:r>
            <a:r>
              <a:rPr lang="en-US" altLang="en-US" sz="2400" dirty="0">
                <a:cs typeface="Times New Roman" panose="02020603050405020304" pitchFamily="18" charset="0"/>
              </a:rPr>
              <a:t> (</a:t>
            </a:r>
            <a:r>
              <a:rPr lang="en-US" altLang="en-US" sz="2400" i="1" dirty="0">
                <a:cs typeface="Times New Roman" panose="02020603050405020304" pitchFamily="18" charset="0"/>
              </a:rPr>
              <a:t>p</a:t>
            </a:r>
            <a:r>
              <a:rPr lang="en-US" altLang="en-US" sz="2400" dirty="0">
                <a:cs typeface="Times New Roman" panose="02020603050405020304" pitchFamily="18" charset="0"/>
              </a:rPr>
              <a:t> – 1)(</a:t>
            </a:r>
            <a:r>
              <a:rPr lang="en-US" altLang="en-US" sz="2400" i="1" dirty="0">
                <a:cs typeface="Times New Roman" panose="02020603050405020304" pitchFamily="18" charset="0"/>
              </a:rPr>
              <a:t>q</a:t>
            </a:r>
            <a:r>
              <a:rPr lang="en-US" altLang="en-US" sz="2400" dirty="0">
                <a:cs typeface="Times New Roman" panose="02020603050405020304" pitchFamily="18" charset="0"/>
              </a:rPr>
              <a:t> – 1)</a:t>
            </a:r>
            <a:r>
              <a:rPr lang="en-US" altLang="en-US" sz="2400" dirty="0"/>
              <a:t> </a:t>
            </a:r>
          </a:p>
          <a:p>
            <a:pPr marL="609600" indent="-609600">
              <a:buFontTx/>
              <a:buAutoNum type="arabicPeriod"/>
            </a:pPr>
            <a:r>
              <a:rPr lang="en-US" altLang="en-US" sz="2400" dirty="0" err="1">
                <a:cs typeface="Times New Roman" panose="02020603050405020304" pitchFamily="18" charset="0"/>
              </a:rPr>
              <a:t>Kalikan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keduanya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menjadi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cs typeface="Times New Roman" panose="02020603050405020304" pitchFamily="18" charset="0"/>
              </a:rPr>
              <a:t>n </a:t>
            </a:r>
            <a:r>
              <a:rPr lang="en-US" altLang="en-US" sz="2400" dirty="0">
                <a:cs typeface="Times New Roman" panose="02020603050405020304" pitchFamily="18" charset="0"/>
              </a:rPr>
              <a:t>= </a:t>
            </a:r>
            <a:r>
              <a:rPr lang="en-US" altLang="en-US" sz="2400" i="1" dirty="0" err="1">
                <a:cs typeface="Times New Roman" panose="02020603050405020304" pitchFamily="18" charset="0"/>
              </a:rPr>
              <a:t>pq</a:t>
            </a:r>
            <a:r>
              <a:rPr lang="en-US" altLang="en-US" sz="2400" dirty="0"/>
              <a:t> </a:t>
            </a:r>
          </a:p>
          <a:p>
            <a:pPr marL="609600" indent="-609600">
              <a:buFontTx/>
              <a:buAutoNum type="arabicPeriod"/>
            </a:pPr>
            <a:r>
              <a:rPr lang="en-US" altLang="en-US" sz="2400" dirty="0" err="1">
                <a:cs typeface="Times New Roman" panose="02020603050405020304" pitchFamily="18" charset="0"/>
              </a:rPr>
              <a:t>Pilih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bilangan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bulat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acak</a:t>
            </a:r>
            <a:r>
              <a:rPr lang="en-US" altLang="en-US" sz="2400" dirty="0">
                <a:cs typeface="Times New Roman" panose="02020603050405020304" pitchFamily="18" charset="0"/>
              </a:rPr>
              <a:t> lain, </a:t>
            </a:r>
            <a:r>
              <a:rPr lang="en-US" altLang="en-US" sz="2400" i="1" dirty="0">
                <a:cs typeface="Times New Roman" panose="02020603050405020304" pitchFamily="18" charset="0"/>
              </a:rPr>
              <a:t>s</a:t>
            </a:r>
            <a:r>
              <a:rPr lang="en-US" altLang="en-US" sz="2400" dirty="0">
                <a:cs typeface="Times New Roman" panose="02020603050405020304" pitchFamily="18" charset="0"/>
              </a:rPr>
              <a:t>,  </a:t>
            </a:r>
            <a:r>
              <a:rPr lang="en-US" altLang="en-US" sz="2400" dirty="0" err="1">
                <a:cs typeface="Times New Roman" panose="02020603050405020304" pitchFamily="18" charset="0"/>
              </a:rPr>
              <a:t>sebagai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cs typeface="Times New Roman" panose="02020603050405020304" pitchFamily="18" charset="0"/>
              </a:rPr>
              <a:t>x</a:t>
            </a:r>
            <a:r>
              <a:rPr lang="en-US" altLang="en-US" sz="2400" baseline="-30000" dirty="0">
                <a:cs typeface="Times New Roman" panose="02020603050405020304" pitchFamily="18" charset="0"/>
              </a:rPr>
              <a:t>0</a:t>
            </a:r>
            <a:r>
              <a:rPr lang="en-US" altLang="en-US" sz="2400" dirty="0">
                <a:cs typeface="Times New Roman" panose="02020603050405020304" pitchFamily="18" charset="0"/>
              </a:rPr>
              <a:t> yang </a:t>
            </a:r>
            <a:r>
              <a:rPr lang="en-US" altLang="en-US" sz="2400" dirty="0" err="1">
                <a:cs typeface="Times New Roman" panose="02020603050405020304" pitchFamily="18" charset="0"/>
              </a:rPr>
              <a:t>dalam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hal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ini</a:t>
            </a:r>
            <a:r>
              <a:rPr lang="en-US" altLang="en-US" sz="2400" dirty="0">
                <a:cs typeface="Times New Roman" panose="02020603050405020304" pitchFamily="18" charset="0"/>
              </a:rPr>
              <a:t> 2 </a:t>
            </a:r>
            <a:r>
              <a:rPr lang="en-US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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cs typeface="Times New Roman" panose="02020603050405020304" pitchFamily="18" charset="0"/>
              </a:rPr>
              <a:t>s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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cs typeface="Times New Roman" panose="02020603050405020304" pitchFamily="18" charset="0"/>
              </a:rPr>
              <a:t>n</a:t>
            </a:r>
            <a:r>
              <a:rPr lang="en-US" altLang="en-US" sz="2400" dirty="0"/>
              <a:t> </a:t>
            </a:r>
          </a:p>
          <a:p>
            <a:pPr marL="609600" indent="-609600">
              <a:buFontTx/>
              <a:buAutoNum type="arabicPeriod"/>
            </a:pPr>
            <a:r>
              <a:rPr lang="en-US" altLang="en-US" sz="2400" dirty="0" err="1">
                <a:cs typeface="Times New Roman" panose="02020603050405020304" pitchFamily="18" charset="0"/>
              </a:rPr>
              <a:t>Barisan</a:t>
            </a:r>
            <a:r>
              <a:rPr lang="en-US" altLang="en-US" sz="2400" dirty="0">
                <a:cs typeface="Times New Roman" panose="02020603050405020304" pitchFamily="18" charset="0"/>
              </a:rPr>
              <a:t> bit </a:t>
            </a:r>
            <a:r>
              <a:rPr lang="en-US" altLang="en-US" sz="2400" dirty="0" err="1">
                <a:cs typeface="Times New Roman" panose="02020603050405020304" pitchFamily="18" charset="0"/>
              </a:rPr>
              <a:t>acak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dihasilkan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dengan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melakukan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iterasi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berikut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sepanjang</a:t>
            </a:r>
            <a:r>
              <a:rPr lang="en-US" altLang="en-US" sz="2400" dirty="0">
                <a:cs typeface="Times New Roman" panose="02020603050405020304" pitchFamily="18" charset="0"/>
              </a:rPr>
              <a:t> yang </a:t>
            </a:r>
            <a:r>
              <a:rPr lang="en-US" altLang="en-US" sz="2400" dirty="0" err="1">
                <a:cs typeface="Times New Roman" panose="02020603050405020304" pitchFamily="18" charset="0"/>
              </a:rPr>
              <a:t>diinginkan</a:t>
            </a:r>
            <a:r>
              <a:rPr lang="en-US" altLang="en-US" sz="2400" dirty="0">
                <a:cs typeface="Times New Roman" panose="02020603050405020304" pitchFamily="18" charset="0"/>
              </a:rPr>
              <a:t>:</a:t>
            </a:r>
          </a:p>
          <a:p>
            <a:pPr marL="609600" indent="-609600" algn="just">
              <a:buNone/>
            </a:pPr>
            <a:r>
              <a:rPr lang="en-US" altLang="en-US" sz="2400" dirty="0">
                <a:cs typeface="Times New Roman" panose="02020603050405020304" pitchFamily="18" charset="0"/>
              </a:rPr>
              <a:t>	(</a:t>
            </a:r>
            <a:r>
              <a:rPr lang="en-US" altLang="en-US" sz="2400" dirty="0" err="1">
                <a:cs typeface="Times New Roman" panose="02020603050405020304" pitchFamily="18" charset="0"/>
              </a:rPr>
              <a:t>i</a:t>
            </a:r>
            <a:r>
              <a:rPr lang="en-US" altLang="en-US" sz="2400" dirty="0">
                <a:cs typeface="Times New Roman" panose="02020603050405020304" pitchFamily="18" charset="0"/>
              </a:rPr>
              <a:t>)   </a:t>
            </a:r>
            <a:r>
              <a:rPr lang="en-US" altLang="en-US" sz="2400" dirty="0" err="1">
                <a:cs typeface="Times New Roman" panose="02020603050405020304" pitchFamily="18" charset="0"/>
              </a:rPr>
              <a:t>Hitung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cs typeface="Times New Roman" panose="02020603050405020304" pitchFamily="18" charset="0"/>
              </a:rPr>
              <a:t>x</a:t>
            </a:r>
            <a:r>
              <a:rPr lang="en-US" altLang="en-US" sz="2400" i="1" baseline="-30000" dirty="0">
                <a:cs typeface="Times New Roman" panose="02020603050405020304" pitchFamily="18" charset="0"/>
              </a:rPr>
              <a:t>i</a:t>
            </a:r>
            <a:r>
              <a:rPr lang="en-US" altLang="en-US" sz="2400" i="1" dirty="0">
                <a:cs typeface="Times New Roman" panose="02020603050405020304" pitchFamily="18" charset="0"/>
              </a:rPr>
              <a:t> </a:t>
            </a:r>
            <a:r>
              <a:rPr lang="en-US" altLang="en-US" sz="2400" dirty="0">
                <a:cs typeface="Times New Roman" panose="02020603050405020304" pitchFamily="18" charset="0"/>
              </a:rPr>
              <a:t>= </a:t>
            </a:r>
            <a:r>
              <a:rPr lang="en-US" altLang="en-US" sz="2400" i="1" dirty="0">
                <a:cs typeface="Times New Roman" panose="02020603050405020304" pitchFamily="18" charset="0"/>
              </a:rPr>
              <a:t>x</a:t>
            </a:r>
            <a:r>
              <a:rPr lang="en-US" altLang="en-US" sz="2400" i="1" baseline="-30000" dirty="0">
                <a:cs typeface="Times New Roman" panose="02020603050405020304" pitchFamily="18" charset="0"/>
              </a:rPr>
              <a:t>i </a:t>
            </a:r>
            <a:r>
              <a:rPr lang="en-US" altLang="en-US" sz="2400" baseline="-30000" dirty="0">
                <a:cs typeface="Times New Roman" panose="02020603050405020304" pitchFamily="18" charset="0"/>
              </a:rPr>
              <a:t>– 1 </a:t>
            </a:r>
            <a:r>
              <a:rPr lang="en-US" altLang="en-US" sz="2400" i="1" baseline="30000" dirty="0">
                <a:cs typeface="Times New Roman" panose="02020603050405020304" pitchFamily="18" charset="0"/>
              </a:rPr>
              <a:t>e</a:t>
            </a:r>
            <a:r>
              <a:rPr lang="en-US" altLang="en-US" sz="2400" dirty="0">
                <a:cs typeface="Times New Roman" panose="02020603050405020304" pitchFamily="18" charset="0"/>
              </a:rPr>
              <a:t>  mod </a:t>
            </a:r>
            <a:r>
              <a:rPr lang="en-US" altLang="en-US" sz="2400" i="1" dirty="0">
                <a:cs typeface="Times New Roman" panose="02020603050405020304" pitchFamily="18" charset="0"/>
              </a:rPr>
              <a:t>n</a:t>
            </a:r>
            <a:r>
              <a:rPr lang="en-US" altLang="en-US" sz="2400" dirty="0">
                <a:cs typeface="Times New Roman" panose="02020603050405020304" pitchFamily="18" charset="0"/>
              </a:rPr>
              <a:t>	</a:t>
            </a:r>
            <a:r>
              <a:rPr lang="en-US" altLang="en-US" sz="2400" dirty="0" err="1">
                <a:cs typeface="Times New Roman" panose="02020603050405020304" pitchFamily="18" charset="0"/>
              </a:rPr>
              <a:t>dengan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cs typeface="Times New Roman" panose="02020603050405020304" pitchFamily="18" charset="0"/>
              </a:rPr>
              <a:t>x</a:t>
            </a:r>
            <a:r>
              <a:rPr lang="en-US" altLang="en-US" sz="2400" baseline="-30000" dirty="0">
                <a:cs typeface="Times New Roman" panose="02020603050405020304" pitchFamily="18" charset="0"/>
              </a:rPr>
              <a:t>0</a:t>
            </a:r>
            <a:r>
              <a:rPr lang="en-US" altLang="en-US" sz="2400" dirty="0">
                <a:cs typeface="Times New Roman" panose="02020603050405020304" pitchFamily="18" charset="0"/>
              </a:rPr>
              <a:t> = </a:t>
            </a:r>
            <a:r>
              <a:rPr lang="en-US" altLang="en-US" sz="2400" i="1" dirty="0">
                <a:cs typeface="Times New Roman" panose="02020603050405020304" pitchFamily="18" charset="0"/>
              </a:rPr>
              <a:t>s</a:t>
            </a:r>
            <a:r>
              <a:rPr lang="en-US" altLang="en-US" sz="2400" dirty="0">
                <a:cs typeface="Times New Roman" panose="02020603050405020304" pitchFamily="18" charset="0"/>
              </a:rPr>
              <a:t>.</a:t>
            </a:r>
          </a:p>
          <a:p>
            <a:pPr marL="609600" indent="-609600" algn="just">
              <a:buNone/>
            </a:pPr>
            <a:r>
              <a:rPr lang="en-US" altLang="en-US" sz="2400" dirty="0">
                <a:cs typeface="Times New Roman" panose="02020603050405020304" pitchFamily="18" charset="0"/>
              </a:rPr>
              <a:t>	(ii)   </a:t>
            </a:r>
            <a:r>
              <a:rPr lang="en-US" altLang="en-US" sz="2400" i="1" dirty="0" err="1">
                <a:cs typeface="Times New Roman" panose="02020603050405020304" pitchFamily="18" charset="0"/>
              </a:rPr>
              <a:t>z</a:t>
            </a:r>
            <a:r>
              <a:rPr lang="en-US" altLang="en-US" sz="2400" i="1" baseline="-30000" dirty="0" err="1">
                <a:cs typeface="Times New Roman" panose="02020603050405020304" pitchFamily="18" charset="0"/>
              </a:rPr>
              <a:t>i</a:t>
            </a:r>
            <a:r>
              <a:rPr lang="en-US" altLang="en-US" sz="2400" i="1" dirty="0">
                <a:cs typeface="Times New Roman" panose="02020603050405020304" pitchFamily="18" charset="0"/>
              </a:rPr>
              <a:t> </a:t>
            </a:r>
            <a:r>
              <a:rPr lang="en-US" altLang="en-US" sz="2400" dirty="0">
                <a:cs typeface="Times New Roman" panose="02020603050405020304" pitchFamily="18" charset="0"/>
              </a:rPr>
              <a:t>= bit </a:t>
            </a:r>
            <a:r>
              <a:rPr lang="en-US" altLang="en-US" sz="2400" i="1" dirty="0">
                <a:cs typeface="Times New Roman" panose="02020603050405020304" pitchFamily="18" charset="0"/>
              </a:rPr>
              <a:t>LSB</a:t>
            </a:r>
            <a:r>
              <a:rPr lang="en-US" altLang="en-US" sz="2400" dirty="0">
                <a:cs typeface="Times New Roman" panose="02020603050405020304" pitchFamily="18" charset="0"/>
              </a:rPr>
              <a:t> (</a:t>
            </a:r>
            <a:r>
              <a:rPr lang="en-US" altLang="en-US" sz="2400" i="1" dirty="0">
                <a:cs typeface="Times New Roman" panose="02020603050405020304" pitchFamily="18" charset="0"/>
              </a:rPr>
              <a:t>Least Significant Bit</a:t>
            </a:r>
            <a:r>
              <a:rPr lang="en-US" altLang="en-US" sz="2400" dirty="0">
                <a:cs typeface="Times New Roman" panose="02020603050405020304" pitchFamily="18" charset="0"/>
              </a:rPr>
              <a:t>) </a:t>
            </a:r>
            <a:r>
              <a:rPr lang="en-US" altLang="en-US" sz="2400" dirty="0" err="1">
                <a:cs typeface="Times New Roman" panose="02020603050405020304" pitchFamily="18" charset="0"/>
              </a:rPr>
              <a:t>dari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cs typeface="Times New Roman" panose="02020603050405020304" pitchFamily="18" charset="0"/>
              </a:rPr>
              <a:t>x</a:t>
            </a:r>
            <a:r>
              <a:rPr lang="en-US" altLang="en-US" sz="2400" i="1" baseline="-30000" dirty="0">
                <a:cs typeface="Times New Roman" panose="02020603050405020304" pitchFamily="18" charset="0"/>
              </a:rPr>
              <a:t>i</a:t>
            </a:r>
            <a:r>
              <a:rPr lang="en-US" altLang="en-US" sz="2400" i="1" dirty="0">
                <a:cs typeface="Times New Roman" panose="02020603050405020304" pitchFamily="18" charset="0"/>
              </a:rPr>
              <a:t> </a:t>
            </a:r>
          </a:p>
          <a:p>
            <a:pPr marL="609600" indent="-609600" algn="just">
              <a:buNone/>
            </a:pPr>
            <a:r>
              <a:rPr lang="en-US" altLang="en-US" sz="2400" dirty="0">
                <a:cs typeface="Times New Roman" panose="02020603050405020304" pitchFamily="18" charset="0"/>
              </a:rPr>
              <a:t>5.    </a:t>
            </a:r>
            <a:r>
              <a:rPr lang="en-US" altLang="en-US" sz="2400" dirty="0" err="1">
                <a:cs typeface="Times New Roman" panose="02020603050405020304" pitchFamily="18" charset="0"/>
              </a:rPr>
              <a:t>Barisan</a:t>
            </a:r>
            <a:r>
              <a:rPr lang="en-US" altLang="en-US" sz="2400" dirty="0">
                <a:cs typeface="Times New Roman" panose="02020603050405020304" pitchFamily="18" charset="0"/>
              </a:rPr>
              <a:t> bit </a:t>
            </a:r>
            <a:r>
              <a:rPr lang="en-US" altLang="en-US" sz="2400" dirty="0" err="1">
                <a:cs typeface="Times New Roman" panose="02020603050405020304" pitchFamily="18" charset="0"/>
              </a:rPr>
              <a:t>acak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adalah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cs typeface="Times New Roman" panose="02020603050405020304" pitchFamily="18" charset="0"/>
              </a:rPr>
              <a:t>z</a:t>
            </a:r>
            <a:r>
              <a:rPr lang="en-US" altLang="en-US" sz="2400" baseline="-30000" dirty="0">
                <a:cs typeface="Times New Roman" panose="02020603050405020304" pitchFamily="18" charset="0"/>
              </a:rPr>
              <a:t>1</a:t>
            </a:r>
            <a:r>
              <a:rPr lang="en-US" altLang="en-US" sz="2400" dirty="0">
                <a:cs typeface="Times New Roman" panose="02020603050405020304" pitchFamily="18" charset="0"/>
              </a:rPr>
              <a:t>, </a:t>
            </a:r>
            <a:r>
              <a:rPr lang="en-US" altLang="en-US" sz="2400" i="1" dirty="0">
                <a:cs typeface="Times New Roman" panose="02020603050405020304" pitchFamily="18" charset="0"/>
              </a:rPr>
              <a:t>z</a:t>
            </a:r>
            <a:r>
              <a:rPr lang="en-US" altLang="en-US" sz="2400" baseline="-30000" dirty="0">
                <a:cs typeface="Times New Roman" panose="02020603050405020304" pitchFamily="18" charset="0"/>
              </a:rPr>
              <a:t>2</a:t>
            </a:r>
            <a:r>
              <a:rPr lang="en-US" altLang="en-US" sz="2400" dirty="0">
                <a:cs typeface="Times New Roman" panose="02020603050405020304" pitchFamily="18" charset="0"/>
              </a:rPr>
              <a:t>, </a:t>
            </a:r>
            <a:r>
              <a:rPr lang="en-US" altLang="en-US" sz="2400" i="1" dirty="0">
                <a:cs typeface="Times New Roman" panose="02020603050405020304" pitchFamily="18" charset="0"/>
              </a:rPr>
              <a:t>z</a:t>
            </a:r>
            <a:r>
              <a:rPr lang="en-US" altLang="en-US" sz="2400" baseline="-30000" dirty="0">
                <a:cs typeface="Times New Roman" panose="02020603050405020304" pitchFamily="18" charset="0"/>
              </a:rPr>
              <a:t>3</a:t>
            </a:r>
            <a:r>
              <a:rPr lang="en-US" altLang="en-US" sz="2400" dirty="0">
                <a:cs typeface="Times New Roman" panose="02020603050405020304" pitchFamily="18" charset="0"/>
              </a:rPr>
              <a:t>, … </a:t>
            </a:r>
          </a:p>
          <a:p>
            <a:pPr marL="609600" indent="-609600">
              <a:buNone/>
            </a:pPr>
            <a:r>
              <a:rPr lang="en-US" altLang="en-US" sz="2400" dirty="0"/>
              <a:t> </a:t>
            </a:r>
          </a:p>
          <a:p>
            <a:pPr marL="609600" indent="-609600"/>
            <a:endParaRPr lang="en-US" altLang="en-US" sz="20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Footer Placeholder 4">
            <a:extLst>
              <a:ext uri="{FF2B5EF4-FFF2-40B4-BE49-F238E27FC236}">
                <a16:creationId xmlns:a16="http://schemas.microsoft.com/office/drawing/2014/main" id="{84908001-AE6A-427D-A31A-CE6BFAA3A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Rinaldi Munir/IF4020 Kriptografi/Informatika - STEI ITB</a:t>
            </a:r>
          </a:p>
        </p:txBody>
      </p:sp>
      <p:sp>
        <p:nvSpPr>
          <p:cNvPr id="19459" name="Slide Number Placeholder 5">
            <a:extLst>
              <a:ext uri="{FF2B5EF4-FFF2-40B4-BE49-F238E27FC236}">
                <a16:creationId xmlns:a16="http://schemas.microsoft.com/office/drawing/2014/main" id="{2CEF51E1-9EBB-466D-A7B7-529EC7FD87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A6A3EEE-9CAA-4151-B237-58E91067505D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400"/>
          </a:p>
        </p:txBody>
      </p:sp>
      <p:sp>
        <p:nvSpPr>
          <p:cNvPr id="19460" name="Rectangle 2">
            <a:extLst>
              <a:ext uri="{FF2B5EF4-FFF2-40B4-BE49-F238E27FC236}">
                <a16:creationId xmlns:a16="http://schemas.microsoft.com/office/drawing/2014/main" id="{E0B46850-2098-418B-9D6A-B06B7515A55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199" y="561974"/>
            <a:ext cx="7400925" cy="701675"/>
          </a:xfrm>
        </p:spPr>
        <p:txBody>
          <a:bodyPr>
            <a:normAutofit/>
          </a:bodyPr>
          <a:lstStyle/>
          <a:p>
            <a:pPr algn="l" eaLnBrk="1" hangingPunct="1"/>
            <a:r>
              <a:rPr lang="en-US" altLang="en-US" b="1" dirty="0" err="1"/>
              <a:t>Teori</a:t>
            </a:r>
            <a:r>
              <a:rPr lang="en-US" altLang="en-US" b="1" dirty="0"/>
              <a:t> </a:t>
            </a:r>
            <a:r>
              <a:rPr lang="en-US" altLang="en-US" b="1" i="1" dirty="0"/>
              <a:t>Chaos</a:t>
            </a:r>
          </a:p>
        </p:txBody>
      </p:sp>
      <p:sp>
        <p:nvSpPr>
          <p:cNvPr id="19461" name="Rectangle 3">
            <a:extLst>
              <a:ext uri="{FF2B5EF4-FFF2-40B4-BE49-F238E27FC236}">
                <a16:creationId xmlns:a16="http://schemas.microsoft.com/office/drawing/2014/main" id="{CB989B08-7C16-46D2-8D3F-51F8E517F6B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199" y="1676400"/>
            <a:ext cx="10422835" cy="4768850"/>
          </a:xfrm>
        </p:spPr>
        <p:txBody>
          <a:bodyPr/>
          <a:lstStyle/>
          <a:p>
            <a:pPr eaLnBrk="1" hangingPunct="1"/>
            <a:r>
              <a:rPr lang="en-US" altLang="en-US" dirty="0" err="1">
                <a:solidFill>
                  <a:srgbClr val="000000"/>
                </a:solidFill>
              </a:rPr>
              <a:t>Teori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i="1" dirty="0">
                <a:solidFill>
                  <a:srgbClr val="000000"/>
                </a:solidFill>
              </a:rPr>
              <a:t>chaos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menggambarkan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perilaku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sistem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dinamis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nirlanjar</a:t>
            </a:r>
            <a:r>
              <a:rPr lang="en-US" altLang="en-US" dirty="0">
                <a:solidFill>
                  <a:srgbClr val="000000"/>
                </a:solidFill>
              </a:rPr>
              <a:t> yang </a:t>
            </a:r>
            <a:r>
              <a:rPr lang="en-US" altLang="en-US" dirty="0" err="1">
                <a:solidFill>
                  <a:srgbClr val="000000"/>
                </a:solidFill>
              </a:rPr>
              <a:t>menunjukkan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fenomena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i="1" dirty="0">
                <a:solidFill>
                  <a:srgbClr val="000000"/>
                </a:solidFill>
              </a:rPr>
              <a:t>chaos</a:t>
            </a:r>
            <a:r>
              <a:rPr lang="en-US" altLang="en-US" dirty="0">
                <a:solidFill>
                  <a:srgbClr val="000000"/>
                </a:solidFill>
              </a:rPr>
              <a:t>.</a:t>
            </a:r>
          </a:p>
          <a:p>
            <a:pPr eaLnBrk="1" hangingPunct="1"/>
            <a:endParaRPr lang="en-US" altLang="en-US" dirty="0">
              <a:solidFill>
                <a:srgbClr val="000000"/>
              </a:solidFill>
            </a:endParaRPr>
          </a:p>
          <a:p>
            <a:pPr eaLnBrk="1" hangingPunct="1"/>
            <a:r>
              <a:rPr lang="en-US" altLang="en-US" dirty="0">
                <a:solidFill>
                  <a:srgbClr val="000000"/>
                </a:solidFill>
              </a:rPr>
              <a:t>Salah </a:t>
            </a:r>
            <a:r>
              <a:rPr lang="en-US" altLang="en-US" dirty="0" err="1">
                <a:solidFill>
                  <a:srgbClr val="000000"/>
                </a:solidFill>
              </a:rPr>
              <a:t>satu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karakteristik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sistem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i="1" dirty="0">
                <a:solidFill>
                  <a:srgbClr val="000000"/>
                </a:solidFill>
              </a:rPr>
              <a:t>chaos</a:t>
            </a:r>
            <a:r>
              <a:rPr lang="en-US" altLang="en-US" dirty="0">
                <a:solidFill>
                  <a:srgbClr val="000000"/>
                </a:solidFill>
              </a:rPr>
              <a:t>: </a:t>
            </a:r>
            <a:r>
              <a:rPr lang="en-US" altLang="en-US" b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peka</a:t>
            </a:r>
            <a:r>
              <a:rPr lang="en-US" altLang="en-US" b="1" dirty="0">
                <a:solidFill>
                  <a:srgbClr val="000000"/>
                </a:solidFill>
                <a:cs typeface="Times New Roman" panose="02020603050405020304" pitchFamily="18" charset="0"/>
              </a:rPr>
              <a:t> pada </a:t>
            </a:r>
            <a:r>
              <a:rPr lang="en-US" altLang="en-US" b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nilai</a:t>
            </a:r>
            <a:r>
              <a:rPr lang="en-US" altLang="en-US" b="1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awal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(</a:t>
            </a:r>
            <a:r>
              <a:rPr lang="en-US" altLang="en-US" i="1" dirty="0">
                <a:solidFill>
                  <a:srgbClr val="000000"/>
                </a:solidFill>
                <a:cs typeface="Times New Roman" panose="02020603050405020304" pitchFamily="18" charset="0"/>
              </a:rPr>
              <a:t>sensitive dependence on initial condition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). </a:t>
            </a:r>
          </a:p>
          <a:p>
            <a:pPr eaLnBrk="1" hangingPunct="1"/>
            <a:endParaRPr lang="en-US" altLang="en-US" sz="2400" dirty="0">
              <a:solidFill>
                <a:srgbClr val="000000"/>
              </a:solidFill>
            </a:endParaRPr>
          </a:p>
        </p:txBody>
      </p:sp>
      <p:pic>
        <p:nvPicPr>
          <p:cNvPr id="19462" name="Picture 4">
            <a:extLst>
              <a:ext uri="{FF2B5EF4-FFF2-40B4-BE49-F238E27FC236}">
                <a16:creationId xmlns:a16="http://schemas.microsoft.com/office/drawing/2014/main" id="{D7233DE6-93D2-455B-B444-B8B6A52602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4111625"/>
            <a:ext cx="5638800" cy="2471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Footer Placeholder 4">
            <a:extLst>
              <a:ext uri="{FF2B5EF4-FFF2-40B4-BE49-F238E27FC236}">
                <a16:creationId xmlns:a16="http://schemas.microsoft.com/office/drawing/2014/main" id="{E91664AD-23BF-42BC-AAB2-54098D4D04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Rinaldi Munir/IF4020 Kriptografi/Informatika - STEI ITB</a:t>
            </a:r>
          </a:p>
        </p:txBody>
      </p:sp>
      <p:sp>
        <p:nvSpPr>
          <p:cNvPr id="21507" name="Slide Number Placeholder 5">
            <a:extLst>
              <a:ext uri="{FF2B5EF4-FFF2-40B4-BE49-F238E27FC236}">
                <a16:creationId xmlns:a16="http://schemas.microsoft.com/office/drawing/2014/main" id="{440A09D5-1760-441F-BFE1-0D876BBAAD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0DA48D0-4905-44F9-B275-26529C863B80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en-US" altLang="en-US" sz="1400"/>
          </a:p>
        </p:txBody>
      </p:sp>
      <p:sp>
        <p:nvSpPr>
          <p:cNvPr id="21508" name="Rectangle 2">
            <a:extLst>
              <a:ext uri="{FF2B5EF4-FFF2-40B4-BE49-F238E27FC236}">
                <a16:creationId xmlns:a16="http://schemas.microsoft.com/office/drawing/2014/main" id="{A2847811-7F3F-40A2-9AF3-29166B06BEE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63487" y="1524000"/>
            <a:ext cx="10217426" cy="46482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dirty="0" err="1">
                <a:solidFill>
                  <a:srgbClr val="020202"/>
                </a:solidFill>
              </a:rPr>
              <a:t>Contoh</a:t>
            </a:r>
            <a:r>
              <a:rPr lang="en-US" altLang="en-US" dirty="0">
                <a:solidFill>
                  <a:srgbClr val="020202"/>
                </a:solidFill>
              </a:rPr>
              <a:t> </a:t>
            </a:r>
            <a:r>
              <a:rPr lang="en-US" altLang="en-US" dirty="0" err="1">
                <a:solidFill>
                  <a:srgbClr val="020202"/>
                </a:solidFill>
              </a:rPr>
              <a:t>fungsi</a:t>
            </a:r>
            <a:r>
              <a:rPr lang="en-US" altLang="en-US" dirty="0">
                <a:solidFill>
                  <a:srgbClr val="020202"/>
                </a:solidFill>
              </a:rPr>
              <a:t> </a:t>
            </a:r>
            <a:r>
              <a:rPr lang="en-US" altLang="en-US" i="1" dirty="0">
                <a:solidFill>
                  <a:srgbClr val="020202"/>
                </a:solidFill>
              </a:rPr>
              <a:t>chaos</a:t>
            </a:r>
            <a:r>
              <a:rPr lang="en-US" altLang="en-US" dirty="0">
                <a:solidFill>
                  <a:srgbClr val="020202"/>
                </a:solidFill>
              </a:rPr>
              <a:t>: </a:t>
            </a:r>
            <a:r>
              <a:rPr lang="en-US" altLang="en-US" dirty="0" err="1">
                <a:solidFill>
                  <a:srgbClr val="020202"/>
                </a:solidFill>
              </a:rPr>
              <a:t>persamaan</a:t>
            </a:r>
            <a:r>
              <a:rPr lang="en-US" altLang="en-US" dirty="0">
                <a:solidFill>
                  <a:srgbClr val="020202"/>
                </a:solidFill>
              </a:rPr>
              <a:t> </a:t>
            </a:r>
            <a:r>
              <a:rPr lang="en-US" altLang="en-US" dirty="0" err="1">
                <a:solidFill>
                  <a:srgbClr val="020202"/>
                </a:solidFill>
              </a:rPr>
              <a:t>logistik</a:t>
            </a:r>
            <a:r>
              <a:rPr lang="en-US" altLang="en-US" dirty="0">
                <a:solidFill>
                  <a:srgbClr val="020202"/>
                </a:solidFill>
              </a:rPr>
              <a:t> (</a:t>
            </a:r>
            <a:r>
              <a:rPr lang="en-US" altLang="en-US" i="1" dirty="0">
                <a:solidFill>
                  <a:srgbClr val="020202"/>
                </a:solidFill>
              </a:rPr>
              <a:t>logistic map</a:t>
            </a:r>
            <a:r>
              <a:rPr lang="en-US" altLang="en-US" dirty="0">
                <a:solidFill>
                  <a:srgbClr val="020202"/>
                </a:solidFill>
              </a:rPr>
              <a:t>)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i="1" dirty="0">
                <a:solidFill>
                  <a:srgbClr val="020202"/>
                </a:solidFill>
                <a:cs typeface="Times New Roman" panose="02020603050405020304" pitchFamily="18" charset="0"/>
              </a:rPr>
              <a:t>			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i="1" dirty="0">
                <a:solidFill>
                  <a:srgbClr val="020202"/>
                </a:solidFill>
                <a:cs typeface="Times New Roman" panose="02020603050405020304" pitchFamily="18" charset="0"/>
              </a:rPr>
              <a:t>		x</a:t>
            </a:r>
            <a:r>
              <a:rPr lang="en-US" altLang="en-US" i="1" baseline="-30000" dirty="0">
                <a:solidFill>
                  <a:srgbClr val="020202"/>
                </a:solidFill>
                <a:cs typeface="Times New Roman" panose="02020603050405020304" pitchFamily="18" charset="0"/>
              </a:rPr>
              <a:t>i</a:t>
            </a:r>
            <a:r>
              <a:rPr lang="en-US" altLang="en-US" baseline="-30000" dirty="0">
                <a:solidFill>
                  <a:srgbClr val="020202"/>
                </a:solidFill>
                <a:cs typeface="Times New Roman" panose="02020603050405020304" pitchFamily="18" charset="0"/>
              </a:rPr>
              <a:t>+1</a:t>
            </a:r>
            <a:r>
              <a:rPr lang="en-US" altLang="en-US" dirty="0">
                <a:solidFill>
                  <a:srgbClr val="020202"/>
                </a:solidFill>
                <a:cs typeface="Times New Roman" panose="02020603050405020304" pitchFamily="18" charset="0"/>
              </a:rPr>
              <a:t> = </a:t>
            </a:r>
            <a:r>
              <a:rPr lang="en-US" altLang="en-US" i="1" dirty="0">
                <a:solidFill>
                  <a:srgbClr val="020202"/>
                </a:solidFill>
                <a:cs typeface="Times New Roman" panose="02020603050405020304" pitchFamily="18" charset="0"/>
              </a:rPr>
              <a:t>r</a:t>
            </a:r>
            <a:r>
              <a:rPr lang="en-US" altLang="en-US" dirty="0">
                <a:solidFill>
                  <a:srgbClr val="020202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solidFill>
                  <a:srgbClr val="020202"/>
                </a:solidFill>
                <a:cs typeface="Times New Roman" panose="02020603050405020304" pitchFamily="18" charset="0"/>
              </a:rPr>
              <a:t>x</a:t>
            </a:r>
            <a:r>
              <a:rPr lang="en-US" altLang="en-US" i="1" baseline="-30000" dirty="0">
                <a:solidFill>
                  <a:srgbClr val="020202"/>
                </a:solidFill>
                <a:cs typeface="Times New Roman" panose="02020603050405020304" pitchFamily="18" charset="0"/>
              </a:rPr>
              <a:t>i</a:t>
            </a:r>
            <a:r>
              <a:rPr lang="en-US" altLang="en-US" i="1" dirty="0">
                <a:solidFill>
                  <a:srgbClr val="020202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>
                <a:solidFill>
                  <a:srgbClr val="020202"/>
                </a:solidFill>
                <a:cs typeface="Times New Roman" panose="02020603050405020304" pitchFamily="18" charset="0"/>
              </a:rPr>
              <a:t>(1 – </a:t>
            </a:r>
            <a:r>
              <a:rPr lang="en-US" altLang="en-US" i="1" dirty="0">
                <a:solidFill>
                  <a:srgbClr val="020202"/>
                </a:solidFill>
                <a:cs typeface="Times New Roman" panose="02020603050405020304" pitchFamily="18" charset="0"/>
              </a:rPr>
              <a:t>x</a:t>
            </a:r>
            <a:r>
              <a:rPr lang="en-US" altLang="en-US" i="1" baseline="-30000" dirty="0">
                <a:solidFill>
                  <a:srgbClr val="020202"/>
                </a:solidFill>
                <a:cs typeface="Times New Roman" panose="02020603050405020304" pitchFamily="18" charset="0"/>
              </a:rPr>
              <a:t>i</a:t>
            </a:r>
            <a:r>
              <a:rPr lang="en-US" altLang="en-US" dirty="0">
                <a:solidFill>
                  <a:srgbClr val="020202"/>
                </a:solidFill>
                <a:cs typeface="Times New Roman" panose="02020603050405020304" pitchFamily="18" charset="0"/>
              </a:rPr>
              <a:t>)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dirty="0">
                <a:solidFill>
                  <a:srgbClr val="020202"/>
                </a:solidFill>
                <a:cs typeface="Times New Roman" panose="02020603050405020304" pitchFamily="18" charset="0"/>
              </a:rPr>
              <a:t> 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dirty="0">
                <a:solidFill>
                  <a:srgbClr val="020202"/>
                </a:solidFill>
                <a:cs typeface="Times New Roman" panose="02020603050405020304" pitchFamily="18" charset="0"/>
              </a:rPr>
              <a:t>	  </a:t>
            </a:r>
            <a:r>
              <a:rPr lang="en-US" altLang="en-US" i="1" dirty="0">
                <a:solidFill>
                  <a:srgbClr val="020202"/>
                </a:solidFill>
                <a:cs typeface="Times New Roman" panose="02020603050405020304" pitchFamily="18" charset="0"/>
              </a:rPr>
              <a:t>r</a:t>
            </a:r>
            <a:r>
              <a:rPr lang="en-US" altLang="en-US" dirty="0">
                <a:solidFill>
                  <a:srgbClr val="020202"/>
                </a:solidFill>
                <a:cs typeface="Times New Roman" panose="02020603050405020304" pitchFamily="18" charset="0"/>
              </a:rPr>
              <a:t> : </a:t>
            </a:r>
            <a:r>
              <a:rPr lang="en-US" altLang="en-US" dirty="0" err="1">
                <a:solidFill>
                  <a:srgbClr val="020202"/>
                </a:solidFill>
                <a:cs typeface="Times New Roman" panose="02020603050405020304" pitchFamily="18" charset="0"/>
              </a:rPr>
              <a:t>laju</a:t>
            </a:r>
            <a:r>
              <a:rPr lang="en-US" altLang="en-US" dirty="0">
                <a:solidFill>
                  <a:srgbClr val="020202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20202"/>
                </a:solidFill>
                <a:cs typeface="Times New Roman" panose="02020603050405020304" pitchFamily="18" charset="0"/>
              </a:rPr>
              <a:t>pertumbuhan</a:t>
            </a:r>
            <a:r>
              <a:rPr lang="en-US" altLang="en-US" dirty="0">
                <a:solidFill>
                  <a:srgbClr val="020202"/>
                </a:solidFill>
                <a:cs typeface="Times New Roman" panose="02020603050405020304" pitchFamily="18" charset="0"/>
              </a:rPr>
              <a:t> ( 0 </a:t>
            </a:r>
            <a:r>
              <a:rPr lang="en-US" altLang="en-US" dirty="0">
                <a:solidFill>
                  <a:srgbClr val="020202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</a:t>
            </a:r>
            <a:r>
              <a:rPr lang="en-US" altLang="en-US" dirty="0">
                <a:solidFill>
                  <a:srgbClr val="020202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solidFill>
                  <a:srgbClr val="020202"/>
                </a:solidFill>
                <a:cs typeface="Times New Roman" panose="02020603050405020304" pitchFamily="18" charset="0"/>
              </a:rPr>
              <a:t>r </a:t>
            </a:r>
            <a:r>
              <a:rPr lang="en-US" altLang="en-US" dirty="0">
                <a:solidFill>
                  <a:srgbClr val="020202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</a:t>
            </a:r>
            <a:r>
              <a:rPr lang="en-US" altLang="en-US" dirty="0">
                <a:solidFill>
                  <a:srgbClr val="020202"/>
                </a:solidFill>
                <a:cs typeface="Times New Roman" panose="02020603050405020304" pitchFamily="18" charset="0"/>
              </a:rPr>
              <a:t> 4 )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dirty="0">
                <a:solidFill>
                  <a:srgbClr val="020202"/>
                </a:solidFill>
                <a:cs typeface="Times New Roman" panose="02020603050405020304" pitchFamily="18" charset="0"/>
              </a:rPr>
              <a:t>     </a:t>
            </a:r>
            <a:r>
              <a:rPr lang="en-US" altLang="en-US" i="1" dirty="0">
                <a:solidFill>
                  <a:srgbClr val="020202"/>
                </a:solidFill>
                <a:cs typeface="Times New Roman" panose="02020603050405020304" pitchFamily="18" charset="0"/>
              </a:rPr>
              <a:t>x</a:t>
            </a:r>
            <a:r>
              <a:rPr lang="en-US" altLang="en-US" dirty="0">
                <a:solidFill>
                  <a:srgbClr val="020202"/>
                </a:solidFill>
                <a:cs typeface="Times New Roman" panose="02020603050405020304" pitchFamily="18" charset="0"/>
              </a:rPr>
              <a:t> : </a:t>
            </a:r>
            <a:r>
              <a:rPr lang="en-US" altLang="en-US" dirty="0" err="1">
                <a:solidFill>
                  <a:srgbClr val="020202"/>
                </a:solidFill>
                <a:cs typeface="Times New Roman" panose="02020603050405020304" pitchFamily="18" charset="0"/>
              </a:rPr>
              <a:t>nilai-nilai</a:t>
            </a:r>
            <a:r>
              <a:rPr lang="en-US" altLang="en-US" dirty="0">
                <a:solidFill>
                  <a:srgbClr val="020202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solidFill>
                  <a:srgbClr val="020202"/>
                </a:solidFill>
                <a:cs typeface="Times New Roman" panose="02020603050405020304" pitchFamily="18" charset="0"/>
              </a:rPr>
              <a:t>chaos</a:t>
            </a:r>
            <a:r>
              <a:rPr lang="en-US" altLang="en-US" dirty="0">
                <a:solidFill>
                  <a:srgbClr val="020202"/>
                </a:solidFill>
                <a:cs typeface="Times New Roman" panose="02020603050405020304" pitchFamily="18" charset="0"/>
              </a:rPr>
              <a:t> (0 </a:t>
            </a:r>
            <a:r>
              <a:rPr lang="en-US" altLang="en-US" dirty="0">
                <a:solidFill>
                  <a:srgbClr val="020202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</a:t>
            </a:r>
            <a:r>
              <a:rPr lang="en-US" altLang="en-US" dirty="0">
                <a:solidFill>
                  <a:srgbClr val="020202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solidFill>
                  <a:srgbClr val="020202"/>
                </a:solidFill>
                <a:cs typeface="Times New Roman" panose="02020603050405020304" pitchFamily="18" charset="0"/>
              </a:rPr>
              <a:t>x </a:t>
            </a:r>
            <a:r>
              <a:rPr lang="en-US" altLang="en-US" dirty="0">
                <a:solidFill>
                  <a:srgbClr val="020202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</a:t>
            </a:r>
            <a:r>
              <a:rPr lang="en-US" altLang="en-US" dirty="0">
                <a:solidFill>
                  <a:srgbClr val="020202"/>
                </a:solidFill>
                <a:cs typeface="Times New Roman" panose="02020603050405020304" pitchFamily="18" charset="0"/>
              </a:rPr>
              <a:t> 1) </a:t>
            </a:r>
          </a:p>
        </p:txBody>
      </p:sp>
      <p:sp>
        <p:nvSpPr>
          <p:cNvPr id="21509" name="Rectangle 3">
            <a:extLst>
              <a:ext uri="{FF2B5EF4-FFF2-40B4-BE49-F238E27FC236}">
                <a16:creationId xmlns:a16="http://schemas.microsoft.com/office/drawing/2014/main" id="{0805ECA7-68BF-4134-AB7D-496437F6756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74243" y="504136"/>
            <a:ext cx="8162925" cy="701675"/>
          </a:xfrm>
          <a:noFill/>
        </p:spPr>
        <p:txBody>
          <a:bodyPr/>
          <a:lstStyle/>
          <a:p>
            <a:pPr algn="l" eaLnBrk="1" hangingPunct="1"/>
            <a:r>
              <a:rPr lang="en-US" altLang="en-US" sz="4000" b="1" dirty="0"/>
              <a:t>Logistic Map</a:t>
            </a:r>
            <a:endParaRPr lang="en-US" altLang="en-US" sz="4000" b="1" i="1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Footer Placeholder 4">
            <a:extLst>
              <a:ext uri="{FF2B5EF4-FFF2-40B4-BE49-F238E27FC236}">
                <a16:creationId xmlns:a16="http://schemas.microsoft.com/office/drawing/2014/main" id="{CBEAFDA7-61F7-4C07-8CAE-8BD8E52E1D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Rinaldi Munir/IF4020 Kriptografi/Informatika - STEI ITB</a:t>
            </a:r>
          </a:p>
        </p:txBody>
      </p:sp>
      <p:sp>
        <p:nvSpPr>
          <p:cNvPr id="22531" name="Slide Number Placeholder 5">
            <a:extLst>
              <a:ext uri="{FF2B5EF4-FFF2-40B4-BE49-F238E27FC236}">
                <a16:creationId xmlns:a16="http://schemas.microsoft.com/office/drawing/2014/main" id="{C9BFC519-0379-4BD2-9364-6ECA79DE03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80E7948-4615-4EE1-BC5F-30A4073D3A5D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en-US" altLang="en-US" sz="1400"/>
          </a:p>
        </p:txBody>
      </p:sp>
      <p:sp>
        <p:nvSpPr>
          <p:cNvPr id="22532" name="Rectangle 4">
            <a:extLst>
              <a:ext uri="{FF2B5EF4-FFF2-40B4-BE49-F238E27FC236}">
                <a16:creationId xmlns:a16="http://schemas.microsoft.com/office/drawing/2014/main" id="{9332F7D1-E337-4C38-866C-F2A67889B7B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61650" y="5778500"/>
            <a:ext cx="8153400" cy="577850"/>
          </a:xfrm>
          <a:noFill/>
        </p:spPr>
        <p:txBody>
          <a:bodyPr/>
          <a:lstStyle/>
          <a:p>
            <a:pPr algn="ctr" eaLnBrk="1" hangingPunct="1">
              <a:buFont typeface="Wingdings" panose="05000000000000000000" pitchFamily="2" charset="2"/>
              <a:buNone/>
            </a:pPr>
            <a:r>
              <a:rPr lang="en-US" altLang="en-US" sz="1600" b="1" dirty="0">
                <a:cs typeface="Times New Roman" panose="02020603050405020304" pitchFamily="18" charset="0"/>
              </a:rPr>
              <a:t>Gambar 1</a:t>
            </a:r>
            <a:r>
              <a:rPr lang="en-US" altLang="en-US" sz="1600" dirty="0">
                <a:cs typeface="Times New Roman" panose="02020603050405020304" pitchFamily="18" charset="0"/>
              </a:rPr>
              <a:t>  Diagram </a:t>
            </a:r>
            <a:r>
              <a:rPr lang="en-US" altLang="en-US" sz="1600" i="1" dirty="0">
                <a:cs typeface="Times New Roman" panose="02020603050405020304" pitchFamily="18" charset="0"/>
              </a:rPr>
              <a:t>bifurcation</a:t>
            </a:r>
            <a:r>
              <a:rPr lang="en-US" altLang="en-US" sz="1600" dirty="0">
                <a:cs typeface="Times New Roman" panose="02020603050405020304" pitchFamily="18" charset="0"/>
              </a:rPr>
              <a:t> </a:t>
            </a:r>
            <a:r>
              <a:rPr lang="en-US" altLang="en-US" sz="1600" dirty="0" err="1">
                <a:cs typeface="Times New Roman" panose="02020603050405020304" pitchFamily="18" charset="0"/>
              </a:rPr>
              <a:t>untuk</a:t>
            </a:r>
            <a:r>
              <a:rPr lang="en-US" altLang="en-US" sz="1600" dirty="0">
                <a:cs typeface="Times New Roman" panose="02020603050405020304" pitchFamily="18" charset="0"/>
              </a:rPr>
              <a:t> </a:t>
            </a:r>
            <a:r>
              <a:rPr lang="en-US" altLang="en-US" sz="1600" dirty="0" err="1">
                <a:cs typeface="Times New Roman" panose="02020603050405020304" pitchFamily="18" charset="0"/>
              </a:rPr>
              <a:t>persamaan</a:t>
            </a:r>
            <a:r>
              <a:rPr lang="en-US" altLang="en-US" sz="1600" dirty="0">
                <a:cs typeface="Times New Roman" panose="02020603050405020304" pitchFamily="18" charset="0"/>
              </a:rPr>
              <a:t> </a:t>
            </a:r>
            <a:r>
              <a:rPr lang="en-US" altLang="en-US" sz="1600" dirty="0" err="1">
                <a:cs typeface="Times New Roman" panose="02020603050405020304" pitchFamily="18" charset="0"/>
              </a:rPr>
              <a:t>logistik</a:t>
            </a:r>
            <a:r>
              <a:rPr lang="en-US" altLang="en-US" sz="1600" dirty="0">
                <a:cs typeface="Times New Roman" panose="02020603050405020304" pitchFamily="18" charset="0"/>
              </a:rPr>
              <a:t> </a:t>
            </a:r>
            <a:r>
              <a:rPr lang="en-US" altLang="en-US" sz="1600" i="1" dirty="0">
                <a:cs typeface="Times New Roman" panose="02020603050405020304" pitchFamily="18" charset="0"/>
              </a:rPr>
              <a:t>x</a:t>
            </a:r>
            <a:r>
              <a:rPr lang="en-US" altLang="en-US" sz="1600" i="1" baseline="-30000" dirty="0">
                <a:cs typeface="Times New Roman" panose="02020603050405020304" pitchFamily="18" charset="0"/>
              </a:rPr>
              <a:t>i</a:t>
            </a:r>
            <a:r>
              <a:rPr lang="en-US" altLang="en-US" sz="1600" baseline="-30000" dirty="0">
                <a:cs typeface="Times New Roman" panose="02020603050405020304" pitchFamily="18" charset="0"/>
              </a:rPr>
              <a:t>+1</a:t>
            </a:r>
            <a:r>
              <a:rPr lang="en-US" altLang="en-US" sz="1600" dirty="0">
                <a:cs typeface="Times New Roman" panose="02020603050405020304" pitchFamily="18" charset="0"/>
              </a:rPr>
              <a:t> = </a:t>
            </a:r>
            <a:r>
              <a:rPr lang="en-US" altLang="en-US" sz="1600" i="1" dirty="0">
                <a:cs typeface="Times New Roman" panose="02020603050405020304" pitchFamily="18" charset="0"/>
              </a:rPr>
              <a:t>r</a:t>
            </a:r>
            <a:r>
              <a:rPr lang="en-US" altLang="en-US" sz="1600" dirty="0">
                <a:cs typeface="Times New Roman" panose="02020603050405020304" pitchFamily="18" charset="0"/>
              </a:rPr>
              <a:t> </a:t>
            </a:r>
            <a:r>
              <a:rPr lang="en-US" altLang="en-US" sz="1600" i="1" dirty="0">
                <a:cs typeface="Times New Roman" panose="02020603050405020304" pitchFamily="18" charset="0"/>
              </a:rPr>
              <a:t>x</a:t>
            </a:r>
            <a:r>
              <a:rPr lang="en-US" altLang="en-US" sz="1600" i="1" baseline="-30000" dirty="0">
                <a:cs typeface="Times New Roman" panose="02020603050405020304" pitchFamily="18" charset="0"/>
              </a:rPr>
              <a:t>i</a:t>
            </a:r>
            <a:r>
              <a:rPr lang="en-US" altLang="en-US" sz="1600" i="1" dirty="0">
                <a:cs typeface="Times New Roman" panose="02020603050405020304" pitchFamily="18" charset="0"/>
              </a:rPr>
              <a:t> </a:t>
            </a:r>
            <a:r>
              <a:rPr lang="en-US" altLang="en-US" sz="1600" dirty="0">
                <a:cs typeface="Times New Roman" panose="02020603050405020304" pitchFamily="18" charset="0"/>
              </a:rPr>
              <a:t>(1 – </a:t>
            </a:r>
            <a:r>
              <a:rPr lang="en-US" altLang="en-US" sz="1600" i="1" dirty="0">
                <a:cs typeface="Times New Roman" panose="02020603050405020304" pitchFamily="18" charset="0"/>
              </a:rPr>
              <a:t>x</a:t>
            </a:r>
            <a:r>
              <a:rPr lang="en-US" altLang="en-US" sz="1600" i="1" baseline="-30000" dirty="0">
                <a:cs typeface="Times New Roman" panose="02020603050405020304" pitchFamily="18" charset="0"/>
              </a:rPr>
              <a:t>i</a:t>
            </a:r>
            <a:r>
              <a:rPr lang="en-US" altLang="en-US" sz="1600" dirty="0">
                <a:cs typeface="Times New Roman" panose="02020603050405020304" pitchFamily="18" charset="0"/>
              </a:rPr>
              <a:t>)</a:t>
            </a:r>
            <a:endParaRPr lang="en-US" altLang="en-US" sz="1600" dirty="0"/>
          </a:p>
        </p:txBody>
      </p:sp>
      <p:sp>
        <p:nvSpPr>
          <p:cNvPr id="22533" name="Rectangle 5">
            <a:extLst>
              <a:ext uri="{FF2B5EF4-FFF2-40B4-BE49-F238E27FC236}">
                <a16:creationId xmlns:a16="http://schemas.microsoft.com/office/drawing/2014/main" id="{836FD78F-FD08-4019-93CE-9B642E63B6F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43817" y="377825"/>
            <a:ext cx="8162925" cy="701675"/>
          </a:xfrm>
          <a:noFill/>
        </p:spPr>
        <p:txBody>
          <a:bodyPr/>
          <a:lstStyle/>
          <a:p>
            <a:pPr eaLnBrk="1" hangingPunct="1"/>
            <a:r>
              <a:rPr lang="en-US" altLang="en-US" sz="4000" b="1" dirty="0"/>
              <a:t>Logistic Map</a:t>
            </a:r>
            <a:endParaRPr lang="en-US" altLang="en-US" sz="4000" b="1" i="1" dirty="0"/>
          </a:p>
        </p:txBody>
      </p:sp>
      <p:pic>
        <p:nvPicPr>
          <p:cNvPr id="22534" name="Picture 6">
            <a:extLst>
              <a:ext uri="{FF2B5EF4-FFF2-40B4-BE49-F238E27FC236}">
                <a16:creationId xmlns:a16="http://schemas.microsoft.com/office/drawing/2014/main" id="{7A71C433-A26E-493F-8A43-0935C69F8D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9165" y="1282757"/>
            <a:ext cx="6076122" cy="42924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1CC1B0E1-18D9-4C6A-9FFE-F623AF45DEC2}"/>
              </a:ext>
            </a:extLst>
          </p:cNvPr>
          <p:cNvSpPr/>
          <p:nvPr/>
        </p:nvSpPr>
        <p:spPr>
          <a:xfrm>
            <a:off x="9199288" y="2694774"/>
            <a:ext cx="2098651" cy="4247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en-US" sz="2400" i="1" dirty="0">
                <a:solidFill>
                  <a:srgbClr val="020202"/>
                </a:solidFill>
                <a:cs typeface="Times New Roman" panose="02020603050405020304" pitchFamily="18" charset="0"/>
              </a:rPr>
              <a:t>x</a:t>
            </a:r>
            <a:r>
              <a:rPr lang="en-US" altLang="en-US" sz="2400" i="1" baseline="-30000" dirty="0">
                <a:solidFill>
                  <a:srgbClr val="020202"/>
                </a:solidFill>
                <a:cs typeface="Times New Roman" panose="02020603050405020304" pitchFamily="18" charset="0"/>
              </a:rPr>
              <a:t>i</a:t>
            </a:r>
            <a:r>
              <a:rPr lang="en-US" altLang="en-US" sz="2400" baseline="-30000" dirty="0">
                <a:solidFill>
                  <a:srgbClr val="020202"/>
                </a:solidFill>
                <a:cs typeface="Times New Roman" panose="02020603050405020304" pitchFamily="18" charset="0"/>
              </a:rPr>
              <a:t>+1</a:t>
            </a:r>
            <a:r>
              <a:rPr lang="en-US" altLang="en-US" sz="2400" dirty="0">
                <a:solidFill>
                  <a:srgbClr val="020202"/>
                </a:solidFill>
                <a:cs typeface="Times New Roman" panose="02020603050405020304" pitchFamily="18" charset="0"/>
              </a:rPr>
              <a:t> = </a:t>
            </a:r>
            <a:r>
              <a:rPr lang="en-US" altLang="en-US" sz="2400" i="1" dirty="0">
                <a:solidFill>
                  <a:srgbClr val="020202"/>
                </a:solidFill>
                <a:cs typeface="Times New Roman" panose="02020603050405020304" pitchFamily="18" charset="0"/>
              </a:rPr>
              <a:t>r</a:t>
            </a:r>
            <a:r>
              <a:rPr lang="en-US" altLang="en-US" sz="2400" dirty="0">
                <a:solidFill>
                  <a:srgbClr val="020202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solidFill>
                  <a:srgbClr val="020202"/>
                </a:solidFill>
                <a:cs typeface="Times New Roman" panose="02020603050405020304" pitchFamily="18" charset="0"/>
              </a:rPr>
              <a:t>x</a:t>
            </a:r>
            <a:r>
              <a:rPr lang="en-US" altLang="en-US" sz="2400" i="1" baseline="-30000" dirty="0">
                <a:solidFill>
                  <a:srgbClr val="020202"/>
                </a:solidFill>
                <a:cs typeface="Times New Roman" panose="02020603050405020304" pitchFamily="18" charset="0"/>
              </a:rPr>
              <a:t>i</a:t>
            </a:r>
            <a:r>
              <a:rPr lang="en-US" altLang="en-US" sz="2400" i="1" dirty="0">
                <a:solidFill>
                  <a:srgbClr val="020202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>
                <a:solidFill>
                  <a:srgbClr val="020202"/>
                </a:solidFill>
                <a:cs typeface="Times New Roman" panose="02020603050405020304" pitchFamily="18" charset="0"/>
              </a:rPr>
              <a:t>(1 – </a:t>
            </a:r>
            <a:r>
              <a:rPr lang="en-US" altLang="en-US" sz="2400" i="1" dirty="0">
                <a:solidFill>
                  <a:srgbClr val="020202"/>
                </a:solidFill>
                <a:cs typeface="Times New Roman" panose="02020603050405020304" pitchFamily="18" charset="0"/>
              </a:rPr>
              <a:t>x</a:t>
            </a:r>
            <a:r>
              <a:rPr lang="en-US" altLang="en-US" sz="2400" i="1" baseline="-30000" dirty="0">
                <a:solidFill>
                  <a:srgbClr val="020202"/>
                </a:solidFill>
                <a:cs typeface="Times New Roman" panose="02020603050405020304" pitchFamily="18" charset="0"/>
              </a:rPr>
              <a:t>i</a:t>
            </a:r>
            <a:r>
              <a:rPr lang="en-US" altLang="en-US" sz="2400" dirty="0">
                <a:solidFill>
                  <a:srgbClr val="020202"/>
                </a:solidFill>
                <a:cs typeface="Times New Roman" panose="02020603050405020304" pitchFamily="18" charset="0"/>
              </a:rPr>
              <a:t>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Footer Placeholder 4">
            <a:extLst>
              <a:ext uri="{FF2B5EF4-FFF2-40B4-BE49-F238E27FC236}">
                <a16:creationId xmlns:a16="http://schemas.microsoft.com/office/drawing/2014/main" id="{2DCB1826-76A9-4AD9-8D86-109002A4CA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Rinaldi Munir/IF4020 Kriptografi/Informatika - STEI ITB</a:t>
            </a:r>
          </a:p>
        </p:txBody>
      </p:sp>
      <p:sp>
        <p:nvSpPr>
          <p:cNvPr id="4099" name="Slide Number Placeholder 5">
            <a:extLst>
              <a:ext uri="{FF2B5EF4-FFF2-40B4-BE49-F238E27FC236}">
                <a16:creationId xmlns:a16="http://schemas.microsoft.com/office/drawing/2014/main" id="{B01852EB-9C4D-46C6-BE62-1D34F307DC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1FFE38F-FA83-4540-B730-09E44E31E76B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400"/>
          </a:p>
        </p:txBody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CFB16202-54CD-4AA1-913C-400EAD9B3EF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1894371"/>
            <a:ext cx="10681252" cy="5334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dirty="0" err="1">
                <a:cs typeface="Times New Roman" panose="02020603050405020304" pitchFamily="18" charset="0"/>
              </a:rPr>
              <a:t>Bilangan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acak</a:t>
            </a:r>
            <a:r>
              <a:rPr lang="en-US" altLang="en-US" dirty="0">
                <a:cs typeface="Times New Roman" panose="02020603050405020304" pitchFamily="18" charset="0"/>
              </a:rPr>
              <a:t>: </a:t>
            </a:r>
            <a:r>
              <a:rPr lang="en-US" altLang="en-US" dirty="0" err="1">
                <a:cs typeface="Times New Roman" panose="02020603050405020304" pitchFamily="18" charset="0"/>
              </a:rPr>
              <a:t>bilangan</a:t>
            </a:r>
            <a:r>
              <a:rPr lang="en-US" altLang="en-US" dirty="0">
                <a:cs typeface="Times New Roman" panose="02020603050405020304" pitchFamily="18" charset="0"/>
              </a:rPr>
              <a:t> yang </a:t>
            </a:r>
            <a:r>
              <a:rPr lang="en-US" altLang="en-US" dirty="0" err="1">
                <a:cs typeface="Times New Roman" panose="02020603050405020304" pitchFamily="18" charset="0"/>
              </a:rPr>
              <a:t>tidak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dapat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diprediksi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nilainya</a:t>
            </a:r>
            <a:endParaRPr lang="en-US" altLang="en-US" dirty="0"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en-US" altLang="en-US" dirty="0"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dirty="0" err="1">
                <a:cs typeface="Times New Roman" panose="02020603050405020304" pitchFamily="18" charset="0"/>
              </a:rPr>
              <a:t>Bilangan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acak</a:t>
            </a:r>
            <a:r>
              <a:rPr lang="en-US" altLang="en-US" dirty="0">
                <a:cs typeface="Times New Roman" panose="02020603050405020304" pitchFamily="18" charset="0"/>
              </a:rPr>
              <a:t> (</a:t>
            </a:r>
            <a:r>
              <a:rPr lang="en-US" altLang="en-US" i="1" dirty="0">
                <a:cs typeface="Times New Roman" panose="02020603050405020304" pitchFamily="18" charset="0"/>
              </a:rPr>
              <a:t>random</a:t>
            </a:r>
            <a:r>
              <a:rPr lang="en-US" altLang="en-US" dirty="0">
                <a:cs typeface="Times New Roman" panose="02020603050405020304" pitchFamily="18" charset="0"/>
              </a:rPr>
              <a:t>) </a:t>
            </a:r>
            <a:r>
              <a:rPr lang="en-US" altLang="en-US" dirty="0" err="1">
                <a:cs typeface="Times New Roman" panose="02020603050405020304" pitchFamily="18" charset="0"/>
              </a:rPr>
              <a:t>sering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digunakan</a:t>
            </a:r>
            <a:r>
              <a:rPr lang="en-US" altLang="en-US" dirty="0">
                <a:cs typeface="Times New Roman" panose="02020603050405020304" pitchFamily="18" charset="0"/>
              </a:rPr>
              <a:t> di </a:t>
            </a:r>
            <a:r>
              <a:rPr lang="en-US" altLang="en-US" dirty="0" err="1">
                <a:cs typeface="Times New Roman" panose="02020603050405020304" pitchFamily="18" charset="0"/>
              </a:rPr>
              <a:t>dalam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kriptografi</a:t>
            </a:r>
            <a:endParaRPr lang="en-US" altLang="en-US" dirty="0"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en-US" altLang="en-US" dirty="0"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dirty="0" err="1">
                <a:cs typeface="Times New Roman" panose="02020603050405020304" pitchFamily="18" charset="0"/>
              </a:rPr>
              <a:t>Contoh</a:t>
            </a:r>
            <a:r>
              <a:rPr lang="en-US" altLang="en-US" dirty="0">
                <a:cs typeface="Times New Roman" panose="02020603050405020304" pitchFamily="18" charset="0"/>
              </a:rPr>
              <a:t>: 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   - </a:t>
            </a:r>
            <a:r>
              <a:rPr lang="en-US" altLang="en-US" dirty="0" err="1">
                <a:cs typeface="Times New Roman" panose="02020603050405020304" pitchFamily="18" charset="0"/>
              </a:rPr>
              <a:t>untuk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pembangkitan</a:t>
            </a:r>
            <a:r>
              <a:rPr lang="en-US" altLang="en-US" dirty="0">
                <a:cs typeface="Times New Roman" panose="02020603050405020304" pitchFamily="18" charset="0"/>
              </a:rPr>
              <a:t> parameter </a:t>
            </a:r>
            <a:r>
              <a:rPr lang="en-US" altLang="en-US" dirty="0" err="1">
                <a:cs typeface="Times New Roman" panose="02020603050405020304" pitchFamily="18" charset="0"/>
              </a:rPr>
              <a:t>kunci</a:t>
            </a:r>
            <a:r>
              <a:rPr lang="en-US" altLang="en-US" dirty="0">
                <a:cs typeface="Times New Roman" panose="02020603050405020304" pitchFamily="18" charset="0"/>
              </a:rPr>
              <a:t> pada </a:t>
            </a:r>
            <a:r>
              <a:rPr lang="en-US" altLang="en-US" dirty="0" err="1">
                <a:cs typeface="Times New Roman" panose="02020603050405020304" pitchFamily="18" charset="0"/>
              </a:rPr>
              <a:t>algoritma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kunci-publik</a:t>
            </a:r>
            <a:r>
              <a:rPr lang="en-US" altLang="en-US" dirty="0">
                <a:cs typeface="Times New Roman" panose="02020603050405020304" pitchFamily="18" charset="0"/>
              </a:rPr>
              <a:t>, 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   - </a:t>
            </a:r>
            <a:r>
              <a:rPr lang="en-US" altLang="en-US" dirty="0" err="1">
                <a:cs typeface="Times New Roman" panose="02020603050405020304" pitchFamily="18" charset="0"/>
              </a:rPr>
              <a:t>pembangkitan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initialization vector</a:t>
            </a:r>
            <a:r>
              <a:rPr lang="en-US" altLang="en-US" dirty="0">
                <a:cs typeface="Times New Roman" panose="02020603050405020304" pitchFamily="18" charset="0"/>
              </a:rPr>
              <a:t> (</a:t>
            </a:r>
            <a:r>
              <a:rPr lang="en-US" altLang="en-US" i="1" dirty="0">
                <a:cs typeface="Times New Roman" panose="02020603050405020304" pitchFamily="18" charset="0"/>
              </a:rPr>
              <a:t>IV</a:t>
            </a:r>
            <a:r>
              <a:rPr lang="en-US" altLang="en-US" dirty="0">
                <a:cs typeface="Times New Roman" panose="02020603050405020304" pitchFamily="18" charset="0"/>
              </a:rPr>
              <a:t>) pada block-cipher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en-US" dirty="0"/>
              <a:t> 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BA04BAD0-C4AF-4231-B395-D2E76F873A0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b="1" dirty="0" err="1">
                <a:latin typeface="+mn-lt"/>
                <a:cs typeface="Times New Roman" panose="02020603050405020304" pitchFamily="18" charset="0"/>
              </a:rPr>
              <a:t>Bilangan</a:t>
            </a:r>
            <a:r>
              <a:rPr lang="en-US" altLang="en-US" b="1" dirty="0"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+mn-lt"/>
                <a:cs typeface="Times New Roman" panose="02020603050405020304" pitchFamily="18" charset="0"/>
              </a:rPr>
              <a:t>Acak</a:t>
            </a:r>
            <a:endParaRPr lang="en-US" altLang="en-US" dirty="0">
              <a:latin typeface="+mn-lt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Footer Placeholder 4">
            <a:extLst>
              <a:ext uri="{FF2B5EF4-FFF2-40B4-BE49-F238E27FC236}">
                <a16:creationId xmlns:a16="http://schemas.microsoft.com/office/drawing/2014/main" id="{4258E6AB-68A1-484D-AFEB-884F66176C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Rinaldi Munir/IF4020 Kriptografi/Informatika - STEI ITB</a:t>
            </a:r>
          </a:p>
        </p:txBody>
      </p:sp>
      <p:sp>
        <p:nvSpPr>
          <p:cNvPr id="23555" name="Slide Number Placeholder 5">
            <a:extLst>
              <a:ext uri="{FF2B5EF4-FFF2-40B4-BE49-F238E27FC236}">
                <a16:creationId xmlns:a16="http://schemas.microsoft.com/office/drawing/2014/main" id="{5E74D80C-DC2F-458B-8CCC-A3F86AA293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9D90FC6-5553-4027-BD04-D84B010BE5FC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20</a:t>
            </a:fld>
            <a:endParaRPr lang="en-US" altLang="en-US" sz="1400"/>
          </a:p>
        </p:txBody>
      </p:sp>
      <p:sp>
        <p:nvSpPr>
          <p:cNvPr id="23556" name="Rectangle 2">
            <a:extLst>
              <a:ext uri="{FF2B5EF4-FFF2-40B4-BE49-F238E27FC236}">
                <a16:creationId xmlns:a16="http://schemas.microsoft.com/office/drawing/2014/main" id="{5F9DA40E-8AEC-4888-9EF0-20711812366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84791" y="1371600"/>
            <a:ext cx="10008704" cy="4997450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en-US" altLang="en-US" sz="2400" dirty="0" err="1">
                <a:solidFill>
                  <a:srgbClr val="020202"/>
                </a:solidFill>
                <a:cs typeface="Times New Roman" panose="02020603050405020304" pitchFamily="18" charset="0"/>
              </a:rPr>
              <a:t>Sistem</a:t>
            </a:r>
            <a:r>
              <a:rPr lang="en-US" altLang="en-US" sz="2400" dirty="0">
                <a:solidFill>
                  <a:srgbClr val="020202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solidFill>
                  <a:srgbClr val="020202"/>
                </a:solidFill>
                <a:cs typeface="Times New Roman" panose="02020603050405020304" pitchFamily="18" charset="0"/>
              </a:rPr>
              <a:t>chaos</a:t>
            </a:r>
            <a:r>
              <a:rPr lang="en-US" altLang="en-US" sz="2400" dirty="0">
                <a:solidFill>
                  <a:srgbClr val="020202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20202"/>
                </a:solidFill>
                <a:cs typeface="Times New Roman" panose="02020603050405020304" pitchFamily="18" charset="0"/>
              </a:rPr>
              <a:t>berguna</a:t>
            </a:r>
            <a:r>
              <a:rPr lang="en-US" altLang="en-US" sz="2400" dirty="0">
                <a:solidFill>
                  <a:srgbClr val="020202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20202"/>
                </a:solidFill>
                <a:cs typeface="Times New Roman" panose="02020603050405020304" pitchFamily="18" charset="0"/>
              </a:rPr>
              <a:t>untuk</a:t>
            </a:r>
            <a:r>
              <a:rPr lang="en-US" altLang="en-US" sz="2400" dirty="0">
                <a:solidFill>
                  <a:srgbClr val="020202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20202"/>
                </a:solidFill>
                <a:cs typeface="Times New Roman" panose="02020603050405020304" pitchFamily="18" charset="0"/>
              </a:rPr>
              <a:t>pembangkitan</a:t>
            </a:r>
            <a:r>
              <a:rPr lang="en-US" altLang="en-US" sz="2400" dirty="0">
                <a:solidFill>
                  <a:srgbClr val="020202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20202"/>
                </a:solidFill>
                <a:cs typeface="Times New Roman" panose="02020603050405020304" pitchFamily="18" charset="0"/>
              </a:rPr>
              <a:t>bilangan</a:t>
            </a:r>
            <a:r>
              <a:rPr lang="en-US" altLang="en-US" sz="2400" dirty="0">
                <a:solidFill>
                  <a:srgbClr val="020202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20202"/>
                </a:solidFill>
                <a:cs typeface="Times New Roman" panose="02020603050405020304" pitchFamily="18" charset="0"/>
              </a:rPr>
              <a:t>acak</a:t>
            </a:r>
            <a:r>
              <a:rPr lang="en-US" altLang="en-US" sz="2400" b="1" dirty="0">
                <a:solidFill>
                  <a:srgbClr val="020202"/>
                </a:solidFill>
                <a:cs typeface="Times New Roman" panose="02020603050405020304" pitchFamily="18" charset="0"/>
              </a:rPr>
              <a:t>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i="1" dirty="0">
                <a:solidFill>
                  <a:srgbClr val="020202"/>
                </a:solidFill>
                <a:cs typeface="Times New Roman" panose="02020603050405020304" pitchFamily="18" charset="0"/>
              </a:rPr>
              <a:t>	 	x</a:t>
            </a:r>
            <a:r>
              <a:rPr lang="en-US" altLang="en-US" sz="2400" i="1" baseline="-30000" dirty="0">
                <a:solidFill>
                  <a:srgbClr val="020202"/>
                </a:solidFill>
                <a:cs typeface="Times New Roman" panose="02020603050405020304" pitchFamily="18" charset="0"/>
              </a:rPr>
              <a:t>i</a:t>
            </a:r>
            <a:r>
              <a:rPr lang="en-US" altLang="en-US" sz="2400" baseline="-30000" dirty="0">
                <a:solidFill>
                  <a:srgbClr val="020202"/>
                </a:solidFill>
                <a:cs typeface="Times New Roman" panose="02020603050405020304" pitchFamily="18" charset="0"/>
              </a:rPr>
              <a:t>+1</a:t>
            </a:r>
            <a:r>
              <a:rPr lang="en-US" altLang="en-US" sz="2400" dirty="0">
                <a:solidFill>
                  <a:srgbClr val="020202"/>
                </a:solidFill>
                <a:cs typeface="Times New Roman" panose="02020603050405020304" pitchFamily="18" charset="0"/>
              </a:rPr>
              <a:t> = </a:t>
            </a:r>
            <a:r>
              <a:rPr lang="en-US" altLang="en-US" sz="2400" i="1" dirty="0">
                <a:solidFill>
                  <a:srgbClr val="020202"/>
                </a:solidFill>
                <a:cs typeface="Times New Roman" panose="02020603050405020304" pitchFamily="18" charset="0"/>
              </a:rPr>
              <a:t>r</a:t>
            </a:r>
            <a:r>
              <a:rPr lang="en-US" altLang="en-US" sz="2400" dirty="0">
                <a:solidFill>
                  <a:srgbClr val="020202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solidFill>
                  <a:srgbClr val="020202"/>
                </a:solidFill>
                <a:cs typeface="Times New Roman" panose="02020603050405020304" pitchFamily="18" charset="0"/>
              </a:rPr>
              <a:t>x</a:t>
            </a:r>
            <a:r>
              <a:rPr lang="en-US" altLang="en-US" sz="2400" i="1" baseline="-30000" dirty="0">
                <a:solidFill>
                  <a:srgbClr val="020202"/>
                </a:solidFill>
                <a:cs typeface="Times New Roman" panose="02020603050405020304" pitchFamily="18" charset="0"/>
              </a:rPr>
              <a:t>i</a:t>
            </a:r>
            <a:r>
              <a:rPr lang="en-US" altLang="en-US" sz="2400" i="1" dirty="0">
                <a:solidFill>
                  <a:srgbClr val="020202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>
                <a:solidFill>
                  <a:srgbClr val="020202"/>
                </a:solidFill>
                <a:cs typeface="Times New Roman" panose="02020603050405020304" pitchFamily="18" charset="0"/>
              </a:rPr>
              <a:t>(1 – </a:t>
            </a:r>
            <a:r>
              <a:rPr lang="en-US" altLang="en-US" sz="2400" i="1" dirty="0">
                <a:solidFill>
                  <a:srgbClr val="020202"/>
                </a:solidFill>
                <a:cs typeface="Times New Roman" panose="02020603050405020304" pitchFamily="18" charset="0"/>
              </a:rPr>
              <a:t>x</a:t>
            </a:r>
            <a:r>
              <a:rPr lang="en-US" altLang="en-US" sz="2400" i="1" baseline="-30000" dirty="0">
                <a:solidFill>
                  <a:srgbClr val="020202"/>
                </a:solidFill>
                <a:cs typeface="Times New Roman" panose="02020603050405020304" pitchFamily="18" charset="0"/>
              </a:rPr>
              <a:t>i</a:t>
            </a:r>
            <a:r>
              <a:rPr lang="en-US" altLang="en-US" sz="2400" dirty="0">
                <a:solidFill>
                  <a:srgbClr val="020202"/>
                </a:solidFill>
                <a:cs typeface="Times New Roman" panose="02020603050405020304" pitchFamily="18" charset="0"/>
              </a:rPr>
              <a:t>)</a:t>
            </a:r>
          </a:p>
          <a:p>
            <a:pPr algn="just" eaLnBrk="1" hangingPunct="1">
              <a:lnSpc>
                <a:spcPct val="90000"/>
              </a:lnSpc>
            </a:pPr>
            <a:endParaRPr lang="en-US" altLang="en-US" sz="2400" dirty="0">
              <a:solidFill>
                <a:srgbClr val="020202"/>
              </a:solidFill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90000"/>
              </a:lnSpc>
            </a:pPr>
            <a:r>
              <a:rPr lang="en-US" altLang="en-US" sz="2400" dirty="0">
                <a:solidFill>
                  <a:srgbClr val="020202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20202"/>
                </a:solidFill>
                <a:cs typeface="Times New Roman" panose="02020603050405020304" pitchFamily="18" charset="0"/>
              </a:rPr>
              <a:t>Misal</a:t>
            </a:r>
            <a:r>
              <a:rPr lang="en-US" altLang="en-US" sz="2400" dirty="0">
                <a:solidFill>
                  <a:srgbClr val="020202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solidFill>
                  <a:srgbClr val="020202"/>
                </a:solidFill>
                <a:cs typeface="Times New Roman" panose="02020603050405020304" pitchFamily="18" charset="0"/>
              </a:rPr>
              <a:t>r </a:t>
            </a:r>
            <a:r>
              <a:rPr lang="en-US" altLang="en-US" sz="2400" dirty="0">
                <a:solidFill>
                  <a:srgbClr val="020202"/>
                </a:solidFill>
                <a:cs typeface="Times New Roman" panose="02020603050405020304" pitchFamily="18" charset="0"/>
              </a:rPr>
              <a:t>= 4.0 dan </a:t>
            </a:r>
            <a:r>
              <a:rPr lang="en-US" altLang="en-US" sz="2400" dirty="0" err="1">
                <a:solidFill>
                  <a:srgbClr val="020202"/>
                </a:solidFill>
                <a:cs typeface="Times New Roman" panose="02020603050405020304" pitchFamily="18" charset="0"/>
              </a:rPr>
              <a:t>nilai</a:t>
            </a:r>
            <a:r>
              <a:rPr lang="en-US" altLang="en-US" sz="2400" dirty="0">
                <a:solidFill>
                  <a:srgbClr val="020202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20202"/>
                </a:solidFill>
                <a:cs typeface="Times New Roman" panose="02020603050405020304" pitchFamily="18" charset="0"/>
              </a:rPr>
              <a:t>awal</a:t>
            </a:r>
            <a:r>
              <a:rPr lang="en-US" altLang="en-US" sz="2400" dirty="0">
                <a:solidFill>
                  <a:srgbClr val="020202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solidFill>
                  <a:srgbClr val="020202"/>
                </a:solidFill>
                <a:cs typeface="Times New Roman" panose="02020603050405020304" pitchFamily="18" charset="0"/>
              </a:rPr>
              <a:t>x</a:t>
            </a:r>
            <a:r>
              <a:rPr lang="en-US" altLang="en-US" sz="2400" baseline="-30000" dirty="0">
                <a:solidFill>
                  <a:srgbClr val="020202"/>
                </a:solidFill>
                <a:cs typeface="Times New Roman" panose="02020603050405020304" pitchFamily="18" charset="0"/>
              </a:rPr>
              <a:t>0</a:t>
            </a:r>
            <a:r>
              <a:rPr lang="en-US" altLang="en-US" sz="2400" dirty="0">
                <a:solidFill>
                  <a:srgbClr val="020202"/>
                </a:solidFill>
                <a:cs typeface="Times New Roman" panose="02020603050405020304" pitchFamily="18" charset="0"/>
              </a:rPr>
              <a:t> = 0.456  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i="1" dirty="0">
                <a:solidFill>
                  <a:srgbClr val="020202"/>
                </a:solidFill>
                <a:cs typeface="Times New Roman" panose="02020603050405020304" pitchFamily="18" charset="0"/>
              </a:rPr>
              <a:t>		x</a:t>
            </a:r>
            <a:r>
              <a:rPr lang="en-US" altLang="en-US" sz="2400" baseline="-30000" dirty="0">
                <a:solidFill>
                  <a:srgbClr val="020202"/>
                </a:solidFill>
                <a:cs typeface="Times New Roman" panose="02020603050405020304" pitchFamily="18" charset="0"/>
              </a:rPr>
              <a:t>1</a:t>
            </a:r>
            <a:r>
              <a:rPr lang="en-US" altLang="en-US" sz="2400" dirty="0">
                <a:solidFill>
                  <a:srgbClr val="020202"/>
                </a:solidFill>
                <a:cs typeface="Times New Roman" panose="02020603050405020304" pitchFamily="18" charset="0"/>
              </a:rPr>
              <a:t> = 4.0</a:t>
            </a:r>
            <a:r>
              <a:rPr lang="en-US" altLang="en-US" sz="2400" i="1" dirty="0">
                <a:solidFill>
                  <a:srgbClr val="020202"/>
                </a:solidFill>
                <a:cs typeface="Times New Roman" panose="02020603050405020304" pitchFamily="18" charset="0"/>
              </a:rPr>
              <a:t>x</a:t>
            </a:r>
            <a:r>
              <a:rPr lang="en-US" altLang="en-US" sz="2400" baseline="-30000" dirty="0">
                <a:solidFill>
                  <a:srgbClr val="020202"/>
                </a:solidFill>
                <a:cs typeface="Times New Roman" panose="02020603050405020304" pitchFamily="18" charset="0"/>
              </a:rPr>
              <a:t>0</a:t>
            </a:r>
            <a:r>
              <a:rPr lang="en-US" altLang="en-US" sz="2400" dirty="0">
                <a:solidFill>
                  <a:srgbClr val="020202"/>
                </a:solidFill>
                <a:cs typeface="Times New Roman" panose="02020603050405020304" pitchFamily="18" charset="0"/>
              </a:rPr>
              <a:t>(1 – </a:t>
            </a:r>
            <a:r>
              <a:rPr lang="en-US" altLang="en-US" sz="2400" i="1" dirty="0">
                <a:solidFill>
                  <a:srgbClr val="020202"/>
                </a:solidFill>
                <a:cs typeface="Times New Roman" panose="02020603050405020304" pitchFamily="18" charset="0"/>
              </a:rPr>
              <a:t>x</a:t>
            </a:r>
            <a:r>
              <a:rPr lang="en-US" altLang="en-US" sz="2400" baseline="-30000" dirty="0">
                <a:solidFill>
                  <a:srgbClr val="020202"/>
                </a:solidFill>
                <a:cs typeface="Times New Roman" panose="02020603050405020304" pitchFamily="18" charset="0"/>
              </a:rPr>
              <a:t>0</a:t>
            </a:r>
            <a:r>
              <a:rPr lang="en-US" altLang="en-US" sz="2400" dirty="0">
                <a:solidFill>
                  <a:srgbClr val="020202"/>
                </a:solidFill>
                <a:cs typeface="Times New Roman" panose="02020603050405020304" pitchFamily="18" charset="0"/>
              </a:rPr>
              <a:t> ) = 0.992256 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i="1" dirty="0">
                <a:solidFill>
                  <a:srgbClr val="020202"/>
                </a:solidFill>
                <a:cs typeface="Times New Roman" panose="02020603050405020304" pitchFamily="18" charset="0"/>
              </a:rPr>
              <a:t>		x</a:t>
            </a:r>
            <a:r>
              <a:rPr lang="en-US" altLang="en-US" sz="2400" baseline="-30000" dirty="0">
                <a:solidFill>
                  <a:srgbClr val="020202"/>
                </a:solidFill>
                <a:cs typeface="Times New Roman" panose="02020603050405020304" pitchFamily="18" charset="0"/>
              </a:rPr>
              <a:t>2</a:t>
            </a:r>
            <a:r>
              <a:rPr lang="en-US" altLang="en-US" sz="2400" dirty="0">
                <a:solidFill>
                  <a:srgbClr val="020202"/>
                </a:solidFill>
                <a:cs typeface="Times New Roman" panose="02020603050405020304" pitchFamily="18" charset="0"/>
              </a:rPr>
              <a:t> = 4.0</a:t>
            </a:r>
            <a:r>
              <a:rPr lang="en-US" altLang="en-US" sz="2400" i="1" dirty="0">
                <a:solidFill>
                  <a:srgbClr val="020202"/>
                </a:solidFill>
                <a:cs typeface="Times New Roman" panose="02020603050405020304" pitchFamily="18" charset="0"/>
              </a:rPr>
              <a:t>x</a:t>
            </a:r>
            <a:r>
              <a:rPr lang="en-US" altLang="en-US" sz="2400" baseline="-30000" dirty="0">
                <a:solidFill>
                  <a:srgbClr val="020202"/>
                </a:solidFill>
                <a:cs typeface="Times New Roman" panose="02020603050405020304" pitchFamily="18" charset="0"/>
              </a:rPr>
              <a:t>1</a:t>
            </a:r>
            <a:r>
              <a:rPr lang="en-US" altLang="en-US" sz="2400" dirty="0">
                <a:solidFill>
                  <a:srgbClr val="020202"/>
                </a:solidFill>
                <a:cs typeface="Times New Roman" panose="02020603050405020304" pitchFamily="18" charset="0"/>
              </a:rPr>
              <a:t>(1 – </a:t>
            </a:r>
            <a:r>
              <a:rPr lang="en-US" altLang="en-US" sz="2400" i="1" dirty="0">
                <a:solidFill>
                  <a:srgbClr val="020202"/>
                </a:solidFill>
                <a:cs typeface="Times New Roman" panose="02020603050405020304" pitchFamily="18" charset="0"/>
              </a:rPr>
              <a:t>x</a:t>
            </a:r>
            <a:r>
              <a:rPr lang="en-US" altLang="en-US" sz="2400" baseline="-30000" dirty="0">
                <a:solidFill>
                  <a:srgbClr val="020202"/>
                </a:solidFill>
                <a:cs typeface="Times New Roman" panose="02020603050405020304" pitchFamily="18" charset="0"/>
              </a:rPr>
              <a:t>1</a:t>
            </a:r>
            <a:r>
              <a:rPr lang="en-US" altLang="en-US" sz="2400" dirty="0">
                <a:solidFill>
                  <a:srgbClr val="020202"/>
                </a:solidFill>
                <a:cs typeface="Times New Roman" panose="02020603050405020304" pitchFamily="18" charset="0"/>
              </a:rPr>
              <a:t> ) = 0.030736 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i="1" dirty="0">
                <a:solidFill>
                  <a:srgbClr val="020202"/>
                </a:solidFill>
                <a:cs typeface="Times New Roman" panose="02020603050405020304" pitchFamily="18" charset="0"/>
              </a:rPr>
              <a:t>	</a:t>
            </a:r>
            <a:r>
              <a:rPr lang="en-US" altLang="en-US" sz="2400" dirty="0">
                <a:solidFill>
                  <a:srgbClr val="020202"/>
                </a:solidFill>
                <a:cs typeface="Times New Roman" panose="02020603050405020304" pitchFamily="18" charset="0"/>
              </a:rPr>
              <a:t>    	… 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i="1" dirty="0">
                <a:solidFill>
                  <a:srgbClr val="020202"/>
                </a:solidFill>
                <a:cs typeface="Times New Roman" panose="02020603050405020304" pitchFamily="18" charset="0"/>
              </a:rPr>
              <a:t>		x</a:t>
            </a:r>
            <a:r>
              <a:rPr lang="en-US" altLang="en-US" sz="2400" baseline="-30000" dirty="0">
                <a:solidFill>
                  <a:srgbClr val="020202"/>
                </a:solidFill>
                <a:cs typeface="Times New Roman" panose="02020603050405020304" pitchFamily="18" charset="0"/>
              </a:rPr>
              <a:t>99</a:t>
            </a:r>
            <a:r>
              <a:rPr lang="en-US" altLang="en-US" sz="2400" dirty="0">
                <a:solidFill>
                  <a:srgbClr val="020202"/>
                </a:solidFill>
                <a:cs typeface="Times New Roman" panose="02020603050405020304" pitchFamily="18" charset="0"/>
              </a:rPr>
              <a:t> = 4.0</a:t>
            </a:r>
            <a:r>
              <a:rPr lang="en-US" altLang="en-US" sz="2400" i="1" dirty="0">
                <a:solidFill>
                  <a:srgbClr val="020202"/>
                </a:solidFill>
                <a:cs typeface="Times New Roman" panose="02020603050405020304" pitchFamily="18" charset="0"/>
              </a:rPr>
              <a:t>x</a:t>
            </a:r>
            <a:r>
              <a:rPr lang="en-US" altLang="en-US" sz="2400" baseline="-25000" dirty="0">
                <a:solidFill>
                  <a:srgbClr val="020202"/>
                </a:solidFill>
                <a:cs typeface="Times New Roman" panose="02020603050405020304" pitchFamily="18" charset="0"/>
              </a:rPr>
              <a:t>98</a:t>
            </a:r>
            <a:r>
              <a:rPr lang="en-US" altLang="en-US" sz="2400" baseline="-30000" dirty="0">
                <a:solidFill>
                  <a:srgbClr val="020202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>
                <a:solidFill>
                  <a:srgbClr val="020202"/>
                </a:solidFill>
                <a:cs typeface="Times New Roman" panose="02020603050405020304" pitchFamily="18" charset="0"/>
              </a:rPr>
              <a:t>(1 – </a:t>
            </a:r>
            <a:r>
              <a:rPr lang="en-US" altLang="en-US" sz="2400" i="1" dirty="0">
                <a:solidFill>
                  <a:srgbClr val="020202"/>
                </a:solidFill>
                <a:cs typeface="Times New Roman" panose="02020603050405020304" pitchFamily="18" charset="0"/>
              </a:rPr>
              <a:t>x</a:t>
            </a:r>
            <a:r>
              <a:rPr lang="en-US" altLang="en-US" sz="2400" baseline="-30000" dirty="0">
                <a:solidFill>
                  <a:srgbClr val="020202"/>
                </a:solidFill>
                <a:cs typeface="Times New Roman" panose="02020603050405020304" pitchFamily="18" charset="0"/>
              </a:rPr>
              <a:t>98</a:t>
            </a:r>
            <a:r>
              <a:rPr lang="en-US" altLang="en-US" sz="2400" dirty="0">
                <a:solidFill>
                  <a:srgbClr val="020202"/>
                </a:solidFill>
                <a:cs typeface="Times New Roman" panose="02020603050405020304" pitchFamily="18" charset="0"/>
              </a:rPr>
              <a:t> ) = 0.914379 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i="1" dirty="0">
                <a:solidFill>
                  <a:srgbClr val="020202"/>
                </a:solidFill>
                <a:cs typeface="Times New Roman" panose="02020603050405020304" pitchFamily="18" charset="0"/>
              </a:rPr>
              <a:t>		x</a:t>
            </a:r>
            <a:r>
              <a:rPr lang="en-US" altLang="en-US" sz="2400" baseline="-30000" dirty="0">
                <a:solidFill>
                  <a:srgbClr val="020202"/>
                </a:solidFill>
                <a:cs typeface="Times New Roman" panose="02020603050405020304" pitchFamily="18" charset="0"/>
              </a:rPr>
              <a:t>100</a:t>
            </a:r>
            <a:r>
              <a:rPr lang="en-US" altLang="en-US" sz="2400" dirty="0">
                <a:solidFill>
                  <a:srgbClr val="020202"/>
                </a:solidFill>
                <a:cs typeface="Times New Roman" panose="02020603050405020304" pitchFamily="18" charset="0"/>
              </a:rPr>
              <a:t> = 4.0</a:t>
            </a:r>
            <a:r>
              <a:rPr lang="en-US" altLang="en-US" sz="2400" i="1" dirty="0">
                <a:solidFill>
                  <a:srgbClr val="020202"/>
                </a:solidFill>
                <a:cs typeface="Times New Roman" panose="02020603050405020304" pitchFamily="18" charset="0"/>
              </a:rPr>
              <a:t>x</a:t>
            </a:r>
            <a:r>
              <a:rPr lang="en-US" altLang="en-US" sz="2400" baseline="-30000" dirty="0">
                <a:solidFill>
                  <a:srgbClr val="020202"/>
                </a:solidFill>
                <a:cs typeface="Times New Roman" panose="02020603050405020304" pitchFamily="18" charset="0"/>
              </a:rPr>
              <a:t>99</a:t>
            </a:r>
            <a:r>
              <a:rPr lang="en-US" altLang="en-US" sz="2400" dirty="0">
                <a:solidFill>
                  <a:srgbClr val="020202"/>
                </a:solidFill>
                <a:cs typeface="Times New Roman" panose="02020603050405020304" pitchFamily="18" charset="0"/>
              </a:rPr>
              <a:t>(1 – </a:t>
            </a:r>
            <a:r>
              <a:rPr lang="en-US" altLang="en-US" sz="2400" i="1" dirty="0">
                <a:solidFill>
                  <a:srgbClr val="020202"/>
                </a:solidFill>
                <a:cs typeface="Times New Roman" panose="02020603050405020304" pitchFamily="18" charset="0"/>
              </a:rPr>
              <a:t>x</a:t>
            </a:r>
            <a:r>
              <a:rPr lang="en-US" altLang="en-US" sz="2400" baseline="-30000" dirty="0">
                <a:solidFill>
                  <a:srgbClr val="020202"/>
                </a:solidFill>
                <a:cs typeface="Times New Roman" panose="02020603050405020304" pitchFamily="18" charset="0"/>
              </a:rPr>
              <a:t>99</a:t>
            </a:r>
            <a:r>
              <a:rPr lang="en-US" altLang="en-US" sz="2400" dirty="0">
                <a:solidFill>
                  <a:srgbClr val="020202"/>
                </a:solidFill>
                <a:cs typeface="Times New Roman" panose="02020603050405020304" pitchFamily="18" charset="0"/>
              </a:rPr>
              <a:t> ) = 0.313162</a:t>
            </a:r>
          </a:p>
          <a:p>
            <a:pPr marL="0" indent="0" algn="just" eaLnBrk="1" hangingPunct="1">
              <a:lnSpc>
                <a:spcPct val="90000"/>
              </a:lnSpc>
              <a:buNone/>
            </a:pPr>
            <a:r>
              <a:rPr lang="en-US" altLang="en-US" sz="2400" dirty="0">
                <a:solidFill>
                  <a:srgbClr val="020202"/>
                </a:solidFill>
              </a:rPr>
              <a:t>	…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sz="2400" dirty="0" err="1">
                <a:solidFill>
                  <a:srgbClr val="020202"/>
                </a:solidFill>
              </a:rPr>
              <a:t>Bilangan</a:t>
            </a:r>
            <a:r>
              <a:rPr lang="en-US" altLang="en-US" sz="2400" dirty="0">
                <a:solidFill>
                  <a:srgbClr val="020202"/>
                </a:solidFill>
              </a:rPr>
              <a:t> </a:t>
            </a:r>
            <a:r>
              <a:rPr lang="en-US" altLang="en-US" sz="2400" dirty="0" err="1">
                <a:solidFill>
                  <a:srgbClr val="020202"/>
                </a:solidFill>
              </a:rPr>
              <a:t>acak</a:t>
            </a:r>
            <a:r>
              <a:rPr lang="en-US" altLang="en-US" sz="2400" dirty="0">
                <a:solidFill>
                  <a:srgbClr val="020202"/>
                </a:solidFill>
              </a:rPr>
              <a:t> </a:t>
            </a:r>
            <a:r>
              <a:rPr lang="en-US" altLang="en-US" sz="2400" dirty="0" err="1">
                <a:solidFill>
                  <a:srgbClr val="020202"/>
                </a:solidFill>
              </a:rPr>
              <a:t>dengan</a:t>
            </a:r>
            <a:r>
              <a:rPr lang="en-US" altLang="en-US" sz="2400" dirty="0">
                <a:solidFill>
                  <a:srgbClr val="020202"/>
                </a:solidFill>
              </a:rPr>
              <a:t> </a:t>
            </a:r>
            <a:r>
              <a:rPr lang="en-US" altLang="en-US" sz="2400" i="1" dirty="0">
                <a:solidFill>
                  <a:srgbClr val="020202"/>
                </a:solidFill>
              </a:rPr>
              <a:t>chaos</a:t>
            </a:r>
            <a:r>
              <a:rPr lang="en-US" altLang="en-US" sz="2400" dirty="0">
                <a:solidFill>
                  <a:srgbClr val="020202"/>
                </a:solidFill>
              </a:rPr>
              <a:t> </a:t>
            </a:r>
            <a:r>
              <a:rPr lang="en-US" altLang="en-US" sz="2400" dirty="0" err="1">
                <a:solidFill>
                  <a:srgbClr val="020202"/>
                </a:solidFill>
              </a:rPr>
              <a:t>tidak</a:t>
            </a:r>
            <a:r>
              <a:rPr lang="en-US" altLang="en-US" sz="2400" dirty="0">
                <a:solidFill>
                  <a:srgbClr val="020202"/>
                </a:solidFill>
              </a:rPr>
              <a:t> punya </a:t>
            </a:r>
            <a:r>
              <a:rPr lang="en-US" altLang="en-US" sz="2400" dirty="0" err="1">
                <a:solidFill>
                  <a:srgbClr val="020202"/>
                </a:solidFill>
              </a:rPr>
              <a:t>periode</a:t>
            </a:r>
            <a:endParaRPr lang="en-US" altLang="en-US" sz="2400" dirty="0">
              <a:solidFill>
                <a:srgbClr val="020202"/>
              </a:solidFill>
            </a:endParaRPr>
          </a:p>
        </p:txBody>
      </p:sp>
      <p:sp>
        <p:nvSpPr>
          <p:cNvPr id="23557" name="Rectangle 3">
            <a:extLst>
              <a:ext uri="{FF2B5EF4-FFF2-40B4-BE49-F238E27FC236}">
                <a16:creationId xmlns:a16="http://schemas.microsoft.com/office/drawing/2014/main" id="{BBD0E4A4-787C-4093-BF6E-B3B2F7902DC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84791" y="488950"/>
            <a:ext cx="8162925" cy="701675"/>
          </a:xfrm>
          <a:noFill/>
        </p:spPr>
        <p:txBody>
          <a:bodyPr/>
          <a:lstStyle/>
          <a:p>
            <a:pPr algn="l" eaLnBrk="1" hangingPunct="1"/>
            <a:r>
              <a:rPr lang="en-US" altLang="en-US" sz="4000" b="1" dirty="0"/>
              <a:t>Logistic Map</a:t>
            </a:r>
            <a:endParaRPr lang="en-US" altLang="en-US" sz="4000" b="1" i="1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Footer Placeholder 4">
            <a:extLst>
              <a:ext uri="{FF2B5EF4-FFF2-40B4-BE49-F238E27FC236}">
                <a16:creationId xmlns:a16="http://schemas.microsoft.com/office/drawing/2014/main" id="{F577FDD9-E541-4A1B-8E5F-5308F8D844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Rinaldi Munir/IF4020 Kriptografi/Informatika - STEI ITB</a:t>
            </a:r>
          </a:p>
        </p:txBody>
      </p:sp>
      <p:sp>
        <p:nvSpPr>
          <p:cNvPr id="24579" name="Slide Number Placeholder 5">
            <a:extLst>
              <a:ext uri="{FF2B5EF4-FFF2-40B4-BE49-F238E27FC236}">
                <a16:creationId xmlns:a16="http://schemas.microsoft.com/office/drawing/2014/main" id="{0F706736-920E-4B79-9322-A38F0D0E01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4A986BC-FC29-4E4F-AE06-63259E69CC23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21</a:t>
            </a:fld>
            <a:endParaRPr lang="en-US" altLang="en-US" sz="1400"/>
          </a:p>
        </p:txBody>
      </p:sp>
      <p:sp>
        <p:nvSpPr>
          <p:cNvPr id="24580" name="Rectangle 3">
            <a:extLst>
              <a:ext uri="{FF2B5EF4-FFF2-40B4-BE49-F238E27FC236}">
                <a16:creationId xmlns:a16="http://schemas.microsoft.com/office/drawing/2014/main" id="{5023DD47-5122-4423-AB9A-627071F84CD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94731" y="838200"/>
            <a:ext cx="10459069" cy="5518150"/>
          </a:xfrm>
        </p:spPr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1400" b="1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main()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int </a:t>
            </a:r>
            <a:r>
              <a:rPr lang="en-US" altLang="en-US" sz="20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en-US" sz="2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n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double r, x;</a:t>
            </a:r>
          </a:p>
          <a:p>
            <a:pPr>
              <a:buNone/>
            </a:pPr>
            <a:r>
              <a:rPr lang="en-US" altLang="en-US" sz="2000" b="1" dirty="0">
                <a:solidFill>
                  <a:srgbClr val="000000"/>
                </a:solidFill>
                <a:latin typeface="Courier New" panose="02070309020205020404" pitchFamily="49" charset="0"/>
                <a:ea typeface="MS Mincho" panose="02020609040205080304" pitchFamily="49" charset="-128"/>
                <a:cs typeface="Courier New" panose="02070309020205020404" pitchFamily="49" charset="0"/>
              </a:rPr>
              <a:t> </a:t>
            </a:r>
            <a:r>
              <a:rPr lang="en-US" altLang="en-US" sz="2000" b="1" dirty="0" err="1">
                <a:solidFill>
                  <a:srgbClr val="000000"/>
                </a:solidFill>
                <a:latin typeface="Courier New" panose="02070309020205020404" pitchFamily="49" charset="0"/>
                <a:ea typeface="MS Mincho" panose="02020609040205080304" pitchFamily="49" charset="-128"/>
                <a:cs typeface="Courier New" panose="02070309020205020404" pitchFamily="49" charset="0"/>
              </a:rPr>
              <a:t>printf</a:t>
            </a:r>
            <a:r>
              <a:rPr lang="en-US" altLang="en-US" sz="2000" b="1" dirty="0">
                <a:solidFill>
                  <a:srgbClr val="000000"/>
                </a:solidFill>
                <a:latin typeface="Courier New" panose="02070309020205020404" pitchFamily="49" charset="0"/>
                <a:ea typeface="MS Mincho" panose="02020609040205080304" pitchFamily="49" charset="-128"/>
                <a:cs typeface="Courier New" panose="02070309020205020404" pitchFamily="49" charset="0"/>
              </a:rPr>
              <a:t>("Masukkan </a:t>
            </a:r>
            <a:r>
              <a:rPr lang="en-US" altLang="en-US" sz="2000" b="1" dirty="0" err="1">
                <a:solidFill>
                  <a:srgbClr val="000000"/>
                </a:solidFill>
                <a:latin typeface="Courier New" panose="02070309020205020404" pitchFamily="49" charset="0"/>
                <a:ea typeface="MS Mincho" panose="02020609040205080304" pitchFamily="49" charset="-128"/>
                <a:cs typeface="Courier New" panose="02070309020205020404" pitchFamily="49" charset="0"/>
              </a:rPr>
              <a:t>nilai</a:t>
            </a:r>
            <a:r>
              <a:rPr lang="en-US" altLang="en-US" sz="2000" b="1" dirty="0">
                <a:solidFill>
                  <a:srgbClr val="000000"/>
                </a:solidFill>
                <a:latin typeface="Courier New" panose="02070309020205020404" pitchFamily="49" charset="0"/>
                <a:ea typeface="MS Mincho" panose="02020609040205080304" pitchFamily="49" charset="-128"/>
                <a:cs typeface="Courier New" panose="02070309020205020404" pitchFamily="49" charset="0"/>
              </a:rPr>
              <a:t> </a:t>
            </a:r>
            <a:r>
              <a:rPr lang="en-US" altLang="en-US" sz="2000" b="1" dirty="0" err="1">
                <a:solidFill>
                  <a:srgbClr val="000000"/>
                </a:solidFill>
                <a:latin typeface="Courier New" panose="02070309020205020404" pitchFamily="49" charset="0"/>
                <a:ea typeface="MS Mincho" panose="02020609040205080304" pitchFamily="49" charset="-128"/>
                <a:cs typeface="Courier New" panose="02070309020205020404" pitchFamily="49" charset="0"/>
              </a:rPr>
              <a:t>awal</a:t>
            </a:r>
            <a:r>
              <a:rPr lang="en-US" altLang="en-US" sz="2000" b="1" dirty="0">
                <a:solidFill>
                  <a:srgbClr val="000000"/>
                </a:solidFill>
                <a:latin typeface="Courier New" panose="02070309020205020404" pitchFamily="49" charset="0"/>
                <a:ea typeface="MS Mincho" panose="02020609040205080304" pitchFamily="49" charset="-128"/>
                <a:cs typeface="Courier New" panose="02070309020205020404" pitchFamily="49" charset="0"/>
              </a:rPr>
              <a:t> (0 s/d 1) : "); </a:t>
            </a:r>
            <a:r>
              <a:rPr lang="en-US" altLang="en-US" sz="2000" b="1" dirty="0" err="1">
                <a:solidFill>
                  <a:srgbClr val="000000"/>
                </a:solidFill>
                <a:latin typeface="Courier New" panose="02070309020205020404" pitchFamily="49" charset="0"/>
                <a:ea typeface="MS Mincho" panose="02020609040205080304" pitchFamily="49" charset="-128"/>
                <a:cs typeface="Courier New" panose="02070309020205020404" pitchFamily="49" charset="0"/>
              </a:rPr>
              <a:t>scanf</a:t>
            </a:r>
            <a:r>
              <a:rPr lang="en-US" altLang="en-US" sz="2000" b="1" dirty="0">
                <a:solidFill>
                  <a:srgbClr val="000000"/>
                </a:solidFill>
                <a:latin typeface="Courier New" panose="02070309020205020404" pitchFamily="49" charset="0"/>
                <a:ea typeface="MS Mincho" panose="02020609040205080304" pitchFamily="49" charset="-128"/>
                <a:cs typeface="Courier New" panose="02070309020205020404" pitchFamily="49" charset="0"/>
              </a:rPr>
              <a:t>("%</a:t>
            </a:r>
            <a:r>
              <a:rPr lang="en-US" altLang="en-US" sz="2000" b="1" dirty="0" err="1">
                <a:solidFill>
                  <a:srgbClr val="000000"/>
                </a:solidFill>
                <a:latin typeface="Courier New" panose="02070309020205020404" pitchFamily="49" charset="0"/>
                <a:ea typeface="MS Mincho" panose="02020609040205080304" pitchFamily="49" charset="-128"/>
                <a:cs typeface="Courier New" panose="02070309020205020404" pitchFamily="49" charset="0"/>
              </a:rPr>
              <a:t>lf</a:t>
            </a:r>
            <a:r>
              <a:rPr lang="en-US" altLang="en-US" sz="2000" b="1" dirty="0">
                <a:solidFill>
                  <a:srgbClr val="000000"/>
                </a:solidFill>
                <a:latin typeface="Courier New" panose="02070309020205020404" pitchFamily="49" charset="0"/>
                <a:ea typeface="MS Mincho" panose="02020609040205080304" pitchFamily="49" charset="-128"/>
                <a:cs typeface="Courier New" panose="02070309020205020404" pitchFamily="49" charset="0"/>
              </a:rPr>
              <a:t>", &amp;x);</a:t>
            </a:r>
          </a:p>
          <a:p>
            <a:pPr>
              <a:buNone/>
            </a:pPr>
            <a:r>
              <a:rPr lang="en-US" altLang="en-US" sz="2000" b="1" dirty="0">
                <a:solidFill>
                  <a:srgbClr val="000000"/>
                </a:solidFill>
                <a:latin typeface="Courier New" panose="02070309020205020404" pitchFamily="49" charset="0"/>
                <a:ea typeface="MS Mincho" panose="02020609040205080304" pitchFamily="49" charset="-128"/>
                <a:cs typeface="Courier New" panose="02070309020205020404" pitchFamily="49" charset="0"/>
              </a:rPr>
              <a:t> </a:t>
            </a:r>
            <a:r>
              <a:rPr lang="en-US" altLang="en-US" sz="2000" b="1" dirty="0" err="1">
                <a:solidFill>
                  <a:srgbClr val="000000"/>
                </a:solidFill>
                <a:latin typeface="Courier New" panose="02070309020205020404" pitchFamily="49" charset="0"/>
                <a:ea typeface="MS Mincho" panose="02020609040205080304" pitchFamily="49" charset="-128"/>
                <a:cs typeface="Courier New" panose="02070309020205020404" pitchFamily="49" charset="0"/>
              </a:rPr>
              <a:t>printf</a:t>
            </a:r>
            <a:r>
              <a:rPr lang="en-US" altLang="en-US" sz="2000" b="1" dirty="0">
                <a:solidFill>
                  <a:srgbClr val="000000"/>
                </a:solidFill>
                <a:latin typeface="Courier New" panose="02070309020205020404" pitchFamily="49" charset="0"/>
                <a:ea typeface="MS Mincho" panose="02020609040205080304" pitchFamily="49" charset="-128"/>
                <a:cs typeface="Courier New" panose="02070309020205020404" pitchFamily="49" charset="0"/>
              </a:rPr>
              <a:t>("Masukkan </a:t>
            </a:r>
            <a:r>
              <a:rPr lang="en-US" altLang="en-US" sz="2000" b="1" dirty="0" err="1">
                <a:solidFill>
                  <a:srgbClr val="000000"/>
                </a:solidFill>
                <a:latin typeface="Courier New" panose="02070309020205020404" pitchFamily="49" charset="0"/>
                <a:ea typeface="MS Mincho" panose="02020609040205080304" pitchFamily="49" charset="-128"/>
                <a:cs typeface="Courier New" panose="02070309020205020404" pitchFamily="49" charset="0"/>
              </a:rPr>
              <a:t>jumlah</a:t>
            </a:r>
            <a:r>
              <a:rPr lang="en-US" altLang="en-US" sz="2000" b="1" dirty="0">
                <a:solidFill>
                  <a:srgbClr val="000000"/>
                </a:solidFill>
                <a:latin typeface="Courier New" panose="02070309020205020404" pitchFamily="49" charset="0"/>
                <a:ea typeface="MS Mincho" panose="02020609040205080304" pitchFamily="49" charset="-128"/>
                <a:cs typeface="Courier New" panose="02070309020205020404" pitchFamily="49" charset="0"/>
              </a:rPr>
              <a:t> </a:t>
            </a:r>
            <a:r>
              <a:rPr lang="en-US" altLang="en-US" sz="2000" b="1" dirty="0" err="1">
                <a:solidFill>
                  <a:srgbClr val="000000"/>
                </a:solidFill>
                <a:latin typeface="Courier New" panose="02070309020205020404" pitchFamily="49" charset="0"/>
                <a:ea typeface="MS Mincho" panose="02020609040205080304" pitchFamily="49" charset="-128"/>
                <a:cs typeface="Courier New" panose="02070309020205020404" pitchFamily="49" charset="0"/>
              </a:rPr>
              <a:t>iterasi</a:t>
            </a:r>
            <a:r>
              <a:rPr lang="en-US" altLang="en-US" sz="2000" b="1" dirty="0">
                <a:solidFill>
                  <a:srgbClr val="000000"/>
                </a:solidFill>
                <a:latin typeface="Courier New" panose="02070309020205020404" pitchFamily="49" charset="0"/>
                <a:ea typeface="MS Mincho" panose="02020609040205080304" pitchFamily="49" charset="-128"/>
                <a:cs typeface="Courier New" panose="02070309020205020404" pitchFamily="49" charset="0"/>
              </a:rPr>
              <a:t> : "); </a:t>
            </a:r>
            <a:r>
              <a:rPr lang="en-US" altLang="en-US" sz="2000" b="1" dirty="0" err="1">
                <a:solidFill>
                  <a:srgbClr val="000000"/>
                </a:solidFill>
                <a:latin typeface="Courier New" panose="02070309020205020404" pitchFamily="49" charset="0"/>
                <a:ea typeface="MS Mincho" panose="02020609040205080304" pitchFamily="49" charset="-128"/>
                <a:cs typeface="Courier New" panose="02070309020205020404" pitchFamily="49" charset="0"/>
              </a:rPr>
              <a:t>scanf</a:t>
            </a:r>
            <a:r>
              <a:rPr lang="en-US" altLang="en-US" sz="2000" b="1" dirty="0">
                <a:solidFill>
                  <a:srgbClr val="000000"/>
                </a:solidFill>
                <a:latin typeface="Courier New" panose="02070309020205020404" pitchFamily="49" charset="0"/>
                <a:ea typeface="MS Mincho" panose="02020609040205080304" pitchFamily="49" charset="-128"/>
                <a:cs typeface="Courier New" panose="02070309020205020404" pitchFamily="49" charset="0"/>
              </a:rPr>
              <a:t>("%d", &amp;n);</a:t>
            </a:r>
          </a:p>
          <a:p>
            <a:pPr>
              <a:buNone/>
            </a:pPr>
            <a:r>
              <a:rPr lang="en-US" altLang="en-US" sz="2000" b="1" dirty="0">
                <a:solidFill>
                  <a:srgbClr val="000000"/>
                </a:solidFill>
                <a:latin typeface="Courier New" panose="02070309020205020404" pitchFamily="49" charset="0"/>
                <a:ea typeface="MS Mincho" panose="02020609040205080304" pitchFamily="49" charset="-128"/>
                <a:cs typeface="Courier New" panose="02070309020205020404" pitchFamily="49" charset="0"/>
              </a:rPr>
              <a:t> r = 4.0;</a:t>
            </a:r>
          </a:p>
          <a:p>
            <a:pPr>
              <a:buNone/>
            </a:pPr>
            <a:r>
              <a:rPr lang="en-US" altLang="en-US" sz="2000" b="1" dirty="0">
                <a:solidFill>
                  <a:srgbClr val="000000"/>
                </a:solidFill>
                <a:latin typeface="Courier New" panose="02070309020205020404" pitchFamily="49" charset="0"/>
                <a:ea typeface="MS Mincho" panose="02020609040205080304" pitchFamily="49" charset="-128"/>
                <a:cs typeface="Courier New" panose="02070309020205020404" pitchFamily="49" charset="0"/>
              </a:rPr>
              <a:t> for (</a:t>
            </a:r>
            <a:r>
              <a:rPr lang="en-US" altLang="en-US" sz="2000" b="1" dirty="0" err="1">
                <a:solidFill>
                  <a:srgbClr val="000000"/>
                </a:solidFill>
                <a:latin typeface="Courier New" panose="02070309020205020404" pitchFamily="49" charset="0"/>
                <a:ea typeface="MS Mincho" panose="02020609040205080304" pitchFamily="49" charset="-128"/>
                <a:cs typeface="Courier New" panose="02070309020205020404" pitchFamily="49" charset="0"/>
              </a:rPr>
              <a:t>i</a:t>
            </a:r>
            <a:r>
              <a:rPr lang="en-US" altLang="en-US" sz="2000" b="1" dirty="0">
                <a:solidFill>
                  <a:srgbClr val="000000"/>
                </a:solidFill>
                <a:latin typeface="Courier New" panose="02070309020205020404" pitchFamily="49" charset="0"/>
                <a:ea typeface="MS Mincho" panose="02020609040205080304" pitchFamily="49" charset="-128"/>
                <a:cs typeface="Courier New" panose="02070309020205020404" pitchFamily="49" charset="0"/>
              </a:rPr>
              <a:t> = 1; </a:t>
            </a:r>
            <a:r>
              <a:rPr lang="en-US" altLang="en-US" sz="2000" b="1" dirty="0" err="1">
                <a:solidFill>
                  <a:srgbClr val="000000"/>
                </a:solidFill>
                <a:latin typeface="Courier New" panose="02070309020205020404" pitchFamily="49" charset="0"/>
                <a:ea typeface="MS Mincho" panose="02020609040205080304" pitchFamily="49" charset="-128"/>
                <a:cs typeface="Courier New" panose="02070309020205020404" pitchFamily="49" charset="0"/>
              </a:rPr>
              <a:t>i</a:t>
            </a:r>
            <a:r>
              <a:rPr lang="en-US" altLang="en-US" sz="2000" b="1" dirty="0">
                <a:solidFill>
                  <a:srgbClr val="000000"/>
                </a:solidFill>
                <a:latin typeface="Courier New" panose="02070309020205020404" pitchFamily="49" charset="0"/>
                <a:ea typeface="MS Mincho" panose="02020609040205080304" pitchFamily="49" charset="-128"/>
                <a:cs typeface="Courier New" panose="02070309020205020404" pitchFamily="49" charset="0"/>
              </a:rPr>
              <a:t> &lt;= n; </a:t>
            </a:r>
            <a:r>
              <a:rPr lang="en-US" altLang="en-US" sz="2000" b="1" dirty="0" err="1">
                <a:solidFill>
                  <a:srgbClr val="000000"/>
                </a:solidFill>
                <a:latin typeface="Courier New" panose="02070309020205020404" pitchFamily="49" charset="0"/>
                <a:ea typeface="MS Mincho" panose="02020609040205080304" pitchFamily="49" charset="-128"/>
                <a:cs typeface="Courier New" panose="02070309020205020404" pitchFamily="49" charset="0"/>
              </a:rPr>
              <a:t>i</a:t>
            </a:r>
            <a:r>
              <a:rPr lang="en-US" altLang="en-US" sz="2000" b="1" dirty="0">
                <a:solidFill>
                  <a:srgbClr val="000000"/>
                </a:solidFill>
                <a:latin typeface="Courier New" panose="02070309020205020404" pitchFamily="49" charset="0"/>
                <a:ea typeface="MS Mincho" panose="02020609040205080304" pitchFamily="49" charset="-128"/>
                <a:cs typeface="Courier New" panose="02070309020205020404" pitchFamily="49" charset="0"/>
              </a:rPr>
              <a:t>++) {</a:t>
            </a:r>
            <a:endParaRPr lang="en-US" altLang="en-US" sz="2000" b="1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None/>
            </a:pPr>
            <a:r>
              <a:rPr lang="en-US" altLang="en-US" sz="2000" b="1" dirty="0">
                <a:solidFill>
                  <a:srgbClr val="000000"/>
                </a:solidFill>
                <a:latin typeface="Courier New" panose="02070309020205020404" pitchFamily="49" charset="0"/>
                <a:ea typeface="MS Mincho" panose="02020609040205080304" pitchFamily="49" charset="-128"/>
                <a:cs typeface="Courier New" panose="02070309020205020404" pitchFamily="49" charset="0"/>
              </a:rPr>
              <a:t>    x = r * x * (1 - x);</a:t>
            </a:r>
          </a:p>
          <a:p>
            <a:pPr>
              <a:buNone/>
            </a:pPr>
            <a:r>
              <a:rPr lang="en-US" altLang="en-US" sz="2000" b="1" dirty="0">
                <a:solidFill>
                  <a:srgbClr val="000000"/>
                </a:solidFill>
                <a:latin typeface="Courier New" panose="02070309020205020404" pitchFamily="49" charset="0"/>
                <a:ea typeface="MS Mincho" panose="02020609040205080304" pitchFamily="49" charset="-128"/>
                <a:cs typeface="Courier New" panose="02070309020205020404" pitchFamily="49" charset="0"/>
              </a:rPr>
              <a:t>    </a:t>
            </a:r>
            <a:r>
              <a:rPr lang="en-US" altLang="en-US" sz="2000" b="1" dirty="0" err="1">
                <a:solidFill>
                  <a:srgbClr val="000000"/>
                </a:solidFill>
                <a:latin typeface="Courier New" panose="02070309020205020404" pitchFamily="49" charset="0"/>
                <a:ea typeface="MS Mincho" panose="02020609040205080304" pitchFamily="49" charset="-128"/>
                <a:cs typeface="Courier New" panose="02070309020205020404" pitchFamily="49" charset="0"/>
              </a:rPr>
              <a:t>printf</a:t>
            </a:r>
            <a:r>
              <a:rPr lang="en-US" altLang="en-US" sz="2000" b="1" dirty="0">
                <a:solidFill>
                  <a:srgbClr val="000000"/>
                </a:solidFill>
                <a:latin typeface="Courier New" panose="02070309020205020404" pitchFamily="49" charset="0"/>
                <a:ea typeface="MS Mincho" panose="02020609040205080304" pitchFamily="49" charset="-128"/>
                <a:cs typeface="Courier New" panose="02070309020205020404" pitchFamily="49" charset="0"/>
              </a:rPr>
              <a:t>("x = %</a:t>
            </a:r>
            <a:r>
              <a:rPr lang="en-US" altLang="en-US" sz="2000" b="1" dirty="0" err="1">
                <a:solidFill>
                  <a:srgbClr val="000000"/>
                </a:solidFill>
                <a:latin typeface="Courier New" panose="02070309020205020404" pitchFamily="49" charset="0"/>
                <a:ea typeface="MS Mincho" panose="02020609040205080304" pitchFamily="49" charset="-128"/>
                <a:cs typeface="Courier New" panose="02070309020205020404" pitchFamily="49" charset="0"/>
              </a:rPr>
              <a:t>lf</a:t>
            </a:r>
            <a:r>
              <a:rPr lang="en-US" altLang="en-US" sz="2000" b="1" dirty="0">
                <a:solidFill>
                  <a:srgbClr val="000000"/>
                </a:solidFill>
                <a:latin typeface="Courier New" panose="02070309020205020404" pitchFamily="49" charset="0"/>
                <a:ea typeface="MS Mincho" panose="02020609040205080304" pitchFamily="49" charset="-128"/>
                <a:cs typeface="Courier New" panose="02070309020205020404" pitchFamily="49" charset="0"/>
              </a:rPr>
              <a:t> “, x);</a:t>
            </a:r>
            <a:endParaRPr lang="en-US" altLang="en-US" sz="2000" b="1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None/>
            </a:pPr>
            <a:r>
              <a:rPr lang="en-US" altLang="en-US" sz="2000" b="1" dirty="0">
                <a:solidFill>
                  <a:srgbClr val="000000"/>
                </a:solidFill>
                <a:latin typeface="Courier New" panose="02070309020205020404" pitchFamily="49" charset="0"/>
                <a:ea typeface="MS Mincho" panose="02020609040205080304" pitchFamily="49" charset="-128"/>
                <a:cs typeface="Courier New" panose="02070309020205020404" pitchFamily="49" charset="0"/>
              </a:rPr>
              <a:t> } </a:t>
            </a:r>
            <a:endParaRPr lang="en-US" altLang="en-US" sz="2000" b="1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24581" name="Rectangle 4">
            <a:extLst>
              <a:ext uri="{FF2B5EF4-FFF2-40B4-BE49-F238E27FC236}">
                <a16:creationId xmlns:a16="http://schemas.microsoft.com/office/drawing/2014/main" id="{D44253D6-DD27-4D1E-9068-199250B643E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94731" y="136525"/>
            <a:ext cx="8162925" cy="701675"/>
          </a:xfrm>
          <a:noFill/>
        </p:spPr>
        <p:txBody>
          <a:bodyPr/>
          <a:lstStyle/>
          <a:p>
            <a:pPr algn="l" eaLnBrk="1" hangingPunct="1"/>
            <a:r>
              <a:rPr lang="en-US" altLang="en-US" sz="4000" b="1" dirty="0"/>
              <a:t>Logistic Map</a:t>
            </a:r>
            <a:endParaRPr lang="en-US" altLang="en-US" sz="4000" b="1" i="1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Footer Placeholder 4">
            <a:extLst>
              <a:ext uri="{FF2B5EF4-FFF2-40B4-BE49-F238E27FC236}">
                <a16:creationId xmlns:a16="http://schemas.microsoft.com/office/drawing/2014/main" id="{A6C3D67D-0D48-4811-B110-501692910A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Rinaldi Munir/IF4020 Kriptografi/Informatika - STEI ITB</a:t>
            </a:r>
          </a:p>
        </p:txBody>
      </p:sp>
      <p:sp>
        <p:nvSpPr>
          <p:cNvPr id="25603" name="Slide Number Placeholder 5">
            <a:extLst>
              <a:ext uri="{FF2B5EF4-FFF2-40B4-BE49-F238E27FC236}">
                <a16:creationId xmlns:a16="http://schemas.microsoft.com/office/drawing/2014/main" id="{9CC39604-209C-40C6-AFF1-5D30930EF1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0F53711-A8FD-4F15-B071-3F0D0EE16DFB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22</a:t>
            </a:fld>
            <a:endParaRPr lang="en-US" altLang="en-US" sz="1400"/>
          </a:p>
        </p:txBody>
      </p:sp>
      <p:sp>
        <p:nvSpPr>
          <p:cNvPr id="25604" name="Rectangle 2">
            <a:extLst>
              <a:ext uri="{FF2B5EF4-FFF2-40B4-BE49-F238E27FC236}">
                <a16:creationId xmlns:a16="http://schemas.microsoft.com/office/drawing/2014/main" id="{AF7E38CB-A762-47DB-B86E-A2CCD350EE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86150" y="1895476"/>
            <a:ext cx="9144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D16D218-D894-4779-AC70-613C4C965024}"/>
              </a:ext>
            </a:extLst>
          </p:cNvPr>
          <p:cNvSpPr/>
          <p:nvPr/>
        </p:nvSpPr>
        <p:spPr>
          <a:xfrm>
            <a:off x="195469" y="4587414"/>
            <a:ext cx="6096000" cy="68480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ts val="300"/>
              </a:spcBef>
            </a:pPr>
            <a:r>
              <a:rPr lang="en-US" dirty="0">
                <a:ea typeface="Times New Roman" panose="02020603050405020304" pitchFamily="18" charset="0"/>
                <a:cs typeface="Times New Roman" panose="02020603050405020304" pitchFamily="18" charset="0"/>
              </a:rPr>
              <a:t>Gambar 1. Nilai-</a:t>
            </a:r>
            <a:r>
              <a:rPr lang="en-US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nilai</a:t>
            </a:r>
            <a:r>
              <a:rPr lang="en-US" dirty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>
                <a:ea typeface="Times New Roman" panose="02020603050405020304" pitchFamily="18" charset="0"/>
                <a:cs typeface="Times New Roman" panose="02020603050405020304" pitchFamily="18" charset="0"/>
              </a:rPr>
              <a:t>chaos</a:t>
            </a:r>
            <a:r>
              <a:rPr lang="en-US" dirty="0"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dibangkitkan</a:t>
            </a:r>
            <a:r>
              <a:rPr lang="en-US" dirty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dirty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>
              <a:spcBef>
                <a:spcPts val="300"/>
              </a:spcBef>
            </a:pPr>
            <a:r>
              <a:rPr lang="en-US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fungsi</a:t>
            </a:r>
            <a:r>
              <a:rPr lang="en-US" dirty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>
                <a:ea typeface="Times New Roman" panose="02020603050405020304" pitchFamily="18" charset="0"/>
                <a:cs typeface="Times New Roman" panose="02020603050405020304" pitchFamily="18" charset="0"/>
              </a:rPr>
              <a:t>chaos</a:t>
            </a:r>
            <a:r>
              <a:rPr lang="en-US" dirty="0"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i="1" dirty="0">
                <a:ea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i="1" baseline="-25000" dirty="0"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baseline="-25000" dirty="0">
                <a:ea typeface="Times New Roman" panose="02020603050405020304" pitchFamily="18" charset="0"/>
                <a:cs typeface="Times New Roman" panose="02020603050405020304" pitchFamily="18" charset="0"/>
              </a:rPr>
              <a:t>+1</a:t>
            </a:r>
            <a:r>
              <a:rPr lang="en-US" dirty="0">
                <a:ea typeface="Times New Roman" panose="02020603050405020304" pitchFamily="18" charset="0"/>
                <a:cs typeface="Times New Roman" panose="02020603050405020304" pitchFamily="18" charset="0"/>
              </a:rPr>
              <a:t> = 4.0 </a:t>
            </a:r>
            <a:r>
              <a:rPr lang="en-US" i="1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i="1" baseline="-25000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i="1" dirty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ea typeface="Times New Roman" panose="02020603050405020304" pitchFamily="18" charset="0"/>
                <a:cs typeface="Times New Roman" panose="02020603050405020304" pitchFamily="18" charset="0"/>
              </a:rPr>
              <a:t>(1 – </a:t>
            </a:r>
            <a:r>
              <a:rPr lang="en-US" i="1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i="1" baseline="-25000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dirty="0"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dirty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>
                <a:ea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baseline="-25000" dirty="0">
                <a:ea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dirty="0">
                <a:ea typeface="Times New Roman" panose="02020603050405020304" pitchFamily="18" charset="0"/>
                <a:cs typeface="Times New Roman" panose="02020603050405020304" pitchFamily="18" charset="0"/>
              </a:rPr>
              <a:t> = 0.456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1DE0C5E-40D3-4172-A615-3C8532550D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5191" y="1550504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052" name="Picture 4">
            <a:extLst>
              <a:ext uri="{FF2B5EF4-FFF2-40B4-BE49-F238E27FC236}">
                <a16:creationId xmlns:a16="http://schemas.microsoft.com/office/drawing/2014/main" id="{7A1A69A3-A4A9-48B2-BB41-AEA3064E93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309" y="1271971"/>
            <a:ext cx="5448319" cy="32003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7">
            <a:extLst>
              <a:ext uri="{FF2B5EF4-FFF2-40B4-BE49-F238E27FC236}">
                <a16:creationId xmlns:a16="http://schemas.microsoft.com/office/drawing/2014/main" id="{571B46A7-FECC-4D32-AC6B-2A09272D14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054" name="Picture 6">
            <a:extLst>
              <a:ext uri="{FF2B5EF4-FFF2-40B4-BE49-F238E27FC236}">
                <a16:creationId xmlns:a16="http://schemas.microsoft.com/office/drawing/2014/main" id="{E0DC0EF7-93E7-4AF7-9926-F979EC2194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2699" y="1271971"/>
            <a:ext cx="5554318" cy="32288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4812AA6D-2526-40AD-A260-AB58644D71C6}"/>
              </a:ext>
            </a:extLst>
          </p:cNvPr>
          <p:cNvSpPr/>
          <p:nvPr/>
        </p:nvSpPr>
        <p:spPr>
          <a:xfrm>
            <a:off x="5821017" y="4569068"/>
            <a:ext cx="6096000" cy="68480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ts val="300"/>
              </a:spcBef>
            </a:pPr>
            <a:r>
              <a:rPr lang="en-US" dirty="0">
                <a:ea typeface="Times New Roman" panose="02020603050405020304" pitchFamily="18" charset="0"/>
                <a:cs typeface="Times New Roman" panose="02020603050405020304" pitchFamily="18" charset="0"/>
              </a:rPr>
              <a:t>Gambar 1. Nilai-</a:t>
            </a:r>
            <a:r>
              <a:rPr lang="en-US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nilai</a:t>
            </a:r>
            <a:r>
              <a:rPr lang="en-US" dirty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>
                <a:ea typeface="Times New Roman" panose="02020603050405020304" pitchFamily="18" charset="0"/>
                <a:cs typeface="Times New Roman" panose="02020603050405020304" pitchFamily="18" charset="0"/>
              </a:rPr>
              <a:t>chaos</a:t>
            </a:r>
            <a:r>
              <a:rPr lang="en-US" dirty="0"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dibangkitkan</a:t>
            </a:r>
            <a:r>
              <a:rPr lang="en-US" dirty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dirty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>
              <a:spcBef>
                <a:spcPts val="300"/>
              </a:spcBef>
            </a:pPr>
            <a:r>
              <a:rPr lang="en-US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fungsi</a:t>
            </a:r>
            <a:r>
              <a:rPr lang="en-US" dirty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>
                <a:ea typeface="Times New Roman" panose="02020603050405020304" pitchFamily="18" charset="0"/>
                <a:cs typeface="Times New Roman" panose="02020603050405020304" pitchFamily="18" charset="0"/>
              </a:rPr>
              <a:t>chaos</a:t>
            </a:r>
            <a:r>
              <a:rPr lang="en-US" dirty="0"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i="1" dirty="0">
                <a:ea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i="1" baseline="-25000" dirty="0"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baseline="-25000" dirty="0">
                <a:ea typeface="Times New Roman" panose="02020603050405020304" pitchFamily="18" charset="0"/>
                <a:cs typeface="Times New Roman" panose="02020603050405020304" pitchFamily="18" charset="0"/>
              </a:rPr>
              <a:t>+1</a:t>
            </a:r>
            <a:r>
              <a:rPr lang="en-US" dirty="0">
                <a:ea typeface="Times New Roman" panose="02020603050405020304" pitchFamily="18" charset="0"/>
                <a:cs typeface="Times New Roman" panose="02020603050405020304" pitchFamily="18" charset="0"/>
              </a:rPr>
              <a:t> = 4.0 </a:t>
            </a:r>
            <a:r>
              <a:rPr lang="en-US" i="1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i="1" baseline="-25000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i="1" dirty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ea typeface="Times New Roman" panose="02020603050405020304" pitchFamily="18" charset="0"/>
                <a:cs typeface="Times New Roman" panose="02020603050405020304" pitchFamily="18" charset="0"/>
              </a:rPr>
              <a:t>(1 – </a:t>
            </a:r>
            <a:r>
              <a:rPr lang="en-US" i="1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i="1" baseline="-25000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dirty="0"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dirty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>
                <a:ea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baseline="-25000" dirty="0">
                <a:ea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dirty="0">
                <a:ea typeface="Times New Roman" panose="02020603050405020304" pitchFamily="18" charset="0"/>
                <a:cs typeface="Times New Roman" panose="02020603050405020304" pitchFamily="18" charset="0"/>
              </a:rPr>
              <a:t> = 0.456001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Footer Placeholder 4">
            <a:extLst>
              <a:ext uri="{FF2B5EF4-FFF2-40B4-BE49-F238E27FC236}">
                <a16:creationId xmlns:a16="http://schemas.microsoft.com/office/drawing/2014/main" id="{E929BE08-D5D0-45A4-BC81-21F1727088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Rinaldi Munir/IF4020 Kriptografi/Informatika - STEI ITB</a:t>
            </a:r>
          </a:p>
        </p:txBody>
      </p:sp>
      <p:sp>
        <p:nvSpPr>
          <p:cNvPr id="26627" name="Slide Number Placeholder 5">
            <a:extLst>
              <a:ext uri="{FF2B5EF4-FFF2-40B4-BE49-F238E27FC236}">
                <a16:creationId xmlns:a16="http://schemas.microsoft.com/office/drawing/2014/main" id="{A8451CB6-9F5C-4B40-80B3-174BF10CF4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8D45280-66BE-4ABC-91FA-586DC0167DFF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23</a:t>
            </a:fld>
            <a:endParaRPr lang="en-US" altLang="en-US" sz="1400"/>
          </a:p>
        </p:txBody>
      </p:sp>
      <p:sp>
        <p:nvSpPr>
          <p:cNvPr id="26628" name="Rectangle 3">
            <a:extLst>
              <a:ext uri="{FF2B5EF4-FFF2-40B4-BE49-F238E27FC236}">
                <a16:creationId xmlns:a16="http://schemas.microsoft.com/office/drawing/2014/main" id="{B2827E55-13B0-4300-8CCA-A2E752DDE8E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27894" y="1444487"/>
            <a:ext cx="10521984" cy="469265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altLang="en-US" sz="2400" dirty="0" err="1">
                <a:solidFill>
                  <a:srgbClr val="000000"/>
                </a:solidFill>
              </a:rPr>
              <a:t>Contoh</a:t>
            </a:r>
            <a:r>
              <a:rPr lang="en-US" altLang="en-US" sz="2400" dirty="0">
                <a:solidFill>
                  <a:srgbClr val="000000"/>
                </a:solidFill>
              </a:rPr>
              <a:t> </a:t>
            </a:r>
            <a:r>
              <a:rPr lang="en-US" altLang="en-US" sz="2400" i="1" dirty="0">
                <a:solidFill>
                  <a:srgbClr val="000000"/>
                </a:solidFill>
              </a:rPr>
              <a:t>chaos map</a:t>
            </a:r>
            <a:r>
              <a:rPr lang="en-US" altLang="en-US" sz="2400" dirty="0">
                <a:solidFill>
                  <a:srgbClr val="000000"/>
                </a:solidFill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</a:rPr>
              <a:t>lainnya</a:t>
            </a:r>
            <a:r>
              <a:rPr lang="en-US" altLang="en-US" sz="2400" dirty="0">
                <a:solidFill>
                  <a:srgbClr val="000000"/>
                </a:solidFill>
              </a:rPr>
              <a:t>: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 dirty="0">
                <a:solidFill>
                  <a:srgbClr val="000000"/>
                </a:solidFill>
              </a:rPr>
              <a:t>	1. </a:t>
            </a:r>
            <a:r>
              <a:rPr lang="en-US" altLang="en-US" sz="2400" i="1" dirty="0">
                <a:solidFill>
                  <a:srgbClr val="000000"/>
                </a:solidFill>
              </a:rPr>
              <a:t>Henon</a:t>
            </a:r>
            <a:r>
              <a:rPr lang="en-US" altLang="en-US" sz="2400" dirty="0">
                <a:solidFill>
                  <a:srgbClr val="000000"/>
                </a:solidFill>
              </a:rPr>
              <a:t> </a:t>
            </a:r>
            <a:r>
              <a:rPr lang="en-US" altLang="en-US" sz="2400" i="1" dirty="0">
                <a:solidFill>
                  <a:srgbClr val="000000"/>
                </a:solidFill>
              </a:rPr>
              <a:t>map					   </a:t>
            </a:r>
            <a:r>
              <a:rPr lang="en-US" altLang="en-US" sz="2400" dirty="0">
                <a:solidFill>
                  <a:srgbClr val="000000"/>
                </a:solidFill>
              </a:rPr>
              <a:t>2.</a:t>
            </a:r>
            <a:r>
              <a:rPr lang="en-US" altLang="en-US" sz="2400" i="1" dirty="0">
                <a:solidFill>
                  <a:srgbClr val="000000"/>
                </a:solidFill>
              </a:rPr>
              <a:t> Tent Map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 dirty="0">
                <a:solidFill>
                  <a:srgbClr val="000000"/>
                </a:solidFill>
              </a:rPr>
              <a:t>		</a:t>
            </a:r>
            <a:r>
              <a:rPr lang="en-US" altLang="en-US" sz="2400" i="1" dirty="0" err="1">
                <a:solidFill>
                  <a:srgbClr val="000000"/>
                </a:solidFill>
              </a:rPr>
              <a:t>x</a:t>
            </a:r>
            <a:r>
              <a:rPr lang="en-US" altLang="en-US" sz="2400" i="1" baseline="-25000" dirty="0" err="1">
                <a:solidFill>
                  <a:srgbClr val="000000"/>
                </a:solidFill>
              </a:rPr>
              <a:t>n</a:t>
            </a:r>
            <a:r>
              <a:rPr lang="en-US" altLang="en-US" sz="2400" dirty="0">
                <a:solidFill>
                  <a:srgbClr val="000000"/>
                </a:solidFill>
              </a:rPr>
              <a:t> = 1 + </a:t>
            </a:r>
            <a:r>
              <a:rPr lang="en-US" altLang="en-US" sz="2400" i="1" dirty="0">
                <a:solidFill>
                  <a:srgbClr val="000000"/>
                </a:solidFill>
              </a:rPr>
              <a:t>b</a:t>
            </a:r>
            <a:r>
              <a:rPr lang="en-US" altLang="en-US" sz="2400" dirty="0">
                <a:solidFill>
                  <a:srgbClr val="000000"/>
                </a:solidFill>
              </a:rPr>
              <a:t>(</a:t>
            </a:r>
            <a:r>
              <a:rPr lang="en-US" altLang="en-US" sz="2400" i="1" dirty="0" err="1">
                <a:solidFill>
                  <a:srgbClr val="000000"/>
                </a:solidFill>
              </a:rPr>
              <a:t>x</a:t>
            </a:r>
            <a:r>
              <a:rPr lang="en-US" altLang="en-US" sz="2400" i="1" baseline="-25000" dirty="0" err="1">
                <a:solidFill>
                  <a:srgbClr val="000000"/>
                </a:solidFill>
              </a:rPr>
              <a:t>n</a:t>
            </a:r>
            <a:r>
              <a:rPr lang="en-US" altLang="en-US" sz="2400" i="1" baseline="-25000" dirty="0">
                <a:solidFill>
                  <a:srgbClr val="000000"/>
                </a:solidFill>
              </a:rPr>
              <a:t> </a:t>
            </a:r>
            <a:r>
              <a:rPr lang="en-US" altLang="en-US" sz="2400" baseline="-25000" dirty="0">
                <a:solidFill>
                  <a:srgbClr val="000000"/>
                </a:solidFill>
              </a:rPr>
              <a:t>– 2</a:t>
            </a:r>
            <a:r>
              <a:rPr lang="en-US" altLang="en-US" sz="2400" dirty="0">
                <a:solidFill>
                  <a:srgbClr val="000000"/>
                </a:solidFill>
              </a:rPr>
              <a:t> – </a:t>
            </a:r>
            <a:r>
              <a:rPr lang="en-US" altLang="en-US" sz="2400" i="1" dirty="0" err="1">
                <a:solidFill>
                  <a:srgbClr val="000000"/>
                </a:solidFill>
              </a:rPr>
              <a:t>x</a:t>
            </a:r>
            <a:r>
              <a:rPr lang="en-US" altLang="en-US" sz="2400" i="1" baseline="-25000" dirty="0" err="1">
                <a:solidFill>
                  <a:srgbClr val="000000"/>
                </a:solidFill>
              </a:rPr>
              <a:t>n</a:t>
            </a:r>
            <a:r>
              <a:rPr lang="en-US" altLang="en-US" sz="2400" baseline="-25000" dirty="0">
                <a:solidFill>
                  <a:srgbClr val="000000"/>
                </a:solidFill>
              </a:rPr>
              <a:t> – 3</a:t>
            </a:r>
            <a:r>
              <a:rPr lang="en-US" altLang="en-US" sz="2400" dirty="0">
                <a:solidFill>
                  <a:srgbClr val="000000"/>
                </a:solidFill>
              </a:rPr>
              <a:t>)</a:t>
            </a:r>
            <a:r>
              <a:rPr lang="en-US" altLang="en-US" sz="2400" baseline="-25000" dirty="0">
                <a:solidFill>
                  <a:srgbClr val="000000"/>
                </a:solidFill>
              </a:rPr>
              <a:t> </a:t>
            </a:r>
            <a:r>
              <a:rPr lang="en-US" altLang="en-US" sz="2400" dirty="0">
                <a:solidFill>
                  <a:srgbClr val="000000"/>
                </a:solidFill>
              </a:rPr>
              <a:t>+ </a:t>
            </a:r>
            <a:r>
              <a:rPr lang="en-US" altLang="en-US" sz="2400" i="1" dirty="0">
                <a:solidFill>
                  <a:srgbClr val="000000"/>
                </a:solidFill>
              </a:rPr>
              <a:t>cx</a:t>
            </a:r>
            <a:r>
              <a:rPr lang="en-US" altLang="en-US" sz="2400" baseline="30000" dirty="0">
                <a:solidFill>
                  <a:srgbClr val="000000"/>
                </a:solidFill>
              </a:rPr>
              <a:t>2</a:t>
            </a:r>
            <a:r>
              <a:rPr lang="en-US" altLang="en-US" sz="2400" i="1" baseline="-25000" dirty="0">
                <a:solidFill>
                  <a:srgbClr val="000000"/>
                </a:solidFill>
              </a:rPr>
              <a:t>n</a:t>
            </a:r>
            <a:r>
              <a:rPr lang="en-US" altLang="en-US" sz="2400" baseline="-25000" dirty="0">
                <a:solidFill>
                  <a:srgbClr val="000000"/>
                </a:solidFill>
              </a:rPr>
              <a:t> – 2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 baseline="-25000" dirty="0">
                <a:solidFill>
                  <a:srgbClr val="000000"/>
                </a:solidFill>
              </a:rPr>
              <a:t>	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 baseline="-25000" dirty="0">
                <a:solidFill>
                  <a:srgbClr val="000000"/>
                </a:solidFill>
              </a:rPr>
              <a:t>	</a:t>
            </a:r>
            <a:r>
              <a:rPr lang="en-US" altLang="en-US" sz="2400" dirty="0">
                <a:solidFill>
                  <a:srgbClr val="000000"/>
                </a:solidFill>
              </a:rPr>
              <a:t>3. </a:t>
            </a:r>
            <a:r>
              <a:rPr lang="en-US" altLang="en-US" sz="2400" i="1" dirty="0">
                <a:solidFill>
                  <a:srgbClr val="000000"/>
                </a:solidFill>
              </a:rPr>
              <a:t>Arnold’s cat map</a:t>
            </a:r>
            <a:r>
              <a:rPr lang="en-US" altLang="en-US" sz="2400" dirty="0">
                <a:solidFill>
                  <a:srgbClr val="000000"/>
                </a:solidFill>
              </a:rPr>
              <a:t>: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 dirty="0">
                <a:solidFill>
                  <a:srgbClr val="000000"/>
                </a:solidFill>
              </a:rPr>
              <a:t>		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z="2400" dirty="0">
              <a:solidFill>
                <a:srgbClr val="000000"/>
              </a:solidFill>
            </a:endParaRPr>
          </a:p>
        </p:txBody>
      </p:sp>
      <p:sp>
        <p:nvSpPr>
          <p:cNvPr id="26629" name="Rectangle 4">
            <a:extLst>
              <a:ext uri="{FF2B5EF4-FFF2-40B4-BE49-F238E27FC236}">
                <a16:creationId xmlns:a16="http://schemas.microsoft.com/office/drawing/2014/main" id="{EC92C914-9D14-463E-AD4D-A78E17B79B5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32631" y="459433"/>
            <a:ext cx="8162925" cy="701675"/>
          </a:xfrm>
          <a:noFill/>
        </p:spPr>
        <p:txBody>
          <a:bodyPr/>
          <a:lstStyle/>
          <a:p>
            <a:pPr algn="l" eaLnBrk="1" hangingPunct="1"/>
            <a:r>
              <a:rPr lang="en-US" altLang="en-US" sz="4000" b="1" dirty="0" err="1"/>
              <a:t>Teori</a:t>
            </a:r>
            <a:r>
              <a:rPr lang="en-US" altLang="en-US" sz="4000" b="1" dirty="0"/>
              <a:t> </a:t>
            </a:r>
            <a:r>
              <a:rPr lang="en-US" altLang="en-US" sz="4000" b="1" i="1" dirty="0"/>
              <a:t>Chaos</a:t>
            </a:r>
          </a:p>
        </p:txBody>
      </p:sp>
      <p:sp>
        <p:nvSpPr>
          <p:cNvPr id="26630" name="Rectangle 12">
            <a:extLst>
              <a:ext uri="{FF2B5EF4-FFF2-40B4-BE49-F238E27FC236}">
                <a16:creationId xmlns:a16="http://schemas.microsoft.com/office/drawing/2014/main" id="{9C905F48-5DF8-4B6D-9845-FD689C9876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92526" y="3678388"/>
            <a:ext cx="982186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graphicFrame>
        <p:nvGraphicFramePr>
          <p:cNvPr id="26631" name="Object 5">
            <a:extLst>
              <a:ext uri="{FF2B5EF4-FFF2-40B4-BE49-F238E27FC236}">
                <a16:creationId xmlns:a16="http://schemas.microsoft.com/office/drawing/2014/main" id="{00B2BEDF-FC37-458E-9621-34B811620F7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48562295"/>
              </p:ext>
            </p:extLst>
          </p:nvPr>
        </p:nvGraphicFramePr>
        <p:xfrm>
          <a:off x="1861751" y="3788376"/>
          <a:ext cx="4835911" cy="11417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4" name="Equation" r:id="rId3" imgW="2057400" imgH="482600" progId="Equation.3">
                  <p:embed/>
                </p:oleObj>
              </mc:Choice>
              <mc:Fallback>
                <p:oleObj name="Equation" r:id="rId3" imgW="2057400" imgH="482600" progId="Equation.3">
                  <p:embed/>
                  <p:pic>
                    <p:nvPicPr>
                      <p:cNvPr id="26631" name="Object 5">
                        <a:extLst>
                          <a:ext uri="{FF2B5EF4-FFF2-40B4-BE49-F238E27FC236}">
                            <a16:creationId xmlns:a16="http://schemas.microsoft.com/office/drawing/2014/main" id="{00B2BEDF-FC37-458E-9621-34B811620F7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61751" y="3788376"/>
                        <a:ext cx="4835911" cy="114177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632" name="Rectangle 13">
            <a:extLst>
              <a:ext uri="{FF2B5EF4-FFF2-40B4-BE49-F238E27FC236}">
                <a16:creationId xmlns:a16="http://schemas.microsoft.com/office/drawing/2014/main" id="{1852D318-5DB5-4025-B564-3DF03CD489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92526" y="4164163"/>
            <a:ext cx="982186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26633" name="Rectangle 15">
            <a:extLst>
              <a:ext uri="{FF2B5EF4-FFF2-40B4-BE49-F238E27FC236}">
                <a16:creationId xmlns:a16="http://schemas.microsoft.com/office/drawing/2014/main" id="{F7AC9245-F7A4-4388-8FAD-311946B7CB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9537" y="5129465"/>
            <a:ext cx="785022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i="1" dirty="0">
                <a:cs typeface="Calibri" panose="020F0502020204030204" pitchFamily="34" charset="0"/>
              </a:rPr>
              <a:t>b</a:t>
            </a:r>
            <a:r>
              <a:rPr lang="en-US" altLang="en-US" sz="2400" dirty="0">
                <a:cs typeface="Calibri" panose="020F0502020204030204" pitchFamily="34" charset="0"/>
              </a:rPr>
              <a:t> dan </a:t>
            </a:r>
            <a:r>
              <a:rPr lang="en-US" altLang="en-US" sz="2400" i="1" dirty="0">
                <a:cs typeface="Calibri" panose="020F0502020204030204" pitchFamily="34" charset="0"/>
              </a:rPr>
              <a:t>c</a:t>
            </a:r>
            <a:r>
              <a:rPr lang="en-US" altLang="en-US" sz="2400" dirty="0"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cs typeface="Calibri" panose="020F0502020204030204" pitchFamily="34" charset="0"/>
              </a:rPr>
              <a:t>adalah</a:t>
            </a:r>
            <a:r>
              <a:rPr lang="en-US" altLang="en-US" sz="2400" dirty="0">
                <a:cs typeface="Calibri" panose="020F0502020204030204" pitchFamily="34" charset="0"/>
              </a:rPr>
              <a:t> </a:t>
            </a:r>
            <a:r>
              <a:rPr lang="en-US" altLang="en-US" sz="2400" i="1" dirty="0">
                <a:cs typeface="Calibri" panose="020F0502020204030204" pitchFamily="34" charset="0"/>
              </a:rPr>
              <a:t>integer</a:t>
            </a:r>
            <a:r>
              <a:rPr lang="en-US" altLang="en-US" sz="2400" dirty="0"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cs typeface="Calibri" panose="020F0502020204030204" pitchFamily="34" charset="0"/>
              </a:rPr>
              <a:t>positif</a:t>
            </a:r>
            <a:r>
              <a:rPr lang="en-US" altLang="en-US" sz="2400" dirty="0"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cs typeface="Calibri" panose="020F0502020204030204" pitchFamily="34" charset="0"/>
              </a:rPr>
              <a:t>sembarang</a:t>
            </a:r>
            <a:r>
              <a:rPr lang="en-US" altLang="en-US" sz="2400" dirty="0">
                <a:cs typeface="Calibri" panose="020F0502020204030204" pitchFamily="34" charset="0"/>
              </a:rPr>
              <a:t>. </a:t>
            </a:r>
            <a:r>
              <a:rPr lang="en-US" altLang="en-US" sz="2400" dirty="0" err="1">
                <a:cs typeface="Calibri" panose="020F0502020204030204" pitchFamily="34" charset="0"/>
              </a:rPr>
              <a:t>Determinan</a:t>
            </a:r>
            <a:r>
              <a:rPr lang="en-US" altLang="en-US" sz="2400" dirty="0"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cs typeface="Calibri" panose="020F0502020204030204" pitchFamily="34" charset="0"/>
              </a:rPr>
              <a:t>matriks</a:t>
            </a:r>
            <a:r>
              <a:rPr lang="en-US" altLang="en-US" sz="2400" dirty="0">
                <a:cs typeface="Calibri" panose="020F0502020204030204" pitchFamily="34" charset="0"/>
              </a:rPr>
              <a:t> </a:t>
            </a:r>
            <a:endParaRPr lang="en-US" altLang="en-US" sz="2400" dirty="0"/>
          </a:p>
        </p:txBody>
      </p:sp>
      <p:graphicFrame>
        <p:nvGraphicFramePr>
          <p:cNvPr id="26634" name="Object 8">
            <a:extLst>
              <a:ext uri="{FF2B5EF4-FFF2-40B4-BE49-F238E27FC236}">
                <a16:creationId xmlns:a16="http://schemas.microsoft.com/office/drawing/2014/main" id="{07C02FAC-6D33-4561-BC23-D359472B93A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93108339"/>
              </p:ext>
            </p:extLst>
          </p:nvPr>
        </p:nvGraphicFramePr>
        <p:xfrm>
          <a:off x="9149840" y="4905273"/>
          <a:ext cx="1359145" cy="8698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5" name="Equation" r:id="rId5" imgW="723586" imgH="457002" progId="Equation.3">
                  <p:embed/>
                </p:oleObj>
              </mc:Choice>
              <mc:Fallback>
                <p:oleObj name="Equation" r:id="rId5" imgW="723586" imgH="457002" progId="Equation.3">
                  <p:embed/>
                  <p:pic>
                    <p:nvPicPr>
                      <p:cNvPr id="26634" name="Object 8">
                        <a:extLst>
                          <a:ext uri="{FF2B5EF4-FFF2-40B4-BE49-F238E27FC236}">
                            <a16:creationId xmlns:a16="http://schemas.microsoft.com/office/drawing/2014/main" id="{07C02FAC-6D33-4561-BC23-D359472B93A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9840" y="4905273"/>
                        <a:ext cx="1359145" cy="86985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635" name="Rectangle 16">
            <a:extLst>
              <a:ext uri="{FF2B5EF4-FFF2-40B4-BE49-F238E27FC236}">
                <a16:creationId xmlns:a16="http://schemas.microsoft.com/office/drawing/2014/main" id="{5ED761A1-FA46-4EE2-84BF-3C6D98E70A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9537" y="5687527"/>
            <a:ext cx="288412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 dirty="0"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cs typeface="Calibri" panose="020F0502020204030204" pitchFamily="34" charset="0"/>
              </a:rPr>
              <a:t>harus</a:t>
            </a:r>
            <a:r>
              <a:rPr lang="en-US" altLang="en-US" sz="2400" dirty="0"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cs typeface="Calibri" panose="020F0502020204030204" pitchFamily="34" charset="0"/>
              </a:rPr>
              <a:t>sama</a:t>
            </a:r>
            <a:r>
              <a:rPr lang="en-US" altLang="en-US" sz="2400" dirty="0"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cs typeface="Calibri" panose="020F0502020204030204" pitchFamily="34" charset="0"/>
              </a:rPr>
              <a:t>dengan</a:t>
            </a:r>
            <a:r>
              <a:rPr lang="en-US" altLang="en-US" sz="2400" dirty="0">
                <a:cs typeface="Calibri" panose="020F0502020204030204" pitchFamily="34" charset="0"/>
              </a:rPr>
              <a:t> 1 </a:t>
            </a:r>
            <a:endParaRPr lang="en-US" altLang="en-US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B8850651-D3AA-44BA-B537-2FE82A45C356}"/>
                  </a:ext>
                </a:extLst>
              </p:cNvPr>
              <p:cNvSpPr/>
              <p:nvPr/>
            </p:nvSpPr>
            <p:spPr>
              <a:xfrm>
                <a:off x="7575932" y="2268456"/>
                <a:ext cx="3873946" cy="134088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i="0">
                              <a:latin typeface="Cambria Math" panose="02040503050406030204" pitchFamily="18" charset="0"/>
                            </a:rPr>
                            <m:t>+1</m:t>
                          </m:r>
                        </m:sub>
                      </m:sSub>
                      <m:r>
                        <a:rPr lang="en-US" i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𝜇</m:t>
                          </m:r>
                        </m:sub>
                      </m:sSub>
                      <m:r>
                        <a:rPr lang="en-US" i="0"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i="0">
                          <a:latin typeface="Cambria Math" panose="02040503050406030204" pitchFamily="18" charset="0"/>
                        </a:rPr>
                        <m:t>)=</m:t>
                      </m:r>
                      <m:d>
                        <m:dPr>
                          <m:begChr m:val="{"/>
                          <m:endChr m:val="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𝜇</m:t>
                                </m:r>
                                <m:sSub>
                                  <m:sSub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</m:sub>
                                </m:sSub>
                              </m:e>
                              <m:e>
                                <m:r>
                                  <a:rPr lang="en-US" i="0"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sSub>
                                  <m:sSub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</m:sub>
                                </m:sSub>
                                <m:r>
                                  <a:rPr lang="en-US" i="0">
                                    <a:latin typeface="Cambria Math" panose="02040503050406030204" pitchFamily="18" charset="0"/>
                                  </a:rPr>
                                  <m:t>&lt;</m:t>
                                </m:r>
                                <m:f>
                                  <m:f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i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US" i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den>
                                </m:f>
                              </m:e>
                            </m:mr>
                            <m:mr>
                              <m:e>
                                <m:d>
                                  <m:dPr>
                                    <m:begChr m:val=""/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𝜇</m:t>
                                    </m:r>
                                    <m:r>
                                      <a:rPr lang="en-US" i="0">
                                        <a:latin typeface="Cambria Math" panose="02040503050406030204" pitchFamily="18" charset="0"/>
                                      </a:rPr>
                                      <m:t>(1−</m:t>
                                    </m:r>
                                    <m:sSub>
                                      <m:sSubPr>
                                        <m:ctrlP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  <m:sub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𝑖</m:t>
                                        </m:r>
                                      </m:sub>
                                    </m:sSub>
                                  </m:e>
                                </m:d>
                              </m:e>
                              <m:e>
                                <m:r>
                                  <a:rPr lang="en-US" i="0"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sSub>
                                  <m:sSub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</m:sub>
                                </m:sSub>
                                <m:r>
                                  <a:rPr lang="en-US" i="0">
                                    <a:latin typeface="Cambria Math" panose="02040503050406030204" pitchFamily="18" charset="0"/>
                                  </a:rPr>
                                  <m:t>≥</m:t>
                                </m:r>
                                <m:f>
                                  <m:f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i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US" i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den>
                                </m:f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B8850651-D3AA-44BA-B537-2FE82A45C35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75932" y="2268456"/>
                <a:ext cx="3873946" cy="134088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Footer Placeholder 1">
            <a:extLst>
              <a:ext uri="{FF2B5EF4-FFF2-40B4-BE49-F238E27FC236}">
                <a16:creationId xmlns:a16="http://schemas.microsoft.com/office/drawing/2014/main" id="{8D8AD394-EDD7-46B3-8F6A-155F10BF31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Rinaldi Munir/IF4020 Kriptografi/Informatika - STEI ITB</a:t>
            </a:r>
          </a:p>
        </p:txBody>
      </p:sp>
      <p:sp>
        <p:nvSpPr>
          <p:cNvPr id="27651" name="Slide Number Placeholder 2">
            <a:extLst>
              <a:ext uri="{FF2B5EF4-FFF2-40B4-BE49-F238E27FC236}">
                <a16:creationId xmlns:a16="http://schemas.microsoft.com/office/drawing/2014/main" id="{B3661D2F-19B4-468E-8AD4-47153CB11E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8A73915-0AB9-4BAE-B9EA-A1F1C3D1386B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24</a:t>
            </a:fld>
            <a:endParaRPr lang="en-US" altLang="en-US" sz="1400"/>
          </a:p>
        </p:txBody>
      </p:sp>
      <p:pic>
        <p:nvPicPr>
          <p:cNvPr id="27652" name="Picture 2">
            <a:extLst>
              <a:ext uri="{FF2B5EF4-FFF2-40B4-BE49-F238E27FC236}">
                <a16:creationId xmlns:a16="http://schemas.microsoft.com/office/drawing/2014/main" id="{1186BE91-B68B-4C34-B9CA-8D9E2BE2CC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8527" y="136525"/>
            <a:ext cx="3935895" cy="62656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653" name="TextBox 3">
            <a:extLst>
              <a:ext uri="{FF2B5EF4-FFF2-40B4-BE49-F238E27FC236}">
                <a16:creationId xmlns:a16="http://schemas.microsoft.com/office/drawing/2014/main" id="{A70FF085-E10F-45FA-816E-4B8128048A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61654" y="631997"/>
            <a:ext cx="278794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Hasil </a:t>
            </a:r>
            <a:r>
              <a:rPr lang="en-US" altLang="en-US" sz="2400" dirty="0" err="1"/>
              <a:t>lelaran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dengan</a:t>
            </a:r>
            <a:r>
              <a:rPr lang="en-US" altLang="en-US" sz="2400" dirty="0"/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Arnold Cat Map</a:t>
            </a:r>
          </a:p>
        </p:txBody>
      </p:sp>
      <p:graphicFrame>
        <p:nvGraphicFramePr>
          <p:cNvPr id="7" name="Object 5">
            <a:extLst>
              <a:ext uri="{FF2B5EF4-FFF2-40B4-BE49-F238E27FC236}">
                <a16:creationId xmlns:a16="http://schemas.microsoft.com/office/drawing/2014/main" id="{1C106F7F-1A67-40A4-9C3F-CF9D4E78A52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58704746"/>
              </p:ext>
            </p:extLst>
          </p:nvPr>
        </p:nvGraphicFramePr>
        <p:xfrm>
          <a:off x="768446" y="3907645"/>
          <a:ext cx="4835911" cy="11417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6" name="Equation" r:id="rId4" imgW="2057400" imgH="482600" progId="Equation.3">
                  <p:embed/>
                </p:oleObj>
              </mc:Choice>
              <mc:Fallback>
                <p:oleObj name="Equation" r:id="rId4" imgW="2057400" imgH="482600" progId="Equation.3">
                  <p:embed/>
                  <p:pic>
                    <p:nvPicPr>
                      <p:cNvPr id="26631" name="Object 5">
                        <a:extLst>
                          <a:ext uri="{FF2B5EF4-FFF2-40B4-BE49-F238E27FC236}">
                            <a16:creationId xmlns:a16="http://schemas.microsoft.com/office/drawing/2014/main" id="{00B2BEDF-FC37-458E-9621-34B811620F7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8446" y="3907645"/>
                        <a:ext cx="4835911" cy="114177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Footer Placeholder 1">
            <a:extLst>
              <a:ext uri="{FF2B5EF4-FFF2-40B4-BE49-F238E27FC236}">
                <a16:creationId xmlns:a16="http://schemas.microsoft.com/office/drawing/2014/main" id="{14073B92-BD46-475C-B4D4-A7BAEF54AE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Rinaldi Munir/IF4020 Kriptografi/Informatika - STEI ITB</a:t>
            </a:r>
          </a:p>
        </p:txBody>
      </p:sp>
      <p:sp>
        <p:nvSpPr>
          <p:cNvPr id="28675" name="Slide Number Placeholder 2">
            <a:extLst>
              <a:ext uri="{FF2B5EF4-FFF2-40B4-BE49-F238E27FC236}">
                <a16:creationId xmlns:a16="http://schemas.microsoft.com/office/drawing/2014/main" id="{4A5DAB2C-3D09-47EE-9BFE-D6E85D9F16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DFC3FDB-8F39-45A5-BFD3-4BBD54AF0577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25</a:t>
            </a:fld>
            <a:endParaRPr lang="en-US" altLang="en-US" sz="1400"/>
          </a:p>
        </p:txBody>
      </p:sp>
      <p:pic>
        <p:nvPicPr>
          <p:cNvPr id="28676" name="Picture 8">
            <a:extLst>
              <a:ext uri="{FF2B5EF4-FFF2-40B4-BE49-F238E27FC236}">
                <a16:creationId xmlns:a16="http://schemas.microsoft.com/office/drawing/2014/main" id="{D8DC4D00-DF35-4521-BA0A-6850F49D6E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7182" y="874644"/>
            <a:ext cx="5973417" cy="5149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Footer Placeholder 4">
            <a:extLst>
              <a:ext uri="{FF2B5EF4-FFF2-40B4-BE49-F238E27FC236}">
                <a16:creationId xmlns:a16="http://schemas.microsoft.com/office/drawing/2014/main" id="{51599BF5-B30A-4E86-A511-79C4E5ADA9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Rinaldi Munir/IF4020 Kriptografi/Informatika - STEI ITB</a:t>
            </a:r>
          </a:p>
        </p:txBody>
      </p:sp>
      <p:sp>
        <p:nvSpPr>
          <p:cNvPr id="5123" name="Slide Number Placeholder 5">
            <a:extLst>
              <a:ext uri="{FF2B5EF4-FFF2-40B4-BE49-F238E27FC236}">
                <a16:creationId xmlns:a16="http://schemas.microsoft.com/office/drawing/2014/main" id="{C215362A-E5D8-44B6-A7B0-6673FA1DDD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1D045F9-E373-435D-BB77-832FB0ABD1E2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400"/>
          </a:p>
        </p:txBody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090705A5-924D-427F-ACF2-59EF6D8A505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1" y="800100"/>
            <a:ext cx="11012556" cy="5257800"/>
          </a:xfrm>
        </p:spPr>
        <p:txBody>
          <a:bodyPr>
            <a:normAutofit fontScale="92500"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dirty="0" err="1">
                <a:cs typeface="Times New Roman" panose="02020603050405020304" pitchFamily="18" charset="0"/>
              </a:rPr>
              <a:t>Tidak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ada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prosedur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komputasi</a:t>
            </a:r>
            <a:r>
              <a:rPr lang="en-US" altLang="en-US" dirty="0">
                <a:cs typeface="Times New Roman" panose="02020603050405020304" pitchFamily="18" charset="0"/>
              </a:rPr>
              <a:t> yang </a:t>
            </a:r>
            <a:r>
              <a:rPr lang="en-US" altLang="en-US" dirty="0" err="1">
                <a:cs typeface="Times New Roman" panose="02020603050405020304" pitchFamily="18" charset="0"/>
              </a:rPr>
              <a:t>menghasilkan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deret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bilangan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acak</a:t>
            </a:r>
            <a:r>
              <a:rPr lang="en-US" altLang="en-US" dirty="0">
                <a:cs typeface="Times New Roman" panose="02020603050405020304" pitchFamily="18" charset="0"/>
              </a:rPr>
              <a:t> yang </a:t>
            </a:r>
            <a:r>
              <a:rPr lang="en-US" altLang="en-US" dirty="0" err="1">
                <a:cs typeface="Times New Roman" panose="02020603050405020304" pitchFamily="18" charset="0"/>
              </a:rPr>
              <a:t>benar-benar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sempurna</a:t>
            </a:r>
            <a:r>
              <a:rPr lang="en-US" altLang="en-US" dirty="0">
                <a:cs typeface="Times New Roman" panose="02020603050405020304" pitchFamily="18" charset="0"/>
              </a:rPr>
              <a:t> (</a:t>
            </a:r>
            <a:r>
              <a:rPr lang="en-US" altLang="en-US" i="1" dirty="0">
                <a:cs typeface="Times New Roman" panose="02020603050405020304" pitchFamily="18" charset="0"/>
              </a:rPr>
              <a:t>truly random</a:t>
            </a:r>
            <a:r>
              <a:rPr lang="en-US" altLang="en-US" dirty="0">
                <a:cs typeface="Times New Roman" panose="02020603050405020304" pitchFamily="18" charset="0"/>
              </a:rPr>
              <a:t>). </a:t>
            </a:r>
          </a:p>
          <a:p>
            <a:pPr eaLnBrk="1" hangingPunct="1">
              <a:lnSpc>
                <a:spcPct val="90000"/>
              </a:lnSpc>
            </a:pPr>
            <a:endParaRPr lang="en-US" altLang="en-US" dirty="0"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dirty="0" err="1">
                <a:cs typeface="Times New Roman" panose="02020603050405020304" pitchFamily="18" charset="0"/>
              </a:rPr>
              <a:t>Bilangan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acak</a:t>
            </a:r>
            <a:r>
              <a:rPr lang="en-US" altLang="en-US" dirty="0">
                <a:cs typeface="Times New Roman" panose="02020603050405020304" pitchFamily="18" charset="0"/>
              </a:rPr>
              <a:t> yang </a:t>
            </a:r>
            <a:r>
              <a:rPr lang="en-US" altLang="en-US" dirty="0" err="1">
                <a:cs typeface="Times New Roman" panose="02020603050405020304" pitchFamily="18" charset="0"/>
              </a:rPr>
              <a:t>dihasilkan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dengan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prosedur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komputasi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adalah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cs typeface="Times New Roman" panose="02020603050405020304" pitchFamily="18" charset="0"/>
              </a:rPr>
              <a:t>bilangan</a:t>
            </a:r>
            <a:r>
              <a:rPr lang="en-US" altLang="en-US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cs typeface="Times New Roman" panose="02020603050405020304" pitchFamily="18" charset="0"/>
              </a:rPr>
              <a:t>acak</a:t>
            </a:r>
            <a:r>
              <a:rPr lang="en-US" altLang="en-US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cs typeface="Times New Roman" panose="02020603050405020304" pitchFamily="18" charset="0"/>
              </a:rPr>
              <a:t>semu</a:t>
            </a:r>
            <a:r>
              <a:rPr lang="en-US" altLang="en-US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>
                <a:cs typeface="Times New Roman" panose="02020603050405020304" pitchFamily="18" charset="0"/>
              </a:rPr>
              <a:t>(</a:t>
            </a:r>
            <a:r>
              <a:rPr lang="en-US" altLang="en-US" i="1" dirty="0">
                <a:cs typeface="Times New Roman" panose="02020603050405020304" pitchFamily="18" charset="0"/>
              </a:rPr>
              <a:t>pseudo-random</a:t>
            </a:r>
            <a:r>
              <a:rPr lang="en-US" altLang="en-US" dirty="0">
                <a:cs typeface="Times New Roman" panose="02020603050405020304" pitchFamily="18" charset="0"/>
              </a:rPr>
              <a:t>), </a:t>
            </a:r>
            <a:r>
              <a:rPr lang="en-US" altLang="en-US" dirty="0" err="1">
                <a:cs typeface="Times New Roman" panose="02020603050405020304" pitchFamily="18" charset="0"/>
              </a:rPr>
              <a:t>karena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pembangkitan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bilangannya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dapat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diulang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kembali</a:t>
            </a:r>
            <a:r>
              <a:rPr lang="en-US" altLang="en-US" dirty="0">
                <a:cs typeface="Times New Roman" panose="02020603050405020304" pitchFamily="18" charset="0"/>
              </a:rPr>
              <a:t>. </a:t>
            </a:r>
          </a:p>
          <a:p>
            <a:pPr eaLnBrk="1" hangingPunct="1">
              <a:lnSpc>
                <a:spcPct val="90000"/>
              </a:lnSpc>
            </a:pPr>
            <a:endParaRPr lang="en-US" altLang="en-US" dirty="0"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dirty="0" err="1">
                <a:cs typeface="Times New Roman" panose="02020603050405020304" pitchFamily="18" charset="0"/>
              </a:rPr>
              <a:t>Pembangkit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deret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bilangan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acak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semacam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itu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disebut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pseudo-random number generator</a:t>
            </a:r>
            <a:r>
              <a:rPr lang="en-US" altLang="en-US" dirty="0">
                <a:cs typeface="Times New Roman" panose="02020603050405020304" pitchFamily="18" charset="0"/>
              </a:rPr>
              <a:t> (</a:t>
            </a:r>
            <a:r>
              <a:rPr lang="en-US" altLang="en-US" i="1" dirty="0">
                <a:cs typeface="Times New Roman" panose="02020603050405020304" pitchFamily="18" charset="0"/>
              </a:rPr>
              <a:t>PRNG</a:t>
            </a:r>
            <a:r>
              <a:rPr lang="en-US" altLang="en-US" dirty="0">
                <a:cs typeface="Times New Roman" panose="02020603050405020304" pitchFamily="18" charset="0"/>
              </a:rPr>
              <a:t>).</a:t>
            </a:r>
          </a:p>
          <a:p>
            <a:pPr eaLnBrk="1" hangingPunct="1">
              <a:lnSpc>
                <a:spcPct val="90000"/>
              </a:lnSpc>
            </a:pPr>
            <a:endParaRPr lang="en-US" altLang="en-US" dirty="0"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dirty="0">
                <a:cs typeface="Times New Roman" panose="02020603050405020304" pitchFamily="18" charset="0"/>
              </a:rPr>
              <a:t>PRNG </a:t>
            </a:r>
            <a:r>
              <a:rPr lang="en-US" altLang="en-US" dirty="0" err="1">
                <a:cs typeface="Times New Roman" panose="02020603050405020304" pitchFamily="18" charset="0"/>
              </a:rPr>
              <a:t>bersifat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deterministik</a:t>
            </a:r>
            <a:r>
              <a:rPr lang="en-US" altLang="en-US" dirty="0">
                <a:cs typeface="Times New Roman" panose="02020603050405020304" pitchFamily="18" charset="0"/>
              </a:rPr>
              <a:t>, </a:t>
            </a:r>
            <a:r>
              <a:rPr lang="en-US" altLang="en-US" dirty="0" err="1">
                <a:cs typeface="Times New Roman" panose="02020603050405020304" pitchFamily="18" charset="0"/>
              </a:rPr>
              <a:t>artinya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bilangan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acak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bisa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ditentukan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asalkan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kunci</a:t>
            </a:r>
            <a:r>
              <a:rPr lang="en-US" altLang="en-US" dirty="0">
                <a:cs typeface="Times New Roman" panose="02020603050405020304" pitchFamily="18" charset="0"/>
              </a:rPr>
              <a:t> (</a:t>
            </a:r>
            <a:r>
              <a:rPr lang="en-US" altLang="en-US" dirty="0" err="1">
                <a:cs typeface="Times New Roman" panose="02020603050405020304" pitchFamily="18" charset="0"/>
              </a:rPr>
              <a:t>umpan</a:t>
            </a:r>
            <a:r>
              <a:rPr lang="en-US" altLang="en-US" dirty="0">
                <a:cs typeface="Times New Roman" panose="02020603050405020304" pitchFamily="18" charset="0"/>
              </a:rPr>
              <a:t>) yang </a:t>
            </a:r>
            <a:r>
              <a:rPr lang="en-US" altLang="en-US" dirty="0" err="1">
                <a:cs typeface="Times New Roman" panose="02020603050405020304" pitchFamily="18" charset="0"/>
              </a:rPr>
              <a:t>digunakan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untuk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pembangkitannya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diketahui</a:t>
            </a:r>
            <a:r>
              <a:rPr lang="en-US" altLang="en-US" dirty="0">
                <a:cs typeface="Times New Roman" panose="02020603050405020304" pitchFamily="18" charset="0"/>
              </a:rPr>
              <a:t>.</a:t>
            </a:r>
            <a:endParaRPr lang="en-US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ooter Placeholder 4">
            <a:extLst>
              <a:ext uri="{FF2B5EF4-FFF2-40B4-BE49-F238E27FC236}">
                <a16:creationId xmlns:a16="http://schemas.microsoft.com/office/drawing/2014/main" id="{075D54F5-82A7-4135-9ADE-C5BCC7CADA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Rinaldi Munir/IF4020 Kriptografi/Informatika - STEI ITB</a:t>
            </a:r>
          </a:p>
        </p:txBody>
      </p:sp>
      <p:sp>
        <p:nvSpPr>
          <p:cNvPr id="6147" name="Slide Number Placeholder 5">
            <a:extLst>
              <a:ext uri="{FF2B5EF4-FFF2-40B4-BE49-F238E27FC236}">
                <a16:creationId xmlns:a16="http://schemas.microsoft.com/office/drawing/2014/main" id="{946714F0-5DF9-49B7-B733-BBA205E3C2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711AAC6-B6E9-40C0-A1A3-0311158F7865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400"/>
          </a:p>
        </p:txBody>
      </p:sp>
      <p:sp>
        <p:nvSpPr>
          <p:cNvPr id="6148" name="Rectangle 2">
            <a:extLst>
              <a:ext uri="{FF2B5EF4-FFF2-40B4-BE49-F238E27FC236}">
                <a16:creationId xmlns:a16="http://schemas.microsoft.com/office/drawing/2014/main" id="{87E4E9A3-B6D4-45A3-8FAE-D052A9B0C09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600" b="1" i="1" dirty="0">
                <a:latin typeface="Times" panose="02020603050405020304" pitchFamily="18" charset="0"/>
                <a:cs typeface="Times New Roman" panose="02020603050405020304" pitchFamily="18" charset="0"/>
              </a:rPr>
              <a:t>Linear Congruential Generator</a:t>
            </a:r>
            <a:r>
              <a:rPr lang="en-US" altLang="en-US" sz="3600" b="1" dirty="0">
                <a:latin typeface="Times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en-US" sz="3600" b="1" i="1" dirty="0">
                <a:latin typeface="Times" panose="02020603050405020304" pitchFamily="18" charset="0"/>
                <a:cs typeface="Times New Roman" panose="02020603050405020304" pitchFamily="18" charset="0"/>
              </a:rPr>
              <a:t>LCG</a:t>
            </a:r>
            <a:r>
              <a:rPr lang="en-US" altLang="en-US" sz="3600" b="1" dirty="0">
                <a:latin typeface="Times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altLang="en-US" dirty="0"/>
              <a:t> </a:t>
            </a:r>
          </a:p>
        </p:txBody>
      </p:sp>
      <p:sp>
        <p:nvSpPr>
          <p:cNvPr id="6149" name="Rectangle 3">
            <a:extLst>
              <a:ext uri="{FF2B5EF4-FFF2-40B4-BE49-F238E27FC236}">
                <a16:creationId xmlns:a16="http://schemas.microsoft.com/office/drawing/2014/main" id="{E284EAD7-7AB0-4FDF-8AF9-B77049B0C2C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73425" y="1676400"/>
            <a:ext cx="10436087" cy="4419600"/>
          </a:xfrm>
        </p:spPr>
        <p:txBody>
          <a:bodyPr>
            <a:normAutofit/>
          </a:bodyPr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en-US" sz="2400" dirty="0" err="1">
                <a:cs typeface="Times New Roman" panose="02020603050405020304" pitchFamily="18" charset="0"/>
              </a:rPr>
              <a:t>Pembangkit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bilangan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acak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kongruen-lanjar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adalah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cs typeface="Times New Roman" panose="02020603050405020304" pitchFamily="18" charset="0"/>
              </a:rPr>
              <a:t>PRNG</a:t>
            </a:r>
            <a:r>
              <a:rPr lang="en-US" altLang="en-US" sz="2400" dirty="0">
                <a:cs typeface="Times New Roman" panose="02020603050405020304" pitchFamily="18" charset="0"/>
              </a:rPr>
              <a:t> yang </a:t>
            </a:r>
            <a:r>
              <a:rPr lang="en-US" altLang="en-US" sz="2400" dirty="0" err="1">
                <a:cs typeface="Times New Roman" panose="02020603050405020304" pitchFamily="18" charset="0"/>
              </a:rPr>
              <a:t>berbentuk</a:t>
            </a:r>
            <a:r>
              <a:rPr lang="en-US" altLang="en-US" sz="2400" dirty="0">
                <a:cs typeface="Times New Roman" panose="02020603050405020304" pitchFamily="18" charset="0"/>
              </a:rPr>
              <a:t>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 dirty="0">
                <a:cs typeface="Times New Roman" panose="02020603050405020304" pitchFamily="18" charset="0"/>
              </a:rPr>
              <a:t> 	</a:t>
            </a:r>
            <a:r>
              <a:rPr lang="en-US" altLang="en-US" sz="2400" i="1" dirty="0">
                <a:cs typeface="Times New Roman" panose="02020603050405020304" pitchFamily="18" charset="0"/>
              </a:rPr>
              <a:t>	</a:t>
            </a:r>
            <a:r>
              <a:rPr lang="en-US" altLang="en-US" i="1" dirty="0" err="1">
                <a:solidFill>
                  <a:srgbClr val="FF0000"/>
                </a:solidFill>
                <a:cs typeface="Times New Roman" panose="02020603050405020304" pitchFamily="18" charset="0"/>
              </a:rPr>
              <a:t>X</a:t>
            </a:r>
            <a:r>
              <a:rPr lang="en-US" altLang="en-US" i="1" baseline="-30000" dirty="0" err="1">
                <a:solidFill>
                  <a:srgbClr val="FF0000"/>
                </a:solidFill>
                <a:cs typeface="Times New Roman" panose="02020603050405020304" pitchFamily="18" charset="0"/>
              </a:rPr>
              <a:t>n</a:t>
            </a:r>
            <a:r>
              <a:rPr lang="en-US" altLang="en-US" dirty="0">
                <a:solidFill>
                  <a:srgbClr val="FF0000"/>
                </a:solidFill>
                <a:cs typeface="Times New Roman" panose="02020603050405020304" pitchFamily="18" charset="0"/>
              </a:rPr>
              <a:t> = (</a:t>
            </a:r>
            <a:r>
              <a:rPr lang="en-US" altLang="en-US" i="1" dirty="0" err="1">
                <a:solidFill>
                  <a:srgbClr val="FF0000"/>
                </a:solidFill>
                <a:cs typeface="Times New Roman" panose="02020603050405020304" pitchFamily="18" charset="0"/>
              </a:rPr>
              <a:t>aX</a:t>
            </a:r>
            <a:r>
              <a:rPr lang="en-US" altLang="en-US" i="1" baseline="-30000" dirty="0" err="1">
                <a:solidFill>
                  <a:srgbClr val="FF0000"/>
                </a:solidFill>
                <a:cs typeface="Times New Roman" panose="02020603050405020304" pitchFamily="18" charset="0"/>
              </a:rPr>
              <a:t>n</a:t>
            </a:r>
            <a:r>
              <a:rPr lang="en-US" altLang="en-US" baseline="-30000" dirty="0">
                <a:solidFill>
                  <a:srgbClr val="FF0000"/>
                </a:solidFill>
                <a:cs typeface="Times New Roman" panose="02020603050405020304" pitchFamily="18" charset="0"/>
              </a:rPr>
              <a:t> – 1 </a:t>
            </a:r>
            <a:r>
              <a:rPr lang="en-US" altLang="en-US" dirty="0">
                <a:solidFill>
                  <a:srgbClr val="FF0000"/>
                </a:solidFill>
                <a:cs typeface="Times New Roman" panose="02020603050405020304" pitchFamily="18" charset="0"/>
              </a:rPr>
              <a:t>+ </a:t>
            </a:r>
            <a:r>
              <a:rPr lang="en-US" altLang="en-US" i="1" dirty="0">
                <a:solidFill>
                  <a:srgbClr val="FF0000"/>
                </a:solidFill>
                <a:cs typeface="Times New Roman" panose="02020603050405020304" pitchFamily="18" charset="0"/>
              </a:rPr>
              <a:t>b</a:t>
            </a:r>
            <a:r>
              <a:rPr lang="en-US" altLang="en-US" dirty="0">
                <a:solidFill>
                  <a:srgbClr val="FF0000"/>
                </a:solidFill>
                <a:cs typeface="Times New Roman" panose="02020603050405020304" pitchFamily="18" charset="0"/>
              </a:rPr>
              <a:t>) mod </a:t>
            </a:r>
            <a:r>
              <a:rPr lang="en-US" altLang="en-US" i="1" dirty="0">
                <a:solidFill>
                  <a:srgbClr val="FF0000"/>
                </a:solidFill>
                <a:cs typeface="Times New Roman" panose="02020603050405020304" pitchFamily="18" charset="0"/>
              </a:rPr>
              <a:t>m</a:t>
            </a:r>
            <a:endParaRPr lang="en-US" altLang="en-US" dirty="0">
              <a:solidFill>
                <a:srgbClr val="FF0000"/>
              </a:solidFill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2400" dirty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 i="1" dirty="0">
                <a:cs typeface="Times New Roman" panose="02020603050405020304" pitchFamily="18" charset="0"/>
              </a:rPr>
              <a:t>	</a:t>
            </a:r>
            <a:r>
              <a:rPr lang="en-US" altLang="en-US" sz="2400" i="1" dirty="0" err="1">
                <a:cs typeface="Times New Roman" panose="02020603050405020304" pitchFamily="18" charset="0"/>
              </a:rPr>
              <a:t>X</a:t>
            </a:r>
            <a:r>
              <a:rPr lang="en-US" altLang="en-US" sz="2400" baseline="-30000" dirty="0" err="1">
                <a:cs typeface="Times New Roman" panose="02020603050405020304" pitchFamily="18" charset="0"/>
              </a:rPr>
              <a:t>n</a:t>
            </a:r>
            <a:r>
              <a:rPr lang="en-US" altLang="en-US" sz="2400" dirty="0">
                <a:cs typeface="Times New Roman" panose="02020603050405020304" pitchFamily="18" charset="0"/>
              </a:rPr>
              <a:t> = </a:t>
            </a:r>
            <a:r>
              <a:rPr lang="en-US" altLang="en-US" sz="2400" dirty="0" err="1">
                <a:cs typeface="Times New Roman" panose="02020603050405020304" pitchFamily="18" charset="0"/>
              </a:rPr>
              <a:t>bilangan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acak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ke</a:t>
            </a:r>
            <a:r>
              <a:rPr lang="en-US" altLang="en-US" sz="2400" dirty="0">
                <a:cs typeface="Times New Roman" panose="02020603050405020304" pitchFamily="18" charset="0"/>
              </a:rPr>
              <a:t>-</a:t>
            </a:r>
            <a:r>
              <a:rPr lang="en-US" altLang="en-US" sz="2400" i="1" dirty="0">
                <a:cs typeface="Times New Roman" panose="02020603050405020304" pitchFamily="18" charset="0"/>
              </a:rPr>
              <a:t>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dari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deretnya</a:t>
            </a:r>
            <a:endParaRPr lang="en-US" altLang="en-US" sz="2400" dirty="0"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 dirty="0">
                <a:cs typeface="Times New Roman" panose="02020603050405020304" pitchFamily="18" charset="0"/>
              </a:rPr>
              <a:t>	</a:t>
            </a:r>
            <a:r>
              <a:rPr lang="en-US" altLang="en-US" sz="2400" i="1" dirty="0" err="1">
                <a:cs typeface="Times New Roman" panose="02020603050405020304" pitchFamily="18" charset="0"/>
              </a:rPr>
              <a:t>X</a:t>
            </a:r>
            <a:r>
              <a:rPr lang="en-US" altLang="en-US" sz="2400" i="1" baseline="-30000" dirty="0" err="1">
                <a:cs typeface="Times New Roman" panose="02020603050405020304" pitchFamily="18" charset="0"/>
              </a:rPr>
              <a:t>n</a:t>
            </a:r>
            <a:r>
              <a:rPr lang="en-US" altLang="en-US" sz="2400" baseline="-30000" dirty="0">
                <a:cs typeface="Times New Roman" panose="02020603050405020304" pitchFamily="18" charset="0"/>
              </a:rPr>
              <a:t> – 1</a:t>
            </a:r>
            <a:r>
              <a:rPr lang="en-US" altLang="en-US" sz="2400" dirty="0">
                <a:cs typeface="Times New Roman" panose="02020603050405020304" pitchFamily="18" charset="0"/>
              </a:rPr>
              <a:t> = </a:t>
            </a:r>
            <a:r>
              <a:rPr lang="en-US" altLang="en-US" sz="2400" dirty="0" err="1">
                <a:cs typeface="Times New Roman" panose="02020603050405020304" pitchFamily="18" charset="0"/>
              </a:rPr>
              <a:t>bilangan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acak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sebelumnya</a:t>
            </a:r>
            <a:endParaRPr lang="en-US" altLang="en-US" sz="2400" dirty="0"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 i="1" dirty="0">
                <a:cs typeface="Times New Roman" panose="02020603050405020304" pitchFamily="18" charset="0"/>
              </a:rPr>
              <a:t>	a</a:t>
            </a:r>
            <a:r>
              <a:rPr lang="en-US" altLang="en-US" sz="2400" dirty="0">
                <a:cs typeface="Times New Roman" panose="02020603050405020304" pitchFamily="18" charset="0"/>
              </a:rPr>
              <a:t> = </a:t>
            </a:r>
            <a:r>
              <a:rPr lang="en-US" altLang="en-US" sz="2400" dirty="0" err="1">
                <a:cs typeface="Times New Roman" panose="02020603050405020304" pitchFamily="18" charset="0"/>
              </a:rPr>
              <a:t>faktor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pengali</a:t>
            </a:r>
            <a:endParaRPr lang="en-US" altLang="en-US" sz="2400" dirty="0"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 i="1" dirty="0">
                <a:cs typeface="Times New Roman" panose="02020603050405020304" pitchFamily="18" charset="0"/>
              </a:rPr>
              <a:t>	b</a:t>
            </a:r>
            <a:r>
              <a:rPr lang="en-US" altLang="en-US" sz="2400" dirty="0">
                <a:cs typeface="Times New Roman" panose="02020603050405020304" pitchFamily="18" charset="0"/>
              </a:rPr>
              <a:t> = </a:t>
            </a:r>
            <a:r>
              <a:rPr lang="en-US" altLang="en-US" sz="2400" i="1" dirty="0">
                <a:cs typeface="Times New Roman" panose="02020603050405020304" pitchFamily="18" charset="0"/>
              </a:rPr>
              <a:t>increment</a:t>
            </a:r>
            <a:endParaRPr lang="en-US" altLang="en-US" sz="2400" dirty="0"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 i="1" dirty="0">
                <a:cs typeface="Times New Roman" panose="02020603050405020304" pitchFamily="18" charset="0"/>
              </a:rPr>
              <a:t>	m</a:t>
            </a:r>
            <a:r>
              <a:rPr lang="en-US" altLang="en-US" sz="2400" dirty="0">
                <a:cs typeface="Times New Roman" panose="02020603050405020304" pitchFamily="18" charset="0"/>
              </a:rPr>
              <a:t> = modulus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 dirty="0">
                <a:cs typeface="Times New Roman" panose="02020603050405020304" pitchFamily="18" charset="0"/>
              </a:rPr>
              <a:t>	</a:t>
            </a:r>
            <a:r>
              <a:rPr lang="en-US" altLang="en-US" sz="2400" dirty="0" err="1">
                <a:cs typeface="Times New Roman" panose="02020603050405020304" pitchFamily="18" charset="0"/>
              </a:rPr>
              <a:t>Kunci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pembangkit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adalah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cs typeface="Times New Roman" panose="02020603050405020304" pitchFamily="18" charset="0"/>
              </a:rPr>
              <a:t>X</a:t>
            </a:r>
            <a:r>
              <a:rPr lang="en-US" altLang="en-US" sz="2400" baseline="-30000" dirty="0">
                <a:cs typeface="Times New Roman" panose="02020603050405020304" pitchFamily="18" charset="0"/>
              </a:rPr>
              <a:t>0</a:t>
            </a:r>
            <a:r>
              <a:rPr lang="en-US" altLang="en-US" sz="2400" dirty="0">
                <a:cs typeface="Times New Roman" panose="02020603050405020304" pitchFamily="18" charset="0"/>
              </a:rPr>
              <a:t> yang </a:t>
            </a:r>
            <a:r>
              <a:rPr lang="en-US" altLang="en-US" sz="2400" dirty="0" err="1">
                <a:cs typeface="Times New Roman" panose="02020603050405020304" pitchFamily="18" charset="0"/>
              </a:rPr>
              <a:t>disebut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cs typeface="Times New Roman" panose="02020603050405020304" pitchFamily="18" charset="0"/>
              </a:rPr>
              <a:t>umpan</a:t>
            </a:r>
            <a:r>
              <a:rPr lang="en-US" altLang="en-US" sz="2400" dirty="0">
                <a:cs typeface="Times New Roman" panose="02020603050405020304" pitchFamily="18" charset="0"/>
              </a:rPr>
              <a:t> (</a:t>
            </a:r>
            <a:r>
              <a:rPr lang="en-US" altLang="en-US" sz="2400" i="1" dirty="0">
                <a:cs typeface="Times New Roman" panose="02020603050405020304" pitchFamily="18" charset="0"/>
              </a:rPr>
              <a:t>seed</a:t>
            </a:r>
            <a:r>
              <a:rPr lang="en-US" altLang="en-US" sz="2400" dirty="0">
                <a:cs typeface="Times New Roman" panose="02020603050405020304" pitchFamily="18" charset="0"/>
              </a:rPr>
              <a:t>).   </a:t>
            </a:r>
            <a:r>
              <a:rPr lang="en-US" altLang="en-US" sz="2400" dirty="0">
                <a:latin typeface="Times" panose="02020603050405020304" pitchFamily="18" charset="0"/>
                <a:cs typeface="Times New Roman" panose="02020603050405020304" pitchFamily="18" charset="0"/>
              </a:rPr>
              <a:t>	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Footer Placeholder 4">
            <a:extLst>
              <a:ext uri="{FF2B5EF4-FFF2-40B4-BE49-F238E27FC236}">
                <a16:creationId xmlns:a16="http://schemas.microsoft.com/office/drawing/2014/main" id="{96450367-7BF6-4155-B79B-C64A828F4F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412435" y="6473549"/>
            <a:ext cx="4986130" cy="25317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dirty="0"/>
              <a:t>Rinaldi Munir/IF4020 </a:t>
            </a:r>
            <a:r>
              <a:rPr lang="en-US" altLang="en-US" sz="1400" dirty="0" err="1"/>
              <a:t>Kriptografi</a:t>
            </a:r>
            <a:r>
              <a:rPr lang="en-US" altLang="en-US" sz="1400" dirty="0"/>
              <a:t>/</a:t>
            </a:r>
            <a:r>
              <a:rPr lang="en-US" altLang="en-US" sz="1400" dirty="0" err="1"/>
              <a:t>Informatika</a:t>
            </a:r>
            <a:r>
              <a:rPr lang="en-US" altLang="en-US" sz="1400" dirty="0"/>
              <a:t> - STEI ITB</a:t>
            </a:r>
          </a:p>
        </p:txBody>
      </p:sp>
      <p:sp>
        <p:nvSpPr>
          <p:cNvPr id="7171" name="Slide Number Placeholder 5">
            <a:extLst>
              <a:ext uri="{FF2B5EF4-FFF2-40B4-BE49-F238E27FC236}">
                <a16:creationId xmlns:a16="http://schemas.microsoft.com/office/drawing/2014/main" id="{9B822CF0-0930-4BB7-B8CD-6CCA8F62CA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C9DF34A-401E-4BD5-9D60-1CBF6C6480A7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400"/>
          </a:p>
        </p:txBody>
      </p:sp>
      <p:graphicFrame>
        <p:nvGraphicFramePr>
          <p:cNvPr id="7172" name="Object 4">
            <a:extLst>
              <a:ext uri="{FF2B5EF4-FFF2-40B4-BE49-F238E27FC236}">
                <a16:creationId xmlns:a16="http://schemas.microsoft.com/office/drawing/2014/main" id="{350B7DE3-2C15-426F-BDE3-6A337693D15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07793532"/>
              </p:ext>
            </p:extLst>
          </p:nvPr>
        </p:nvGraphicFramePr>
        <p:xfrm>
          <a:off x="2286001" y="152400"/>
          <a:ext cx="6042990" cy="65798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" name="Document" r:id="rId3" imgW="5629325" imgH="6140348" progId="Word.Document.8">
                  <p:embed/>
                </p:oleObj>
              </mc:Choice>
              <mc:Fallback>
                <p:oleObj name="Document" r:id="rId3" imgW="5629325" imgH="6140348" progId="Word.Document.8">
                  <p:embed/>
                  <p:pic>
                    <p:nvPicPr>
                      <p:cNvPr id="7172" name="Object 4">
                        <a:extLst>
                          <a:ext uri="{FF2B5EF4-FFF2-40B4-BE49-F238E27FC236}">
                            <a16:creationId xmlns:a16="http://schemas.microsoft.com/office/drawing/2014/main" id="{350B7DE3-2C15-426F-BDE3-6A337693D15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1" y="152400"/>
                        <a:ext cx="6042990" cy="657980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Footer Placeholder 4">
            <a:extLst>
              <a:ext uri="{FF2B5EF4-FFF2-40B4-BE49-F238E27FC236}">
                <a16:creationId xmlns:a16="http://schemas.microsoft.com/office/drawing/2014/main" id="{B706C484-12E8-40DE-9F80-F6D935D8FA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dirty="0"/>
              <a:t>Rinaldi Munir/IF4020 </a:t>
            </a:r>
            <a:r>
              <a:rPr lang="en-US" altLang="en-US" sz="1400" dirty="0" err="1"/>
              <a:t>Kriptografi</a:t>
            </a:r>
            <a:r>
              <a:rPr lang="en-US" altLang="en-US" sz="1400" dirty="0"/>
              <a:t>/</a:t>
            </a:r>
            <a:r>
              <a:rPr lang="en-US" altLang="en-US" sz="1400" dirty="0" err="1"/>
              <a:t>Informatika</a:t>
            </a:r>
            <a:r>
              <a:rPr lang="en-US" altLang="en-US" sz="1400" dirty="0"/>
              <a:t> - STEI ITB</a:t>
            </a:r>
          </a:p>
        </p:txBody>
      </p:sp>
      <p:sp>
        <p:nvSpPr>
          <p:cNvPr id="8195" name="Slide Number Placeholder 5">
            <a:extLst>
              <a:ext uri="{FF2B5EF4-FFF2-40B4-BE49-F238E27FC236}">
                <a16:creationId xmlns:a16="http://schemas.microsoft.com/office/drawing/2014/main" id="{19836206-7059-49AC-9350-719453299E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453C2F8-58A4-49A3-B525-56435897D8A0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400"/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23AB85C4-893A-40A6-B7CE-C28A029B5A1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44825" y="788505"/>
            <a:ext cx="9959009" cy="5486400"/>
          </a:xfrm>
        </p:spPr>
        <p:txBody>
          <a:bodyPr/>
          <a:lstStyle/>
          <a:p>
            <a:pPr eaLnBrk="1" hangingPunct="1">
              <a:defRPr/>
            </a:pPr>
            <a:r>
              <a:rPr lang="en-US" i="1" dirty="0">
                <a:cs typeface="Times New Roman" pitchFamily="18" charset="0"/>
              </a:rPr>
              <a:t>LCG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mempunyai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periode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tidak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lebih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besar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dari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i="1" dirty="0">
                <a:cs typeface="Times New Roman" pitchFamily="18" charset="0"/>
              </a:rPr>
              <a:t>m</a:t>
            </a:r>
            <a:r>
              <a:rPr lang="en-US" dirty="0">
                <a:cs typeface="Times New Roman" pitchFamily="18" charset="0"/>
              </a:rPr>
              <a:t>, </a:t>
            </a:r>
            <a:r>
              <a:rPr lang="en-US" dirty="0" err="1">
                <a:cs typeface="Times New Roman" pitchFamily="18" charset="0"/>
              </a:rPr>
              <a:t>dan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pada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kebanyakan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kasus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periodenya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kurang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dari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itu</a:t>
            </a:r>
            <a:r>
              <a:rPr lang="en-US" dirty="0">
                <a:cs typeface="Times New Roman" pitchFamily="18" charset="0"/>
              </a:rPr>
              <a:t>. </a:t>
            </a:r>
          </a:p>
          <a:p>
            <a:pPr eaLnBrk="1" hangingPunct="1">
              <a:defRPr/>
            </a:pPr>
            <a:endParaRPr lang="en-US" dirty="0">
              <a:cs typeface="Times New Roman" pitchFamily="18" charset="0"/>
            </a:endParaRPr>
          </a:p>
          <a:p>
            <a:pPr algn="just" eaLnBrk="1" hangingPunct="1">
              <a:defRPr/>
            </a:pPr>
            <a:r>
              <a:rPr lang="en-US" i="1" dirty="0">
                <a:cs typeface="Times New Roman" pitchFamily="18" charset="0"/>
              </a:rPr>
              <a:t>LCG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mempunyai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periode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penuh</a:t>
            </a:r>
            <a:r>
              <a:rPr lang="en-US" dirty="0">
                <a:cs typeface="Times New Roman" pitchFamily="18" charset="0"/>
              </a:rPr>
              <a:t> (</a:t>
            </a:r>
            <a:r>
              <a:rPr lang="en-US" i="1" dirty="0">
                <a:cs typeface="Times New Roman" pitchFamily="18" charset="0"/>
              </a:rPr>
              <a:t>m</a:t>
            </a:r>
            <a:r>
              <a:rPr lang="en-US" dirty="0">
                <a:cs typeface="Times New Roman" pitchFamily="18" charset="0"/>
              </a:rPr>
              <a:t> – 1) </a:t>
            </a:r>
            <a:r>
              <a:rPr lang="en-US" dirty="0" err="1">
                <a:cs typeface="Times New Roman" pitchFamily="18" charset="0"/>
              </a:rPr>
              <a:t>jika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memenuhi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syarat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berikut</a:t>
            </a:r>
            <a:r>
              <a:rPr lang="en-US" dirty="0">
                <a:cs typeface="Times New Roman" pitchFamily="18" charset="0"/>
              </a:rPr>
              <a:t>:</a:t>
            </a:r>
          </a:p>
          <a:p>
            <a:pPr marL="747713" indent="-398463">
              <a:buFontTx/>
              <a:buAutoNum type="arabicPeriod"/>
              <a:defRPr/>
            </a:pPr>
            <a:r>
              <a:rPr lang="en-US" sz="2400" i="1" dirty="0">
                <a:cs typeface="Times New Roman" pitchFamily="18" charset="0"/>
              </a:rPr>
              <a:t>b </a:t>
            </a:r>
            <a:r>
              <a:rPr lang="en-US" sz="2400" dirty="0" err="1">
                <a:cs typeface="Times New Roman" pitchFamily="18" charset="0"/>
              </a:rPr>
              <a:t>relatif</a:t>
            </a:r>
            <a:r>
              <a:rPr lang="en-US" sz="2400" dirty="0">
                <a:cs typeface="Times New Roman" pitchFamily="18" charset="0"/>
              </a:rPr>
              <a:t> prima </a:t>
            </a:r>
            <a:r>
              <a:rPr lang="en-US" sz="2400" dirty="0" err="1">
                <a:cs typeface="Times New Roman" pitchFamily="18" charset="0"/>
              </a:rPr>
              <a:t>terhadap</a:t>
            </a:r>
            <a:r>
              <a:rPr lang="en-US" sz="2400" dirty="0">
                <a:cs typeface="Times New Roman" pitchFamily="18" charset="0"/>
              </a:rPr>
              <a:t> </a:t>
            </a:r>
            <a:r>
              <a:rPr lang="en-US" sz="2400" i="1" dirty="0">
                <a:cs typeface="Times New Roman" pitchFamily="18" charset="0"/>
              </a:rPr>
              <a:t>m</a:t>
            </a:r>
            <a:r>
              <a:rPr lang="en-US" sz="2400" dirty="0">
                <a:cs typeface="Times New Roman" pitchFamily="18" charset="0"/>
              </a:rPr>
              <a:t>.  </a:t>
            </a:r>
          </a:p>
          <a:p>
            <a:pPr marL="747713" indent="-398463">
              <a:buFontTx/>
              <a:buAutoNum type="arabicPeriod"/>
              <a:defRPr/>
            </a:pPr>
            <a:r>
              <a:rPr lang="en-US" sz="2400" i="1" dirty="0">
                <a:cs typeface="Times New Roman" pitchFamily="18" charset="0"/>
              </a:rPr>
              <a:t>a</a:t>
            </a:r>
            <a:r>
              <a:rPr lang="en-US" sz="2400" dirty="0">
                <a:cs typeface="Times New Roman" pitchFamily="18" charset="0"/>
              </a:rPr>
              <a:t> – 1 </a:t>
            </a:r>
            <a:r>
              <a:rPr lang="en-US" sz="2400" dirty="0" err="1">
                <a:cs typeface="Times New Roman" pitchFamily="18" charset="0"/>
              </a:rPr>
              <a:t>dapat</a:t>
            </a:r>
            <a:r>
              <a:rPr lang="en-US" sz="2400" dirty="0">
                <a:cs typeface="Times New Roman" pitchFamily="18" charset="0"/>
              </a:rPr>
              <a:t> </a:t>
            </a:r>
            <a:r>
              <a:rPr lang="en-US" sz="2400" dirty="0" err="1">
                <a:cs typeface="Times New Roman" pitchFamily="18" charset="0"/>
              </a:rPr>
              <a:t>dibagi</a:t>
            </a:r>
            <a:r>
              <a:rPr lang="en-US" sz="2400" dirty="0">
                <a:cs typeface="Times New Roman" pitchFamily="18" charset="0"/>
              </a:rPr>
              <a:t> </a:t>
            </a:r>
            <a:r>
              <a:rPr lang="en-US" sz="2400" dirty="0" err="1">
                <a:cs typeface="Times New Roman" pitchFamily="18" charset="0"/>
              </a:rPr>
              <a:t>dengan</a:t>
            </a:r>
            <a:r>
              <a:rPr lang="en-US" sz="2400" dirty="0">
                <a:cs typeface="Times New Roman" pitchFamily="18" charset="0"/>
              </a:rPr>
              <a:t> </a:t>
            </a:r>
            <a:r>
              <a:rPr lang="en-US" sz="2400" dirty="0" err="1">
                <a:cs typeface="Times New Roman" pitchFamily="18" charset="0"/>
              </a:rPr>
              <a:t>semua</a:t>
            </a:r>
            <a:r>
              <a:rPr lang="en-US" sz="2400" dirty="0">
                <a:cs typeface="Times New Roman" pitchFamily="18" charset="0"/>
              </a:rPr>
              <a:t> </a:t>
            </a:r>
            <a:r>
              <a:rPr lang="en-US" sz="2400" dirty="0" err="1">
                <a:cs typeface="Times New Roman" pitchFamily="18" charset="0"/>
              </a:rPr>
              <a:t>faktor</a:t>
            </a:r>
            <a:r>
              <a:rPr lang="en-US" sz="2400" dirty="0">
                <a:cs typeface="Times New Roman" pitchFamily="18" charset="0"/>
              </a:rPr>
              <a:t> prima </a:t>
            </a:r>
            <a:r>
              <a:rPr lang="en-US" sz="2400" dirty="0" err="1">
                <a:cs typeface="Times New Roman" pitchFamily="18" charset="0"/>
              </a:rPr>
              <a:t>dari</a:t>
            </a:r>
            <a:r>
              <a:rPr lang="en-US" sz="2400" dirty="0">
                <a:cs typeface="Times New Roman" pitchFamily="18" charset="0"/>
              </a:rPr>
              <a:t> </a:t>
            </a:r>
            <a:r>
              <a:rPr lang="en-US" sz="2400" i="1" dirty="0">
                <a:cs typeface="Times New Roman" pitchFamily="18" charset="0"/>
              </a:rPr>
              <a:t>m</a:t>
            </a:r>
            <a:endParaRPr lang="en-US" sz="2400" dirty="0">
              <a:cs typeface="Times New Roman" pitchFamily="18" charset="0"/>
            </a:endParaRPr>
          </a:p>
          <a:p>
            <a:pPr marL="747713" indent="-398463">
              <a:buFontTx/>
              <a:buAutoNum type="arabicPeriod"/>
              <a:defRPr/>
            </a:pPr>
            <a:r>
              <a:rPr lang="en-US" sz="2400" i="1" dirty="0">
                <a:cs typeface="Times New Roman" pitchFamily="18" charset="0"/>
              </a:rPr>
              <a:t>a </a:t>
            </a:r>
            <a:r>
              <a:rPr lang="en-US" sz="2400" dirty="0">
                <a:cs typeface="Times New Roman" pitchFamily="18" charset="0"/>
              </a:rPr>
              <a:t>– 1 </a:t>
            </a:r>
            <a:r>
              <a:rPr lang="en-US" sz="2400" dirty="0" err="1">
                <a:cs typeface="Times New Roman" pitchFamily="18" charset="0"/>
              </a:rPr>
              <a:t>adalah</a:t>
            </a:r>
            <a:r>
              <a:rPr lang="en-US" sz="2400" dirty="0">
                <a:cs typeface="Times New Roman" pitchFamily="18" charset="0"/>
              </a:rPr>
              <a:t> </a:t>
            </a:r>
            <a:r>
              <a:rPr lang="en-US" sz="2400" dirty="0" err="1">
                <a:cs typeface="Times New Roman" pitchFamily="18" charset="0"/>
              </a:rPr>
              <a:t>kelipatan</a:t>
            </a:r>
            <a:r>
              <a:rPr lang="en-US" sz="2400" dirty="0">
                <a:cs typeface="Times New Roman" pitchFamily="18" charset="0"/>
              </a:rPr>
              <a:t> 4 </a:t>
            </a:r>
            <a:r>
              <a:rPr lang="en-US" sz="2400" dirty="0" err="1">
                <a:cs typeface="Times New Roman" pitchFamily="18" charset="0"/>
              </a:rPr>
              <a:t>jika</a:t>
            </a:r>
            <a:r>
              <a:rPr lang="en-US" sz="2400" dirty="0">
                <a:cs typeface="Times New Roman" pitchFamily="18" charset="0"/>
              </a:rPr>
              <a:t> </a:t>
            </a:r>
            <a:r>
              <a:rPr lang="en-US" sz="2400" i="1" dirty="0">
                <a:cs typeface="Times New Roman" pitchFamily="18" charset="0"/>
              </a:rPr>
              <a:t>m</a:t>
            </a:r>
            <a:r>
              <a:rPr lang="en-US" sz="2400" dirty="0">
                <a:cs typeface="Times New Roman" pitchFamily="18" charset="0"/>
              </a:rPr>
              <a:t> </a:t>
            </a:r>
            <a:r>
              <a:rPr lang="en-US" sz="2400" dirty="0" err="1">
                <a:cs typeface="Times New Roman" pitchFamily="18" charset="0"/>
              </a:rPr>
              <a:t>adalah</a:t>
            </a:r>
            <a:r>
              <a:rPr lang="en-US" sz="2400" dirty="0">
                <a:cs typeface="Times New Roman" pitchFamily="18" charset="0"/>
              </a:rPr>
              <a:t> </a:t>
            </a:r>
            <a:r>
              <a:rPr lang="en-US" sz="2400" dirty="0" err="1">
                <a:cs typeface="Times New Roman" pitchFamily="18" charset="0"/>
              </a:rPr>
              <a:t>kelipatan</a:t>
            </a:r>
            <a:r>
              <a:rPr lang="en-US" sz="2400" dirty="0">
                <a:cs typeface="Times New Roman" pitchFamily="18" charset="0"/>
              </a:rPr>
              <a:t> 4</a:t>
            </a:r>
          </a:p>
          <a:p>
            <a:pPr marL="747713" indent="-398463">
              <a:buFontTx/>
              <a:buAutoNum type="arabicPeriod"/>
              <a:defRPr/>
            </a:pPr>
            <a:r>
              <a:rPr lang="en-US" sz="2400" i="1" dirty="0">
                <a:cs typeface="Times New Roman" pitchFamily="18" charset="0"/>
              </a:rPr>
              <a:t>m</a:t>
            </a:r>
            <a:r>
              <a:rPr lang="en-US" sz="2400" dirty="0">
                <a:cs typeface="Times New Roman" pitchFamily="18" charset="0"/>
              </a:rPr>
              <a:t> &gt; </a:t>
            </a:r>
            <a:r>
              <a:rPr lang="en-US" sz="2400" dirty="0" err="1">
                <a:cs typeface="Times New Roman" pitchFamily="18" charset="0"/>
              </a:rPr>
              <a:t>maks</a:t>
            </a:r>
            <a:r>
              <a:rPr lang="en-US" sz="2400" dirty="0">
                <a:cs typeface="Times New Roman" pitchFamily="18" charset="0"/>
              </a:rPr>
              <a:t>(</a:t>
            </a:r>
            <a:r>
              <a:rPr lang="en-US" sz="2400" i="1" dirty="0">
                <a:cs typeface="Times New Roman" pitchFamily="18" charset="0"/>
              </a:rPr>
              <a:t>a</a:t>
            </a:r>
            <a:r>
              <a:rPr lang="en-US" sz="2400" dirty="0">
                <a:cs typeface="Times New Roman" pitchFamily="18" charset="0"/>
              </a:rPr>
              <a:t>, </a:t>
            </a:r>
            <a:r>
              <a:rPr lang="en-US" sz="2400" i="1" dirty="0">
                <a:cs typeface="Times New Roman" pitchFamily="18" charset="0"/>
              </a:rPr>
              <a:t>b</a:t>
            </a:r>
            <a:r>
              <a:rPr lang="en-US" sz="2400" dirty="0">
                <a:cs typeface="Times New Roman" pitchFamily="18" charset="0"/>
              </a:rPr>
              <a:t>, </a:t>
            </a:r>
            <a:r>
              <a:rPr lang="en-US" sz="2400" i="1" dirty="0">
                <a:cs typeface="Times New Roman" pitchFamily="18" charset="0"/>
              </a:rPr>
              <a:t>x</a:t>
            </a:r>
            <a:r>
              <a:rPr lang="en-US" sz="2400" baseline="-30000" dirty="0">
                <a:cs typeface="Times New Roman" pitchFamily="18" charset="0"/>
              </a:rPr>
              <a:t>0</a:t>
            </a:r>
            <a:r>
              <a:rPr lang="en-US" sz="2400" dirty="0">
                <a:cs typeface="Times New Roman" pitchFamily="18" charset="0"/>
              </a:rPr>
              <a:t>)</a:t>
            </a:r>
          </a:p>
          <a:p>
            <a:pPr marL="747713" indent="-398463">
              <a:buFontTx/>
              <a:buAutoNum type="arabicPeriod"/>
              <a:defRPr/>
            </a:pPr>
            <a:r>
              <a:rPr lang="en-US" sz="2400" i="1" dirty="0">
                <a:cs typeface="Times New Roman" pitchFamily="18" charset="0"/>
              </a:rPr>
              <a:t>a</a:t>
            </a:r>
            <a:r>
              <a:rPr lang="en-US" sz="2400" dirty="0">
                <a:cs typeface="Times New Roman" pitchFamily="18" charset="0"/>
              </a:rPr>
              <a:t> &gt; 0, </a:t>
            </a:r>
            <a:r>
              <a:rPr lang="en-US" sz="2400" i="1" dirty="0">
                <a:cs typeface="Times New Roman" pitchFamily="18" charset="0"/>
              </a:rPr>
              <a:t>b</a:t>
            </a:r>
            <a:r>
              <a:rPr lang="en-US" sz="2400" dirty="0">
                <a:cs typeface="Times New Roman" pitchFamily="18" charset="0"/>
              </a:rPr>
              <a:t> &gt; 0</a:t>
            </a:r>
          </a:p>
          <a:p>
            <a:pPr eaLnBrk="1" hangingPunct="1">
              <a:defRPr/>
            </a:pPr>
            <a:endParaRPr lang="en-US" sz="2400" dirty="0">
              <a:latin typeface="Times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Footer Placeholder 4">
            <a:extLst>
              <a:ext uri="{FF2B5EF4-FFF2-40B4-BE49-F238E27FC236}">
                <a16:creationId xmlns:a16="http://schemas.microsoft.com/office/drawing/2014/main" id="{60795D9F-9696-4F21-978E-45119A03A0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Rinaldi Munir/IF4020 Kriptografi/Informatika - STEI ITB</a:t>
            </a:r>
          </a:p>
        </p:txBody>
      </p:sp>
      <p:sp>
        <p:nvSpPr>
          <p:cNvPr id="9219" name="Slide Number Placeholder 5">
            <a:extLst>
              <a:ext uri="{FF2B5EF4-FFF2-40B4-BE49-F238E27FC236}">
                <a16:creationId xmlns:a16="http://schemas.microsoft.com/office/drawing/2014/main" id="{7A70050B-8BE6-4845-B9A3-3D6173AEFD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F345EFE-8892-4207-8CD6-02077D7444A7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400"/>
          </a:p>
        </p:txBody>
      </p:sp>
      <p:sp>
        <p:nvSpPr>
          <p:cNvPr id="9220" name="Rectangle 3">
            <a:extLst>
              <a:ext uri="{FF2B5EF4-FFF2-40B4-BE49-F238E27FC236}">
                <a16:creationId xmlns:a16="http://schemas.microsoft.com/office/drawing/2014/main" id="{A544654F-9279-4DB9-A6A6-7B71B5E45CB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84582" y="723900"/>
            <a:ext cx="10714384" cy="54102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dirty="0" err="1">
                <a:cs typeface="Times New Roman" panose="02020603050405020304" pitchFamily="18" charset="0"/>
              </a:rPr>
              <a:t>Keunggulan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LCG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terletak</a:t>
            </a:r>
            <a:r>
              <a:rPr lang="en-US" altLang="en-US" dirty="0">
                <a:cs typeface="Times New Roman" panose="02020603050405020304" pitchFamily="18" charset="0"/>
              </a:rPr>
              <a:t> pada </a:t>
            </a:r>
            <a:r>
              <a:rPr lang="en-US" altLang="en-US" dirty="0" err="1">
                <a:cs typeface="Times New Roman" panose="02020603050405020304" pitchFamily="18" charset="0"/>
              </a:rPr>
              <a:t>kesederhanaannya</a:t>
            </a:r>
            <a:r>
              <a:rPr lang="en-US" altLang="en-US" dirty="0">
                <a:cs typeface="Times New Roman" panose="02020603050405020304" pitchFamily="18" charset="0"/>
              </a:rPr>
              <a:t> dan </a:t>
            </a:r>
            <a:r>
              <a:rPr lang="en-US" altLang="en-US" dirty="0" err="1">
                <a:cs typeface="Times New Roman" panose="02020603050405020304" pitchFamily="18" charset="0"/>
              </a:rPr>
              <a:t>komputasi</a:t>
            </a:r>
            <a:r>
              <a:rPr lang="en-US" altLang="en-US" dirty="0">
                <a:cs typeface="Times New Roman" panose="02020603050405020304" pitchFamily="18" charset="0"/>
              </a:rPr>
              <a:t>  yang </a:t>
            </a:r>
            <a:r>
              <a:rPr lang="en-US" altLang="en-US" dirty="0" err="1">
                <a:cs typeface="Times New Roman" panose="02020603050405020304" pitchFamily="18" charset="0"/>
              </a:rPr>
              <a:t>cepat</a:t>
            </a:r>
            <a:r>
              <a:rPr lang="en-US" altLang="en-US" dirty="0">
                <a:cs typeface="Times New Roman" panose="02020603050405020304" pitchFamily="18" charset="0"/>
              </a:rPr>
              <a:t>. </a:t>
            </a:r>
          </a:p>
          <a:p>
            <a:pPr eaLnBrk="1" hangingPunct="1">
              <a:lnSpc>
                <a:spcPct val="90000"/>
              </a:lnSpc>
            </a:pPr>
            <a:endParaRPr lang="en-US" altLang="en-US" dirty="0"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dirty="0" err="1">
                <a:cs typeface="Times New Roman" panose="02020603050405020304" pitchFamily="18" charset="0"/>
              </a:rPr>
              <a:t>Sayangnya</a:t>
            </a:r>
            <a:r>
              <a:rPr lang="en-US" altLang="en-US" dirty="0">
                <a:cs typeface="Times New Roman" panose="02020603050405020304" pitchFamily="18" charset="0"/>
              </a:rPr>
              <a:t>, </a:t>
            </a:r>
            <a:r>
              <a:rPr lang="en-US" altLang="en-US" i="1" dirty="0">
                <a:cs typeface="Times New Roman" panose="02020603050405020304" pitchFamily="18" charset="0"/>
              </a:rPr>
              <a:t>LCG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tidak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dapat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digunakan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untuk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kriptografi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karena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bilangan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acaknya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dapat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diprediksi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urutan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kemunculannya</a:t>
            </a:r>
            <a:r>
              <a:rPr lang="en-US" altLang="en-US" dirty="0">
                <a:cs typeface="Times New Roman" panose="02020603050405020304" pitchFamily="18" charset="0"/>
              </a:rPr>
              <a:t>. </a:t>
            </a:r>
          </a:p>
          <a:p>
            <a:pPr eaLnBrk="1" hangingPunct="1">
              <a:lnSpc>
                <a:spcPct val="90000"/>
              </a:lnSpc>
            </a:pPr>
            <a:endParaRPr lang="en-US" altLang="en-US" dirty="0"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dirty="0">
                <a:cs typeface="Times New Roman" panose="02020603050405020304" pitchFamily="18" charset="0"/>
              </a:rPr>
              <a:t>Oleh </a:t>
            </a:r>
            <a:r>
              <a:rPr lang="en-US" altLang="en-US" dirty="0" err="1">
                <a:cs typeface="Times New Roman" panose="02020603050405020304" pitchFamily="18" charset="0"/>
              </a:rPr>
              <a:t>karena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itu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LCG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tidak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aman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digunakan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untuk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kriptografi</a:t>
            </a:r>
            <a:r>
              <a:rPr lang="en-US" altLang="en-US" dirty="0">
                <a:cs typeface="Times New Roman" panose="02020603050405020304" pitchFamily="18" charset="0"/>
              </a:rPr>
              <a:t>. </a:t>
            </a:r>
          </a:p>
          <a:p>
            <a:pPr eaLnBrk="1" hangingPunct="1">
              <a:lnSpc>
                <a:spcPct val="90000"/>
              </a:lnSpc>
            </a:pPr>
            <a:endParaRPr lang="en-US" altLang="en-US" dirty="0"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dirty="0" err="1">
                <a:cs typeface="Times New Roman" panose="02020603050405020304" pitchFamily="18" charset="0"/>
              </a:rPr>
              <a:t>Namun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demikian</a:t>
            </a:r>
            <a:r>
              <a:rPr lang="en-US" altLang="en-US" dirty="0">
                <a:cs typeface="Times New Roman" panose="02020603050405020304" pitchFamily="18" charset="0"/>
              </a:rPr>
              <a:t>, </a:t>
            </a:r>
            <a:r>
              <a:rPr lang="en-US" altLang="en-US" i="1" dirty="0">
                <a:cs typeface="Times New Roman" panose="02020603050405020304" pitchFamily="18" charset="0"/>
              </a:rPr>
              <a:t>LCG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tetap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berguna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untuk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aplikasi</a:t>
            </a:r>
            <a:r>
              <a:rPr lang="en-US" altLang="en-US" dirty="0">
                <a:cs typeface="Times New Roman" panose="02020603050405020304" pitchFamily="18" charset="0"/>
              </a:rPr>
              <a:t> non-</a:t>
            </a:r>
            <a:r>
              <a:rPr lang="en-US" altLang="en-US" dirty="0" err="1">
                <a:cs typeface="Times New Roman" panose="02020603050405020304" pitchFamily="18" charset="0"/>
              </a:rPr>
              <a:t>kriptografi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seperti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simulasi</a:t>
            </a:r>
            <a:r>
              <a:rPr lang="en-US" altLang="en-US" dirty="0">
                <a:cs typeface="Times New Roman" panose="02020603050405020304" pitchFamily="18" charset="0"/>
              </a:rPr>
              <a:t>, </a:t>
            </a:r>
            <a:r>
              <a:rPr lang="en-US" altLang="en-US" dirty="0" err="1">
                <a:cs typeface="Times New Roman" panose="02020603050405020304" pitchFamily="18" charset="0"/>
              </a:rPr>
              <a:t>sebab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LCG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mangkus</a:t>
            </a:r>
            <a:r>
              <a:rPr lang="en-US" altLang="en-US" dirty="0">
                <a:cs typeface="Times New Roman" panose="02020603050405020304" pitchFamily="18" charset="0"/>
              </a:rPr>
              <a:t> dan </a:t>
            </a:r>
            <a:r>
              <a:rPr lang="en-US" altLang="en-US" dirty="0" err="1">
                <a:cs typeface="Times New Roman" panose="02020603050405020304" pitchFamily="18" charset="0"/>
              </a:rPr>
              <a:t>memperlihatkan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sifat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statistik</a:t>
            </a:r>
            <a:r>
              <a:rPr lang="en-US" altLang="en-US" dirty="0">
                <a:cs typeface="Times New Roman" panose="02020603050405020304" pitchFamily="18" charset="0"/>
              </a:rPr>
              <a:t> yang </a:t>
            </a:r>
            <a:r>
              <a:rPr lang="en-US" altLang="en-US" dirty="0" err="1">
                <a:cs typeface="Times New Roman" panose="02020603050405020304" pitchFamily="18" charset="0"/>
              </a:rPr>
              <a:t>bagus</a:t>
            </a:r>
            <a:r>
              <a:rPr lang="en-US" altLang="en-US" dirty="0">
                <a:cs typeface="Times New Roman" panose="02020603050405020304" pitchFamily="18" charset="0"/>
              </a:rPr>
              <a:t> dan </a:t>
            </a:r>
            <a:r>
              <a:rPr lang="en-US" altLang="en-US" dirty="0" err="1">
                <a:cs typeface="Times New Roman" panose="02020603050405020304" pitchFamily="18" charset="0"/>
              </a:rPr>
              <a:t>sangat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tepat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untuk</a:t>
            </a:r>
            <a:r>
              <a:rPr lang="en-US" altLang="en-US" dirty="0">
                <a:cs typeface="Times New Roman" panose="02020603050405020304" pitchFamily="18" charset="0"/>
              </a:rPr>
              <a:t> uji-uji </a:t>
            </a:r>
            <a:r>
              <a:rPr lang="en-US" altLang="en-US" dirty="0" err="1">
                <a:cs typeface="Times New Roman" panose="02020603050405020304" pitchFamily="18" charset="0"/>
              </a:rPr>
              <a:t>empirik</a:t>
            </a:r>
            <a:r>
              <a:rPr lang="en-US" altLang="en-US" dirty="0"/>
              <a:t>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Footer Placeholder 4">
            <a:extLst>
              <a:ext uri="{FF2B5EF4-FFF2-40B4-BE49-F238E27FC236}">
                <a16:creationId xmlns:a16="http://schemas.microsoft.com/office/drawing/2014/main" id="{B11BEE61-EAE5-493B-9AF1-E5062D57C2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Rinaldi Munir/IF4020 Kriptografi/Informatika - STEI ITB</a:t>
            </a:r>
          </a:p>
        </p:txBody>
      </p:sp>
      <p:sp>
        <p:nvSpPr>
          <p:cNvPr id="10243" name="Slide Number Placeholder 5">
            <a:extLst>
              <a:ext uri="{FF2B5EF4-FFF2-40B4-BE49-F238E27FC236}">
                <a16:creationId xmlns:a16="http://schemas.microsoft.com/office/drawing/2014/main" id="{2C45F854-1A81-4335-925C-92D3A61531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8C87B5A-7A83-46DA-96A2-6EBF037A13EB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400"/>
          </a:p>
        </p:txBody>
      </p:sp>
      <p:sp>
        <p:nvSpPr>
          <p:cNvPr id="10244" name="Rectangle 2">
            <a:extLst>
              <a:ext uri="{FF2B5EF4-FFF2-40B4-BE49-F238E27FC236}">
                <a16:creationId xmlns:a16="http://schemas.microsoft.com/office/drawing/2014/main" id="{A8DB93A4-BF06-412D-8DDF-211A574EDB3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600" b="1" dirty="0" err="1">
                <a:latin typeface="Times" panose="02020603050405020304" pitchFamily="18" charset="0"/>
                <a:cs typeface="Times New Roman" panose="02020603050405020304" pitchFamily="18" charset="0"/>
              </a:rPr>
              <a:t>Pembangkit</a:t>
            </a:r>
            <a:r>
              <a:rPr lang="en-US" altLang="en-US" sz="3600" b="1" dirty="0">
                <a:latin typeface="Times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latin typeface="Times" panose="02020603050405020304" pitchFamily="18" charset="0"/>
                <a:cs typeface="Times New Roman" panose="02020603050405020304" pitchFamily="18" charset="0"/>
              </a:rPr>
              <a:t>Bilangan</a:t>
            </a:r>
            <a:r>
              <a:rPr lang="en-US" altLang="en-US" sz="3600" b="1" dirty="0">
                <a:latin typeface="Times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latin typeface="Times" panose="02020603050405020304" pitchFamily="18" charset="0"/>
                <a:cs typeface="Times New Roman" panose="02020603050405020304" pitchFamily="18" charset="0"/>
              </a:rPr>
              <a:t>Acak</a:t>
            </a:r>
            <a:r>
              <a:rPr lang="en-US" altLang="en-US" sz="3600" b="1" dirty="0">
                <a:latin typeface="Times" panose="02020603050405020304" pitchFamily="18" charset="0"/>
                <a:cs typeface="Times New Roman" panose="02020603050405020304" pitchFamily="18" charset="0"/>
              </a:rPr>
              <a:t> yang Aman </a:t>
            </a:r>
            <a:r>
              <a:rPr lang="en-US" altLang="en-US" sz="3600" b="1" dirty="0" err="1">
                <a:latin typeface="Times" panose="02020603050405020304" pitchFamily="18" charset="0"/>
                <a:cs typeface="Times New Roman" panose="02020603050405020304" pitchFamily="18" charset="0"/>
              </a:rPr>
              <a:t>Secara</a:t>
            </a:r>
            <a:r>
              <a:rPr lang="en-US" altLang="en-US" sz="3600" b="1" dirty="0">
                <a:latin typeface="Times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en-US" sz="3600" b="1" dirty="0" err="1">
                <a:latin typeface="Times" panose="02020603050405020304" pitchFamily="18" charset="0"/>
                <a:cs typeface="Times New Roman" panose="02020603050405020304" pitchFamily="18" charset="0"/>
              </a:rPr>
              <a:t>Kriptografi</a:t>
            </a:r>
            <a:r>
              <a:rPr lang="en-US" altLang="en-US" dirty="0"/>
              <a:t> 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799660C4-91BC-40CB-B389-96725E0E8D5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dirty="0" err="1">
                <a:cs typeface="Times New Roman" pitchFamily="18" charset="0"/>
              </a:rPr>
              <a:t>Pembangkit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bilangan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acak</a:t>
            </a:r>
            <a:r>
              <a:rPr lang="en-US" dirty="0">
                <a:cs typeface="Times New Roman" pitchFamily="18" charset="0"/>
              </a:rPr>
              <a:t> yang </a:t>
            </a:r>
            <a:r>
              <a:rPr lang="en-US" dirty="0" err="1">
                <a:cs typeface="Times New Roman" pitchFamily="18" charset="0"/>
              </a:rPr>
              <a:t>cocok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untuk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kriptografi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dinamakan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i="1" dirty="0">
                <a:cs typeface="Times New Roman" pitchFamily="18" charset="0"/>
              </a:rPr>
              <a:t>cryptographically secure pseudorandom generator</a:t>
            </a:r>
            <a:r>
              <a:rPr lang="en-US" dirty="0">
                <a:cs typeface="Times New Roman" pitchFamily="18" charset="0"/>
              </a:rPr>
              <a:t> (</a:t>
            </a:r>
            <a:r>
              <a:rPr lang="en-US" i="1" dirty="0">
                <a:cs typeface="Times New Roman" pitchFamily="18" charset="0"/>
              </a:rPr>
              <a:t>CSPRNG</a:t>
            </a:r>
            <a:r>
              <a:rPr lang="en-US" dirty="0">
                <a:cs typeface="Times New Roman" pitchFamily="18" charset="0"/>
              </a:rPr>
              <a:t>). </a:t>
            </a:r>
          </a:p>
          <a:p>
            <a:pPr algn="just" eaLnBrk="1" hangingPunct="1">
              <a:lnSpc>
                <a:spcPct val="90000"/>
              </a:lnSpc>
              <a:defRPr/>
            </a:pPr>
            <a:endParaRPr lang="en-US" dirty="0">
              <a:cs typeface="Times New Roman" pitchFamily="18" charset="0"/>
            </a:endParaRPr>
          </a:p>
          <a:p>
            <a:pPr algn="just" eaLnBrk="1" hangingPunct="1">
              <a:lnSpc>
                <a:spcPct val="90000"/>
              </a:lnSpc>
              <a:defRPr/>
            </a:pPr>
            <a:r>
              <a:rPr lang="en-US" dirty="0" err="1">
                <a:cs typeface="Times New Roman" pitchFamily="18" charset="0"/>
              </a:rPr>
              <a:t>Persyaratan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i="1" dirty="0">
                <a:cs typeface="Times New Roman" pitchFamily="18" charset="0"/>
              </a:rPr>
              <a:t>CSPRNG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adalah</a:t>
            </a:r>
            <a:r>
              <a:rPr lang="en-US" dirty="0">
                <a:cs typeface="Times New Roman" pitchFamily="18" charset="0"/>
              </a:rPr>
              <a:t>:</a:t>
            </a:r>
          </a:p>
          <a:p>
            <a:pPr marL="681038" indent="-331788" algn="just">
              <a:buFontTx/>
              <a:buAutoNum type="arabicPeriod"/>
              <a:defRPr/>
            </a:pPr>
            <a:r>
              <a:rPr lang="en-US" sz="2400" dirty="0" err="1">
                <a:cs typeface="Times New Roman" pitchFamily="18" charset="0"/>
              </a:rPr>
              <a:t>Secara</a:t>
            </a:r>
            <a:r>
              <a:rPr lang="en-US" sz="2400" dirty="0">
                <a:cs typeface="Times New Roman" pitchFamily="18" charset="0"/>
              </a:rPr>
              <a:t> </a:t>
            </a:r>
            <a:r>
              <a:rPr lang="en-US" sz="2400" dirty="0" err="1">
                <a:cs typeface="Times New Roman" pitchFamily="18" charset="0"/>
              </a:rPr>
              <a:t>statistik</a:t>
            </a:r>
            <a:r>
              <a:rPr lang="en-US" sz="2400" dirty="0">
                <a:cs typeface="Times New Roman" pitchFamily="18" charset="0"/>
              </a:rPr>
              <a:t> </a:t>
            </a:r>
            <a:r>
              <a:rPr lang="en-US" sz="2400" dirty="0" err="1">
                <a:cs typeface="Times New Roman" pitchFamily="18" charset="0"/>
              </a:rPr>
              <a:t>ia</a:t>
            </a:r>
            <a:r>
              <a:rPr lang="en-US" sz="2400" dirty="0">
                <a:cs typeface="Times New Roman" pitchFamily="18" charset="0"/>
              </a:rPr>
              <a:t> </a:t>
            </a:r>
            <a:r>
              <a:rPr lang="en-US" sz="2400" dirty="0" err="1">
                <a:cs typeface="Times New Roman" pitchFamily="18" charset="0"/>
              </a:rPr>
              <a:t>mempunyai</a:t>
            </a:r>
            <a:r>
              <a:rPr lang="en-US" sz="2400" dirty="0">
                <a:cs typeface="Times New Roman" pitchFamily="18" charset="0"/>
              </a:rPr>
              <a:t> </a:t>
            </a:r>
            <a:r>
              <a:rPr lang="en-US" sz="2400" dirty="0" err="1">
                <a:cs typeface="Times New Roman" pitchFamily="18" charset="0"/>
              </a:rPr>
              <a:t>sifat-sifat</a:t>
            </a:r>
            <a:r>
              <a:rPr lang="en-US" sz="2400" dirty="0">
                <a:cs typeface="Times New Roman" pitchFamily="18" charset="0"/>
              </a:rPr>
              <a:t> yang </a:t>
            </a:r>
            <a:r>
              <a:rPr lang="en-US" sz="2400" dirty="0" err="1">
                <a:cs typeface="Times New Roman" pitchFamily="18" charset="0"/>
              </a:rPr>
              <a:t>bagus</a:t>
            </a:r>
            <a:r>
              <a:rPr lang="en-US" sz="2400" dirty="0">
                <a:cs typeface="Times New Roman" pitchFamily="18" charset="0"/>
              </a:rPr>
              <a:t> (</a:t>
            </a:r>
            <a:r>
              <a:rPr lang="en-US" sz="2400" dirty="0" err="1">
                <a:cs typeface="Times New Roman" pitchFamily="18" charset="0"/>
              </a:rPr>
              <a:t>yaitu</a:t>
            </a:r>
            <a:r>
              <a:rPr lang="en-US" sz="2400" dirty="0">
                <a:cs typeface="Times New Roman" pitchFamily="18" charset="0"/>
              </a:rPr>
              <a:t> </a:t>
            </a:r>
            <a:r>
              <a:rPr lang="en-US" sz="2400" dirty="0" err="1">
                <a:cs typeface="Times New Roman" pitchFamily="18" charset="0"/>
              </a:rPr>
              <a:t>lolos</a:t>
            </a:r>
            <a:r>
              <a:rPr lang="en-US" sz="2400" dirty="0">
                <a:cs typeface="Times New Roman" pitchFamily="18" charset="0"/>
              </a:rPr>
              <a:t> </a:t>
            </a:r>
            <a:r>
              <a:rPr lang="en-US" sz="2400" dirty="0" err="1">
                <a:cs typeface="Times New Roman" pitchFamily="18" charset="0"/>
              </a:rPr>
              <a:t>uji</a:t>
            </a:r>
            <a:r>
              <a:rPr lang="en-US" sz="2400" dirty="0">
                <a:cs typeface="Times New Roman" pitchFamily="18" charset="0"/>
              </a:rPr>
              <a:t> </a:t>
            </a:r>
            <a:r>
              <a:rPr lang="en-US" sz="2400" dirty="0" err="1">
                <a:cs typeface="Times New Roman" pitchFamily="18" charset="0"/>
              </a:rPr>
              <a:t>keacakan</a:t>
            </a:r>
            <a:r>
              <a:rPr lang="en-US" sz="2400" dirty="0">
                <a:cs typeface="Times New Roman" pitchFamily="18" charset="0"/>
              </a:rPr>
              <a:t> </a:t>
            </a:r>
            <a:r>
              <a:rPr lang="en-US" sz="2400" dirty="0" err="1">
                <a:cs typeface="Times New Roman" pitchFamily="18" charset="0"/>
              </a:rPr>
              <a:t>statistik</a:t>
            </a:r>
            <a:r>
              <a:rPr lang="en-US" sz="2400" dirty="0">
                <a:cs typeface="Times New Roman" pitchFamily="18" charset="0"/>
              </a:rPr>
              <a:t>).</a:t>
            </a:r>
          </a:p>
          <a:p>
            <a:pPr marL="681038" indent="-331788" algn="just">
              <a:buFontTx/>
              <a:buAutoNum type="arabicPeriod"/>
              <a:defRPr/>
            </a:pPr>
            <a:r>
              <a:rPr lang="en-US" sz="2400" dirty="0" err="1">
                <a:cs typeface="Times New Roman" pitchFamily="18" charset="0"/>
              </a:rPr>
              <a:t>Tahan</a:t>
            </a:r>
            <a:r>
              <a:rPr lang="en-US" sz="2400" dirty="0">
                <a:cs typeface="Times New Roman" pitchFamily="18" charset="0"/>
              </a:rPr>
              <a:t> </a:t>
            </a:r>
            <a:r>
              <a:rPr lang="en-US" sz="2400" dirty="0" err="1">
                <a:cs typeface="Times New Roman" pitchFamily="18" charset="0"/>
              </a:rPr>
              <a:t>terhadap</a:t>
            </a:r>
            <a:r>
              <a:rPr lang="en-US" sz="2400" dirty="0">
                <a:cs typeface="Times New Roman" pitchFamily="18" charset="0"/>
              </a:rPr>
              <a:t> </a:t>
            </a:r>
            <a:r>
              <a:rPr lang="en-US" sz="2400" dirty="0" err="1">
                <a:cs typeface="Times New Roman" pitchFamily="18" charset="0"/>
              </a:rPr>
              <a:t>serangan</a:t>
            </a:r>
            <a:r>
              <a:rPr lang="en-US" sz="2400" dirty="0">
                <a:cs typeface="Times New Roman" pitchFamily="18" charset="0"/>
              </a:rPr>
              <a:t> (</a:t>
            </a:r>
            <a:r>
              <a:rPr lang="en-US" sz="2400" i="1" dirty="0">
                <a:cs typeface="Times New Roman" pitchFamily="18" charset="0"/>
              </a:rPr>
              <a:t>attack</a:t>
            </a:r>
            <a:r>
              <a:rPr lang="en-US" sz="2400" dirty="0">
                <a:cs typeface="Times New Roman" pitchFamily="18" charset="0"/>
              </a:rPr>
              <a:t>) yang </a:t>
            </a:r>
            <a:r>
              <a:rPr lang="en-US" sz="2400" dirty="0" err="1">
                <a:cs typeface="Times New Roman" pitchFamily="18" charset="0"/>
              </a:rPr>
              <a:t>serius</a:t>
            </a:r>
            <a:r>
              <a:rPr lang="en-US" sz="2400" dirty="0">
                <a:cs typeface="Times New Roman" pitchFamily="18" charset="0"/>
              </a:rPr>
              <a:t>. </a:t>
            </a:r>
            <a:r>
              <a:rPr lang="en-US" sz="2400" dirty="0" err="1">
                <a:cs typeface="Times New Roman" pitchFamily="18" charset="0"/>
              </a:rPr>
              <a:t>Serangan</a:t>
            </a:r>
            <a:r>
              <a:rPr lang="en-US" sz="2400" dirty="0">
                <a:cs typeface="Times New Roman" pitchFamily="18" charset="0"/>
              </a:rPr>
              <a:t> </a:t>
            </a:r>
            <a:r>
              <a:rPr lang="en-US" sz="2400" dirty="0" err="1">
                <a:cs typeface="Times New Roman" pitchFamily="18" charset="0"/>
              </a:rPr>
              <a:t>ini</a:t>
            </a:r>
            <a:r>
              <a:rPr lang="en-US" sz="2400" dirty="0">
                <a:cs typeface="Times New Roman" pitchFamily="18" charset="0"/>
              </a:rPr>
              <a:t> </a:t>
            </a:r>
            <a:r>
              <a:rPr lang="en-US" sz="2400" dirty="0" err="1">
                <a:cs typeface="Times New Roman" pitchFamily="18" charset="0"/>
              </a:rPr>
              <a:t>bertujuan</a:t>
            </a:r>
            <a:r>
              <a:rPr lang="en-US" sz="2400" dirty="0">
                <a:cs typeface="Times New Roman" pitchFamily="18" charset="0"/>
              </a:rPr>
              <a:t> </a:t>
            </a:r>
            <a:r>
              <a:rPr lang="en-US" sz="2400" dirty="0" err="1">
                <a:cs typeface="Times New Roman" pitchFamily="18" charset="0"/>
              </a:rPr>
              <a:t>untuk</a:t>
            </a:r>
            <a:r>
              <a:rPr lang="en-US" sz="2400" dirty="0">
                <a:cs typeface="Times New Roman" pitchFamily="18" charset="0"/>
              </a:rPr>
              <a:t> </a:t>
            </a:r>
            <a:r>
              <a:rPr lang="en-US" sz="2400" dirty="0" err="1">
                <a:cs typeface="Times New Roman" pitchFamily="18" charset="0"/>
              </a:rPr>
              <a:t>memprediksi</a:t>
            </a:r>
            <a:r>
              <a:rPr lang="en-US" sz="2400" dirty="0">
                <a:cs typeface="Times New Roman" pitchFamily="18" charset="0"/>
              </a:rPr>
              <a:t> </a:t>
            </a:r>
            <a:r>
              <a:rPr lang="en-US" sz="2400" dirty="0" err="1">
                <a:cs typeface="Times New Roman" pitchFamily="18" charset="0"/>
              </a:rPr>
              <a:t>bilangan</a:t>
            </a:r>
            <a:r>
              <a:rPr lang="en-US" sz="2400" dirty="0">
                <a:cs typeface="Times New Roman" pitchFamily="18" charset="0"/>
              </a:rPr>
              <a:t> </a:t>
            </a:r>
            <a:r>
              <a:rPr lang="en-US" sz="2400" dirty="0" err="1">
                <a:cs typeface="Times New Roman" pitchFamily="18" charset="0"/>
              </a:rPr>
              <a:t>acak</a:t>
            </a:r>
            <a:r>
              <a:rPr lang="en-US" sz="2400" dirty="0">
                <a:cs typeface="Times New Roman" pitchFamily="18" charset="0"/>
              </a:rPr>
              <a:t> yang </a:t>
            </a:r>
            <a:r>
              <a:rPr lang="en-US" sz="2400" dirty="0" err="1">
                <a:cs typeface="Times New Roman" pitchFamily="18" charset="0"/>
              </a:rPr>
              <a:t>dihasilkan</a:t>
            </a:r>
            <a:r>
              <a:rPr lang="en-US" sz="2400" dirty="0">
                <a:cs typeface="Times New Roman" pitchFamily="18" charset="0"/>
              </a:rPr>
              <a:t>.</a:t>
            </a:r>
            <a:endParaRPr lang="en-US" dirty="0"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Footer Placeholder 4">
            <a:extLst>
              <a:ext uri="{FF2B5EF4-FFF2-40B4-BE49-F238E27FC236}">
                <a16:creationId xmlns:a16="http://schemas.microsoft.com/office/drawing/2014/main" id="{2F9B179D-78F3-4B33-A19E-C6B447C723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Rinaldi Munir/IF4020 Kriptografi/Informatika - STEI ITB</a:t>
            </a:r>
          </a:p>
        </p:txBody>
      </p:sp>
      <p:sp>
        <p:nvSpPr>
          <p:cNvPr id="11267" name="Slide Number Placeholder 5">
            <a:extLst>
              <a:ext uri="{FF2B5EF4-FFF2-40B4-BE49-F238E27FC236}">
                <a16:creationId xmlns:a16="http://schemas.microsoft.com/office/drawing/2014/main" id="{8D174438-0196-4FC6-8925-E803BE4A66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78D6E70-AB2C-4E64-B5AD-859DBE572EB0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400"/>
          </a:p>
        </p:txBody>
      </p:sp>
      <p:sp>
        <p:nvSpPr>
          <p:cNvPr id="11268" name="Rectangle 2">
            <a:extLst>
              <a:ext uri="{FF2B5EF4-FFF2-40B4-BE49-F238E27FC236}">
                <a16:creationId xmlns:a16="http://schemas.microsoft.com/office/drawing/2014/main" id="{FD5595F8-6C0B-43F7-827D-BBECCC89A27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b="1" i="1">
                <a:latin typeface="Times" panose="02020603050405020304" pitchFamily="18" charset="0"/>
                <a:cs typeface="Times New Roman" panose="02020603050405020304" pitchFamily="18" charset="0"/>
              </a:rPr>
              <a:t>Blum Blum Shub (BBS)</a:t>
            </a:r>
            <a:endParaRPr lang="en-US" altLang="en-US">
              <a:cs typeface="Times New Roman" panose="02020603050405020304" pitchFamily="18" charset="0"/>
            </a:endParaRPr>
          </a:p>
        </p:txBody>
      </p:sp>
      <p:sp>
        <p:nvSpPr>
          <p:cNvPr id="11269" name="Rectangle 3">
            <a:extLst>
              <a:ext uri="{FF2B5EF4-FFF2-40B4-BE49-F238E27FC236}">
                <a16:creationId xmlns:a16="http://schemas.microsoft.com/office/drawing/2014/main" id="{8CA3B46F-5875-40A3-BA9E-8505EBE13EC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i="1" dirty="0">
                <a:cs typeface="Times New Roman" panose="02020603050405020304" pitchFamily="18" charset="0"/>
              </a:rPr>
              <a:t>CSPRNG</a:t>
            </a:r>
            <a:r>
              <a:rPr lang="en-US" altLang="en-US" dirty="0">
                <a:cs typeface="Times New Roman" panose="02020603050405020304" pitchFamily="18" charset="0"/>
              </a:rPr>
              <a:t> yang paling </a:t>
            </a:r>
            <a:r>
              <a:rPr lang="en-US" altLang="en-US" dirty="0" err="1">
                <a:cs typeface="Times New Roman" panose="02020603050405020304" pitchFamily="18" charset="0"/>
              </a:rPr>
              <a:t>sederhana</a:t>
            </a:r>
            <a:r>
              <a:rPr lang="en-US" altLang="en-US" dirty="0">
                <a:cs typeface="Times New Roman" panose="02020603050405020304" pitchFamily="18" charset="0"/>
              </a:rPr>
              <a:t> dan paling </a:t>
            </a:r>
            <a:r>
              <a:rPr lang="en-US" altLang="en-US" dirty="0" err="1">
                <a:cs typeface="Times New Roman" panose="02020603050405020304" pitchFamily="18" charset="0"/>
              </a:rPr>
              <a:t>mangkus</a:t>
            </a:r>
            <a:r>
              <a:rPr lang="en-US" altLang="en-US" dirty="0">
                <a:cs typeface="Times New Roman" panose="02020603050405020304" pitchFamily="18" charset="0"/>
              </a:rPr>
              <a:t> (</a:t>
            </a:r>
            <a:r>
              <a:rPr lang="en-US" altLang="en-US" dirty="0" err="1">
                <a:cs typeface="Times New Roman" panose="02020603050405020304" pitchFamily="18" charset="0"/>
              </a:rPr>
              <a:t>secara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kompleksitas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teoritis</a:t>
            </a:r>
            <a:r>
              <a:rPr lang="en-US" altLang="en-US" dirty="0">
                <a:cs typeface="Times New Roman" panose="02020603050405020304" pitchFamily="18" charset="0"/>
              </a:rPr>
              <a:t>). </a:t>
            </a:r>
          </a:p>
          <a:p>
            <a:pPr eaLnBrk="1" hangingPunct="1"/>
            <a:endParaRPr lang="en-US" altLang="en-US" i="1" dirty="0"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i="1" dirty="0">
                <a:cs typeface="Times New Roman" panose="02020603050405020304" pitchFamily="18" charset="0"/>
              </a:rPr>
              <a:t>BBS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dibuat</a:t>
            </a:r>
            <a:r>
              <a:rPr lang="en-US" altLang="en-US" dirty="0">
                <a:cs typeface="Times New Roman" panose="02020603050405020304" pitchFamily="18" charset="0"/>
              </a:rPr>
              <a:t> pada </a:t>
            </a:r>
            <a:r>
              <a:rPr lang="en-US" altLang="en-US" dirty="0" err="1">
                <a:cs typeface="Times New Roman" panose="02020603050405020304" pitchFamily="18" charset="0"/>
              </a:rPr>
              <a:t>tahun</a:t>
            </a:r>
            <a:r>
              <a:rPr lang="en-US" altLang="en-US" dirty="0">
                <a:cs typeface="Times New Roman" panose="02020603050405020304" pitchFamily="18" charset="0"/>
              </a:rPr>
              <a:t> 1986 oleh Lenore Blum, Manuel Blum, dan Michael </a:t>
            </a:r>
            <a:r>
              <a:rPr lang="en-US" altLang="en-US" dirty="0" err="1">
                <a:cs typeface="Times New Roman" panose="02020603050405020304" pitchFamily="18" charset="0"/>
              </a:rPr>
              <a:t>Shub</a:t>
            </a:r>
            <a:r>
              <a:rPr lang="en-US" altLang="en-US" dirty="0">
                <a:cs typeface="Times New Roman" panose="02020603050405020304" pitchFamily="18" charset="0"/>
              </a:rPr>
              <a:t>. </a:t>
            </a:r>
          </a:p>
          <a:p>
            <a:pPr eaLnBrk="1" hangingPunct="1"/>
            <a:endParaRPr lang="en-US" altLang="en-US" dirty="0"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dirty="0" err="1">
                <a:cs typeface="Times New Roman" panose="02020603050405020304" pitchFamily="18" charset="0"/>
              </a:rPr>
              <a:t>Berbasis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teori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bilangan</a:t>
            </a:r>
            <a:r>
              <a:rPr lang="en-US" altLang="en-US" dirty="0">
                <a:cs typeface="Times New Roman" panose="02020603050405020304" pitchFamily="18" charset="0"/>
              </a:rPr>
              <a:t> (</a:t>
            </a:r>
            <a:r>
              <a:rPr lang="en-US" altLang="en-US" i="1" dirty="0">
                <a:cs typeface="Times New Roman" panose="02020603050405020304" pitchFamily="18" charset="0"/>
              </a:rPr>
              <a:t>number theory</a:t>
            </a:r>
            <a:r>
              <a:rPr lang="en-US" altLang="en-US" dirty="0">
                <a:cs typeface="Times New Roman" panose="02020603050405020304" pitchFamily="18" charset="0"/>
              </a:rPr>
              <a:t>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747</TotalTime>
  <Words>1237</Words>
  <Application>Microsoft Office PowerPoint</Application>
  <PresentationFormat>Widescreen</PresentationFormat>
  <Paragraphs>237</Paragraphs>
  <Slides>25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25</vt:i4>
      </vt:variant>
    </vt:vector>
  </HeadingPairs>
  <TitlesOfParts>
    <vt:vector size="37" baseType="lpstr">
      <vt:lpstr>Arial</vt:lpstr>
      <vt:lpstr>Calibri</vt:lpstr>
      <vt:lpstr>Calibri Light</vt:lpstr>
      <vt:lpstr>Cambria Math</vt:lpstr>
      <vt:lpstr>Courier New</vt:lpstr>
      <vt:lpstr>Times</vt:lpstr>
      <vt:lpstr>Times New Roman</vt:lpstr>
      <vt:lpstr>Wingdings</vt:lpstr>
      <vt:lpstr>Office Theme</vt:lpstr>
      <vt:lpstr>Document</vt:lpstr>
      <vt:lpstr>Equation.3</vt:lpstr>
      <vt:lpstr>Equation</vt:lpstr>
      <vt:lpstr>Pembangkit Bilangan Acak  </vt:lpstr>
      <vt:lpstr>Bilangan Acak</vt:lpstr>
      <vt:lpstr>PowerPoint Presentation</vt:lpstr>
      <vt:lpstr>Linear Congruential Generator (LCG) </vt:lpstr>
      <vt:lpstr>PowerPoint Presentation</vt:lpstr>
      <vt:lpstr>PowerPoint Presentation</vt:lpstr>
      <vt:lpstr>PowerPoint Presentation</vt:lpstr>
      <vt:lpstr>Pembangkit Bilangan Acak yang Aman Secara  Kriptografi </vt:lpstr>
      <vt:lpstr>Blum Blum Shub (BBS)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CSPRNG Berbasis RSA </vt:lpstr>
      <vt:lpstr>Teori Chaos</vt:lpstr>
      <vt:lpstr>Logistic Map</vt:lpstr>
      <vt:lpstr>Logistic Map</vt:lpstr>
      <vt:lpstr>Logistic Map</vt:lpstr>
      <vt:lpstr>Logistic Map</vt:lpstr>
      <vt:lpstr>PowerPoint Presentation</vt:lpstr>
      <vt:lpstr>Teori Chaos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Pembangkit Bilangan Acak  </dc:title>
  <dc:creator>Dr.Ir. Rinaldi Munir, MT</dc:creator>
  <cp:lastModifiedBy>Dr.Ir. Rinaldi Munir, MT</cp:lastModifiedBy>
  <cp:revision>14</cp:revision>
  <dcterms:created xsi:type="dcterms:W3CDTF">2020-04-12T08:44:15Z</dcterms:created>
  <dcterms:modified xsi:type="dcterms:W3CDTF">2020-04-13T04:35:43Z</dcterms:modified>
</cp:coreProperties>
</file>