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85" r:id="rId21"/>
    <p:sldId id="287" r:id="rId22"/>
    <p:sldId id="289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E92C-E49C-4B9A-9E83-9CFEA7F3EF0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9208-5B0B-47AF-AC9B-5416F4BB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7D2E-7BEA-4562-8F2A-5921146C3EA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4.png"/><Relationship Id="rId10" Type="http://schemas.openxmlformats.org/officeDocument/2006/relationships/image" Target="../media/image2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2"/>
                </a:solidFill>
              </a:rPr>
              <a:t>Rinaldi </a:t>
            </a:r>
            <a:r>
              <a:rPr lang="en-GB" altLang="en-US" sz="1400" dirty="0" err="1">
                <a:solidFill>
                  <a:schemeClr val="tx2"/>
                </a:solidFill>
              </a:rPr>
              <a:t>Munir</a:t>
            </a:r>
            <a:r>
              <a:rPr lang="en-GB" altLang="en-US" sz="1400" dirty="0">
                <a:solidFill>
                  <a:schemeClr val="tx2"/>
                </a:solidFill>
              </a:rPr>
              <a:t>/IF4020 </a:t>
            </a:r>
            <a:r>
              <a:rPr lang="en-GB" altLang="en-US" sz="1400" dirty="0" err="1">
                <a:solidFill>
                  <a:schemeClr val="tx2"/>
                </a:solidFill>
              </a:rPr>
              <a:t>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Klasik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Bagian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3)</a:t>
            </a:r>
            <a:endParaRPr lang="en-GB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IF4020 </a:t>
            </a:r>
            <a:r>
              <a:rPr lang="en-US" altLang="en-US" sz="2400" dirty="0" err="1"/>
              <a:t>Kriptografi</a:t>
            </a:r>
            <a:endParaRPr lang="en-GB" alt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76400" y="3659936"/>
            <a:ext cx="9144000" cy="210655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Oleh</a:t>
            </a:r>
            <a:r>
              <a:rPr lang="en-US" b="1" dirty="0"/>
              <a:t>: Dr. Rinaldi </a:t>
            </a:r>
            <a:r>
              <a:rPr lang="en-US" b="1" dirty="0" err="1"/>
              <a:t>Munir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Prodi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Sekolah</a:t>
            </a:r>
            <a:r>
              <a:rPr lang="en-US" b="1" dirty="0"/>
              <a:t> </a:t>
            </a:r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Elektro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E47591-CAD0-493B-854D-D5629DAFFC39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340" y="593724"/>
            <a:ext cx="7772400" cy="831850"/>
          </a:xfrm>
        </p:spPr>
        <p:txBody>
          <a:bodyPr/>
          <a:lstStyle/>
          <a:p>
            <a:pPr algn="l" eaLnBrk="1" hangingPunct="1"/>
            <a:r>
              <a:rPr lang="en-US" altLang="en-US" sz="4000" b="1" i="1" dirty="0"/>
              <a:t>Hill Cipher</a:t>
            </a:r>
            <a:endParaRPr lang="en-US" altLang="en-US" sz="4000" b="1" dirty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330" y="1463676"/>
            <a:ext cx="10249469" cy="43434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dirty="0" err="1">
                <a:solidFill>
                  <a:srgbClr val="08080C"/>
                </a:solidFill>
              </a:rPr>
              <a:t>Dikembangkan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oleh</a:t>
            </a:r>
            <a:r>
              <a:rPr lang="en-US" altLang="en-US" dirty="0">
                <a:solidFill>
                  <a:srgbClr val="08080C"/>
                </a:solidFill>
              </a:rPr>
              <a:t> Lester Hill (1929)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8080C"/>
                </a:solidFill>
              </a:rPr>
              <a:t>- </a:t>
            </a:r>
            <a:r>
              <a:rPr lang="en-US" altLang="en-US" dirty="0" err="1">
                <a:solidFill>
                  <a:srgbClr val="08080C"/>
                </a:solidFill>
              </a:rPr>
              <a:t>Menggunakan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buah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persamaan</a:t>
            </a:r>
            <a:r>
              <a:rPr lang="en-US" altLang="en-US" dirty="0">
                <a:solidFill>
                  <a:srgbClr val="08080C"/>
                </a:solidFill>
              </a:rPr>
              <a:t> linier </a:t>
            </a:r>
          </a:p>
          <a:p>
            <a:pPr>
              <a:buFontTx/>
              <a:buChar char="-"/>
            </a:pP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= 3 (</a:t>
            </a:r>
            <a:r>
              <a:rPr lang="en-US" altLang="en-US" dirty="0" err="1">
                <a:solidFill>
                  <a:srgbClr val="08080C"/>
                </a:solidFill>
              </a:rPr>
              <a:t>enkripsi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setiap</a:t>
            </a:r>
            <a:r>
              <a:rPr lang="en-US" altLang="en-US" dirty="0">
                <a:solidFill>
                  <a:srgbClr val="08080C"/>
                </a:solidFill>
              </a:rPr>
              <a:t> 3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), </a:t>
            </a:r>
          </a:p>
          <a:p>
            <a:pPr>
              <a:buFontTx/>
              <a:buChar char="-"/>
            </a:pPr>
            <a:endParaRPr lang="en-US" altLang="en-US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i="1" dirty="0">
                <a:solidFill>
                  <a:srgbClr val="08080C"/>
                </a:solidFill>
              </a:rPr>
              <a:t>    C</a:t>
            </a:r>
            <a:r>
              <a:rPr lang="en-US" altLang="en-US" baseline="-25000" dirty="0">
                <a:solidFill>
                  <a:srgbClr val="08080C"/>
                </a:solidFill>
              </a:rPr>
              <a:t>1</a:t>
            </a:r>
            <a:r>
              <a:rPr lang="en-US" altLang="en-US" dirty="0">
                <a:solidFill>
                  <a:srgbClr val="08080C"/>
                </a:solidFill>
              </a:rPr>
              <a:t> = (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11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1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12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2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13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3</a:t>
            </a:r>
            <a:r>
              <a:rPr lang="en-US" altLang="en-US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i="1" dirty="0">
                <a:solidFill>
                  <a:srgbClr val="08080C"/>
                </a:solidFill>
              </a:rPr>
              <a:t>    C</a:t>
            </a:r>
            <a:r>
              <a:rPr lang="en-US" altLang="en-US" baseline="-25000" dirty="0">
                <a:solidFill>
                  <a:srgbClr val="08080C"/>
                </a:solidFill>
              </a:rPr>
              <a:t>2</a:t>
            </a:r>
            <a:r>
              <a:rPr lang="en-US" altLang="en-US" dirty="0">
                <a:solidFill>
                  <a:srgbClr val="08080C"/>
                </a:solidFill>
              </a:rPr>
              <a:t> = (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21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1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22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2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23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3</a:t>
            </a:r>
            <a:r>
              <a:rPr lang="en-US" altLang="en-US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i="1" dirty="0">
                <a:solidFill>
                  <a:srgbClr val="08080C"/>
                </a:solidFill>
              </a:rPr>
              <a:t>    C</a:t>
            </a:r>
            <a:r>
              <a:rPr lang="en-US" altLang="en-US" baseline="-25000" dirty="0">
                <a:solidFill>
                  <a:srgbClr val="08080C"/>
                </a:solidFill>
              </a:rPr>
              <a:t>3</a:t>
            </a:r>
            <a:r>
              <a:rPr lang="en-US" altLang="en-US" dirty="0">
                <a:solidFill>
                  <a:srgbClr val="08080C"/>
                </a:solidFill>
              </a:rPr>
              <a:t> = (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31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1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32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2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33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3</a:t>
            </a:r>
            <a:r>
              <a:rPr lang="en-US" altLang="en-US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8080C"/>
                </a:solidFill>
              </a:rPr>
              <a:t>					                                               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KP</a:t>
            </a:r>
          </a:p>
        </p:txBody>
      </p:sp>
      <p:graphicFrame>
        <p:nvGraphicFramePr>
          <p:cNvPr id="491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03865"/>
              </p:ext>
            </p:extLst>
          </p:nvPr>
        </p:nvGraphicFramePr>
        <p:xfrm>
          <a:off x="7433952" y="3210567"/>
          <a:ext cx="4195724" cy="159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100" imgH="596900" progId="Equation.3">
                  <p:embed/>
                </p:oleObj>
              </mc:Choice>
              <mc:Fallback>
                <p:oleObj name="Equation" r:id="rId7" imgW="156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952" y="3210567"/>
                        <a:ext cx="4195724" cy="1592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9A445921-8F41-46AF-B912-D7CCBFD04D02}"/>
              </a:ext>
            </a:extLst>
          </p:cNvPr>
          <p:cNvSpPr/>
          <p:nvPr/>
        </p:nvSpPr>
        <p:spPr>
          <a:xfrm>
            <a:off x="6705600" y="3854619"/>
            <a:ext cx="6267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29B18EF-D16F-43E4-988C-04E060F0D73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048" y="685800"/>
            <a:ext cx="9921922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8080C"/>
                </a:solidFill>
              </a:rPr>
              <a:t>Contoh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K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</a:rPr>
              <a:t>paymoremoney</a:t>
            </a:r>
            <a:endParaRPr lang="en-US" altLang="en-US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tiga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pertama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pay = (15, 0, 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</a:t>
            </a:r>
            <a:r>
              <a:rPr lang="en-US" altLang="en-US" sz="2400" dirty="0" err="1">
                <a:solidFill>
                  <a:srgbClr val="08080C"/>
                </a:solidFill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</a:rPr>
              <a:t>: C = 			                           =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selengkapnya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LNSHDLEWMTRW</a:t>
            </a:r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65937"/>
              </p:ext>
            </p:extLst>
          </p:nvPr>
        </p:nvGraphicFramePr>
        <p:xfrm>
          <a:off x="2514600" y="1014130"/>
          <a:ext cx="152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300" imgH="596900" progId="Equation.3">
                  <p:embed/>
                </p:oleObj>
              </mc:Choice>
              <mc:Fallback>
                <p:oleObj name="Equation" r:id="rId7" imgW="7493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14130"/>
                        <a:ext cx="152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76057"/>
              </p:ext>
            </p:extLst>
          </p:nvPr>
        </p:nvGraphicFramePr>
        <p:xfrm>
          <a:off x="3111358" y="3715201"/>
          <a:ext cx="4191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100" imgH="596900" progId="Equation.3">
                  <p:embed/>
                </p:oleObj>
              </mc:Choice>
              <mc:Fallback>
                <p:oleObj name="Equation" r:id="rId9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58" y="3715201"/>
                        <a:ext cx="4191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71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16CE5B-9A8E-4EF7-A41A-08A82D6E435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7" y="762000"/>
            <a:ext cx="10726003" cy="533400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 err="1">
                <a:solidFill>
                  <a:srgbClr val="08080C"/>
                </a:solidFill>
              </a:rPr>
              <a:t>sedemikian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sehingga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>
                <a:solidFill>
                  <a:srgbClr val="08080C"/>
                </a:solidFill>
              </a:rPr>
              <a:t>= 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  (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matriks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identitas</a:t>
            </a:r>
            <a:r>
              <a:rPr lang="en-US" altLang="en-US" sz="2400" dirty="0">
                <a:solidFill>
                  <a:srgbClr val="08080C"/>
                </a:solidFill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       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  </a:t>
            </a:r>
            <a:r>
              <a:rPr lang="en-US" altLang="en-US" sz="2400" dirty="0">
                <a:solidFill>
                  <a:srgbClr val="08080C"/>
                </a:solidFill>
              </a:rPr>
              <a:t>=			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	</a:t>
            </a: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7158"/>
              </p:ext>
            </p:extLst>
          </p:nvPr>
        </p:nvGraphicFramePr>
        <p:xfrm>
          <a:off x="2362200" y="1788319"/>
          <a:ext cx="16764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596900" progId="Equation.3">
                  <p:embed/>
                </p:oleObj>
              </mc:Choice>
              <mc:Fallback>
                <p:oleObj name="Equation" r:id="rId7" imgW="7620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88319"/>
                        <a:ext cx="16764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47141"/>
              </p:ext>
            </p:extLst>
          </p:nvPr>
        </p:nvGraphicFramePr>
        <p:xfrm>
          <a:off x="1627496" y="3945499"/>
          <a:ext cx="77724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94100" imgH="596900" progId="Equation.3">
                  <p:embed/>
                </p:oleObj>
              </mc:Choice>
              <mc:Fallback>
                <p:oleObj name="Equation" r:id="rId9" imgW="3594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496" y="3945499"/>
                        <a:ext cx="77724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71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716920"/>
            <a:ext cx="8927123" cy="537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Cara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invers 2 x 2: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K =                          K</a:t>
            </a:r>
            <a:r>
              <a:rPr lang="en-US" baseline="30000" dirty="0"/>
              <a:t>-1</a:t>
            </a:r>
            <a:r>
              <a:rPr lang="en-US" dirty="0"/>
              <a:t> =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               =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</a:t>
            </a:r>
            <a:r>
              <a:rPr lang="en-US" dirty="0" err="1"/>
              <a:t>Contoh</a:t>
            </a:r>
            <a:r>
              <a:rPr lang="en-US" dirty="0"/>
              <a:t>: K =               </a:t>
            </a:r>
          </a:p>
          <a:p>
            <a:pPr marL="0" indent="0">
              <a:buNone/>
              <a:defRPr/>
            </a:pPr>
            <a:r>
              <a:rPr lang="en-US" dirty="0"/>
              <a:t>           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  <a:r>
              <a:rPr lang="en-US" sz="2600" dirty="0" err="1"/>
              <a:t>det</a:t>
            </a:r>
            <a:r>
              <a:rPr lang="en-US" sz="2600" dirty="0"/>
              <a:t>(K) = (3)(9) – (15)(10) = 27 – 150  = –123 mod 26 = 7                    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136417-5691-4E38-897A-BB56EE219515}" type="slidenum">
              <a:rPr lang="en-GB" altLang="en-US" sz="1400"/>
              <a:pPr/>
              <a:t>13</a:t>
            </a:fld>
            <a:endParaRPr lang="en-GB" altLang="en-US" sz="1400"/>
          </a:p>
        </p:txBody>
      </p:sp>
      <p:graphicFrame>
        <p:nvGraphicFramePr>
          <p:cNvPr id="522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7453"/>
              </p:ext>
            </p:extLst>
          </p:nvPr>
        </p:nvGraphicFramePr>
        <p:xfrm>
          <a:off x="1861893" y="1375118"/>
          <a:ext cx="13509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93529" progId="Equation.3">
                  <p:embed/>
                </p:oleObj>
              </mc:Choice>
              <mc:Fallback>
                <p:oleObj name="Equation" r:id="rId2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893" y="1375118"/>
                        <a:ext cx="13509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04420"/>
              </p:ext>
            </p:extLst>
          </p:nvPr>
        </p:nvGraphicFramePr>
        <p:xfrm>
          <a:off x="4723104" y="1433664"/>
          <a:ext cx="31559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393529" progId="Equation.3">
                  <p:embed/>
                </p:oleObj>
              </mc:Choice>
              <mc:Fallback>
                <p:oleObj name="Equation" r:id="rId4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104" y="1433664"/>
                        <a:ext cx="3155950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1524000" y="716920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6208714" y="28695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49353"/>
              </p:ext>
            </p:extLst>
          </p:nvPr>
        </p:nvGraphicFramePr>
        <p:xfrm>
          <a:off x="4808119" y="2689100"/>
          <a:ext cx="29876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393529" progId="Equation.3">
                  <p:embed/>
                </p:oleObj>
              </mc:Choice>
              <mc:Fallback>
                <p:oleObj name="Equation" r:id="rId6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119" y="2689100"/>
                        <a:ext cx="2987675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4367213" y="4287988"/>
            <a:ext cx="1751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94977"/>
              </p:ext>
            </p:extLst>
          </p:nvPr>
        </p:nvGraphicFramePr>
        <p:xfrm>
          <a:off x="3048001" y="4239271"/>
          <a:ext cx="13192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780" imgH="393529" progId="Equation.3">
                  <p:embed/>
                </p:oleObj>
              </mc:Choice>
              <mc:Fallback>
                <p:oleObj name="Equation" r:id="rId8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239271"/>
                        <a:ext cx="13192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1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D03766-B655-434A-B16D-A269596D209D}" type="slidenum">
              <a:rPr lang="en-GB" altLang="en-US" sz="1400"/>
              <a:pPr/>
              <a:t>14</a:t>
            </a:fld>
            <a:endParaRPr lang="en-GB" altLang="en-US" sz="1400"/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7" y="1106606"/>
            <a:ext cx="11279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416904" y="3311856"/>
            <a:ext cx="79041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Keterangan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 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 7</a:t>
            </a:r>
            <a:r>
              <a:rPr lang="en-US" altLang="en-US" sz="2800" baseline="30000" dirty="0">
                <a:latin typeface="+mn-lt"/>
                <a:cs typeface="Times New Roman" panose="02020603050405020304" pitchFamily="18" charset="0"/>
              </a:rPr>
              <a:t> –1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(mod 26)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15,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karena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                            (7)(15) = 105 mod 26 = 1</a:t>
            </a:r>
          </a:p>
          <a:p>
            <a:pPr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	             (ii) –10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16 (mod 26)</a:t>
            </a:r>
          </a:p>
          <a:p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	             (iii) –15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11 (mod 26)    ) 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8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371940-4D8B-47D5-A4F1-3D2D8A5B94B8}" type="slidenum">
              <a:rPr lang="en-GB" altLang="en-US" sz="1400"/>
              <a:pPr/>
              <a:t>15</a:t>
            </a:fld>
            <a:endParaRPr lang="en-GB" altLang="en-US" sz="1400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8" y="1986280"/>
            <a:ext cx="12340932" cy="247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551158" y="101221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/>
              <a:t>Periksa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468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271" y="659296"/>
            <a:ext cx="8792816" cy="569705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3 x 3: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0" indent="0">
              <a:buNone/>
              <a:defRPr/>
            </a:pPr>
            <a:r>
              <a:rPr lang="en-US" i="1" dirty="0"/>
              <a:t>    A</a:t>
            </a:r>
            <a:r>
              <a:rPr lang="en-US" dirty="0"/>
              <a:t> = (</a:t>
            </a:r>
            <a:r>
              <a:rPr lang="en-US" i="1" dirty="0" err="1"/>
              <a:t>ei</a:t>
            </a:r>
            <a:r>
              <a:rPr lang="en-US" dirty="0"/>
              <a:t> – </a:t>
            </a:r>
            <a:r>
              <a:rPr lang="en-US" i="1" dirty="0" err="1"/>
              <a:t>hf</a:t>
            </a:r>
            <a:r>
              <a:rPr lang="en-US" dirty="0"/>
              <a:t>)         </a:t>
            </a:r>
            <a:r>
              <a:rPr lang="en-US" i="1" dirty="0"/>
              <a:t>B</a:t>
            </a:r>
            <a:r>
              <a:rPr lang="en-US" dirty="0"/>
              <a:t> = – (</a:t>
            </a:r>
            <a:r>
              <a:rPr lang="en-US" i="1" dirty="0"/>
              <a:t>di</a:t>
            </a:r>
            <a:r>
              <a:rPr lang="en-US" dirty="0"/>
              <a:t> – </a:t>
            </a:r>
            <a:r>
              <a:rPr lang="en-US" i="1" dirty="0" err="1"/>
              <a:t>fg</a:t>
            </a:r>
            <a:r>
              <a:rPr lang="en-US" dirty="0"/>
              <a:t>)     </a:t>
            </a:r>
            <a:r>
              <a:rPr lang="en-US" i="1" dirty="0"/>
              <a:t>C</a:t>
            </a:r>
            <a:r>
              <a:rPr lang="en-US" dirty="0"/>
              <a:t> = (</a:t>
            </a:r>
            <a:r>
              <a:rPr lang="en-US" i="1" dirty="0"/>
              <a:t>dh</a:t>
            </a:r>
            <a:r>
              <a:rPr lang="en-US" dirty="0"/>
              <a:t> – </a:t>
            </a:r>
            <a:r>
              <a:rPr lang="en-US" i="1" dirty="0" err="1"/>
              <a:t>eg</a:t>
            </a:r>
            <a:r>
              <a:rPr lang="en-US" dirty="0"/>
              <a:t>)	</a:t>
            </a:r>
          </a:p>
          <a:p>
            <a:pPr marL="0" indent="0">
              <a:buNone/>
              <a:defRPr/>
            </a:pPr>
            <a:r>
              <a:rPr lang="en-US" i="1" dirty="0"/>
              <a:t>    D</a:t>
            </a:r>
            <a:r>
              <a:rPr lang="en-US" dirty="0"/>
              <a:t> = – (</a:t>
            </a:r>
            <a:r>
              <a:rPr lang="en-US" i="1" dirty="0"/>
              <a:t>bi</a:t>
            </a:r>
            <a:r>
              <a:rPr lang="en-US" dirty="0"/>
              <a:t> – </a:t>
            </a:r>
            <a:r>
              <a:rPr lang="en-US" i="1" dirty="0" err="1"/>
              <a:t>hc</a:t>
            </a:r>
            <a:r>
              <a:rPr lang="en-US" dirty="0"/>
              <a:t>)     </a:t>
            </a:r>
            <a:r>
              <a:rPr lang="en-US" i="1" dirty="0"/>
              <a:t>E</a:t>
            </a:r>
            <a:r>
              <a:rPr lang="en-US" dirty="0"/>
              <a:t> = (</a:t>
            </a:r>
            <a:r>
              <a:rPr lang="en-US" i="1" dirty="0" err="1"/>
              <a:t>ai</a:t>
            </a:r>
            <a:r>
              <a:rPr lang="en-US" dirty="0"/>
              <a:t> – </a:t>
            </a:r>
            <a:r>
              <a:rPr lang="en-US" i="1" dirty="0"/>
              <a:t>cg</a:t>
            </a:r>
            <a:r>
              <a:rPr lang="en-US" dirty="0"/>
              <a:t>)	     </a:t>
            </a:r>
            <a:r>
              <a:rPr lang="en-US" i="1" dirty="0"/>
              <a:t>F</a:t>
            </a:r>
            <a:r>
              <a:rPr lang="en-US" dirty="0"/>
              <a:t> = – (</a:t>
            </a:r>
            <a:r>
              <a:rPr lang="en-US" i="1" dirty="0"/>
              <a:t>ah</a:t>
            </a:r>
            <a:r>
              <a:rPr lang="en-US" dirty="0"/>
              <a:t> – </a:t>
            </a:r>
            <a:r>
              <a:rPr lang="en-US" i="1" dirty="0" err="1"/>
              <a:t>bg</a:t>
            </a:r>
            <a:r>
              <a:rPr lang="en-US" dirty="0"/>
              <a:t>)</a:t>
            </a:r>
          </a:p>
          <a:p>
            <a:pPr marL="0" indent="0">
              <a:buNone/>
              <a:defRPr/>
            </a:pPr>
            <a:r>
              <a:rPr lang="en-US" i="1" dirty="0"/>
              <a:t>    G</a:t>
            </a:r>
            <a:r>
              <a:rPr lang="en-US" dirty="0"/>
              <a:t> = (</a:t>
            </a:r>
            <a:r>
              <a:rPr lang="en-US" i="1" dirty="0"/>
              <a:t>bf</a:t>
            </a:r>
            <a:r>
              <a:rPr lang="en-US" dirty="0"/>
              <a:t> – </a:t>
            </a:r>
            <a:r>
              <a:rPr lang="en-US" i="1" dirty="0" err="1"/>
              <a:t>ec</a:t>
            </a:r>
            <a:r>
              <a:rPr lang="en-US" dirty="0"/>
              <a:t>)	</a:t>
            </a:r>
            <a:r>
              <a:rPr lang="en-US" i="1" dirty="0"/>
              <a:t>H</a:t>
            </a:r>
            <a:r>
              <a:rPr lang="en-US" dirty="0"/>
              <a:t> = – (</a:t>
            </a:r>
            <a:r>
              <a:rPr lang="en-US" i="1" dirty="0" err="1"/>
              <a:t>af</a:t>
            </a:r>
            <a:r>
              <a:rPr lang="en-US" dirty="0"/>
              <a:t> – </a:t>
            </a:r>
            <a:r>
              <a:rPr lang="en-US" i="1" dirty="0"/>
              <a:t>cd</a:t>
            </a:r>
            <a:r>
              <a:rPr lang="en-US" dirty="0"/>
              <a:t>)    </a:t>
            </a:r>
            <a:r>
              <a:rPr lang="en-US" i="1" dirty="0"/>
              <a:t>I </a:t>
            </a:r>
            <a:r>
              <a:rPr lang="en-US" dirty="0"/>
              <a:t>= (</a:t>
            </a:r>
            <a:r>
              <a:rPr lang="en-US" i="1" dirty="0" err="1"/>
              <a:t>ae</a:t>
            </a:r>
            <a:r>
              <a:rPr lang="en-US" dirty="0"/>
              <a:t> – </a:t>
            </a:r>
            <a:r>
              <a:rPr lang="en-US" i="1" dirty="0" err="1"/>
              <a:t>bd</a:t>
            </a:r>
            <a:r>
              <a:rPr lang="en-US" dirty="0"/>
              <a:t>) </a:t>
            </a:r>
          </a:p>
          <a:p>
            <a:pPr marL="0" indent="0">
              <a:buNone/>
              <a:defRPr/>
            </a:pPr>
            <a:r>
              <a:rPr lang="en-US" dirty="0"/>
              <a:t> </a:t>
            </a:r>
            <a:r>
              <a:rPr lang="en-US" dirty="0" err="1"/>
              <a:t>dan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err="1"/>
              <a:t>det</a:t>
            </a:r>
            <a:r>
              <a:rPr lang="en-US" dirty="0"/>
              <a:t>(</a:t>
            </a:r>
            <a:r>
              <a:rPr lang="en-US" b="1" dirty="0"/>
              <a:t>K</a:t>
            </a:r>
            <a:r>
              <a:rPr lang="en-US" dirty="0"/>
              <a:t>) = </a:t>
            </a:r>
            <a:r>
              <a:rPr lang="en-US" i="1" dirty="0" err="1"/>
              <a:t>aA</a:t>
            </a:r>
            <a:r>
              <a:rPr lang="en-US" dirty="0"/>
              <a:t> + </a:t>
            </a:r>
            <a:r>
              <a:rPr lang="en-US" i="1" dirty="0" err="1"/>
              <a:t>bB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cC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07C567-68FC-47E4-85A6-C94DF6CE0F61}" type="slidenum">
              <a:rPr lang="en-GB" altLang="en-US" sz="1400"/>
              <a:pPr/>
              <a:t>16</a:t>
            </a:fld>
            <a:endParaRPr lang="en-GB" altLang="en-US" sz="1400"/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4" y="1152940"/>
            <a:ext cx="950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1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D89509-B084-4E96-97B3-472BB832BF9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707" y="990600"/>
            <a:ext cx="10180093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Dekripsi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  <a:br>
              <a:rPr lang="en-US" altLang="en-US" dirty="0">
                <a:solidFill>
                  <a:srgbClr val="08080C"/>
                </a:solidFill>
              </a:rPr>
            </a:b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	</a:t>
            </a:r>
            <a:r>
              <a:rPr lang="en-US" altLang="en-US" b="1" dirty="0">
                <a:solidFill>
                  <a:srgbClr val="08080C"/>
                </a:solidFill>
              </a:rPr>
              <a:t>P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</a:t>
            </a:r>
            <a:r>
              <a:rPr lang="en-US" altLang="en-US" baseline="30000" dirty="0">
                <a:solidFill>
                  <a:srgbClr val="08080C"/>
                </a:solidFill>
              </a:rPr>
              <a:t>-1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</a:rPr>
              <a:t>LNS  </a:t>
            </a:r>
            <a:r>
              <a:rPr lang="en-US" altLang="en-US" dirty="0" err="1">
                <a:solidFill>
                  <a:srgbClr val="08080C"/>
                </a:solidFill>
                <a:latin typeface="Arial" panose="020B0604020202020204" pitchFamily="34" charset="0"/>
              </a:rPr>
              <a:t>atau</a:t>
            </a:r>
            <a:r>
              <a:rPr lang="en-US" altLang="en-US" dirty="0">
                <a:solidFill>
                  <a:srgbClr val="08080C"/>
                </a:solidFill>
                <a:latin typeface="Arial" panose="020B0604020202020204" pitchFamily="34" charset="0"/>
              </a:rPr>
              <a:t> C = (11, 13, 18)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     	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(15, 0, 24) = (P, A, Y) </a:t>
            </a:r>
          </a:p>
        </p:txBody>
      </p:sp>
      <p:graphicFrame>
        <p:nvGraphicFramePr>
          <p:cNvPr id="563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4023"/>
              </p:ext>
            </p:extLst>
          </p:nvPr>
        </p:nvGraphicFramePr>
        <p:xfrm>
          <a:off x="3086100" y="3543300"/>
          <a:ext cx="60198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100" imgH="596900" progId="Equation.3">
                  <p:embed/>
                </p:oleObj>
              </mc:Choice>
              <mc:Fallback>
                <p:oleObj name="Equation" r:id="rId7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543300"/>
                        <a:ext cx="60198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27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DD6D0C-E2F7-4D9A-9E7F-F61424E5898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991" y="1295400"/>
            <a:ext cx="9962866" cy="3657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Kekuatan</a:t>
            </a:r>
            <a:r>
              <a:rPr lang="en-US" altLang="en-US" dirty="0">
                <a:solidFill>
                  <a:srgbClr val="08080C"/>
                </a:solidFill>
              </a:rPr>
              <a:t> Hill cipher </a:t>
            </a:r>
            <a:r>
              <a:rPr lang="en-US" altLang="en-US" dirty="0" err="1">
                <a:solidFill>
                  <a:srgbClr val="08080C"/>
                </a:solidFill>
              </a:rPr>
              <a:t>terletak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pada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penyembunyian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frekuensi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tunggal</a:t>
            </a:r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belum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tentu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dienkripsi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menjadi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endParaRPr lang="en-US" altLang="en-US" sz="28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DA2846-2DCF-41A9-816D-089E849D4CC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782637"/>
            <a:ext cx="11097146" cy="57682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mudah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dipecahkan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>
                <a:solidFill>
                  <a:srgbClr val="08080C"/>
                </a:solidFill>
              </a:rPr>
              <a:t>Misalkan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= 2 </a:t>
            </a:r>
            <a:r>
              <a:rPr lang="en-US" altLang="en-US" dirty="0" err="1">
                <a:solidFill>
                  <a:srgbClr val="08080C"/>
                </a:solidFill>
              </a:rPr>
              <a:t>diketahui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(19, 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(0, 23)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(4, 17)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(12, 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Jadi</a:t>
            </a:r>
            <a:r>
              <a:rPr lang="en-US" altLang="en-US" sz="2800" dirty="0">
                <a:solidFill>
                  <a:srgbClr val="08080C"/>
                </a:solidFill>
              </a:rPr>
              <a:t>,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(19, 7) = (0, 23) </a:t>
            </a:r>
            <a:r>
              <a:rPr lang="en-US" altLang="en-US" sz="2800" dirty="0" err="1">
                <a:solidFill>
                  <a:srgbClr val="08080C"/>
                </a:solidFill>
              </a:rPr>
              <a:t>dan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(4, 17) = (12, 6)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Inversi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dari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P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adalah</a:t>
            </a:r>
            <a:r>
              <a:rPr lang="en-US" altLang="en-US" sz="2800" dirty="0">
                <a:solidFill>
                  <a:srgbClr val="08080C"/>
                </a:solidFill>
              </a:rPr>
              <a:t> P</a:t>
            </a:r>
            <a:r>
              <a:rPr lang="en-US" altLang="en-US" sz="28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800" dirty="0">
                <a:solidFill>
                  <a:srgbClr val="08080C"/>
                </a:solidFill>
              </a:rPr>
              <a:t> =  				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Sehingga</a:t>
            </a:r>
            <a:endParaRPr lang="en-US" altLang="en-US" sz="2800" dirty="0">
              <a:solidFill>
                <a:srgbClr val="08080C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     </a:t>
            </a:r>
          </a:p>
          <a:p>
            <a:pPr marL="457200" lvl="1" indent="0">
              <a:buNone/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 marL="457200" lvl="1" indent="0">
              <a:buNone/>
              <a:defRPr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    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	</a:t>
            </a:r>
          </a:p>
        </p:txBody>
      </p:sp>
      <p:graphicFrame>
        <p:nvGraphicFramePr>
          <p:cNvPr id="583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38385"/>
              </p:ext>
            </p:extLst>
          </p:nvPr>
        </p:nvGraphicFramePr>
        <p:xfrm>
          <a:off x="2323958" y="2607629"/>
          <a:ext cx="36480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900" imgH="571500" progId="Equation.3">
                  <p:embed/>
                </p:oleObj>
              </mc:Choice>
              <mc:Fallback>
                <p:oleObj name="Equation" r:id="rId7" imgW="16129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958" y="2607629"/>
                        <a:ext cx="36480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83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89626"/>
              </p:ext>
            </p:extLst>
          </p:nvPr>
        </p:nvGraphicFramePr>
        <p:xfrm>
          <a:off x="4493952" y="3761557"/>
          <a:ext cx="3282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900" imgH="431800" progId="Equation.3">
                  <p:embed/>
                </p:oleObj>
              </mc:Choice>
              <mc:Fallback>
                <p:oleObj name="Equation" r:id="rId9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952" y="3761557"/>
                        <a:ext cx="32829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212661"/>
              </p:ext>
            </p:extLst>
          </p:nvPr>
        </p:nvGraphicFramePr>
        <p:xfrm>
          <a:off x="3875621" y="5043872"/>
          <a:ext cx="45196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55800" imgH="393700" progId="Equation.3">
                  <p:embed/>
                </p:oleObj>
              </mc:Choice>
              <mc:Fallback>
                <p:oleObj name="Equation" r:id="rId11" imgW="195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621" y="5043872"/>
                        <a:ext cx="45196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94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05D422E-C58A-4E08-9C9B-DD4184A08C7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41350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i="1" dirty="0"/>
              <a:t>Affine Cipher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8853"/>
            <a:ext cx="10243782" cy="4419600"/>
          </a:xfrm>
        </p:spPr>
        <p:txBody>
          <a:bodyPr>
            <a:noAutofit/>
          </a:bodyPr>
          <a:lstStyle/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Perluasan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Caesar cipher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 </a:t>
            </a:r>
          </a:p>
          <a:p>
            <a:pPr marL="609600" indent="-609600"/>
            <a:endParaRPr lang="en-US" alt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u="sng" dirty="0" err="1">
                <a:solidFill>
                  <a:srgbClr val="08080C"/>
                </a:solidFill>
              </a:rPr>
              <a:t>Keterangan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inversi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 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1 (mod </a:t>
            </a:r>
            <a:r>
              <a:rPr lang="en-US" altLang="en-US" sz="2400" i="1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96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FAECD91-4EEA-402E-AC07-B4E0043CE25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45" y="552450"/>
            <a:ext cx="7772400" cy="90805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Enigma </a:t>
            </a:r>
            <a:r>
              <a:rPr lang="en-US" altLang="en-US" b="1" i="1" dirty="0"/>
              <a:t>Cipher</a:t>
            </a:r>
            <a:endParaRPr lang="en-GB" altLang="en-US" b="1" i="1" dirty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45" y="1825625"/>
            <a:ext cx="6176749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Dunia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II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pesan-pesan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6664" y="336550"/>
            <a:ext cx="46355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87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4C9177B-B9AF-4C80-81E2-BBA86D1566B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094" y="762000"/>
            <a:ext cx="5677468" cy="5334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Enigma 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berbentuk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roda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berubah-ubah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5" name="Picture 5" descr="enig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2" y="1655811"/>
            <a:ext cx="5513695" cy="36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80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EA596D8-DFB6-451F-926D-223B58C8D1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7229" y="762000"/>
            <a:ext cx="10536071" cy="5029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4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= 456.976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pengganti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perulangan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urutan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disubstitusi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juga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demikian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ke-3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ke-4.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142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7B0C3EB-55EB-45B5-9817-BB08B13CD32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743450" y="1662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63723"/>
              </p:ext>
            </p:extLst>
          </p:nvPr>
        </p:nvGraphicFramePr>
        <p:xfrm>
          <a:off x="2026444" y="590550"/>
          <a:ext cx="402431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4023135" imgH="4961154" progId="Visio.Drawing.6">
                  <p:embed/>
                </p:oleObj>
              </mc:Choice>
              <mc:Fallback>
                <p:oleObj name="Visio" r:id="rId7" imgW="4023135" imgH="4961154" progId="Visio.Drawing.6">
                  <p:embed/>
                  <p:pic>
                    <p:nvPicPr>
                      <p:cNvPr id="389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444" y="590550"/>
                        <a:ext cx="4024312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938713" y="1671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6477000" y="609600"/>
          <a:ext cx="3436938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234704" imgH="4911666" progId="Visio.Drawing.6">
                  <p:embed/>
                </p:oleObj>
              </mc:Choice>
              <mc:Fallback>
                <p:oleObj r:id="rId9" imgW="3234704" imgH="4911666" progId="Visio.Drawing.6">
                  <p:embed/>
                  <p:pic>
                    <p:nvPicPr>
                      <p:cNvPr id="389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09600"/>
                        <a:ext cx="3436938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209800" y="5943600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(a)  Kondisi rotor pada penekanan huruf A</a:t>
            </a:r>
            <a:r>
              <a:rPr lang="en-GB" altLang="en-US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553200" y="5943600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(b) Posisi rotor stelah penekanan huruf A</a:t>
            </a:r>
            <a:r>
              <a:rPr lang="en-GB" altLang="en-US" sz="14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12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661376-547E-4F4D-AC6C-7381AD229F4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263" y="1066800"/>
            <a:ext cx="11150221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keempat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di-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set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;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menyatakan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Enigma.</a:t>
            </a:r>
            <a:r>
              <a:rPr lang="en-GB" altLang="en-US" dirty="0">
                <a:solidFill>
                  <a:srgbClr val="010000"/>
                </a:solidFill>
              </a:rPr>
              <a:t> </a:t>
            </a:r>
            <a:endParaRPr lang="en-US" altLang="en-US" dirty="0">
              <a:solidFill>
                <a:srgbClr val="010000"/>
              </a:solidFill>
            </a:endParaRPr>
          </a:p>
          <a:p>
            <a:pPr eaLnBrk="1" hangingPunct="1"/>
            <a:endParaRPr lang="en-US" altLang="en-US" dirty="0">
              <a:solidFill>
                <a:srgbClr val="010000"/>
              </a:solidFill>
            </a:endParaRPr>
          </a:p>
          <a:p>
            <a:pPr algn="just"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meyakini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dihasilkan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dipecahkan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sejarah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Sekutu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juga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Enigma.</a:t>
            </a:r>
          </a:p>
          <a:p>
            <a:pPr algn="just" eaLnBrk="1" hangingPunct="1"/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Keberhasilan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memperpendek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Dunia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II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353FE-F788-44A1-AB31-4830D4D2E91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428767"/>
            <a:ext cx="9869037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Contoh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sz="2400" dirty="0">
                <a:solidFill>
                  <a:srgbClr val="08080C"/>
                </a:solidFill>
              </a:rPr>
              <a:t> (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10 17  8  15  19  14)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i="1" dirty="0">
                <a:solidFill>
                  <a:srgbClr val="08080C"/>
                </a:solidFill>
              </a:rPr>
              <a:t>n</a:t>
            </a:r>
            <a:r>
              <a:rPr lang="en-US" altLang="en-US" sz="2400" dirty="0">
                <a:solidFill>
                  <a:srgbClr val="08080C"/>
                </a:solidFill>
              </a:rPr>
              <a:t> = 26, </a:t>
            </a:r>
            <a:r>
              <a:rPr lang="en-US" altLang="en-US" sz="2400" dirty="0" err="1">
                <a:solidFill>
                  <a:srgbClr val="08080C"/>
                </a:solidFill>
              </a:rPr>
              <a:t>ambil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7   (7 </a:t>
            </a:r>
            <a:r>
              <a:rPr lang="en-US" altLang="en-US" sz="2400" dirty="0" err="1">
                <a:solidFill>
                  <a:srgbClr val="08080C"/>
                </a:solidFill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</a:rPr>
              <a:t> 26)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7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+ 10 (mod 26)	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‘C’)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17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129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‘Z’)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8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66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‘L’)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19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143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13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‘N’)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108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‘E’)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CZOLNE</a:t>
            </a:r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A56757-52C1-454F-A0F7-D58604DC3F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979" y="261384"/>
            <a:ext cx="10616821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- </a:t>
            </a:r>
            <a:r>
              <a:rPr lang="en-US" altLang="en-US" sz="2400" dirty="0" err="1">
                <a:solidFill>
                  <a:srgbClr val="08080C"/>
                </a:solidFill>
              </a:rPr>
              <a:t>Mula-mula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 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26)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 (mod 26)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= 105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1(mod 26).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-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</a:t>
            </a:r>
            <a:r>
              <a:rPr lang="en-US" altLang="en-US" sz="2400" baseline="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– 10) (mod 26)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 – 10) = –120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‘k’)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(25 – 10) = 225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‘r’)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(14 – 10) = 60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11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(11 – 10) =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‘p’)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13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(13 – 10) = 45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‘t’)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4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(4 – 10) = –90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diungkap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 </a:t>
            </a:r>
            <a:r>
              <a:rPr lang="en-US" altLang="en-US" sz="2400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sz="24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30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12C98CE-6BB9-4B5B-8CB9-14A388D963F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96" y="1083101"/>
            <a:ext cx="9798524" cy="4495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08080C"/>
                </a:solidFill>
              </a:rPr>
              <a:t>Affine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tidak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aman</a:t>
            </a:r>
            <a:r>
              <a:rPr lang="en-US" altLang="en-US" dirty="0">
                <a:solidFill>
                  <a:srgbClr val="08080C"/>
                </a:solidFill>
              </a:rPr>
              <a:t>, </a:t>
            </a:r>
            <a:r>
              <a:rPr lang="en-US" altLang="en-US" dirty="0" err="1">
                <a:solidFill>
                  <a:srgbClr val="08080C"/>
                </a:solidFill>
              </a:rPr>
              <a:t>karena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kunci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mudah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ditemukan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exhaustive search</a:t>
            </a:r>
            <a:r>
              <a:rPr lang="en-US" altLang="en-US" dirty="0">
                <a:solidFill>
                  <a:srgbClr val="08080C"/>
                </a:solidFill>
              </a:rPr>
              <a:t>, </a:t>
            </a: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sebab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ada</a:t>
            </a:r>
            <a:r>
              <a:rPr lang="en-US" altLang="en-US" dirty="0">
                <a:solidFill>
                  <a:srgbClr val="08080C"/>
                </a:solidFill>
              </a:rPr>
              <a:t> 25 </a:t>
            </a:r>
            <a:r>
              <a:rPr lang="en-US" altLang="en-US" dirty="0" err="1">
                <a:solidFill>
                  <a:srgbClr val="08080C"/>
                </a:solidFill>
              </a:rPr>
              <a:t>pilihan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b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dan</a:t>
            </a:r>
            <a:r>
              <a:rPr lang="en-US" altLang="en-US" dirty="0">
                <a:solidFill>
                  <a:srgbClr val="08080C"/>
                </a:solidFill>
              </a:rPr>
              <a:t> 12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26 (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1, 3, 5,  7, 9, 11, 15, 17, 19, 21, 23,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25). 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67E836A-CF83-403D-9B68-2E499BECB53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75" y="838200"/>
            <a:ext cx="10589525" cy="5257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Salah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memperbesar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kerja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exhaustive key search: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individual,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kriptografi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dipecah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4-huruf: 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			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togr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afi</a:t>
            </a:r>
            <a:endParaRPr lang="en-US" altLang="en-US" dirty="0">
              <a:solidFill>
                <a:srgbClr val="08080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ekivalen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10170815  19140617  000508,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memisalkan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‘A’ = 0, ‘B’ = 1, …, ‘Z’ = 25)</a:t>
            </a:r>
            <a:endParaRPr lang="en-US" altLang="en-US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3817E6-C5DF-4857-8688-90B7939E3C1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88" y="838200"/>
            <a:ext cx="11081982" cy="55181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merepresentasikan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25252525 (ZZZZ), 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modulus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21035433,</a:t>
            </a:r>
          </a:p>
          <a:p>
            <a:pPr algn="just" eaLnBrk="1" hangingPunct="1"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dipilih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antara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23210025. 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21035433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+ 23210025 (mod 25252525)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setelah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5174971 (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– 23210025)  (mod 25252525)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57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BBC4ED5-26AA-49B6-A696-28D77659288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922" y="990600"/>
            <a:ext cx="10972800" cy="5105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simultan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 </a:t>
            </a:r>
            <a:endParaRPr lang="en-US" altLang="en-US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8A2A849-903D-4B20-A642-1A1E8F7D4E3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247" y="290015"/>
            <a:ext cx="10945505" cy="58674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Contoh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Misalkan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menemukan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berkorepsonden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 E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berkoresponden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kekongruenan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berikut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4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Kurangkan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(ii)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menghasilkan</a:t>
            </a: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(iii)	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= 7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Substitusi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7 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70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cs typeface="Times New Roman" panose="02020603050405020304" pitchFamily="18" charset="0"/>
              </a:rPr>
              <a:t> = 10.	</a:t>
            </a:r>
            <a:r>
              <a:rPr lang="en-US" altLang="en-US" sz="22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33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1841</Words>
  <Application>Microsoft Office PowerPoint</Application>
  <PresentationFormat>Widescreen</PresentationFormat>
  <Paragraphs>239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Courier</vt:lpstr>
      <vt:lpstr>Courier New</vt:lpstr>
      <vt:lpstr>Times New Roman</vt:lpstr>
      <vt:lpstr>Office Theme</vt:lpstr>
      <vt:lpstr>Equation</vt:lpstr>
      <vt:lpstr>Visio</vt:lpstr>
      <vt:lpstr>Visio.Drawing.6</vt:lpstr>
      <vt:lpstr> Kriptografi Klasik (Bagian 3)</vt:lpstr>
      <vt:lpstr>Affine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Hill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Enigma Cipher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rinaldi-irk</dc:creator>
  <cp:lastModifiedBy>Rinaldi Munir</cp:lastModifiedBy>
  <cp:revision>29</cp:revision>
  <dcterms:created xsi:type="dcterms:W3CDTF">2019-01-15T09:38:33Z</dcterms:created>
  <dcterms:modified xsi:type="dcterms:W3CDTF">2021-08-30T12:58:13Z</dcterms:modified>
</cp:coreProperties>
</file>