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314" r:id="rId7"/>
    <p:sldId id="315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310" r:id="rId21"/>
    <p:sldId id="278" r:id="rId22"/>
    <p:sldId id="279" r:id="rId23"/>
    <p:sldId id="280" r:id="rId24"/>
    <p:sldId id="316" r:id="rId25"/>
    <p:sldId id="317" r:id="rId26"/>
    <p:sldId id="311" r:id="rId27"/>
    <p:sldId id="312" r:id="rId28"/>
    <p:sldId id="31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BE92C-E49C-4B9A-9E83-9CFEA7F3EF03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9208-5B0B-47AF-AC9B-5416F4BB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583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DC73EC-FD15-40EE-8CC3-C140AC5B3CBB}" type="slidenum">
              <a:rPr lang="en-GB" altLang="en-US" sz="1200" smtClean="0"/>
              <a:pPr/>
              <a:t>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42668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19CD6C0-C9EA-490E-AFE9-61BA6B49C722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110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68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835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 Kriptografi</a:t>
            </a:r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59CB9-252B-44BE-86B9-C374101CCC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4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7D2E-7BEA-4562-8F2A-5921146C3EAB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4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hyperlink" Target="http://en.wikipedia.org/wiki/Image:CharlesWheatstone.jpe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hyperlink" Target="http://en.wikipedia.org/wiki/Image:Lyon_Playfair.jpg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2.png"/><Relationship Id="rId7" Type="http://schemas.openxmlformats.org/officeDocument/2006/relationships/image" Target="../media/image1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hyperlink" Target="http://images.google.co.id/imgres?imgurl=http://cs-exhibitions.uni-klu.ac.at/uploads/pics/vigenere.jpg&amp;imgrefurl=http://cs-exhibitions.uni-klu.ac.at/index.php?id%3D280&amp;h=262&amp;w=200&amp;sz=14&amp;hl=id&amp;start=2&amp;tbnid=860JC9TgogWPQM:&amp;tbnh=112&amp;tbnw=85&amp;prev=/images?q%3Dvigenere%26svnum%3D10%26hl%3Did%26lr%3D%26sa%3D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</a:rPr>
              <a:t>Rinaldi </a:t>
            </a:r>
            <a:r>
              <a:rPr lang="en-GB" altLang="en-US" sz="1400" dirty="0" err="1">
                <a:solidFill>
                  <a:schemeClr val="tx2"/>
                </a:solidFill>
              </a:rPr>
              <a:t>Munir</a:t>
            </a:r>
            <a:r>
              <a:rPr lang="en-GB" altLang="en-US" sz="1400" dirty="0">
                <a:solidFill>
                  <a:schemeClr val="tx2"/>
                </a:solidFill>
              </a:rPr>
              <a:t>/IF4020 </a:t>
            </a:r>
            <a:r>
              <a:rPr lang="en-GB" altLang="en-US" sz="1400" dirty="0" err="1">
                <a:solidFill>
                  <a:schemeClr val="tx2"/>
                </a:solidFill>
              </a:rPr>
              <a:t>Kriptografi</a:t>
            </a:r>
            <a:endParaRPr lang="en-GB" altLang="en-US" sz="1400" dirty="0">
              <a:solidFill>
                <a:schemeClr val="tx2"/>
              </a:solidFill>
            </a:endParaRPr>
          </a:p>
        </p:txBody>
      </p:sp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6002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Klasik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2)</a:t>
            </a:r>
            <a:endParaRPr lang="en-GB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76400" y="3659936"/>
            <a:ext cx="9144000" cy="2106559"/>
          </a:xfrm>
        </p:spPr>
        <p:txBody>
          <a:bodyPr>
            <a:noAutofit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: Dr. Rinaldi </a:t>
            </a:r>
            <a:r>
              <a:rPr lang="en-US" b="1" dirty="0" err="1"/>
              <a:t>Munir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03674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A74904B-7391-4BEF-BCCB-5127D61ECD08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024" y="914400"/>
            <a:ext cx="1109563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cipheteks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pula,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dapat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dienkripsi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atau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dapat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merepresentasikan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GB" altLang="en-US" dirty="0">
                <a:solidFill>
                  <a:srgbClr val="010000"/>
                </a:solidFill>
              </a:rPr>
              <a:t> 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Hal di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atas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merupakan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karakteristik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abjad-majemuk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setiap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dapat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memiliki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kemungkinan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banyak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</a:t>
            </a:r>
            <a:r>
              <a:rPr lang="en-GB" altLang="en-US" dirty="0">
                <a:solidFill>
                  <a:srgbClr val="010000"/>
                </a:solidFill>
              </a:rPr>
              <a:t> </a:t>
            </a: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substitusi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sederhana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setiap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selalu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menggantikan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51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ADBE981-B72D-4A39-9D85-E2E6885ACA23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457" y="518160"/>
            <a:ext cx="10604310" cy="583819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 err="1"/>
              <a:t>Plainteks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400" dirty="0" err="1">
                <a:latin typeface="Courier New" panose="02070309020205020404" pitchFamily="49" charset="0"/>
              </a:rPr>
              <a:t>Semburan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lumpur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panas</a:t>
            </a:r>
            <a:r>
              <a:rPr lang="en-US" altLang="en-US" sz="2400" dirty="0">
                <a:latin typeface="Courier New" panose="02070309020205020404" pitchFamily="49" charset="0"/>
              </a:rPr>
              <a:t> di </a:t>
            </a:r>
            <a:r>
              <a:rPr lang="en-US" altLang="en-US" sz="2400" dirty="0" err="1">
                <a:latin typeface="Courier New" panose="02070309020205020404" pitchFamily="49" charset="0"/>
              </a:rPr>
              <a:t>desa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Porong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Sidoarjo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Jawa</a:t>
            </a:r>
            <a:r>
              <a:rPr lang="en-US" altLang="en-US" sz="2400" dirty="0">
                <a:latin typeface="Courier New" panose="02070309020205020404" pitchFamily="49" charset="0"/>
              </a:rPr>
              <a:t> Timur </a:t>
            </a:r>
            <a:r>
              <a:rPr lang="en-US" altLang="en-US" sz="2400" dirty="0" err="1">
                <a:latin typeface="Courier New" panose="02070309020205020404" pitchFamily="49" charset="0"/>
              </a:rPr>
              <a:t>belum</a:t>
            </a:r>
            <a:r>
              <a:rPr lang="en-US" altLang="en-US" sz="2400" dirty="0">
                <a:latin typeface="Courier New" panose="02070309020205020404" pitchFamily="49" charset="0"/>
              </a:rPr>
              <a:t> juga </a:t>
            </a:r>
            <a:r>
              <a:rPr lang="en-US" altLang="en-US" sz="2400" dirty="0" err="1">
                <a:latin typeface="Courier New" panose="02070309020205020404" pitchFamily="49" charset="0"/>
              </a:rPr>
              <a:t>berakhir</a:t>
            </a:r>
            <a:r>
              <a:rPr lang="en-US" altLang="en-US" sz="2400" dirty="0">
                <a:latin typeface="Courier New" panose="02070309020205020404" pitchFamily="49" charset="0"/>
              </a:rPr>
              <a:t>. </a:t>
            </a:r>
            <a:r>
              <a:rPr lang="en-US" altLang="en-US" sz="2400" dirty="0" err="1">
                <a:latin typeface="Courier New" panose="02070309020205020404" pitchFamily="49" charset="0"/>
              </a:rPr>
              <a:t>Sudah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beberapa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desa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tenggelam</a:t>
            </a:r>
            <a:r>
              <a:rPr lang="en-US" altLang="en-US" sz="2400" dirty="0">
                <a:latin typeface="Courier New" panose="02070309020205020404" pitchFamily="49" charset="0"/>
              </a:rPr>
              <a:t>. </a:t>
            </a:r>
            <a:r>
              <a:rPr lang="en-US" altLang="en-US" sz="2400" dirty="0" err="1">
                <a:latin typeface="Courier New" panose="02070309020205020404" pitchFamily="49" charset="0"/>
              </a:rPr>
              <a:t>Entah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sudah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berapa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rumah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bangunan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pabrik</a:t>
            </a:r>
            <a:r>
              <a:rPr lang="en-US" altLang="en-US" sz="2400" dirty="0">
                <a:latin typeface="Courier New" panose="02070309020205020404" pitchFamily="49" charset="0"/>
              </a:rPr>
              <a:t>, dan </a:t>
            </a:r>
            <a:r>
              <a:rPr lang="en-US" altLang="en-US" sz="2400" dirty="0" err="1">
                <a:latin typeface="Courier New" panose="02070309020205020404" pitchFamily="49" charset="0"/>
              </a:rPr>
              <a:t>sawah</a:t>
            </a:r>
            <a:r>
              <a:rPr lang="en-US" altLang="en-US" sz="2400" dirty="0">
                <a:latin typeface="Courier New" panose="02070309020205020404" pitchFamily="49" charset="0"/>
              </a:rPr>
              <a:t> yang </a:t>
            </a:r>
            <a:r>
              <a:rPr lang="en-US" altLang="en-US" sz="2400" dirty="0" err="1">
                <a:latin typeface="Courier New" panose="02070309020205020404" pitchFamily="49" charset="0"/>
              </a:rPr>
              <a:t>tenggelam</a:t>
            </a:r>
            <a:r>
              <a:rPr lang="en-US" altLang="en-US" sz="2400" dirty="0">
                <a:latin typeface="Courier New" panose="02070309020205020404" pitchFamily="49" charset="0"/>
              </a:rPr>
              <a:t>. </a:t>
            </a:r>
          </a:p>
          <a:p>
            <a:pPr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</a:t>
            </a:r>
            <a:r>
              <a:rPr lang="en-US" altLang="en-US" sz="2400" dirty="0" err="1">
                <a:latin typeface="Courier New" panose="02070309020205020404" pitchFamily="49" charset="0"/>
              </a:rPr>
              <a:t>Sampai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kapan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semburan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lumpur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berhenti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tiada</a:t>
            </a:r>
            <a:r>
              <a:rPr lang="en-US" altLang="en-US" sz="2400" dirty="0">
                <a:latin typeface="Courier New" panose="02070309020205020404" pitchFamily="49" charset="0"/>
              </a:rPr>
              <a:t> yang </a:t>
            </a:r>
            <a:r>
              <a:rPr lang="en-US" altLang="en-US" sz="2400" dirty="0" err="1">
                <a:latin typeface="Courier New" panose="02070309020205020404" pitchFamily="49" charset="0"/>
              </a:rPr>
              <a:t>tahu</a:t>
            </a:r>
            <a:r>
              <a:rPr lang="en-US" altLang="en-US" sz="2400" dirty="0">
                <a:latin typeface="Courier New" panose="02070309020205020404" pitchFamily="49" charset="0"/>
              </a:rPr>
              <a:t>. </a:t>
            </a:r>
            <a:r>
              <a:rPr lang="en-US" altLang="en-US" sz="2400" dirty="0" err="1">
                <a:latin typeface="Courier New" panose="02070309020205020404" pitchFamily="49" charset="0"/>
              </a:rPr>
              <a:t>Teknologi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manusia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tidak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berhasil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menutupi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lubang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semburan</a:t>
            </a:r>
            <a:r>
              <a:rPr lang="en-US" altLang="en-US" sz="2400" dirty="0">
                <a:latin typeface="Courier New" panose="02070309020205020404" pitchFamily="49" charset="0"/>
              </a:rPr>
              <a:t>. </a:t>
            </a:r>
            <a:r>
              <a:rPr lang="en-US" altLang="en-US" sz="2400" dirty="0" err="1">
                <a:latin typeface="Courier New" panose="02070309020205020404" pitchFamily="49" charset="0"/>
              </a:rPr>
              <a:t>Jika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semburan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lumpur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tidak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berhenti</a:t>
            </a:r>
            <a:r>
              <a:rPr lang="en-US" altLang="en-US" sz="2400" dirty="0">
                <a:latin typeface="Courier New" panose="02070309020205020404" pitchFamily="49" charset="0"/>
              </a:rPr>
              <a:t> juga, </a:t>
            </a:r>
            <a:r>
              <a:rPr lang="en-US" altLang="en-US" sz="2400" dirty="0" err="1">
                <a:latin typeface="Courier New" panose="02070309020205020404" pitchFamily="49" charset="0"/>
              </a:rPr>
              <a:t>mungkin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Jawa</a:t>
            </a:r>
            <a:r>
              <a:rPr lang="en-US" altLang="en-US" sz="2400" dirty="0">
                <a:latin typeface="Courier New" panose="02070309020205020404" pitchFamily="49" charset="0"/>
              </a:rPr>
              <a:t> Timur </a:t>
            </a:r>
            <a:r>
              <a:rPr lang="en-US" altLang="en-US" sz="2400" dirty="0" err="1">
                <a:latin typeface="Courier New" panose="02070309020205020404" pitchFamily="49" charset="0"/>
              </a:rPr>
              <a:t>akan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tenggelam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endParaRPr lang="en-US" altLang="en-US" sz="2400" dirty="0"/>
          </a:p>
          <a:p>
            <a:r>
              <a:rPr lang="en-US" altLang="en-US" sz="2400" dirty="0" err="1"/>
              <a:t>Kunci</a:t>
            </a:r>
            <a:r>
              <a:rPr lang="en-US" altLang="en-US" sz="2400" dirty="0"/>
              <a:t>: </a:t>
            </a:r>
            <a:r>
              <a:rPr lang="en-US" altLang="en-US" sz="2400" dirty="0" err="1">
                <a:latin typeface="Courier New" panose="02070309020205020404" pitchFamily="49" charset="0"/>
              </a:rPr>
              <a:t>langitbiru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endParaRPr lang="en-US" altLang="en-US" sz="2400" dirty="0">
              <a:latin typeface="Times New Roman" panose="02020603050405020304" pitchFamily="18" charset="0"/>
            </a:endParaRPr>
          </a:p>
          <a:p>
            <a:r>
              <a:rPr lang="en-US" altLang="en-US" sz="2400" dirty="0" err="1">
                <a:latin typeface="Times New Roman" panose="02020603050405020304" pitchFamily="18" charset="0"/>
              </a:rPr>
              <a:t>Cipherteks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YMFCCIUY LHSXNS XRHLS QO LXTI GICOAM, ABEWRLUO, WGET UQDOC BRRCF KCXU MEEGSAJZ. JOOAU HMUFZRJL DRYI MFVXAPLNS. MGUIY MFDNN JXSIGU CUZGP, UBVXOYAA, VIUSQB, XLN FGETI GRHR TRTOZFTRG. </a:t>
            </a:r>
          </a:p>
          <a:p>
            <a:pPr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DAZVIB LIGUY SRSJNSIE FFMCAZ UFZYYYTV, ZQTEI PUYG GGPN. UMBHZLBMQ FBVLMTA GOLTL JVLSAFOT FFVLNFPV RCUBVX MPMOAZTO. RZEL SRSJNSIE FFMCAZ MJLRE MEENMGUQ AORA, ZAVZLQE DLWN ZQFVZ RELN KVZHMCUX </a:t>
            </a:r>
          </a:p>
        </p:txBody>
      </p:sp>
    </p:spTree>
    <p:extLst>
      <p:ext uri="{BB962C8B-B14F-4D97-AF65-F5344CB8AC3E}">
        <p14:creationId xmlns:p14="http://schemas.microsoft.com/office/powerpoint/2010/main" val="222716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68F7EDC-A2A0-44CA-8EE0-CFEFA9848369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513" y="1673087"/>
            <a:ext cx="10521287" cy="3810000"/>
          </a:xfrm>
        </p:spPr>
        <p:txBody>
          <a:bodyPr/>
          <a:lstStyle/>
          <a:p>
            <a:pPr algn="just" eaLnBrk="1" hangingPunct="1"/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Vigènere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mencegah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huruf-huruf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abjad-tunggal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periode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terlalu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ditentukan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menulis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program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2815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44D3693-3B44-43DA-8BB9-718A7FF54738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457" y="914400"/>
            <a:ext cx="107407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sbb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TGCSZ GEUAA EFWGQ AHQMC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diperoleh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informasi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bahwa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ditulis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running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program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mencoba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lalu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periksa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apakah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kata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berarti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Cara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membutuhkan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usaha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percobaan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sebanyak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26</a:t>
            </a:r>
            <a:r>
              <a:rPr lang="en-US" altLang="en-US" sz="2400" i="1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kali. 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049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5C71DE9-DCA2-4261-ACC8-9A236C8C887D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39" y="660400"/>
            <a:ext cx="7772400" cy="6794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Varian </a:t>
            </a:r>
            <a:r>
              <a:rPr lang="en-US" altLang="en-US" sz="4000" i="1" dirty="0" err="1"/>
              <a:t>Vigenere</a:t>
            </a:r>
            <a:r>
              <a:rPr lang="en-US" altLang="en-US" sz="4000" i="1" dirty="0"/>
              <a:t> Cipher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82639" y="1600200"/>
            <a:ext cx="10658901" cy="44958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i="1" dirty="0">
                <a:solidFill>
                  <a:srgbClr val="FF0000"/>
                </a:solidFill>
              </a:rPr>
              <a:t>Full </a:t>
            </a:r>
            <a:r>
              <a:rPr lang="en-US" altLang="en-US" i="1" dirty="0" err="1">
                <a:solidFill>
                  <a:srgbClr val="FF0000"/>
                </a:solidFill>
              </a:rPr>
              <a:t>Vigènere</a:t>
            </a:r>
            <a:r>
              <a:rPr lang="en-US" altLang="en-US" i="1" dirty="0">
                <a:solidFill>
                  <a:srgbClr val="FF0000"/>
                </a:solidFill>
              </a:rPr>
              <a:t> cipher</a:t>
            </a:r>
          </a:p>
          <a:p>
            <a:pPr marL="609600" indent="-609600"/>
            <a:r>
              <a:rPr lang="en-US" altLang="en-US" dirty="0" err="1">
                <a:solidFill>
                  <a:srgbClr val="070605"/>
                </a:solidFill>
              </a:rPr>
              <a:t>Setiap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baris</a:t>
            </a:r>
            <a:r>
              <a:rPr lang="en-US" altLang="en-US" dirty="0">
                <a:solidFill>
                  <a:srgbClr val="070605"/>
                </a:solidFill>
              </a:rPr>
              <a:t> di </a:t>
            </a:r>
            <a:r>
              <a:rPr lang="en-US" altLang="en-US" dirty="0" err="1">
                <a:solidFill>
                  <a:srgbClr val="070605"/>
                </a:solidFill>
              </a:rPr>
              <a:t>dalam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tabel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tidak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menyatakan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pergeseran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huruf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  <a:r>
              <a:rPr lang="en-US" altLang="en-US" dirty="0" err="1">
                <a:solidFill>
                  <a:srgbClr val="070605"/>
                </a:solidFill>
              </a:rPr>
              <a:t>tetapi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merupakan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permutasi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huruf-huruf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alfabet</a:t>
            </a:r>
            <a:r>
              <a:rPr lang="en-US" altLang="en-US" dirty="0">
                <a:solidFill>
                  <a:srgbClr val="070605"/>
                </a:solidFill>
              </a:rPr>
              <a:t>. </a:t>
            </a:r>
          </a:p>
          <a:p>
            <a:pPr marL="609600" indent="-609600"/>
            <a:endParaRPr lang="en-US" altLang="en-US" dirty="0">
              <a:solidFill>
                <a:srgbClr val="070605"/>
              </a:solidFill>
            </a:endParaRPr>
          </a:p>
          <a:p>
            <a:pPr marL="609600" indent="-609600"/>
            <a:r>
              <a:rPr lang="en-US" altLang="en-US" dirty="0" err="1">
                <a:solidFill>
                  <a:srgbClr val="070605"/>
                </a:solidFill>
              </a:rPr>
              <a:t>Misalnya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pada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baris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susunan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huruf-huruf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alfabet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adalah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acak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seperti</a:t>
            </a:r>
            <a:r>
              <a:rPr lang="en-US" altLang="en-US" dirty="0">
                <a:solidFill>
                  <a:srgbClr val="070605"/>
                </a:solidFill>
              </a:rPr>
              <a:t> di </a:t>
            </a:r>
            <a:r>
              <a:rPr lang="en-US" altLang="en-US" dirty="0" err="1">
                <a:solidFill>
                  <a:srgbClr val="070605"/>
                </a:solidFill>
              </a:rPr>
              <a:t>bawah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ini</a:t>
            </a:r>
            <a:r>
              <a:rPr lang="en-US" altLang="en-US" dirty="0">
                <a:solidFill>
                  <a:srgbClr val="070605"/>
                </a:solidFill>
              </a:rPr>
              <a:t>:</a:t>
            </a:r>
          </a:p>
        </p:txBody>
      </p:sp>
      <p:graphicFrame>
        <p:nvGraphicFramePr>
          <p:cNvPr id="1843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0708913"/>
              </p:ext>
            </p:extLst>
          </p:nvPr>
        </p:nvGraphicFramePr>
        <p:xfrm>
          <a:off x="1523999" y="4868838"/>
          <a:ext cx="10345171" cy="59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Document" r:id="rId8" imgW="5983920" imgH="341196" progId="Word.Document.8">
                  <p:embed/>
                </p:oleObj>
              </mc:Choice>
              <mc:Fallback>
                <p:oleObj name="Document" r:id="rId8" imgW="5983920" imgH="3411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4868838"/>
                        <a:ext cx="10345171" cy="590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113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FC960D1-ACB9-474D-8115-C6519266CCFD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967" y="573206"/>
            <a:ext cx="10467833" cy="5181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FF0000"/>
                </a:solidFill>
              </a:rPr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Auto-Key </a:t>
            </a:r>
            <a:r>
              <a:rPr lang="en-US" altLang="en-US" i="1" dirty="0" err="1">
                <a:solidFill>
                  <a:srgbClr val="FF0000"/>
                </a:solidFill>
              </a:rPr>
              <a:t>Vigènere</a:t>
            </a:r>
            <a:r>
              <a:rPr lang="en-US" altLang="en-US" i="1" dirty="0">
                <a:solidFill>
                  <a:srgbClr val="FF0000"/>
                </a:solidFill>
              </a:rPr>
              <a:t> cipher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70605"/>
                </a:solidFill>
              </a:rPr>
              <a:t>Jika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panjang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kunci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lebih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kecil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dari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panjang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plainteks</a:t>
            </a:r>
            <a:r>
              <a:rPr lang="en-GB" altLang="en-US" dirty="0">
                <a:solidFill>
                  <a:srgbClr val="070605"/>
                </a:solidFill>
              </a:rPr>
              <a:t>, </a:t>
            </a:r>
            <a:r>
              <a:rPr lang="en-GB" altLang="en-US" dirty="0" err="1">
                <a:solidFill>
                  <a:srgbClr val="070605"/>
                </a:solidFill>
              </a:rPr>
              <a:t>maka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kunci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disambung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dengan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plainteks</a:t>
            </a:r>
            <a:r>
              <a:rPr lang="en-GB" altLang="en-US" dirty="0">
                <a:solidFill>
                  <a:srgbClr val="070605"/>
                </a:solidFill>
              </a:rPr>
              <a:t> </a:t>
            </a:r>
            <a:r>
              <a:rPr lang="en-GB" altLang="en-US" dirty="0" err="1">
                <a:solidFill>
                  <a:srgbClr val="070605"/>
                </a:solidFill>
              </a:rPr>
              <a:t>tersebut</a:t>
            </a:r>
            <a:r>
              <a:rPr lang="en-GB" altLang="en-US" dirty="0">
                <a:solidFill>
                  <a:srgbClr val="070605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Misalnya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70605"/>
                </a:solidFill>
              </a:rPr>
              <a:t>		</a:t>
            </a:r>
            <a:r>
              <a:rPr lang="en-US" altLang="en-US" dirty="0" err="1">
                <a:solidFill>
                  <a:srgbClr val="070605"/>
                </a:solidFill>
              </a:rPr>
              <a:t>Pesan</a:t>
            </a:r>
            <a:r>
              <a:rPr lang="en-US" altLang="en-US" dirty="0">
                <a:solidFill>
                  <a:srgbClr val="070605"/>
                </a:solidFill>
              </a:rPr>
              <a:t>: </a:t>
            </a:r>
            <a:r>
              <a:rPr lang="en-US" altLang="en-US" dirty="0" err="1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negara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penghasil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minyak</a:t>
            </a:r>
            <a:endParaRPr lang="en-US" altLang="en-US" dirty="0">
              <a:solidFill>
                <a:srgbClr val="07060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70605"/>
                </a:solidFill>
              </a:rPr>
              <a:t>		</a:t>
            </a:r>
            <a:r>
              <a:rPr lang="en-US" altLang="en-US" dirty="0" err="1">
                <a:solidFill>
                  <a:srgbClr val="070605"/>
                </a:solidFill>
              </a:rPr>
              <a:t>Kunci</a:t>
            </a:r>
            <a:r>
              <a:rPr lang="en-US" altLang="en-US" dirty="0">
                <a:solidFill>
                  <a:srgbClr val="070605"/>
                </a:solidFill>
              </a:rPr>
              <a:t>:  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70605"/>
                </a:solidFill>
              </a:rPr>
              <a:t>	</a:t>
            </a:r>
            <a:r>
              <a:rPr lang="en-US" altLang="en-US" dirty="0" err="1">
                <a:solidFill>
                  <a:srgbClr val="070605"/>
                </a:solidFill>
              </a:rPr>
              <a:t>maka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kunci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tersebut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disambung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plainteks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semula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sehingga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panjang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kunci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menjadi</a:t>
            </a:r>
            <a:r>
              <a:rPr lang="en-US" altLang="en-US" dirty="0">
                <a:solidFill>
                  <a:srgbClr val="070605"/>
                </a:solidFill>
              </a:rPr>
              <a:t>  </a:t>
            </a:r>
            <a:r>
              <a:rPr lang="en-US" altLang="en-US" dirty="0" err="1">
                <a:solidFill>
                  <a:srgbClr val="070605"/>
                </a:solidFill>
              </a:rPr>
              <a:t>sama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dengan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panjang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plainteks</a:t>
            </a:r>
            <a:r>
              <a:rPr lang="en-US" altLang="en-US" dirty="0">
                <a:solidFill>
                  <a:srgbClr val="07060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70605"/>
                </a:solidFill>
              </a:rPr>
              <a:t>Plainteks</a:t>
            </a:r>
            <a:r>
              <a:rPr lang="en-GB" altLang="en-US" dirty="0">
                <a:solidFill>
                  <a:srgbClr val="070605"/>
                </a:solidFill>
              </a:rPr>
              <a:t>	: </a:t>
            </a:r>
            <a:r>
              <a:rPr lang="en-GB" altLang="en-US" dirty="0" err="1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negarapenghasilminyak</a:t>
            </a:r>
            <a:endParaRPr lang="en-GB" altLang="en-US" dirty="0">
              <a:solidFill>
                <a:srgbClr val="07060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70605"/>
                </a:solidFill>
              </a:rPr>
              <a:t>Kunci</a:t>
            </a:r>
            <a:r>
              <a:rPr lang="en-GB" altLang="en-US" dirty="0">
                <a:solidFill>
                  <a:srgbClr val="070605"/>
                </a:solidFill>
              </a:rPr>
              <a:t>	: </a:t>
            </a:r>
            <a:r>
              <a:rPr lang="en-GB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INDONEGARAPENGHASILMI</a:t>
            </a:r>
            <a:endParaRPr lang="en-US" altLang="en-US" dirty="0">
              <a:solidFill>
                <a:srgbClr val="07060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228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D228ED2-9357-468B-8B2E-8D9214416323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2763" y="838200"/>
            <a:ext cx="10331355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3. Running-Key </a:t>
            </a:r>
            <a:r>
              <a:rPr lang="en-US" altLang="en-US" i="1" dirty="0" err="1">
                <a:solidFill>
                  <a:srgbClr val="FF0000"/>
                </a:solidFill>
              </a:rPr>
              <a:t>Vigènere</a:t>
            </a:r>
            <a:r>
              <a:rPr lang="en-US" altLang="en-US" i="1" dirty="0">
                <a:solidFill>
                  <a:srgbClr val="FF0000"/>
                </a:solidFill>
              </a:rPr>
              <a:t> cipher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Kunci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adalah</a:t>
            </a:r>
            <a:r>
              <a:rPr lang="en-US" altLang="en-US" dirty="0">
                <a:solidFill>
                  <a:srgbClr val="070605"/>
                </a:solidFill>
              </a:rPr>
              <a:t> string yang </a:t>
            </a:r>
            <a:r>
              <a:rPr lang="en-US" altLang="en-US" dirty="0" err="1">
                <a:solidFill>
                  <a:srgbClr val="070605"/>
                </a:solidFill>
              </a:rPr>
              <a:t>sangat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panjang</a:t>
            </a:r>
            <a:r>
              <a:rPr lang="en-US" altLang="en-US" dirty="0">
                <a:solidFill>
                  <a:srgbClr val="070605"/>
                </a:solidFill>
              </a:rPr>
              <a:t> yang </a:t>
            </a:r>
            <a:r>
              <a:rPr lang="en-US" altLang="en-US" dirty="0" err="1">
                <a:solidFill>
                  <a:srgbClr val="070605"/>
                </a:solidFill>
              </a:rPr>
              <a:t>diambil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dari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teks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bermakna</a:t>
            </a:r>
            <a:r>
              <a:rPr lang="en-US" altLang="en-US" dirty="0">
                <a:solidFill>
                  <a:srgbClr val="070605"/>
                </a:solidFill>
              </a:rPr>
              <a:t> (</a:t>
            </a:r>
            <a:r>
              <a:rPr lang="en-US" altLang="en-US" dirty="0" err="1">
                <a:solidFill>
                  <a:srgbClr val="070605"/>
                </a:solidFill>
              </a:rPr>
              <a:t>misalnya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naskah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proklamasi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  <a:r>
              <a:rPr lang="en-US" altLang="en-US" dirty="0" err="1">
                <a:solidFill>
                  <a:srgbClr val="070605"/>
                </a:solidFill>
              </a:rPr>
              <a:t>naskah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Pembukaan</a:t>
            </a:r>
            <a:r>
              <a:rPr lang="en-US" altLang="en-US" dirty="0">
                <a:solidFill>
                  <a:srgbClr val="070605"/>
                </a:solidFill>
              </a:rPr>
              <a:t> UUD 1945, </a:t>
            </a:r>
            <a:r>
              <a:rPr lang="en-US" altLang="en-US" dirty="0" err="1">
                <a:solidFill>
                  <a:srgbClr val="070605"/>
                </a:solidFill>
              </a:rPr>
              <a:t>terjemahan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ayat</a:t>
            </a:r>
            <a:r>
              <a:rPr lang="en-US" altLang="en-US" dirty="0">
                <a:solidFill>
                  <a:srgbClr val="070605"/>
                </a:solidFill>
              </a:rPr>
              <a:t> di </a:t>
            </a:r>
            <a:r>
              <a:rPr lang="en-US" altLang="en-US" dirty="0" err="1">
                <a:solidFill>
                  <a:srgbClr val="070605"/>
                </a:solidFill>
              </a:rPr>
              <a:t>dalam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kitab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suci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  <a:r>
              <a:rPr lang="en-US" altLang="en-US" dirty="0" err="1">
                <a:solidFill>
                  <a:srgbClr val="070605"/>
                </a:solidFill>
              </a:rPr>
              <a:t>dan</a:t>
            </a:r>
            <a:r>
              <a:rPr lang="en-US" altLang="en-US" dirty="0">
                <a:solidFill>
                  <a:srgbClr val="070605"/>
                </a:solidFill>
              </a:rPr>
              <a:t> lain-lain). 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Misalnya</a:t>
            </a:r>
            <a:r>
              <a:rPr lang="en-US" altLang="en-US" dirty="0">
                <a:solidFill>
                  <a:srgbClr val="070605"/>
                </a:solidFill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070605"/>
                </a:solidFill>
              </a:rPr>
              <a:t>	</a:t>
            </a:r>
            <a:r>
              <a:rPr lang="en-US" altLang="en-US" dirty="0" err="1">
                <a:solidFill>
                  <a:srgbClr val="070605"/>
                </a:solidFill>
              </a:rPr>
              <a:t>Pesan</a:t>
            </a:r>
            <a:r>
              <a:rPr lang="en-US" altLang="en-US" dirty="0">
                <a:solidFill>
                  <a:srgbClr val="070605"/>
                </a:solidFill>
              </a:rPr>
              <a:t>: </a:t>
            </a:r>
            <a:r>
              <a:rPr lang="en-US" altLang="en-US" dirty="0" err="1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negarapenghasilminyak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070605"/>
                </a:solidFill>
              </a:rPr>
              <a:t>	</a:t>
            </a:r>
            <a:r>
              <a:rPr lang="en-US" altLang="en-US" dirty="0" err="1">
                <a:solidFill>
                  <a:srgbClr val="070605"/>
                </a:solidFill>
              </a:rPr>
              <a:t>Kunci</a:t>
            </a:r>
            <a:r>
              <a:rPr lang="en-US" altLang="en-US" dirty="0">
                <a:solidFill>
                  <a:srgbClr val="070605"/>
                </a:solidFill>
              </a:rPr>
              <a:t>:  </a:t>
            </a:r>
            <a:r>
              <a:rPr lang="en-US" altLang="en-US" dirty="0">
                <a:solidFill>
                  <a:srgbClr val="0706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KEMANUSIAANYANGADILDA  (NBERADAB) </a:t>
            </a: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rgbClr val="070605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solidFill>
                  <a:srgbClr val="070605"/>
                </a:solidFill>
              </a:rPr>
              <a:t>Selanjutnya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enkripsi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dekripsi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dilakukan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seperti</a:t>
            </a:r>
            <a:r>
              <a:rPr lang="en-US" altLang="en-US" dirty="0">
                <a:solidFill>
                  <a:srgbClr val="070605"/>
                </a:solidFill>
              </a:rPr>
              <a:t> </a:t>
            </a:r>
            <a:r>
              <a:rPr lang="en-US" altLang="en-US" dirty="0" err="1">
                <a:solidFill>
                  <a:srgbClr val="070605"/>
                </a:solidFill>
              </a:rPr>
              <a:t>biasa</a:t>
            </a:r>
            <a:r>
              <a:rPr lang="en-US" altLang="en-US" dirty="0">
                <a:solidFill>
                  <a:srgbClr val="07060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873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E0FD246-F187-408A-9F07-F0FAA15152C5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926" y="631826"/>
            <a:ext cx="7772400" cy="838200"/>
          </a:xfrm>
        </p:spPr>
        <p:txBody>
          <a:bodyPr/>
          <a:lstStyle/>
          <a:p>
            <a:pPr algn="l" eaLnBrk="1" hangingPunct="1"/>
            <a:r>
              <a:rPr lang="en-GB" altLang="en-US" b="1" i="1" dirty="0" err="1">
                <a:cs typeface="Times New Roman" panose="02020603050405020304" pitchFamily="18" charset="0"/>
              </a:rPr>
              <a:t>Playfair</a:t>
            </a:r>
            <a:r>
              <a:rPr lang="en-GB" altLang="en-US" b="1" i="1" dirty="0">
                <a:cs typeface="Times New Roman" panose="02020603050405020304" pitchFamily="18" charset="0"/>
              </a:rPr>
              <a:t> Cipher</a:t>
            </a:r>
            <a:r>
              <a:rPr lang="en-GB" altLang="en-US" dirty="0"/>
              <a:t> 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6676" y="1654223"/>
            <a:ext cx="10017124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polygram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Ditemukan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oleh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Sir Charles Wheatstone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dipromosikan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oleh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Baron Lyon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1854.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2534" name="Picture 5" descr="The Playfair system was invented by Charles Wheatstone, who first described it in 1854.">
            <a:hlinkClick r:id="rId7" tooltip="The Playfair system was invented by Charles Wheatstone, who first described it in 1854.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1" y="3814787"/>
            <a:ext cx="16414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Lord Playfair promoted the use of the cipher, and his name became associated with the system.">
            <a:hlinkClick r:id="rId9" tooltip="Lord Playfair promoted the use of the cipher, and his name became associated with the system.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837" y="3683830"/>
            <a:ext cx="163512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070225" y="5881688"/>
            <a:ext cx="2530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010000"/>
                </a:solidFill>
                <a:cs typeface="Times New Roman" panose="02020603050405020304" pitchFamily="18" charset="0"/>
              </a:rPr>
              <a:t>Sir Charles Wheatstone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085011" y="5744405"/>
            <a:ext cx="213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010000"/>
                </a:solidFill>
                <a:cs typeface="Times New Roman" panose="02020603050405020304" pitchFamily="18" charset="0"/>
              </a:rPr>
              <a:t>Baron Lyon </a:t>
            </a:r>
            <a:r>
              <a:rPr lang="en-US" altLang="en-US" sz="18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Playfair</a:t>
            </a:r>
            <a:endParaRPr lang="en-US" altLang="en-US" sz="1800" dirty="0">
              <a:solidFill>
                <a:srgbClr val="01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7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69BF0AB-7E0B-476C-BD67-BF4085829E55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684" y="508000"/>
            <a:ext cx="10263116" cy="6030912"/>
          </a:xfrm>
        </p:spPr>
        <p:txBody>
          <a:bodyPr/>
          <a:lstStyle/>
          <a:p>
            <a:pPr algn="just" eaLnBrk="1" hangingPunct="1"/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(bigram),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bukan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klasik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Tujuannya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analisis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sulit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kemunculan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huruf-huruf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datar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flat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).  </a:t>
            </a:r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6477A599-2CE6-40D8-9F2A-39F7B7BE89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531" y="3158330"/>
            <a:ext cx="3649980" cy="2207649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ACA7C0C-A294-44A5-8638-D4D3CD230D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490" y="3225927"/>
            <a:ext cx="3538220" cy="21400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190859-A879-4D4E-ADDD-A695B566FA78}"/>
              </a:ext>
            </a:extLst>
          </p:cNvPr>
          <p:cNvSpPr txBox="1"/>
          <p:nvPr/>
        </p:nvSpPr>
        <p:spPr>
          <a:xfrm>
            <a:off x="2646681" y="5804455"/>
            <a:ext cx="151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Flat histogram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27C8DB-1C23-42BC-9991-5D9E642EBC1C}"/>
              </a:ext>
            </a:extLst>
          </p:cNvPr>
          <p:cNvSpPr txBox="1"/>
          <p:nvPr/>
        </p:nvSpPr>
        <p:spPr>
          <a:xfrm>
            <a:off x="7822601" y="5767779"/>
            <a:ext cx="2116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Bukan</a:t>
            </a:r>
            <a:r>
              <a:rPr lang="en-US" dirty="0"/>
              <a:t> flat histogram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29A27E-0E15-4E61-A8C2-29A5735975F1}"/>
              </a:ext>
            </a:extLst>
          </p:cNvPr>
          <p:cNvSpPr txBox="1"/>
          <p:nvPr/>
        </p:nvSpPr>
        <p:spPr>
          <a:xfrm>
            <a:off x="1700531" y="5398746"/>
            <a:ext cx="3720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  B C  D …………………………………………X  Y   Z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2F6335-FE44-4235-9801-CFBE134F9E99}"/>
              </a:ext>
            </a:extLst>
          </p:cNvPr>
          <p:cNvSpPr txBox="1"/>
          <p:nvPr/>
        </p:nvSpPr>
        <p:spPr>
          <a:xfrm>
            <a:off x="6750155" y="5398746"/>
            <a:ext cx="3720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  B C  D …………………………………………X  Y   Z</a:t>
            </a:r>
          </a:p>
        </p:txBody>
      </p:sp>
    </p:spTree>
    <p:extLst>
      <p:ext uri="{BB962C8B-B14F-4D97-AF65-F5344CB8AC3E}">
        <p14:creationId xmlns:p14="http://schemas.microsoft.com/office/powerpoint/2010/main" val="2384750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A49D71B-10CC-47B6-A6AF-12F1C1A96D9F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2578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GB" altLang="en-US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835054" y="4574134"/>
            <a:ext cx="814714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Jumlah</a:t>
            </a: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kemungkinan</a:t>
            </a: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kunci</a:t>
            </a: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:  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   25!=15.511.210.043.330.985.984.000.000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371600" y="597695"/>
            <a:ext cx="9982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None/>
            </a:pP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Kunci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kriptografinya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25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buah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huruf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yang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disusun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di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dalam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bujursangkat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5x5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dengan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menghilangkan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huruf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Courier New" panose="02070309020205020404" pitchFamily="49" charset="0"/>
              </a:rPr>
              <a:t>J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dari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abjad</a:t>
            </a:r>
            <a:r>
              <a:rPr lang="en-US" altLang="en-US" sz="2800" dirty="0">
                <a:solidFill>
                  <a:srgbClr val="010000"/>
                </a:solidFill>
                <a:latin typeface="+mn-lt"/>
                <a:cs typeface="Times New Roman" panose="02020603050405020304" pitchFamily="18" charset="0"/>
              </a:rPr>
              <a:t>. </a:t>
            </a:r>
            <a:endParaRPr lang="en-GB" altLang="en-US" sz="2800" dirty="0">
              <a:solidFill>
                <a:srgbClr val="01000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3398" y="1885016"/>
            <a:ext cx="2765604" cy="242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78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2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4099" name="Rectangle 3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52A9417-CE4F-4233-B32B-FA43F03018CE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587781"/>
            <a:ext cx="9144000" cy="2387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Klasik</a:t>
            </a:r>
            <a:endParaRPr lang="en-GB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9163" y="3156576"/>
            <a:ext cx="253287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Caesar Cipher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Vigenere</a:t>
            </a:r>
            <a:r>
              <a:rPr lang="en-US" sz="2400" dirty="0">
                <a:solidFill>
                  <a:srgbClr val="FF0000"/>
                </a:solidFill>
              </a:rPr>
              <a:t> Cipher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Playfair</a:t>
            </a:r>
            <a:r>
              <a:rPr lang="en-US" sz="2400" dirty="0">
                <a:solidFill>
                  <a:srgbClr val="FF0000"/>
                </a:solidFill>
              </a:rPr>
              <a:t> Cipher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Affine Cipher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Hill Cipher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Enigma Cipher</a:t>
            </a: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566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A75755C-BB99-45E5-963A-CBB4ECADA8BD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31748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895250106"/>
              </p:ext>
            </p:extLst>
          </p:nvPr>
        </p:nvGraphicFramePr>
        <p:xfrm>
          <a:off x="1401852" y="426720"/>
          <a:ext cx="10078632" cy="582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Document" r:id="rId8" imgW="5629656" imgH="3255264" progId="Word.Document.8">
                  <p:embed/>
                </p:oleObj>
              </mc:Choice>
              <mc:Fallback>
                <p:oleObj name="Document" r:id="rId8" imgW="5629656" imgH="32552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852" y="426720"/>
                        <a:ext cx="10078632" cy="5824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48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CDE5A7A-793D-4E9C-B46A-305346F73806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513" y="762000"/>
            <a:ext cx="10863618" cy="5334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diatur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terlebih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dahulu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1.  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Ganti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2.  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Tulis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bigram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3. 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sisipkan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tengahnya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4. 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ganjil,tambahkan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akhir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65031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9DE1B41-F37A-4D03-B84C-61E761F2B591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1570" y="685800"/>
            <a:ext cx="10863618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temui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nanti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→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langsung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tulis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mu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ix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un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la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mx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75256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F4AA8F5-77EC-4C70-8F31-CA53FEE4CD0F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23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665" y="625475"/>
            <a:ext cx="11245755" cy="6096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kanannya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bersifat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siklik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C29613-C367-40A2-8EC8-7B51CCFE86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5288" y="3039537"/>
            <a:ext cx="2694919" cy="24959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58BCC63-B436-41AA-8BD8-DEB3DE9DAD68}"/>
              </a:ext>
            </a:extLst>
          </p:cNvPr>
          <p:cNvSpPr/>
          <p:nvPr/>
        </p:nvSpPr>
        <p:spPr>
          <a:xfrm>
            <a:off x="1478123" y="2480757"/>
            <a:ext cx="1947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di</a:t>
            </a:r>
            <a:endParaRPr lang="en-US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632F32-810E-4C17-9898-BB740F603B03}"/>
              </a:ext>
            </a:extLst>
          </p:cNvPr>
          <p:cNvSpPr/>
          <p:nvPr/>
        </p:nvSpPr>
        <p:spPr>
          <a:xfrm>
            <a:off x="1798320" y="4064000"/>
            <a:ext cx="538480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D090FF-0415-4EC2-A6D4-027245991B6F}"/>
              </a:ext>
            </a:extLst>
          </p:cNvPr>
          <p:cNvSpPr/>
          <p:nvPr/>
        </p:nvSpPr>
        <p:spPr>
          <a:xfrm>
            <a:off x="2834263" y="4064000"/>
            <a:ext cx="455475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5543E9-838A-41BA-B63B-7AF142F10F31}"/>
              </a:ext>
            </a:extLst>
          </p:cNvPr>
          <p:cNvSpPr/>
          <p:nvPr/>
        </p:nvSpPr>
        <p:spPr>
          <a:xfrm>
            <a:off x="1230556" y="5605268"/>
            <a:ext cx="234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 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FK</a:t>
            </a:r>
            <a:endParaRPr lang="en-US" sz="2800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D672D9A3-5067-4A31-B53F-2CBE280C49D1}"/>
              </a:ext>
            </a:extLst>
          </p:cNvPr>
          <p:cNvSpPr/>
          <p:nvPr/>
        </p:nvSpPr>
        <p:spPr>
          <a:xfrm>
            <a:off x="2067560" y="3815255"/>
            <a:ext cx="623088" cy="21318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2F54EE6F-11F5-40AA-ADDB-1622E9BF7797}"/>
              </a:ext>
            </a:extLst>
          </p:cNvPr>
          <p:cNvSpPr/>
          <p:nvPr/>
        </p:nvSpPr>
        <p:spPr>
          <a:xfrm>
            <a:off x="2986662" y="3815255"/>
            <a:ext cx="623088" cy="21318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A4E483A-EFF7-44F7-8A31-06DF9E5821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7868" y="3003977"/>
            <a:ext cx="2694919" cy="249596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C458482-02C7-4117-9B4B-5AE003D720C6}"/>
              </a:ext>
            </a:extLst>
          </p:cNvPr>
          <p:cNvSpPr/>
          <p:nvPr/>
        </p:nvSpPr>
        <p:spPr>
          <a:xfrm>
            <a:off x="7400703" y="2445197"/>
            <a:ext cx="1947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qt</a:t>
            </a: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6A164A-446A-4F7A-A18D-1BAA1654218A}"/>
              </a:ext>
            </a:extLst>
          </p:cNvPr>
          <p:cNvSpPr/>
          <p:nvPr/>
        </p:nvSpPr>
        <p:spPr>
          <a:xfrm>
            <a:off x="8301684" y="4479757"/>
            <a:ext cx="455159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EC3553-5D3C-435F-9440-6F5B8B8D175C}"/>
              </a:ext>
            </a:extLst>
          </p:cNvPr>
          <p:cNvSpPr/>
          <p:nvPr/>
        </p:nvSpPr>
        <p:spPr>
          <a:xfrm>
            <a:off x="9220786" y="4479757"/>
            <a:ext cx="455475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B24C8F-187D-43DD-B161-ACEAD144F9D8}"/>
              </a:ext>
            </a:extLst>
          </p:cNvPr>
          <p:cNvSpPr/>
          <p:nvPr/>
        </p:nvSpPr>
        <p:spPr>
          <a:xfrm>
            <a:off x="7153136" y="5569708"/>
            <a:ext cx="234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 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RM</a:t>
            </a:r>
            <a:endParaRPr lang="en-US" sz="2800" dirty="0"/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85F81665-B5E3-4447-83A4-4398722DDE27}"/>
              </a:ext>
            </a:extLst>
          </p:cNvPr>
          <p:cNvSpPr/>
          <p:nvPr/>
        </p:nvSpPr>
        <p:spPr>
          <a:xfrm>
            <a:off x="8503252" y="4231689"/>
            <a:ext cx="623088" cy="21318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61A7D746-DECC-408C-A81E-DAB6036ECF4A}"/>
              </a:ext>
            </a:extLst>
          </p:cNvPr>
          <p:cNvSpPr/>
          <p:nvPr/>
        </p:nvSpPr>
        <p:spPr>
          <a:xfrm>
            <a:off x="9448523" y="4216335"/>
            <a:ext cx="623088" cy="21318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89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186D7-7D59-490C-8398-5694EFE6C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 algn="just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bawahnya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bersifat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siklik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algn="just"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DAD22F-064A-4222-9C3E-A51F32DCC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907" y="2720309"/>
            <a:ext cx="2694919" cy="24959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A7D17C0-34E9-4E0A-BCD6-C82600651F6A}"/>
              </a:ext>
            </a:extLst>
          </p:cNvPr>
          <p:cNvSpPr/>
          <p:nvPr/>
        </p:nvSpPr>
        <p:spPr>
          <a:xfrm>
            <a:off x="1909047" y="2144426"/>
            <a:ext cx="1947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nq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B0CB9-DB02-4A91-9DA0-F1BEBA94B900}"/>
              </a:ext>
            </a:extLst>
          </p:cNvPr>
          <p:cNvSpPr/>
          <p:nvPr/>
        </p:nvSpPr>
        <p:spPr>
          <a:xfrm>
            <a:off x="2790207" y="2858814"/>
            <a:ext cx="455159" cy="430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1A3EE-27A4-4B1D-879E-F809A9A12F9C}"/>
              </a:ext>
            </a:extLst>
          </p:cNvPr>
          <p:cNvSpPr/>
          <p:nvPr/>
        </p:nvSpPr>
        <p:spPr>
          <a:xfrm>
            <a:off x="2800718" y="4225159"/>
            <a:ext cx="455475" cy="355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A8BC14-77C0-4DD5-9F70-9F8DB7F2287A}"/>
              </a:ext>
            </a:extLst>
          </p:cNvPr>
          <p:cNvSpPr/>
          <p:nvPr/>
        </p:nvSpPr>
        <p:spPr>
          <a:xfrm>
            <a:off x="1661480" y="5268937"/>
            <a:ext cx="234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 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PX</a:t>
            </a:r>
            <a:endParaRPr lang="en-US" sz="2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34D085-1083-4128-89A2-3C9F628A7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792" y="2667646"/>
            <a:ext cx="2694919" cy="249596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D597DC7-6298-4124-91C6-9EEC1C65B68A}"/>
              </a:ext>
            </a:extLst>
          </p:cNvPr>
          <p:cNvSpPr/>
          <p:nvPr/>
        </p:nvSpPr>
        <p:spPr>
          <a:xfrm>
            <a:off x="7831627" y="2108866"/>
            <a:ext cx="1947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ow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910206-EE57-48E1-B75B-D6A19DC44A3F}"/>
              </a:ext>
            </a:extLst>
          </p:cNvPr>
          <p:cNvSpPr/>
          <p:nvPr/>
        </p:nvSpPr>
        <p:spPr>
          <a:xfrm>
            <a:off x="8156029" y="4143426"/>
            <a:ext cx="557047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3C3E4B-F1F7-461D-8ACB-FA6915F83F54}"/>
              </a:ext>
            </a:extLst>
          </p:cNvPr>
          <p:cNvSpPr/>
          <p:nvPr/>
        </p:nvSpPr>
        <p:spPr>
          <a:xfrm>
            <a:off x="8156029" y="4597195"/>
            <a:ext cx="557047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147FA6-8C6C-4DD3-A9A3-5FD6AD2F0F94}"/>
              </a:ext>
            </a:extLst>
          </p:cNvPr>
          <p:cNvSpPr/>
          <p:nvPr/>
        </p:nvSpPr>
        <p:spPr>
          <a:xfrm>
            <a:off x="7542307" y="5536009"/>
            <a:ext cx="234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 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WL</a:t>
            </a:r>
            <a:endParaRPr lang="en-US" sz="2800" dirty="0"/>
          </a:p>
        </p:txBody>
      </p:sp>
      <p:sp>
        <p:nvSpPr>
          <p:cNvPr id="18" name="Arrow: Curved Left 17">
            <a:extLst>
              <a:ext uri="{FF2B5EF4-FFF2-40B4-BE49-F238E27FC236}">
                <a16:creationId xmlns:a16="http://schemas.microsoft.com/office/drawing/2014/main" id="{DD651C7C-C01F-49DE-B853-662E2F1B95E5}"/>
              </a:ext>
            </a:extLst>
          </p:cNvPr>
          <p:cNvSpPr/>
          <p:nvPr/>
        </p:nvSpPr>
        <p:spPr>
          <a:xfrm>
            <a:off x="3256193" y="3058510"/>
            <a:ext cx="243752" cy="53068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Left 18">
            <a:extLst>
              <a:ext uri="{FF2B5EF4-FFF2-40B4-BE49-F238E27FC236}">
                <a16:creationId xmlns:a16="http://schemas.microsoft.com/office/drawing/2014/main" id="{21CA55F6-4D42-4CCA-BF6B-7F3CF6BDFD76}"/>
              </a:ext>
            </a:extLst>
          </p:cNvPr>
          <p:cNvSpPr/>
          <p:nvPr/>
        </p:nvSpPr>
        <p:spPr>
          <a:xfrm>
            <a:off x="3282152" y="4353450"/>
            <a:ext cx="243752" cy="53068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urved Left 19">
            <a:extLst>
              <a:ext uri="{FF2B5EF4-FFF2-40B4-BE49-F238E27FC236}">
                <a16:creationId xmlns:a16="http://schemas.microsoft.com/office/drawing/2014/main" id="{3F44C70C-3050-4C52-9D3E-74E532DBA92A}"/>
              </a:ext>
            </a:extLst>
          </p:cNvPr>
          <p:cNvSpPr/>
          <p:nvPr/>
        </p:nvSpPr>
        <p:spPr>
          <a:xfrm>
            <a:off x="8754375" y="4225159"/>
            <a:ext cx="243752" cy="53068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Curved Left 20">
            <a:extLst>
              <a:ext uri="{FF2B5EF4-FFF2-40B4-BE49-F238E27FC236}">
                <a16:creationId xmlns:a16="http://schemas.microsoft.com/office/drawing/2014/main" id="{C59F2A0F-1C10-4D3C-ACAC-F6CAEA173814}"/>
              </a:ext>
            </a:extLst>
          </p:cNvPr>
          <p:cNvSpPr/>
          <p:nvPr/>
        </p:nvSpPr>
        <p:spPr>
          <a:xfrm>
            <a:off x="8754375" y="4805125"/>
            <a:ext cx="243752" cy="53068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54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BFDC-BA51-4C04-AF2E-9969D7CF2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55" y="472966"/>
            <a:ext cx="10786242" cy="5399197"/>
          </a:xfrm>
        </p:spPr>
        <p:txBody>
          <a:bodyPr/>
          <a:lstStyle/>
          <a:p>
            <a:pPr algn="just"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3.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568325" indent="-334963" algn="just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perpotongan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568325" indent="-334963" algn="just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titik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sudut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persegi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dibentuk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sejauh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7654E2-3AE2-44D8-9D45-149C5A518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819" y="3769049"/>
            <a:ext cx="2694919" cy="24959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9DCECEE-5080-48A3-8365-84A04E80FEFB}"/>
              </a:ext>
            </a:extLst>
          </p:cNvPr>
          <p:cNvSpPr/>
          <p:nvPr/>
        </p:nvSpPr>
        <p:spPr>
          <a:xfrm>
            <a:off x="4557654" y="3210269"/>
            <a:ext cx="1947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hz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0EA377-6CDD-40AE-AD62-F4D9206F2F49}"/>
              </a:ext>
            </a:extLst>
          </p:cNvPr>
          <p:cNvSpPr/>
          <p:nvPr/>
        </p:nvSpPr>
        <p:spPr>
          <a:xfrm>
            <a:off x="4886634" y="4356632"/>
            <a:ext cx="538480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95B937-7699-432C-BEC1-97DA34A7D674}"/>
              </a:ext>
            </a:extLst>
          </p:cNvPr>
          <p:cNvSpPr/>
          <p:nvPr/>
        </p:nvSpPr>
        <p:spPr>
          <a:xfrm>
            <a:off x="6377737" y="5689283"/>
            <a:ext cx="455475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3DABFB-D078-48A2-9ECB-BFD9E0793D91}"/>
              </a:ext>
            </a:extLst>
          </p:cNvPr>
          <p:cNvSpPr/>
          <p:nvPr/>
        </p:nvSpPr>
        <p:spPr>
          <a:xfrm>
            <a:off x="4360389" y="6218772"/>
            <a:ext cx="234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 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BW</a:t>
            </a:r>
            <a:endParaRPr lang="en-US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F636E3-5787-4BED-980B-A726D411AE0C}"/>
              </a:ext>
            </a:extLst>
          </p:cNvPr>
          <p:cNvSpPr/>
          <p:nvPr/>
        </p:nvSpPr>
        <p:spPr>
          <a:xfrm>
            <a:off x="6370993" y="4356632"/>
            <a:ext cx="462219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E624FB-7101-4447-9C54-05A6F2D95D72}"/>
              </a:ext>
            </a:extLst>
          </p:cNvPr>
          <p:cNvSpPr/>
          <p:nvPr/>
        </p:nvSpPr>
        <p:spPr>
          <a:xfrm>
            <a:off x="4886634" y="5688606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W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93E9B1-FC85-4CF7-A535-EF7A8660EEFD}"/>
              </a:ext>
            </a:extLst>
          </p:cNvPr>
          <p:cNvCxnSpPr>
            <a:endCxn id="11" idx="1"/>
          </p:cNvCxnSpPr>
          <p:nvPr/>
        </p:nvCxnSpPr>
        <p:spPr>
          <a:xfrm>
            <a:off x="5425114" y="4572000"/>
            <a:ext cx="945879" cy="30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0161622-592F-4522-A311-FF3E9B74B282}"/>
              </a:ext>
            </a:extLst>
          </p:cNvPr>
          <p:cNvCxnSpPr>
            <a:cxnSpLocks/>
          </p:cNvCxnSpPr>
          <p:nvPr/>
        </p:nvCxnSpPr>
        <p:spPr>
          <a:xfrm flipV="1">
            <a:off x="6602102" y="4793512"/>
            <a:ext cx="0" cy="9044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4F6E619-3A22-445E-89A6-3E74126A9C75}"/>
              </a:ext>
            </a:extLst>
          </p:cNvPr>
          <p:cNvCxnSpPr/>
          <p:nvPr/>
        </p:nvCxnSpPr>
        <p:spPr>
          <a:xfrm>
            <a:off x="5454628" y="5889348"/>
            <a:ext cx="945879" cy="3072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F4A4CE-1F4E-4617-AFE5-CB4A936C4AA1}"/>
              </a:ext>
            </a:extLst>
          </p:cNvPr>
          <p:cNvCxnSpPr>
            <a:cxnSpLocks/>
          </p:cNvCxnSpPr>
          <p:nvPr/>
        </p:nvCxnSpPr>
        <p:spPr>
          <a:xfrm flipV="1">
            <a:off x="5194266" y="4770833"/>
            <a:ext cx="0" cy="904414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036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648" y="2009149"/>
            <a:ext cx="2694919" cy="24959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27638" y="524395"/>
            <a:ext cx="6522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Plainteks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temui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ibu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nanti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malam</a:t>
            </a:r>
            <a:r>
              <a:rPr lang="en-US" sz="2800" spc="-1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27638" y="1266772"/>
            <a:ext cx="7746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te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mu ix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ib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un an ti ma la mx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72123" y="2995521"/>
            <a:ext cx="1073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Kunci</a:t>
            </a:r>
            <a:r>
              <a:rPr lang="en-US" sz="2800" dirty="0"/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1172123" y="4937624"/>
            <a:ext cx="8489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ZB RS FY KU PG LG RK VS NL QV</a:t>
            </a:r>
          </a:p>
        </p:txBody>
      </p:sp>
    </p:spTree>
    <p:extLst>
      <p:ext uri="{BB962C8B-B14F-4D97-AF65-F5344CB8AC3E}">
        <p14:creationId xmlns:p14="http://schemas.microsoft.com/office/powerpoint/2010/main" val="817908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739"/>
            <a:ext cx="10515600" cy="54812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Cara </a:t>
            </a:r>
            <a:r>
              <a:rPr lang="en-US" dirty="0" err="1"/>
              <a:t>enkripsinya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berkut</a:t>
            </a:r>
            <a:r>
              <a:rPr lang="en-US" dirty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145" y="3149918"/>
            <a:ext cx="2892494" cy="2605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266772"/>
            <a:ext cx="8391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ea typeface="Times New Roman" panose="02020603050405020304" pitchFamily="18" charset="0"/>
              </a:rPr>
              <a:t>Bigram: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te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mu ix </a:t>
            </a:r>
            <a:r>
              <a:rPr lang="en-US" sz="2800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ib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un an ti ma la mx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765998" y="1789992"/>
            <a:ext cx="8733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ea typeface="Times New Roman" panose="02020603050405020304" pitchFamily="18" charset="0"/>
              </a:rPr>
              <a:t>Cipherteks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r>
              <a:rPr lang="en-US" sz="2800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ZB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RS FY KU PG LG RK VS NL QV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538" y="4156359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>
            <a:endCxn id="4" idx="1"/>
          </p:cNvCxnSpPr>
          <p:nvPr/>
        </p:nvCxnSpPr>
        <p:spPr>
          <a:xfrm>
            <a:off x="738809" y="4452498"/>
            <a:ext cx="638336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rved Left Arrow 11"/>
          <p:cNvSpPr/>
          <p:nvPr/>
        </p:nvSpPr>
        <p:spPr>
          <a:xfrm>
            <a:off x="4194314" y="3392547"/>
            <a:ext cx="336468" cy="69933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4152900" y="4846188"/>
            <a:ext cx="377881" cy="5764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242" y="2673677"/>
            <a:ext cx="6635503" cy="348858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67856" y="627581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mu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8574992" y="5696474"/>
            <a:ext cx="1" cy="5992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777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5496"/>
            <a:ext cx="10515600" cy="544146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 </a:t>
            </a:r>
            <a:r>
              <a:rPr lang="en-US" dirty="0" err="1"/>
              <a:t>kebalikan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. </a:t>
            </a:r>
            <a:r>
              <a:rPr lang="en-US" dirty="0" err="1"/>
              <a:t>Langkah-langkahnya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bujursangkar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di </a:t>
            </a:r>
            <a:r>
              <a:rPr lang="en-US" dirty="0" err="1"/>
              <a:t>kirinya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bujursangkar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di </a:t>
            </a:r>
            <a:r>
              <a:rPr lang="en-US" dirty="0" err="1"/>
              <a:t>atasnya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.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Buanglah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X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81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7BE8DA6-A581-4072-B5E8-3B620EC00862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29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217" y="545911"/>
            <a:ext cx="10779672" cy="5181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Karena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ada</a:t>
            </a:r>
            <a:r>
              <a:rPr lang="en-US" altLang="en-US" sz="2400" dirty="0">
                <a:solidFill>
                  <a:srgbClr val="010000"/>
                </a:solidFill>
              </a:rPr>
              <a:t> 26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abjad</a:t>
            </a:r>
            <a:r>
              <a:rPr lang="en-US" altLang="en-US" sz="2400" dirty="0">
                <a:solidFill>
                  <a:srgbClr val="010000"/>
                </a:solidFill>
              </a:rPr>
              <a:t>, </a:t>
            </a:r>
            <a:r>
              <a:rPr lang="en-US" altLang="en-US" sz="2400" dirty="0" err="1">
                <a:solidFill>
                  <a:srgbClr val="010000"/>
                </a:solidFill>
              </a:rPr>
              <a:t>maka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terdapat</a:t>
            </a:r>
            <a:r>
              <a:rPr lang="en-US" altLang="en-US" sz="2400" dirty="0">
                <a:solidFill>
                  <a:srgbClr val="010000"/>
                </a:solidFill>
              </a:rPr>
              <a:t> 26 x 26 = 677 bigram, </a:t>
            </a:r>
            <a:r>
              <a:rPr lang="en-US" altLang="en-US" sz="2400" dirty="0" err="1">
                <a:solidFill>
                  <a:srgbClr val="010000"/>
                </a:solidFill>
              </a:rPr>
              <a:t>sehingga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identifikasi</a:t>
            </a:r>
            <a:r>
              <a:rPr lang="en-US" altLang="en-US" sz="2400" dirty="0">
                <a:solidFill>
                  <a:srgbClr val="010000"/>
                </a:solidFill>
              </a:rPr>
              <a:t> bigram individual </a:t>
            </a:r>
            <a:r>
              <a:rPr lang="en-US" altLang="en-US" sz="2400" dirty="0" err="1">
                <a:solidFill>
                  <a:srgbClr val="010000"/>
                </a:solidFill>
              </a:rPr>
              <a:t>lebih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sukar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Sayangnya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Meskipun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sulit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relatif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huruf-huruf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namun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bisa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TH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HE paling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tabel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en-US" sz="2400" dirty="0">
              <a:solidFill>
                <a:srgbClr val="01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2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28407EE-B424-4950-A8A6-F10B8733A4CA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873457" y="688975"/>
            <a:ext cx="7772400" cy="6032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altLang="en-US" b="1" i="1" dirty="0" err="1">
                <a:cs typeface="Times New Roman" panose="02020603050405020304" pitchFamily="18" charset="0"/>
              </a:rPr>
              <a:t>Vigènere</a:t>
            </a:r>
            <a:r>
              <a:rPr lang="en-GB" altLang="en-US" b="1" i="1" dirty="0">
                <a:cs typeface="Times New Roman" panose="02020603050405020304" pitchFamily="18" charset="0"/>
              </a:rPr>
              <a:t> Cipher</a:t>
            </a:r>
            <a:r>
              <a:rPr lang="en-GB" altLang="en-US" dirty="0"/>
              <a:t>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457" y="1524000"/>
            <a:ext cx="10304059" cy="475488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abjad-majemuk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polyalpabetic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substitution 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)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ipublikasikan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oleh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diplomat (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sekaligus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seorang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kriptologis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Perancis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Blaise de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Vigènere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abad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16 (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1586). 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sebenarnya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Giovan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Batista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Belaso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telah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menggambarkannya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pertama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kali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1553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seperti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ditulis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di 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bukunya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La 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Cifra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del Sig. 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Giovan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Batista 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Belaso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Algoritma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baru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dikenal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luas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200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kemudian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yang oleh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penemunya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kemudian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dinamakan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Vigènere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6150" name="Picture 5" descr="http://images.google.co.id/images?q=tbn:860JC9TgogWPQM:http://cs-exhibitions.uni-klu.ac.at/uploads/pics/vigenere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594" y="0"/>
            <a:ext cx="1756406" cy="231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10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2E373B5-4220-4DF5-B90F-225F7FB4BCBE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796" y="1433512"/>
            <a:ext cx="11150221" cy="5105400"/>
          </a:xfrm>
        </p:spPr>
        <p:txBody>
          <a:bodyPr/>
          <a:lstStyle/>
          <a:p>
            <a:pPr eaLnBrk="1" hangingPunct="1"/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berhasil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dipecahkan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oleh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Babbage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Kasiski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pertengahan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Abad 19 (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dijelaskan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bahan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kuliah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selanjutnya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GB" altLang="en-US" i="1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Vigènere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digunakan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oleh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Tentara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Konfiderasi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Confederate Army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Perang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Sipil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Amerika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American Civil war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Perang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Sipil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terjadi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setelah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Vigènere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berhasil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dipecahkan</a:t>
            </a:r>
            <a:r>
              <a:rPr lang="en-GB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4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51A4764-EA44-4B69-93AC-8CBC723C66A5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185" y="365760"/>
            <a:ext cx="1109563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Vigènere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matriks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Vigènere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square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B470802A-32CC-42C9-B031-8987180299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640249"/>
              </p:ext>
            </p:extLst>
          </p:nvPr>
        </p:nvGraphicFramePr>
        <p:xfrm>
          <a:off x="711200" y="1008519"/>
          <a:ext cx="10043160" cy="571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Document" r:id="rId8" imgW="6248400" imgH="3553968" progId="Word.Document.8">
                  <p:embed/>
                </p:oleObj>
              </mc:Choice>
              <mc:Fallback>
                <p:oleObj name="Document" r:id="rId8" imgW="6248400" imgH="3553968" progId="Word.Document.8">
                  <p:embed/>
                  <p:pic>
                    <p:nvPicPr>
                      <p:cNvPr id="92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008519"/>
                        <a:ext cx="10043160" cy="5712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58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0FAB-B7E8-4693-9490-967215C40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440"/>
            <a:ext cx="10515600" cy="5445443"/>
          </a:xfrm>
        </p:spPr>
        <p:txBody>
          <a:bodyPr>
            <a:normAutofit/>
          </a:bodyPr>
          <a:lstStyle/>
          <a:p>
            <a:pPr algn="just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bujursangkar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huruf-huruf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diperoleh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Cipher.</a:t>
            </a:r>
          </a:p>
          <a:p>
            <a:pPr algn="just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alfabet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sejauh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kanan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endParaRPr lang="en-US" altLang="en-US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E69CDF2-BDC6-4A29-9771-D821442463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237892"/>
              </p:ext>
            </p:extLst>
          </p:nvPr>
        </p:nvGraphicFramePr>
        <p:xfrm>
          <a:off x="1412240" y="1667373"/>
          <a:ext cx="8884920" cy="5054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Document" r:id="rId3" imgW="6248400" imgH="3553968" progId="Word.Document.8">
                  <p:embed/>
                </p:oleObj>
              </mc:Choice>
              <mc:Fallback>
                <p:oleObj name="Document" r:id="rId3" imgW="6248400" imgH="355396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B470802A-32CC-42C9-B031-8987180299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240" y="1667373"/>
                        <a:ext cx="8884920" cy="5054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81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D25F6-C2D8-43FE-B62A-B765741D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842000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•"/>
            </a:pP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string: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01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01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solidFill>
                  <a:srgbClr val="010000"/>
                </a:solidFill>
                <a:cs typeface="Times New Roman" panose="02020603050405020304" pitchFamily="18" charset="0"/>
              </a:rPr>
              <a:t>m</a:t>
            </a: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 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huruf-huruf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alfabet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pendek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diulang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periodik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1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= 10,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10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K,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  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kunci</a:t>
            </a:r>
            <a:r>
              <a:rPr lang="en-US" altLang="en-US" dirty="0"/>
              <a:t> =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sony</a:t>
            </a:r>
            <a:endParaRPr lang="en-US" altLang="en-US" dirty="0"/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thisplaintext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sonysonysonys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Char char="•"/>
            </a:pPr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10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kembali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pola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Char char="•"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endParaRPr lang="en-US" altLang="en-US" dirty="0">
              <a:solidFill>
                <a:srgbClr val="010000"/>
              </a:solidFill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2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A9EE01F-12F9-4036-8751-C192BDF6B586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304800"/>
            <a:ext cx="11115039" cy="605155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mencari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potong</a:t>
            </a:r>
            <a:r>
              <a:rPr lang="en-US" altLang="en-US" dirty="0"/>
              <a:t> </a:t>
            </a:r>
            <a:r>
              <a:rPr lang="en-US" altLang="en-US" dirty="0" err="1"/>
              <a:t>huruf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huruf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  <a:endParaRPr lang="en-GB" altLang="en-US" dirty="0"/>
          </a:p>
        </p:txBody>
      </p:sp>
      <p:graphicFrame>
        <p:nvGraphicFramePr>
          <p:cNvPr id="1126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940972"/>
              </p:ext>
            </p:extLst>
          </p:nvPr>
        </p:nvGraphicFramePr>
        <p:xfrm>
          <a:off x="253999" y="1219200"/>
          <a:ext cx="9030065" cy="550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Document" r:id="rId8" imgW="6300529" imgH="3536130" progId="Word.Document.8">
                  <p:embed/>
                </p:oleObj>
              </mc:Choice>
              <mc:Fallback>
                <p:oleObj name="Document" r:id="rId8" imgW="6300529" imgH="35361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99" y="1219200"/>
                        <a:ext cx="9030065" cy="550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081366A-80B9-4BFD-A411-6BC428E36215}"/>
              </a:ext>
            </a:extLst>
          </p:cNvPr>
          <p:cNvSpPr/>
          <p:nvPr/>
        </p:nvSpPr>
        <p:spPr>
          <a:xfrm>
            <a:off x="8764451" y="704182"/>
            <a:ext cx="3327401" cy="847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 :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hisplaintext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 :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onysonysonys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54328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Munir/IF4020  Kriptografi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8C6F079-1453-443F-817F-FF4161681942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967" y="491319"/>
            <a:ext cx="11219673" cy="545228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seluruhnya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thisplaintext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: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sonysonysonys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LVVQHZNGFHRVL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Pada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dasarnya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Courier New" panose="02070309020205020404" pitchFamily="49" charset="0"/>
              </a:rPr>
              <a:t>p</a:t>
            </a:r>
            <a:r>
              <a:rPr lang="en-US" altLang="en-US" sz="2400" i="1" baseline="-25000" dirty="0" err="1">
                <a:solidFill>
                  <a:srgbClr val="000000"/>
                </a:solidFill>
                <a:cs typeface="Courier New" panose="02070309020205020404" pitchFamily="49" charset="0"/>
              </a:rPr>
              <a:t>j</a:t>
            </a:r>
            <a:r>
              <a:rPr lang="en-US" altLang="en-US" sz="2400" i="1" baseline="-250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Courier New" panose="02070309020205020404" pitchFamily="49" charset="0"/>
              </a:rPr>
              <a:t>Caesar cipher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Courier New" panose="02070309020205020404" pitchFamily="49" charset="0"/>
              </a:rPr>
              <a:t>k</a:t>
            </a:r>
            <a:r>
              <a:rPr lang="en-US" altLang="en-US" sz="2400" i="1" baseline="-25000" dirty="0" err="1">
                <a:solidFill>
                  <a:srgbClr val="000000"/>
                </a:solidFill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berbeda-beda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            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mod 26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(1)</a:t>
            </a:r>
            <a:endParaRPr lang="en-GB" altLang="en-US" sz="2400" dirty="0"/>
          </a:p>
          <a:p>
            <a:pPr marL="0" indent="0">
              <a:buNone/>
            </a:pP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i="1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mod 26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(2)</a:t>
            </a:r>
            <a:endParaRPr lang="en-GB" alt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		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(t + s)  mod 26 = (19 + 18) mod 26 = 37 mod 26 = 11 =  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		(h + o) mod 26 = (7 + 14) mod 26 = 21 mod 26 = 21 = V,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dst</a:t>
            </a:r>
            <a:endParaRPr lang="en-US" altLang="en-US" sz="2400" dirty="0">
              <a:solidFill>
                <a:srgbClr val="000000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6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1703</Words>
  <Application>Microsoft Office PowerPoint</Application>
  <PresentationFormat>Widescreen</PresentationFormat>
  <Paragraphs>235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Tahoma</vt:lpstr>
      <vt:lpstr>Times New Roman</vt:lpstr>
      <vt:lpstr>Office Theme</vt:lpstr>
      <vt:lpstr>Document</vt:lpstr>
      <vt:lpstr> Kriptografi Klasik (Bagian 2)</vt:lpstr>
      <vt:lpstr>Beberapa Cipher Klasik</vt:lpstr>
      <vt:lpstr>Vigènere Cipher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Varian Vigenere Cipher</vt:lpstr>
      <vt:lpstr>PowerPoint Presentation</vt:lpstr>
      <vt:lpstr>PowerPoint Presentation</vt:lpstr>
      <vt:lpstr>Playfair Cipher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rinaldi-irk</dc:creator>
  <cp:lastModifiedBy>Rinaldi Munir</cp:lastModifiedBy>
  <cp:revision>37</cp:revision>
  <dcterms:created xsi:type="dcterms:W3CDTF">2019-01-15T09:38:33Z</dcterms:created>
  <dcterms:modified xsi:type="dcterms:W3CDTF">2020-09-02T11:43:16Z</dcterms:modified>
</cp:coreProperties>
</file>