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BE92C-E49C-4B9A-9E83-9CFEA7F3EF03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9208-5B0B-47AF-AC9B-5416F4BB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A346F-8516-42F8-9CC8-7FB90316BEE6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583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3CA4CF-F0A9-4561-B08E-FB7186C1BA9E}" type="slidenum">
              <a:rPr lang="en-GB" altLang="en-US" sz="1200"/>
              <a:pPr/>
              <a:t>13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866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6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1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1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7D2E-7BEA-4562-8F2A-5921146C3EAB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4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.id/imgres?imgurl=http://www.lucidcafe.com/library/96jul/96julgifs/caesar.gif&amp;imgrefurl=http://www.lucidcafe.com/library/96jul/caesar.html&amp;h=312&amp;w=216&amp;sz=59&amp;hl=id&amp;start=6&amp;tbnid=rVwqykNcFLzTdM:&amp;tbnh=117&amp;tbnw=81&amp;prev=/images?q%3Dcaesar%26svnum%3D10%26hl%3Did%26lr%3D%26sa%3D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images.google.co.id/imgres?imgurl=http://www.markchurms.com/Merchant2/graphics/caesar-d.jpg&amp;imgrefurl=http://www.markchurms.com/mark-churms-original-art-oil-paintings-for-sale.html&amp;h=538&amp;w=600&amp;sz=90&amp;hl=id&amp;start=7&amp;tbnid=nJHPWFJZH0Ad0M:&amp;tbnh=121&amp;tbnw=135&amp;prev=/images?q%3Dcaesar%26svnum%3D10%26hl%3Did%26lr%3D%26sa%3D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>
                <a:solidFill>
                  <a:schemeClr val="tx2"/>
                </a:solidFill>
              </a:rPr>
              <a:t>Rinaldi </a:t>
            </a:r>
            <a:r>
              <a:rPr lang="en-GB" altLang="en-US" sz="1400" dirty="0" err="1">
                <a:solidFill>
                  <a:schemeClr val="tx2"/>
                </a:solidFill>
              </a:rPr>
              <a:t>Munir</a:t>
            </a:r>
            <a:r>
              <a:rPr lang="en-GB" altLang="en-US" sz="1400" dirty="0">
                <a:solidFill>
                  <a:schemeClr val="tx2"/>
                </a:solidFill>
              </a:rPr>
              <a:t>/IF4020 </a:t>
            </a:r>
            <a:r>
              <a:rPr lang="en-GB" altLang="en-US" sz="1400" dirty="0" err="1">
                <a:solidFill>
                  <a:schemeClr val="tx2"/>
                </a:solidFill>
              </a:rPr>
              <a:t>Kriptografi</a:t>
            </a:r>
            <a:endParaRPr lang="en-GB" altLang="en-US" sz="1400" dirty="0">
              <a:solidFill>
                <a:schemeClr val="tx2"/>
              </a:solidFill>
            </a:endParaRPr>
          </a:p>
        </p:txBody>
      </p:sp>
      <p:sp>
        <p:nvSpPr>
          <p:cNvPr id="4099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7276A6-A886-4E9D-B727-5D2CEFC3861C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6002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Klasik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1)</a:t>
            </a:r>
            <a:endParaRPr lang="en-GB" alt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76400" y="3659936"/>
            <a:ext cx="9144000" cy="2106559"/>
          </a:xfrm>
        </p:spPr>
        <p:txBody>
          <a:bodyPr>
            <a:normAutofit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: Dr. Rinaldi </a:t>
            </a:r>
            <a:r>
              <a:rPr lang="en-US" b="1" dirty="0" err="1"/>
              <a:t>Munir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Elektro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674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600832-9903-4324-B2D4-FEAB2407FEF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629" y="1458686"/>
            <a:ext cx="9775371" cy="4083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Kelemahan</a:t>
            </a:r>
            <a:r>
              <a:rPr lang="en-US" altLang="en-US" dirty="0">
                <a:solidFill>
                  <a:srgbClr val="000000"/>
                </a:solidFill>
              </a:rPr>
              <a:t>: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mudah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sangat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sedikit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26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68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641159-369D-4482-92EA-03C8C14E278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990600"/>
            <a:ext cx="10537372" cy="5226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kriptogram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XMZVH</a:t>
            </a:r>
            <a:r>
              <a:rPr lang="en-GB" altLang="en-US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74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84082"/>
              </p:ext>
            </p:extLst>
          </p:nvPr>
        </p:nvGraphicFramePr>
        <p:xfrm>
          <a:off x="1817914" y="1708240"/>
          <a:ext cx="8181728" cy="333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2293620" progId="Word.Document.8">
                  <p:embed/>
                </p:oleObj>
              </mc:Choice>
              <mc:Fallback>
                <p:oleObj name="Document" r:id="rId2" imgW="5629656" imgH="22936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914" y="1708240"/>
                        <a:ext cx="8181728" cy="33336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562100" y="5156021"/>
            <a:ext cx="876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potensial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CREAM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21.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digunakan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mendekripsikan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lainnya</a:t>
            </a:r>
            <a:r>
              <a:rPr kumimoji="1"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3144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F535FE-D204-4292-A2DF-953584E24228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5029" y="762000"/>
            <a:ext cx="9318171" cy="545465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en-US" altLang="en-US" sz="2400" dirty="0" err="1">
                <a:latin typeface="Courier New" panose="02070309020205020404" pitchFamily="49" charset="0"/>
              </a:rPr>
              <a:t>Cipherteks</a:t>
            </a:r>
            <a:r>
              <a:rPr lang="en-US" altLang="en-US" sz="2400" dirty="0">
                <a:latin typeface="Courier New" panose="02070309020205020404" pitchFamily="49" charset="0"/>
              </a:rPr>
              <a:t>: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PHHW PH DIWHU WKH WRJD SDUWB</a:t>
            </a:r>
          </a:p>
          <a:p>
            <a:pPr marL="609600" indent="-609600"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	PHHW PH DIWHU WKH WRJD SDUWB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KEY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1	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oggv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og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chvgt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vjg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vqic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rctva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2	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nffu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nf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bgufs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uif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uphb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qbsuz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  <a:tabLst>
                <a:tab pos="576263" algn="l"/>
              </a:tabLst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3	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meet me after the toga party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4	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Ldds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ld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zesdq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sgd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snfz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ozqsx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5	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kccr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kc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ydrcp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rfc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rmey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nyprw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6	…</a:t>
            </a: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21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ummb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um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inbmz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bpm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bwoi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xizbg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22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tlla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tl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hmaly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aol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avnh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whyaf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23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skkz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sk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glzkx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znk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zumg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vgxze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24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rjjy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rj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fkyjw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ymj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ytlf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ufwyd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25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qiix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qi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ejxiv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xli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xske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tevxc</a:t>
            </a:r>
            <a:endParaRPr lang="en-GB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247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D51681-DC67-4389-8134-889D711D1DEC}" type="slidenum">
              <a:rPr lang="en-GB" altLang="en-US">
                <a:solidFill>
                  <a:schemeClr val="tx2"/>
                </a:solidFill>
              </a:rPr>
              <a:pPr/>
              <a:t>13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pic>
        <p:nvPicPr>
          <p:cNvPr id="19460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78" y="1100932"/>
            <a:ext cx="5684837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74372" y="508001"/>
            <a:ext cx="628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VIVBQ SQBI SMBMUC LQ ICTI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5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0FA1F4-3CA5-4792-B481-ED5A881A256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990600"/>
            <a:ext cx="10450286" cy="5226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Misalkan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HSPPW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kemungkinan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potensial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	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4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dolls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11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wheel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k mana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kasusnya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lakukan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potongan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lain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4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11  agar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disimpulkan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974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3AF995-35FA-4A13-8F4E-632E7EB9C04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1" y="762000"/>
            <a:ext cx="10036629" cy="54546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Di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operasi</a:t>
            </a:r>
            <a:r>
              <a:rPr lang="en-US" altLang="en-US" dirty="0">
                <a:solidFill>
                  <a:srgbClr val="000000"/>
                </a:solidFill>
              </a:rPr>
              <a:t> Unix,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13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22533" name="Picture 4" descr="D:\Dataku\Kriptografi\Tahun 2006\RO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29" y="1796142"/>
            <a:ext cx="6378649" cy="400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7C4C2F-AABE-44F8-930A-4771EE06C012}"/>
              </a:ext>
            </a:extLst>
          </p:cNvPr>
          <p:cNvSpPr txBox="1"/>
          <p:nvPr/>
        </p:nvSpPr>
        <p:spPr>
          <a:xfrm>
            <a:off x="8757160" y="5527040"/>
            <a:ext cx="273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3708447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DAEA5D-5658-48C4-A37D-759CCFD3C45D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5" y="838200"/>
            <a:ext cx="9688286" cy="53784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ROT13(ROTATE) = EBGNGR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Nama “ROT13”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berasal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net.jokes</a:t>
            </a:r>
            <a:endParaRPr lang="en-GB" altLang="en-US" sz="24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hhtp://groups.google.com/group/net.jokes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 (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1980)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ROT13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biasanya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digunakan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forum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online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menyandikan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jawaban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teka-teki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kuis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canda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dsb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arsip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semula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		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ROT13(ROT13(P)) </a:t>
            </a:r>
            <a:r>
              <a:rPr lang="en-US" altLang="en-US" sz="2400" dirty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sebab</a:t>
            </a:r>
            <a:r>
              <a:rPr lang="en-US" altLang="en-US" sz="2400" dirty="0"/>
              <a:t>      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ROT</a:t>
            </a:r>
            <a:r>
              <a:rPr lang="en-US" altLang="en-US" sz="2400" baseline="-25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13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(ROT</a:t>
            </a:r>
            <a:r>
              <a:rPr lang="en-US" altLang="en-US" sz="2400" baseline="-30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13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)) = ROT</a:t>
            </a:r>
            <a:r>
              <a:rPr lang="en-US" altLang="en-US" sz="2400" baseline="-30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26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</a:rPr>
              <a:t>Jadi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dilakukan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mengenkripsi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kembali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ROT13</a:t>
            </a:r>
          </a:p>
        </p:txBody>
      </p:sp>
    </p:spTree>
    <p:extLst>
      <p:ext uri="{BB962C8B-B14F-4D97-AF65-F5344CB8AC3E}">
        <p14:creationId xmlns:p14="http://schemas.microsoft.com/office/powerpoint/2010/main" val="2375765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3" y="1893661"/>
            <a:ext cx="10787743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b="1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b="1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b="1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GB" b="1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(</a:t>
            </a:r>
            <a:r>
              <a:rPr lang="en-GB" i="1" dirty="0" err="1">
                <a:solidFill>
                  <a:srgbClr val="010000"/>
                </a:solidFill>
                <a:cs typeface="Times New Roman" pitchFamily="18" charset="0"/>
              </a:rPr>
              <a:t>monoalphabetic</a:t>
            </a:r>
            <a:r>
              <a:rPr lang="en-GB" i="1" dirty="0">
                <a:solidFill>
                  <a:srgbClr val="010000"/>
                </a:solidFill>
                <a:cs typeface="Times New Roman" pitchFamily="18" charset="0"/>
              </a:rPr>
              <a:t> cipher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r>
              <a:rPr lang="en-US" b="1" i="1" dirty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homofonik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Homophonic substitution cipher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r>
              <a:rPr lang="en-US" b="1" i="1" dirty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abjad-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majemuk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i="1" dirty="0" err="1">
                <a:solidFill>
                  <a:srgbClr val="000000"/>
                </a:solidFill>
                <a:cs typeface="Times New Roman" pitchFamily="18" charset="0"/>
              </a:rPr>
              <a:t>Polyalpabetic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 substitution cipher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Cipher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itchFamily="18" charset="0"/>
              </a:rPr>
              <a:t>poligram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Polygram substitution cipher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F4F660-0D69-4CA4-9869-35BEF9581EA2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51114" y="402772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4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Jenis-jenis</a:t>
            </a:r>
            <a:r>
              <a:rPr lang="en-U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Cipher</a:t>
            </a:r>
            <a:r>
              <a:rPr lang="en-U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Substitusi</a:t>
            </a:r>
            <a:endParaRPr lang="en-GB" sz="44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3709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E28377-C07A-4B66-B888-C5BFB5F661D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941" y="1676400"/>
            <a:ext cx="10515601" cy="46482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398463" indent="-398463">
              <a:defRPr/>
            </a:pP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di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plainteks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diganti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dirty="0" err="1">
                <a:solidFill>
                  <a:srgbClr val="010000"/>
                </a:solidFill>
                <a:cs typeface="Times New Roman" pitchFamily="18" charset="0"/>
              </a:rPr>
              <a:t>bersesuaian</a:t>
            </a:r>
            <a:r>
              <a:rPr lang="en-GB" dirty="0">
                <a:solidFill>
                  <a:srgbClr val="010000"/>
                </a:solidFill>
                <a:cs typeface="Times New Roman" pitchFamily="18" charset="0"/>
              </a:rPr>
              <a:t>. </a:t>
            </a: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    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Contoh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: </a:t>
            </a:r>
            <a:r>
              <a:rPr lang="en-US" i="1" dirty="0">
                <a:solidFill>
                  <a:srgbClr val="010000"/>
                </a:solidFill>
                <a:cs typeface="Times New Roman" pitchFamily="18" charset="0"/>
              </a:rPr>
              <a:t>Caesar Cipher</a:t>
            </a: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465138" indent="-465138" algn="just">
              <a:defRPr/>
            </a:pP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Jumlah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kemungkinan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susunan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huruf-huruf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dapat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dibuat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pada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sembarang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abjad-tunggal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adalah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cs typeface="Times New Roman" pitchFamily="18" charset="0"/>
              </a:rPr>
              <a:t>sebanyak</a:t>
            </a: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>
              <a:buNone/>
              <a:defRPr/>
            </a:pP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 </a:t>
            </a:r>
          </a:p>
          <a:p>
            <a:pPr marL="609600" indent="-609600" algn="just">
              <a:buNone/>
              <a:defRPr/>
            </a:pP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	  26! = 403.291.461.126.605.635.584.000.000</a:t>
            </a:r>
          </a:p>
          <a:p>
            <a:pPr marL="609600" indent="-609600">
              <a:buNone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solidFill>
                  <a:srgbClr val="010000"/>
                </a:solidFill>
                <a:cs typeface="Times New Roman" pitchFamily="18" charset="0"/>
              </a:rPr>
              <a:t>	</a:t>
            </a:r>
            <a:endParaRPr lang="en-GB" i="1" dirty="0">
              <a:solidFill>
                <a:srgbClr val="010000"/>
              </a:solidFill>
              <a:cs typeface="Times New Roman" pitchFamily="18" charset="0"/>
            </a:endParaRPr>
          </a:p>
        </p:txBody>
      </p:sp>
      <p:sp>
        <p:nvSpPr>
          <p:cNvPr id="25605" name="Title 6"/>
          <p:cNvSpPr>
            <a:spLocks noGrp="1"/>
          </p:cNvSpPr>
          <p:nvPr>
            <p:ph type="title"/>
          </p:nvPr>
        </p:nvSpPr>
        <p:spPr>
          <a:xfrm>
            <a:off x="957942" y="762000"/>
            <a:ext cx="8382000" cy="914400"/>
          </a:xfrm>
        </p:spPr>
        <p:txBody>
          <a:bodyPr/>
          <a:lstStyle/>
          <a:p>
            <a:pPr eaLnBrk="1" hangingPunct="1"/>
            <a:r>
              <a:rPr lang="en-GB" altLang="en-US" sz="3600" b="1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 dirty="0">
                <a:solidFill>
                  <a:srgbClr val="010000"/>
                </a:solidFill>
                <a:cs typeface="Times New Roman" panose="02020603050405020304" pitchFamily="18" charset="0"/>
              </a:rPr>
              <a:t> abjad-</a:t>
            </a:r>
            <a:r>
              <a:rPr lang="en-GB" altLang="en-US" sz="3600" b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tunggal</a:t>
            </a:r>
            <a: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  </a:t>
            </a:r>
            <a:r>
              <a:rPr lang="en-GB" altLang="en-US" sz="2800" dirty="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2800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monoalphabetic</a:t>
            </a:r>
            <a:r>
              <a:rPr lang="en-GB" altLang="en-US" sz="2800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800" dirty="0">
                <a:solidFill>
                  <a:srgbClr val="01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26863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3CB086-68AB-4FDF-8CE0-38434F574C8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257" y="838200"/>
            <a:ext cx="10874829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Tabel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dapat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dibentuk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secara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acak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Atau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kalimat</a:t>
            </a:r>
            <a:r>
              <a:rPr lang="en-US" altLang="en-US" sz="2400" dirty="0">
                <a:solidFill>
                  <a:srgbClr val="010000"/>
                </a:solidFill>
              </a:rPr>
              <a:t> yang </a:t>
            </a:r>
            <a:r>
              <a:rPr lang="en-US" altLang="en-US" sz="2400" dirty="0" err="1">
                <a:solidFill>
                  <a:srgbClr val="010000"/>
                </a:solidFill>
              </a:rPr>
              <a:t>mudah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diingat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we hope you enjoy this book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Buang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duplikasi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wehopyunjtisbk</a:t>
            </a: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Sambung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lain yang </a:t>
            </a:r>
            <a:r>
              <a:rPr lang="en-US" altLang="en-US" sz="2400" dirty="0" err="1">
                <a:solidFill>
                  <a:srgbClr val="010000"/>
                </a:solidFill>
              </a:rPr>
              <a:t>belum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ada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		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wehopyunjtisbkacdfglmqrvxz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Tabel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</a:t>
            </a:r>
          </a:p>
        </p:txBody>
      </p:sp>
      <p:graphicFrame>
        <p:nvGraphicFramePr>
          <p:cNvPr id="266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372744"/>
              </p:ext>
            </p:extLst>
          </p:nvPr>
        </p:nvGraphicFramePr>
        <p:xfrm>
          <a:off x="642257" y="1458685"/>
          <a:ext cx="10196948" cy="1001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711708" progId="Word.Document.8">
                  <p:embed/>
                </p:oleObj>
              </mc:Choice>
              <mc:Fallback>
                <p:oleObj name="Document" r:id="rId2" imgW="5486400" imgH="7117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257" y="1458685"/>
                        <a:ext cx="10196948" cy="10014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622405"/>
              </p:ext>
            </p:extLst>
          </p:nvPr>
        </p:nvGraphicFramePr>
        <p:xfrm>
          <a:off x="1333046" y="5549105"/>
          <a:ext cx="9493250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7438644" imgH="1562100" progId="Word.Document.8">
                  <p:embed/>
                </p:oleObj>
              </mc:Choice>
              <mc:Fallback>
                <p:oleObj name="Document" r:id="rId4" imgW="7438644" imgH="1562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046" y="5549105"/>
                        <a:ext cx="9493250" cy="197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2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3DD03D-460D-467D-88B9-1CD03B43BE3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Pendahuluan</a:t>
            </a:r>
            <a:endParaRPr lang="en-GB" altLang="en-US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enkripsi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berbasis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000000"/>
                </a:solidFill>
              </a:rPr>
              <a:t>alfabet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Menggunakan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pena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kertas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saja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belum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ada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Termasuk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kunci-simetri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i="1" dirty="0">
                <a:solidFill>
                  <a:srgbClr val="000000"/>
                </a:solidFill>
              </a:rPr>
              <a:t>Old cryptography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alasan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mempelajari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1.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Memahami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konsep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2.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modern.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3.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Memahami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kelemahan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3170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FF79A9-6BA5-4A03-BB6E-BC73C32D466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3" y="2165350"/>
            <a:ext cx="10025743" cy="4191000"/>
          </a:xfrm>
        </p:spPr>
        <p:txBody>
          <a:bodyPr>
            <a:normAutofit lnSpcReduction="10000"/>
          </a:bodyPr>
          <a:lstStyle/>
          <a:p>
            <a:pPr marL="398463" indent="-398463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dipetakan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salah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mungkin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marL="398463" indent="-398463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Tujuan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menyembunyikan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hubungan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statistik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antara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465138" indent="-465138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Fungsi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ciphering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memetakan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satu-ke-banyak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one-to-many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).</a:t>
            </a:r>
          </a:p>
          <a:p>
            <a:pPr marL="609600" indent="-60960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Misal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TQ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YT,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UX </a:t>
            </a:r>
            <a:r>
              <a:rPr lang="en-GB" sz="2400" dirty="0">
                <a:solidFill>
                  <a:srgbClr val="000000"/>
                </a:solidFill>
                <a:cs typeface="Courier New" pitchFamily="49" charset="0"/>
              </a:rPr>
              <a:t> (</a:t>
            </a:r>
            <a:r>
              <a:rPr lang="en-GB" sz="2400" dirty="0" err="1">
                <a:solidFill>
                  <a:srgbClr val="000000"/>
                </a:solidFill>
                <a:cs typeface="Courier New" pitchFamily="49" charset="0"/>
              </a:rPr>
              <a:t>homofon</a:t>
            </a:r>
            <a:r>
              <a:rPr lang="en-GB" sz="2400" dirty="0">
                <a:solidFill>
                  <a:srgbClr val="000000"/>
                </a:solidFill>
                <a:cs typeface="Courier New" pitchFamily="49" charset="0"/>
              </a:rPr>
              <a:t>)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>
              <a:buNone/>
              <a:defRPr/>
            </a:pP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		      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EK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KY</a:t>
            </a:r>
            <a:r>
              <a:rPr lang="en-US" sz="2400" dirty="0">
                <a:solidFill>
                  <a:srgbClr val="000000"/>
                </a:solidFill>
              </a:rPr>
              <a:t> 	      (</a:t>
            </a:r>
            <a:r>
              <a:rPr lang="en-US" sz="2400" dirty="0" err="1">
                <a:solidFill>
                  <a:srgbClr val="000000"/>
                </a:solidFill>
              </a:rPr>
              <a:t>homofon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27653" name="Title 6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z="3600" b="1" i="1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>
                <a:solidFill>
                  <a:srgbClr val="010000"/>
                </a:solidFill>
                <a:cs typeface="Times New Roman" panose="02020603050405020304" pitchFamily="18" charset="0"/>
              </a:rPr>
              <a:t> Substitusi Homofonik</a:t>
            </a:r>
            <a:r>
              <a:rPr lang="en-GB" altLang="en-US" sz="360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br>
              <a:rPr lang="en-GB" altLang="en-US" sz="3600">
                <a:solidFill>
                  <a:srgbClr val="010000"/>
                </a:solidFill>
                <a:cs typeface="Times New Roman" panose="02020603050405020304" pitchFamily="18" charset="0"/>
              </a:rPr>
            </a:br>
            <a:r>
              <a:rPr lang="en-GB" altLang="en-US" sz="280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>
                <a:solidFill>
                  <a:srgbClr val="000000"/>
                </a:solidFill>
                <a:cs typeface="Times New Roman" panose="02020603050405020304" pitchFamily="18" charset="0"/>
              </a:rPr>
              <a:t>Homophonic substitution cipher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961546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D3A395-426F-44A3-B4CB-D9105458A29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5543" y="838200"/>
            <a:ext cx="10080171" cy="53784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Sebuah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teks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dengan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frekuensi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kemunculan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huruf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sbb</a:t>
            </a:r>
            <a:r>
              <a:rPr lang="en-US" altLang="en-US" dirty="0">
                <a:solidFill>
                  <a:srgbClr val="010000"/>
                </a:solidFill>
              </a:rPr>
              <a:t>: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Huruf</a:t>
            </a:r>
            <a:r>
              <a:rPr lang="en-US" altLang="en-US" dirty="0">
                <a:solidFill>
                  <a:srgbClr val="010000"/>
                </a:solidFill>
              </a:rPr>
              <a:t> E </a:t>
            </a:r>
            <a:r>
              <a:rPr lang="en-US" altLang="en-US" dirty="0" err="1">
                <a:solidFill>
                  <a:srgbClr val="010000"/>
                </a:solidFill>
              </a:rPr>
              <a:t>muncul</a:t>
            </a:r>
            <a:r>
              <a:rPr lang="en-US" altLang="en-US" dirty="0">
                <a:solidFill>
                  <a:srgbClr val="010000"/>
                </a:solidFill>
              </a:rPr>
              <a:t> 13 % 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dikodekan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dengan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13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huruf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homofon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endParaRPr lang="en-US" altLang="en-US" dirty="0">
              <a:solidFill>
                <a:srgbClr val="010000"/>
              </a:solidFill>
            </a:endParaRPr>
          </a:p>
        </p:txBody>
      </p:sp>
      <p:graphicFrame>
        <p:nvGraphicFramePr>
          <p:cNvPr id="286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280072"/>
              </p:ext>
            </p:extLst>
          </p:nvPr>
        </p:nvGraphicFramePr>
        <p:xfrm>
          <a:off x="2149249" y="1632859"/>
          <a:ext cx="6891337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442460" imgH="1816608" progId="Word.Document.8">
                  <p:embed/>
                </p:oleObj>
              </mc:Choice>
              <mc:Fallback>
                <p:oleObj name="Document" r:id="rId2" imgW="4442460" imgH="1816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249" y="1632859"/>
                        <a:ext cx="6891337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18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4F4BB1-441A-4CE2-BB73-33986812FC8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D8060D-5BC2-491F-B22C-83A75A31086A}"/>
              </a:ext>
            </a:extLst>
          </p:cNvPr>
          <p:cNvSpPr txBox="1"/>
          <p:nvPr/>
        </p:nvSpPr>
        <p:spPr>
          <a:xfrm>
            <a:off x="5816027" y="458216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35D807E2-ADB0-4B4A-90BB-964A8A28E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487" y="657225"/>
            <a:ext cx="667702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43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615709-A0F3-422F-84A2-2C67B45081D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886" y="762000"/>
            <a:ext cx="10580914" cy="545465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Unit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mana yang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dipilih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diantara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homofon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ditentukan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secara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acak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10000"/>
                </a:solidFill>
              </a:rPr>
              <a:t>		</a:t>
            </a:r>
            <a:r>
              <a:rPr lang="en-US" altLang="en-US" dirty="0" err="1">
                <a:solidFill>
                  <a:srgbClr val="010000"/>
                </a:solidFill>
              </a:rPr>
              <a:t>Plainteks</a:t>
            </a:r>
            <a:r>
              <a:rPr lang="en-US" altLang="en-US" dirty="0">
                <a:solidFill>
                  <a:srgbClr val="010000"/>
                </a:solidFill>
              </a:rPr>
              <a:t>:    </a:t>
            </a:r>
            <a:r>
              <a:rPr lang="en-GB" altLang="en-US" dirty="0" err="1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kripto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10000"/>
                </a:solidFill>
              </a:rPr>
              <a:t>		</a:t>
            </a:r>
            <a:r>
              <a:rPr lang="en-US" altLang="en-US" dirty="0" err="1">
                <a:solidFill>
                  <a:srgbClr val="010000"/>
                </a:solidFill>
              </a:rPr>
              <a:t>Cipherteks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GB" altLang="en-US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LV TA FI JA MS KP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Enkripsi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satu-ke-banyak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Dekripsi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satu-ke-satu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Dekripsi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menggunakan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tabel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homofon</a:t>
            </a:r>
            <a:endParaRPr lang="en-US" altLang="en-US" dirty="0">
              <a:solidFill>
                <a:srgbClr val="01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10000"/>
                </a:solidFill>
              </a:rPr>
              <a:t>   yang </a:t>
            </a:r>
            <a:r>
              <a:rPr lang="en-US" altLang="en-US" dirty="0" err="1">
                <a:solidFill>
                  <a:srgbClr val="010000"/>
                </a:solidFill>
              </a:rPr>
              <a:t>sama</a:t>
            </a:r>
            <a:r>
              <a:rPr lang="en-US" altLang="en-US" dirty="0">
                <a:solidFill>
                  <a:srgbClr val="010000"/>
                </a:solidFill>
              </a:rPr>
              <a:t>.</a:t>
            </a:r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D96B73A-9F14-48F0-85C0-BE7B0D73E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034" y="1883432"/>
            <a:ext cx="4959966" cy="411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1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CD3B42-DA1F-4996-9C39-20AEC6331F3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4" y="1719036"/>
            <a:ext cx="10374086" cy="4464050"/>
          </a:xfrm>
        </p:spPr>
        <p:txBody>
          <a:bodyPr/>
          <a:lstStyle/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endParaRPr lang="en-US" altLang="en-US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609600" indent="-609600"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Vigenere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Cipher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kuliah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  <p:sp>
        <p:nvSpPr>
          <p:cNvPr id="31749" name="Title 6"/>
          <p:cNvSpPr>
            <a:spLocks noGrp="1"/>
          </p:cNvSpPr>
          <p:nvPr>
            <p:ph type="title"/>
          </p:nvPr>
        </p:nvSpPr>
        <p:spPr>
          <a:xfrm>
            <a:off x="838200" y="402772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z="3600" b="1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 dirty="0">
                <a:solidFill>
                  <a:srgbClr val="010000"/>
                </a:solidFill>
                <a:cs typeface="Times New Roman" panose="02020603050405020304" pitchFamily="18" charset="0"/>
              </a:rPr>
              <a:t> Abjad-</a:t>
            </a:r>
            <a:r>
              <a:rPr lang="en-GB" altLang="en-US" sz="3600" b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Majemuk</a:t>
            </a:r>
            <a: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b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</a:br>
            <a:r>
              <a:rPr lang="en-GB" altLang="en-US" sz="2800" dirty="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Polyalpabetic</a:t>
            </a:r>
            <a:r>
              <a:rPr lang="en-US" altLang="en-US" sz="2800" i="1" dirty="0">
                <a:solidFill>
                  <a:srgbClr val="000000"/>
                </a:solidFill>
                <a:cs typeface="Times New Roman" panose="02020603050405020304" pitchFamily="18" charset="0"/>
              </a:rPr>
              <a:t> substitution cipher</a:t>
            </a: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85467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CCF59E-7C78-4E63-8C51-46D6687695B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313" y="762000"/>
            <a:ext cx="10036629" cy="559435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 (</a:t>
            </a:r>
            <a:r>
              <a:rPr lang="en-US" altLang="en-US" dirty="0" err="1">
                <a:solidFill>
                  <a:srgbClr val="010000"/>
                </a:solidFill>
              </a:rPr>
              <a:t>spasi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dibuang</a:t>
            </a:r>
            <a:r>
              <a:rPr lang="en-US" altLang="en-US" dirty="0">
                <a:solidFill>
                  <a:srgbClr val="010000"/>
                </a:solidFill>
              </a:rPr>
              <a:t>)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kriptografiklasikdengancipheralfabetmajemuk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K  :  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LAMPIONLAMPIONLAMPIONLAMPIONLAMPIONLAMPIONL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GB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	C</a:t>
            </a:r>
            <a:r>
              <a:rPr lang="en-GB" altLang="en-US" sz="2400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</a:t>
            </a:r>
            <a:r>
              <a:rPr lang="en-GB" altLang="en-US" sz="2400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70605"/>
                </a:solidFill>
                <a:latin typeface="Courier New" panose="02070309020205020404" pitchFamily="49" charset="0"/>
              </a:rPr>
              <a:t>VRUEBCTCARXSZNDIWSMBTLNOXXVRCAXUIPREMMYMAHV</a:t>
            </a:r>
            <a:endParaRPr lang="en-US" altLang="en-US" sz="2400" dirty="0">
              <a:solidFill>
                <a:srgbClr val="070605"/>
              </a:solidFill>
              <a:latin typeface="Courier New" panose="02070309020205020404" pitchFamily="49" charset="0"/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 err="1">
                <a:solidFill>
                  <a:srgbClr val="010000"/>
                </a:solidFill>
              </a:rPr>
              <a:t>Perhitungan</a:t>
            </a:r>
            <a:r>
              <a:rPr lang="en-US" altLang="en-US" sz="2000" dirty="0">
                <a:solidFill>
                  <a:srgbClr val="010000"/>
                </a:solidFill>
              </a:rPr>
              <a:t>: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(10 + 11) mod 26 = 21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V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 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(17 + 0) mod 26 = 17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I 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(8 + 12) mod 26 = 20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U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</a:t>
            </a:r>
            <a:r>
              <a:rPr lang="en-US" altLang="en-US" sz="2600" dirty="0" err="1">
                <a:solidFill>
                  <a:srgbClr val="010000"/>
                </a:solidFill>
              </a:rPr>
              <a:t>dst</a:t>
            </a:r>
            <a:endParaRPr lang="en-US" altLang="en-US" sz="26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4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 2: (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spasi</a:t>
            </a:r>
            <a:r>
              <a:rPr lang="en-US" altLang="en-US" sz="2400" dirty="0">
                <a:solidFill>
                  <a:srgbClr val="010000"/>
                </a:solidFill>
              </a:rPr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600" dirty="0">
                <a:solidFill>
                  <a:srgbClr val="010000"/>
                </a:solidFill>
              </a:rPr>
              <a:t>P: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she sells sea shells by the seashore</a:t>
            </a:r>
            <a:endParaRPr lang="en-US" altLang="en-US" sz="26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K: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KEY KEYKE YKE YKEYKE YK EYK EYKEYKEY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C: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CLC CIJVW QOE QRIJVW ZI XFO WCKWFYVC</a:t>
            </a:r>
            <a:endParaRPr lang="en-GB" altLang="en-US" sz="2600" dirty="0">
              <a:solidFill>
                <a:srgbClr val="01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13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A6F6A0-09C4-4AD1-B3B5-303DC56B43C1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1113" y="762000"/>
            <a:ext cx="10341429" cy="5454650"/>
          </a:xfrm>
        </p:spPr>
        <p:txBody>
          <a:bodyPr/>
          <a:lstStyle/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		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…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     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…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i="1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f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…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…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1,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ekivalen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55562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B6D6A1-835A-4071-90B9-B393E9A66DD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685" y="1752600"/>
            <a:ext cx="11081657" cy="4572000"/>
          </a:xfrm>
        </p:spPr>
        <p:txBody>
          <a:bodyPr/>
          <a:lstStyle/>
          <a:p>
            <a:pPr marL="609600" indent="-609600" algn="just"/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Blok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disubstitusi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609600" indent="-609600" algn="just"/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7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marL="609600" indent="-609600" algn="just"/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unit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/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2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700" i="1" dirty="0">
                <a:solidFill>
                  <a:srgbClr val="000000"/>
                </a:solidFill>
                <a:cs typeface="Times New Roman" panose="02020603050405020304" pitchFamily="18" charset="0"/>
              </a:rPr>
              <a:t>bigram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),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3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ternari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-gram,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dst</a:t>
            </a:r>
            <a:endParaRPr lang="en-US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Tujuannya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distribusi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i="1" dirty="0">
                <a:solidFill>
                  <a:srgbClr val="000000"/>
                </a:solidFill>
                <a:cs typeface="Times New Roman" panose="02020603050405020304" pitchFamily="18" charset="0"/>
              </a:rPr>
              <a:t>flat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datar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),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hal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menyulitkan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analisis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 algn="just"/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dijelaskan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kuliah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821" name="Title 6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b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00"/>
                </a:solidFill>
                <a:cs typeface="Times New Roman" panose="02020603050405020304" pitchFamily="18" charset="0"/>
              </a:rPr>
              <a:t>Polygram substitution cipher</a:t>
            </a: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2174581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C7A8D2-18E7-4B3C-A6BC-0D76458D00A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772886" y="479425"/>
            <a:ext cx="8305800" cy="914400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00"/>
                </a:solidFill>
                <a:cs typeface="Times New Roman" panose="02020603050405020304" pitchFamily="18" charset="0"/>
              </a:rPr>
              <a:t>Cipher </a:t>
            </a: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886" y="1556657"/>
            <a:ext cx="10287000" cy="4114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mengubah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plaintekls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kata lain,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rangkaian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Nama lain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mempermutasikan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karakter-karakter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1972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489573-692B-4744-A024-082DD1FB646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0857" y="685800"/>
            <a:ext cx="10646229" cy="57150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departemen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teknik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informatika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emente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knikin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format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ikaitb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vertikal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DEKFIEMNOKPEIRAANKMIRTIATTENTB	  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tanpa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spasi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DEKF IEMN OKPE IRAA NKMI RTIA TTEN TB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huruf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6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622BB7-AD8A-412E-ABA9-40076DE06F66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3657" y="968828"/>
            <a:ext cx="11190514" cy="492125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disusun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oleh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747713" indent="-747713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1. </a:t>
            </a:r>
            <a:r>
              <a:rPr 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mengganti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795338" indent="-795338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2. </a:t>
            </a:r>
            <a:r>
              <a:rPr 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mengubah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susunan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lainnya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	</a:t>
            </a:r>
          </a:p>
          <a:p>
            <a:pPr marL="795338" indent="-795338" algn="just">
              <a:buNone/>
              <a:defRPr/>
            </a:pP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Oleh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itu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dikenal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macam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cipher di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indent="-53975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Substitution Ciphers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indent="-53975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.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Transposition Ciphers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919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C9BBE6-D64C-4CBF-8717-D1CF2C8ADB2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8280" y="901700"/>
            <a:ext cx="8305800" cy="54546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  	    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30 / 6 = 5)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DEKFI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EMNOK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PEIRA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ANKMI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RTIAT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TENTB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vertikal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departemen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teknik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informatika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</a:t>
            </a:r>
            <a:endParaRPr lang="en-GB" alt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421FBD-897B-4D3D-9105-FEDBE1095FF8}"/>
              </a:ext>
            </a:extLst>
          </p:cNvPr>
          <p:cNvSpPr/>
          <p:nvPr/>
        </p:nvSpPr>
        <p:spPr>
          <a:xfrm>
            <a:off x="3373861" y="305742"/>
            <a:ext cx="566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DEKFIEMNOKPEIRAANKMIRTIATTENTB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33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04D79E-DC77-41C6-AECC-C532886D3A3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914400"/>
            <a:ext cx="8305800" cy="53022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 lain: </a:t>
            </a:r>
            <a:r>
              <a:rPr lang="en-US" altLang="en-US" sz="2400" dirty="0" err="1">
                <a:solidFill>
                  <a:srgbClr val="010000"/>
                </a:solidFill>
              </a:rPr>
              <a:t>Plainteks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GB" altLang="en-US" sz="2400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 GANESHA SEPULUH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</a:p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Bagi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menjadi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blok-blok</a:t>
            </a:r>
            <a:r>
              <a:rPr lang="en-US" altLang="en-US" sz="2400" dirty="0">
                <a:solidFill>
                  <a:srgbClr val="010000"/>
                </a:solidFill>
              </a:rPr>
              <a:t> 8-huruf. </a:t>
            </a:r>
            <a:r>
              <a:rPr lang="en-US" altLang="en-US" sz="2400" dirty="0" err="1">
                <a:solidFill>
                  <a:srgbClr val="010000"/>
                </a:solidFill>
              </a:rPr>
              <a:t>Jika</a:t>
            </a:r>
            <a:r>
              <a:rPr lang="en-US" altLang="en-US" sz="2400" dirty="0">
                <a:solidFill>
                  <a:srgbClr val="010000"/>
                </a:solidFill>
              </a:rPr>
              <a:t> &lt; 8, </a:t>
            </a:r>
            <a:r>
              <a:rPr lang="en-US" altLang="en-US" sz="2400" dirty="0" err="1">
                <a:solidFill>
                  <a:srgbClr val="010000"/>
                </a:solidFill>
              </a:rPr>
              <a:t>tambahkan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palsu</a:t>
            </a:r>
            <a:r>
              <a:rPr lang="en-US" altLang="en-US" sz="2400" dirty="0">
                <a:solidFill>
                  <a:srgbClr val="010000"/>
                </a:solidFill>
              </a:rPr>
              <a:t>.</a:t>
            </a: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Cipherteks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GB" altLang="en-US" sz="2400" b="1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STBAGNEIUASPEULHGABDCEFH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</a:p>
        </p:txBody>
      </p:sp>
      <p:graphicFrame>
        <p:nvGraphicFramePr>
          <p:cNvPr id="38917" name="Object 2"/>
          <p:cNvGraphicFramePr>
            <a:graphicFrameLocks noChangeAspect="1"/>
          </p:cNvGraphicFramePr>
          <p:nvPr/>
        </p:nvGraphicFramePr>
        <p:xfrm>
          <a:off x="2209800" y="2819401"/>
          <a:ext cx="8229600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76900" imgH="2232660" progId="Word.Document.8">
                  <p:embed/>
                </p:oleObj>
              </mc:Choice>
              <mc:Fallback>
                <p:oleObj name="Document" r:id="rId2" imgW="5676900" imgH="2232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19401"/>
                        <a:ext cx="8229600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166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66AB8D-C2E7-4A4B-92C6-97B9B654040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39940" name="Object 2"/>
          <p:cNvGraphicFramePr>
            <a:graphicFrameLocks noGrp="1" noChangeAspect="1"/>
          </p:cNvGraphicFramePr>
          <p:nvPr>
            <p:ph type="body" idx="1"/>
          </p:nvPr>
        </p:nvGraphicFramePr>
        <p:xfrm>
          <a:off x="2209800" y="1295400"/>
          <a:ext cx="8458200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071116" progId="Word.Document.8">
                  <p:embed/>
                </p:oleObj>
              </mc:Choice>
              <mc:Fallback>
                <p:oleObj name="Document" r:id="rId2" imgW="5486400" imgH="20711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95400"/>
                        <a:ext cx="8458200" cy="319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803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1431F1-A0CF-4997-8EAC-61CE8050AF9C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08038"/>
            <a:ext cx="7772400" cy="838200"/>
          </a:xfrm>
        </p:spPr>
        <p:txBody>
          <a:bodyPr/>
          <a:lstStyle/>
          <a:p>
            <a:r>
              <a:rPr lang="en-US" altLang="en-US" b="1" dirty="0"/>
              <a:t>Super-</a:t>
            </a:r>
            <a:r>
              <a:rPr lang="en-US" altLang="en-US" b="1" dirty="0" err="1"/>
              <a:t>enkripsi</a:t>
            </a:r>
            <a:endParaRPr lang="en-US" altLang="en-US" b="1" dirty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rgbClr val="010000"/>
                </a:solidFill>
              </a:rPr>
              <a:t>Menggabungkan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i="1" dirty="0">
                <a:solidFill>
                  <a:srgbClr val="010000"/>
                </a:solidFill>
              </a:rPr>
              <a:t>cipher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substitusi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dengan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i="1" dirty="0">
                <a:solidFill>
                  <a:srgbClr val="010000"/>
                </a:solidFill>
              </a:rPr>
              <a:t>cipher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transposisi</a:t>
            </a:r>
            <a:r>
              <a:rPr lang="en-US" altLang="en-US" dirty="0">
                <a:solidFill>
                  <a:srgbClr val="01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GB" altLang="en-US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caesar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KHOOR ZRUOG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4):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KHOO</a:t>
            </a:r>
            <a:endParaRPr lang="en-GB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RZRU</a:t>
            </a:r>
            <a:endParaRPr lang="en-GB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OGZZ</a:t>
            </a:r>
            <a:endParaRPr lang="en-GB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akhir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KROHZGORZOUZ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214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8701E8-6DD4-4C26-9B58-B4D51DEF3B24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87829" y="7620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Substitusi</a:t>
            </a:r>
            <a:endParaRPr lang="en-GB" altLang="en-US" dirty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829" y="1600200"/>
            <a:ext cx="9775371" cy="46164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i="1" dirty="0">
                <a:solidFill>
                  <a:srgbClr val="000000"/>
                </a:solidFill>
              </a:rPr>
              <a:t>Caesar Cipher</a:t>
            </a: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Tiap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alfabet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digeser</a:t>
            </a:r>
            <a:r>
              <a:rPr lang="en-US" altLang="en-US" dirty="0">
                <a:solidFill>
                  <a:srgbClr val="000000"/>
                </a:solidFill>
              </a:rPr>
              <a:t> 3 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kanan</a:t>
            </a:r>
            <a:endParaRPr lang="en-US" altLang="en-US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000" i="1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A B C D E F G H I J K L M N O P Q R S T U V W X Y Z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i="1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E F G H I J K L M N O P Q R S T U V W X Y Z A B C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17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: 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dan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GB" altLang="en-US" sz="1700" dirty="0"/>
          </a:p>
        </p:txBody>
      </p:sp>
      <p:pic>
        <p:nvPicPr>
          <p:cNvPr id="8198" name="Picture 5" descr="http://images.google.co.id/images?q=tbn:rVwqykNcFLzTdM:http://www.lucidcafe.com/library/96jul/96julgifs/caesa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658" y="338136"/>
            <a:ext cx="1948542" cy="281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http://images.google.co.id/images?q=tbn:nJHPWFJZH0Ad0M:http://www.markchurms.com/Merchant2/graphics/caesar-d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3213"/>
            <a:ext cx="1726248" cy="14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iphrdsk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801" y="4038956"/>
            <a:ext cx="2845713" cy="2808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37899" y="5965941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00"/>
                </a:solidFill>
              </a:rPr>
              <a:t>Caesar wheel</a:t>
            </a:r>
          </a:p>
        </p:txBody>
      </p:sp>
    </p:spTree>
    <p:extLst>
      <p:ext uri="{BB962C8B-B14F-4D97-AF65-F5344CB8AC3E}">
        <p14:creationId xmlns:p14="http://schemas.microsoft.com/office/powerpoint/2010/main" val="7360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BE737C-FB05-4321-A9CA-923BF56542D2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371" y="881743"/>
            <a:ext cx="11288486" cy="51498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Supaya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aman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dikelompokkan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n-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misalnya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4-huruf: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Semula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DZDVL DVWHULA GDQ WHPDQQBA REHOLA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Courier New" panose="02070309020205020404" pitchFamily="49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DZDV LDVW HULA GDQW HPDQ QBAR EHOL A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membuang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semua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spasi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DZDVLDVWHULAGDQWHPDQQBAREHOLA	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Tujuannya</a:t>
            </a:r>
            <a:r>
              <a:rPr lang="en-US" altLang="en-US" dirty="0">
                <a:solidFill>
                  <a:srgbClr val="000000"/>
                </a:solidFill>
              </a:rPr>
              <a:t> agar </a:t>
            </a:r>
            <a:r>
              <a:rPr lang="en-US" altLang="en-US" dirty="0" err="1">
                <a:solidFill>
                  <a:srgbClr val="000000"/>
                </a:solidFill>
              </a:rPr>
              <a:t>kriptanalisis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73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CC5224-8F8E-459F-94E6-6E3020A1C28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3" y="576942"/>
            <a:ext cx="11016343" cy="53022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  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A = 0,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		 	B = 1,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			 C = 2,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		 	 ...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		 	Z = 25				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Caesar Cipher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dirumuskan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matematis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+ 3) mod 26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– 3) mod 26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Ket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;   </a:t>
            </a:r>
            <a:r>
              <a:rPr lang="en-GB" altLang="en-US" dirty="0">
                <a:cs typeface="Times New Roman" panose="02020603050405020304" pitchFamily="18" charset="0"/>
              </a:rPr>
              <a:t>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8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563" y="870404"/>
            <a:ext cx="9816874" cy="52260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Courier New" panose="02070309020205020404" pitchFamily="49" charset="0"/>
              </a:rPr>
              <a:t>: 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dan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i="1" dirty="0"/>
          </a:p>
          <a:p>
            <a:pPr>
              <a:defRPr/>
            </a:pP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= ‘a’ = 0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(0) = (0 + 3) </a:t>
            </a:r>
            <a:r>
              <a:rPr lang="en-US" b="1" dirty="0"/>
              <a:t>mod</a:t>
            </a:r>
            <a:r>
              <a:rPr lang="en-US" dirty="0"/>
              <a:t> 26 = 3 = ‘D’</a:t>
            </a:r>
          </a:p>
          <a:p>
            <a:pPr>
              <a:defRPr/>
            </a:pP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 = ‘w’ = 22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(22) = (22 + 3) </a:t>
            </a:r>
            <a:r>
              <a:rPr lang="en-US" b="1" dirty="0"/>
              <a:t>mod</a:t>
            </a:r>
            <a:r>
              <a:rPr lang="en-US" dirty="0"/>
              <a:t> 26 = 25 = ‘Z’</a:t>
            </a:r>
          </a:p>
          <a:p>
            <a:pPr>
              <a:defRPr/>
            </a:pPr>
            <a:r>
              <a:rPr lang="en-US" i="1" dirty="0"/>
              <a:t>p</a:t>
            </a:r>
            <a:r>
              <a:rPr lang="en-US" baseline="-25000" dirty="0"/>
              <a:t>3</a:t>
            </a:r>
            <a:r>
              <a:rPr lang="en-US" dirty="0"/>
              <a:t> = ‘a’ = 0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3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(0) = (0 + 3) </a:t>
            </a:r>
            <a:r>
              <a:rPr lang="en-US" b="1" dirty="0"/>
              <a:t>mod</a:t>
            </a:r>
            <a:r>
              <a:rPr lang="en-US" dirty="0"/>
              <a:t> 26 = 3 = ‘D’</a:t>
            </a:r>
          </a:p>
          <a:p>
            <a:pPr>
              <a:defRPr/>
            </a:pPr>
            <a:r>
              <a:rPr lang="en-US" i="1" dirty="0"/>
              <a:t>p</a:t>
            </a:r>
            <a:r>
              <a:rPr lang="en-US" baseline="-25000" dirty="0"/>
              <a:t>4</a:t>
            </a:r>
            <a:r>
              <a:rPr lang="en-US" dirty="0"/>
              <a:t> = ‘s’ = 18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4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(18) = (18 + 3) </a:t>
            </a:r>
            <a:r>
              <a:rPr lang="en-US" b="1" dirty="0"/>
              <a:t>mod</a:t>
            </a:r>
            <a:r>
              <a:rPr lang="en-US" dirty="0"/>
              <a:t> 26 = 21 = ‘V’</a:t>
            </a:r>
          </a:p>
          <a:p>
            <a:pPr>
              <a:defRPr/>
            </a:pPr>
            <a:r>
              <a:rPr lang="en-US" i="1" dirty="0"/>
              <a:t>p</a:t>
            </a:r>
            <a:r>
              <a:rPr lang="en-US" baseline="-25000" dirty="0"/>
              <a:t>5</a:t>
            </a:r>
            <a:r>
              <a:rPr lang="en-US" dirty="0"/>
              <a:t> = ‘</a:t>
            </a:r>
            <a:r>
              <a:rPr lang="en-US" dirty="0" err="1"/>
              <a:t>i</a:t>
            </a:r>
            <a:r>
              <a:rPr lang="en-US" dirty="0"/>
              <a:t>’ = 8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baseline="-25000" dirty="0"/>
              <a:t>4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dirty="0"/>
              <a:t>(8) = (8 + 3) </a:t>
            </a:r>
            <a:r>
              <a:rPr lang="en-US" b="1" dirty="0"/>
              <a:t>mod</a:t>
            </a:r>
            <a:r>
              <a:rPr lang="en-US" dirty="0"/>
              <a:t> 26 = 11 = ‘L’</a:t>
            </a:r>
          </a:p>
          <a:p>
            <a:pPr>
              <a:defRPr/>
            </a:pPr>
            <a:r>
              <a:rPr lang="en-US" dirty="0" err="1"/>
              <a:t>dst</a:t>
            </a:r>
            <a:r>
              <a:rPr lang="en-US" dirty="0"/>
              <a:t>…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GB" alt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C3304C-3A86-4292-832B-3DFFEF7AF635}" type="slidenum">
              <a:rPr lang="en-GB" altLang="en-US">
                <a:solidFill>
                  <a:schemeClr val="tx2"/>
                </a:solidFill>
              </a:rPr>
              <a:pPr/>
              <a:t>7</a:t>
            </a:fld>
            <a:endParaRPr lang="en-GB" alt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4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C03BD1-2CEB-4F8A-9252-2934DCBC2C04}" type="slidenum">
              <a:rPr lang="en-GB" altLang="en-US">
                <a:solidFill>
                  <a:schemeClr val="tx2"/>
                </a:solidFill>
              </a:rPr>
              <a:pPr/>
              <a:t>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81743" y="653142"/>
            <a:ext cx="10918371" cy="570320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7113" indent="-455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0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7129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kern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8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8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US" sz="2800" kern="0" dirty="0"/>
          </a:p>
          <a:p>
            <a:pPr marL="0" indent="0">
              <a:buNone/>
              <a:defRPr/>
            </a:pPr>
            <a:endParaRPr lang="en-US" altLang="en-US" sz="2800" kern="0" dirty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2800" i="1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 = ‘D’ = 3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dirty="0"/>
              <a:t> = </a:t>
            </a:r>
            <a:r>
              <a:rPr lang="en-US" sz="2800" i="1" dirty="0"/>
              <a:t>D</a:t>
            </a:r>
            <a:r>
              <a:rPr lang="en-US" sz="2800" dirty="0"/>
              <a:t>(3) = (3 – 3) </a:t>
            </a:r>
            <a:r>
              <a:rPr lang="en-US" sz="2800" b="1" dirty="0"/>
              <a:t>mod</a:t>
            </a:r>
            <a:r>
              <a:rPr lang="en-US" sz="2800" dirty="0"/>
              <a:t> 26 = 0 = ‘a’</a:t>
            </a:r>
          </a:p>
          <a:p>
            <a:pPr>
              <a:defRPr/>
            </a:pPr>
            <a:r>
              <a:rPr lang="en-US" sz="2800" i="1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 = ‘Z’ = 25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baseline="-25000" dirty="0"/>
              <a:t>2</a:t>
            </a:r>
            <a:r>
              <a:rPr lang="en-US" sz="2800" dirty="0"/>
              <a:t> = </a:t>
            </a:r>
            <a:r>
              <a:rPr lang="en-US" sz="2800" i="1" dirty="0"/>
              <a:t>D</a:t>
            </a:r>
            <a:r>
              <a:rPr lang="en-US" sz="2800" dirty="0"/>
              <a:t>(25) = (25 – 3) </a:t>
            </a:r>
            <a:r>
              <a:rPr lang="en-US" sz="2800" b="1" dirty="0"/>
              <a:t>mod</a:t>
            </a:r>
            <a:r>
              <a:rPr lang="en-US" sz="2800" dirty="0"/>
              <a:t> 26 = 22 = ‘w’</a:t>
            </a:r>
          </a:p>
          <a:p>
            <a:pPr>
              <a:defRPr/>
            </a:pPr>
            <a:r>
              <a:rPr lang="en-US" sz="2800" i="1" dirty="0"/>
              <a:t>c</a:t>
            </a:r>
            <a:r>
              <a:rPr lang="en-US" sz="2800" baseline="-25000" dirty="0"/>
              <a:t>3</a:t>
            </a:r>
            <a:r>
              <a:rPr lang="en-US" sz="2800" dirty="0"/>
              <a:t> = ‘D’ = 3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baseline="-25000" dirty="0"/>
              <a:t>3</a:t>
            </a:r>
            <a:r>
              <a:rPr lang="en-US" sz="2800" dirty="0"/>
              <a:t> = </a:t>
            </a:r>
            <a:r>
              <a:rPr lang="en-US" sz="2800" i="1" dirty="0"/>
              <a:t>D</a:t>
            </a:r>
            <a:r>
              <a:rPr lang="en-US" sz="2800" dirty="0"/>
              <a:t>(3) = (3 – 3) </a:t>
            </a:r>
            <a:r>
              <a:rPr lang="en-US" sz="2800" b="1" dirty="0"/>
              <a:t>mod</a:t>
            </a:r>
            <a:r>
              <a:rPr lang="en-US" sz="2800" dirty="0"/>
              <a:t> 26 = 0 = ‘a’</a:t>
            </a:r>
          </a:p>
          <a:p>
            <a:pPr>
              <a:defRPr/>
            </a:pPr>
            <a:r>
              <a:rPr lang="en-US" sz="2800" dirty="0"/>
              <a:t>…</a:t>
            </a:r>
          </a:p>
          <a:p>
            <a:pPr>
              <a:defRPr/>
            </a:pPr>
            <a:r>
              <a:rPr lang="en-US" sz="2800" i="1" dirty="0"/>
              <a:t>c</a:t>
            </a:r>
            <a:r>
              <a:rPr lang="en-US" sz="2800" baseline="-25000" dirty="0"/>
              <a:t>12</a:t>
            </a:r>
            <a:r>
              <a:rPr lang="en-US" sz="2800" dirty="0"/>
              <a:t> = ‘A’ = 0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baseline="-25000" dirty="0"/>
              <a:t>12</a:t>
            </a:r>
            <a:r>
              <a:rPr lang="en-US" sz="2800" dirty="0"/>
              <a:t> = </a:t>
            </a:r>
            <a:r>
              <a:rPr lang="en-US" sz="2800" i="1" dirty="0"/>
              <a:t>D</a:t>
            </a:r>
            <a:r>
              <a:rPr lang="en-US" sz="2800" dirty="0"/>
              <a:t>(0) = (0 – 3) </a:t>
            </a:r>
            <a:r>
              <a:rPr lang="en-US" sz="2800" b="1" dirty="0"/>
              <a:t>mod</a:t>
            </a:r>
            <a:r>
              <a:rPr lang="en-US" sz="2800" dirty="0"/>
              <a:t> 26 = – 3 </a:t>
            </a:r>
            <a:r>
              <a:rPr lang="en-US" sz="2800" b="1" dirty="0"/>
              <a:t>mod</a:t>
            </a:r>
            <a:r>
              <a:rPr lang="en-US" sz="2800" dirty="0"/>
              <a:t> 26 = 23 = ‘x’     </a:t>
            </a:r>
            <a:r>
              <a:rPr lang="en-US" sz="2800" dirty="0" err="1"/>
              <a:t>Keterangan</a:t>
            </a:r>
            <a:r>
              <a:rPr lang="en-US" sz="2800" dirty="0"/>
              <a:t>:  – 3 </a:t>
            </a:r>
            <a:r>
              <a:rPr lang="en-US" sz="2800" b="1" dirty="0"/>
              <a:t>mod</a:t>
            </a:r>
            <a:r>
              <a:rPr lang="en-US" sz="2800" dirty="0"/>
              <a:t> 26 </a:t>
            </a:r>
            <a:r>
              <a:rPr lang="en-US" sz="2800" dirty="0" err="1"/>
              <a:t>dihitung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endParaRPr lang="en-US" sz="2800" dirty="0"/>
          </a:p>
          <a:p>
            <a:pPr marL="0" indent="0">
              <a:buNone/>
              <a:defRPr/>
            </a:pPr>
            <a:r>
              <a:rPr lang="en-US" sz="2800" dirty="0"/>
              <a:t>      |– 3| </a:t>
            </a:r>
            <a:r>
              <a:rPr lang="en-US" sz="2800" b="1" dirty="0"/>
              <a:t>mod</a:t>
            </a:r>
            <a:r>
              <a:rPr lang="en-US" sz="2800" dirty="0"/>
              <a:t> 26 = 3, </a:t>
            </a:r>
            <a:r>
              <a:rPr lang="en-US" sz="2800" dirty="0" err="1"/>
              <a:t>sehingga</a:t>
            </a:r>
            <a:r>
              <a:rPr lang="en-US" sz="2800" dirty="0"/>
              <a:t> –3 </a:t>
            </a:r>
            <a:r>
              <a:rPr lang="en-US" sz="2800" b="1" dirty="0"/>
              <a:t>mod</a:t>
            </a:r>
            <a:r>
              <a:rPr lang="en-US" sz="2800" dirty="0"/>
              <a:t> 26 = 26 – 3 = 23    </a:t>
            </a:r>
          </a:p>
          <a:p>
            <a:pPr>
              <a:defRPr/>
            </a:pPr>
            <a:endParaRPr lang="en-US" sz="2800" kern="0" dirty="0"/>
          </a:p>
          <a:p>
            <a:pPr>
              <a:defRPr/>
            </a:pPr>
            <a:r>
              <a:rPr lang="en-US" altLang="en-US" sz="28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800" dirty="0">
                <a:solidFill>
                  <a:srgbClr val="000000"/>
                </a:solidFill>
                <a:cs typeface="Courier New" panose="02070309020205020404" pitchFamily="49" charset="0"/>
              </a:rPr>
              <a:t>: 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24382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2501EE-A7D7-4A87-9FA3-DD45CE8AD89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9343" y="1066800"/>
            <a:ext cx="11179628" cy="502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err="1">
                <a:solidFill>
                  <a:srgbClr val="000000"/>
                </a:solidFill>
              </a:rPr>
              <a:t>Jika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pergeseran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huruf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sejauh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r>
              <a:rPr lang="en-US" altLang="en-US" sz="3000" dirty="0" err="1">
                <a:solidFill>
                  <a:srgbClr val="000000"/>
                </a:solidFill>
              </a:rPr>
              <a:t>maka</a:t>
            </a:r>
            <a:r>
              <a:rPr lang="en-US" altLang="en-US" sz="3000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</a:rPr>
              <a:t>	    	      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 = </a:t>
            </a:r>
            <a:r>
              <a:rPr lang="en-US" altLang="en-US" sz="3000" dirty="0" err="1">
                <a:solidFill>
                  <a:srgbClr val="000000"/>
                </a:solidFill>
              </a:rPr>
              <a:t>kunci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rahasia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err="1">
                <a:solidFill>
                  <a:srgbClr val="000000"/>
                </a:solidFill>
              </a:rPr>
              <a:t>Untuk</a:t>
            </a:r>
            <a:r>
              <a:rPr lang="en-US" altLang="en-US" sz="3000" dirty="0">
                <a:solidFill>
                  <a:srgbClr val="000000"/>
                </a:solidFill>
              </a:rPr>
              <a:t> 256 </a:t>
            </a:r>
            <a:r>
              <a:rPr lang="en-US" altLang="en-US" sz="3000" dirty="0" err="1">
                <a:solidFill>
                  <a:srgbClr val="000000"/>
                </a:solidFill>
              </a:rPr>
              <a:t>karakter</a:t>
            </a:r>
            <a:r>
              <a:rPr lang="en-US" altLang="en-US" sz="3000" dirty="0">
                <a:solidFill>
                  <a:srgbClr val="000000"/>
                </a:solidFill>
              </a:rPr>
              <a:t> ASCII, </a:t>
            </a:r>
            <a:r>
              <a:rPr lang="en-US" altLang="en-US" sz="3000" dirty="0" err="1">
                <a:solidFill>
                  <a:srgbClr val="000000"/>
                </a:solidFill>
              </a:rPr>
              <a:t>maka</a:t>
            </a:r>
            <a:r>
              <a:rPr lang="en-US" altLang="en-US" sz="3000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256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30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6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</a:rPr>
              <a:t>                  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 = </a:t>
            </a:r>
            <a:r>
              <a:rPr lang="en-US" altLang="en-US" sz="3000" dirty="0" err="1">
                <a:solidFill>
                  <a:srgbClr val="000000"/>
                </a:solidFill>
              </a:rPr>
              <a:t>kunci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rahasia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1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2162</Words>
  <Application>Microsoft Office PowerPoint</Application>
  <PresentationFormat>Widescreen</PresentationFormat>
  <Paragraphs>349</Paragraphs>
  <Slides>33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Courier</vt:lpstr>
      <vt:lpstr>Courier New</vt:lpstr>
      <vt:lpstr>Times New Roman</vt:lpstr>
      <vt:lpstr>Wingdings</vt:lpstr>
      <vt:lpstr>Office Theme</vt:lpstr>
      <vt:lpstr>Document</vt:lpstr>
      <vt:lpstr> Kriptografi Klasik (Bagian 1)</vt:lpstr>
      <vt:lpstr>Pendahuluan</vt:lpstr>
      <vt:lpstr>PowerPoint Presentation</vt:lpstr>
      <vt:lpstr>Cipher Substitusi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Cipher abjad-tunggal  (monoalphabetic cipher)</vt:lpstr>
      <vt:lpstr>PowerPoint Presentation</vt:lpstr>
      <vt:lpstr>Cipher Substitusi Homofonik  (Homophonic substitution cipher)</vt:lpstr>
      <vt:lpstr>PowerPoint Presentation</vt:lpstr>
      <vt:lpstr>PowerPoint Presentation</vt:lpstr>
      <vt:lpstr>PowerPoint Presentation</vt:lpstr>
      <vt:lpstr>Cipher Abjad-Majemuk  (Polyalpabetic substitution cipher)</vt:lpstr>
      <vt:lpstr>PowerPoint Presentation</vt:lpstr>
      <vt:lpstr>PowerPoint Presentation</vt:lpstr>
      <vt:lpstr>Cipher substitusi poligram  (Polygram substitution cipher )</vt:lpstr>
      <vt:lpstr>Cipher Transposisi</vt:lpstr>
      <vt:lpstr>PowerPoint Presentation</vt:lpstr>
      <vt:lpstr>PowerPoint Presentation</vt:lpstr>
      <vt:lpstr>PowerPoint Presentation</vt:lpstr>
      <vt:lpstr>PowerPoint Presentation</vt:lpstr>
      <vt:lpstr>Super-enkripsi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rinaldi-irk</dc:creator>
  <cp:lastModifiedBy>Rinaldi Munir</cp:lastModifiedBy>
  <cp:revision>19</cp:revision>
  <dcterms:created xsi:type="dcterms:W3CDTF">2019-01-15T09:38:33Z</dcterms:created>
  <dcterms:modified xsi:type="dcterms:W3CDTF">2021-08-26T03:58:13Z</dcterms:modified>
</cp:coreProperties>
</file>