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9"/>
  </p:notesMasterIdLst>
  <p:sldIdLst>
    <p:sldId id="257" r:id="rId2"/>
    <p:sldId id="258" r:id="rId3"/>
    <p:sldId id="259" r:id="rId4"/>
    <p:sldId id="361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362" r:id="rId14"/>
    <p:sldId id="274" r:id="rId15"/>
    <p:sldId id="275" r:id="rId16"/>
    <p:sldId id="276" r:id="rId17"/>
    <p:sldId id="277" r:id="rId18"/>
    <p:sldId id="278" r:id="rId19"/>
    <p:sldId id="279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6" r:id="rId35"/>
    <p:sldId id="297" r:id="rId36"/>
    <p:sldId id="298" r:id="rId37"/>
    <p:sldId id="299" r:id="rId38"/>
    <p:sldId id="301" r:id="rId39"/>
    <p:sldId id="302" r:id="rId40"/>
    <p:sldId id="303" r:id="rId41"/>
    <p:sldId id="304" r:id="rId42"/>
    <p:sldId id="305" r:id="rId43"/>
    <p:sldId id="307" r:id="rId44"/>
    <p:sldId id="308" r:id="rId45"/>
    <p:sldId id="309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  <p:sldId id="320" r:id="rId56"/>
    <p:sldId id="321" r:id="rId57"/>
    <p:sldId id="322" r:id="rId58"/>
    <p:sldId id="323" r:id="rId59"/>
    <p:sldId id="324" r:id="rId60"/>
    <p:sldId id="325" r:id="rId61"/>
    <p:sldId id="326" r:id="rId62"/>
    <p:sldId id="327" r:id="rId63"/>
    <p:sldId id="328" r:id="rId64"/>
    <p:sldId id="329" r:id="rId65"/>
    <p:sldId id="330" r:id="rId66"/>
    <p:sldId id="331" r:id="rId67"/>
    <p:sldId id="332" r:id="rId68"/>
    <p:sldId id="333" r:id="rId69"/>
    <p:sldId id="334" r:id="rId70"/>
    <p:sldId id="335" r:id="rId71"/>
    <p:sldId id="336" r:id="rId72"/>
    <p:sldId id="338" r:id="rId73"/>
    <p:sldId id="339" r:id="rId74"/>
    <p:sldId id="340" r:id="rId75"/>
    <p:sldId id="341" r:id="rId76"/>
    <p:sldId id="342" r:id="rId77"/>
    <p:sldId id="343" r:id="rId78"/>
    <p:sldId id="344" r:id="rId79"/>
    <p:sldId id="345" r:id="rId80"/>
    <p:sldId id="346" r:id="rId81"/>
    <p:sldId id="347" r:id="rId82"/>
    <p:sldId id="363" r:id="rId83"/>
    <p:sldId id="364" r:id="rId84"/>
    <p:sldId id="348" r:id="rId85"/>
    <p:sldId id="349" r:id="rId86"/>
    <p:sldId id="350" r:id="rId87"/>
    <p:sldId id="351" r:id="rId88"/>
    <p:sldId id="352" r:id="rId89"/>
    <p:sldId id="353" r:id="rId90"/>
    <p:sldId id="354" r:id="rId91"/>
    <p:sldId id="355" r:id="rId92"/>
    <p:sldId id="365" r:id="rId93"/>
    <p:sldId id="356" r:id="rId94"/>
    <p:sldId id="357" r:id="rId95"/>
    <p:sldId id="358" r:id="rId96"/>
    <p:sldId id="359" r:id="rId97"/>
    <p:sldId id="360" r:id="rId9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BB10B-F61A-4E67-8B82-F902E6D530D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C1E3D-09F6-4EE5-8912-1AEEAB8C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2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3DEA5899-F5D0-4B2A-ADF3-1EC4BDEB8A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076F349E-888A-4F09-B1C3-BE7D03320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6C885211-6213-40CE-AE74-482AB95CAB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1BFD09E-0E47-423E-B75D-96AD87A66569}" type="slidenum">
              <a:rPr lang="en-GB" altLang="en-US" sz="1200">
                <a:latin typeface="Arial" panose="020B0604020202020204" pitchFamily="34" charset="0"/>
              </a:rPr>
              <a:pPr/>
              <a:t>46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>
            <a:extLst>
              <a:ext uri="{FF2B5EF4-FFF2-40B4-BE49-F238E27FC236}">
                <a16:creationId xmlns:a16="http://schemas.microsoft.com/office/drawing/2014/main" id="{7E31FF87-5905-4641-8E0B-CF25AC8DC2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>
            <a:extLst>
              <a:ext uri="{FF2B5EF4-FFF2-40B4-BE49-F238E27FC236}">
                <a16:creationId xmlns:a16="http://schemas.microsoft.com/office/drawing/2014/main" id="{AAFBA736-110A-472F-ABDB-4E1CCD137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4996" name="Slide Number Placeholder 3">
            <a:extLst>
              <a:ext uri="{FF2B5EF4-FFF2-40B4-BE49-F238E27FC236}">
                <a16:creationId xmlns:a16="http://schemas.microsoft.com/office/drawing/2014/main" id="{6C660AB0-EDFD-48FF-93FA-2780C38247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992F114-124E-4A44-B341-D5BBCE14193A}" type="slidenum">
              <a:rPr lang="en-GB" altLang="en-US" sz="1200">
                <a:latin typeface="Arial" panose="020B0604020202020204" pitchFamily="34" charset="0"/>
              </a:rPr>
              <a:pPr/>
              <a:t>73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30C54-B88F-4689-BA35-824D19210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8AA8B-B42E-4128-9FEC-DCD06ED83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8D328-2DB9-405F-A5B9-0ADF6F741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D0C88-1BDB-4CF2-A690-14FC6D9A6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9FFBF-55DF-4F99-9AA2-5744D7EF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6B9A6-7C5A-474B-B137-C2E3F101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CADAF-8547-48E5-9F75-E83979D5D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A2EEC-B9BF-45EF-9971-9C7BC7CE9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9AD96-B2B6-4764-A55F-30F115860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EBEAA-C999-49AC-85F3-5E5FA94F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1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85B6D-B692-4B13-989A-2B8B8C233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5B3C3-5DD8-4A7D-8496-33068EF93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62D0D-D6B8-4B7E-93FB-16EB023C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B0715-4905-4D4C-BC45-82F3A28C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83672-7F0E-4D9A-A70F-FD88D6BEB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70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217" y="4572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64217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7417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90922-7182-493A-BE8E-E7371F7216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64217" y="626586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ABC92-F036-4DB9-B8C0-4E461AFE3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23F92-E353-408C-9239-B492CC822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D9EF3926-FB47-46FE-9601-DF7AC5ACA1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17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63E94-B3E2-4D1B-A940-F1530D88E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2754C-AC9F-4C7C-AA2E-B212A93F4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04FD8-1ECF-4413-88A6-8E5924FCE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40667-2389-4AD5-96B4-7CB70DE55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50E02-51AF-4E8A-B28E-E2CF72D59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9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1D716-5C23-45DB-96F8-1DB245EC4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43E56-0793-48AC-9F4C-D9D2A0D4A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8C6DC-F9DF-42A2-A0BF-8FA6FFF4B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3C625-FEAA-493C-8622-C0BAA7532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4F737-24A5-4E38-A57A-6FE452FB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144DB-B969-46EA-BAD1-E1886739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F3C1A-E7E5-4D51-81BE-47D96E80E5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A4032-FADE-4A44-84B3-31921131D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BF69E-F74D-4D3E-B07D-FDBC24CD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B31BC-635F-45AE-85D7-07A42F87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31C52-FBB3-41F3-83F2-0BA758AF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5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D9071-5997-45D8-BE59-74171E93D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27AB4-14C4-459A-8648-D69AB669F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05CBF-6259-480C-9F6D-4F88CA491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3B9E9E-17B0-4A8E-8D3D-E3C8C9F4C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57D1E-8096-4725-86A2-1E75F5D0A4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FEFFE-265D-4A95-AD5B-08C586E99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5912D-6806-42F0-BA42-14DD30317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74D653-B562-4876-A47A-8163B0AF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7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AF6E2-142D-4F63-BF66-48E28FFCF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079595-2EC4-4075-8B7B-1AF1515C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522A9-68D6-4184-BAE6-D8835AEDB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87CFBD-7388-4585-A2CF-3057A6E3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1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90024-FF14-4208-9B1B-48493F92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87AB6-F775-47DD-B26F-04A2C5381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0EE1E-843D-4586-B6DD-7C8275A98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4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6B9AA-9EE9-403F-91F2-46838446C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7ED04-F337-4553-9C0A-68F268412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12269-5050-44E2-B837-165F88C13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CE49E-DE10-4BC3-8265-22D6D96AC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66CB0-2F5E-4968-9FE6-697AA5CCC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983AC-895D-4964-AE08-D36680AD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3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7B777-65F7-4CAF-83D2-2E2854FFC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4A3652-AC42-47E8-94DA-E22E3E0A5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01B59-2D2B-4C79-B8F7-1A33EC8B9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1ED73-59E4-4C76-839E-61B631576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B0CA-877B-46A7-8CB2-23805845A62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45F7D-266A-48A6-9571-AF20E5726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190F1-1268-4D0A-89F4-0B057A78D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5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4F3DC5-8F4B-4F66-BA96-3C90B0F71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D3620-827F-49C0-A8D3-CBC0421EC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549B9-6C80-4BAE-AF8A-F1B331B76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CB0CA-877B-46A7-8CB2-23805845A62D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19390-C98C-47C2-890B-109C77C60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2A538-42F0-4112-8212-8534D0A12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9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6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wmf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8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9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2.wm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3.wmf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4.wmf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8.wmf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9.wmf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33.emf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36.wmf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9.wmf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74862" y="2380458"/>
            <a:ext cx="7678738" cy="1323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Modern</a:t>
            </a:r>
            <a:b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endParaRPr lang="en-GB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D58D451-035C-4C27-B883-BBA83C6479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865186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4E8F6AD-BFC4-4B79-B33D-4D2C33722A79}"/>
              </a:ext>
            </a:extLst>
          </p:cNvPr>
          <p:cNvSpPr txBox="1">
            <a:spLocks/>
          </p:cNvSpPr>
          <p:nvPr/>
        </p:nvSpPr>
        <p:spPr bwMode="auto">
          <a:xfrm>
            <a:off x="1951831" y="4167821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kern="0" dirty="0" err="1"/>
              <a:t>Oleh</a:t>
            </a:r>
            <a:r>
              <a:rPr lang="en-US" kern="0" dirty="0"/>
              <a:t>: Dr. Rinaldi </a:t>
            </a:r>
            <a:r>
              <a:rPr lang="en-US" kern="0" dirty="0" err="1"/>
              <a:t>Munir</a:t>
            </a:r>
            <a:endParaRPr lang="en-US" kern="0" dirty="0"/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/>
              <a:t>ITB</a:t>
            </a:r>
          </a:p>
          <a:p>
            <a:pPr algn="ctr">
              <a:defRPr/>
            </a:pPr>
            <a:endParaRPr lang="en-US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0DAA4605-1160-444A-A6E6-330D0C983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5BC65778-0D08-460C-B2B3-2C00A2909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5ECF15-CB83-4183-90F0-860ABFF0B23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D2686094-CBB1-427A-B402-891E09CF2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51280"/>
            <a:ext cx="10515600" cy="4825683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Hukum-hukum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terkait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operator XOR: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(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 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0				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(ii) 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(iii)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 </a:t>
            </a:r>
          </a:p>
          <a:p>
            <a:pPr eaLnBrk="1" hangingPunct="1"/>
            <a:endParaRPr lang="en-GB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E3ACA0A9-ED5F-4AA3-908D-760230D9F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57DCE40C-6F61-4476-AD67-7D400B4E7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F81218-F65C-4D0D-93C0-02D0F431484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D2069C7D-9904-4796-A447-2E5F729B7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5539" y="715965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 b="1" dirty="0" err="1"/>
              <a:t>Operasi</a:t>
            </a:r>
            <a:r>
              <a:rPr lang="en-US" altLang="en-US" b="1" dirty="0"/>
              <a:t> XOR </a:t>
            </a:r>
            <a:r>
              <a:rPr lang="en-US" altLang="en-US" b="1" i="1" dirty="0"/>
              <a:t>Bitwise</a:t>
            </a:r>
            <a:endParaRPr lang="en-GB" altLang="en-US" b="1" i="1" dirty="0"/>
          </a:p>
        </p:txBody>
      </p:sp>
      <p:graphicFrame>
        <p:nvGraphicFramePr>
          <p:cNvPr id="16389" name="Object 4">
            <a:extLst>
              <a:ext uri="{FF2B5EF4-FFF2-40B4-BE49-F238E27FC236}">
                <a16:creationId xmlns:a16="http://schemas.microsoft.com/office/drawing/2014/main" id="{F758A10B-29A7-42BB-9B11-3BD599F46264}"/>
              </a:ext>
            </a:extLst>
          </p:cNvPr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4213100277"/>
              </p:ext>
            </p:extLst>
          </p:nvPr>
        </p:nvGraphicFramePr>
        <p:xfrm>
          <a:off x="1256984" y="1818641"/>
          <a:ext cx="8598216" cy="4121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3" imgW="5486400" imgH="2630424" progId="Word.Document.8">
                  <p:embed/>
                </p:oleObj>
              </mc:Choice>
              <mc:Fallback>
                <p:oleObj name="Document" r:id="rId3" imgW="5486400" imgH="2630424" progId="Word.Document.8">
                  <p:embed/>
                  <p:pic>
                    <p:nvPicPr>
                      <p:cNvPr id="16389" name="Object 4">
                        <a:extLst>
                          <a:ext uri="{FF2B5EF4-FFF2-40B4-BE49-F238E27FC236}">
                            <a16:creationId xmlns:a16="http://schemas.microsoft.com/office/drawing/2014/main" id="{F758A10B-29A7-42BB-9B11-3BD599F462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6984" y="1818641"/>
                        <a:ext cx="8598216" cy="41216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56A8B81A-DA61-416D-A5C0-81FD2A93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9AC47A-604C-4C3F-9058-90EAA789138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7412" name="Rectangle 1026">
            <a:extLst>
              <a:ext uri="{FF2B5EF4-FFF2-40B4-BE49-F238E27FC236}">
                <a16:creationId xmlns:a16="http://schemas.microsoft.com/office/drawing/2014/main" id="{ABE69D7D-8C74-481F-B389-37396F4E1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2659" y="773907"/>
            <a:ext cx="8162925" cy="641350"/>
          </a:xfrm>
        </p:spPr>
        <p:txBody>
          <a:bodyPr/>
          <a:lstStyle/>
          <a:p>
            <a:pPr eaLnBrk="1" hangingPunct="1"/>
            <a:r>
              <a:rPr lang="en-US" altLang="en-US" sz="3600" b="1" i="1" dirty="0"/>
              <a:t>Cipher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dengan</a:t>
            </a:r>
            <a:r>
              <a:rPr lang="en-US" altLang="en-US" sz="3600" b="1" dirty="0"/>
              <a:t> XOR</a:t>
            </a:r>
            <a:endParaRPr lang="en-GB" altLang="en-US" sz="3600" b="1" dirty="0"/>
          </a:p>
        </p:txBody>
      </p:sp>
      <p:sp>
        <p:nvSpPr>
          <p:cNvPr id="17413" name="Rectangle 1027">
            <a:extLst>
              <a:ext uri="{FF2B5EF4-FFF2-40B4-BE49-F238E27FC236}">
                <a16:creationId xmlns:a16="http://schemas.microsoft.com/office/drawing/2014/main" id="{B3E327C7-37EB-40E6-A141-D373E2C06E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Sama </a:t>
            </a:r>
            <a:r>
              <a:rPr lang="en-US" altLang="en-US" dirty="0" err="1">
                <a:solidFill>
                  <a:srgbClr val="000000"/>
                </a:solidFill>
              </a:rPr>
              <a:t>seperti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 err="1">
                <a:solidFill>
                  <a:srgbClr val="000000"/>
                </a:solidFill>
              </a:rPr>
              <a:t>Vigenere</a:t>
            </a:r>
            <a:r>
              <a:rPr lang="en-US" altLang="en-US" i="1" dirty="0">
                <a:solidFill>
                  <a:srgbClr val="000000"/>
                </a:solidFill>
              </a:rPr>
              <a:t> Cipher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tetapi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mode bit</a:t>
            </a:r>
          </a:p>
          <a:p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di-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XOR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GB" altLang="en-US" dirty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dirty="0" err="1">
                <a:solidFill>
                  <a:srgbClr val="FF0000"/>
                </a:solidFill>
              </a:rPr>
              <a:t>Enkripsi</a:t>
            </a:r>
            <a:r>
              <a:rPr lang="en-US" altLang="en-US" dirty="0">
                <a:solidFill>
                  <a:srgbClr val="FF0000"/>
                </a:solidFill>
              </a:rPr>
              <a:t>: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= 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  <a:endParaRPr lang="en-US" altLang="en-US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FF0000"/>
                </a:solidFill>
              </a:rPr>
              <a:t>	</a:t>
            </a:r>
            <a:r>
              <a:rPr lang="en-US" altLang="en-US" dirty="0" err="1">
                <a:solidFill>
                  <a:srgbClr val="FF0000"/>
                </a:solidFill>
              </a:rPr>
              <a:t>Dekripsi</a:t>
            </a:r>
            <a:r>
              <a:rPr lang="en-US" altLang="en-US" dirty="0">
                <a:solidFill>
                  <a:srgbClr val="FF0000"/>
                </a:solidFill>
              </a:rPr>
              <a:t>: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		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  <p:graphicFrame>
        <p:nvGraphicFramePr>
          <p:cNvPr id="17414" name="Object 1024">
            <a:extLst>
              <a:ext uri="{FF2B5EF4-FFF2-40B4-BE49-F238E27FC236}">
                <a16:creationId xmlns:a16="http://schemas.microsoft.com/office/drawing/2014/main" id="{1BF0FCA2-FA99-44C8-8FA6-C262A95832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263110"/>
              </p:ext>
            </p:extLst>
          </p:nvPr>
        </p:nvGraphicFramePr>
        <p:xfrm>
          <a:off x="587059" y="4201318"/>
          <a:ext cx="8382000" cy="238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3" imgW="5486400" imgH="1562100" progId="Word.Document.8">
                  <p:embed/>
                </p:oleObj>
              </mc:Choice>
              <mc:Fallback>
                <p:oleObj name="Document" r:id="rId3" imgW="5486400" imgH="1562100" progId="Word.Document.8">
                  <p:embed/>
                  <p:pic>
                    <p:nvPicPr>
                      <p:cNvPr id="17414" name="Object 1024">
                        <a:extLst>
                          <a:ext uri="{FF2B5EF4-FFF2-40B4-BE49-F238E27FC236}">
                            <a16:creationId xmlns:a16="http://schemas.microsoft.com/office/drawing/2014/main" id="{1BF0FCA2-FA99-44C8-8FA6-C262A95832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59" y="4201318"/>
                        <a:ext cx="8382000" cy="238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1">
            <a:extLst>
              <a:ext uri="{FF2B5EF4-FFF2-40B4-BE49-F238E27FC236}">
                <a16:creationId xmlns:a16="http://schemas.microsoft.com/office/drawing/2014/main" id="{459140D1-90E6-425E-AC3D-0CDB49DF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400"/>
              <a:t>Rinaldi M/IF4020 Kriptografi</a:t>
            </a:r>
          </a:p>
        </p:txBody>
      </p:sp>
      <p:sp>
        <p:nvSpPr>
          <p:cNvPr id="19459" name="Slide Number Placeholder 2">
            <a:extLst>
              <a:ext uri="{FF2B5EF4-FFF2-40B4-BE49-F238E27FC236}">
                <a16:creationId xmlns:a16="http://schemas.microsoft.com/office/drawing/2014/main" id="{11CA6F17-CD16-4A7A-82EC-36853801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5B4451D-1D06-4F88-8E02-5BA39D9B62F7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pic>
        <p:nvPicPr>
          <p:cNvPr id="19460" name="Picture 3">
            <a:extLst>
              <a:ext uri="{FF2B5EF4-FFF2-40B4-BE49-F238E27FC236}">
                <a16:creationId xmlns:a16="http://schemas.microsoft.com/office/drawing/2014/main" id="{2787DAF5-55E7-4E3F-B609-5D57A6F07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1"/>
            <a:ext cx="6096000" cy="586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CCE74F87-ABBC-4DC5-BB93-16303DF2F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05FB22BE-173B-4935-AFA2-2D55DE051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9F4406-01C4-4D0E-9A32-3C25853B977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DF91A0A3-FA6D-42C6-B628-AAFBDC73DB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571591"/>
              </p:ext>
            </p:extLst>
          </p:nvPr>
        </p:nvGraphicFramePr>
        <p:xfrm>
          <a:off x="1981200" y="949960"/>
          <a:ext cx="8229600" cy="279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Document" r:id="rId3" imgW="5911596" imgH="2374392" progId="Word.Document.8">
                  <p:embed/>
                </p:oleObj>
              </mc:Choice>
              <mc:Fallback>
                <p:oleObj name="Document" r:id="rId3" imgW="5911596" imgH="2374392" progId="Word.Document.8">
                  <p:embed/>
                  <p:pic>
                    <p:nvPicPr>
                      <p:cNvPr id="20484" name="Object 4">
                        <a:extLst>
                          <a:ext uri="{FF2B5EF4-FFF2-40B4-BE49-F238E27FC236}">
                            <a16:creationId xmlns:a16="http://schemas.microsoft.com/office/drawing/2014/main" id="{DF91A0A3-FA6D-42C6-B628-AAFBDC73DB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949960"/>
                        <a:ext cx="8229600" cy="279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1">
            <a:extLst>
              <a:ext uri="{FF2B5EF4-FFF2-40B4-BE49-F238E27FC236}">
                <a16:creationId xmlns:a16="http://schemas.microsoft.com/office/drawing/2014/main" id="{249A3FA2-3431-44FA-A5CD-CD56E8916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145280"/>
            <a:ext cx="7772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Sayangnya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XOR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sederhana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cipherteksnya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mudah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dipecahkan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. Panjang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kuncinya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ditemukan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Metode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Kasiski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5C8EE70A-A861-436A-A4C4-E102E8CA2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F1A322EF-500B-464C-A731-D1EB889AB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5DFB65-1BAE-4466-B8E4-AE6E0826A87C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/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82FCDD31-2803-44C6-BEC9-DA7A0C9733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12128"/>
            <a:ext cx="7772400" cy="10461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 err="1"/>
              <a:t>Kategori</a:t>
            </a:r>
            <a:r>
              <a:rPr lang="en-US" altLang="en-US" sz="4000" b="1" dirty="0"/>
              <a:t> </a:t>
            </a:r>
            <a:r>
              <a:rPr lang="en-US" altLang="en-US" sz="4000" b="1" i="1" dirty="0"/>
              <a:t>cipher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Berbasis</a:t>
            </a:r>
            <a:r>
              <a:rPr lang="en-US" altLang="en-US" sz="4000" b="1" dirty="0"/>
              <a:t> Bit</a:t>
            </a:r>
            <a:endParaRPr lang="en-GB" altLang="en-US" sz="4000" b="1" dirty="0"/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7581FDC8-901D-4A53-8F50-E00C18B35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i="1" dirty="0"/>
              <a:t>Cipher</a:t>
            </a:r>
            <a:r>
              <a:rPr lang="en-US" altLang="en-US" dirty="0"/>
              <a:t> </a:t>
            </a:r>
            <a:r>
              <a:rPr lang="en-US" altLang="en-US" dirty="0" err="1"/>
              <a:t>Alir</a:t>
            </a:r>
            <a:r>
              <a:rPr lang="en-US" altLang="en-US" dirty="0"/>
              <a:t> (</a:t>
            </a:r>
            <a:r>
              <a:rPr lang="en-US" altLang="en-US" i="1" dirty="0"/>
              <a:t>Stream Cipher</a:t>
            </a:r>
            <a:r>
              <a:rPr lang="en-US" altLang="en-US" dirty="0"/>
              <a:t>)</a:t>
            </a:r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sz="2400" dirty="0"/>
              <a:t>- </a:t>
            </a:r>
            <a:r>
              <a:rPr lang="en-US" altLang="en-US" sz="2400" dirty="0" err="1"/>
              <a:t>beroperasi</a:t>
            </a:r>
            <a:r>
              <a:rPr lang="en-US" altLang="en-US" sz="2400" dirty="0"/>
              <a:t> pada bit </a:t>
            </a:r>
            <a:r>
              <a:rPr lang="en-US" altLang="en-US" sz="2400" dirty="0" err="1"/>
              <a:t>tunggal</a:t>
            </a:r>
            <a:endParaRPr lang="en-US" altLang="en-US" sz="2400" dirty="0"/>
          </a:p>
          <a:p>
            <a:pPr marL="609600" indent="-609600">
              <a:buNone/>
            </a:pPr>
            <a:r>
              <a:rPr lang="en-US" altLang="en-US" sz="2400" dirty="0"/>
              <a:t>	- </a:t>
            </a:r>
            <a:r>
              <a:rPr lang="en-US" altLang="en-US" sz="2400" dirty="0" err="1"/>
              <a:t>enkripsi</a:t>
            </a:r>
            <a:r>
              <a:rPr lang="en-US" altLang="en-US" sz="2400" dirty="0"/>
              <a:t>/</a:t>
            </a:r>
            <a:r>
              <a:rPr lang="en-US" altLang="en-US" sz="2400" dirty="0" err="1"/>
              <a:t>dekripsi</a:t>
            </a:r>
            <a:r>
              <a:rPr lang="en-US" altLang="en-US" sz="2400" dirty="0"/>
              <a:t> bit per bit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FontTx/>
              <a:buAutoNum type="arabicPeriod" startAt="2"/>
            </a:pPr>
            <a:r>
              <a:rPr lang="en-US" altLang="en-US" i="1" dirty="0"/>
              <a:t>Cipher</a:t>
            </a:r>
            <a:r>
              <a:rPr lang="en-US" altLang="en-US" dirty="0"/>
              <a:t> Blok (</a:t>
            </a:r>
            <a:r>
              <a:rPr lang="en-US" altLang="en-US" i="1" dirty="0"/>
              <a:t>Block Cipher</a:t>
            </a:r>
            <a:r>
              <a:rPr lang="en-US" altLang="en-US" dirty="0"/>
              <a:t>)</a:t>
            </a:r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sz="2400" dirty="0"/>
              <a:t>- </a:t>
            </a:r>
            <a:r>
              <a:rPr lang="en-US" altLang="en-US" sz="2400" dirty="0" err="1"/>
              <a:t>beroperasi</a:t>
            </a:r>
            <a:r>
              <a:rPr lang="en-US" altLang="en-US" sz="2400" dirty="0"/>
              <a:t> pada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bit </a:t>
            </a:r>
          </a:p>
          <a:p>
            <a:pPr marL="609600" indent="-609600">
              <a:buNone/>
            </a:pPr>
            <a:r>
              <a:rPr lang="en-US" altLang="en-US" sz="2400" dirty="0"/>
              <a:t>     	  (</a:t>
            </a:r>
            <a:r>
              <a:rPr lang="en-US" altLang="en-US" sz="2400" dirty="0" err="1"/>
              <a:t>contoh</a:t>
            </a:r>
            <a:r>
              <a:rPr lang="en-US" altLang="en-US" sz="2400" dirty="0"/>
              <a:t>: 64-bit/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= 8 </a:t>
            </a:r>
            <a:r>
              <a:rPr lang="en-US" altLang="en-US" sz="2400" dirty="0" err="1"/>
              <a:t>karakter</a:t>
            </a:r>
            <a:r>
              <a:rPr lang="en-US" altLang="en-US" sz="2400" dirty="0"/>
              <a:t>/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)</a:t>
            </a:r>
          </a:p>
          <a:p>
            <a:pPr marL="609600" indent="-609600">
              <a:buNone/>
            </a:pPr>
            <a:r>
              <a:rPr lang="en-US" altLang="en-US" sz="2400" dirty="0"/>
              <a:t>	- </a:t>
            </a:r>
            <a:r>
              <a:rPr lang="en-US" altLang="en-US" sz="2400" dirty="0" err="1"/>
              <a:t>enkripsi</a:t>
            </a:r>
            <a:r>
              <a:rPr lang="en-US" altLang="en-US" sz="2400" dirty="0"/>
              <a:t>/</a:t>
            </a:r>
            <a:r>
              <a:rPr lang="en-US" altLang="en-US" sz="2400" dirty="0" err="1"/>
              <a:t>dekripsi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per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</a:t>
            </a:r>
          </a:p>
          <a:p>
            <a:pPr marL="609600" indent="-609600">
              <a:buNone/>
            </a:pPr>
            <a:endParaRPr lang="en-GB" alt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>
            <a:extLst>
              <a:ext uri="{FF2B5EF4-FFF2-40B4-BE49-F238E27FC236}">
                <a16:creationId xmlns:a16="http://schemas.microsoft.com/office/drawing/2014/main" id="{4F1A05B7-2D3A-482D-AA56-F727E3F46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22531" name="Slide Number Placeholder 5">
            <a:extLst>
              <a:ext uri="{FF2B5EF4-FFF2-40B4-BE49-F238E27FC236}">
                <a16:creationId xmlns:a16="http://schemas.microsoft.com/office/drawing/2014/main" id="{9C249A65-6708-46DF-8B86-251BFB5B3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6CC827-F2E4-452C-A2BF-229518885C91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/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4789043B-FE8C-41A6-ACC2-A2D6A4C9D6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0443" y="530543"/>
            <a:ext cx="7772400" cy="769937"/>
          </a:xfrm>
        </p:spPr>
        <p:txBody>
          <a:bodyPr/>
          <a:lstStyle/>
          <a:p>
            <a:pPr eaLnBrk="1" hangingPunct="1"/>
            <a:r>
              <a:rPr lang="en-US" altLang="en-US" b="1" i="1" dirty="0"/>
              <a:t>Cipher</a:t>
            </a:r>
            <a:r>
              <a:rPr lang="en-US" altLang="en-US" b="1" dirty="0"/>
              <a:t> </a:t>
            </a:r>
            <a:r>
              <a:rPr lang="en-US" altLang="en-US" b="1" dirty="0" err="1"/>
              <a:t>Alir</a:t>
            </a:r>
            <a:endParaRPr lang="en-GB" altLang="en-US" b="1" dirty="0"/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B443B135-ED6C-4CBF-8375-66504BBAA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Mengenkripsi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chiperteks</a:t>
            </a:r>
            <a:r>
              <a:rPr lang="en-US" altLang="en-US" dirty="0">
                <a:cs typeface="Times New Roman" panose="02020603050405020304" pitchFamily="18" charset="0"/>
              </a:rPr>
              <a:t> bit per bit (1 bit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kali </a:t>
            </a:r>
            <a:r>
              <a:rPr lang="en-US" altLang="en-US" dirty="0" err="1">
                <a:cs typeface="Times New Roman" panose="02020603050405020304" pitchFamily="18" charset="0"/>
              </a:rPr>
              <a:t>transformasi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b="1" i="1" dirty="0">
                <a:cs typeface="Times New Roman" panose="02020603050405020304" pitchFamily="18" charset="0"/>
              </a:rPr>
              <a:t>byte</a:t>
            </a:r>
            <a:r>
              <a:rPr lang="en-US" altLang="en-US" dirty="0">
                <a:cs typeface="Times New Roman" panose="02020603050405020304" pitchFamily="18" charset="0"/>
              </a:rPr>
              <a:t> per </a:t>
            </a:r>
            <a:r>
              <a:rPr lang="en-US" altLang="en-US" i="1" dirty="0">
                <a:cs typeface="Times New Roman" panose="02020603050405020304" pitchFamily="18" charset="0"/>
              </a:rPr>
              <a:t>byte</a:t>
            </a:r>
            <a:r>
              <a:rPr lang="en-US" altLang="en-US" dirty="0">
                <a:cs typeface="Times New Roman" panose="02020603050405020304" pitchFamily="18" charset="0"/>
              </a:rPr>
              <a:t> (1 </a:t>
            </a:r>
            <a:r>
              <a:rPr lang="en-US" altLang="en-US" i="1" dirty="0">
                <a:cs typeface="Times New Roman" panose="02020603050405020304" pitchFamily="18" charset="0"/>
              </a:rPr>
              <a:t>byte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kali </a:t>
            </a:r>
            <a:r>
              <a:rPr lang="en-US" altLang="en-US" dirty="0" err="1">
                <a:cs typeface="Times New Roman" panose="02020603050405020304" pitchFamily="18" charset="0"/>
              </a:rPr>
              <a:t>transformasi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Diperkenalkan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Vernam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melalui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algoritmanya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cs typeface="Times New Roman" panose="02020603050405020304" pitchFamily="18" charset="0"/>
              </a:rPr>
              <a:t>Vernam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b="1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Vernam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diadopsi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one-time pad cipher</a:t>
            </a:r>
            <a:r>
              <a:rPr lang="en-US" altLang="en-US" dirty="0">
                <a:cs typeface="Times New Roman" panose="02020603050405020304" pitchFamily="18" charset="0"/>
              </a:rPr>
              <a:t>, yang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karakter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diganti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bit (0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1). </a:t>
            </a:r>
            <a:endParaRPr lang="en-GB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id="{23E29035-4004-4A95-9041-D95BE147A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6BA7F783-3DDA-400C-BADD-E2397368C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469974-3CF7-47AD-9D25-FB8138DE916A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/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74432050-AC23-4E84-BDEB-9277EE7B2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720" y="655320"/>
            <a:ext cx="708660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090A6A07-849B-452F-8CA5-B60DE5043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2E147E2F-C533-4534-B618-A2D2EAE9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47014E-8E88-4206-A5D9-1D9F6D8630BB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/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C8C76961-B29A-4A47-9409-BF399E4D7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6163" y="252412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4581" name="Object 2">
            <a:extLst>
              <a:ext uri="{FF2B5EF4-FFF2-40B4-BE49-F238E27FC236}">
                <a16:creationId xmlns:a16="http://schemas.microsoft.com/office/drawing/2014/main" id="{A77C4307-1BC8-40EA-A565-4770B31894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614772"/>
              </p:ext>
            </p:extLst>
          </p:nvPr>
        </p:nvGraphicFramePr>
        <p:xfrm>
          <a:off x="1757680" y="908769"/>
          <a:ext cx="8954868" cy="323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r:id="rId3" imgW="5023014" imgH="1813054" progId="Visio.Drawing.6">
                  <p:embed/>
                </p:oleObj>
              </mc:Choice>
              <mc:Fallback>
                <p:oleObj r:id="rId3" imgW="5023014" imgH="1813054" progId="Visio.Drawing.6">
                  <p:embed/>
                  <p:pic>
                    <p:nvPicPr>
                      <p:cNvPr id="24581" name="Object 2">
                        <a:extLst>
                          <a:ext uri="{FF2B5EF4-FFF2-40B4-BE49-F238E27FC236}">
                            <a16:creationId xmlns:a16="http://schemas.microsoft.com/office/drawing/2014/main" id="{A77C4307-1BC8-40EA-A565-4770B31894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680" y="908769"/>
                        <a:ext cx="8954868" cy="323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Rectangle 7">
            <a:extLst>
              <a:ext uri="{FF2B5EF4-FFF2-40B4-BE49-F238E27FC236}">
                <a16:creationId xmlns:a16="http://schemas.microsoft.com/office/drawing/2014/main" id="{2DFE5DF8-7C69-4A41-88FD-C2CD1FD40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480" y="5053164"/>
            <a:ext cx="571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 dirty="0">
                <a:cs typeface="Times New Roman" panose="02020603050405020304" pitchFamily="18" charset="0"/>
              </a:rPr>
              <a:t>Gambar 1</a:t>
            </a:r>
            <a:r>
              <a:rPr lang="en-GB" altLang="en-US" sz="2000" dirty="0">
                <a:cs typeface="Times New Roman" panose="02020603050405020304" pitchFamily="18" charset="0"/>
              </a:rPr>
              <a:t>  </a:t>
            </a:r>
            <a:r>
              <a:rPr lang="en-GB" altLang="en-US" sz="2000" dirty="0" err="1">
                <a:cs typeface="Times New Roman" panose="02020603050405020304" pitchFamily="18" charset="0"/>
              </a:rPr>
              <a:t>Konsep</a:t>
            </a:r>
            <a:r>
              <a:rPr lang="en-GB" altLang="en-US" sz="2000" dirty="0">
                <a:cs typeface="Times New Roman" panose="02020603050405020304" pitchFamily="18" charset="0"/>
              </a:rPr>
              <a:t> </a:t>
            </a:r>
            <a:r>
              <a:rPr lang="en-GB" altLang="en-US" sz="2000" i="1" dirty="0">
                <a:cs typeface="Times New Roman" panose="02020603050405020304" pitchFamily="18" charset="0"/>
              </a:rPr>
              <a:t>cipher</a:t>
            </a:r>
            <a:r>
              <a:rPr lang="en-GB" altLang="en-US" sz="2000" dirty="0">
                <a:cs typeface="Times New Roman" panose="02020603050405020304" pitchFamily="18" charset="0"/>
              </a:rPr>
              <a:t> </a:t>
            </a:r>
            <a:r>
              <a:rPr lang="en-GB" altLang="en-US" sz="2000" dirty="0" err="1">
                <a:cs typeface="Times New Roman" panose="02020603050405020304" pitchFamily="18" charset="0"/>
              </a:rPr>
              <a:t>alir</a:t>
            </a:r>
            <a:r>
              <a:rPr lang="en-GB" altLang="en-US" sz="2000" dirty="0">
                <a:cs typeface="Times New Roman" panose="02020603050405020304" pitchFamily="18" charset="0"/>
              </a:rPr>
              <a:t> [MEY82]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>
            <a:extLst>
              <a:ext uri="{FF2B5EF4-FFF2-40B4-BE49-F238E27FC236}">
                <a16:creationId xmlns:a16="http://schemas.microsoft.com/office/drawing/2014/main" id="{CD44E155-10AC-4896-AF0B-23C3A7D2C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C3005100-69FC-49AE-BA18-825707CF1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6B44AA-FABB-4322-99F8-C1F8D9072486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/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1407EC3-0BCB-4802-95DE-03894D3FC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8400" y="762000"/>
            <a:ext cx="9763760" cy="5562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Bit-bit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enkripsi</a:t>
            </a:r>
            <a:r>
              <a:rPr lang="en-US" altLang="en-US" dirty="0"/>
              <a:t>/</a:t>
            </a:r>
            <a:r>
              <a:rPr lang="en-US" altLang="en-US" dirty="0" err="1"/>
              <a:t>dekripsi</a:t>
            </a:r>
            <a:r>
              <a:rPr lang="en-US" altLang="en-US" dirty="0"/>
              <a:t> </a:t>
            </a:r>
            <a:r>
              <a:rPr lang="en-US" altLang="en-US" dirty="0" err="1"/>
              <a:t>disebut</a:t>
            </a:r>
            <a:r>
              <a:rPr lang="en-US" altLang="en-US" dirty="0"/>
              <a:t> </a:t>
            </a:r>
            <a:r>
              <a:rPr lang="en-US" altLang="en-US" i="1" dirty="0"/>
              <a:t>keystream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i="1" dirty="0"/>
              <a:t>Keystream</a:t>
            </a:r>
            <a:r>
              <a:rPr lang="en-US" altLang="en-US" dirty="0"/>
              <a:t> </a:t>
            </a:r>
            <a:r>
              <a:rPr lang="en-US" altLang="en-US" dirty="0" err="1"/>
              <a:t>dibangkitkan</a:t>
            </a:r>
            <a:r>
              <a:rPr lang="en-US" altLang="en-US" dirty="0"/>
              <a:t> oleh </a:t>
            </a:r>
            <a:r>
              <a:rPr lang="en-US" altLang="en-US" i="1" dirty="0"/>
              <a:t>keystream generator.</a:t>
            </a:r>
          </a:p>
          <a:p>
            <a:pPr eaLnBrk="1" hangingPunct="1">
              <a:lnSpc>
                <a:spcPct val="90000"/>
              </a:lnSpc>
            </a:pPr>
            <a:endParaRPr lang="en-US" altLang="en-US" i="1" dirty="0"/>
          </a:p>
          <a:p>
            <a:pPr eaLnBrk="1" hangingPunct="1">
              <a:lnSpc>
                <a:spcPct val="90000"/>
              </a:lnSpc>
            </a:pPr>
            <a:r>
              <a:rPr lang="en-US" altLang="en-US" i="1" dirty="0"/>
              <a:t>Keystream </a:t>
            </a:r>
            <a:r>
              <a:rPr lang="en-US" altLang="en-US" dirty="0"/>
              <a:t>di-XOR-</a:t>
            </a:r>
            <a:r>
              <a:rPr lang="en-US" altLang="en-US" dirty="0" err="1"/>
              <a:t>kan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bit-bit </a:t>
            </a:r>
            <a:r>
              <a:rPr lang="en-US" altLang="en-US" dirty="0" err="1"/>
              <a:t>plainteks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aliran</a:t>
            </a:r>
            <a:r>
              <a:rPr lang="en-US" altLang="en-US" dirty="0">
                <a:cs typeface="Times New Roman" panose="02020603050405020304" pitchFamily="18" charset="0"/>
              </a:rPr>
              <a:t> bit-bit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	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i="1" baseline="-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Di </a:t>
            </a:r>
            <a:r>
              <a:rPr lang="en-US" altLang="en-US" dirty="0" err="1"/>
              <a:t>sisi</a:t>
            </a:r>
            <a:r>
              <a:rPr lang="en-US" altLang="en-US" dirty="0"/>
              <a:t> </a:t>
            </a:r>
            <a:r>
              <a:rPr lang="en-US" altLang="en-US" dirty="0" err="1"/>
              <a:t>penerima</a:t>
            </a:r>
            <a:r>
              <a:rPr lang="en-US" altLang="en-US" dirty="0"/>
              <a:t> </a:t>
            </a:r>
            <a:r>
              <a:rPr lang="en-US" altLang="en-US" dirty="0" err="1"/>
              <a:t>dibangkitkan</a:t>
            </a:r>
            <a:r>
              <a:rPr lang="en-US" altLang="en-US" dirty="0"/>
              <a:t> </a:t>
            </a:r>
            <a:r>
              <a:rPr lang="en-US" altLang="en-US" i="1" dirty="0"/>
              <a:t>keystream</a:t>
            </a:r>
            <a:r>
              <a:rPr lang="en-US" altLang="en-US" dirty="0"/>
              <a:t> yang </a:t>
            </a:r>
            <a:r>
              <a:rPr lang="en-US" altLang="en-US" dirty="0" err="1"/>
              <a:t>sama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mendekripsi</a:t>
            </a:r>
            <a:r>
              <a:rPr lang="en-US" altLang="en-US" dirty="0"/>
              <a:t> </a:t>
            </a:r>
            <a:r>
              <a:rPr lang="en-US" altLang="en-US" dirty="0" err="1"/>
              <a:t>aliran</a:t>
            </a:r>
            <a:r>
              <a:rPr lang="en-US" altLang="en-US" dirty="0"/>
              <a:t> bit-bit </a:t>
            </a:r>
            <a:r>
              <a:rPr lang="en-US" altLang="en-US" dirty="0" err="1"/>
              <a:t>cipherteks</a:t>
            </a:r>
            <a:r>
              <a:rPr lang="en-US" altLang="en-US" dirty="0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	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i="1" baseline="-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6129607B-ED95-44EE-A73A-57A9798EC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BE7B465E-1FD1-47B9-B8C2-8D657EDBA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D1F91B-B214-4568-9E65-1DF19B71DDB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ACD02A84-52E1-48DF-8656-07DF04F25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3299" y="681037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 b="1" dirty="0" err="1"/>
              <a:t>Pendahuluan</a:t>
            </a:r>
            <a:endParaRPr lang="en-GB" altLang="en-US" b="1" dirty="0"/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D2227CE6-980E-4315-9882-0363B021E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 dirty="0" err="1">
                <a:solidFill>
                  <a:srgbClr val="000000"/>
                </a:solidFill>
              </a:rPr>
              <a:t>Beroperasi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mode bit </a:t>
            </a:r>
            <a:r>
              <a:rPr lang="en-US" altLang="en-US" dirty="0" err="1">
                <a:solidFill>
                  <a:srgbClr val="000000"/>
                </a:solidFill>
              </a:rPr>
              <a:t>atau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>
                <a:solidFill>
                  <a:srgbClr val="000000"/>
                </a:solidFill>
              </a:rPr>
              <a:t>byte</a:t>
            </a:r>
            <a:r>
              <a:rPr lang="en-US" altLang="en-US" dirty="0">
                <a:solidFill>
                  <a:srgbClr val="000000"/>
                </a:solidFill>
              </a:rPr>
              <a:t> (</a:t>
            </a:r>
            <a:r>
              <a:rPr lang="en-US" altLang="en-US" dirty="0" err="1">
                <a:solidFill>
                  <a:srgbClr val="000000"/>
                </a:solidFill>
              </a:rPr>
              <a:t>algoritma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klasik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beroperasi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mode </a:t>
            </a:r>
            <a:r>
              <a:rPr lang="en-US" altLang="en-US" dirty="0" err="1">
                <a:solidFill>
                  <a:srgbClr val="000000"/>
                </a:solidFill>
              </a:rPr>
              <a:t>karakter</a:t>
            </a:r>
            <a:r>
              <a:rPr lang="en-US" altLang="en-US" dirty="0">
                <a:solidFill>
                  <a:srgbClr val="000000"/>
                </a:solidFill>
              </a:rPr>
              <a:t>)</a:t>
            </a:r>
          </a:p>
          <a:p>
            <a:pPr marL="609600" indent="-609600"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marL="609600" indent="-609600">
              <a:buNone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kunci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plainteks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cipherteks</a:t>
            </a:r>
            <a:r>
              <a:rPr lang="en-US" altLang="en-US" dirty="0">
                <a:solidFill>
                  <a:srgbClr val="000000"/>
                </a:solidFill>
              </a:rPr>
              <a:t>,  </a:t>
            </a:r>
            <a:r>
              <a:rPr lang="en-US" altLang="en-US" dirty="0" err="1">
                <a:solidFill>
                  <a:srgbClr val="000000"/>
                </a:solidFill>
              </a:rPr>
              <a:t>diproses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rangkaian</a:t>
            </a:r>
            <a:r>
              <a:rPr lang="en-US" altLang="en-US" dirty="0">
                <a:solidFill>
                  <a:srgbClr val="000000"/>
                </a:solidFill>
              </a:rPr>
              <a:t> bit/byte</a:t>
            </a:r>
          </a:p>
          <a:p>
            <a:pPr marL="609600" indent="-609600"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marL="609600" indent="-609600">
              <a:buNone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dirty="0" err="1">
                <a:solidFill>
                  <a:srgbClr val="000000"/>
                </a:solidFill>
                <a:sym typeface="Wingdings" panose="05000000000000000000" pitchFamily="2" charset="2"/>
              </a:rPr>
              <a:t>operasi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bit </a:t>
            </a:r>
            <a:r>
              <a:rPr lang="en-US" altLang="en-US" b="1" dirty="0" err="1">
                <a:solidFill>
                  <a:srgbClr val="000000"/>
                </a:solidFill>
                <a:sym typeface="Wingdings" panose="05000000000000000000" pitchFamily="2" charset="2"/>
              </a:rPr>
              <a:t>xor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paling </a:t>
            </a:r>
            <a:r>
              <a:rPr lang="en-US" altLang="en-US" dirty="0" err="1">
                <a:solidFill>
                  <a:srgbClr val="000000"/>
                </a:solidFill>
                <a:sym typeface="Wingdings" panose="05000000000000000000" pitchFamily="2" charset="2"/>
              </a:rPr>
              <a:t>banyak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sym typeface="Wingdings" panose="05000000000000000000" pitchFamily="2" charset="2"/>
              </a:rPr>
              <a:t>digunakan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endParaRPr lang="en-US" altLang="en-US" dirty="0">
              <a:solidFill>
                <a:srgbClr val="000000"/>
              </a:solidFill>
            </a:endParaRPr>
          </a:p>
          <a:p>
            <a:pPr marL="609600" indent="-609600"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marL="609600" indent="-60960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39839D97-BAED-4002-8CD4-C30629C4A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4924DE81-9AAE-425A-B0A4-00F300F34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45A762-D629-4BFC-884F-EB785C5D0AC0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400"/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35F3936-69BF-4060-9491-01C1A836A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9760" y="538480"/>
            <a:ext cx="11267440" cy="5638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err="1"/>
              <a:t>Contoh</a:t>
            </a:r>
            <a:r>
              <a:rPr lang="en-US" altLang="en-US" dirty="0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	</a:t>
            </a:r>
            <a:r>
              <a:rPr lang="en-US" altLang="en-US" dirty="0" err="1"/>
              <a:t>Plainteks</a:t>
            </a:r>
            <a:r>
              <a:rPr lang="en-US" altLang="en-US" dirty="0"/>
              <a:t>: 	</a:t>
            </a:r>
            <a:r>
              <a:rPr lang="en-US" altLang="en-US" dirty="0">
                <a:cs typeface="Times New Roman" panose="02020603050405020304" pitchFamily="18" charset="0"/>
              </a:rPr>
              <a:t>1100101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	</a:t>
            </a:r>
            <a:r>
              <a:rPr lang="en-US" altLang="en-US" i="1" dirty="0"/>
              <a:t>Keystream</a:t>
            </a:r>
            <a:r>
              <a:rPr lang="en-US" altLang="en-US" dirty="0"/>
              <a:t>:	</a:t>
            </a:r>
            <a:r>
              <a:rPr lang="en-US" altLang="en-US" dirty="0">
                <a:cs typeface="Times New Roman" panose="02020603050405020304" pitchFamily="18" charset="0"/>
              </a:rPr>
              <a:t>1000110 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:	0100011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Keamanan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bergantung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seluruhnya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generator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Tinjau</a:t>
            </a:r>
            <a:r>
              <a:rPr lang="en-US" altLang="en-US" dirty="0">
                <a:cs typeface="Times New Roman" panose="02020603050405020304" pitchFamily="18" charset="0"/>
              </a:rPr>
              <a:t> 3 </a:t>
            </a:r>
            <a:r>
              <a:rPr lang="en-US" altLang="en-US" dirty="0" err="1">
                <a:cs typeface="Times New Roman" panose="02020603050405020304" pitchFamily="18" charset="0"/>
              </a:rPr>
              <a:t>kasus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dihasilkan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generator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1.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seluruhnya</a:t>
            </a:r>
            <a:r>
              <a:rPr lang="en-US" altLang="en-US" dirty="0">
                <a:cs typeface="Times New Roman" panose="02020603050405020304" pitchFamily="18" charset="0"/>
              </a:rPr>
              <a:t>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2.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berulang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perodik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3.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benar-benar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endParaRPr lang="en-GB" altLang="en-US" dirty="0"/>
          </a:p>
        </p:txBody>
      </p:sp>
      <p:cxnSp>
        <p:nvCxnSpPr>
          <p:cNvPr id="26629" name="Straight Connector 5">
            <a:extLst>
              <a:ext uri="{FF2B5EF4-FFF2-40B4-BE49-F238E27FC236}">
                <a16:creationId xmlns:a16="http://schemas.microsoft.com/office/drawing/2014/main" id="{8050FC6A-4520-4A5F-BF17-83A20100A9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03320" y="1925320"/>
            <a:ext cx="183388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>
            <a:extLst>
              <a:ext uri="{FF2B5EF4-FFF2-40B4-BE49-F238E27FC236}">
                <a16:creationId xmlns:a16="http://schemas.microsoft.com/office/drawing/2014/main" id="{1DDB7BFF-8B22-4856-9DA0-94B4E6E4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27651" name="Slide Number Placeholder 5">
            <a:extLst>
              <a:ext uri="{FF2B5EF4-FFF2-40B4-BE49-F238E27FC236}">
                <a16:creationId xmlns:a16="http://schemas.microsoft.com/office/drawing/2014/main" id="{8205BD90-1F99-4BD3-B5E6-0B039046B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57F7C0-3C8B-4A88-959A-411B81A6745B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/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E48FC683-E46A-49F0-B15C-BC7BB7E20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19225"/>
            <a:ext cx="10515600" cy="435133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 err="1"/>
              <a:t>Kasus</a:t>
            </a:r>
            <a:r>
              <a:rPr lang="en-US" altLang="en-US" b="1" dirty="0"/>
              <a:t> 1</a:t>
            </a:r>
            <a:r>
              <a:rPr lang="en-US" altLang="en-US" dirty="0"/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pembangkit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mengeluarkan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seluruhnya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nol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sebab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0 =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i="1" baseline="-25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dan proses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tak-berarti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F7815A24-6DCC-46B9-A9A8-7E9BD4163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5042F1C8-705D-42BB-BF22-B6B1AA996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63B853-78CC-4542-92DB-1B067A815297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GB" altLang="en-US" sz="1400"/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CE1AFF8-9A55-41A3-83F6-3C84B0AF3E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Kasus</a:t>
            </a:r>
            <a:r>
              <a:rPr lang="en-US" altLang="en-US" b="1" dirty="0"/>
              <a:t> 2</a:t>
            </a:r>
            <a:r>
              <a:rPr lang="en-US" altLang="en-US" dirty="0"/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pembangkit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mengeluarkan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cs typeface="Times New Roman" panose="02020603050405020304" pitchFamily="18" charset="0"/>
              </a:rPr>
              <a:t>kesytream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berulang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periodik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enkripsinya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XOR </a:t>
            </a:r>
            <a:r>
              <a:rPr lang="en-US" altLang="en-US" dirty="0" err="1">
                <a:cs typeface="Times New Roman" panose="02020603050405020304" pitchFamily="18" charset="0"/>
              </a:rPr>
              <a:t>sederhana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memiliki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tingkat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keamanan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rendah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>
            <a:extLst>
              <a:ext uri="{FF2B5EF4-FFF2-40B4-BE49-F238E27FC236}">
                <a16:creationId xmlns:a16="http://schemas.microsoft.com/office/drawing/2014/main" id="{9F685C73-D6EE-4570-9134-744197A0E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29699" name="Slide Number Placeholder 5">
            <a:extLst>
              <a:ext uri="{FF2B5EF4-FFF2-40B4-BE49-F238E27FC236}">
                <a16:creationId xmlns:a16="http://schemas.microsoft.com/office/drawing/2014/main" id="{41ACB683-7A2F-45C2-8C8D-B06045791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8A5CF3-F7E2-4AC4-B6AF-BD2344070D86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GB" altLang="en-US" sz="1400"/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DCA7D64-3A42-4ACE-983F-4091C71139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2200" y="1333500"/>
            <a:ext cx="9951720" cy="4191000"/>
          </a:xfrm>
        </p:spPr>
        <p:txBody>
          <a:bodyPr/>
          <a:lstStyle/>
          <a:p>
            <a:pPr eaLnBrk="1" hangingPunct="1"/>
            <a:r>
              <a:rPr lang="en-US" altLang="en-US" b="1" dirty="0" err="1"/>
              <a:t>Kasus</a:t>
            </a:r>
            <a:r>
              <a:rPr lang="en-US" altLang="en-US" b="1" dirty="0"/>
              <a:t> 3</a:t>
            </a:r>
            <a:r>
              <a:rPr lang="en-US" altLang="en-US" dirty="0"/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pembangkit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mengeluarkan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benar-benar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truly random</a:t>
            </a:r>
            <a:r>
              <a:rPr lang="en-US" altLang="en-US" dirty="0">
                <a:cs typeface="Times New Roman" panose="02020603050405020304" pitchFamily="18" charset="0"/>
              </a:rPr>
              <a:t>),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enkripsinya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one-time pad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tingkat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keamanan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sempurna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Pada </a:t>
            </a:r>
            <a:r>
              <a:rPr lang="en-US" altLang="en-US" dirty="0" err="1">
                <a:cs typeface="Times New Roman" panose="02020603050405020304" pitchFamily="18" charset="0"/>
              </a:rPr>
              <a:t>kasus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=  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, dan </a:t>
            </a:r>
            <a:r>
              <a:rPr lang="en-US" altLang="en-US" dirty="0" err="1">
                <a:cs typeface="Times New Roman" panose="02020603050405020304" pitchFamily="18" charset="0"/>
              </a:rPr>
              <a:t>kita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mendapatkan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sebagai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unbreakable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24DA818D-2A34-4247-8B15-D41CADF87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243196DD-6C0A-4585-8829-CB771AE95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8974A0-4363-4445-A303-7DAADC31B241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GB" altLang="en-US" sz="1400"/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BF1CA330-2CD5-4F69-83F7-17FA7458E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480" y="1638300"/>
            <a:ext cx="9514840" cy="3581400"/>
          </a:xfrm>
        </p:spPr>
        <p:txBody>
          <a:bodyPr/>
          <a:lstStyle/>
          <a:p>
            <a:pPr eaLnBrk="1" hangingPunct="1"/>
            <a:r>
              <a:rPr lang="en-US" altLang="en-US" b="1" dirty="0">
                <a:cs typeface="Times New Roman" panose="02020603050405020304" pitchFamily="18" charset="0"/>
              </a:rPr>
              <a:t>Kesimpulan</a:t>
            </a:r>
            <a:r>
              <a:rPr lang="en-US" altLang="en-US" dirty="0">
                <a:cs typeface="Times New Roman" panose="02020603050405020304" pitchFamily="18" charset="0"/>
              </a:rPr>
              <a:t>: Tingkat </a:t>
            </a:r>
            <a:r>
              <a:rPr lang="en-US" altLang="en-US" dirty="0" err="1">
                <a:cs typeface="Times New Roman" panose="02020603050405020304" pitchFamily="18" charset="0"/>
              </a:rPr>
              <a:t>keamanan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terletak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antara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XOR </a:t>
            </a:r>
            <a:r>
              <a:rPr lang="en-US" altLang="en-US" dirty="0" err="1">
                <a:cs typeface="Times New Roman" panose="02020603050405020304" pitchFamily="18" charset="0"/>
              </a:rPr>
              <a:t>sederhana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one-time pad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Semakin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keluaran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dihasilkan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pembangkit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semakin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sulit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kriptanalis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memecahkan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>
            <a:extLst>
              <a:ext uri="{FF2B5EF4-FFF2-40B4-BE49-F238E27FC236}">
                <a16:creationId xmlns:a16="http://schemas.microsoft.com/office/drawing/2014/main" id="{1204E2DF-28BC-41D1-B316-2D0F89753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31747" name="Slide Number Placeholder 5">
            <a:extLst>
              <a:ext uri="{FF2B5EF4-FFF2-40B4-BE49-F238E27FC236}">
                <a16:creationId xmlns:a16="http://schemas.microsoft.com/office/drawing/2014/main" id="{21454CFE-B9E6-4B1E-AEEB-FD893FE1D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EADAC0-EE4F-4E68-B157-4665B4C7BBCE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GB" altLang="en-US" sz="1400"/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5CA27269-5950-4000-8BE3-996DBCDA0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dirty="0"/>
              <a:t>Keystream Generator</a:t>
            </a:r>
            <a:endParaRPr lang="en-GB" altLang="en-US" b="1" i="1" dirty="0"/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9F432928-401D-4622-A7BF-1BB864BF4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27760" y="1690688"/>
            <a:ext cx="989584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Keystream generator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diimplementasikan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sebagai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prosedur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sisi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pengirim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Keystream generator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membangkitkan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berbasis</a:t>
            </a:r>
            <a:r>
              <a:rPr lang="en-US" altLang="en-US" dirty="0">
                <a:cs typeface="Times New Roman" panose="02020603050405020304" pitchFamily="18" charset="0"/>
              </a:rPr>
              <a:t> bit per bit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bit.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berbentuk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bit,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memperoleh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>
            <a:extLst>
              <a:ext uri="{FF2B5EF4-FFF2-40B4-BE49-F238E27FC236}">
                <a16:creationId xmlns:a16="http://schemas.microsoft.com/office/drawing/2014/main" id="{DBC23E5F-1433-4974-B959-DD7E990FC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32771" name="Slide Number Placeholder 5">
            <a:extLst>
              <a:ext uri="{FF2B5EF4-FFF2-40B4-BE49-F238E27FC236}">
                <a16:creationId xmlns:a16="http://schemas.microsoft.com/office/drawing/2014/main" id="{E2C37C85-7E13-4E69-988C-DC1865170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423F89-00E1-4BA3-8681-00C648BB63BB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GB" altLang="en-US" sz="1400"/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DD949EDB-CC71-4230-BC8B-057D50416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1560" y="1257300"/>
            <a:ext cx="9900920" cy="4343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Prosedur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menerima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masukan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U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Keluaran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prosedur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merupakan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U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lihat</a:t>
            </a:r>
            <a:r>
              <a:rPr lang="en-US" altLang="en-US" dirty="0">
                <a:cs typeface="Times New Roman" panose="02020603050405020304" pitchFamily="18" charset="0"/>
              </a:rPr>
              <a:t> Gambar 2).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Pengirim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memiliki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U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dijaga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kerahasiaanya</a:t>
            </a:r>
            <a:r>
              <a:rPr lang="en-US" altLang="en-US" dirty="0">
                <a:cs typeface="Times New Roman" panose="02020603050405020304" pitchFamily="18" charset="0"/>
              </a:rPr>
              <a:t>.  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Pembangkit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bit-bit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kuat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endParaRPr lang="en-GB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>
            <a:extLst>
              <a:ext uri="{FF2B5EF4-FFF2-40B4-BE49-F238E27FC236}">
                <a16:creationId xmlns:a16="http://schemas.microsoft.com/office/drawing/2014/main" id="{DAC1DF27-5C80-4F20-B789-DAA3D921B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33795" name="Slide Number Placeholder 5">
            <a:extLst>
              <a:ext uri="{FF2B5EF4-FFF2-40B4-BE49-F238E27FC236}">
                <a16:creationId xmlns:a16="http://schemas.microsoft.com/office/drawing/2014/main" id="{56E1CED8-D3F8-412C-98B5-C00243ED6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D32EC1-EEBF-4739-A55E-24840F8AEB1B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GB" altLang="en-US" sz="1400"/>
          </a:p>
        </p:txBody>
      </p:sp>
      <p:sp>
        <p:nvSpPr>
          <p:cNvPr id="33796" name="Rectangle 6">
            <a:extLst>
              <a:ext uri="{FF2B5EF4-FFF2-40B4-BE49-F238E27FC236}">
                <a16:creationId xmlns:a16="http://schemas.microsoft.com/office/drawing/2014/main" id="{468EC462-9CB7-4C74-9D67-029A4E724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6163" y="252412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3797" name="Rectangle 7">
            <a:extLst>
              <a:ext uri="{FF2B5EF4-FFF2-40B4-BE49-F238E27FC236}">
                <a16:creationId xmlns:a16="http://schemas.microsoft.com/office/drawing/2014/main" id="{47FB1551-C808-4EE0-BB03-A6E4C6A0C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480" y="4981119"/>
            <a:ext cx="685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 b="1" dirty="0">
                <a:cs typeface="Times New Roman" panose="02020603050405020304" pitchFamily="18" charset="0"/>
              </a:rPr>
              <a:t>Gambar 2</a:t>
            </a:r>
            <a:r>
              <a:rPr lang="en-GB" altLang="en-US" sz="1600" dirty="0">
                <a:cs typeface="Times New Roman" panose="02020603050405020304" pitchFamily="18" charset="0"/>
              </a:rPr>
              <a:t> </a:t>
            </a:r>
            <a:r>
              <a:rPr lang="en-GB" altLang="en-US" sz="1600" i="1" dirty="0">
                <a:cs typeface="Times New Roman" panose="02020603050405020304" pitchFamily="18" charset="0"/>
              </a:rPr>
              <a:t>Cipher</a:t>
            </a:r>
            <a:r>
              <a:rPr lang="en-GB" altLang="en-US" sz="1600" dirty="0"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cs typeface="Times New Roman" panose="02020603050405020304" pitchFamily="18" charset="0"/>
              </a:rPr>
              <a:t>aliran</a:t>
            </a:r>
            <a:r>
              <a:rPr lang="en-GB" altLang="en-US" sz="1600" dirty="0"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cs typeface="Times New Roman" panose="02020603050405020304" pitchFamily="18" charset="0"/>
              </a:rPr>
              <a:t>dengan</a:t>
            </a:r>
            <a:r>
              <a:rPr lang="en-GB" altLang="en-US" sz="1600" dirty="0"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cs typeface="Times New Roman" panose="02020603050405020304" pitchFamily="18" charset="0"/>
              </a:rPr>
              <a:t>pembangkit</a:t>
            </a:r>
            <a:r>
              <a:rPr lang="en-GB" altLang="en-US" sz="1600" dirty="0">
                <a:cs typeface="Times New Roman" panose="02020603050405020304" pitchFamily="18" charset="0"/>
              </a:rPr>
              <a:t> bit </a:t>
            </a:r>
            <a:r>
              <a:rPr lang="en-GB" altLang="en-US" sz="1600" dirty="0" err="1">
                <a:cs typeface="Times New Roman" panose="02020603050405020304" pitchFamily="18" charset="0"/>
              </a:rPr>
              <a:t>kunci-alir</a:t>
            </a:r>
            <a:r>
              <a:rPr lang="en-GB" altLang="en-US" sz="1600" dirty="0">
                <a:cs typeface="Times New Roman" panose="02020603050405020304" pitchFamily="18" charset="0"/>
              </a:rPr>
              <a:t> yang </a:t>
            </a:r>
            <a:r>
              <a:rPr lang="en-GB" altLang="en-US" sz="1600" dirty="0" err="1">
                <a:cs typeface="Times New Roman" panose="02020603050405020304" pitchFamily="18" charset="0"/>
              </a:rPr>
              <a:t>bergantung</a:t>
            </a:r>
            <a:r>
              <a:rPr lang="en-GB" altLang="en-US" sz="1600" dirty="0">
                <a:cs typeface="Times New Roman" panose="02020603050405020304" pitchFamily="18" charset="0"/>
              </a:rPr>
              <a:t> pada </a:t>
            </a:r>
            <a:r>
              <a:rPr lang="en-GB" altLang="en-US" sz="1600" dirty="0" err="1">
                <a:cs typeface="Times New Roman" panose="02020603050405020304" pitchFamily="18" charset="0"/>
              </a:rPr>
              <a:t>kunci</a:t>
            </a:r>
            <a:r>
              <a:rPr lang="en-GB" altLang="en-US" sz="1600" dirty="0">
                <a:cs typeface="Times New Roman" panose="02020603050405020304" pitchFamily="18" charset="0"/>
              </a:rPr>
              <a:t> </a:t>
            </a:r>
            <a:r>
              <a:rPr lang="en-GB" altLang="en-US" sz="1600" i="1" dirty="0">
                <a:cs typeface="Times New Roman" panose="02020603050405020304" pitchFamily="18" charset="0"/>
              </a:rPr>
              <a:t>U</a:t>
            </a:r>
            <a:r>
              <a:rPr lang="en-GB" altLang="en-US" sz="1600" dirty="0">
                <a:cs typeface="Times New Roman" panose="02020603050405020304" pitchFamily="18" charset="0"/>
              </a:rPr>
              <a:t>  [MEY82].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600" dirty="0"/>
          </a:p>
        </p:txBody>
      </p:sp>
      <p:sp>
        <p:nvSpPr>
          <p:cNvPr id="33798" name="Rectangle 9">
            <a:extLst>
              <a:ext uri="{FF2B5EF4-FFF2-40B4-BE49-F238E27FC236}">
                <a16:creationId xmlns:a16="http://schemas.microsoft.com/office/drawing/2014/main" id="{6E927628-413C-416B-99D2-CBBF3CD81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6163" y="252412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3799" name="Object 2">
            <a:extLst>
              <a:ext uri="{FF2B5EF4-FFF2-40B4-BE49-F238E27FC236}">
                <a16:creationId xmlns:a16="http://schemas.microsoft.com/office/drawing/2014/main" id="{DA665F40-AD88-4537-A5DD-3FFC2D5558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559271"/>
              </p:ext>
            </p:extLst>
          </p:nvPr>
        </p:nvGraphicFramePr>
        <p:xfrm>
          <a:off x="1634174" y="1074736"/>
          <a:ext cx="8923651" cy="3216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r:id="rId3" imgW="5023014" imgH="1813054" progId="Visio.Drawing.6">
                  <p:embed/>
                </p:oleObj>
              </mc:Choice>
              <mc:Fallback>
                <p:oleObj r:id="rId3" imgW="5023014" imgH="1813054" progId="Visio.Drawing.6">
                  <p:embed/>
                  <p:pic>
                    <p:nvPicPr>
                      <p:cNvPr id="33799" name="Object 2">
                        <a:extLst>
                          <a:ext uri="{FF2B5EF4-FFF2-40B4-BE49-F238E27FC236}">
                            <a16:creationId xmlns:a16="http://schemas.microsoft.com/office/drawing/2014/main" id="{DA665F40-AD88-4537-A5DD-3FFC2D5558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4174" y="1074736"/>
                        <a:ext cx="8923651" cy="32165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>
            <a:extLst>
              <a:ext uri="{FF2B5EF4-FFF2-40B4-BE49-F238E27FC236}">
                <a16:creationId xmlns:a16="http://schemas.microsoft.com/office/drawing/2014/main" id="{3BBAAEBE-A91A-4DAD-B461-B18B14FC9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34819" name="Slide Number Placeholder 5">
            <a:extLst>
              <a:ext uri="{FF2B5EF4-FFF2-40B4-BE49-F238E27FC236}">
                <a16:creationId xmlns:a16="http://schemas.microsoft.com/office/drawing/2014/main" id="{EF8B1647-8C71-4F53-80DF-BC7531F6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7E92E7-AA46-4CB4-98E3-BA25FC4E9ED7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GB" altLang="en-US" sz="1400"/>
          </a:p>
        </p:txBody>
      </p:sp>
      <p:sp>
        <p:nvSpPr>
          <p:cNvPr id="34820" name="Rectangle 1029">
            <a:extLst>
              <a:ext uri="{FF2B5EF4-FFF2-40B4-BE49-F238E27FC236}">
                <a16:creationId xmlns:a16="http://schemas.microsoft.com/office/drawing/2014/main" id="{99652CB6-6AF3-44E2-99D4-1F051B890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3450" y="238601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4821" name="Object 2">
            <a:extLst>
              <a:ext uri="{FF2B5EF4-FFF2-40B4-BE49-F238E27FC236}">
                <a16:creationId xmlns:a16="http://schemas.microsoft.com/office/drawing/2014/main" id="{036873E9-C7EE-41C9-9EC1-634D1BB7B4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520781"/>
              </p:ext>
            </p:extLst>
          </p:nvPr>
        </p:nvGraphicFramePr>
        <p:xfrm>
          <a:off x="2661920" y="967285"/>
          <a:ext cx="4876800" cy="376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r:id="rId3" imgW="2708334" imgH="2090861" progId="Visio.Drawing.6">
                  <p:embed/>
                </p:oleObj>
              </mc:Choice>
              <mc:Fallback>
                <p:oleObj r:id="rId3" imgW="2708334" imgH="2090861" progId="Visio.Drawing.6">
                  <p:embed/>
                  <p:pic>
                    <p:nvPicPr>
                      <p:cNvPr id="34821" name="Object 2">
                        <a:extLst>
                          <a:ext uri="{FF2B5EF4-FFF2-40B4-BE49-F238E27FC236}">
                            <a16:creationId xmlns:a16="http://schemas.microsoft.com/office/drawing/2014/main" id="{036873E9-C7EE-41C9-9EC1-634D1BB7B4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1920" y="967285"/>
                        <a:ext cx="4876800" cy="376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Rectangle 1030">
            <a:extLst>
              <a:ext uri="{FF2B5EF4-FFF2-40B4-BE49-F238E27FC236}">
                <a16:creationId xmlns:a16="http://schemas.microsoft.com/office/drawing/2014/main" id="{6EBD6E71-779A-46F1-8112-8EE59D6D3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6010" y="4895880"/>
            <a:ext cx="83426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dirty="0">
                <a:cs typeface="Times New Roman" panose="02020603050405020304" pitchFamily="18" charset="0"/>
              </a:rPr>
              <a:t>Gambar 3 </a:t>
            </a:r>
            <a:r>
              <a:rPr lang="en-GB" altLang="en-US" sz="1800" dirty="0">
                <a:cs typeface="Times New Roman" panose="02020603050405020304" pitchFamily="18" charset="0"/>
              </a:rPr>
              <a:t> Proses di </a:t>
            </a:r>
            <a:r>
              <a:rPr lang="en-GB" altLang="en-US" sz="1800" dirty="0" err="1">
                <a:cs typeface="Times New Roman" panose="02020603050405020304" pitchFamily="18" charset="0"/>
              </a:rPr>
              <a:t>dalam</a:t>
            </a:r>
            <a:r>
              <a:rPr lang="en-GB" altLang="en-US" sz="1800" dirty="0"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cs typeface="Times New Roman" panose="02020603050405020304" pitchFamily="18" charset="0"/>
              </a:rPr>
              <a:t>pembangkit</a:t>
            </a:r>
            <a:r>
              <a:rPr lang="en-GB" altLang="en-US" sz="1800" dirty="0"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cs typeface="Times New Roman" panose="02020603050405020304" pitchFamily="18" charset="0"/>
              </a:rPr>
              <a:t>kunci-alir</a:t>
            </a:r>
            <a:r>
              <a:rPr lang="en-GB" altLang="en-US" sz="1800" dirty="0">
                <a:cs typeface="Times New Roman" panose="02020603050405020304" pitchFamily="18" charset="0"/>
              </a:rPr>
              <a:t> (</a:t>
            </a:r>
            <a:r>
              <a:rPr lang="en-GB" altLang="en-US" sz="1800" i="1" dirty="0">
                <a:cs typeface="Times New Roman" panose="02020603050405020304" pitchFamily="18" charset="0"/>
              </a:rPr>
              <a:t>keystream</a:t>
            </a:r>
            <a:r>
              <a:rPr lang="en-GB" altLang="en-US" sz="1800" dirty="0"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>
            <a:extLst>
              <a:ext uri="{FF2B5EF4-FFF2-40B4-BE49-F238E27FC236}">
                <a16:creationId xmlns:a16="http://schemas.microsoft.com/office/drawing/2014/main" id="{46A9E044-EC58-4C79-B134-6886CF956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35843" name="Slide Number Placeholder 5">
            <a:extLst>
              <a:ext uri="{FF2B5EF4-FFF2-40B4-BE49-F238E27FC236}">
                <a16:creationId xmlns:a16="http://schemas.microsoft.com/office/drawing/2014/main" id="{4E339414-6D0A-4EF2-A7C1-D10ECE4E0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4E9CA7-1A6B-46EE-9A72-C2B743D6BEEC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GB" altLang="en-US" sz="1400"/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195E5F8-5E31-4406-A588-A796D1885D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0400" y="457200"/>
            <a:ext cx="10922000" cy="5467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 err="1"/>
              <a:t>Contoh</a:t>
            </a:r>
            <a:r>
              <a:rPr lang="en-US" altLang="en-US" dirty="0"/>
              <a:t>: </a:t>
            </a:r>
            <a:r>
              <a:rPr lang="en-US" altLang="en-US" i="1" dirty="0">
                <a:cs typeface="Times New Roman" panose="02020603050405020304" pitchFamily="18" charset="0"/>
              </a:rPr>
              <a:t>U</a:t>
            </a:r>
            <a:r>
              <a:rPr lang="en-US" altLang="en-US" dirty="0">
                <a:cs typeface="Times New Roman" panose="02020603050405020304" pitchFamily="18" charset="0"/>
              </a:rPr>
              <a:t> = 1111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(</a:t>
            </a:r>
            <a:r>
              <a:rPr lang="en-US" altLang="en-US" i="1" dirty="0">
                <a:cs typeface="Times New Roman" panose="02020603050405020304" pitchFamily="18" charset="0"/>
              </a:rPr>
              <a:t>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empat</a:t>
            </a:r>
            <a:r>
              <a:rPr lang="en-US" altLang="en-US" dirty="0">
                <a:cs typeface="Times New Roman" panose="02020603050405020304" pitchFamily="18" charset="0"/>
              </a:rPr>
              <a:t>-bit yang </a:t>
            </a:r>
            <a:r>
              <a:rPr lang="en-US" altLang="en-US" dirty="0" err="1">
                <a:cs typeface="Times New Roman" panose="02020603050405020304" pitchFamily="18" charset="0"/>
              </a:rPr>
              <a:t>dipilih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sembarang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kecuali</a:t>
            </a:r>
            <a:r>
              <a:rPr lang="en-US" altLang="en-US" dirty="0">
                <a:cs typeface="Times New Roman" panose="02020603050405020304" pitchFamily="18" charset="0"/>
              </a:rPr>
              <a:t> 0000)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sederhana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memperoleh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: 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XOR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kan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bit ke-1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bit ke-4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empat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sebelumnya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11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01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01100</a:t>
            </a:r>
            <a:r>
              <a:rPr lang="en-US" altLang="en-US" dirty="0">
                <a:cs typeface="Times New Roman" panose="02020603050405020304" pitchFamily="18" charset="0"/>
              </a:rPr>
              <a:t>1000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	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cs typeface="Times New Roman" panose="02020603050405020304" pitchFamily="18" charset="0"/>
              </a:rPr>
              <a:t>dan </a:t>
            </a:r>
            <a:r>
              <a:rPr lang="en-US" altLang="en-US" sz="2800" dirty="0" err="1">
                <a:cs typeface="Times New Roman" panose="02020603050405020304" pitchFamily="18" charset="0"/>
              </a:rPr>
              <a:t>akan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berulang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800" dirty="0">
                <a:cs typeface="Times New Roman" panose="02020603050405020304" pitchFamily="18" charset="0"/>
              </a:rPr>
              <a:t> 15 bit.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umum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bit,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bit-bit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berulang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sampai</a:t>
            </a:r>
            <a:r>
              <a:rPr lang="en-US" altLang="en-US" dirty="0">
                <a:cs typeface="Times New Roman" panose="02020603050405020304" pitchFamily="18" charset="0"/>
              </a:rPr>
              <a:t> 2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– 1 bit.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altLang="en-US" dirty="0"/>
          </a:p>
        </p:txBody>
      </p:sp>
      <p:pic>
        <p:nvPicPr>
          <p:cNvPr id="35845" name="Picture 5">
            <a:extLst>
              <a:ext uri="{FF2B5EF4-FFF2-40B4-BE49-F238E27FC236}">
                <a16:creationId xmlns:a16="http://schemas.microsoft.com/office/drawing/2014/main" id="{23353B7B-8E12-41FF-9ABC-1501BA86C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598" y="2931161"/>
            <a:ext cx="2335212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2">
            <a:extLst>
              <a:ext uri="{FF2B5EF4-FFF2-40B4-BE49-F238E27FC236}">
                <a16:creationId xmlns:a16="http://schemas.microsoft.com/office/drawing/2014/main" id="{E494DF91-0095-4931-8498-484999457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id="{F7AFA9B4-9CC1-492E-BB8E-DF66F7534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EF2A0D-277D-457C-A502-40EEFC6F183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38ADF5C-1272-4048-9A25-DFE46E0FFFE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36320" y="1104900"/>
            <a:ext cx="982472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Tetap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menggunakan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gagasan</a:t>
            </a:r>
            <a:r>
              <a:rPr lang="en-US" altLang="en-US" dirty="0">
                <a:solidFill>
                  <a:srgbClr val="000000"/>
                </a:solidFill>
              </a:rPr>
              <a:t> pada </a:t>
            </a:r>
            <a:r>
              <a:rPr lang="en-US" altLang="en-US" dirty="0" err="1">
                <a:solidFill>
                  <a:srgbClr val="000000"/>
                </a:solidFill>
              </a:rPr>
              <a:t>algoritma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klasik</a:t>
            </a:r>
            <a:r>
              <a:rPr lang="en-US" altLang="en-US" dirty="0">
                <a:solidFill>
                  <a:srgbClr val="000000"/>
                </a:solidFill>
              </a:rPr>
              <a:t>: </a:t>
            </a:r>
            <a:r>
              <a:rPr lang="en-US" altLang="en-US" dirty="0" err="1">
                <a:solidFill>
                  <a:srgbClr val="000000"/>
                </a:solidFill>
              </a:rPr>
              <a:t>substitusi</a:t>
            </a:r>
            <a:r>
              <a:rPr lang="en-US" altLang="en-US" dirty="0">
                <a:solidFill>
                  <a:srgbClr val="000000"/>
                </a:solidFill>
              </a:rPr>
              <a:t> dan </a:t>
            </a:r>
            <a:r>
              <a:rPr lang="en-US" altLang="en-US" dirty="0" err="1">
                <a:solidFill>
                  <a:srgbClr val="000000"/>
                </a:solidFill>
              </a:rPr>
              <a:t>transposisi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tetapi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lebih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kompleks</a:t>
            </a:r>
            <a:r>
              <a:rPr lang="en-US" altLang="en-US" dirty="0">
                <a:solidFill>
                  <a:srgbClr val="000000"/>
                </a:solidFill>
              </a:rPr>
              <a:t> (</a:t>
            </a:r>
            <a:r>
              <a:rPr lang="en-US" altLang="en-US" dirty="0" err="1">
                <a:solidFill>
                  <a:srgbClr val="000000"/>
                </a:solidFill>
              </a:rPr>
              <a:t>Tujuan</a:t>
            </a:r>
            <a:r>
              <a:rPr lang="en-US" altLang="en-US" dirty="0">
                <a:solidFill>
                  <a:srgbClr val="000000"/>
                </a:solidFill>
              </a:rPr>
              <a:t>: </a:t>
            </a:r>
            <a:r>
              <a:rPr lang="en-US" altLang="en-US" dirty="0" err="1">
                <a:solidFill>
                  <a:srgbClr val="000000"/>
                </a:solidFill>
              </a:rPr>
              <a:t>sangat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sulit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dikriptanalisis</a:t>
            </a:r>
            <a:r>
              <a:rPr lang="en-US" altLang="en-US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Perkembangan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algoritma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r>
              <a:rPr lang="en-US" altLang="en-US" dirty="0">
                <a:solidFill>
                  <a:srgbClr val="000000"/>
                </a:solidFill>
              </a:rPr>
              <a:t> modern </a:t>
            </a:r>
            <a:r>
              <a:rPr lang="en-US" altLang="en-US" dirty="0" err="1">
                <a:solidFill>
                  <a:srgbClr val="000000"/>
                </a:solidFill>
              </a:rPr>
              <a:t>didorong</a:t>
            </a:r>
            <a:r>
              <a:rPr lang="en-US" altLang="en-US" dirty="0">
                <a:solidFill>
                  <a:srgbClr val="000000"/>
                </a:solidFill>
              </a:rPr>
              <a:t> oleh </a:t>
            </a:r>
            <a:r>
              <a:rPr lang="en-US" altLang="en-US" dirty="0" err="1">
                <a:solidFill>
                  <a:srgbClr val="000000"/>
                </a:solidFill>
              </a:rPr>
              <a:t>penggunaan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komputer</a:t>
            </a:r>
            <a:r>
              <a:rPr lang="en-US" altLang="en-US" dirty="0">
                <a:solidFill>
                  <a:srgbClr val="000000"/>
                </a:solidFill>
              </a:rPr>
              <a:t> digital </a:t>
            </a:r>
            <a:r>
              <a:rPr lang="en-US" altLang="en-US" dirty="0" err="1">
                <a:solidFill>
                  <a:srgbClr val="000000"/>
                </a:solidFill>
              </a:rPr>
              <a:t>untuk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keamanan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pesan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Komputer</a:t>
            </a:r>
            <a:r>
              <a:rPr lang="en-US" altLang="en-US" dirty="0">
                <a:solidFill>
                  <a:srgbClr val="000000"/>
                </a:solidFill>
              </a:rPr>
              <a:t> digital </a:t>
            </a:r>
            <a:r>
              <a:rPr lang="en-US" altLang="en-US" dirty="0" err="1">
                <a:solidFill>
                  <a:srgbClr val="000000"/>
                </a:solidFill>
              </a:rPr>
              <a:t>merepresentasikan</a:t>
            </a:r>
            <a:r>
              <a:rPr lang="en-US" altLang="en-US" dirty="0">
                <a:solidFill>
                  <a:srgbClr val="000000"/>
                </a:solidFill>
              </a:rPr>
              <a:t> data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biner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>
            <a:extLst>
              <a:ext uri="{FF2B5EF4-FFF2-40B4-BE49-F238E27FC236}">
                <a16:creationId xmlns:a16="http://schemas.microsoft.com/office/drawing/2014/main" id="{AE27ED74-5211-4B62-A8C0-B0AD3C01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36867" name="Slide Number Placeholder 5">
            <a:extLst>
              <a:ext uri="{FF2B5EF4-FFF2-40B4-BE49-F238E27FC236}">
                <a16:creationId xmlns:a16="http://schemas.microsoft.com/office/drawing/2014/main" id="{B70C5006-A006-4AB6-9B6E-F313629CA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BB2DAC-1306-4319-8990-49661F77A86A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GB" altLang="en-US" sz="1400"/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196C559A-1B78-40F9-8938-CFC63450F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/>
              <a:t>Feedback Shift Register (LFSR)</a:t>
            </a:r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78CC38EA-6029-4EC7-90D3-9FCEF20EC2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1353800" cy="4351338"/>
          </a:xfrm>
        </p:spPr>
        <p:txBody>
          <a:bodyPr/>
          <a:lstStyle/>
          <a:p>
            <a:pPr eaLnBrk="1" hangingPunct="1"/>
            <a:r>
              <a:rPr lang="en-US" altLang="en-US" i="1" dirty="0"/>
              <a:t>FSR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contoh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i="1" dirty="0"/>
              <a:t>keystream generator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i="1" dirty="0"/>
              <a:t>FSR</a:t>
            </a:r>
            <a:r>
              <a:rPr lang="en-US" altLang="en-US" dirty="0"/>
              <a:t> </a:t>
            </a:r>
            <a:r>
              <a:rPr lang="en-US" altLang="en-US" dirty="0" err="1"/>
              <a:t>terdiri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bagian</a:t>
            </a:r>
            <a:r>
              <a:rPr lang="en-US" altLang="en-US" dirty="0"/>
              <a:t>: register </a:t>
            </a:r>
            <a:r>
              <a:rPr lang="en-US" altLang="en-US" dirty="0" err="1"/>
              <a:t>geser</a:t>
            </a:r>
            <a:r>
              <a:rPr lang="en-US" altLang="en-US" dirty="0"/>
              <a:t> (n bit) dan </a:t>
            </a:r>
            <a:r>
              <a:rPr lang="en-US" altLang="en-US" dirty="0" err="1"/>
              <a:t>fungsi</a:t>
            </a:r>
            <a:r>
              <a:rPr lang="en-US" altLang="en-US" dirty="0"/>
              <a:t> </a:t>
            </a:r>
            <a:r>
              <a:rPr lang="en-US" altLang="en-US" dirty="0" err="1"/>
              <a:t>umpan</a:t>
            </a:r>
            <a:r>
              <a:rPr lang="en-US" altLang="en-US" dirty="0"/>
              <a:t> </a:t>
            </a:r>
            <a:r>
              <a:rPr lang="en-US" altLang="en-US" dirty="0" err="1"/>
              <a:t>balik</a:t>
            </a:r>
            <a:r>
              <a:rPr lang="en-US" altLang="en-US" dirty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				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				  </a:t>
            </a:r>
            <a:r>
              <a:rPr lang="en-US" altLang="en-US" sz="2000" dirty="0"/>
              <a:t>Register </a:t>
            </a:r>
            <a:r>
              <a:rPr lang="en-US" altLang="en-US" sz="2000" dirty="0" err="1"/>
              <a:t>geser</a:t>
            </a:r>
            <a:endParaRPr lang="en-US" altLang="en-US" sz="2000" dirty="0"/>
          </a:p>
        </p:txBody>
      </p:sp>
      <p:pic>
        <p:nvPicPr>
          <p:cNvPr id="36870" name="Picture 4">
            <a:extLst>
              <a:ext uri="{FF2B5EF4-FFF2-40B4-BE49-F238E27FC236}">
                <a16:creationId xmlns:a16="http://schemas.microsoft.com/office/drawing/2014/main" id="{74F2CC52-E7B5-467F-B429-4795E283B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280" y="3906837"/>
            <a:ext cx="7193280" cy="1767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>
            <a:extLst>
              <a:ext uri="{FF2B5EF4-FFF2-40B4-BE49-F238E27FC236}">
                <a16:creationId xmlns:a16="http://schemas.microsoft.com/office/drawing/2014/main" id="{02F25D80-A747-4875-B1CD-F18F0F781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37891" name="Slide Number Placeholder 5">
            <a:extLst>
              <a:ext uri="{FF2B5EF4-FFF2-40B4-BE49-F238E27FC236}">
                <a16:creationId xmlns:a16="http://schemas.microsoft.com/office/drawing/2014/main" id="{3B15E8C4-0A77-45D3-B215-E3BD516C0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74CAD2-6902-44D0-B93D-42DB4C3FC907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GB" altLang="en-US" sz="1400"/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C11AAD8-CF92-4B31-9806-DC12B503C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097280"/>
            <a:ext cx="11018520" cy="5080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/>
              <a:t>Contoh</a:t>
            </a:r>
            <a:r>
              <a:rPr lang="en-US" altLang="en-US" dirty="0"/>
              <a:t> FSR </a:t>
            </a:r>
            <a:r>
              <a:rPr lang="en-US" altLang="en-US" dirty="0" err="1"/>
              <a:t>adalah</a:t>
            </a:r>
            <a:r>
              <a:rPr lang="en-US" altLang="en-US" dirty="0"/>
              <a:t> LFSR (</a:t>
            </a:r>
            <a:r>
              <a:rPr lang="en-US" altLang="en-US" i="1" dirty="0"/>
              <a:t>Linear Feedback Shift Register</a:t>
            </a:r>
            <a:r>
              <a:rPr lang="en-US" altLang="en-US" dirty="0"/>
              <a:t>)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Bit </a:t>
            </a:r>
            <a:r>
              <a:rPr lang="en-US" altLang="en-US" dirty="0" err="1"/>
              <a:t>luaran</a:t>
            </a:r>
            <a:r>
              <a:rPr lang="en-US" altLang="en-US" dirty="0"/>
              <a:t> LFSR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i="1" dirty="0"/>
              <a:t>keystream</a:t>
            </a:r>
          </a:p>
        </p:txBody>
      </p:sp>
      <p:pic>
        <p:nvPicPr>
          <p:cNvPr id="37893" name="Picture 4">
            <a:extLst>
              <a:ext uri="{FF2B5EF4-FFF2-40B4-BE49-F238E27FC236}">
                <a16:creationId xmlns:a16="http://schemas.microsoft.com/office/drawing/2014/main" id="{A19A869D-D784-4FBD-9A84-F2A709A07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079" y="1701802"/>
            <a:ext cx="8630921" cy="256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>
            <a:extLst>
              <a:ext uri="{FF2B5EF4-FFF2-40B4-BE49-F238E27FC236}">
                <a16:creationId xmlns:a16="http://schemas.microsoft.com/office/drawing/2014/main" id="{DC3957BD-6F82-465B-AEA4-07F81C433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38915" name="Slide Number Placeholder 5">
            <a:extLst>
              <a:ext uri="{FF2B5EF4-FFF2-40B4-BE49-F238E27FC236}">
                <a16:creationId xmlns:a16="http://schemas.microsoft.com/office/drawing/2014/main" id="{DA5157E5-2966-43D7-9195-9F7ED1B1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D8392D-925B-4650-887A-E904C9529C10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GB" altLang="en-US" sz="1400"/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BA801AFB-4137-47A8-80CA-397DF0CCDE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22400" y="1054746"/>
            <a:ext cx="9408160" cy="488885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/>
              <a:t>Contoh</a:t>
            </a:r>
            <a:r>
              <a:rPr lang="en-US" altLang="en-US" dirty="0"/>
              <a:t> LFSR 4-bit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Fungsi</a:t>
            </a:r>
            <a:r>
              <a:rPr lang="en-US" altLang="en-US" dirty="0"/>
              <a:t> </a:t>
            </a:r>
            <a:r>
              <a:rPr lang="en-US" altLang="en-US" dirty="0" err="1"/>
              <a:t>umpan</a:t>
            </a:r>
            <a:r>
              <a:rPr lang="en-US" altLang="en-US" dirty="0"/>
              <a:t> </a:t>
            </a:r>
            <a:r>
              <a:rPr lang="en-US" altLang="en-US" dirty="0" err="1"/>
              <a:t>balik</a:t>
            </a:r>
            <a:r>
              <a:rPr lang="en-US" altLang="en-US" dirty="0"/>
              <a:t>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/>
              <a:t>		b</a:t>
            </a:r>
            <a:r>
              <a:rPr lang="en-US" altLang="en-US" baseline="-25000" dirty="0"/>
              <a:t>4</a:t>
            </a:r>
            <a:r>
              <a:rPr lang="en-US" altLang="en-US" dirty="0"/>
              <a:t> =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b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b</a:t>
            </a:r>
            <a:r>
              <a:rPr lang="en-US" altLang="en-US" baseline="-25000" dirty="0"/>
              <a:t>4</a:t>
            </a:r>
            <a:r>
              <a:rPr lang="en-US" altLang="en-US" dirty="0"/>
              <a:t>) = </a:t>
            </a:r>
            <a:r>
              <a:rPr lang="en-US" altLang="en-US" i="1" dirty="0"/>
              <a:t>b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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baseline="-25000" dirty="0"/>
              <a:t>4</a:t>
            </a: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2B7BCE27-EF98-49AA-A9A6-E973FF2AE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72668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8918" name="Object 2">
            <a:extLst>
              <a:ext uri="{FF2B5EF4-FFF2-40B4-BE49-F238E27FC236}">
                <a16:creationId xmlns:a16="http://schemas.microsoft.com/office/drawing/2014/main" id="{058F190A-1B71-499F-BCD4-93633632D2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96891"/>
              </p:ext>
            </p:extLst>
          </p:nvPr>
        </p:nvGraphicFramePr>
        <p:xfrm>
          <a:off x="2491501" y="1851502"/>
          <a:ext cx="6119099" cy="199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r:id="rId3" imgW="3134604" imgH="1025748" progId="Visio.Drawing.5">
                  <p:embed/>
                </p:oleObj>
              </mc:Choice>
              <mc:Fallback>
                <p:oleObj r:id="rId3" imgW="3134604" imgH="1025748" progId="Visio.Drawing.5">
                  <p:embed/>
                  <p:pic>
                    <p:nvPicPr>
                      <p:cNvPr id="38918" name="Object 2">
                        <a:extLst>
                          <a:ext uri="{FF2B5EF4-FFF2-40B4-BE49-F238E27FC236}">
                            <a16:creationId xmlns:a16="http://schemas.microsoft.com/office/drawing/2014/main" id="{058F190A-1B71-499F-BCD4-93633632D2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1501" y="1851502"/>
                        <a:ext cx="6119099" cy="199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5">
            <a:extLst>
              <a:ext uri="{FF2B5EF4-FFF2-40B4-BE49-F238E27FC236}">
                <a16:creationId xmlns:a16="http://schemas.microsoft.com/office/drawing/2014/main" id="{045279D7-F53D-450D-B56A-F2A90FC1D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39939" name="Slide Number Placeholder 6">
            <a:extLst>
              <a:ext uri="{FF2B5EF4-FFF2-40B4-BE49-F238E27FC236}">
                <a16:creationId xmlns:a16="http://schemas.microsoft.com/office/drawing/2014/main" id="{757B26B1-FD14-43AC-9096-7B915CA0E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F98ACF-9655-4EDB-AC04-A73B924D1F1F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GB" altLang="en-US" sz="1400"/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CF1ECD9A-AE7D-4F4C-B873-29868F3CBA7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09040" y="518160"/>
            <a:ext cx="10241280" cy="606552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err="1"/>
              <a:t>Contoh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jika</a:t>
            </a:r>
            <a:r>
              <a:rPr lang="en-US" altLang="en-US" sz="2400" dirty="0"/>
              <a:t> LFSR 4-bit </a:t>
            </a:r>
            <a:r>
              <a:rPr lang="en-US" altLang="en-US" sz="2400" dirty="0" err="1"/>
              <a:t>diinisialisasi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1111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Barisan</a:t>
            </a:r>
            <a:r>
              <a:rPr lang="en-US" altLang="en-US" sz="2400" dirty="0"/>
              <a:t> bit </a:t>
            </a:r>
            <a:r>
              <a:rPr lang="en-US" altLang="en-US" sz="2400" dirty="0" err="1"/>
              <a:t>acak</a:t>
            </a:r>
            <a:r>
              <a:rPr lang="en-US" altLang="en-US" sz="2400" dirty="0"/>
              <a:t>: 1 1 1 1 0 1 0 1 1 0 0 1 0 0 0 …</a:t>
            </a:r>
          </a:p>
          <a:p>
            <a:pPr eaLnBrk="1" hangingPunct="1"/>
            <a:r>
              <a:rPr lang="en-US" altLang="en-US" sz="2400" dirty="0" err="1"/>
              <a:t>Periode</a:t>
            </a:r>
            <a:r>
              <a:rPr lang="en-US" altLang="en-US" sz="2400" dirty="0"/>
              <a:t> LFSR n-bit: 2</a:t>
            </a:r>
            <a:r>
              <a:rPr lang="en-US" altLang="en-US" sz="2400" baseline="30000" dirty="0"/>
              <a:t>n</a:t>
            </a:r>
            <a:r>
              <a:rPr lang="en-US" altLang="en-US" sz="2400" dirty="0"/>
              <a:t> – 1 </a:t>
            </a:r>
          </a:p>
        </p:txBody>
      </p:sp>
      <p:graphicFrame>
        <p:nvGraphicFramePr>
          <p:cNvPr id="39941" name="Object 2">
            <a:extLst>
              <a:ext uri="{FF2B5EF4-FFF2-40B4-BE49-F238E27FC236}">
                <a16:creationId xmlns:a16="http://schemas.microsoft.com/office/drawing/2014/main" id="{6B2BF1FB-032B-459A-94C8-C7D2CCB33671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70696643"/>
              </p:ext>
            </p:extLst>
          </p:nvPr>
        </p:nvGraphicFramePr>
        <p:xfrm>
          <a:off x="1285239" y="1114424"/>
          <a:ext cx="9007529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Document" r:id="rId3" imgW="5482741" imgH="2475831" progId="Word.Document.8">
                  <p:embed/>
                </p:oleObj>
              </mc:Choice>
              <mc:Fallback>
                <p:oleObj name="Document" r:id="rId3" imgW="5482741" imgH="2475831" progId="Word.Document.8">
                  <p:embed/>
                  <p:pic>
                    <p:nvPicPr>
                      <p:cNvPr id="39941" name="Object 2">
                        <a:extLst>
                          <a:ext uri="{FF2B5EF4-FFF2-40B4-BE49-F238E27FC236}">
                            <a16:creationId xmlns:a16="http://schemas.microsoft.com/office/drawing/2014/main" id="{6B2BF1FB-032B-459A-94C8-C7D2CCB336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239" y="1114424"/>
                        <a:ext cx="9007529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>
            <a:extLst>
              <a:ext uri="{FF2B5EF4-FFF2-40B4-BE49-F238E27FC236}">
                <a16:creationId xmlns:a16="http://schemas.microsoft.com/office/drawing/2014/main" id="{65D77021-390E-48EB-9D06-76A16E30B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40963" name="Slide Number Placeholder 5">
            <a:extLst>
              <a:ext uri="{FF2B5EF4-FFF2-40B4-BE49-F238E27FC236}">
                <a16:creationId xmlns:a16="http://schemas.microsoft.com/office/drawing/2014/main" id="{571E486C-FB4C-4E3B-8349-D614FDE4B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C3F09F-4D10-4667-B2D0-23F7C87FEE09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GB" altLang="en-US" sz="1400"/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3DE2DC43-6A91-4D81-85DD-81B3F901A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9481" y="574041"/>
            <a:ext cx="8162925" cy="64611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 err="1"/>
              <a:t>Serangan</a:t>
            </a:r>
            <a:r>
              <a:rPr lang="en-US" altLang="en-US" b="1" dirty="0"/>
              <a:t> pada </a:t>
            </a:r>
            <a:r>
              <a:rPr lang="en-US" altLang="en-US" b="1" i="1" dirty="0"/>
              <a:t>Cipher</a:t>
            </a:r>
            <a:r>
              <a:rPr lang="en-US" altLang="en-US" b="1" dirty="0"/>
              <a:t> </a:t>
            </a:r>
            <a:r>
              <a:rPr lang="en-US" altLang="en-US" b="1" dirty="0" err="1"/>
              <a:t>Alir</a:t>
            </a:r>
            <a:endParaRPr lang="en-GB" altLang="en-US" b="1" dirty="0"/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8E539075-BE6C-4D48-8869-4FCB36D9F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 i="1" dirty="0">
                <a:cs typeface="Times New Roman" panose="02020603050405020304" pitchFamily="18" charset="0"/>
              </a:rPr>
              <a:t>Known-plaintext attack</a:t>
            </a:r>
            <a:endParaRPr lang="en-US" altLang="en-US" b="1" dirty="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Kriptanalis</a:t>
            </a:r>
            <a:r>
              <a:rPr lang="en-US" altLang="en-US" dirty="0"/>
              <a:t> </a:t>
            </a:r>
            <a:r>
              <a:rPr lang="en-US" altLang="en-US" dirty="0" err="1"/>
              <a:t>mengetahui</a:t>
            </a:r>
            <a:r>
              <a:rPr lang="en-US" altLang="en-US" dirty="0"/>
              <a:t> </a:t>
            </a:r>
            <a:r>
              <a:rPr lang="en-US" altLang="en-US" dirty="0" err="1"/>
              <a:t>potongan</a:t>
            </a: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dirty="0"/>
              <a:t> dan </a:t>
            </a:r>
            <a:r>
              <a:rPr lang="en-US" altLang="en-US" i="1" dirty="0"/>
              <a:t>C</a:t>
            </a:r>
            <a:r>
              <a:rPr lang="en-US" altLang="en-US" dirty="0"/>
              <a:t> yang </a:t>
            </a:r>
            <a:r>
              <a:rPr lang="en-US" altLang="en-US" dirty="0" err="1"/>
              <a:t>berkoresponden</a:t>
            </a:r>
            <a:r>
              <a:rPr lang="en-US" altLang="en-US" dirty="0"/>
              <a:t>.</a:t>
            </a:r>
          </a:p>
          <a:p>
            <a:pPr marL="609600" indent="-609600">
              <a:buNone/>
            </a:pPr>
            <a:r>
              <a:rPr lang="en-US" altLang="en-US" dirty="0"/>
              <a:t>	Hasil: </a:t>
            </a:r>
            <a:r>
              <a:rPr lang="en-US" altLang="en-US" i="1" dirty="0"/>
              <a:t>K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potongan</a:t>
            </a: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, 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</a:p>
          <a:p>
            <a:pPr marL="609600" indent="-609600">
              <a:buNone/>
            </a:pPr>
            <a:r>
              <a:rPr lang="en-US" altLang="en-US" dirty="0"/>
              <a:t>			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 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		  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		   = 0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		   =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	</a:t>
            </a:r>
            <a:r>
              <a:rPr lang="en-GB" altLang="en-US" dirty="0"/>
              <a:t>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>
            <a:extLst>
              <a:ext uri="{FF2B5EF4-FFF2-40B4-BE49-F238E27FC236}">
                <a16:creationId xmlns:a16="http://schemas.microsoft.com/office/drawing/2014/main" id="{3348F66E-5751-4DDE-AFDA-BCED6175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41987" name="Slide Number Placeholder 5">
            <a:extLst>
              <a:ext uri="{FF2B5EF4-FFF2-40B4-BE49-F238E27FC236}">
                <a16:creationId xmlns:a16="http://schemas.microsoft.com/office/drawing/2014/main" id="{66D32556-BF97-44F7-BCA1-CE2FD2E2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2AE69D-D00D-43B3-8DD1-A2BB5CCD5C29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GB" altLang="en-US" sz="1400"/>
          </a:p>
        </p:txBody>
      </p:sp>
      <p:graphicFrame>
        <p:nvGraphicFramePr>
          <p:cNvPr id="41988" name="Object 2">
            <a:extLst>
              <a:ext uri="{FF2B5EF4-FFF2-40B4-BE49-F238E27FC236}">
                <a16:creationId xmlns:a16="http://schemas.microsoft.com/office/drawing/2014/main" id="{965D22CC-0ADC-4AFF-8DF0-59F0CE0F5B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055570"/>
              </p:ext>
            </p:extLst>
          </p:nvPr>
        </p:nvGraphicFramePr>
        <p:xfrm>
          <a:off x="673100" y="1492250"/>
          <a:ext cx="10479198" cy="3425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Document" r:id="rId3" imgW="5509366" imgH="1798254" progId="Word.Document.8">
                  <p:embed/>
                </p:oleObj>
              </mc:Choice>
              <mc:Fallback>
                <p:oleObj name="Document" r:id="rId3" imgW="5509366" imgH="1798254" progId="Word.Document.8">
                  <p:embed/>
                  <p:pic>
                    <p:nvPicPr>
                      <p:cNvPr id="41988" name="Object 2">
                        <a:extLst>
                          <a:ext uri="{FF2B5EF4-FFF2-40B4-BE49-F238E27FC236}">
                            <a16:creationId xmlns:a16="http://schemas.microsoft.com/office/drawing/2014/main" id="{965D22CC-0ADC-4AFF-8DF0-59F0CE0F5B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1492250"/>
                        <a:ext cx="10479198" cy="3425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>
            <a:extLst>
              <a:ext uri="{FF2B5EF4-FFF2-40B4-BE49-F238E27FC236}">
                <a16:creationId xmlns:a16="http://schemas.microsoft.com/office/drawing/2014/main" id="{546ED79C-6986-413E-9A18-0682FE554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43011" name="Slide Number Placeholder 5">
            <a:extLst>
              <a:ext uri="{FF2B5EF4-FFF2-40B4-BE49-F238E27FC236}">
                <a16:creationId xmlns:a16="http://schemas.microsoft.com/office/drawing/2014/main" id="{46CAA87D-C120-4E66-91AA-67357528C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185186-0E92-431F-B1C2-666445A975A1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GB" altLang="en-US" sz="1400"/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84A32455-B6A7-4F99-A31E-D46C3020C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2"/>
            </a:pPr>
            <a:r>
              <a:rPr lang="en-US" altLang="en-US" b="1" i="1" dirty="0">
                <a:cs typeface="Times New Roman" panose="02020603050405020304" pitchFamily="18" charset="0"/>
              </a:rPr>
              <a:t>Ciphertext-only attack</a:t>
            </a:r>
            <a:endParaRPr lang="en-US" altLang="en-US" b="1" dirty="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T</a:t>
            </a:r>
            <a:r>
              <a:rPr lang="en-US" altLang="en-US" dirty="0" err="1">
                <a:cs typeface="Times New Roman" panose="02020603050405020304" pitchFamily="18" charset="0"/>
              </a:rPr>
              <a:t>erjadi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kali </a:t>
            </a:r>
            <a:r>
              <a:rPr lang="en-US" altLang="en-US" dirty="0" err="1">
                <a:cs typeface="Times New Roman" panose="02020603050405020304" pitchFamily="18" charset="0"/>
              </a:rPr>
              <a:t>terhadap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potongan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berbeda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keystream reuse attack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marL="609600" indent="-60960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>
            <a:extLst>
              <a:ext uri="{FF2B5EF4-FFF2-40B4-BE49-F238E27FC236}">
                <a16:creationId xmlns:a16="http://schemas.microsoft.com/office/drawing/2014/main" id="{3CF336CD-8316-4EB3-B7EF-BFEA0A475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44035" name="Slide Number Placeholder 5">
            <a:extLst>
              <a:ext uri="{FF2B5EF4-FFF2-40B4-BE49-F238E27FC236}">
                <a16:creationId xmlns:a16="http://schemas.microsoft.com/office/drawing/2014/main" id="{290C9D76-CD06-4B82-93E6-7DF1AAE3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F0DE2F-860E-45EA-AF80-6C6E2016562D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GB" altLang="en-US" sz="1400"/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739667C-08FF-40B5-A846-E361B6FFC0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29360" y="1450340"/>
            <a:ext cx="9580880" cy="395732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/>
              <a:t>Contoh</a:t>
            </a:r>
            <a:r>
              <a:rPr lang="en-US" altLang="en-US" dirty="0"/>
              <a:t>: </a:t>
            </a:r>
            <a:r>
              <a:rPr lang="en-US" altLang="en-US" dirty="0" err="1"/>
              <a:t>K</a:t>
            </a:r>
            <a:r>
              <a:rPr lang="en-US" altLang="en-US" dirty="0" err="1">
                <a:cs typeface="Times New Roman" panose="02020603050405020304" pitchFamily="18" charset="0"/>
              </a:rPr>
              <a:t>riptanalis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memiliki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potongan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berbeda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) yang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bit-bit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r>
              <a:rPr lang="en-GB" altLang="en-US" dirty="0"/>
              <a:t> 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XOR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cs typeface="Times New Roman" panose="02020603050405020304" pitchFamily="18" charset="0"/>
              </a:rPr>
              <a:t>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i="1" dirty="0">
                <a:cs typeface="Times New Roman" panose="02020603050405020304" pitchFamily="18" charset="0"/>
              </a:rPr>
              <a:t> C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cs typeface="Times New Roman" panose="02020603050405020304" pitchFamily="18" charset="0"/>
              </a:rPr>
              <a:t>  </a:t>
            </a:r>
            <a:r>
              <a:rPr lang="en-US" altLang="en-US" dirty="0">
                <a:cs typeface="Times New Roman" panose="02020603050405020304" pitchFamily="18" charset="0"/>
              </a:rPr>
              <a:t>= 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	      =  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 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K 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      	      =  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 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                 = 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 )</a:t>
            </a:r>
            <a:endParaRPr lang="en-GB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>
            <a:extLst>
              <a:ext uri="{FF2B5EF4-FFF2-40B4-BE49-F238E27FC236}">
                <a16:creationId xmlns:a16="http://schemas.microsoft.com/office/drawing/2014/main" id="{0C587F5A-9F43-4D10-9AF6-6FE5D0974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46083" name="Slide Number Placeholder 5">
            <a:extLst>
              <a:ext uri="{FF2B5EF4-FFF2-40B4-BE49-F238E27FC236}">
                <a16:creationId xmlns:a16="http://schemas.microsoft.com/office/drawing/2014/main" id="{D1F546C2-F763-47E2-B9CB-7816D9001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F401FA-9409-4091-AD63-A03199DBF644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GB" altLang="en-US" sz="1400"/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C20A1247-3AFD-4681-A042-68B038E8D9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29360" y="944880"/>
            <a:ext cx="9875520" cy="47625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diketahui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ter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i="1" dirty="0">
                <a:cs typeface="Times New Roman" panose="02020603050405020304" pitchFamily="18" charset="0"/>
              </a:rPr>
              <a:t>XOR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lain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diketahui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statistik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Misalnya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teks</a:t>
            </a:r>
            <a:r>
              <a:rPr lang="en-US" altLang="en-US" dirty="0">
                <a:cs typeface="Times New Roman" panose="02020603050405020304" pitchFamily="18" charset="0"/>
              </a:rPr>
              <a:t> Bahasa </a:t>
            </a:r>
            <a:r>
              <a:rPr lang="en-US" altLang="en-US" dirty="0" err="1">
                <a:cs typeface="Times New Roman" panose="02020603050405020304" pitchFamily="18" charset="0"/>
              </a:rPr>
              <a:t>Inggris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spasi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i="1" dirty="0">
                <a:cs typeface="Times New Roman" panose="02020603050405020304" pitchFamily="18" charset="0"/>
              </a:rPr>
              <a:t>XOR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spasi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cs typeface="Times New Roman" panose="02020603050405020304" pitchFamily="18" charset="0"/>
              </a:rPr>
              <a:t> ‘e’ yang paling </a:t>
            </a:r>
            <a:r>
              <a:rPr lang="en-US" altLang="en-US" dirty="0" err="1">
                <a:cs typeface="Times New Roman" panose="02020603050405020304" pitchFamily="18" charset="0"/>
              </a:rPr>
              <a:t>sering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muncul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dsb</a:t>
            </a:r>
            <a:r>
              <a:rPr lang="en-US" altLang="en-US" dirty="0">
                <a:cs typeface="Times New Roman" panose="02020603050405020304" pitchFamily="18" charset="0"/>
              </a:rPr>
              <a:t>. 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Kriptanalis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cukup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cerdas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mendeduksi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>
            <a:extLst>
              <a:ext uri="{FF2B5EF4-FFF2-40B4-BE49-F238E27FC236}">
                <a16:creationId xmlns:a16="http://schemas.microsoft.com/office/drawing/2014/main" id="{DD4E0281-6012-4F4D-A301-CBC9812E7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47107" name="Slide Number Placeholder 5">
            <a:extLst>
              <a:ext uri="{FF2B5EF4-FFF2-40B4-BE49-F238E27FC236}">
                <a16:creationId xmlns:a16="http://schemas.microsoft.com/office/drawing/2014/main" id="{E3ADC91A-A657-455D-848D-9E512DBC9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2C1E79-65C4-4670-8124-6C4E08CD1A05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GB" altLang="en-US" sz="1400"/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E9ECA2E2-89EB-4474-B68F-8A4FCBF7E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2360" y="1539240"/>
            <a:ext cx="9738360" cy="35814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3"/>
            </a:pPr>
            <a:r>
              <a:rPr lang="en-US" altLang="en-US" b="1" i="1" dirty="0">
                <a:cs typeface="Times New Roman" panose="02020603050405020304" pitchFamily="18" charset="0"/>
              </a:rPr>
              <a:t>Flip-bit attack</a:t>
            </a:r>
            <a:endParaRPr lang="en-US" altLang="en-US" b="1" dirty="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Tujuan</a:t>
            </a:r>
            <a:r>
              <a:rPr lang="en-US" altLang="en-US" dirty="0"/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mengubah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tertentu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sehingga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hasil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dekripsinya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berubah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marL="609600" indent="-609600"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Pengubahan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dilakukan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membalikkan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flip</a:t>
            </a:r>
            <a:r>
              <a:rPr lang="en-US" altLang="en-US" dirty="0">
                <a:cs typeface="Times New Roman" panose="02020603050405020304" pitchFamily="18" charset="0"/>
              </a:rPr>
              <a:t>) bit </a:t>
            </a:r>
            <a:r>
              <a:rPr lang="en-US" altLang="en-US" dirty="0" err="1">
                <a:cs typeface="Times New Roman" panose="02020603050405020304" pitchFamily="18" charset="0"/>
              </a:rPr>
              <a:t>tertentu</a:t>
            </a:r>
            <a:r>
              <a:rPr lang="en-US" altLang="en-US" dirty="0">
                <a:cs typeface="Times New Roman" panose="02020603050405020304" pitchFamily="18" charset="0"/>
              </a:rPr>
              <a:t> (0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1,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1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0).</a:t>
            </a:r>
          </a:p>
          <a:p>
            <a:pPr marL="609600" indent="-60960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45347F2E-6193-4949-9516-5AC08410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A67BD5E9-E840-4E18-8301-A28E1E6B4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72F321-9E6F-4BF1-8D2F-EDBDB255EC3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0C956A19-55DB-47D3-94F3-0FC04104C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8019" y="314324"/>
            <a:ext cx="8162925" cy="641350"/>
          </a:xfrm>
        </p:spPr>
        <p:txBody>
          <a:bodyPr/>
          <a:lstStyle/>
          <a:p>
            <a:pPr algn="ctr" eaLnBrk="1" hangingPunct="1"/>
            <a:r>
              <a:rPr lang="en-US" altLang="en-US" sz="3600" b="1" dirty="0"/>
              <a:t>Diagram Blok </a:t>
            </a:r>
            <a:r>
              <a:rPr lang="en-US" altLang="en-US" sz="3600" b="1" dirty="0" err="1"/>
              <a:t>Kriptografi</a:t>
            </a:r>
            <a:r>
              <a:rPr lang="en-US" altLang="en-US" sz="3600" b="1" dirty="0"/>
              <a:t> Modern</a:t>
            </a:r>
            <a:endParaRPr lang="en-GB" altLang="en-US" sz="3600" b="1" dirty="0"/>
          </a:p>
        </p:txBody>
      </p:sp>
      <p:graphicFrame>
        <p:nvGraphicFramePr>
          <p:cNvPr id="9221" name="Object 4">
            <a:extLst>
              <a:ext uri="{FF2B5EF4-FFF2-40B4-BE49-F238E27FC236}">
                <a16:creationId xmlns:a16="http://schemas.microsoft.com/office/drawing/2014/main" id="{005486BE-39F9-4B03-B637-998A90D53B9E}"/>
              </a:ext>
            </a:extLst>
          </p:cNvPr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3179122400"/>
              </p:ext>
            </p:extLst>
          </p:nvPr>
        </p:nvGraphicFramePr>
        <p:xfrm>
          <a:off x="2209800" y="1144587"/>
          <a:ext cx="7772400" cy="502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VISIO" r:id="rId3" imgW="6467856" imgH="4171188" progId="Visio.Drawing.5">
                  <p:embed/>
                </p:oleObj>
              </mc:Choice>
              <mc:Fallback>
                <p:oleObj name="VISIO" r:id="rId3" imgW="6467856" imgH="4171188" progId="Visio.Drawing.5">
                  <p:embed/>
                  <p:pic>
                    <p:nvPicPr>
                      <p:cNvPr id="9221" name="Object 4">
                        <a:extLst>
                          <a:ext uri="{FF2B5EF4-FFF2-40B4-BE49-F238E27FC236}">
                            <a16:creationId xmlns:a16="http://schemas.microsoft.com/office/drawing/2014/main" id="{005486BE-39F9-4B03-B637-998A90D53B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144587"/>
                        <a:ext cx="7772400" cy="502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>
            <a:extLst>
              <a:ext uri="{FF2B5EF4-FFF2-40B4-BE49-F238E27FC236}">
                <a16:creationId xmlns:a16="http://schemas.microsoft.com/office/drawing/2014/main" id="{AD54140D-F860-4C54-ACAE-856420EBE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48131" name="Slide Number Placeholder 5">
            <a:extLst>
              <a:ext uri="{FF2B5EF4-FFF2-40B4-BE49-F238E27FC236}">
                <a16:creationId xmlns:a16="http://schemas.microsoft.com/office/drawing/2014/main" id="{3D5DB7D5-F423-44D6-97C8-3958F89E5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F5B891-C9A4-4844-A55E-F3A1C4D58D10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GB" altLang="en-US" sz="1400"/>
          </a:p>
        </p:txBody>
      </p:sp>
      <p:graphicFrame>
        <p:nvGraphicFramePr>
          <p:cNvPr id="48132" name="Object 2">
            <a:extLst>
              <a:ext uri="{FF2B5EF4-FFF2-40B4-BE49-F238E27FC236}">
                <a16:creationId xmlns:a16="http://schemas.microsoft.com/office/drawing/2014/main" id="{258BE94B-B908-4E6C-9E4A-145440EF2B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48567"/>
              </p:ext>
            </p:extLst>
          </p:nvPr>
        </p:nvGraphicFramePr>
        <p:xfrm>
          <a:off x="1061719" y="674687"/>
          <a:ext cx="8995445" cy="511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Document" r:id="rId3" imgW="5486400" imgH="3121152" progId="Word.Document.8">
                  <p:embed/>
                </p:oleObj>
              </mc:Choice>
              <mc:Fallback>
                <p:oleObj name="Document" r:id="rId3" imgW="5486400" imgH="3121152" progId="Word.Document.8">
                  <p:embed/>
                  <p:pic>
                    <p:nvPicPr>
                      <p:cNvPr id="48132" name="Object 2">
                        <a:extLst>
                          <a:ext uri="{FF2B5EF4-FFF2-40B4-BE49-F238E27FC236}">
                            <a16:creationId xmlns:a16="http://schemas.microsoft.com/office/drawing/2014/main" id="{258BE94B-B908-4E6C-9E4A-145440EF2B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1719" y="674687"/>
                        <a:ext cx="8995445" cy="511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>
            <a:extLst>
              <a:ext uri="{FF2B5EF4-FFF2-40B4-BE49-F238E27FC236}">
                <a16:creationId xmlns:a16="http://schemas.microsoft.com/office/drawing/2014/main" id="{CD0665A8-DCA5-41B2-A580-0D1F953B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49155" name="Slide Number Placeholder 5">
            <a:extLst>
              <a:ext uri="{FF2B5EF4-FFF2-40B4-BE49-F238E27FC236}">
                <a16:creationId xmlns:a16="http://schemas.microsoft.com/office/drawing/2014/main" id="{C08DFD98-D49F-4F4E-B6B4-4EF65E1BF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075674-C379-437C-8944-953A797E6921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GB" altLang="en-US" sz="1400"/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7946D1F6-134A-415E-B3D6-07A1DE96D0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Pengubah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mengetahui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ia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mengetahui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posisi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diminati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saja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Serangan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semacam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memanfaatkan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karakteristik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sudah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disebutkan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atas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bahwa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1-bit pada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1-bit pada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hasil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>
            <a:extLst>
              <a:ext uri="{FF2B5EF4-FFF2-40B4-BE49-F238E27FC236}">
                <a16:creationId xmlns:a16="http://schemas.microsoft.com/office/drawing/2014/main" id="{4FA0B3C3-5E99-4D60-918A-B947CCCA9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50179" name="Slide Number Placeholder 5">
            <a:extLst>
              <a:ext uri="{FF2B5EF4-FFF2-40B4-BE49-F238E27FC236}">
                <a16:creationId xmlns:a16="http://schemas.microsoft.com/office/drawing/2014/main" id="{6C14C655-DB8F-4775-8F0C-BB06F83D3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8E0AFA-ABE9-40EE-BCB8-4BB1C974442E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GB" altLang="en-US" sz="1400"/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05548A62-A565-42BC-B9D9-6DA44F1BA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2819" y="650874"/>
            <a:ext cx="8162925" cy="769938"/>
          </a:xfrm>
        </p:spPr>
        <p:txBody>
          <a:bodyPr/>
          <a:lstStyle/>
          <a:p>
            <a:pPr eaLnBrk="1" hangingPunct="1"/>
            <a:r>
              <a:rPr lang="en-US" altLang="en-US" b="1" dirty="0" err="1"/>
              <a:t>Aplikasi</a:t>
            </a:r>
            <a:r>
              <a:rPr lang="en-US" altLang="en-US" b="1" dirty="0"/>
              <a:t> </a:t>
            </a:r>
            <a:r>
              <a:rPr lang="en-US" altLang="en-US" b="1" i="1" dirty="0"/>
              <a:t>Cipher</a:t>
            </a:r>
            <a:r>
              <a:rPr lang="en-US" altLang="en-US" b="1" dirty="0"/>
              <a:t> </a:t>
            </a:r>
            <a:r>
              <a:rPr lang="en-US" altLang="en-US" b="1" dirty="0" err="1"/>
              <a:t>Alir</a:t>
            </a:r>
            <a:endParaRPr lang="en-GB" altLang="en-US" b="1" dirty="0"/>
          </a:p>
        </p:txBody>
      </p:sp>
      <p:sp>
        <p:nvSpPr>
          <p:cNvPr id="50181" name="Rectangle 3">
            <a:extLst>
              <a:ext uri="{FF2B5EF4-FFF2-40B4-BE49-F238E27FC236}">
                <a16:creationId xmlns:a16="http://schemas.microsoft.com/office/drawing/2014/main" id="{B84E211B-9FF6-4527-8E94-C6FB9E9D9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i="1" dirty="0">
                <a:cs typeface="Times New Roman" panose="02020603050405020304" pitchFamily="18" charset="0"/>
              </a:rPr>
              <a:t> 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cocok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mengenkripsikan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aliran</a:t>
            </a:r>
            <a:r>
              <a:rPr lang="en-US" altLang="en-US" dirty="0">
                <a:cs typeface="Times New Roman" panose="02020603050405020304" pitchFamily="18" charset="0"/>
              </a:rPr>
              <a:t> data yang </a:t>
            </a:r>
            <a:r>
              <a:rPr lang="en-US" altLang="en-US" dirty="0" err="1">
                <a:cs typeface="Times New Roman" panose="02020603050405020304" pitchFamily="18" charset="0"/>
              </a:rPr>
              <a:t>terus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menerus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melalui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saluran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komunikasi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misalnya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marL="803275" indent="-803275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1.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en-US" altLang="en-US" dirty="0" err="1">
                <a:cs typeface="Times New Roman" panose="02020603050405020304" pitchFamily="18" charset="0"/>
              </a:rPr>
              <a:t>Mengenkripsikan</a:t>
            </a:r>
            <a:r>
              <a:rPr lang="en-US" altLang="en-US" dirty="0">
                <a:cs typeface="Times New Roman" panose="02020603050405020304" pitchFamily="18" charset="0"/>
              </a:rPr>
              <a:t> data pada </a:t>
            </a:r>
            <a:r>
              <a:rPr lang="en-US" altLang="en-US" dirty="0" err="1">
                <a:cs typeface="Times New Roman" panose="02020603050405020304" pitchFamily="18" charset="0"/>
              </a:rPr>
              <a:t>saluran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menghubungkan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antara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komputer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2.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en-US" altLang="en-US" dirty="0" err="1">
                <a:cs typeface="Times New Roman" panose="02020603050405020304" pitchFamily="18" charset="0"/>
              </a:rPr>
              <a:t>Mengenkripsikan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suara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jaringan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telepon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mobile</a:t>
            </a:r>
            <a:r>
              <a:rPr lang="en-US" altLang="en-US" dirty="0">
                <a:cs typeface="Times New Roman" panose="02020603050405020304" pitchFamily="18" charset="0"/>
              </a:rPr>
              <a:t> GSM.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/>
          </a:p>
          <a:p>
            <a:r>
              <a:rPr lang="en-US" altLang="en-US" dirty="0" err="1">
                <a:cs typeface="Times New Roman" panose="02020603050405020304" pitchFamily="18" charset="0"/>
              </a:rPr>
              <a:t>Alasan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diterima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mengandung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waktu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tiap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ditentukan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>
            <a:extLst>
              <a:ext uri="{FF2B5EF4-FFF2-40B4-BE49-F238E27FC236}">
                <a16:creationId xmlns:a16="http://schemas.microsoft.com/office/drawing/2014/main" id="{EA5D62A3-3881-431F-ACFC-CD21CEA1D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52227" name="Slide Number Placeholder 5">
            <a:extLst>
              <a:ext uri="{FF2B5EF4-FFF2-40B4-BE49-F238E27FC236}">
                <a16:creationId xmlns:a16="http://schemas.microsoft.com/office/drawing/2014/main" id="{3ED5B337-6FCD-4C80-949B-3D43CD303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2BD4B7-0DA1-4006-9920-5841D3E7978F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GB" altLang="en-US" sz="1400"/>
          </a:p>
        </p:txBody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id="{7EC826E1-DBFF-480C-AFFD-EC725E1C8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Cipher Blok (</a:t>
            </a:r>
            <a:r>
              <a:rPr lang="en-US" altLang="en-US" b="1" i="1" dirty="0"/>
              <a:t>Block Cipher</a:t>
            </a:r>
            <a:r>
              <a:rPr lang="en-US" altLang="en-US" b="1" dirty="0"/>
              <a:t>)</a:t>
            </a:r>
            <a:endParaRPr lang="en-GB" altLang="en-US" b="1" dirty="0"/>
          </a:p>
        </p:txBody>
      </p:sp>
      <p:sp>
        <p:nvSpPr>
          <p:cNvPr id="52229" name="Rectangle 3">
            <a:extLst>
              <a:ext uri="{FF2B5EF4-FFF2-40B4-BE49-F238E27FC236}">
                <a16:creationId xmlns:a16="http://schemas.microsoft.com/office/drawing/2014/main" id="{3E59BEE4-4EA4-49A2-BB46-1C0EE6625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517968"/>
            <a:ext cx="107188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Bit-bit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dibagi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misalnya</a:t>
            </a:r>
            <a:r>
              <a:rPr lang="en-US" altLang="en-US" dirty="0">
                <a:cs typeface="Times New Roman" panose="02020603050405020304" pitchFamily="18" charset="0"/>
              </a:rPr>
              <a:t> 64 bit.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Panjang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dilakukan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terhadap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bit-bit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panjangnya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>
            <a:extLst>
              <a:ext uri="{FF2B5EF4-FFF2-40B4-BE49-F238E27FC236}">
                <a16:creationId xmlns:a16="http://schemas.microsoft.com/office/drawing/2014/main" id="{E3965F55-5435-4631-85DB-1CC888D50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53251" name="Slide Number Placeholder 5">
            <a:extLst>
              <a:ext uri="{FF2B5EF4-FFF2-40B4-BE49-F238E27FC236}">
                <a16:creationId xmlns:a16="http://schemas.microsoft.com/office/drawing/2014/main" id="{C399B156-FFCE-42FE-90D8-57E6B72F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2D133F-0D2C-4845-8F23-D2A2BE2ECEA9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GB" altLang="en-US" sz="1400"/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id="{6C3682FB-751F-4DB7-AD5A-1FA091413F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3253" name="Rectangle 3">
            <a:extLst>
              <a:ext uri="{FF2B5EF4-FFF2-40B4-BE49-F238E27FC236}">
                <a16:creationId xmlns:a16="http://schemas.microsoft.com/office/drawing/2014/main" id="{B559AFF2-4B06-435C-A26F-4471F35C2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3722" y="1879600"/>
            <a:ext cx="8793797" cy="408432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cs typeface="Times New Roman" panose="02020603050405020304" pitchFamily="18" charset="0"/>
              </a:rPr>
              <a:t>Blok </a:t>
            </a:r>
            <a:r>
              <a:rPr lang="en-US" altLang="en-US" sz="30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berukuran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i="1" dirty="0">
                <a:cs typeface="Times New Roman" panose="02020603050405020304" pitchFamily="18" charset="0"/>
              </a:rPr>
              <a:t>n</a:t>
            </a:r>
            <a:r>
              <a:rPr lang="en-US" altLang="en-US" sz="3000" dirty="0">
                <a:cs typeface="Times New Roman" panose="02020603050405020304" pitchFamily="18" charset="0"/>
              </a:rPr>
              <a:t> bit: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i="1" dirty="0">
                <a:cs typeface="Times New Roman" panose="02020603050405020304" pitchFamily="18" charset="0"/>
              </a:rPr>
              <a:t>	 P</a:t>
            </a:r>
            <a:r>
              <a:rPr lang="en-US" altLang="en-US" sz="3000" dirty="0">
                <a:cs typeface="Times New Roman" panose="02020603050405020304" pitchFamily="18" charset="0"/>
              </a:rPr>
              <a:t> = (</a:t>
            </a:r>
            <a:r>
              <a:rPr lang="en-US" altLang="en-US" sz="3000" i="1" dirty="0">
                <a:cs typeface="Times New Roman" panose="02020603050405020304" pitchFamily="18" charset="0"/>
              </a:rPr>
              <a:t>p</a:t>
            </a:r>
            <a:r>
              <a:rPr lang="en-US" altLang="en-US" sz="30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3000" dirty="0">
                <a:cs typeface="Times New Roman" panose="02020603050405020304" pitchFamily="18" charset="0"/>
              </a:rPr>
              <a:t>, </a:t>
            </a:r>
            <a:r>
              <a:rPr lang="en-US" altLang="en-US" sz="3000" i="1" dirty="0">
                <a:cs typeface="Times New Roman" panose="02020603050405020304" pitchFamily="18" charset="0"/>
              </a:rPr>
              <a:t>p</a:t>
            </a:r>
            <a:r>
              <a:rPr lang="en-US" altLang="en-US" sz="3000" baseline="-30000" dirty="0">
                <a:cs typeface="Times New Roman" panose="02020603050405020304" pitchFamily="18" charset="0"/>
              </a:rPr>
              <a:t>2</a:t>
            </a:r>
            <a:r>
              <a:rPr lang="en-US" altLang="en-US" sz="3000" dirty="0">
                <a:cs typeface="Times New Roman" panose="02020603050405020304" pitchFamily="18" charset="0"/>
              </a:rPr>
              <a:t>, …, </a:t>
            </a:r>
            <a:r>
              <a:rPr lang="en-US" altLang="en-US" sz="3000" i="1" dirty="0" err="1">
                <a:cs typeface="Times New Roman" panose="02020603050405020304" pitchFamily="18" charset="0"/>
              </a:rPr>
              <a:t>p</a:t>
            </a:r>
            <a:r>
              <a:rPr lang="en-US" altLang="en-US" sz="3000" i="1" baseline="-30000" dirty="0" err="1">
                <a:cs typeface="Times New Roman" panose="02020603050405020304" pitchFamily="18" charset="0"/>
              </a:rPr>
              <a:t>n</a:t>
            </a:r>
            <a:r>
              <a:rPr lang="en-US" altLang="en-US" sz="3000" dirty="0">
                <a:cs typeface="Times New Roman" panose="02020603050405020304" pitchFamily="18" charset="0"/>
              </a:rPr>
              <a:t>), </a:t>
            </a:r>
            <a:r>
              <a:rPr lang="en-US" altLang="en-US" sz="3000" i="1" dirty="0">
                <a:cs typeface="Times New Roman" panose="02020603050405020304" pitchFamily="18" charset="0"/>
              </a:rPr>
              <a:t>	p</a:t>
            </a:r>
            <a:r>
              <a:rPr lang="en-US" altLang="en-US" sz="30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cs typeface="Times New Roman" panose="02020603050405020304" pitchFamily="18" charset="0"/>
                <a:sym typeface="Symbol" panose="05050102010706020507" pitchFamily="18" charset="2"/>
              </a:rPr>
              <a:t> {0, 1}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0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en-US" sz="3000" dirty="0">
                <a:cs typeface="Times New Roman" panose="02020603050405020304" pitchFamily="18" charset="0"/>
              </a:rPr>
              <a:t>lok </a:t>
            </a:r>
            <a:r>
              <a:rPr lang="en-US" altLang="en-US" sz="30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3000" dirty="0">
                <a:cs typeface="Times New Roman" panose="02020603050405020304" pitchFamily="18" charset="0"/>
              </a:rPr>
              <a:t> (</a:t>
            </a:r>
            <a:r>
              <a:rPr lang="en-US" altLang="en-US" sz="3000" i="1" dirty="0">
                <a:cs typeface="Times New Roman" panose="02020603050405020304" pitchFamily="18" charset="0"/>
              </a:rPr>
              <a:t>C</a:t>
            </a:r>
            <a:r>
              <a:rPr lang="en-US" altLang="en-US" sz="3000" dirty="0">
                <a:cs typeface="Times New Roman" panose="02020603050405020304" pitchFamily="18" charset="0"/>
              </a:rPr>
              <a:t>) </a:t>
            </a:r>
            <a:r>
              <a:rPr lang="en-US" altLang="en-US" sz="3000" dirty="0" err="1">
                <a:cs typeface="Times New Roman" panose="02020603050405020304" pitchFamily="18" charset="0"/>
              </a:rPr>
              <a:t>berukuran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i="1" dirty="0">
                <a:cs typeface="Times New Roman" panose="02020603050405020304" pitchFamily="18" charset="0"/>
              </a:rPr>
              <a:t>n</a:t>
            </a:r>
            <a:r>
              <a:rPr lang="en-US" altLang="en-US" sz="3000" dirty="0">
                <a:cs typeface="Times New Roman" panose="02020603050405020304" pitchFamily="18" charset="0"/>
              </a:rPr>
              <a:t> bit: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i="1" dirty="0">
                <a:cs typeface="Times New Roman" panose="02020603050405020304" pitchFamily="18" charset="0"/>
              </a:rPr>
              <a:t>	C</a:t>
            </a:r>
            <a:r>
              <a:rPr lang="en-US" altLang="en-US" sz="3000" dirty="0">
                <a:cs typeface="Times New Roman" panose="02020603050405020304" pitchFamily="18" charset="0"/>
              </a:rPr>
              <a:t> = (</a:t>
            </a:r>
            <a:r>
              <a:rPr lang="en-US" altLang="en-US" sz="3000" i="1" dirty="0">
                <a:cs typeface="Times New Roman" panose="02020603050405020304" pitchFamily="18" charset="0"/>
              </a:rPr>
              <a:t>c</a:t>
            </a:r>
            <a:r>
              <a:rPr lang="en-US" altLang="en-US" sz="30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3000" dirty="0">
                <a:cs typeface="Times New Roman" panose="02020603050405020304" pitchFamily="18" charset="0"/>
              </a:rPr>
              <a:t>, </a:t>
            </a:r>
            <a:r>
              <a:rPr lang="en-US" altLang="en-US" sz="3000" i="1" dirty="0">
                <a:cs typeface="Times New Roman" panose="02020603050405020304" pitchFamily="18" charset="0"/>
              </a:rPr>
              <a:t>c</a:t>
            </a:r>
            <a:r>
              <a:rPr lang="en-US" altLang="en-US" sz="3000" baseline="-30000" dirty="0">
                <a:cs typeface="Times New Roman" panose="02020603050405020304" pitchFamily="18" charset="0"/>
              </a:rPr>
              <a:t>2</a:t>
            </a:r>
            <a:r>
              <a:rPr lang="en-US" altLang="en-US" sz="3000" dirty="0">
                <a:cs typeface="Times New Roman" panose="02020603050405020304" pitchFamily="18" charset="0"/>
              </a:rPr>
              <a:t>, …, </a:t>
            </a:r>
            <a:r>
              <a:rPr lang="en-US" altLang="en-US" sz="3000" i="1" dirty="0" err="1">
                <a:cs typeface="Times New Roman" panose="02020603050405020304" pitchFamily="18" charset="0"/>
              </a:rPr>
              <a:t>c</a:t>
            </a:r>
            <a:r>
              <a:rPr lang="en-US" altLang="en-US" sz="3000" i="1" baseline="-30000" dirty="0" err="1">
                <a:cs typeface="Times New Roman" panose="02020603050405020304" pitchFamily="18" charset="0"/>
              </a:rPr>
              <a:t>n</a:t>
            </a:r>
            <a:r>
              <a:rPr lang="en-US" altLang="en-US" sz="3000" dirty="0">
                <a:cs typeface="Times New Roman" panose="02020603050405020304" pitchFamily="18" charset="0"/>
              </a:rPr>
              <a:t>), 	</a:t>
            </a:r>
            <a:r>
              <a:rPr lang="en-US" altLang="en-US" sz="3000" i="1" dirty="0">
                <a:cs typeface="Times New Roman" panose="02020603050405020304" pitchFamily="18" charset="0"/>
              </a:rPr>
              <a:t>c</a:t>
            </a:r>
            <a:r>
              <a:rPr lang="en-US" altLang="en-US" sz="30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cs typeface="Times New Roman" panose="02020603050405020304" pitchFamily="18" charset="0"/>
                <a:sym typeface="Symbol" panose="05050102010706020507" pitchFamily="18" charset="2"/>
              </a:rPr>
              <a:t> {0, 1}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0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>
            <a:extLst>
              <a:ext uri="{FF2B5EF4-FFF2-40B4-BE49-F238E27FC236}">
                <a16:creationId xmlns:a16="http://schemas.microsoft.com/office/drawing/2014/main" id="{AFF652A1-5164-478E-ACC3-28AB2DBF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54275" name="Slide Number Placeholder 5">
            <a:extLst>
              <a:ext uri="{FF2B5EF4-FFF2-40B4-BE49-F238E27FC236}">
                <a16:creationId xmlns:a16="http://schemas.microsoft.com/office/drawing/2014/main" id="{1FB5C2EE-8543-4C6C-9A47-9576601F8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7D163E-3F62-470E-BCFB-5D3208778A1F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GB" altLang="en-US" sz="1400"/>
          </a:p>
        </p:txBody>
      </p:sp>
      <p:sp>
        <p:nvSpPr>
          <p:cNvPr id="54276" name="Rectangle 6">
            <a:extLst>
              <a:ext uri="{FF2B5EF4-FFF2-40B4-BE49-F238E27FC236}">
                <a16:creationId xmlns:a16="http://schemas.microsoft.com/office/drawing/2014/main" id="{E8A302D1-4FCE-4E88-892B-B7366F14C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1" y="12931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54277" name="Object 2">
            <a:extLst>
              <a:ext uri="{FF2B5EF4-FFF2-40B4-BE49-F238E27FC236}">
                <a16:creationId xmlns:a16="http://schemas.microsoft.com/office/drawing/2014/main" id="{5B960DC5-D63A-409F-9C74-0E80863A25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434899"/>
              </p:ext>
            </p:extLst>
          </p:nvPr>
        </p:nvGraphicFramePr>
        <p:xfrm>
          <a:off x="1203961" y="531496"/>
          <a:ext cx="8588936" cy="472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r:id="rId3" imgW="4933036" imgH="2715082" progId="Visio.Drawing.6">
                  <p:embed/>
                </p:oleObj>
              </mc:Choice>
              <mc:Fallback>
                <p:oleObj r:id="rId3" imgW="4933036" imgH="2715082" progId="Visio.Drawing.6">
                  <p:embed/>
                  <p:pic>
                    <p:nvPicPr>
                      <p:cNvPr id="54277" name="Object 2">
                        <a:extLst>
                          <a:ext uri="{FF2B5EF4-FFF2-40B4-BE49-F238E27FC236}">
                            <a16:creationId xmlns:a16="http://schemas.microsoft.com/office/drawing/2014/main" id="{5B960DC5-D63A-409F-9C74-0E80863A25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961" y="531496"/>
                        <a:ext cx="8588936" cy="472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8" name="Rectangle 3">
            <a:extLst>
              <a:ext uri="{FF2B5EF4-FFF2-40B4-BE49-F238E27FC236}">
                <a16:creationId xmlns:a16="http://schemas.microsoft.com/office/drawing/2014/main" id="{9EE34313-8DD5-49AD-947C-EAF941D0E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961" y="557434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blok</a:t>
            </a:r>
            <a:endParaRPr lang="en-US" alt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>
            <a:extLst>
              <a:ext uri="{FF2B5EF4-FFF2-40B4-BE49-F238E27FC236}">
                <a16:creationId xmlns:a16="http://schemas.microsoft.com/office/drawing/2014/main" id="{5E3457FF-9044-488B-A096-A53B138A1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55299" name="Slide Number Placeholder 5">
            <a:extLst>
              <a:ext uri="{FF2B5EF4-FFF2-40B4-BE49-F238E27FC236}">
                <a16:creationId xmlns:a16="http://schemas.microsoft.com/office/drawing/2014/main" id="{32AAED67-6A74-4F60-BD43-8B83E55E2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E5E4E3-2DB6-4687-B6DD-FC5F315B6415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id="{8BB6A59F-F24B-4A90-A695-7201765CD2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6641" y="571500"/>
            <a:ext cx="8162925" cy="708025"/>
          </a:xfrm>
        </p:spPr>
        <p:txBody>
          <a:bodyPr/>
          <a:lstStyle/>
          <a:p>
            <a:pPr eaLnBrk="1" hangingPunct="1"/>
            <a:r>
              <a:rPr lang="en-US" altLang="en-US" sz="4000" b="1" i="1" dirty="0">
                <a:cs typeface="Times New Roman" panose="02020603050405020304" pitchFamily="18" charset="0"/>
              </a:rPr>
              <a:t>Mode </a:t>
            </a:r>
            <a:r>
              <a:rPr lang="en-US" altLang="en-US" sz="4000" b="1" i="1" dirty="0" err="1">
                <a:cs typeface="Times New Roman" panose="02020603050405020304" pitchFamily="18" charset="0"/>
              </a:rPr>
              <a:t>Operasi</a:t>
            </a:r>
            <a:r>
              <a:rPr lang="en-US" altLang="en-US" sz="4000" b="1" i="1" dirty="0">
                <a:cs typeface="Times New Roman" panose="02020603050405020304" pitchFamily="18" charset="0"/>
              </a:rPr>
              <a:t> Cipher Blok</a:t>
            </a:r>
            <a:endParaRPr lang="en-GB" altLang="en-US" sz="4000" b="1" i="1" dirty="0">
              <a:cs typeface="Times New Roman" panose="02020603050405020304" pitchFamily="18" charset="0"/>
            </a:endParaRPr>
          </a:p>
        </p:txBody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id="{7FB0EAF6-72B2-4F10-AA3A-F9B10A6D6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89978" y="1570037"/>
            <a:ext cx="10360342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Mode </a:t>
            </a:r>
            <a:r>
              <a:rPr lang="en-US" altLang="en-US" dirty="0" err="1"/>
              <a:t>operasi</a:t>
            </a:r>
            <a:r>
              <a:rPr lang="en-US" altLang="en-US" dirty="0"/>
              <a:t>: </a:t>
            </a:r>
            <a:r>
              <a:rPr lang="en-US" altLang="en-US" dirty="0" err="1"/>
              <a:t>berkaitan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cara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</a:t>
            </a:r>
            <a:r>
              <a:rPr lang="en-US" altLang="en-US" dirty="0" err="1"/>
              <a:t>dioperasikan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fungsi</a:t>
            </a:r>
            <a:r>
              <a:rPr lang="en-US" altLang="en-US" dirty="0"/>
              <a:t> E dan D.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Ada 5 mode </a:t>
            </a:r>
            <a:r>
              <a:rPr lang="en-US" altLang="en-US" dirty="0" err="1"/>
              <a:t>operasi</a:t>
            </a:r>
            <a:r>
              <a:rPr lang="en-US" altLang="en-US" dirty="0"/>
              <a:t> </a:t>
            </a:r>
            <a:r>
              <a:rPr lang="en-US" altLang="en-US" i="1" dirty="0"/>
              <a:t>cipher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1.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en-US" altLang="en-US" i="1" dirty="0">
                <a:cs typeface="Times New Roman" panose="02020603050405020304" pitchFamily="18" charset="0"/>
              </a:rPr>
              <a:t>Electronic Code Book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ECB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2.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en-US" altLang="en-US" i="1" dirty="0">
                <a:cs typeface="Times New Roman" panose="02020603050405020304" pitchFamily="18" charset="0"/>
              </a:rPr>
              <a:t>Cipher Block Chaining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CBC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3.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en-US" altLang="en-US" i="1" dirty="0">
                <a:cs typeface="Times New Roman" panose="02020603050405020304" pitchFamily="18" charset="0"/>
              </a:rPr>
              <a:t>Cipher Feedback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4.  Output Feedback (OFB)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   5.  Counter Mode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i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>
            <a:extLst>
              <a:ext uri="{FF2B5EF4-FFF2-40B4-BE49-F238E27FC236}">
                <a16:creationId xmlns:a16="http://schemas.microsoft.com/office/drawing/2014/main" id="{F80FF40F-8E7A-4E38-930E-410413282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57347" name="Slide Number Placeholder 5">
            <a:extLst>
              <a:ext uri="{FF2B5EF4-FFF2-40B4-BE49-F238E27FC236}">
                <a16:creationId xmlns:a16="http://schemas.microsoft.com/office/drawing/2014/main" id="{1FFC0745-AE43-4DB0-99DD-4BC8D694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444CE7-8B66-4767-BC76-D9E7D1DF61B5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57348" name="Rectangle 2">
            <a:extLst>
              <a:ext uri="{FF2B5EF4-FFF2-40B4-BE49-F238E27FC236}">
                <a16:creationId xmlns:a16="http://schemas.microsoft.com/office/drawing/2014/main" id="{CAC5774E-65F8-4E67-9D0D-B1CCA5A80D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2019" y="717550"/>
            <a:ext cx="8162925" cy="708025"/>
          </a:xfrm>
        </p:spPr>
        <p:txBody>
          <a:bodyPr/>
          <a:lstStyle/>
          <a:p>
            <a:pPr eaLnBrk="1" hangingPunct="1"/>
            <a:r>
              <a:rPr lang="en-US" altLang="en-US" sz="4000" b="1" i="1" dirty="0">
                <a:cs typeface="Times New Roman" panose="02020603050405020304" pitchFamily="18" charset="0"/>
              </a:rPr>
              <a:t>Electronic Code Book (ECB)</a:t>
            </a:r>
            <a:endParaRPr lang="en-GB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57349" name="Rectangle 3">
            <a:extLst>
              <a:ext uri="{FF2B5EF4-FFF2-40B4-BE49-F238E27FC236}">
                <a16:creationId xmlns:a16="http://schemas.microsoft.com/office/drawing/2014/main" id="{885EC589-8999-4EF9-AF4D-3DCB55043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6000" y="1806575"/>
            <a:ext cx="10337799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individual dan </a:t>
            </a:r>
            <a:r>
              <a:rPr lang="en-US" altLang="en-US" dirty="0" err="1">
                <a:cs typeface="Times New Roman" panose="02020603050405020304" pitchFamily="18" charset="0"/>
              </a:rPr>
              <a:t>independen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E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D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yang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dan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masing-masing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ke-</a:t>
            </a:r>
            <a:r>
              <a:rPr lang="en-US" altLang="en-US" i="1" dirty="0" err="1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>
            <a:extLst>
              <a:ext uri="{FF2B5EF4-FFF2-40B4-BE49-F238E27FC236}">
                <a16:creationId xmlns:a16="http://schemas.microsoft.com/office/drawing/2014/main" id="{CB40B2EB-673A-4E6E-859E-E0799CE89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BAD010-8EC4-4484-BA2F-7584B123AB60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58371" name="Rectangle 7">
            <a:extLst>
              <a:ext uri="{FF2B5EF4-FFF2-40B4-BE49-F238E27FC236}">
                <a16:creationId xmlns:a16="http://schemas.microsoft.com/office/drawing/2014/main" id="{91BE87A2-B3E9-4E15-AC34-58F581090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1" y="4549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58372" name="Object 2">
            <a:extLst>
              <a:ext uri="{FF2B5EF4-FFF2-40B4-BE49-F238E27FC236}">
                <a16:creationId xmlns:a16="http://schemas.microsoft.com/office/drawing/2014/main" id="{75BF12B7-CA8B-434E-9DE7-D6CDAD759B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245"/>
              </p:ext>
            </p:extLst>
          </p:nvPr>
        </p:nvGraphicFramePr>
        <p:xfrm>
          <a:off x="2588578" y="197191"/>
          <a:ext cx="6606222" cy="6463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r:id="rId3" imgW="6247838" imgH="6117370" progId="Visio.Drawing.6">
                  <p:embed/>
                </p:oleObj>
              </mc:Choice>
              <mc:Fallback>
                <p:oleObj r:id="rId3" imgW="6247838" imgH="6117370" progId="Visio.Drawing.6">
                  <p:embed/>
                  <p:pic>
                    <p:nvPicPr>
                      <p:cNvPr id="58372" name="Object 2">
                        <a:extLst>
                          <a:ext uri="{FF2B5EF4-FFF2-40B4-BE49-F238E27FC236}">
                            <a16:creationId xmlns:a16="http://schemas.microsoft.com/office/drawing/2014/main" id="{75BF12B7-CA8B-434E-9DE7-D6CDAD759B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8578" y="197191"/>
                        <a:ext cx="6606222" cy="64636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3" name="TextBox 3">
            <a:extLst>
              <a:ext uri="{FF2B5EF4-FFF2-40B4-BE49-F238E27FC236}">
                <a16:creationId xmlns:a16="http://schemas.microsoft.com/office/drawing/2014/main" id="{40ACA6B0-4352-44CF-9B60-2CA300CAC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1" y="2967038"/>
            <a:ext cx="1736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dirty="0"/>
              <a:t>Mode ECB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C23A28-AE9F-4E14-9D39-C2C514B58A17}"/>
              </a:ext>
            </a:extLst>
          </p:cNvPr>
          <p:cNvSpPr txBox="1"/>
          <p:nvPr/>
        </p:nvSpPr>
        <p:spPr>
          <a:xfrm flipH="1">
            <a:off x="6096000" y="2631440"/>
            <a:ext cx="914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4">
            <a:extLst>
              <a:ext uri="{FF2B5EF4-FFF2-40B4-BE49-F238E27FC236}">
                <a16:creationId xmlns:a16="http://schemas.microsoft.com/office/drawing/2014/main" id="{2C011957-253C-4596-AE25-A0485F9D4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59395" name="Slide Number Placeholder 5">
            <a:extLst>
              <a:ext uri="{FF2B5EF4-FFF2-40B4-BE49-F238E27FC236}">
                <a16:creationId xmlns:a16="http://schemas.microsoft.com/office/drawing/2014/main" id="{456E93F6-455D-4080-80FD-A2B3032D0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6BBA9F-106C-481E-AD83-D6EB9DF72926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367DA80E-4536-4697-8A11-041BE0A6C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5360" y="525463"/>
            <a:ext cx="1037844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err="1"/>
              <a:t>Contoh</a:t>
            </a:r>
            <a:r>
              <a:rPr lang="en-US" altLang="en-US" sz="2600" dirty="0"/>
              <a:t>: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 err="1">
                <a:cs typeface="Arial" panose="020B0604020202020204" pitchFamily="34" charset="0"/>
              </a:rPr>
              <a:t>Plainteks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10100010001110101001</a:t>
            </a:r>
            <a:endParaRPr lang="en-US" altLang="en-US" sz="26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     </a:t>
            </a:r>
            <a:r>
              <a:rPr lang="en-US" altLang="en-US" sz="2600" dirty="0" err="1">
                <a:cs typeface="Times New Roman" panose="02020603050405020304" pitchFamily="18" charset="0"/>
              </a:rPr>
              <a:t>Bagi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blok-blok</a:t>
            </a:r>
            <a:r>
              <a:rPr lang="en-US" altLang="en-US" sz="2600" dirty="0">
                <a:cs typeface="Times New Roman" panose="02020603050405020304" pitchFamily="18" charset="0"/>
              </a:rPr>
              <a:t> 4-bit: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 		</a:t>
            </a:r>
            <a:r>
              <a:rPr lang="en-US" altLang="en-US" sz="2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1010  0010  0011  1010  1001</a:t>
            </a:r>
            <a:endParaRPr lang="en-US" altLang="en-US" sz="26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	    ( </a:t>
            </a:r>
            <a:r>
              <a:rPr lang="en-US" altLang="en-US" sz="2600" dirty="0" err="1">
                <a:cs typeface="Times New Roman" panose="02020603050405020304" pitchFamily="18" charset="0"/>
              </a:rPr>
              <a:t>dalam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notasi</a:t>
            </a:r>
            <a:r>
              <a:rPr lang="en-US" altLang="en-US" sz="2600" dirty="0">
                <a:cs typeface="Times New Roman" panose="02020603050405020304" pitchFamily="18" charset="0"/>
              </a:rPr>
              <a:t> HEX :</a:t>
            </a:r>
            <a:r>
              <a:rPr lang="en-US" alt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A23A9</a:t>
            </a:r>
            <a:r>
              <a:rPr lang="en-US" altLang="en-US" sz="2600" dirty="0">
                <a:cs typeface="Times New Roman" panose="02020603050405020304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6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cs typeface="Times New Roman" panose="02020603050405020304" pitchFamily="18" charset="0"/>
              </a:rPr>
              <a:t>Kunci</a:t>
            </a:r>
            <a:r>
              <a:rPr lang="en-US" altLang="en-US" sz="2600" dirty="0">
                <a:cs typeface="Times New Roman" panose="02020603050405020304" pitchFamily="18" charset="0"/>
              </a:rPr>
              <a:t> (juga 4-bit): </a:t>
            </a:r>
            <a:r>
              <a:rPr lang="en-US" altLang="en-US" sz="2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1011</a:t>
            </a:r>
            <a:r>
              <a:rPr lang="en-GB" altLang="en-US" sz="26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en-US" altLang="en-US" sz="26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6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cs typeface="Times New Roman" panose="02020603050405020304" pitchFamily="18" charset="0"/>
              </a:rPr>
              <a:t>Misalkan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E</a:t>
            </a:r>
            <a:r>
              <a:rPr lang="en-US" altLang="en-US" sz="2600" dirty="0">
                <a:cs typeface="Times New Roman" panose="02020603050405020304" pitchFamily="18" charset="0"/>
              </a:rPr>
              <a:t> yang </a:t>
            </a:r>
            <a:r>
              <a:rPr lang="en-US" altLang="en-US" sz="2600" dirty="0" err="1">
                <a:cs typeface="Times New Roman" panose="02020603050405020304" pitchFamily="18" charset="0"/>
              </a:rPr>
              <a:t>sederhana</a:t>
            </a:r>
            <a:r>
              <a:rPr lang="en-US" altLang="en-US" sz="2600" dirty="0">
                <a:cs typeface="Times New Roman" panose="02020603050405020304" pitchFamily="18" charset="0"/>
              </a:rPr>
              <a:t>   </a:t>
            </a:r>
            <a:r>
              <a:rPr lang="en-US" altLang="en-US" sz="26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600" dirty="0">
                <a:cs typeface="Times New Roman" panose="02020603050405020304" pitchFamily="18" charset="0"/>
              </a:rPr>
              <a:t>: XOR-</a:t>
            </a:r>
            <a:r>
              <a:rPr lang="en-US" altLang="en-US" sz="2600" dirty="0" err="1">
                <a:cs typeface="Times New Roman" panose="02020603050405020304" pitchFamily="18" charset="0"/>
              </a:rPr>
              <a:t>kan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blok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P</a:t>
            </a:r>
            <a:r>
              <a:rPr lang="en-US" altLang="en-US" sz="26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K</a:t>
            </a:r>
            <a:r>
              <a:rPr lang="en-US" altLang="en-US" sz="2600" dirty="0">
                <a:cs typeface="Times New Roman" panose="02020603050405020304" pitchFamily="18" charset="0"/>
              </a:rPr>
              <a:t>, </a:t>
            </a:r>
            <a:r>
              <a:rPr lang="en-US" altLang="en-US" sz="2600" dirty="0" err="1">
                <a:cs typeface="Times New Roman" panose="02020603050405020304" pitchFamily="18" charset="0"/>
              </a:rPr>
              <a:t>kemudian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geser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secara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wrapping</a:t>
            </a:r>
            <a:r>
              <a:rPr lang="en-US" altLang="en-US" sz="2600" dirty="0">
                <a:cs typeface="Times New Roman" panose="02020603050405020304" pitchFamily="18" charset="0"/>
              </a:rPr>
              <a:t> bit-bit </a:t>
            </a:r>
            <a:r>
              <a:rPr lang="en-US" altLang="en-US" sz="2600" dirty="0" err="1">
                <a:cs typeface="Times New Roman" panose="02020603050405020304" pitchFamily="18" charset="0"/>
              </a:rPr>
              <a:t>dari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P</a:t>
            </a:r>
            <a:r>
              <a:rPr lang="en-US" altLang="en-US" sz="26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K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satu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posisi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ke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kiri</a:t>
            </a:r>
            <a:r>
              <a:rPr lang="en-US" altLang="en-US" sz="2600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59397" name="Rectangle 1">
            <a:extLst>
              <a:ext uri="{FF2B5EF4-FFF2-40B4-BE49-F238E27FC236}">
                <a16:creationId xmlns:a16="http://schemas.microsoft.com/office/drawing/2014/main" id="{CF19E452-54BE-403D-A00E-4FF356EF4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0920" y="5453062"/>
            <a:ext cx="309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542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&lt;&lt;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44378275-E912-41C6-A0A2-6D595DCCF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945AC865-CA17-43AA-ABC2-6FEDF9838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C5D97E-72E2-41F6-8DD6-DED18797EBE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3B1CCBDC-6002-4312-87AA-D77B44CCB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2659" y="681037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Rangkaian</a:t>
            </a:r>
            <a:r>
              <a:rPr lang="en-US" altLang="en-US" b="1" dirty="0">
                <a:cs typeface="Times New Roman" panose="02020603050405020304" pitchFamily="18" charset="0"/>
              </a:rPr>
              <a:t> bit</a:t>
            </a:r>
            <a:r>
              <a:rPr lang="en-GB" altLang="en-US" b="1" dirty="0"/>
              <a:t> 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CA2216C6-F530-4403-9EB6-F162E6DD12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Pesan</a:t>
            </a:r>
            <a:r>
              <a:rPr lang="en-US" altLang="en-US" dirty="0">
                <a:solidFill>
                  <a:srgbClr val="000000"/>
                </a:solidFill>
              </a:rPr>
              <a:t> (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bentuk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rangkaian</a:t>
            </a:r>
            <a:r>
              <a:rPr lang="en-US" altLang="en-US" dirty="0">
                <a:solidFill>
                  <a:srgbClr val="000000"/>
                </a:solidFill>
              </a:rPr>
              <a:t> bit) </a:t>
            </a:r>
            <a:r>
              <a:rPr lang="en-US" altLang="en-US" dirty="0" err="1">
                <a:solidFill>
                  <a:srgbClr val="000000"/>
                </a:solidFill>
              </a:rPr>
              <a:t>dipecah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menjadi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beberapa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blok</a:t>
            </a:r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100111010110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Bila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dibagi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4-bit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	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1001  1101  0110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menyatakan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sampai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15: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	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	  13	 	6</a:t>
            </a:r>
            <a:endParaRPr lang="en-US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4">
            <a:extLst>
              <a:ext uri="{FF2B5EF4-FFF2-40B4-BE49-F238E27FC236}">
                <a16:creationId xmlns:a16="http://schemas.microsoft.com/office/drawing/2014/main" id="{FC0CA2BB-59E8-4703-9325-D7AB7BE14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60419" name="Slide Number Placeholder 5">
            <a:extLst>
              <a:ext uri="{FF2B5EF4-FFF2-40B4-BE49-F238E27FC236}">
                <a16:creationId xmlns:a16="http://schemas.microsoft.com/office/drawing/2014/main" id="{A0B1ACDD-0BE5-423B-8D0C-0056C04E9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C32943-D75B-4CA1-997F-E251F2330A4A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B230915E-03A4-4BF3-8FE5-B8E136E59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29360" y="914400"/>
            <a:ext cx="8981440" cy="5410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err="1"/>
              <a:t>Enkripsi</a:t>
            </a:r>
            <a:r>
              <a:rPr lang="en-US" altLang="en-US" dirty="0"/>
              <a:t>: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  <p:graphicFrame>
        <p:nvGraphicFramePr>
          <p:cNvPr id="60421" name="Object 2">
            <a:extLst>
              <a:ext uri="{FF2B5EF4-FFF2-40B4-BE49-F238E27FC236}">
                <a16:creationId xmlns:a16="http://schemas.microsoft.com/office/drawing/2014/main" id="{196147AF-D9C7-48AB-933C-0CC32E41A1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716605"/>
              </p:ext>
            </p:extLst>
          </p:nvPr>
        </p:nvGraphicFramePr>
        <p:xfrm>
          <a:off x="1549400" y="1633537"/>
          <a:ext cx="7467600" cy="43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Document" r:id="rId3" imgW="5491734" imgH="3169920" progId="Word.Document.8">
                  <p:embed/>
                </p:oleObj>
              </mc:Choice>
              <mc:Fallback>
                <p:oleObj name="Document" r:id="rId3" imgW="5491734" imgH="3169920" progId="Word.Document.8">
                  <p:embed/>
                  <p:pic>
                    <p:nvPicPr>
                      <p:cNvPr id="60421" name="Object 2">
                        <a:extLst>
                          <a:ext uri="{FF2B5EF4-FFF2-40B4-BE49-F238E27FC236}">
                            <a16:creationId xmlns:a16="http://schemas.microsoft.com/office/drawing/2014/main" id="{196147AF-D9C7-48AB-933C-0CC32E41A1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1633537"/>
                        <a:ext cx="7467600" cy="431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4">
            <a:extLst>
              <a:ext uri="{FF2B5EF4-FFF2-40B4-BE49-F238E27FC236}">
                <a16:creationId xmlns:a16="http://schemas.microsoft.com/office/drawing/2014/main" id="{88BE804C-57E7-4B79-97A7-A57D07E9B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61443" name="Slide Number Placeholder 5">
            <a:extLst>
              <a:ext uri="{FF2B5EF4-FFF2-40B4-BE49-F238E27FC236}">
                <a16:creationId xmlns:a16="http://schemas.microsoft.com/office/drawing/2014/main" id="{BCF4D4C6-5D18-408E-89EB-D6AF39467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8E8DFB-E7A3-4EB2-B4DF-C012A820D9A5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C9B9F8FB-E13B-4D71-98EE-D0DA7CFD1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4440" y="1610360"/>
            <a:ext cx="9972040" cy="2727960"/>
          </a:xfrm>
        </p:spPr>
        <p:txBody>
          <a:bodyPr/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Pada mode ECB,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selalu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Pada </a:t>
            </a:r>
            <a:r>
              <a:rPr lang="en-US" altLang="en-US" dirty="0" err="1"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atas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muncul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kali dan </a:t>
            </a:r>
            <a:r>
              <a:rPr lang="en-US" altLang="en-US" dirty="0" err="1">
                <a:cs typeface="Times New Roman" panose="02020603050405020304" pitchFamily="18" charset="0"/>
              </a:rPr>
              <a:t>selalu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0010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4">
            <a:extLst>
              <a:ext uri="{FF2B5EF4-FFF2-40B4-BE49-F238E27FC236}">
                <a16:creationId xmlns:a16="http://schemas.microsoft.com/office/drawing/2014/main" id="{F1520163-99ED-421A-B470-8F3EE1B9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62467" name="Slide Number Placeholder 5">
            <a:extLst>
              <a:ext uri="{FF2B5EF4-FFF2-40B4-BE49-F238E27FC236}">
                <a16:creationId xmlns:a16="http://schemas.microsoft.com/office/drawing/2014/main" id="{60724D2B-FB04-4D0C-8B7E-2BC004E5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9C1B21-93B0-4A5A-95DE-4186852F1576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986F5007-A3FB-4CBD-AA01-2A36B315A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5520" y="685800"/>
            <a:ext cx="9926320" cy="52578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Karena </a:t>
            </a:r>
            <a:r>
              <a:rPr lang="en-US" altLang="en-US" sz="24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sama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selalu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dienkripsi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sama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teoritis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dimungkinkan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membuat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buku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kode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berkoresponden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cs typeface="Times New Roman" panose="02020603050405020304" pitchFamily="18" charset="0"/>
              </a:rPr>
              <a:t>asal</a:t>
            </a:r>
            <a:r>
              <a:rPr lang="en-US" altLang="en-US" sz="2400" dirty="0">
                <a:cs typeface="Times New Roman" panose="02020603050405020304" pitchFamily="18" charset="0"/>
              </a:rPr>
              <a:t> kata “</a:t>
            </a:r>
            <a:r>
              <a:rPr lang="en-US" altLang="en-US" sz="2400" i="1" dirty="0">
                <a:cs typeface="Times New Roman" panose="02020603050405020304" pitchFamily="18" charset="0"/>
              </a:rPr>
              <a:t>code book</a:t>
            </a:r>
            <a:r>
              <a:rPr lang="en-US" altLang="en-US" sz="2400" dirty="0">
                <a:cs typeface="Times New Roman" panose="02020603050405020304" pitchFamily="18" charset="0"/>
              </a:rPr>
              <a:t>”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ECB</a:t>
            </a:r>
            <a:r>
              <a:rPr lang="en-US" altLang="en-US" dirty="0">
                <a:cs typeface="Times New Roman" panose="02020603050405020304" pitchFamily="18" charset="0"/>
              </a:rPr>
              <a:t> 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     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0000		0100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0001		1001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0010		1010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…		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1111		1010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GB" altLang="en-US" dirty="0"/>
          </a:p>
        </p:txBody>
      </p:sp>
      <p:sp>
        <p:nvSpPr>
          <p:cNvPr id="62469" name="Rectangle 4">
            <a:extLst>
              <a:ext uri="{FF2B5EF4-FFF2-40B4-BE49-F238E27FC236}">
                <a16:creationId xmlns:a16="http://schemas.microsoft.com/office/drawing/2014/main" id="{DCF3990F-AB63-41AD-8B90-03AB4BB6A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960" y="2721610"/>
            <a:ext cx="3505200" cy="22974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2470" name="Line 5">
            <a:extLst>
              <a:ext uri="{FF2B5EF4-FFF2-40B4-BE49-F238E27FC236}">
                <a16:creationId xmlns:a16="http://schemas.microsoft.com/office/drawing/2014/main" id="{A5021C00-D3E6-45C3-A06E-1BFBD6E3F5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7880" y="2721610"/>
            <a:ext cx="5080" cy="229743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>
            <a:extLst>
              <a:ext uri="{FF2B5EF4-FFF2-40B4-BE49-F238E27FC236}">
                <a16:creationId xmlns:a16="http://schemas.microsoft.com/office/drawing/2014/main" id="{089CA6A0-C8CD-4A29-B443-F38E73132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63491" name="Slide Number Placeholder 5">
            <a:extLst>
              <a:ext uri="{FF2B5EF4-FFF2-40B4-BE49-F238E27FC236}">
                <a16:creationId xmlns:a16="http://schemas.microsoft.com/office/drawing/2014/main" id="{A59C6C1F-DE9B-4FDC-A0D2-B0E4C4AAC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EF9416-DA30-4647-AC74-122F20E1F0D7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A6321BAF-C2DF-486C-ADBA-C39B4858A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5360" y="1784033"/>
            <a:ext cx="9916160" cy="274732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Namun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semakin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semakin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 pula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buku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kodenya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Misalkan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berukuran</a:t>
            </a:r>
            <a:r>
              <a:rPr lang="en-US" altLang="en-US" dirty="0">
                <a:cs typeface="Times New Roman" panose="02020603050405020304" pitchFamily="18" charset="0"/>
              </a:rPr>
              <a:t>  64 bit,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buku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kode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terdiri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2</a:t>
            </a:r>
            <a:r>
              <a:rPr lang="en-US" altLang="en-US" baseline="30000" dirty="0">
                <a:cs typeface="Times New Roman" panose="02020603050405020304" pitchFamily="18" charset="0"/>
              </a:rPr>
              <a:t>64</a:t>
            </a:r>
            <a:r>
              <a:rPr lang="en-US" altLang="en-US" dirty="0">
                <a:cs typeface="Times New Roman" panose="02020603050405020304" pitchFamily="18" charset="0"/>
              </a:rPr>
              <a:t> – 1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kode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entry</a:t>
            </a:r>
            <a:r>
              <a:rPr lang="en-US" altLang="en-US" dirty="0">
                <a:cs typeface="Times New Roman" panose="02020603050405020304" pitchFamily="18" charset="0"/>
              </a:rPr>
              <a:t>), yang </a:t>
            </a:r>
            <a:r>
              <a:rPr lang="en-US" altLang="en-US" dirty="0" err="1">
                <a:cs typeface="Times New Roman" panose="02020603050405020304" pitchFamily="18" charset="0"/>
              </a:rPr>
              <a:t>berarti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terlalu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disimpan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Lagipula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mempunyai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buku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kode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berbeda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4">
            <a:extLst>
              <a:ext uri="{FF2B5EF4-FFF2-40B4-BE49-F238E27FC236}">
                <a16:creationId xmlns:a16="http://schemas.microsoft.com/office/drawing/2014/main" id="{2F3A63D9-7273-484B-8DA8-9ADF2447B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64515" name="Slide Number Placeholder 5">
            <a:extLst>
              <a:ext uri="{FF2B5EF4-FFF2-40B4-BE49-F238E27FC236}">
                <a16:creationId xmlns:a16="http://schemas.microsoft.com/office/drawing/2014/main" id="{4ECF963B-B148-44E0-9029-6B153390A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C4F348-3231-426F-AAB5-E307006F9240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DBDE2F93-A048-4E80-B8F0-87AD3CE57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4440" y="1198880"/>
            <a:ext cx="9596120" cy="50495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habis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dibagi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terakhir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pendek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daripada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lainnya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itu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kita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tambahkan</a:t>
            </a:r>
            <a:r>
              <a:rPr lang="en-US" altLang="en-US" dirty="0">
                <a:cs typeface="Times New Roman" panose="02020603050405020304" pitchFamily="18" charset="0"/>
              </a:rPr>
              <a:t> bit-bit </a:t>
            </a:r>
            <a:r>
              <a:rPr lang="en-US" altLang="en-US" i="1" dirty="0">
                <a:cs typeface="Times New Roman" panose="02020603050405020304" pitchFamily="18" charset="0"/>
              </a:rPr>
              <a:t>padding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menutupi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kekurangan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Misalnya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ditambahkan</a:t>
            </a:r>
            <a:r>
              <a:rPr lang="en-US" altLang="en-US" dirty="0">
                <a:cs typeface="Times New Roman" panose="02020603050405020304" pitchFamily="18" charset="0"/>
              </a:rPr>
              <a:t> bit 0 </a:t>
            </a:r>
            <a:r>
              <a:rPr lang="en-US" altLang="en-US" dirty="0" err="1">
                <a:cs typeface="Times New Roman" panose="02020603050405020304" pitchFamily="18" charset="0"/>
              </a:rPr>
              <a:t>semua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bit 1 </a:t>
            </a:r>
            <a:r>
              <a:rPr lang="en-US" altLang="en-US" dirty="0" err="1">
                <a:cs typeface="Times New Roman" panose="02020603050405020304" pitchFamily="18" charset="0"/>
              </a:rPr>
              <a:t>semua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bit 0 dan bit 1 </a:t>
            </a:r>
            <a:r>
              <a:rPr lang="en-US" altLang="en-US" dirty="0" err="1">
                <a:cs typeface="Times New Roman" panose="02020603050405020304" pitchFamily="18" charset="0"/>
              </a:rPr>
              <a:t>berselang-seling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>
            <a:extLst>
              <a:ext uri="{FF2B5EF4-FFF2-40B4-BE49-F238E27FC236}">
                <a16:creationId xmlns:a16="http://schemas.microsoft.com/office/drawing/2014/main" id="{B336A421-1D03-474C-940E-46474796A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65539" name="Slide Number Placeholder 5">
            <a:extLst>
              <a:ext uri="{FF2B5EF4-FFF2-40B4-BE49-F238E27FC236}">
                <a16:creationId xmlns:a16="http://schemas.microsoft.com/office/drawing/2014/main" id="{17C2AF7E-C021-4A03-AF6D-60B8302F2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0ED42E-43F9-4452-80B7-FB6CFAB3DC15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5540" name="Rectangle 2">
            <a:extLst>
              <a:ext uri="{FF2B5EF4-FFF2-40B4-BE49-F238E27FC236}">
                <a16:creationId xmlns:a16="http://schemas.microsoft.com/office/drawing/2014/main" id="{4D8D2DD8-A149-41AD-B329-CFB8C7C03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Keuntungan</a:t>
            </a:r>
            <a:r>
              <a:rPr lang="en-US" altLang="en-US" dirty="0"/>
              <a:t> Mode </a:t>
            </a:r>
            <a:r>
              <a:rPr lang="en-US" altLang="en-US" i="1" dirty="0"/>
              <a:t>ECB</a:t>
            </a:r>
            <a:endParaRPr lang="en-GB" altLang="en-US" i="1" dirty="0"/>
          </a:p>
        </p:txBody>
      </p:sp>
      <p:sp>
        <p:nvSpPr>
          <p:cNvPr id="65541" name="Rectangle 3">
            <a:extLst>
              <a:ext uri="{FF2B5EF4-FFF2-40B4-BE49-F238E27FC236}">
                <a16:creationId xmlns:a16="http://schemas.microsoft.com/office/drawing/2014/main" id="{F5D6871B-B60C-45FA-8C9C-FD710BD909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dirty="0">
                <a:cs typeface="Times New Roman" panose="02020603050405020304" pitchFamily="18" charset="0"/>
              </a:rPr>
              <a:t>Karena </a:t>
            </a:r>
            <a:r>
              <a:rPr lang="en-US" altLang="en-US" dirty="0" err="1">
                <a:cs typeface="Times New Roman" panose="02020603050405020304" pitchFamily="18" charset="0"/>
              </a:rPr>
              <a:t>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independen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kita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mengenkripsi</a:t>
            </a:r>
            <a:r>
              <a:rPr lang="en-US" altLang="en-US" dirty="0">
                <a:cs typeface="Times New Roman" panose="02020603050405020304" pitchFamily="18" charset="0"/>
              </a:rPr>
              <a:t> file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linear. </a:t>
            </a:r>
          </a:p>
          <a:p>
            <a:pPr marL="609600" indent="-609600"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Kita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mengenkripsi</a:t>
            </a:r>
            <a:r>
              <a:rPr lang="en-US" altLang="en-US" dirty="0">
                <a:cs typeface="Times New Roman" panose="02020603050405020304" pitchFamily="18" charset="0"/>
              </a:rPr>
              <a:t> 5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pertama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kemudian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akhir</a:t>
            </a:r>
            <a:r>
              <a:rPr lang="en-US" altLang="en-US" dirty="0">
                <a:cs typeface="Times New Roman" panose="02020603050405020304" pitchFamily="18" charset="0"/>
              </a:rPr>
              <a:t>, dan  </a:t>
            </a:r>
            <a:r>
              <a:rPr lang="en-US" altLang="en-US" dirty="0" err="1">
                <a:cs typeface="Times New Roman" panose="02020603050405020304" pitchFamily="18" charset="0"/>
              </a:rPr>
              <a:t>kembali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tengah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seterusnya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GB" alt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>
            <a:extLst>
              <a:ext uri="{FF2B5EF4-FFF2-40B4-BE49-F238E27FC236}">
                <a16:creationId xmlns:a16="http://schemas.microsoft.com/office/drawing/2014/main" id="{BA6EE322-6EE8-4B5F-B502-15C9BE10E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66563" name="Slide Number Placeholder 5">
            <a:extLst>
              <a:ext uri="{FF2B5EF4-FFF2-40B4-BE49-F238E27FC236}">
                <a16:creationId xmlns:a16="http://schemas.microsoft.com/office/drawing/2014/main" id="{48B22590-2192-459B-B9A8-78231D311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A7CEAC-2289-48A6-A178-8517B5A10BEE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FC799B82-CE7E-4C06-AA94-1F7FD3A9C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3320" y="1193800"/>
            <a:ext cx="9646920" cy="306324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Mode </a:t>
            </a:r>
            <a:r>
              <a:rPr lang="en-US" altLang="en-US" i="1" dirty="0">
                <a:cs typeface="Times New Roman" panose="02020603050405020304" pitchFamily="18" charset="0"/>
              </a:rPr>
              <a:t>ECB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cocok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arsip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file</a:t>
            </a:r>
            <a:r>
              <a:rPr lang="en-US" altLang="en-US" dirty="0">
                <a:cs typeface="Times New Roman" panose="02020603050405020304" pitchFamily="18" charset="0"/>
              </a:rPr>
              <a:t>) yang </a:t>
            </a:r>
            <a:r>
              <a:rPr lang="en-US" altLang="en-US" dirty="0" err="1">
                <a:cs typeface="Times New Roman" panose="02020603050405020304" pitchFamily="18" charset="0"/>
              </a:rPr>
              <a:t>diakses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misalnya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arsip-arsip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basisdata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basisdata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mode </a:t>
            </a:r>
            <a:r>
              <a:rPr lang="en-US" altLang="en-US" i="1" dirty="0">
                <a:cs typeface="Times New Roman" panose="02020603050405020304" pitchFamily="18" charset="0"/>
              </a:rPr>
              <a:t>ECB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sembarang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record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independen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record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lainnya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asumsi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record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terdiri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sejumlah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diskrit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banyaknya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  <a:endParaRPr lang="en-GB" alt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>
            <a:extLst>
              <a:ext uri="{FF2B5EF4-FFF2-40B4-BE49-F238E27FC236}">
                <a16:creationId xmlns:a16="http://schemas.microsoft.com/office/drawing/2014/main" id="{FA802AFD-F867-40BE-8F00-A7DA092F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67587" name="Slide Number Placeholder 5">
            <a:extLst>
              <a:ext uri="{FF2B5EF4-FFF2-40B4-BE49-F238E27FC236}">
                <a16:creationId xmlns:a16="http://schemas.microsoft.com/office/drawing/2014/main" id="{23C1E1B9-00C2-4760-A336-CDC266B1D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4E73D4-2A4E-4E02-A976-89A71414684E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CE82BF7F-9BF5-4BC4-8B78-A7A45D6F12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1242" y="1087120"/>
            <a:ext cx="9637077" cy="42672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2"/>
            </a:pP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1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bit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mempengaruhi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bersangkutan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waktu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marL="609600" indent="-609600"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Blok-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lainnya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terpengaruh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cs typeface="Times New Roman" panose="02020603050405020304" pitchFamily="18" charset="0"/>
              </a:rPr>
              <a:t>.   </a:t>
            </a:r>
          </a:p>
          <a:p>
            <a:pPr marL="609600" indent="-609600">
              <a:buFont typeface="Wingdings" panose="05000000000000000000" pitchFamily="2" charset="2"/>
              <a:buAutoNum type="arabicPeriod" startAt="2"/>
            </a:pPr>
            <a:endParaRPr lang="en-GB" alt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>
            <a:extLst>
              <a:ext uri="{FF2B5EF4-FFF2-40B4-BE49-F238E27FC236}">
                <a16:creationId xmlns:a16="http://schemas.microsoft.com/office/drawing/2014/main" id="{0781F6B7-A606-4A7E-BA44-0CAAB971A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68611" name="Slide Number Placeholder 5">
            <a:extLst>
              <a:ext uri="{FF2B5EF4-FFF2-40B4-BE49-F238E27FC236}">
                <a16:creationId xmlns:a16="http://schemas.microsoft.com/office/drawing/2014/main" id="{974ED540-84A0-4EE8-AD30-8552610C3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EB300A-7D73-4895-A16F-0563AA27FB09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0817D2A1-F6B9-45B0-B024-911DF11B2D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>
                <a:cs typeface="Times New Roman" panose="02020603050405020304" pitchFamily="18" charset="0"/>
              </a:rPr>
              <a:t>Kelemahan ECB</a:t>
            </a:r>
            <a:endParaRPr lang="en-GB" altLang="en-US" b="1" i="1">
              <a:cs typeface="Times New Roman" panose="02020603050405020304" pitchFamily="18" charset="0"/>
            </a:endParaRPr>
          </a:p>
        </p:txBody>
      </p:sp>
      <p:sp>
        <p:nvSpPr>
          <p:cNvPr id="68613" name="Rectangle 3">
            <a:extLst>
              <a:ext uri="{FF2B5EF4-FFF2-40B4-BE49-F238E27FC236}">
                <a16:creationId xmlns:a16="http://schemas.microsoft.com/office/drawing/2014/main" id="{90B4B9C6-AC83-47C5-9550-61556355A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dirty="0">
                <a:cs typeface="Times New Roman" panose="02020603050405020304" pitchFamily="18" charset="0"/>
              </a:rPr>
              <a:t>Karena </a:t>
            </a:r>
            <a:r>
              <a:rPr lang="en-US" altLang="en-US" dirty="0" err="1">
                <a:cs typeface="Times New Roman" panose="02020603050405020304" pitchFamily="18" charset="0"/>
              </a:rPr>
              <a:t>bagian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sering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berulang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sehingga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),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hasil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contoh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berulang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spasi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panjang</a:t>
            </a:r>
            <a:endParaRPr lang="en-US" altLang="en-US" dirty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      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mudah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diserang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statisitik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>
            <a:extLst>
              <a:ext uri="{FF2B5EF4-FFF2-40B4-BE49-F238E27FC236}">
                <a16:creationId xmlns:a16="http://schemas.microsoft.com/office/drawing/2014/main" id="{CF8875F5-E24C-4BB4-95BA-158D140A0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69635" name="Slide Number Placeholder 5">
            <a:extLst>
              <a:ext uri="{FF2B5EF4-FFF2-40B4-BE49-F238E27FC236}">
                <a16:creationId xmlns:a16="http://schemas.microsoft.com/office/drawing/2014/main" id="{F8CE0902-9ED3-408F-BC55-37F8F1D47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81A07A-DCF7-49AE-A9E3-2706AF7450EC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9637" name="Rectangle 3">
            <a:extLst>
              <a:ext uri="{FF2B5EF4-FFF2-40B4-BE49-F238E27FC236}">
                <a16:creationId xmlns:a16="http://schemas.microsoft.com/office/drawing/2014/main" id="{7004AB8A-F581-4A09-A6A9-B02F1E05DF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2"/>
            </a:pPr>
            <a:r>
              <a:rPr lang="en-US" altLang="en-US" dirty="0" err="1">
                <a:cs typeface="Times New Roman" panose="02020603050405020304" pitchFamily="18" charset="0"/>
              </a:rPr>
              <a:t>Pihak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lawan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memanipulasi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“</a:t>
            </a:r>
            <a:r>
              <a:rPr lang="en-US" altLang="en-US" dirty="0" err="1">
                <a:cs typeface="Times New Roman" panose="02020603050405020304" pitchFamily="18" charset="0"/>
              </a:rPr>
              <a:t>membodohi</a:t>
            </a:r>
            <a:r>
              <a:rPr lang="en-US" altLang="en-US" dirty="0">
                <a:cs typeface="Times New Roman" panose="02020603050405020304" pitchFamily="18" charset="0"/>
              </a:rPr>
              <a:t>”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mengelabui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Contoh</a:t>
            </a:r>
            <a:r>
              <a:rPr lang="en-US" altLang="en-US" dirty="0"/>
              <a:t>: </a:t>
            </a:r>
            <a:r>
              <a:rPr lang="en-US" altLang="en-US" dirty="0" err="1"/>
              <a:t>Seseorang</a:t>
            </a:r>
            <a:r>
              <a:rPr lang="en-US" altLang="en-US" dirty="0"/>
              <a:t> </a:t>
            </a:r>
            <a:r>
              <a:rPr lang="en-US" altLang="en-US" dirty="0" err="1"/>
              <a:t>mengirim</a:t>
            </a:r>
            <a:r>
              <a:rPr lang="en-US" altLang="en-US" dirty="0"/>
              <a:t> </a:t>
            </a:r>
            <a:r>
              <a:rPr lang="en-US" altLang="en-US" dirty="0" err="1"/>
              <a:t>pesan</a:t>
            </a:r>
            <a:endParaRPr lang="en-US" altLang="en-US" dirty="0"/>
          </a:p>
          <a:p>
            <a:pPr marL="609600" indent="-60960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Uang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ditransfer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lima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satu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juta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rupiah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endParaRPr lang="en-GB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AF51F9B9-73F5-4440-B942-1844476BC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9E2A6220-7904-4F4B-939B-C44590A0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414983-75DC-463E-AB2C-2F6876E4F45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3F2B1F6A-5AA2-471D-8CE7-F6F46889E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Bila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dibagi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3-bit: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100   111  010   110</a:t>
            </a:r>
            <a:endParaRPr lang="en-US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menyatakan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sampai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7: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	7 	  2		6</a:t>
            </a:r>
            <a:endParaRPr lang="en-US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>
            <a:extLst>
              <a:ext uri="{FF2B5EF4-FFF2-40B4-BE49-F238E27FC236}">
                <a16:creationId xmlns:a16="http://schemas.microsoft.com/office/drawing/2014/main" id="{B1E1854A-103C-4036-9BE8-DBB0ABD28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70659" name="Slide Number Placeholder 5">
            <a:extLst>
              <a:ext uri="{FF2B5EF4-FFF2-40B4-BE49-F238E27FC236}">
                <a16:creationId xmlns:a16="http://schemas.microsoft.com/office/drawing/2014/main" id="{3046432D-A1A1-42B8-8647-E65ABF85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15C0E6-1FC7-4912-A6AA-C54E65FCC638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0A79C52-091A-4965-9461-3A19332C9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0880" y="533400"/>
            <a:ext cx="10383519" cy="58674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err="1"/>
              <a:t>Andaikan</a:t>
            </a:r>
            <a:r>
              <a:rPr lang="en-US" dirty="0"/>
              <a:t> </a:t>
            </a:r>
            <a:r>
              <a:rPr lang="en-US" dirty="0" err="1"/>
              <a:t>kriptanalis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= 2 </a:t>
            </a:r>
            <a:r>
              <a:rPr lang="en-US" dirty="0" err="1"/>
              <a:t>karakter</a:t>
            </a:r>
            <a:r>
              <a:rPr lang="en-US" dirty="0"/>
              <a:t> (16 bit), </a:t>
            </a:r>
            <a:r>
              <a:rPr lang="en-US" dirty="0" err="1"/>
              <a:t>spasi</a:t>
            </a:r>
            <a:r>
              <a:rPr lang="en-US" dirty="0"/>
              <a:t> </a:t>
            </a:r>
            <a:r>
              <a:rPr lang="en-US" dirty="0" err="1"/>
              <a:t>diabaikan</a:t>
            </a:r>
            <a:r>
              <a:rPr lang="en-US" dirty="0"/>
              <a:t>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</a:p>
          <a:p>
            <a:pPr marL="0" indent="0">
              <a:buNone/>
              <a:defRPr/>
            </a:pPr>
            <a:r>
              <a:rPr lang="en-US" dirty="0">
                <a:cs typeface="Times New Roman" pitchFamily="18" charset="0"/>
              </a:rPr>
              <a:t>Blok-</a:t>
            </a:r>
            <a:r>
              <a:rPr lang="en-US" dirty="0" err="1">
                <a:cs typeface="Times New Roman" pitchFamily="18" charset="0"/>
              </a:rPr>
              <a:t>blok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cipherteks</a:t>
            </a:r>
            <a:r>
              <a:rPr lang="en-US" dirty="0">
                <a:cs typeface="Times New Roman" pitchFamily="18" charset="0"/>
              </a:rPr>
              <a:t>: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i="1" dirty="0">
                <a:cs typeface="Times New Roman" pitchFamily="18" charset="0"/>
              </a:rPr>
              <a:t>		C</a:t>
            </a:r>
            <a:r>
              <a:rPr lang="en-US" baseline="-30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4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5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6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7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cs typeface="Times New Roman" pitchFamily="18" charset="0"/>
              </a:rPr>
              <a:t>C</a:t>
            </a:r>
            <a:r>
              <a:rPr lang="en-US" baseline="-30000" dirty="0">
                <a:solidFill>
                  <a:srgbClr val="FF0000"/>
                </a:solidFill>
                <a:cs typeface="Times New Roman" pitchFamily="18" charset="0"/>
              </a:rPr>
              <a:t>8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cs typeface="Times New Roman" pitchFamily="18" charset="0"/>
              </a:rPr>
              <a:t>C</a:t>
            </a:r>
            <a:r>
              <a:rPr lang="en-US" baseline="-30000" dirty="0">
                <a:solidFill>
                  <a:srgbClr val="FF0000"/>
                </a:solidFill>
                <a:cs typeface="Times New Roman" pitchFamily="18" charset="0"/>
              </a:rPr>
              <a:t>9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10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12</a:t>
            </a:r>
            <a:r>
              <a:rPr lang="en-US" dirty="0">
                <a:cs typeface="Times New Roman" pitchFamily="18" charset="0"/>
              </a:rPr>
              <a:t>, 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13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14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15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16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lvl="1" indent="0">
              <a:buNone/>
              <a:defRPr/>
            </a:pPr>
            <a:r>
              <a:rPr lang="en-US" sz="2800" dirty="0" err="1">
                <a:cs typeface="Times New Roman" pitchFamily="18" charset="0"/>
              </a:rPr>
              <a:t>Misalkan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kriptanalis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berhasil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mendekripsi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keseluruhan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blok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cipherteks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menjadi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plainteks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semula</a:t>
            </a:r>
            <a:r>
              <a:rPr lang="en-US" sz="2800" dirty="0">
                <a:cs typeface="Times New Roman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>
              <a:cs typeface="Times New Roman" pitchFamily="18" charset="0"/>
            </a:endParaRPr>
          </a:p>
          <a:p>
            <a:pPr marL="457200" lvl="1" indent="-457200">
              <a:buNone/>
              <a:defRPr/>
            </a:pPr>
            <a:r>
              <a:rPr lang="en-US" sz="2800" dirty="0" err="1">
                <a:cs typeface="Times New Roman" pitchFamily="18" charset="0"/>
              </a:rPr>
              <a:t>Kriptanalis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membuang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blok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cipheteks</a:t>
            </a:r>
            <a:r>
              <a:rPr lang="en-US" sz="2800" dirty="0">
                <a:cs typeface="Times New Roman" pitchFamily="18" charset="0"/>
              </a:rPr>
              <a:t> ke-8 </a:t>
            </a:r>
            <a:r>
              <a:rPr lang="en-US" sz="2800" dirty="0" err="1">
                <a:cs typeface="Times New Roman" pitchFamily="18" charset="0"/>
              </a:rPr>
              <a:t>dan</a:t>
            </a:r>
            <a:r>
              <a:rPr lang="en-US" sz="2800" dirty="0">
                <a:cs typeface="Times New Roman" pitchFamily="18" charset="0"/>
              </a:rPr>
              <a:t> 9: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cs typeface="Times New Roman" pitchFamily="18" charset="0"/>
              </a:rPr>
              <a:t> </a:t>
            </a:r>
            <a:r>
              <a:rPr lang="en-US" i="1" dirty="0">
                <a:cs typeface="Times New Roman" pitchFamily="18" charset="0"/>
              </a:rPr>
              <a:t>		C</a:t>
            </a:r>
            <a:r>
              <a:rPr lang="en-US" baseline="-30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4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5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6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7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10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12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13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14</a:t>
            </a:r>
            <a:r>
              <a:rPr lang="en-US" dirty="0">
                <a:cs typeface="Times New Roman" pitchFamily="18" charset="0"/>
              </a:rPr>
              <a:t>, 	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15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16</a:t>
            </a:r>
            <a:r>
              <a:rPr lang="en-US" dirty="0">
                <a:cs typeface="Times New Roman" pitchFamily="18" charset="0"/>
              </a:rPr>
              <a:t> </a:t>
            </a:r>
            <a:endParaRPr lang="en-GB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>
            <a:extLst>
              <a:ext uri="{FF2B5EF4-FFF2-40B4-BE49-F238E27FC236}">
                <a16:creationId xmlns:a16="http://schemas.microsoft.com/office/drawing/2014/main" id="{E8BED5AE-FD48-47C7-82A2-0E74558FB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71683" name="Slide Number Placeholder 5">
            <a:extLst>
              <a:ext uri="{FF2B5EF4-FFF2-40B4-BE49-F238E27FC236}">
                <a16:creationId xmlns:a16="http://schemas.microsoft.com/office/drawing/2014/main" id="{B7C3E5B3-E8BC-4416-925D-030E597D1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BCCE8E-6B29-4450-9DE5-E9EDFC0400C1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61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2F599AF6-0834-4E1C-938D-07F0C5482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98880" y="1143000"/>
            <a:ext cx="9519920" cy="4800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sudah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dimanipulasi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benar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Uang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ditransfer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satu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juta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rupiah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Karena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bermakna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menyimpulkan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bahwa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uang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dikirim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kepadanya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sebesar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juta</a:t>
            </a:r>
            <a:r>
              <a:rPr lang="en-US" altLang="en-US" dirty="0">
                <a:cs typeface="Times New Roman" panose="02020603050405020304" pitchFamily="18" charset="0"/>
              </a:rPr>
              <a:t> rupiah.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>
            <a:extLst>
              <a:ext uri="{FF2B5EF4-FFF2-40B4-BE49-F238E27FC236}">
                <a16:creationId xmlns:a16="http://schemas.microsoft.com/office/drawing/2014/main" id="{EA8DB77C-C50A-46CD-8B6F-60ED8068A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72707" name="Slide Number Placeholder 5">
            <a:extLst>
              <a:ext uri="{FF2B5EF4-FFF2-40B4-BE49-F238E27FC236}">
                <a16:creationId xmlns:a16="http://schemas.microsoft.com/office/drawing/2014/main" id="{DBE1A30A-038E-4175-937A-905C041F2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181AEA-E5E7-4FB9-9C2E-DC32E3BC91DD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62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72708" name="Rectangle 1027">
            <a:extLst>
              <a:ext uri="{FF2B5EF4-FFF2-40B4-BE49-F238E27FC236}">
                <a16:creationId xmlns:a16="http://schemas.microsoft.com/office/drawing/2014/main" id="{49D551AF-E031-4723-A92E-E080CA4093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8400" y="1029970"/>
            <a:ext cx="971296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Cara </a:t>
            </a:r>
            <a:r>
              <a:rPr lang="en-US" altLang="en-US" dirty="0" err="1"/>
              <a:t>mengatasi</a:t>
            </a:r>
            <a:r>
              <a:rPr lang="en-US" altLang="en-US" dirty="0"/>
              <a:t> </a:t>
            </a:r>
            <a:r>
              <a:rPr lang="en-US" altLang="en-US" dirty="0" err="1"/>
              <a:t>kelemahan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: 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individual </a:t>
            </a:r>
            <a:r>
              <a:rPr lang="en-US" altLang="en-US" dirty="0" err="1">
                <a:cs typeface="Times New Roman" panose="02020603050405020304" pitchFamily="18" charset="0"/>
              </a:rPr>
              <a:t>bergantung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semua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sebelumnya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Akibatnya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berbeda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Prinsip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mendasari</a:t>
            </a:r>
            <a:r>
              <a:rPr lang="en-US" altLang="en-US" dirty="0">
                <a:cs typeface="Times New Roman" panose="02020603050405020304" pitchFamily="18" charset="0"/>
              </a:rPr>
              <a:t> mode </a:t>
            </a:r>
            <a:r>
              <a:rPr lang="en-US" altLang="en-US" i="1" dirty="0">
                <a:cs typeface="Times New Roman" panose="02020603050405020304" pitchFamily="18" charset="0"/>
              </a:rPr>
              <a:t>Cipher Block Chaining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>
            <a:extLst>
              <a:ext uri="{FF2B5EF4-FFF2-40B4-BE49-F238E27FC236}">
                <a16:creationId xmlns:a16="http://schemas.microsoft.com/office/drawing/2014/main" id="{03691D6F-8800-4E2C-8E5B-93E0887A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73731" name="Slide Number Placeholder 5">
            <a:extLst>
              <a:ext uri="{FF2B5EF4-FFF2-40B4-BE49-F238E27FC236}">
                <a16:creationId xmlns:a16="http://schemas.microsoft.com/office/drawing/2014/main" id="{916F4C4D-E4E8-4014-9D19-4E6B387D8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D5F2DE-E32C-472F-8C3A-831789BFBB7D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63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73732" name="Rectangle 2">
            <a:extLst>
              <a:ext uri="{FF2B5EF4-FFF2-40B4-BE49-F238E27FC236}">
                <a16:creationId xmlns:a16="http://schemas.microsoft.com/office/drawing/2014/main" id="{71221EAD-8DC6-476E-9367-63FB82369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9" y="661988"/>
            <a:ext cx="8162925" cy="708025"/>
          </a:xfrm>
        </p:spPr>
        <p:txBody>
          <a:bodyPr/>
          <a:lstStyle/>
          <a:p>
            <a:pPr eaLnBrk="1" hangingPunct="1"/>
            <a:r>
              <a:rPr lang="en-US" altLang="en-US" sz="4000" b="1" i="1" dirty="0">
                <a:cs typeface="Times New Roman" panose="02020603050405020304" pitchFamily="18" charset="0"/>
              </a:rPr>
              <a:t>Cipher Block Chaining(CBC)</a:t>
            </a:r>
            <a:endParaRPr lang="en-GB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73733" name="Rectangle 3">
            <a:extLst>
              <a:ext uri="{FF2B5EF4-FFF2-40B4-BE49-F238E27FC236}">
                <a16:creationId xmlns:a16="http://schemas.microsoft.com/office/drawing/2014/main" id="{BC12BFD7-CD43-4A09-BD25-0D20BCC4E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767681"/>
            <a:ext cx="9773919" cy="41910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Tujuan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membuat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ketergantungan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antar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bergantung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tetapi</a:t>
            </a:r>
            <a:r>
              <a:rPr lang="en-US" altLang="en-US" dirty="0">
                <a:cs typeface="Times New Roman" panose="02020603050405020304" pitchFamily="18" charset="0"/>
              </a:rPr>
              <a:t> juga pada </a:t>
            </a:r>
            <a:r>
              <a:rPr lang="en-US" altLang="en-US" dirty="0" err="1">
                <a:cs typeface="Times New Roman" panose="02020603050405020304" pitchFamily="18" charset="0"/>
              </a:rPr>
              <a:t>seluruh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sebelumnya</a:t>
            </a:r>
            <a:r>
              <a:rPr lang="en-US" altLang="en-US" dirty="0">
                <a:cs typeface="Times New Roman" panose="02020603050405020304" pitchFamily="18" charset="0"/>
              </a:rPr>
              <a:t>.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Hasil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sebelumnya</a:t>
            </a:r>
            <a:r>
              <a:rPr lang="en-US" altLang="en-US" dirty="0">
                <a:cs typeface="Times New Roman" panose="02020603050405020304" pitchFamily="18" charset="0"/>
              </a:rPr>
              <a:t> di-</a:t>
            </a:r>
            <a:r>
              <a:rPr lang="en-US" altLang="en-US" dirty="0" err="1">
                <a:cs typeface="Times New Roman" panose="02020603050405020304" pitchFamily="18" charset="0"/>
              </a:rPr>
              <a:t>umpan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cs typeface="Times New Roman" panose="02020603050405020304" pitchFamily="18" charset="0"/>
              </a:rPr>
              <a:t>balikkan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i="1" dirty="0">
                <a:cs typeface="Times New Roman" panose="02020603050405020304" pitchFamily="18" charset="0"/>
              </a:rPr>
              <a:t>current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>
            <a:extLst>
              <a:ext uri="{FF2B5EF4-FFF2-40B4-BE49-F238E27FC236}">
                <a16:creationId xmlns:a16="http://schemas.microsoft.com/office/drawing/2014/main" id="{3A2F2232-8A69-41F7-ABCE-7C274A197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D64351-12AB-498B-A154-63E3E6DA8729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64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74755" name="Rectangle 7">
            <a:extLst>
              <a:ext uri="{FF2B5EF4-FFF2-40B4-BE49-F238E27FC236}">
                <a16:creationId xmlns:a16="http://schemas.microsoft.com/office/drawing/2014/main" id="{912D6350-4E48-4A81-B1FE-39298BCF2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6073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74756" name="Picture 6">
            <a:extLst>
              <a:ext uri="{FF2B5EF4-FFF2-40B4-BE49-F238E27FC236}">
                <a16:creationId xmlns:a16="http://schemas.microsoft.com/office/drawing/2014/main" id="{62EF405B-8748-4886-927E-C72BDBBD1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407" y="185737"/>
            <a:ext cx="7974013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7" name="Rectangle 9">
            <a:extLst>
              <a:ext uri="{FF2B5EF4-FFF2-40B4-BE49-F238E27FC236}">
                <a16:creationId xmlns:a16="http://schemas.microsoft.com/office/drawing/2014/main" id="{07D5A03A-1778-485A-A844-717E44E28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74758" name="Picture 8">
            <a:extLst>
              <a:ext uri="{FF2B5EF4-FFF2-40B4-BE49-F238E27FC236}">
                <a16:creationId xmlns:a16="http://schemas.microsoft.com/office/drawing/2014/main" id="{05E36666-EF40-4492-B28A-C15D108F3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7" y="3669854"/>
            <a:ext cx="7974013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TextBox 3">
            <a:extLst>
              <a:ext uri="{FF2B5EF4-FFF2-40B4-BE49-F238E27FC236}">
                <a16:creationId xmlns:a16="http://schemas.microsoft.com/office/drawing/2014/main" id="{15FE519C-18CA-4819-8FA8-A55455EAC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667" y="1606401"/>
            <a:ext cx="33117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00" dirty="0"/>
              <a:t>(</a:t>
            </a:r>
            <a:r>
              <a:rPr lang="en-US" altLang="en-US" sz="1600" dirty="0"/>
              <a:t>a) </a:t>
            </a:r>
            <a:r>
              <a:rPr lang="en-US" altLang="en-US" sz="1600" dirty="0" err="1"/>
              <a:t>Skema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enkripsi</a:t>
            </a:r>
            <a:r>
              <a:rPr lang="en-US" altLang="en-US" sz="1600" dirty="0"/>
              <a:t> mode CBC</a:t>
            </a:r>
          </a:p>
        </p:txBody>
      </p:sp>
      <p:sp>
        <p:nvSpPr>
          <p:cNvPr id="74760" name="Rectangle 4">
            <a:extLst>
              <a:ext uri="{FF2B5EF4-FFF2-40B4-BE49-F238E27FC236}">
                <a16:creationId xmlns:a16="http://schemas.microsoft.com/office/drawing/2014/main" id="{39C43518-20A0-4C9F-8854-B8CD7F969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18" y="4211636"/>
            <a:ext cx="4572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600" dirty="0"/>
              <a:t>(b) </a:t>
            </a:r>
            <a:r>
              <a:rPr lang="en-US" altLang="en-US" sz="1600" dirty="0" err="1"/>
              <a:t>Skema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dekripsi</a:t>
            </a:r>
            <a:r>
              <a:rPr lang="en-US" altLang="en-US" sz="1600" dirty="0"/>
              <a:t> mode CBC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4">
            <a:extLst>
              <a:ext uri="{FF2B5EF4-FFF2-40B4-BE49-F238E27FC236}">
                <a16:creationId xmlns:a16="http://schemas.microsoft.com/office/drawing/2014/main" id="{5A93C3D8-B7E2-47AC-9713-4FA93AD8C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75779" name="Slide Number Placeholder 5">
            <a:extLst>
              <a:ext uri="{FF2B5EF4-FFF2-40B4-BE49-F238E27FC236}">
                <a16:creationId xmlns:a16="http://schemas.microsoft.com/office/drawing/2014/main" id="{30DB9CA1-8466-44AA-A4A0-727D9C398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420E76-D35D-44F3-B122-FBF10D97C850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65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4699DB91-177B-4216-8155-93F9A6562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46200" y="1203960"/>
            <a:ext cx="10007600" cy="3886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/>
              <a:t>Enkripsi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</a:t>
            </a:r>
            <a:r>
              <a:rPr lang="en-US" altLang="en-US" dirty="0" err="1"/>
              <a:t>pertama</a:t>
            </a:r>
            <a:r>
              <a:rPr lang="en-US" altLang="en-US" dirty="0"/>
              <a:t> </a:t>
            </a:r>
            <a:r>
              <a:rPr lang="en-US" altLang="en-US" dirty="0" err="1"/>
              <a:t>memerlukan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</a:t>
            </a:r>
            <a:r>
              <a:rPr lang="en-US" altLang="en-US" dirty="0" err="1"/>
              <a:t>semu</a:t>
            </a:r>
            <a:r>
              <a:rPr lang="en-US" altLang="en-US" dirty="0"/>
              <a:t> (C</a:t>
            </a:r>
            <a:r>
              <a:rPr lang="en-US" altLang="en-US" baseline="-25000" dirty="0"/>
              <a:t>0</a:t>
            </a:r>
            <a:r>
              <a:rPr lang="en-US" altLang="en-US" dirty="0"/>
              <a:t>) yang </a:t>
            </a:r>
            <a:r>
              <a:rPr lang="en-US" altLang="en-US" dirty="0" err="1"/>
              <a:t>disebut</a:t>
            </a:r>
            <a:r>
              <a:rPr lang="en-US" altLang="en-US" dirty="0"/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IV 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initialization vector</a:t>
            </a:r>
            <a:r>
              <a:rPr lang="en-US" altLang="en-US" dirty="0">
                <a:cs typeface="Times New Roman" panose="02020603050405020304" pitchFamily="18" charset="0"/>
              </a:rPr>
              <a:t>). </a:t>
            </a:r>
          </a:p>
          <a:p>
            <a:pPr eaLnBrk="1" hangingPunct="1"/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IV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diberikan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pengguna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dibangkitkan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oleh program.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Pada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diperoleh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i="1" dirty="0">
                <a:cs typeface="Times New Roman" panose="02020603050405020304" pitchFamily="18" charset="0"/>
              </a:rPr>
              <a:t>XOR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cs typeface="Times New Roman" panose="02020603050405020304" pitchFamily="18" charset="0"/>
              </a:rPr>
              <a:t>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IV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hasil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terhadap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pertama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4">
            <a:extLst>
              <a:ext uri="{FF2B5EF4-FFF2-40B4-BE49-F238E27FC236}">
                <a16:creationId xmlns:a16="http://schemas.microsoft.com/office/drawing/2014/main" id="{E8F2935F-ACC7-46E2-96BA-F34D50B4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76803" name="Slide Number Placeholder 5">
            <a:extLst>
              <a:ext uri="{FF2B5EF4-FFF2-40B4-BE49-F238E27FC236}">
                <a16:creationId xmlns:a16="http://schemas.microsoft.com/office/drawing/2014/main" id="{DC6C40BF-FDE3-4BDE-85B2-DC5032619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72721A-9E96-4F3B-B966-D72FB90518BC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66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graphicFrame>
        <p:nvGraphicFramePr>
          <p:cNvPr id="76804" name="Object 4">
            <a:extLst>
              <a:ext uri="{FF2B5EF4-FFF2-40B4-BE49-F238E27FC236}">
                <a16:creationId xmlns:a16="http://schemas.microsoft.com/office/drawing/2014/main" id="{45FD8D66-BA23-4BBC-B14E-E6CE3DEDCF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091000"/>
              </p:ext>
            </p:extLst>
          </p:nvPr>
        </p:nvGraphicFramePr>
        <p:xfrm>
          <a:off x="1234441" y="985521"/>
          <a:ext cx="10171069" cy="4795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Document" r:id="rId3" imgW="5486400" imgH="2586228" progId="Word.Document.8">
                  <p:embed/>
                </p:oleObj>
              </mc:Choice>
              <mc:Fallback>
                <p:oleObj name="Document" r:id="rId3" imgW="5486400" imgH="2586228" progId="Word.Document.8">
                  <p:embed/>
                  <p:pic>
                    <p:nvPicPr>
                      <p:cNvPr id="76804" name="Object 4">
                        <a:extLst>
                          <a:ext uri="{FF2B5EF4-FFF2-40B4-BE49-F238E27FC236}">
                            <a16:creationId xmlns:a16="http://schemas.microsoft.com/office/drawing/2014/main" id="{45FD8D66-BA23-4BBC-B14E-E6CE3DEDCF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4441" y="985521"/>
                        <a:ext cx="10171069" cy="47955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4">
            <a:extLst>
              <a:ext uri="{FF2B5EF4-FFF2-40B4-BE49-F238E27FC236}">
                <a16:creationId xmlns:a16="http://schemas.microsoft.com/office/drawing/2014/main" id="{464DE352-063D-4507-A83C-C73C3D65F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77827" name="Slide Number Placeholder 5">
            <a:extLst>
              <a:ext uri="{FF2B5EF4-FFF2-40B4-BE49-F238E27FC236}">
                <a16:creationId xmlns:a16="http://schemas.microsoft.com/office/drawing/2014/main" id="{18E69B1C-03FD-4912-B702-D30FBF68E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B26C6C-A830-438B-AB73-990EA08FACAB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67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graphicFrame>
        <p:nvGraphicFramePr>
          <p:cNvPr id="77828" name="Object 4">
            <a:extLst>
              <a:ext uri="{FF2B5EF4-FFF2-40B4-BE49-F238E27FC236}">
                <a16:creationId xmlns:a16="http://schemas.microsoft.com/office/drawing/2014/main" id="{68A927DC-FA15-44D9-AC0D-D5D13CC582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200825"/>
              </p:ext>
            </p:extLst>
          </p:nvPr>
        </p:nvGraphicFramePr>
        <p:xfrm>
          <a:off x="1317626" y="1742441"/>
          <a:ext cx="9831734" cy="2626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Document" r:id="rId3" imgW="5486400" imgH="1465326" progId="Word.Document.8">
                  <p:embed/>
                </p:oleObj>
              </mc:Choice>
              <mc:Fallback>
                <p:oleObj name="Document" r:id="rId3" imgW="5486400" imgH="1465326" progId="Word.Document.8">
                  <p:embed/>
                  <p:pic>
                    <p:nvPicPr>
                      <p:cNvPr id="77828" name="Object 4">
                        <a:extLst>
                          <a:ext uri="{FF2B5EF4-FFF2-40B4-BE49-F238E27FC236}">
                            <a16:creationId xmlns:a16="http://schemas.microsoft.com/office/drawing/2014/main" id="{68A927DC-FA15-44D9-AC0D-D5D13CC582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6" y="1742441"/>
                        <a:ext cx="9831734" cy="2626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>
            <a:extLst>
              <a:ext uri="{FF2B5EF4-FFF2-40B4-BE49-F238E27FC236}">
                <a16:creationId xmlns:a16="http://schemas.microsoft.com/office/drawing/2014/main" id="{93B515C0-CB45-485D-8B18-C57118D3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78851" name="Slide Number Placeholder 5">
            <a:extLst>
              <a:ext uri="{FF2B5EF4-FFF2-40B4-BE49-F238E27FC236}">
                <a16:creationId xmlns:a16="http://schemas.microsoft.com/office/drawing/2014/main" id="{2CE8101D-9AF7-469E-B211-76206CD85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AC21BE-39C8-4118-A12D-35B45818E685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68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graphicFrame>
        <p:nvGraphicFramePr>
          <p:cNvPr id="78852" name="Object 4">
            <a:extLst>
              <a:ext uri="{FF2B5EF4-FFF2-40B4-BE49-F238E27FC236}">
                <a16:creationId xmlns:a16="http://schemas.microsoft.com/office/drawing/2014/main" id="{DE466F41-C4C1-4D93-A25A-289AF82D30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829633"/>
              </p:ext>
            </p:extLst>
          </p:nvPr>
        </p:nvGraphicFramePr>
        <p:xfrm>
          <a:off x="1610359" y="419893"/>
          <a:ext cx="9115295" cy="1980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Document" r:id="rId3" imgW="5486400" imgH="1191768" progId="Word.Document.8">
                  <p:embed/>
                </p:oleObj>
              </mc:Choice>
              <mc:Fallback>
                <p:oleObj name="Document" r:id="rId3" imgW="5486400" imgH="1191768" progId="Word.Document.8">
                  <p:embed/>
                  <p:pic>
                    <p:nvPicPr>
                      <p:cNvPr id="78852" name="Object 4">
                        <a:extLst>
                          <a:ext uri="{FF2B5EF4-FFF2-40B4-BE49-F238E27FC236}">
                            <a16:creationId xmlns:a16="http://schemas.microsoft.com/office/drawing/2014/main" id="{DE466F41-C4C1-4D93-A25A-289AF82D30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0359" y="419893"/>
                        <a:ext cx="9115295" cy="19804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3" name="Object 5">
            <a:extLst>
              <a:ext uri="{FF2B5EF4-FFF2-40B4-BE49-F238E27FC236}">
                <a16:creationId xmlns:a16="http://schemas.microsoft.com/office/drawing/2014/main" id="{A9FA9440-C47F-4113-9228-08F195EBB0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614547"/>
              </p:ext>
            </p:extLst>
          </p:nvPr>
        </p:nvGraphicFramePr>
        <p:xfrm>
          <a:off x="1696720" y="2664460"/>
          <a:ext cx="9621828" cy="1526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Document" r:id="rId5" imgW="5486400" imgH="870204" progId="Word.Document.8">
                  <p:embed/>
                </p:oleObj>
              </mc:Choice>
              <mc:Fallback>
                <p:oleObj name="Document" r:id="rId5" imgW="5486400" imgH="870204" progId="Word.Document.8">
                  <p:embed/>
                  <p:pic>
                    <p:nvPicPr>
                      <p:cNvPr id="78853" name="Object 5">
                        <a:extLst>
                          <a:ext uri="{FF2B5EF4-FFF2-40B4-BE49-F238E27FC236}">
                            <a16:creationId xmlns:a16="http://schemas.microsoft.com/office/drawing/2014/main" id="{A9FA9440-C47F-4113-9228-08F195EBB0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720" y="2664460"/>
                        <a:ext cx="9621828" cy="1526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4" name="Object 6">
            <a:extLst>
              <a:ext uri="{FF2B5EF4-FFF2-40B4-BE49-F238E27FC236}">
                <a16:creationId xmlns:a16="http://schemas.microsoft.com/office/drawing/2014/main" id="{DA29F27F-98B4-4D82-8020-B3F1278EB2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135727"/>
              </p:ext>
            </p:extLst>
          </p:nvPr>
        </p:nvGraphicFramePr>
        <p:xfrm>
          <a:off x="1610359" y="4455160"/>
          <a:ext cx="9623533" cy="1526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Document" r:id="rId7" imgW="5486400" imgH="870204" progId="Word.Document.8">
                  <p:embed/>
                </p:oleObj>
              </mc:Choice>
              <mc:Fallback>
                <p:oleObj name="Document" r:id="rId7" imgW="5486400" imgH="870204" progId="Word.Document.8">
                  <p:embed/>
                  <p:pic>
                    <p:nvPicPr>
                      <p:cNvPr id="78854" name="Object 6">
                        <a:extLst>
                          <a:ext uri="{FF2B5EF4-FFF2-40B4-BE49-F238E27FC236}">
                            <a16:creationId xmlns:a16="http://schemas.microsoft.com/office/drawing/2014/main" id="{DA29F27F-98B4-4D82-8020-B3F1278EB2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0359" y="4455160"/>
                        <a:ext cx="9623533" cy="1526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4">
            <a:extLst>
              <a:ext uri="{FF2B5EF4-FFF2-40B4-BE49-F238E27FC236}">
                <a16:creationId xmlns:a16="http://schemas.microsoft.com/office/drawing/2014/main" id="{AA68B584-E237-4296-B428-660178DE7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79875" name="Slide Number Placeholder 5">
            <a:extLst>
              <a:ext uri="{FF2B5EF4-FFF2-40B4-BE49-F238E27FC236}">
                <a16:creationId xmlns:a16="http://schemas.microsoft.com/office/drawing/2014/main" id="{DB576388-0E02-4A86-AA5C-590BCD94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A4B39F-61B3-4399-940B-4E8353EE2AA1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69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graphicFrame>
        <p:nvGraphicFramePr>
          <p:cNvPr id="79876" name="Object 4">
            <a:extLst>
              <a:ext uri="{FF2B5EF4-FFF2-40B4-BE49-F238E27FC236}">
                <a16:creationId xmlns:a16="http://schemas.microsoft.com/office/drawing/2014/main" id="{FF7F7D44-1329-4DC2-85CC-2E3F35D2F5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099065"/>
              </p:ext>
            </p:extLst>
          </p:nvPr>
        </p:nvGraphicFramePr>
        <p:xfrm>
          <a:off x="1336040" y="2205037"/>
          <a:ext cx="990600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Document" r:id="rId3" imgW="5486400" imgH="677418" progId="Word.Document.8">
                  <p:embed/>
                </p:oleObj>
              </mc:Choice>
              <mc:Fallback>
                <p:oleObj name="Document" r:id="rId3" imgW="5486400" imgH="677418" progId="Word.Document.8">
                  <p:embed/>
                  <p:pic>
                    <p:nvPicPr>
                      <p:cNvPr id="79876" name="Object 4">
                        <a:extLst>
                          <a:ext uri="{FF2B5EF4-FFF2-40B4-BE49-F238E27FC236}">
                            <a16:creationId xmlns:a16="http://schemas.microsoft.com/office/drawing/2014/main" id="{FF7F7D44-1329-4DC2-85CC-2E3F35D2F5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040" y="2205037"/>
                        <a:ext cx="9906000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75A59A6A-0ECE-4EF6-8AAF-E5ABD908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2146D0E2-2509-4F82-977B-9AFCDE4B3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B178D2-CF7E-429E-8AA5-BE201E730FB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8243C6B-43A3-4469-99F0-63C11A577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4920" y="952500"/>
            <a:ext cx="10276840" cy="495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i="1" dirty="0">
                <a:solidFill>
                  <a:srgbClr val="000000"/>
                </a:solidFill>
              </a:rPr>
              <a:t>Padding bits</a:t>
            </a:r>
            <a:r>
              <a:rPr lang="en-US" dirty="0">
                <a:solidFill>
                  <a:srgbClr val="000000"/>
                </a:solidFill>
              </a:rPr>
              <a:t>: bit-bit </a:t>
            </a:r>
            <a:r>
              <a:rPr lang="en-US" dirty="0" err="1">
                <a:solidFill>
                  <a:srgbClr val="000000"/>
                </a:solidFill>
              </a:rPr>
              <a:t>tambahan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jika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ukuran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blok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terakhir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tidak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mencukupi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panjang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blok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Contoh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100111010110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Bila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dibagi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menjadi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blok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5-bit: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10011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10101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i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Padding bits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mengakibatkan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ukuran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hasil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dekripsi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sedikit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lebih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besar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daripada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ukuran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semula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4">
            <a:extLst>
              <a:ext uri="{FF2B5EF4-FFF2-40B4-BE49-F238E27FC236}">
                <a16:creationId xmlns:a16="http://schemas.microsoft.com/office/drawing/2014/main" id="{1C278007-F3CB-47F4-90ED-1F73B40BF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80899" name="Slide Number Placeholder 5">
            <a:extLst>
              <a:ext uri="{FF2B5EF4-FFF2-40B4-BE49-F238E27FC236}">
                <a16:creationId xmlns:a16="http://schemas.microsoft.com/office/drawing/2014/main" id="{3B5E3262-D5DE-47DC-A459-8BCEE67B0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520D39-ECC9-443B-AD6B-013431EA7374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70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23F1134E-FAA9-4347-B102-D425401219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0120" y="1143000"/>
            <a:ext cx="1007364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 err="1">
                <a:cs typeface="Times New Roman" panose="02020603050405020304" pitchFamily="18" charset="0"/>
              </a:rPr>
              <a:t>Keuntungan</a:t>
            </a:r>
            <a:r>
              <a:rPr lang="en-US" altLang="en-US" i="1" dirty="0">
                <a:cs typeface="Times New Roman" panose="02020603050405020304" pitchFamily="18" charset="0"/>
              </a:rPr>
              <a:t> Mode CBC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   </a:t>
            </a:r>
            <a:r>
              <a:rPr lang="en-US" altLang="en-US" dirty="0">
                <a:cs typeface="Times New Roman" panose="02020603050405020304" pitchFamily="18" charset="0"/>
              </a:rPr>
              <a:t>Karena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kriptanalisis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sulit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Inilah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alasan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utama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penggunaan</a:t>
            </a:r>
            <a:r>
              <a:rPr lang="en-US" altLang="en-US" dirty="0">
                <a:cs typeface="Times New Roman" panose="02020603050405020304" pitchFamily="18" charset="0"/>
              </a:rPr>
              <a:t> mode </a:t>
            </a:r>
            <a:r>
              <a:rPr lang="en-US" altLang="en-US" i="1" dirty="0">
                <a:cs typeface="Times New Roman" panose="02020603050405020304" pitchFamily="18" charset="0"/>
              </a:rPr>
              <a:t>CBC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4">
            <a:extLst>
              <a:ext uri="{FF2B5EF4-FFF2-40B4-BE49-F238E27FC236}">
                <a16:creationId xmlns:a16="http://schemas.microsoft.com/office/drawing/2014/main" id="{C2F71233-871F-473E-B765-FF5AA166C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81923" name="Slide Number Placeholder 5">
            <a:extLst>
              <a:ext uri="{FF2B5EF4-FFF2-40B4-BE49-F238E27FC236}">
                <a16:creationId xmlns:a16="http://schemas.microsoft.com/office/drawing/2014/main" id="{6D932671-BF87-43F8-89F1-3DE963003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ACE76E-670E-4002-AAF0-AA5725658ED7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71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81924" name="Rectangle 2">
            <a:extLst>
              <a:ext uri="{FF2B5EF4-FFF2-40B4-BE49-F238E27FC236}">
                <a16:creationId xmlns:a16="http://schemas.microsoft.com/office/drawing/2014/main" id="{06ACA0E9-2E3B-445E-B838-0F614FAD3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81925" name="Rectangle 3">
            <a:extLst>
              <a:ext uri="{FF2B5EF4-FFF2-40B4-BE49-F238E27FC236}">
                <a16:creationId xmlns:a16="http://schemas.microsoft.com/office/drawing/2014/main" id="{5198A085-844A-4A19-8C4D-EA4D06AA8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8081" y="1027906"/>
            <a:ext cx="9723119" cy="45339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 err="1">
                <a:cs typeface="Times New Roman" panose="02020603050405020304" pitchFamily="18" charset="0"/>
              </a:rPr>
              <a:t>Kelemahan</a:t>
            </a:r>
            <a:r>
              <a:rPr lang="en-US" altLang="en-US" i="1" dirty="0">
                <a:cs typeface="Times New Roman" panose="02020603050405020304" pitchFamily="18" charset="0"/>
              </a:rPr>
              <a:t> Mode CBC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bit pada </a:t>
            </a:r>
            <a:r>
              <a:rPr lang="en-US" altLang="en-US" dirty="0" err="1">
                <a:cs typeface="Times New Roman" panose="02020603050405020304" pitchFamily="18" charset="0"/>
              </a:rPr>
              <a:t>sebuah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merambat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berkoresponden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semua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berikutnya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2. </a:t>
            </a:r>
            <a:r>
              <a:rPr lang="en-US" altLang="en-US" dirty="0" err="1">
                <a:cs typeface="Times New Roman" panose="02020603050405020304" pitchFamily="18" charset="0"/>
              </a:rPr>
              <a:t>Tetapi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berkebalikan</a:t>
            </a:r>
            <a:r>
              <a:rPr lang="en-US" altLang="en-US" dirty="0">
                <a:cs typeface="Times New Roman" panose="02020603050405020304" pitchFamily="18" charset="0"/>
              </a:rPr>
              <a:t> pada proses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bit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mempengaruhi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berkoresponden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bit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berikutnya</a:t>
            </a:r>
            <a:r>
              <a:rPr lang="en-US" altLang="en-US" dirty="0">
                <a:cs typeface="Times New Roman" panose="02020603050405020304" pitchFamily="18" charset="0"/>
              </a:rPr>
              <a:t> (pada </a:t>
            </a:r>
            <a:r>
              <a:rPr lang="en-US" altLang="en-US" dirty="0" err="1">
                <a:cs typeface="Times New Roman" panose="02020603050405020304" pitchFamily="18" charset="0"/>
              </a:rPr>
              <a:t>posisi</a:t>
            </a:r>
            <a:r>
              <a:rPr lang="en-US" altLang="en-US" dirty="0">
                <a:cs typeface="Times New Roman" panose="02020603050405020304" pitchFamily="18" charset="0"/>
              </a:rPr>
              <a:t> bit yang </a:t>
            </a:r>
            <a:r>
              <a:rPr lang="en-US" altLang="en-US" dirty="0" err="1">
                <a:cs typeface="Times New Roman" panose="02020603050405020304" pitchFamily="18" charset="0"/>
              </a:rPr>
              <a:t>berkoresponden</a:t>
            </a:r>
            <a:r>
              <a:rPr lang="en-US" altLang="en-US" dirty="0">
                <a:cs typeface="Times New Roman" panose="02020603050405020304" pitchFamily="18" charset="0"/>
              </a:rPr>
              <a:t> pula). 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5A82C6A3-A84A-4B14-9D3A-0C8E2EFA3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>
                <a:cs typeface="Times New Roman" panose="02020603050405020304" pitchFamily="18" charset="0"/>
              </a:rPr>
              <a:t>Cipher-Feedback (CFB)</a:t>
            </a:r>
            <a:endParaRPr lang="en-GB" altLang="en-US">
              <a:cs typeface="Times New Roman" panose="02020603050405020304" pitchFamily="18" charset="0"/>
            </a:endParaRP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70230DAE-A6D3-4993-A91B-FB7742087D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0920" y="1920875"/>
            <a:ext cx="1034288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Mengatasi</a:t>
            </a:r>
            <a:r>
              <a:rPr lang="en-US" altLang="en-US" dirty="0"/>
              <a:t> </a:t>
            </a:r>
            <a:r>
              <a:rPr lang="en-US" altLang="en-US" dirty="0" err="1"/>
              <a:t>kelemahan</a:t>
            </a:r>
            <a:r>
              <a:rPr lang="en-US" altLang="en-US" dirty="0"/>
              <a:t> pada mode </a:t>
            </a:r>
            <a:r>
              <a:rPr lang="en-US" altLang="en-US" i="1" dirty="0"/>
              <a:t>CBC</a:t>
            </a:r>
            <a:r>
              <a:rPr lang="en-US" altLang="en-US" dirty="0"/>
              <a:t>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diterapkan</a:t>
            </a:r>
            <a:r>
              <a:rPr lang="en-US" altLang="en-US" dirty="0"/>
              <a:t> pada </a:t>
            </a:r>
            <a:r>
              <a:rPr lang="en-US" altLang="en-US" dirty="0" err="1"/>
              <a:t>komunikasi</a:t>
            </a:r>
            <a:r>
              <a:rPr lang="en-US" altLang="en-US" dirty="0"/>
              <a:t> data (</a:t>
            </a:r>
            <a:r>
              <a:rPr lang="en-US" altLang="en-US" dirty="0" err="1"/>
              <a:t>ukuran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yang </a:t>
            </a:r>
            <a:r>
              <a:rPr lang="en-US" altLang="en-US" dirty="0" err="1"/>
              <a:t>belum</a:t>
            </a:r>
            <a:r>
              <a:rPr lang="en-US" altLang="en-US" dirty="0"/>
              <a:t> </a:t>
            </a:r>
            <a:r>
              <a:rPr lang="en-US" altLang="en-US" dirty="0" err="1"/>
              <a:t>lengkap</a:t>
            </a:r>
            <a:r>
              <a:rPr lang="en-US" altLang="en-US" dirty="0"/>
              <a:t>)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Data </a:t>
            </a:r>
            <a:r>
              <a:rPr lang="en-US" altLang="en-US" dirty="0" err="1">
                <a:cs typeface="Times New Roman" panose="02020603050405020304" pitchFamily="18" charset="0"/>
              </a:rPr>
              <a:t>dienkripsikan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unit yang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kecil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daripada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Unit yang </a:t>
            </a:r>
            <a:r>
              <a:rPr lang="en-US" altLang="en-US" dirty="0" err="1">
                <a:cs typeface="Times New Roman" panose="02020603050405020304" pitchFamily="18" charset="0"/>
              </a:rPr>
              <a:t>dienkripsikan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berupa</a:t>
            </a:r>
            <a:r>
              <a:rPr lang="en-US" altLang="en-US" dirty="0">
                <a:cs typeface="Times New Roman" panose="02020603050405020304" pitchFamily="18" charset="0"/>
              </a:rPr>
              <a:t> bit per bit (</a:t>
            </a:r>
            <a:r>
              <a:rPr lang="en-US" altLang="en-US" dirty="0" err="1">
                <a:cs typeface="Times New Roman" panose="02020603050405020304" pitchFamily="18" charset="0"/>
              </a:rPr>
              <a:t>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seperti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aliran</a:t>
            </a:r>
            <a:r>
              <a:rPr lang="en-US" altLang="en-US" dirty="0">
                <a:cs typeface="Times New Roman" panose="02020603050405020304" pitchFamily="18" charset="0"/>
              </a:rPr>
              <a:t>), 2 bit, 3-bit, dan </a:t>
            </a:r>
            <a:r>
              <a:rPr lang="en-US" altLang="en-US" dirty="0" err="1">
                <a:cs typeface="Times New Roman" panose="02020603050405020304" pitchFamily="18" charset="0"/>
              </a:rPr>
              <a:t>seterusnya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Bila</a:t>
            </a:r>
            <a:r>
              <a:rPr lang="en-US" altLang="en-US" dirty="0">
                <a:cs typeface="Times New Roman" panose="02020603050405020304" pitchFamily="18" charset="0"/>
              </a:rPr>
              <a:t> unit yang </a:t>
            </a:r>
            <a:r>
              <a:rPr lang="en-US" altLang="en-US" dirty="0" err="1">
                <a:cs typeface="Times New Roman" panose="02020603050405020304" pitchFamily="18" charset="0"/>
              </a:rPr>
              <a:t>dienkripsikan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karakter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kalinya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mode 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cs typeface="Times New Roman" panose="02020603050405020304" pitchFamily="18" charset="0"/>
              </a:rPr>
              <a:t>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disebut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 8-bit. 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</p:txBody>
      </p:sp>
      <p:sp>
        <p:nvSpPr>
          <p:cNvPr id="82948" name="Footer Placeholder 1">
            <a:extLst>
              <a:ext uri="{FF2B5EF4-FFF2-40B4-BE49-F238E27FC236}">
                <a16:creationId xmlns:a16="http://schemas.microsoft.com/office/drawing/2014/main" id="{4866F3F8-6FC4-4DBE-96F1-B8226868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82949" name="Slide Number Placeholder 2">
            <a:extLst>
              <a:ext uri="{FF2B5EF4-FFF2-40B4-BE49-F238E27FC236}">
                <a16:creationId xmlns:a16="http://schemas.microsoft.com/office/drawing/2014/main" id="{8387B033-AC43-4A43-9D84-622C2688C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F882DC-4FC0-448C-A8D9-C97446E558A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72</a:t>
            </a:fld>
            <a:endParaRPr lang="en-US" altLang="en-US" sz="140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>
            <a:extLst>
              <a:ext uri="{FF2B5EF4-FFF2-40B4-BE49-F238E27FC236}">
                <a16:creationId xmlns:a16="http://schemas.microsoft.com/office/drawing/2014/main" id="{FED64460-50E2-4C0F-95D7-226F532205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5211" y="933450"/>
            <a:ext cx="10081577" cy="54229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-bit </a:t>
            </a:r>
            <a:r>
              <a:rPr lang="en-US" altLang="en-US" dirty="0" err="1">
                <a:cs typeface="Times New Roman" panose="02020603050405020304" pitchFamily="18" charset="0"/>
              </a:rPr>
              <a:t>mengenkripsi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sebanyak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kalinya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dirty="0">
                <a:cs typeface="Times New Roman" panose="02020603050405020304" pitchFamily="18" charset="0"/>
              </a:rPr>
              <a:t>  (</a:t>
            </a:r>
            <a:r>
              <a:rPr lang="en-US" altLang="en-US" i="1" dirty="0">
                <a:cs typeface="Times New Roman" panose="02020603050405020304" pitchFamily="18" charset="0"/>
              </a:rPr>
              <a:t>m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kata lain, 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mengenkripsikan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seperti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aliran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Mode 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membutuhkan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antrian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queue</a:t>
            </a:r>
            <a:r>
              <a:rPr lang="en-US" altLang="en-US" dirty="0">
                <a:cs typeface="Times New Roman" panose="02020603050405020304" pitchFamily="18" charset="0"/>
              </a:rPr>
              <a:t>) yang </a:t>
            </a:r>
            <a:r>
              <a:rPr lang="en-US" altLang="en-US" dirty="0" err="1">
                <a:cs typeface="Times New Roman" panose="02020603050405020304" pitchFamily="18" charset="0"/>
              </a:rPr>
              <a:t>berukuran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masukan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Tinjau</a:t>
            </a:r>
            <a:r>
              <a:rPr lang="en-US" altLang="en-US" dirty="0">
                <a:cs typeface="Times New Roman" panose="02020603050405020304" pitchFamily="18" charset="0"/>
              </a:rPr>
              <a:t> mode 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 8-bit yang </a:t>
            </a:r>
            <a:r>
              <a:rPr lang="en-US" altLang="en-US" dirty="0" err="1">
                <a:cs typeface="Times New Roman" panose="02020603050405020304" pitchFamily="18" charset="0"/>
              </a:rPr>
              <a:t>bekerja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berukuran</a:t>
            </a:r>
            <a:r>
              <a:rPr lang="en-US" altLang="en-US" dirty="0">
                <a:cs typeface="Times New Roman" panose="02020603050405020304" pitchFamily="18" charset="0"/>
              </a:rPr>
              <a:t> 64-bit (</a:t>
            </a:r>
            <a:r>
              <a:rPr lang="en-US" altLang="en-US" dirty="0" err="1">
                <a:cs typeface="Times New Roman" panose="02020603050405020304" pitchFamily="18" charset="0"/>
              </a:rPr>
              <a:t>setara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8 </a:t>
            </a:r>
            <a:r>
              <a:rPr lang="en-US" altLang="en-US" i="1" dirty="0">
                <a:cs typeface="Times New Roman" panose="02020603050405020304" pitchFamily="18" charset="0"/>
              </a:rPr>
              <a:t>byte</a:t>
            </a:r>
            <a:r>
              <a:rPr lang="en-US" altLang="en-US" dirty="0">
                <a:cs typeface="Times New Roman" panose="02020603050405020304" pitchFamily="18" charset="0"/>
              </a:rPr>
              <a:t>) pada </a:t>
            </a:r>
            <a:r>
              <a:rPr lang="en-US" altLang="en-US" dirty="0" err="1">
                <a:cs typeface="Times New Roman" panose="02020603050405020304" pitchFamily="18" charset="0"/>
              </a:rPr>
              <a:t>gambar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berikut</a:t>
            </a:r>
            <a:endParaRPr lang="en-GB" altLang="en-US" dirty="0"/>
          </a:p>
        </p:txBody>
      </p:sp>
      <p:sp>
        <p:nvSpPr>
          <p:cNvPr id="83971" name="Footer Placeholder 1">
            <a:extLst>
              <a:ext uri="{FF2B5EF4-FFF2-40B4-BE49-F238E27FC236}">
                <a16:creationId xmlns:a16="http://schemas.microsoft.com/office/drawing/2014/main" id="{7C7B829E-B0F3-45A6-A035-F878EDCC4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83972" name="Slide Number Placeholder 2">
            <a:extLst>
              <a:ext uri="{FF2B5EF4-FFF2-40B4-BE49-F238E27FC236}">
                <a16:creationId xmlns:a16="http://schemas.microsoft.com/office/drawing/2014/main" id="{343938F1-86B7-4972-B58B-CAA3FBBE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EDA967-84F6-4C02-9C10-054BF178889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73</a:t>
            </a:fld>
            <a:endParaRPr lang="en-US" altLang="en-US" sz="140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2771B0D1-0305-4A7B-BE34-96E76E3E0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1363" y="1785939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86019" name="Object 2">
            <a:extLst>
              <a:ext uri="{FF2B5EF4-FFF2-40B4-BE49-F238E27FC236}">
                <a16:creationId xmlns:a16="http://schemas.microsoft.com/office/drawing/2014/main" id="{BEE5802F-F7BC-4C48-92FD-C37FB94CE2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528255"/>
              </p:ext>
            </p:extLst>
          </p:nvPr>
        </p:nvGraphicFramePr>
        <p:xfrm>
          <a:off x="1597832" y="901700"/>
          <a:ext cx="8996336" cy="525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r:id="rId3" imgW="5711345" imgH="3335929" progId="Visio.Drawing.6">
                  <p:embed/>
                </p:oleObj>
              </mc:Choice>
              <mc:Fallback>
                <p:oleObj r:id="rId3" imgW="5711345" imgH="3335929" progId="Visio.Drawing.6">
                  <p:embed/>
                  <p:pic>
                    <p:nvPicPr>
                      <p:cNvPr id="86019" name="Object 2">
                        <a:extLst>
                          <a:ext uri="{FF2B5EF4-FFF2-40B4-BE49-F238E27FC236}">
                            <a16:creationId xmlns:a16="http://schemas.microsoft.com/office/drawing/2014/main" id="{BEE5802F-F7BC-4C48-92FD-C37FB94CE2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832" y="901700"/>
                        <a:ext cx="8996336" cy="525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0" name="Footer Placeholder 1">
            <a:extLst>
              <a:ext uri="{FF2B5EF4-FFF2-40B4-BE49-F238E27FC236}">
                <a16:creationId xmlns:a16="http://schemas.microsoft.com/office/drawing/2014/main" id="{B24F9F6D-5807-40F9-9BF1-5F623316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86021" name="Slide Number Placeholder 2">
            <a:extLst>
              <a:ext uri="{FF2B5EF4-FFF2-40B4-BE49-F238E27FC236}">
                <a16:creationId xmlns:a16="http://schemas.microsoft.com/office/drawing/2014/main" id="{DA35AD98-1576-4F30-AE78-283C81FB2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3D763A-C89B-4DD3-B4CB-7BF065AF67F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74</a:t>
            </a:fld>
            <a:endParaRPr lang="en-US" altLang="en-US" sz="140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Object 2">
            <a:extLst>
              <a:ext uri="{FF2B5EF4-FFF2-40B4-BE49-F238E27FC236}">
                <a16:creationId xmlns:a16="http://schemas.microsoft.com/office/drawing/2014/main" id="{09FE5B18-B8D7-4D44-A60D-2EECB80727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565340"/>
              </p:ext>
            </p:extLst>
          </p:nvPr>
        </p:nvGraphicFramePr>
        <p:xfrm>
          <a:off x="1518285" y="868681"/>
          <a:ext cx="9463912" cy="5024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Document" r:id="rId3" imgW="5486400" imgH="2912364" progId="Word.Document.8">
                  <p:embed/>
                </p:oleObj>
              </mc:Choice>
              <mc:Fallback>
                <p:oleObj name="Document" r:id="rId3" imgW="5486400" imgH="2912364" progId="Word.Document.8">
                  <p:embed/>
                  <p:pic>
                    <p:nvPicPr>
                      <p:cNvPr id="87042" name="Object 2">
                        <a:extLst>
                          <a:ext uri="{FF2B5EF4-FFF2-40B4-BE49-F238E27FC236}">
                            <a16:creationId xmlns:a16="http://schemas.microsoft.com/office/drawing/2014/main" id="{09FE5B18-B8D7-4D44-A60D-2EECB80727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8285" y="868681"/>
                        <a:ext cx="9463912" cy="5024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3" name="Footer Placeholder 1">
            <a:extLst>
              <a:ext uri="{FF2B5EF4-FFF2-40B4-BE49-F238E27FC236}">
                <a16:creationId xmlns:a16="http://schemas.microsoft.com/office/drawing/2014/main" id="{EAA5A004-2D5A-4966-84BD-566F80FC2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87044" name="Slide Number Placeholder 2">
            <a:extLst>
              <a:ext uri="{FF2B5EF4-FFF2-40B4-BE49-F238E27FC236}">
                <a16:creationId xmlns:a16="http://schemas.microsoft.com/office/drawing/2014/main" id="{4190376B-BFCC-411C-9CF1-A50276765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85F658-9981-4ED4-A8A6-778E111D13A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75</a:t>
            </a:fld>
            <a:endParaRPr lang="en-US" altLang="en-US" sz="140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11947B55-D860-4209-871F-3741945DF4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3561" y="236051"/>
            <a:ext cx="7769225" cy="595313"/>
          </a:xfrm>
          <a:noFill/>
        </p:spPr>
        <p:txBody>
          <a:bodyPr/>
          <a:lstStyle/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cs typeface="Times New Roman" panose="02020603050405020304" pitchFamily="18" charset="0"/>
              </a:rPr>
              <a:t> mode </a:t>
            </a:r>
            <a:r>
              <a:rPr lang="en-US" altLang="en-US" sz="2400" i="1" dirty="0">
                <a:cs typeface="Times New Roman" panose="02020603050405020304" pitchFamily="18" charset="0"/>
              </a:rPr>
              <a:t>CFB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-bit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sbb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  <a:endParaRPr lang="en-GB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8067" name="Slide Number Placeholder 2">
            <a:extLst>
              <a:ext uri="{FF2B5EF4-FFF2-40B4-BE49-F238E27FC236}">
                <a16:creationId xmlns:a16="http://schemas.microsoft.com/office/drawing/2014/main" id="{094BA55E-774D-404F-8AD4-9D0314EB5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409B5B-3346-475E-BE9A-8A41AB4783E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76</a:t>
            </a:fld>
            <a:endParaRPr lang="en-US" altLang="en-US" sz="1400"/>
          </a:p>
        </p:txBody>
      </p:sp>
      <p:sp>
        <p:nvSpPr>
          <p:cNvPr id="88068" name="Rectangle 8">
            <a:extLst>
              <a:ext uri="{FF2B5EF4-FFF2-40B4-BE49-F238E27FC236}">
                <a16:creationId xmlns:a16="http://schemas.microsoft.com/office/drawing/2014/main" id="{6FBF39A8-79EA-4707-9561-6046AA927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026" y="51688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88069" name="Picture 7">
            <a:extLst>
              <a:ext uri="{FF2B5EF4-FFF2-40B4-BE49-F238E27FC236}">
                <a16:creationId xmlns:a16="http://schemas.microsoft.com/office/drawing/2014/main" id="{2FBB325A-4303-44AF-98D4-9B0A088CF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303" y="919945"/>
            <a:ext cx="7466012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0" name="Rectangle 10">
            <a:extLst>
              <a:ext uri="{FF2B5EF4-FFF2-40B4-BE49-F238E27FC236}">
                <a16:creationId xmlns:a16="http://schemas.microsoft.com/office/drawing/2014/main" id="{F72F5377-8E75-45B0-8BE8-CD8F10F07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4" y="34267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88071" name="Picture 9">
            <a:extLst>
              <a:ext uri="{FF2B5EF4-FFF2-40B4-BE49-F238E27FC236}">
                <a16:creationId xmlns:a16="http://schemas.microsoft.com/office/drawing/2014/main" id="{E70F883A-1CDF-40CA-BE4C-DFFBFC956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303" y="4010025"/>
            <a:ext cx="7469187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2" name="TextBox 3">
            <a:extLst>
              <a:ext uri="{FF2B5EF4-FFF2-40B4-BE49-F238E27FC236}">
                <a16:creationId xmlns:a16="http://schemas.microsoft.com/office/drawing/2014/main" id="{013D6971-6CB8-4C57-AAF3-1D56D0FCF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845" y="2318396"/>
            <a:ext cx="1682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000" dirty="0"/>
              <a:t>(a) </a:t>
            </a:r>
            <a:r>
              <a:rPr lang="en-US" altLang="en-US" sz="2000" dirty="0" err="1"/>
              <a:t>Enkripsi</a:t>
            </a:r>
            <a:endParaRPr lang="en-US" altLang="en-US" sz="2000" dirty="0"/>
          </a:p>
        </p:txBody>
      </p:sp>
      <p:sp>
        <p:nvSpPr>
          <p:cNvPr id="88073" name="TextBox 10">
            <a:extLst>
              <a:ext uri="{FF2B5EF4-FFF2-40B4-BE49-F238E27FC236}">
                <a16:creationId xmlns:a16="http://schemas.microsoft.com/office/drawing/2014/main" id="{9E67BB1D-DB0E-4D20-BB84-7A447D59B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095" y="4895852"/>
            <a:ext cx="1714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000" dirty="0"/>
              <a:t>(b) </a:t>
            </a:r>
            <a:r>
              <a:rPr lang="en-US" altLang="en-US" sz="2000" dirty="0" err="1"/>
              <a:t>Dekripsi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>
            <a:extLst>
              <a:ext uri="{FF2B5EF4-FFF2-40B4-BE49-F238E27FC236}">
                <a16:creationId xmlns:a16="http://schemas.microsoft.com/office/drawing/2014/main" id="{FE19E380-5AAC-4424-8957-758474019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140" y="336550"/>
            <a:ext cx="10713719" cy="6019800"/>
          </a:xfrm>
        </p:spPr>
        <p:txBody>
          <a:bodyPr/>
          <a:lstStyle/>
          <a:p>
            <a:pPr algn="just" eaLnBrk="1" hangingPunct="1"/>
            <a:r>
              <a:rPr lang="en-US" altLang="en-US" dirty="0">
                <a:cs typeface="Times New Roman" panose="02020603050405020304" pitchFamily="18" charset="0"/>
              </a:rPr>
              <a:t> Dari Gambar di </a:t>
            </a:r>
            <a:r>
              <a:rPr lang="en-US" altLang="en-US" dirty="0" err="1">
                <a:cs typeface="Times New Roman" panose="02020603050405020304" pitchFamily="18" charset="0"/>
              </a:rPr>
              <a:t>atas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dilihat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bahwa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cs typeface="Times New Roman" panose="02020603050405020304" pitchFamily="18" charset="0"/>
              </a:rPr>
              <a:t>E</a:t>
            </a:r>
            <a:r>
              <a:rPr lang="en-US" altLang="en-US" i="1" baseline="-30000" dirty="0" err="1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– 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D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– 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	</a:t>
            </a:r>
          </a:p>
          <a:p>
            <a:pPr algn="just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yang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baseline="-30000" dirty="0">
                <a:cs typeface="Times New Roman" panose="02020603050405020304" pitchFamily="18" charset="0"/>
              </a:rPr>
              <a:t>0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IV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1-bit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merambat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berkoresponden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selanjutnya</a:t>
            </a:r>
            <a:r>
              <a:rPr lang="en-US" altLang="en-US" dirty="0">
                <a:cs typeface="Times New Roman" panose="02020603050405020304" pitchFamily="18" charset="0"/>
              </a:rPr>
              <a:t> pada proses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>
                <a:cs typeface="Times New Roman" panose="02020603050405020304" pitchFamily="18" charset="0"/>
              </a:rPr>
              <a:t>Hal yang </a:t>
            </a:r>
            <a:r>
              <a:rPr lang="en-US" altLang="en-US" dirty="0" err="1">
                <a:cs typeface="Times New Roman" panose="02020603050405020304" pitchFamily="18" charset="0"/>
              </a:rPr>
              <a:t>kebalikan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terjadi</a:t>
            </a:r>
            <a:r>
              <a:rPr lang="en-US" altLang="en-US" dirty="0">
                <a:cs typeface="Times New Roman" panose="02020603050405020304" pitchFamily="18" charset="0"/>
              </a:rPr>
              <a:t> pada proses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89091" name="Footer Placeholder 1">
            <a:extLst>
              <a:ext uri="{FF2B5EF4-FFF2-40B4-BE49-F238E27FC236}">
                <a16:creationId xmlns:a16="http://schemas.microsoft.com/office/drawing/2014/main" id="{A259BEB3-9C6D-4771-B352-1F85E993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89092" name="Slide Number Placeholder 2">
            <a:extLst>
              <a:ext uri="{FF2B5EF4-FFF2-40B4-BE49-F238E27FC236}">
                <a16:creationId xmlns:a16="http://schemas.microsoft.com/office/drawing/2014/main" id="{DC3E6947-3794-4F12-9915-9CE0B78D0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2C6834-363B-4477-AFFA-453836D8356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77</a:t>
            </a:fld>
            <a:endParaRPr lang="en-US" altLang="en-US" sz="140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2ECCA2C0-AC53-490A-B3E9-BEB58B353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>
                <a:cs typeface="Times New Roman" panose="02020603050405020304" pitchFamily="18" charset="0"/>
              </a:rPr>
              <a:t>Output-Feedback (OFB)</a:t>
            </a:r>
            <a:endParaRPr lang="en-GB" altLang="en-US">
              <a:cs typeface="Times New Roman" panose="02020603050405020304" pitchFamily="18" charset="0"/>
            </a:endParaRP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9B386FCF-A74D-4731-AF67-48608E81D0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6000" y="1897063"/>
            <a:ext cx="10414000" cy="41148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Mode </a:t>
            </a:r>
            <a:r>
              <a:rPr lang="en-US" altLang="en-US" i="1" dirty="0">
                <a:cs typeface="Times New Roman" panose="02020603050405020304" pitchFamily="18" charset="0"/>
              </a:rPr>
              <a:t>OFB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mirip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mode 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kecuali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-bit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hasil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terhadap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antrian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disalin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elemen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posisi</a:t>
            </a:r>
            <a:r>
              <a:rPr lang="en-US" altLang="en-US" dirty="0">
                <a:cs typeface="Times New Roman" panose="02020603050405020304" pitchFamily="18" charset="0"/>
              </a:rPr>
              <a:t> paling </a:t>
            </a:r>
            <a:r>
              <a:rPr lang="en-US" altLang="en-US" dirty="0" err="1">
                <a:cs typeface="Times New Roman" panose="02020603050405020304" pitchFamily="18" charset="0"/>
              </a:rPr>
              <a:t>kanan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antrian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dilakukan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sebagai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kebalikan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proses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Gambar </a:t>
            </a:r>
            <a:r>
              <a:rPr lang="en-US" altLang="en-US" dirty="0" err="1">
                <a:cs typeface="Times New Roman" panose="02020603050405020304" pitchFamily="18" charset="0"/>
              </a:rPr>
              <a:t>berikut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mode </a:t>
            </a:r>
            <a:r>
              <a:rPr lang="en-US" altLang="en-US" i="1" dirty="0">
                <a:cs typeface="Times New Roman" panose="02020603050405020304" pitchFamily="18" charset="0"/>
              </a:rPr>
              <a:t>OFB</a:t>
            </a:r>
            <a:r>
              <a:rPr lang="en-US" altLang="en-US" dirty="0">
                <a:cs typeface="Times New Roman" panose="02020603050405020304" pitchFamily="18" charset="0"/>
              </a:rPr>
              <a:t> 8-bit yang </a:t>
            </a:r>
            <a:r>
              <a:rPr lang="en-US" altLang="en-US" dirty="0" err="1">
                <a:cs typeface="Times New Roman" panose="02020603050405020304" pitchFamily="18" charset="0"/>
              </a:rPr>
              <a:t>bekerja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berukuran</a:t>
            </a:r>
            <a:r>
              <a:rPr lang="en-US" altLang="en-US" dirty="0">
                <a:cs typeface="Times New Roman" panose="02020603050405020304" pitchFamily="18" charset="0"/>
              </a:rPr>
              <a:t> 64-bit (</a:t>
            </a:r>
            <a:r>
              <a:rPr lang="en-US" altLang="en-US" dirty="0" err="1">
                <a:cs typeface="Times New Roman" panose="02020603050405020304" pitchFamily="18" charset="0"/>
              </a:rPr>
              <a:t>setara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8 </a:t>
            </a:r>
            <a:r>
              <a:rPr lang="en-US" altLang="en-US" i="1" dirty="0">
                <a:cs typeface="Times New Roman" panose="02020603050405020304" pitchFamily="18" charset="0"/>
              </a:rPr>
              <a:t>byte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/>
          </a:p>
        </p:txBody>
      </p:sp>
      <p:sp>
        <p:nvSpPr>
          <p:cNvPr id="90116" name="Footer Placeholder 1">
            <a:extLst>
              <a:ext uri="{FF2B5EF4-FFF2-40B4-BE49-F238E27FC236}">
                <a16:creationId xmlns:a16="http://schemas.microsoft.com/office/drawing/2014/main" id="{F16B0F84-2155-4042-96A8-82410F971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90117" name="Slide Number Placeholder 2">
            <a:extLst>
              <a:ext uri="{FF2B5EF4-FFF2-40B4-BE49-F238E27FC236}">
                <a16:creationId xmlns:a16="http://schemas.microsoft.com/office/drawing/2014/main" id="{4A55BF3C-E0CC-48AC-9B76-5208F1B6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8A1407-0D4B-4B77-BBBE-7A0B0C7B2F7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78</a:t>
            </a:fld>
            <a:endParaRPr lang="en-US" altLang="en-US" sz="140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>
            <a:extLst>
              <a:ext uri="{FF2B5EF4-FFF2-40B4-BE49-F238E27FC236}">
                <a16:creationId xmlns:a16="http://schemas.microsoft.com/office/drawing/2014/main" id="{3187C36E-7E8A-47F7-A024-E42A2709D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809751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91139" name="Object 2">
            <a:extLst>
              <a:ext uri="{FF2B5EF4-FFF2-40B4-BE49-F238E27FC236}">
                <a16:creationId xmlns:a16="http://schemas.microsoft.com/office/drawing/2014/main" id="{FFF9E01D-95C9-4E45-B16E-BD0AE5E9D9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415681"/>
              </p:ext>
            </p:extLst>
          </p:nvPr>
        </p:nvGraphicFramePr>
        <p:xfrm>
          <a:off x="1384300" y="665481"/>
          <a:ext cx="9182236" cy="5420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r:id="rId3" imgW="5566255" imgH="3286441" progId="Visio.Drawing.6">
                  <p:embed/>
                </p:oleObj>
              </mc:Choice>
              <mc:Fallback>
                <p:oleObj r:id="rId3" imgW="5566255" imgH="3286441" progId="Visio.Drawing.6">
                  <p:embed/>
                  <p:pic>
                    <p:nvPicPr>
                      <p:cNvPr id="91139" name="Object 2">
                        <a:extLst>
                          <a:ext uri="{FF2B5EF4-FFF2-40B4-BE49-F238E27FC236}">
                            <a16:creationId xmlns:a16="http://schemas.microsoft.com/office/drawing/2014/main" id="{FFF9E01D-95C9-4E45-B16E-BD0AE5E9D9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665481"/>
                        <a:ext cx="9182236" cy="5420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0" name="Footer Placeholder 1">
            <a:extLst>
              <a:ext uri="{FF2B5EF4-FFF2-40B4-BE49-F238E27FC236}">
                <a16:creationId xmlns:a16="http://schemas.microsoft.com/office/drawing/2014/main" id="{F9AFDAB7-8474-41A8-B34F-40544A00C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91141" name="Slide Number Placeholder 2">
            <a:extLst>
              <a:ext uri="{FF2B5EF4-FFF2-40B4-BE49-F238E27FC236}">
                <a16:creationId xmlns:a16="http://schemas.microsoft.com/office/drawing/2014/main" id="{0930BEAB-6C43-4257-A82F-DAC264A3C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54A949-BF30-4C3A-AF36-02C33AA5E8A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79</a:t>
            </a:fld>
            <a:endParaRPr lang="en-US" alt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E918F513-A0F6-43E3-ADA5-D17AF270F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6E7BD7A3-5AB9-4EF6-A7A8-9F5E8AFE6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2BEA0C-8066-4F70-B81D-705A24F34D1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5DD11078-D04D-48C1-B4C7-21036BF74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6480" y="393700"/>
            <a:ext cx="7772400" cy="11906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/>
              <a:t>Representasi</a:t>
            </a:r>
            <a:r>
              <a:rPr lang="en-US" altLang="en-US" b="1" dirty="0"/>
              <a:t> </a:t>
            </a:r>
            <a:r>
              <a:rPr lang="en-US" altLang="en-US" b="1" dirty="0" err="1"/>
              <a:t>dalam</a:t>
            </a:r>
            <a:r>
              <a:rPr lang="en-US" altLang="en-US" b="1" dirty="0"/>
              <a:t> </a:t>
            </a:r>
            <a:r>
              <a:rPr lang="en-US" altLang="en-US" b="1" dirty="0" err="1"/>
              <a:t>Heksadesimal</a:t>
            </a:r>
            <a:endParaRPr lang="en-GB" altLang="en-US" b="1" dirty="0"/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4B56C07D-939E-44AF-9B20-192FEA3FF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6480" y="1722437"/>
            <a:ext cx="10190480" cy="4495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600" dirty="0">
                <a:solidFill>
                  <a:srgbClr val="000000"/>
                </a:solidFill>
              </a:rPr>
              <a:t>Pada </a:t>
            </a:r>
            <a:r>
              <a:rPr lang="en-US" altLang="en-US" sz="2600" dirty="0" err="1">
                <a:solidFill>
                  <a:srgbClr val="000000"/>
                </a:solidFill>
              </a:rPr>
              <a:t>beberapa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algoritma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kriptografi</a:t>
            </a:r>
            <a:r>
              <a:rPr lang="en-US" altLang="en-US" sz="2600" dirty="0">
                <a:solidFill>
                  <a:srgbClr val="000000"/>
                </a:solidFill>
              </a:rPr>
              <a:t>, </a:t>
            </a:r>
            <a:r>
              <a:rPr lang="en-US" altLang="en-US" sz="2600" dirty="0" err="1">
                <a:solidFill>
                  <a:srgbClr val="000000"/>
                </a:solidFill>
              </a:rPr>
              <a:t>pesan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dinyatakan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dalam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kode</a:t>
            </a:r>
            <a:r>
              <a:rPr lang="en-US" altLang="en-US" sz="2600" dirty="0">
                <a:solidFill>
                  <a:srgbClr val="000000"/>
                </a:solidFill>
              </a:rPr>
              <a:t> Hex: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Courier New" panose="02070309020205020404" pitchFamily="49" charset="0"/>
              </a:rPr>
              <a:t>	0000 = 0  	0001 = 1	 0010 = 2	0011 = 3</a:t>
            </a:r>
            <a:endParaRPr lang="en-US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Courier New" panose="02070309020205020404" pitchFamily="49" charset="0"/>
              </a:rPr>
              <a:t>	0100 = 4  	0101 = 5	 0011 = 6	0111 = 7</a:t>
            </a:r>
            <a:endParaRPr lang="en-US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Courier New" panose="02070309020205020404" pitchFamily="49" charset="0"/>
              </a:rPr>
              <a:t>	1000 = 8  	1011 = 9	 1010 = A	1011 = B</a:t>
            </a:r>
            <a:endParaRPr lang="en-US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Courier New" panose="02070309020205020404" pitchFamily="49" charset="0"/>
              </a:rPr>
              <a:t>	1100 = C  	1101 = D	1101 = E	1111 = F</a:t>
            </a:r>
            <a:endParaRPr lang="en-US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600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solidFill>
                  <a:srgbClr val="FF0000"/>
                </a:solidFill>
                <a:cs typeface="Courier New" panose="02070309020205020404" pitchFamily="49" charset="0"/>
              </a:rPr>
              <a:t>100111010110</a:t>
            </a:r>
            <a:r>
              <a:rPr lang="en-US" altLang="en-US" sz="26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dibagi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4-bit: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 	</a:t>
            </a:r>
            <a:r>
              <a:rPr lang="en-US" altLang="en-US" sz="2600" dirty="0">
                <a:solidFill>
                  <a:srgbClr val="000000"/>
                </a:solidFill>
                <a:cs typeface="Courier New" panose="02070309020205020404" pitchFamily="49" charset="0"/>
              </a:rPr>
              <a:t>	</a:t>
            </a:r>
            <a:r>
              <a:rPr lang="en-US" altLang="en-US" sz="2600" dirty="0">
                <a:solidFill>
                  <a:srgbClr val="FF0000"/>
                </a:solidFill>
                <a:cs typeface="Courier New" panose="02070309020205020404" pitchFamily="49" charset="0"/>
              </a:rPr>
              <a:t>1001  1101  0110</a:t>
            </a:r>
            <a:endParaRPr lang="en-US" altLang="en-US" sz="26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notasi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Hex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600" dirty="0">
                <a:solidFill>
                  <a:srgbClr val="FF0000"/>
                </a:solidFill>
                <a:cs typeface="Courier New" panose="02070309020205020404" pitchFamily="49" charset="0"/>
              </a:rPr>
              <a:t>9 D 6</a:t>
            </a:r>
            <a:endParaRPr lang="en-GB" altLang="en-US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2" name="Object 2">
            <a:extLst>
              <a:ext uri="{FF2B5EF4-FFF2-40B4-BE49-F238E27FC236}">
                <a16:creationId xmlns:a16="http://schemas.microsoft.com/office/drawing/2014/main" id="{C449EE05-F924-40ED-9967-F9086E2A9A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985477"/>
              </p:ext>
            </p:extLst>
          </p:nvPr>
        </p:nvGraphicFramePr>
        <p:xfrm>
          <a:off x="1671319" y="1630003"/>
          <a:ext cx="8450999" cy="404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Document" r:id="rId3" imgW="5598287" imgH="2690532" progId="Word.Document.8">
                  <p:embed/>
                </p:oleObj>
              </mc:Choice>
              <mc:Fallback>
                <p:oleObj name="Document" r:id="rId3" imgW="5598287" imgH="2690532" progId="Word.Document.8">
                  <p:embed/>
                  <p:pic>
                    <p:nvPicPr>
                      <p:cNvPr id="92162" name="Object 2">
                        <a:extLst>
                          <a:ext uri="{FF2B5EF4-FFF2-40B4-BE49-F238E27FC236}">
                            <a16:creationId xmlns:a16="http://schemas.microsoft.com/office/drawing/2014/main" id="{C449EE05-F924-40ED-9967-F9086E2A9A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319" y="1630003"/>
                        <a:ext cx="8450999" cy="404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3" name="Rectangle 2">
            <a:extLst>
              <a:ext uri="{FF2B5EF4-FFF2-40B4-BE49-F238E27FC236}">
                <a16:creationId xmlns:a16="http://schemas.microsoft.com/office/drawing/2014/main" id="{733952D7-F0B0-4083-BC20-8C45BC338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760" y="670560"/>
            <a:ext cx="978916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OFB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-bit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Gambar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64" name="Footer Placeholder 1">
            <a:extLst>
              <a:ext uri="{FF2B5EF4-FFF2-40B4-BE49-F238E27FC236}">
                <a16:creationId xmlns:a16="http://schemas.microsoft.com/office/drawing/2014/main" id="{20CFD564-482B-49FB-A776-1CCB1BC35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92165" name="Slide Number Placeholder 2">
            <a:extLst>
              <a:ext uri="{FF2B5EF4-FFF2-40B4-BE49-F238E27FC236}">
                <a16:creationId xmlns:a16="http://schemas.microsoft.com/office/drawing/2014/main" id="{AF711401-B3B3-46C0-91FF-6075FD0E2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394683-EC8B-4667-8B3F-30A15CA28D2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80</a:t>
            </a:fld>
            <a:endParaRPr lang="en-US" altLang="en-US" sz="140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A52EFE44-23A9-4D00-890D-BC03347D4A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6760" y="1422400"/>
            <a:ext cx="10698479" cy="5029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1-bit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mempengaruhi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berkoresponden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saja</a:t>
            </a:r>
            <a:r>
              <a:rPr lang="en-US" altLang="en-US" dirty="0">
                <a:cs typeface="Times New Roman" panose="02020603050405020304" pitchFamily="18" charset="0"/>
              </a:rPr>
              <a:t>; </a:t>
            </a:r>
            <a:r>
              <a:rPr lang="en-US" altLang="en-US" dirty="0" err="1">
                <a:cs typeface="Times New Roman" panose="02020603050405020304" pitchFamily="18" charset="0"/>
              </a:rPr>
              <a:t>begitu</a:t>
            </a:r>
            <a:r>
              <a:rPr lang="en-US" altLang="en-US" dirty="0">
                <a:cs typeface="Times New Roman" panose="02020603050405020304" pitchFamily="18" charset="0"/>
              </a:rPr>
              <a:t> pula pada proses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1-bit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mempengaruhi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bersangkutan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saja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Karakteristik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semacam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cocok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transmisi</a:t>
            </a:r>
            <a:r>
              <a:rPr lang="en-US" altLang="en-US" dirty="0">
                <a:cs typeface="Times New Roman" panose="02020603050405020304" pitchFamily="18" charset="0"/>
              </a:rPr>
              <a:t> analog yang di-</a:t>
            </a:r>
            <a:r>
              <a:rPr lang="en-US" altLang="en-US" dirty="0" err="1">
                <a:cs typeface="Times New Roman" panose="02020603050405020304" pitchFamily="18" charset="0"/>
              </a:rPr>
              <a:t>digitisasi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seperti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suara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video, yang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1-bit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ditolerir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tetapi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penjalaran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dibolehkan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</p:txBody>
      </p:sp>
      <p:sp>
        <p:nvSpPr>
          <p:cNvPr id="93187" name="Footer Placeholder 1">
            <a:extLst>
              <a:ext uri="{FF2B5EF4-FFF2-40B4-BE49-F238E27FC236}">
                <a16:creationId xmlns:a16="http://schemas.microsoft.com/office/drawing/2014/main" id="{B96BCD51-36B4-4767-A532-7423561C7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93188" name="Slide Number Placeholder 2">
            <a:extLst>
              <a:ext uri="{FF2B5EF4-FFF2-40B4-BE49-F238E27FC236}">
                <a16:creationId xmlns:a16="http://schemas.microsoft.com/office/drawing/2014/main" id="{8A643357-FBDE-4630-919E-C1C08D7E6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14CC57-A94E-4444-A8F1-90C50A4F832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81</a:t>
            </a:fld>
            <a:endParaRPr lang="en-US" altLang="en-US" sz="140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>
            <a:extLst>
              <a:ext uri="{FF2B5EF4-FFF2-40B4-BE49-F238E27FC236}">
                <a16:creationId xmlns:a16="http://schemas.microsoft.com/office/drawing/2014/main" id="{80FA7E78-7533-49AB-BA72-3F2031032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1025"/>
            <a:ext cx="8162925" cy="769938"/>
          </a:xfrm>
        </p:spPr>
        <p:txBody>
          <a:bodyPr/>
          <a:lstStyle/>
          <a:p>
            <a:r>
              <a:rPr lang="en-US" altLang="en-US" b="1" i="1" dirty="0"/>
              <a:t>Counter Mode</a:t>
            </a:r>
          </a:p>
        </p:txBody>
      </p:sp>
      <p:sp>
        <p:nvSpPr>
          <p:cNvPr id="94211" name="Content Placeholder 2">
            <a:extLst>
              <a:ext uri="{FF2B5EF4-FFF2-40B4-BE49-F238E27FC236}">
                <a16:creationId xmlns:a16="http://schemas.microsoft.com/office/drawing/2014/main" id="{32CA632D-B956-4FDF-8E0F-4435D8E67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Mode </a:t>
            </a:r>
            <a:r>
              <a:rPr lang="en-US" altLang="en-US" i="1" dirty="0"/>
              <a:t>counter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perantaian</a:t>
            </a:r>
            <a:r>
              <a:rPr lang="en-US" altLang="en-US" dirty="0"/>
              <a:t> (</a:t>
            </a:r>
            <a:r>
              <a:rPr lang="en-US" altLang="en-US" i="1" dirty="0"/>
              <a:t>chaining</a:t>
            </a:r>
            <a:r>
              <a:rPr lang="en-US" altLang="en-US" dirty="0"/>
              <a:t>) </a:t>
            </a:r>
            <a:r>
              <a:rPr lang="en-US" altLang="en-US" dirty="0" err="1"/>
              <a:t>seperti</a:t>
            </a:r>
            <a:r>
              <a:rPr lang="en-US" altLang="en-US" dirty="0"/>
              <a:t> pada </a:t>
            </a:r>
            <a:r>
              <a:rPr lang="en-US" altLang="en-US" i="1" dirty="0"/>
              <a:t>CBC</a:t>
            </a:r>
            <a:r>
              <a:rPr lang="en-US" altLang="en-US" dirty="0"/>
              <a:t>. </a:t>
            </a:r>
          </a:p>
          <a:p>
            <a:endParaRPr lang="en-US" altLang="en-US" i="1" dirty="0"/>
          </a:p>
          <a:p>
            <a:r>
              <a:rPr lang="en-US" altLang="en-US" i="1" dirty="0"/>
              <a:t>Counter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dirty="0" err="1"/>
              <a:t>berupa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bit yang </a:t>
            </a:r>
            <a:r>
              <a:rPr lang="en-US" altLang="en-US" dirty="0" err="1"/>
              <a:t>ukurannya</a:t>
            </a:r>
            <a:r>
              <a:rPr lang="en-US" altLang="en-US" dirty="0"/>
              <a:t> </a:t>
            </a:r>
            <a:r>
              <a:rPr lang="en-US" altLang="en-US" dirty="0" err="1"/>
              <a:t>sama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ukuran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</a:t>
            </a:r>
            <a:r>
              <a:rPr lang="en-US" altLang="en-US" dirty="0" err="1"/>
              <a:t>plainteks</a:t>
            </a:r>
            <a:r>
              <a:rPr lang="en-US" altLang="en-US" dirty="0"/>
              <a:t>. </a:t>
            </a:r>
          </a:p>
          <a:p>
            <a:endParaRPr lang="en-US" altLang="en-US" dirty="0"/>
          </a:p>
          <a:p>
            <a:r>
              <a:rPr lang="en-US" altLang="en-US" dirty="0"/>
              <a:t>Nilai </a:t>
            </a:r>
            <a:r>
              <a:rPr lang="en-US" altLang="en-US" i="1" dirty="0"/>
              <a:t>counter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berbeda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yang </a:t>
            </a:r>
            <a:r>
              <a:rPr lang="en-US" altLang="en-US" dirty="0" err="1"/>
              <a:t>dienkripsi</a:t>
            </a:r>
            <a:r>
              <a:rPr lang="en-US" altLang="en-US" dirty="0"/>
              <a:t>. Pada </a:t>
            </a:r>
            <a:r>
              <a:rPr lang="en-US" altLang="en-US" dirty="0" err="1"/>
              <a:t>mulanya</a:t>
            </a:r>
            <a:r>
              <a:rPr lang="en-US" altLang="en-US" dirty="0"/>
              <a:t>,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enkripsi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</a:t>
            </a:r>
            <a:r>
              <a:rPr lang="en-US" altLang="en-US" dirty="0" err="1"/>
              <a:t>pertama</a:t>
            </a:r>
            <a:r>
              <a:rPr lang="en-US" altLang="en-US" dirty="0"/>
              <a:t>, </a:t>
            </a:r>
            <a:r>
              <a:rPr lang="en-US" altLang="en-US" i="1" dirty="0"/>
              <a:t>counter</a:t>
            </a:r>
            <a:r>
              <a:rPr lang="en-US" altLang="en-US" dirty="0"/>
              <a:t> </a:t>
            </a:r>
            <a:r>
              <a:rPr lang="en-US" altLang="en-US" dirty="0" err="1"/>
              <a:t>diinisialisasi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. </a:t>
            </a:r>
            <a:r>
              <a:rPr lang="en-US" altLang="en-US" dirty="0" err="1"/>
              <a:t>Selanjutnya</a:t>
            </a:r>
            <a:r>
              <a:rPr lang="en-US" altLang="en-US" dirty="0"/>
              <a:t>,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enkripsi</a:t>
            </a:r>
            <a:r>
              <a:rPr lang="en-US" altLang="en-US" dirty="0"/>
              <a:t> </a:t>
            </a:r>
            <a:r>
              <a:rPr lang="en-US" altLang="en-US" dirty="0" err="1"/>
              <a:t>blok-blok</a:t>
            </a:r>
            <a:r>
              <a:rPr lang="en-US" altLang="en-US" dirty="0"/>
              <a:t> </a:t>
            </a:r>
            <a:r>
              <a:rPr lang="en-US" altLang="en-US" dirty="0" err="1"/>
              <a:t>berikutnya</a:t>
            </a:r>
            <a:r>
              <a:rPr lang="en-US" altLang="en-US" dirty="0"/>
              <a:t> </a:t>
            </a:r>
            <a:r>
              <a:rPr lang="en-US" altLang="en-US" i="1" dirty="0"/>
              <a:t>counter</a:t>
            </a:r>
            <a:r>
              <a:rPr lang="en-US" altLang="en-US" dirty="0"/>
              <a:t> </a:t>
            </a:r>
            <a:r>
              <a:rPr lang="en-US" altLang="en-US" dirty="0" err="1"/>
              <a:t>dinaikkan</a:t>
            </a:r>
            <a:r>
              <a:rPr lang="en-US" altLang="en-US" dirty="0"/>
              <a:t> </a:t>
            </a:r>
            <a:r>
              <a:rPr lang="en-US" altLang="en-US" dirty="0" err="1"/>
              <a:t>nilainya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. </a:t>
            </a:r>
          </a:p>
          <a:p>
            <a:endParaRPr lang="en-US" altLang="en-US" sz="2400" dirty="0"/>
          </a:p>
        </p:txBody>
      </p:sp>
      <p:sp>
        <p:nvSpPr>
          <p:cNvPr id="94212" name="Footer Placeholder 3">
            <a:extLst>
              <a:ext uri="{FF2B5EF4-FFF2-40B4-BE49-F238E27FC236}">
                <a16:creationId xmlns:a16="http://schemas.microsoft.com/office/drawing/2014/main" id="{E10F08DF-17F4-4177-B5AC-6A16A2476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400"/>
              <a:t>Rinaldi M/IF4020 Kriptografi</a:t>
            </a:r>
          </a:p>
        </p:txBody>
      </p:sp>
      <p:sp>
        <p:nvSpPr>
          <p:cNvPr id="94213" name="Slide Number Placeholder 4">
            <a:extLst>
              <a:ext uri="{FF2B5EF4-FFF2-40B4-BE49-F238E27FC236}">
                <a16:creationId xmlns:a16="http://schemas.microsoft.com/office/drawing/2014/main" id="{F98BF14A-1336-4C28-A62E-ACB0ED08A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E5281D9-0580-404D-8A81-A4C9189839BA}" type="slidenum">
              <a:rPr lang="en-US" altLang="en-US" sz="1400"/>
              <a:pPr/>
              <a:t>82</a:t>
            </a:fld>
            <a:endParaRPr lang="en-US" altLang="en-US" sz="140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2">
            <a:extLst>
              <a:ext uri="{FF2B5EF4-FFF2-40B4-BE49-F238E27FC236}">
                <a16:creationId xmlns:a16="http://schemas.microsoft.com/office/drawing/2014/main" id="{C8041DC9-0D49-4ECE-AADF-904BF23C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8483642-14E0-4CC4-B6A7-4EF28DCD4965}" type="slidenum">
              <a:rPr lang="en-US" altLang="en-US" sz="1400"/>
              <a:pPr/>
              <a:t>83</a:t>
            </a:fld>
            <a:endParaRPr lang="en-US" altLang="en-US" sz="14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54168CE4-539C-4FB8-90FF-D932556A7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95236" name="Picture 1">
            <a:extLst>
              <a:ext uri="{FF2B5EF4-FFF2-40B4-BE49-F238E27FC236}">
                <a16:creationId xmlns:a16="http://schemas.microsoft.com/office/drawing/2014/main" id="{8E70B35A-6584-49A3-982A-5F5B3CD70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1" y="230833"/>
            <a:ext cx="771048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7" name="Rectangle 4">
            <a:extLst>
              <a:ext uri="{FF2B5EF4-FFF2-40B4-BE49-F238E27FC236}">
                <a16:creationId xmlns:a16="http://schemas.microsoft.com/office/drawing/2014/main" id="{D2CE5925-A031-4A97-9A49-1F35A3BE6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1" y="32743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95238" name="Picture 3">
            <a:extLst>
              <a:ext uri="{FF2B5EF4-FFF2-40B4-BE49-F238E27FC236}">
                <a16:creationId xmlns:a16="http://schemas.microsoft.com/office/drawing/2014/main" id="{BE4E96D8-A8D4-4932-9000-AC6AB94CB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195" y="3736034"/>
            <a:ext cx="7689850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9" name="TextBox 5">
            <a:extLst>
              <a:ext uri="{FF2B5EF4-FFF2-40B4-BE49-F238E27FC236}">
                <a16:creationId xmlns:a16="http://schemas.microsoft.com/office/drawing/2014/main" id="{9802F103-FD64-4621-8E9B-65968DAC1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28" y="1600200"/>
            <a:ext cx="1531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00" dirty="0"/>
              <a:t>(a) </a:t>
            </a:r>
            <a:r>
              <a:rPr lang="en-US" altLang="en-US" sz="1800" dirty="0" err="1"/>
              <a:t>Enkripsi</a:t>
            </a:r>
            <a:endParaRPr lang="en-US" altLang="en-US" sz="1800" dirty="0"/>
          </a:p>
        </p:txBody>
      </p:sp>
      <p:sp>
        <p:nvSpPr>
          <p:cNvPr id="95240" name="TextBox 8">
            <a:extLst>
              <a:ext uri="{FF2B5EF4-FFF2-40B4-BE49-F238E27FC236}">
                <a16:creationId xmlns:a16="http://schemas.microsoft.com/office/drawing/2014/main" id="{B47222D9-1075-4594-8033-515BD3BA3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45" y="4496754"/>
            <a:ext cx="1562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00" dirty="0"/>
              <a:t>(b) </a:t>
            </a:r>
            <a:r>
              <a:rPr lang="en-US" altLang="en-US" sz="1800" dirty="0" err="1"/>
              <a:t>Dekripsi</a:t>
            </a:r>
            <a:endParaRPr lang="en-US" altLang="en-US" sz="1800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59633856-508C-424A-B173-AFCE5C5CE9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cs typeface="Times New Roman" panose="02020603050405020304" pitchFamily="18" charset="0"/>
              </a:rPr>
              <a:t>Prinsip-prinsip Perancangan </a:t>
            </a:r>
            <a:r>
              <a:rPr lang="en-US" altLang="en-US" b="1" i="1">
                <a:cs typeface="Times New Roman" panose="02020603050405020304" pitchFamily="18" charset="0"/>
              </a:rPr>
              <a:t>Cipher</a:t>
            </a:r>
            <a:r>
              <a:rPr lang="en-US" altLang="en-US" b="1">
                <a:cs typeface="Times New Roman" panose="02020603050405020304" pitchFamily="18" charset="0"/>
              </a:rPr>
              <a:t> Blok</a:t>
            </a:r>
            <a:endParaRPr lang="en-GB" altLang="en-US">
              <a:cs typeface="Times New Roman" panose="02020603050405020304" pitchFamily="18" charset="0"/>
            </a:endParaRP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A9D49075-7719-4B50-B1D1-FDCC7C19E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Prinsip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Confusion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Diffusion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Shannon.</a:t>
            </a:r>
            <a:r>
              <a:rPr lang="en-GB" altLang="en-US" dirty="0"/>
              <a:t> </a:t>
            </a:r>
            <a:endParaRPr lang="en-US" altLang="en-US" dirty="0"/>
          </a:p>
          <a:p>
            <a:pPr marL="609600" indent="-609600">
              <a:buFontTx/>
              <a:buAutoNum type="arabicPeriod"/>
            </a:pPr>
            <a:r>
              <a:rPr lang="en-US" altLang="en-US" i="1" dirty="0"/>
              <a:t>Cipher</a:t>
            </a:r>
            <a:r>
              <a:rPr lang="en-US" altLang="en-US" dirty="0"/>
              <a:t> </a:t>
            </a:r>
            <a:r>
              <a:rPr lang="en-US" altLang="en-US" dirty="0" err="1"/>
              <a:t>berulang</a:t>
            </a:r>
            <a:r>
              <a:rPr lang="en-US" altLang="en-US" dirty="0"/>
              <a:t> (</a:t>
            </a:r>
            <a:r>
              <a:rPr lang="en-US" altLang="en-US" i="1" dirty="0"/>
              <a:t>iterated cipher</a:t>
            </a:r>
            <a:r>
              <a:rPr lang="en-US" altLang="en-US" dirty="0"/>
              <a:t>)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Jaringan</a:t>
            </a:r>
            <a:r>
              <a:rPr lang="en-US" altLang="en-US" dirty="0">
                <a:cs typeface="Times New Roman" panose="02020603050405020304" pitchFamily="18" charset="0"/>
              </a:rPr>
              <a:t> Feistel (</a:t>
            </a:r>
            <a:r>
              <a:rPr lang="en-US" altLang="en-US" i="1" dirty="0">
                <a:cs typeface="Times New Roman" panose="02020603050405020304" pitchFamily="18" charset="0"/>
              </a:rPr>
              <a:t>Feistel Network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>
                <a:cs typeface="Times New Roman" panose="02020603050405020304" pitchFamily="18" charset="0"/>
              </a:rPr>
              <a:t>Kotak-S (</a:t>
            </a:r>
            <a:r>
              <a:rPr lang="en-US" altLang="en-US" i="1" dirty="0">
                <a:cs typeface="Times New Roman" panose="02020603050405020304" pitchFamily="18" charset="0"/>
              </a:rPr>
              <a:t>S-box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endParaRPr lang="en-GB" altLang="en-US" dirty="0"/>
          </a:p>
        </p:txBody>
      </p:sp>
      <p:sp>
        <p:nvSpPr>
          <p:cNvPr id="96260" name="Footer Placeholder 1">
            <a:extLst>
              <a:ext uri="{FF2B5EF4-FFF2-40B4-BE49-F238E27FC236}">
                <a16:creationId xmlns:a16="http://schemas.microsoft.com/office/drawing/2014/main" id="{FDAD3589-5ACC-4483-959A-9E34FDBFB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96261" name="Slide Number Placeholder 2">
            <a:extLst>
              <a:ext uri="{FF2B5EF4-FFF2-40B4-BE49-F238E27FC236}">
                <a16:creationId xmlns:a16="http://schemas.microsoft.com/office/drawing/2014/main" id="{6365E63B-0DD1-48A8-9E15-70CBA3532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649727-D70C-42C6-AD8F-842097F6902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84</a:t>
            </a:fld>
            <a:endParaRPr lang="en-US" altLang="en-US" sz="140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B4BA1B16-DFAF-4B7A-83DC-704D5DD97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>
                <a:cs typeface="Times New Roman" panose="02020603050405020304" pitchFamily="18" charset="0"/>
              </a:rPr>
              <a:t>Prinsip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>
                <a:cs typeface="Times New Roman" panose="02020603050405020304" pitchFamily="18" charset="0"/>
              </a:rPr>
              <a:t>Confusion</a:t>
            </a:r>
            <a:r>
              <a:rPr lang="en-US" altLang="en-US" sz="4000" b="1" dirty="0">
                <a:cs typeface="Times New Roman" panose="02020603050405020304" pitchFamily="18" charset="0"/>
              </a:rPr>
              <a:t> dan </a:t>
            </a:r>
            <a:r>
              <a:rPr lang="en-US" altLang="en-US" sz="4000" b="1" i="1" dirty="0">
                <a:cs typeface="Times New Roman" panose="02020603050405020304" pitchFamily="18" charset="0"/>
              </a:rPr>
              <a:t>Diffusion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dari</a:t>
            </a:r>
            <a:r>
              <a:rPr lang="en-US" altLang="en-US" sz="4000" b="1" dirty="0">
                <a:cs typeface="Times New Roman" panose="02020603050405020304" pitchFamily="18" charset="0"/>
              </a:rPr>
              <a:t> Shannon.</a:t>
            </a:r>
            <a:endParaRPr lang="en-GB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97283" name="Content Placeholder 3">
            <a:extLst>
              <a:ext uri="{FF2B5EF4-FFF2-40B4-BE49-F238E27FC236}">
                <a16:creationId xmlns:a16="http://schemas.microsoft.com/office/drawing/2014/main" id="{476060C1-9CE2-419A-A9DF-093C8B521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680" y="1676400"/>
            <a:ext cx="10515600" cy="4114800"/>
          </a:xfrm>
        </p:spPr>
        <p:txBody>
          <a:bodyPr>
            <a:noAutofit/>
          </a:bodyPr>
          <a:lstStyle/>
          <a:p>
            <a:r>
              <a:rPr lang="en-US" altLang="en-US" dirty="0"/>
              <a:t>Banyak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dirty="0" err="1"/>
              <a:t>kriptografi</a:t>
            </a:r>
            <a:r>
              <a:rPr lang="en-US" altLang="en-US" dirty="0"/>
              <a:t> </a:t>
            </a:r>
            <a:r>
              <a:rPr lang="en-US" altLang="en-US" dirty="0" err="1"/>
              <a:t>klasik</a:t>
            </a:r>
            <a:r>
              <a:rPr lang="en-US" altLang="en-US" dirty="0"/>
              <a:t> yang </a:t>
            </a:r>
            <a:r>
              <a:rPr lang="en-US" altLang="en-US" dirty="0" err="1"/>
              <a:t>telah</a:t>
            </a:r>
            <a:r>
              <a:rPr lang="en-US" altLang="en-US" dirty="0"/>
              <a:t> </a:t>
            </a:r>
            <a:r>
              <a:rPr lang="en-US" altLang="en-US" dirty="0" err="1"/>
              <a:t>berhasil</a:t>
            </a:r>
            <a:r>
              <a:rPr lang="en-US" altLang="en-US" dirty="0"/>
              <a:t> </a:t>
            </a:r>
            <a:r>
              <a:rPr lang="en-US" altLang="en-US" dirty="0" err="1"/>
              <a:t>dipecahkan</a:t>
            </a:r>
            <a:r>
              <a:rPr lang="en-US" altLang="en-US" dirty="0"/>
              <a:t> 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distribusi</a:t>
            </a:r>
            <a:r>
              <a:rPr lang="en-US" altLang="en-US" dirty="0"/>
              <a:t> </a:t>
            </a:r>
            <a:r>
              <a:rPr lang="en-US" altLang="en-US" dirty="0" err="1"/>
              <a:t>statistik</a:t>
            </a:r>
            <a:r>
              <a:rPr lang="en-US" altLang="en-US" dirty="0"/>
              <a:t> </a:t>
            </a:r>
            <a:r>
              <a:rPr lang="en-US" altLang="en-US" dirty="0" err="1"/>
              <a:t>plainteks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bahasa</a:t>
            </a:r>
            <a:r>
              <a:rPr lang="en-US" altLang="en-US" dirty="0"/>
              <a:t> </a:t>
            </a:r>
            <a:r>
              <a:rPr lang="en-US" altLang="en-US" dirty="0" err="1"/>
              <a:t>diketahui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r>
              <a:rPr lang="en-US" altLang="en-US" dirty="0"/>
              <a:t>Claude Shannon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makalah</a:t>
            </a:r>
            <a:r>
              <a:rPr lang="en-US" altLang="en-US" dirty="0"/>
              <a:t> </a:t>
            </a:r>
            <a:r>
              <a:rPr lang="en-US" altLang="en-US" dirty="0" err="1"/>
              <a:t>klasiknya</a:t>
            </a:r>
            <a:r>
              <a:rPr lang="en-US" altLang="en-US" dirty="0"/>
              <a:t> </a:t>
            </a:r>
            <a:r>
              <a:rPr lang="en-US" altLang="en-US" dirty="0" err="1"/>
              <a:t>tahun</a:t>
            </a:r>
            <a:r>
              <a:rPr lang="en-US" altLang="en-US" dirty="0"/>
              <a:t> 1949, </a:t>
            </a:r>
            <a:r>
              <a:rPr lang="en-US" altLang="en-US" i="1" dirty="0"/>
              <a:t>Communication theory of secrecy systems</a:t>
            </a:r>
            <a:r>
              <a:rPr lang="en-US" altLang="en-US" dirty="0"/>
              <a:t>, </a:t>
            </a:r>
            <a:r>
              <a:rPr lang="en-US" altLang="en-US" dirty="0" err="1"/>
              <a:t>memperkenalkan</a:t>
            </a:r>
            <a:r>
              <a:rPr lang="en-US" altLang="en-US" dirty="0"/>
              <a:t> </a:t>
            </a:r>
            <a:r>
              <a:rPr lang="en-US" altLang="en-US" dirty="0" err="1"/>
              <a:t>prinsip</a:t>
            </a:r>
            <a:r>
              <a:rPr lang="en-US" altLang="en-US" dirty="0"/>
              <a:t> </a:t>
            </a:r>
            <a:r>
              <a:rPr lang="en-US" altLang="en-US" i="1" dirty="0"/>
              <a:t>confusion</a:t>
            </a:r>
            <a:r>
              <a:rPr lang="en-US" altLang="en-US" dirty="0"/>
              <a:t> dan </a:t>
            </a:r>
            <a:r>
              <a:rPr lang="en-US" altLang="en-US" i="1" dirty="0"/>
              <a:t>diffusion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membuat</a:t>
            </a:r>
            <a:r>
              <a:rPr lang="en-US" altLang="en-US" dirty="0"/>
              <a:t> </a:t>
            </a:r>
            <a:r>
              <a:rPr lang="en-US" altLang="en-US" dirty="0" err="1"/>
              <a:t>serangan</a:t>
            </a:r>
            <a:r>
              <a:rPr lang="en-US" altLang="en-US" dirty="0"/>
              <a:t> </a:t>
            </a:r>
            <a:r>
              <a:rPr lang="en-US" altLang="en-US" dirty="0" err="1"/>
              <a:t>statistik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rumit</a:t>
            </a:r>
            <a:r>
              <a:rPr lang="en-US" altLang="en-US" dirty="0"/>
              <a:t>.</a:t>
            </a:r>
            <a:endParaRPr lang="en-US" altLang="en-US" i="1" dirty="0"/>
          </a:p>
          <a:p>
            <a:endParaRPr lang="en-US" altLang="en-US" dirty="0"/>
          </a:p>
          <a:p>
            <a:r>
              <a:rPr lang="en-US" altLang="en-US" dirty="0" err="1"/>
              <a:t>Dua</a:t>
            </a:r>
            <a:r>
              <a:rPr lang="en-US" altLang="en-US" dirty="0"/>
              <a:t>  </a:t>
            </a:r>
            <a:r>
              <a:rPr lang="en-US" altLang="en-US" dirty="0" err="1"/>
              <a:t>prinsip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panduan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merancang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dirty="0" err="1"/>
              <a:t>kriptografi</a:t>
            </a:r>
            <a:r>
              <a:rPr lang="en-US" altLang="en-US" dirty="0"/>
              <a:t>.</a:t>
            </a:r>
          </a:p>
        </p:txBody>
      </p:sp>
      <p:sp>
        <p:nvSpPr>
          <p:cNvPr id="97284" name="Footer Placeholder 1">
            <a:extLst>
              <a:ext uri="{FF2B5EF4-FFF2-40B4-BE49-F238E27FC236}">
                <a16:creationId xmlns:a16="http://schemas.microsoft.com/office/drawing/2014/main" id="{A307F521-7BDA-438E-82CE-1D6B5E30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97285" name="Slide Number Placeholder 2">
            <a:extLst>
              <a:ext uri="{FF2B5EF4-FFF2-40B4-BE49-F238E27FC236}">
                <a16:creationId xmlns:a16="http://schemas.microsoft.com/office/drawing/2014/main" id="{4E203ADD-03D3-4A54-AE49-E557D991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B8126E-8BE3-423D-B66D-85696D3BA7E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85</a:t>
            </a:fld>
            <a:endParaRPr lang="en-US" altLang="en-US" sz="140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3">
            <a:extLst>
              <a:ext uri="{FF2B5EF4-FFF2-40B4-BE49-F238E27FC236}">
                <a16:creationId xmlns:a16="http://schemas.microsoft.com/office/drawing/2014/main" id="{9AD9F9E1-EE9A-488A-8D9B-6ED63F5F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98307" name="Slide Number Placeholder 4">
            <a:extLst>
              <a:ext uri="{FF2B5EF4-FFF2-40B4-BE49-F238E27FC236}">
                <a16:creationId xmlns:a16="http://schemas.microsoft.com/office/drawing/2014/main" id="{82B8DEFB-4FB4-4CF8-AD1D-69F51DB0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651DF9-5968-4020-921B-1D42A18F908C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86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4431E5B-AF92-4238-A952-D6169870F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717550"/>
            <a:ext cx="10591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3200" b="1" i="1" kern="0" dirty="0"/>
              <a:t>Confusion</a:t>
            </a:r>
          </a:p>
          <a:p>
            <a:pPr marL="233363" indent="-233363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endParaRPr lang="en-US" kern="0" dirty="0"/>
          </a:p>
          <a:p>
            <a:pPr marL="233363" indent="-233363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2400" kern="0" dirty="0" err="1"/>
              <a:t>Prinsip</a:t>
            </a:r>
            <a:r>
              <a:rPr lang="en-US" sz="2400" kern="0" dirty="0"/>
              <a:t> </a:t>
            </a:r>
            <a:r>
              <a:rPr lang="en-US" sz="2400" kern="0" dirty="0" err="1"/>
              <a:t>ini</a:t>
            </a:r>
            <a:r>
              <a:rPr lang="en-US" sz="2400" kern="0" dirty="0"/>
              <a:t> </a:t>
            </a:r>
            <a:r>
              <a:rPr lang="en-US" sz="2400" kern="0" dirty="0" err="1">
                <a:cs typeface="Times New Roman" pitchFamily="18" charset="0"/>
              </a:rPr>
              <a:t>menyembunyikan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hubungan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apapun</a:t>
            </a:r>
            <a:r>
              <a:rPr lang="en-US" sz="2400" kern="0" dirty="0">
                <a:cs typeface="Times New Roman" pitchFamily="18" charset="0"/>
              </a:rPr>
              <a:t> yang </a:t>
            </a:r>
            <a:r>
              <a:rPr lang="en-US" sz="2400" kern="0" dirty="0" err="1">
                <a:cs typeface="Times New Roman" pitchFamily="18" charset="0"/>
              </a:rPr>
              <a:t>ada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antara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plainteks</a:t>
            </a:r>
            <a:r>
              <a:rPr lang="en-US" sz="2400" kern="0" dirty="0">
                <a:cs typeface="Times New Roman" pitchFamily="18" charset="0"/>
              </a:rPr>
              <a:t>, </a:t>
            </a:r>
            <a:r>
              <a:rPr lang="en-US" sz="2400" kern="0" dirty="0" err="1">
                <a:cs typeface="Times New Roman" pitchFamily="18" charset="0"/>
              </a:rPr>
              <a:t>cipherteks</a:t>
            </a:r>
            <a:r>
              <a:rPr lang="en-US" sz="2400" kern="0" dirty="0">
                <a:cs typeface="Times New Roman" pitchFamily="18" charset="0"/>
              </a:rPr>
              <a:t>, dan </a:t>
            </a:r>
            <a:r>
              <a:rPr lang="en-US" sz="2400" kern="0" dirty="0" err="1">
                <a:cs typeface="Times New Roman" pitchFamily="18" charset="0"/>
              </a:rPr>
              <a:t>kunci</a:t>
            </a:r>
            <a:r>
              <a:rPr lang="en-US" sz="2400" kern="0" dirty="0">
                <a:cs typeface="Times New Roman" pitchFamily="18" charset="0"/>
              </a:rPr>
              <a:t>. </a:t>
            </a:r>
            <a:r>
              <a:rPr lang="en-GB" sz="2400" kern="0" dirty="0"/>
              <a:t> </a:t>
            </a:r>
            <a:endParaRPr lang="en-US" sz="2400" kern="0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2400" kern="0" dirty="0">
                <a:cs typeface="Times New Roman" pitchFamily="18" charset="0"/>
              </a:rPr>
              <a:t>	</a:t>
            </a:r>
          </a:p>
          <a:p>
            <a:pPr marL="233363" indent="-233363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2400" kern="0" dirty="0" err="1">
                <a:cs typeface="Times New Roman" pitchFamily="18" charset="0"/>
              </a:rPr>
              <a:t>Prinsip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i="1" kern="0" dirty="0">
                <a:cs typeface="Times New Roman" pitchFamily="18" charset="0"/>
              </a:rPr>
              <a:t>confusion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membuat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kriptanalis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frustasi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untuk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mencari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pola-pola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statistik</a:t>
            </a:r>
            <a:r>
              <a:rPr lang="en-US" sz="2400" kern="0" dirty="0">
                <a:cs typeface="Times New Roman" pitchFamily="18" charset="0"/>
              </a:rPr>
              <a:t> yang </a:t>
            </a:r>
            <a:r>
              <a:rPr lang="en-US" sz="2400" kern="0" dirty="0" err="1">
                <a:cs typeface="Times New Roman" pitchFamily="18" charset="0"/>
              </a:rPr>
              <a:t>muncul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pada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cipherteks</a:t>
            </a:r>
            <a:r>
              <a:rPr lang="en-US" sz="2400" kern="0" dirty="0"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endParaRPr lang="en-US" sz="2400" kern="0" dirty="0">
              <a:cs typeface="Times New Roman" pitchFamily="18" charset="0"/>
            </a:endParaRPr>
          </a:p>
          <a:p>
            <a:pPr marL="233363" indent="-233363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2400" i="1" kern="0" dirty="0">
                <a:cs typeface="Times New Roman" pitchFamily="18" charset="0"/>
              </a:rPr>
              <a:t>One-Time Pad </a:t>
            </a:r>
            <a:r>
              <a:rPr lang="en-US" sz="2400" kern="0" dirty="0" err="1">
                <a:cs typeface="Times New Roman" pitchFamily="18" charset="0"/>
              </a:rPr>
              <a:t>adalah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contoh</a:t>
            </a:r>
            <a:r>
              <a:rPr lang="en-US" sz="2400" kern="0" dirty="0">
                <a:cs typeface="Times New Roman" pitchFamily="18" charset="0"/>
              </a:rPr>
              <a:t> </a:t>
            </a:r>
            <a:r>
              <a:rPr lang="en-US" sz="2400" kern="0" dirty="0" err="1">
                <a:cs typeface="Times New Roman" pitchFamily="18" charset="0"/>
              </a:rPr>
              <a:t>algoritma</a:t>
            </a:r>
            <a:r>
              <a:rPr lang="en-US" sz="2400" kern="0" dirty="0">
                <a:cs typeface="Times New Roman" pitchFamily="18" charset="0"/>
              </a:rPr>
              <a:t> yang </a:t>
            </a:r>
            <a:r>
              <a:rPr lang="en-US" sz="2400" i="1" kern="0" dirty="0">
                <a:cs typeface="Times New Roman" pitchFamily="18" charset="0"/>
              </a:rPr>
              <a:t>confuse</a:t>
            </a:r>
            <a:r>
              <a:rPr lang="en-US" sz="2400" kern="0" dirty="0"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endParaRPr lang="en-US" sz="2400" kern="0" dirty="0">
              <a:cs typeface="Times New Roman" pitchFamily="18" charset="0"/>
            </a:endParaRPr>
          </a:p>
          <a:p>
            <a:pPr marL="282575" indent="-282575">
              <a:buFont typeface="Arial" pitchFamily="34" charset="0"/>
              <a:buChar char="•"/>
              <a:defRPr/>
            </a:pPr>
            <a:r>
              <a:rPr lang="en-US" sz="2400" i="1" dirty="0"/>
              <a:t>Confusion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direalisasikan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substitusi</a:t>
            </a:r>
            <a:r>
              <a:rPr lang="en-US" sz="2400" dirty="0"/>
              <a:t> yang </a:t>
            </a:r>
            <a:r>
              <a:rPr lang="en-US" sz="2400" dirty="0" err="1"/>
              <a:t>kompleks</a:t>
            </a:r>
            <a:r>
              <a:rPr lang="en-US" sz="2400" dirty="0"/>
              <a:t>. </a:t>
            </a:r>
          </a:p>
          <a:p>
            <a:pPr marL="282575" indent="-282575">
              <a:buFont typeface="Arial" pitchFamily="34" charset="0"/>
              <a:buChar char="•"/>
              <a:defRPr/>
            </a:pPr>
            <a:endParaRPr lang="en-US" sz="2400" dirty="0"/>
          </a:p>
          <a:p>
            <a:pPr marL="282575" indent="-282575">
              <a:buFont typeface="Arial" pitchFamily="34" charset="0"/>
              <a:buChar char="•"/>
              <a:defRPr/>
            </a:pPr>
            <a:r>
              <a:rPr lang="en-US" sz="2400" dirty="0"/>
              <a:t>DES </a:t>
            </a:r>
            <a:r>
              <a:rPr lang="en-US" sz="2400" dirty="0" err="1"/>
              <a:t>mengimplementasikan</a:t>
            </a:r>
            <a:r>
              <a:rPr lang="en-US" sz="2400" dirty="0"/>
              <a:t> </a:t>
            </a:r>
            <a:r>
              <a:rPr lang="en-US" sz="2400" dirty="0" err="1"/>
              <a:t>substitusi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kotak</a:t>
            </a:r>
            <a:r>
              <a:rPr lang="en-US" sz="2400" dirty="0"/>
              <a:t>-S.</a:t>
            </a:r>
            <a:endParaRPr lang="en-US" sz="2400" kern="0" dirty="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2400" kern="0" dirty="0">
                <a:cs typeface="Times New Roman" pitchFamily="18" charset="0"/>
              </a:rPr>
              <a:t>	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2400" kern="0" dirty="0">
                <a:cs typeface="Times New Roman" pitchFamily="18" charset="0"/>
              </a:rPr>
              <a:t>	</a:t>
            </a:r>
            <a:endParaRPr lang="en-GB" sz="2400" kern="0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>
            <a:extLst>
              <a:ext uri="{FF2B5EF4-FFF2-40B4-BE49-F238E27FC236}">
                <a16:creationId xmlns:a16="http://schemas.microsoft.com/office/drawing/2014/main" id="{E6112CE8-DF39-48F9-AE0A-B59EC5891D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914400"/>
            <a:ext cx="10210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3200" b="1" i="1" dirty="0">
                <a:cs typeface="Times New Roman" pitchFamily="18" charset="0"/>
              </a:rPr>
              <a:t>Diffusion</a:t>
            </a:r>
            <a:endParaRPr lang="en-US" sz="3200" b="1" dirty="0">
              <a:cs typeface="Times New Roman" pitchFamily="18" charset="0"/>
            </a:endParaRPr>
          </a:p>
          <a:p>
            <a:pPr marL="233363" indent="-233363">
              <a:defRPr/>
            </a:pPr>
            <a:endParaRPr lang="en-US" sz="2400" dirty="0">
              <a:cs typeface="Times New Roman" pitchFamily="18" charset="0"/>
            </a:endParaRPr>
          </a:p>
          <a:p>
            <a:pPr marL="233363" indent="-233363">
              <a:defRPr/>
            </a:pPr>
            <a:r>
              <a:rPr lang="en-US" sz="2400" dirty="0" err="1">
                <a:cs typeface="Times New Roman" pitchFamily="18" charset="0"/>
              </a:rPr>
              <a:t>Prinsip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ini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menyebarkan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pengaruh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satu</a:t>
            </a:r>
            <a:r>
              <a:rPr lang="en-US" sz="2400" dirty="0">
                <a:cs typeface="Times New Roman" pitchFamily="18" charset="0"/>
              </a:rPr>
              <a:t> bit </a:t>
            </a:r>
            <a:r>
              <a:rPr lang="en-US" sz="2400" dirty="0" err="1">
                <a:cs typeface="Times New Roman" pitchFamily="18" charset="0"/>
              </a:rPr>
              <a:t>plainteks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kunci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ke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sebanyak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mungkin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cipherteks</a:t>
            </a:r>
            <a:r>
              <a:rPr lang="en-US" sz="2400" dirty="0">
                <a:cs typeface="Times New Roman" pitchFamily="18" charset="0"/>
              </a:rPr>
              <a:t>. </a:t>
            </a:r>
          </a:p>
          <a:p>
            <a:pPr marL="609600" indent="-609600">
              <a:buNone/>
              <a:defRPr/>
            </a:pPr>
            <a:endParaRPr lang="en-US" sz="2400" dirty="0">
              <a:cs typeface="Times New Roman" pitchFamily="18" charset="0"/>
            </a:endParaRPr>
          </a:p>
          <a:p>
            <a:pPr marL="233363" indent="-233363">
              <a:defRPr/>
            </a:pP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Sebagai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contoh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pengubahan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kecil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pada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plainteks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sebanyak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satu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dua</a:t>
            </a:r>
            <a:r>
              <a:rPr lang="en-US" sz="2400" dirty="0">
                <a:cs typeface="Times New Roman" pitchFamily="18" charset="0"/>
              </a:rPr>
              <a:t> bit </a:t>
            </a:r>
            <a:r>
              <a:rPr lang="en-US" sz="2400" dirty="0" err="1">
                <a:cs typeface="Times New Roman" pitchFamily="18" charset="0"/>
              </a:rPr>
              <a:t>menghasilkan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perubahan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pada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cipherteks</a:t>
            </a:r>
            <a:r>
              <a:rPr lang="en-US" sz="2400" dirty="0">
                <a:cs typeface="Times New Roman" pitchFamily="18" charset="0"/>
              </a:rPr>
              <a:t> yang </a:t>
            </a:r>
            <a:r>
              <a:rPr lang="en-US" sz="2400" dirty="0" err="1">
                <a:cs typeface="Times New Roman" pitchFamily="18" charset="0"/>
              </a:rPr>
              <a:t>tidak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dapat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diprediksi</a:t>
            </a:r>
            <a:r>
              <a:rPr lang="en-US" sz="2400" dirty="0">
                <a:cs typeface="Times New Roman" pitchFamily="18" charset="0"/>
              </a:rPr>
              <a:t>. </a:t>
            </a:r>
          </a:p>
          <a:p>
            <a:pPr marL="609600" indent="-609600">
              <a:buNone/>
              <a:defRPr/>
            </a:pPr>
            <a:endParaRPr lang="en-US" sz="2400" dirty="0">
              <a:cs typeface="Times New Roman" pitchFamily="18" charset="0"/>
            </a:endParaRPr>
          </a:p>
          <a:p>
            <a:pPr marL="282575" indent="-282575">
              <a:defRPr/>
            </a:pPr>
            <a:r>
              <a:rPr lang="en-US" sz="2400" dirty="0">
                <a:cs typeface="Times New Roman" pitchFamily="18" charset="0"/>
              </a:rPr>
              <a:t> Mode CBC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CFB </a:t>
            </a:r>
            <a:r>
              <a:rPr lang="en-US" sz="2400" dirty="0" err="1">
                <a:cs typeface="Times New Roman" pitchFamily="18" charset="0"/>
              </a:rPr>
              <a:t>menggunakan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prinsip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ini</a:t>
            </a:r>
            <a:endParaRPr lang="en-US" sz="2400" dirty="0">
              <a:cs typeface="Times New Roman" pitchFamily="18" charset="0"/>
            </a:endParaRPr>
          </a:p>
          <a:p>
            <a:pPr marL="282575" indent="-282575">
              <a:defRPr/>
            </a:pPr>
            <a:endParaRPr lang="en-US" sz="2400" dirty="0">
              <a:cs typeface="Times New Roman" pitchFamily="18" charset="0"/>
            </a:endParaRPr>
          </a:p>
          <a:p>
            <a:pPr marL="282575" indent="-282575">
              <a:defRPr/>
            </a:pPr>
            <a:r>
              <a:rPr lang="en-US" sz="2400" dirty="0" err="1">
                <a:cs typeface="Times New Roman" pitchFamily="18" charset="0"/>
              </a:rPr>
              <a:t>Pada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algoritma</a:t>
            </a:r>
            <a:r>
              <a:rPr lang="en-US" sz="2400" dirty="0">
                <a:cs typeface="Times New Roman" pitchFamily="18" charset="0"/>
              </a:rPr>
              <a:t> DES, </a:t>
            </a:r>
            <a:r>
              <a:rPr lang="en-US" sz="2400" i="1" dirty="0">
                <a:cs typeface="Times New Roman" pitchFamily="18" charset="0"/>
              </a:rPr>
              <a:t>diffusion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direalisasikan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dengan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menggunakan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operasi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permutasi</a:t>
            </a:r>
            <a:r>
              <a:rPr lang="en-US" sz="2400" dirty="0">
                <a:cs typeface="Times New Roman" pitchFamily="18" charset="0"/>
              </a:rPr>
              <a:t>.</a:t>
            </a:r>
            <a:endParaRPr lang="en-GB" dirty="0">
              <a:cs typeface="Times New Roman" pitchFamily="18" charset="0"/>
            </a:endParaRPr>
          </a:p>
        </p:txBody>
      </p:sp>
      <p:sp>
        <p:nvSpPr>
          <p:cNvPr id="99331" name="Footer Placeholder 1">
            <a:extLst>
              <a:ext uri="{FF2B5EF4-FFF2-40B4-BE49-F238E27FC236}">
                <a16:creationId xmlns:a16="http://schemas.microsoft.com/office/drawing/2014/main" id="{D1F8C378-EFF6-4805-8E3B-FFF82162D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99332" name="Slide Number Placeholder 2">
            <a:extLst>
              <a:ext uri="{FF2B5EF4-FFF2-40B4-BE49-F238E27FC236}">
                <a16:creationId xmlns:a16="http://schemas.microsoft.com/office/drawing/2014/main" id="{33C0DCFC-55BD-4E33-B77F-6344D2388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353D89-8766-4547-AF17-B0343CC19D1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87</a:t>
            </a:fld>
            <a:endParaRPr lang="en-US" altLang="en-US" sz="140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D541FA6E-3819-42C9-A1E6-485F85964C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i="1" dirty="0">
                <a:cs typeface="Times New Roman" panose="02020603050405020304" pitchFamily="18" charset="0"/>
              </a:rPr>
              <a:t>Cipher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Berulang</a:t>
            </a:r>
            <a:r>
              <a:rPr lang="en-US" altLang="en-US" sz="4000" b="1" dirty="0">
                <a:cs typeface="Times New Roman" panose="02020603050405020304" pitchFamily="18" charset="0"/>
              </a:rPr>
              <a:t> (</a:t>
            </a:r>
            <a:r>
              <a:rPr lang="en-US" altLang="en-US" sz="4000" b="1" i="1" dirty="0">
                <a:cs typeface="Times New Roman" panose="02020603050405020304" pitchFamily="18" charset="0"/>
              </a:rPr>
              <a:t>Iterated Cipher</a:t>
            </a:r>
            <a:r>
              <a:rPr lang="en-US" altLang="en-US" sz="4000" b="1" dirty="0">
                <a:cs typeface="Times New Roman" panose="02020603050405020304" pitchFamily="18" charset="0"/>
              </a:rPr>
              <a:t>)</a:t>
            </a:r>
            <a:endParaRPr lang="en-GB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0FCBBADB-A3F7-4892-9A12-A708FE8DB8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transformasi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sederhana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mengubah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diulang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sejumlah</a:t>
            </a:r>
            <a:r>
              <a:rPr lang="en-US" altLang="en-US" sz="2400" dirty="0">
                <a:cs typeface="Times New Roman" panose="02020603050405020304" pitchFamily="18" charset="0"/>
              </a:rPr>
              <a:t> kali. 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upa-kunci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subkey</a:t>
            </a:r>
            <a:r>
              <a:rPr lang="en-US" altLang="en-US" sz="2400" dirty="0"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round key</a:t>
            </a:r>
            <a:r>
              <a:rPr lang="en-US" altLang="en-US" sz="2400" dirty="0">
                <a:cs typeface="Times New Roman" panose="02020603050405020304" pitchFamily="18" charset="0"/>
              </a:rPr>
              <a:t>)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dikombinasikan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  <a:endParaRPr lang="en-GB" altLang="en-US" sz="2400" dirty="0"/>
          </a:p>
        </p:txBody>
      </p:sp>
      <p:graphicFrame>
        <p:nvGraphicFramePr>
          <p:cNvPr id="100356" name="Object 2">
            <a:extLst>
              <a:ext uri="{FF2B5EF4-FFF2-40B4-BE49-F238E27FC236}">
                <a16:creationId xmlns:a16="http://schemas.microsoft.com/office/drawing/2014/main" id="{852B1FFB-05E1-4BED-8F12-65BBD5C961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885385"/>
              </p:ext>
            </p:extLst>
          </p:nvPr>
        </p:nvGraphicFramePr>
        <p:xfrm>
          <a:off x="2118359" y="3787934"/>
          <a:ext cx="9024111" cy="2115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Document" r:id="rId3" imgW="5486400" imgH="1284732" progId="Word.Document.8">
                  <p:embed/>
                </p:oleObj>
              </mc:Choice>
              <mc:Fallback>
                <p:oleObj name="Document" r:id="rId3" imgW="5486400" imgH="1284732" progId="Word.Document.8">
                  <p:embed/>
                  <p:pic>
                    <p:nvPicPr>
                      <p:cNvPr id="100356" name="Object 2">
                        <a:extLst>
                          <a:ext uri="{FF2B5EF4-FFF2-40B4-BE49-F238E27FC236}">
                            <a16:creationId xmlns:a16="http://schemas.microsoft.com/office/drawing/2014/main" id="{852B1FFB-05E1-4BED-8F12-65BBD5C961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359" y="3787934"/>
                        <a:ext cx="9024111" cy="21150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7" name="Footer Placeholder 1">
            <a:extLst>
              <a:ext uri="{FF2B5EF4-FFF2-40B4-BE49-F238E27FC236}">
                <a16:creationId xmlns:a16="http://schemas.microsoft.com/office/drawing/2014/main" id="{F9D49398-30E7-463F-B352-713CEF36A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00358" name="Slide Number Placeholder 2">
            <a:extLst>
              <a:ext uri="{FF2B5EF4-FFF2-40B4-BE49-F238E27FC236}">
                <a16:creationId xmlns:a16="http://schemas.microsoft.com/office/drawing/2014/main" id="{52C31D6F-59BE-47EE-804C-2A3BFCB9F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BF5912-54E7-4CC1-8DED-32D3F80D2D0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88</a:t>
            </a:fld>
            <a:endParaRPr lang="en-US" altLang="en-US" sz="140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3">
            <a:extLst>
              <a:ext uri="{FF2B5EF4-FFF2-40B4-BE49-F238E27FC236}">
                <a16:creationId xmlns:a16="http://schemas.microsoft.com/office/drawing/2014/main" id="{1E5F9930-ACE6-4B72-9C92-699B68EF8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4880" y="1158875"/>
            <a:ext cx="9824719" cy="4662805"/>
          </a:xfrm>
        </p:spPr>
        <p:txBody>
          <a:bodyPr/>
          <a:lstStyle/>
          <a:p>
            <a:pPr eaLnBrk="1" hangingPunct="1"/>
            <a:r>
              <a:rPr lang="en-US" altLang="en-US" sz="2400" i="1" dirty="0">
                <a:cs typeface="Times New Roman" panose="02020603050405020304" pitchFamily="18" charset="0"/>
              </a:rPr>
              <a:t>Cipher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berulang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dinyatakan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sebagai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		</a:t>
            </a:r>
          </a:p>
          <a:p>
            <a:pPr eaLnBrk="1" hangingPunct="1"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	C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= </a:t>
            </a:r>
            <a:r>
              <a:rPr lang="en-US" altLang="en-US" sz="2400" i="1" dirty="0">
                <a:cs typeface="Times New Roman" panose="02020603050405020304" pitchFamily="18" charset="0"/>
              </a:rPr>
              <a:t>f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– 1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						</a:t>
            </a:r>
            <a:r>
              <a:rPr lang="en-US" altLang="en-US" sz="2400" b="1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altLang="en-US" sz="2400" b="1" dirty="0"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en-US" altLang="en-US" sz="2400" b="1" i="1" dirty="0">
                <a:cs typeface="Times New Roman" panose="02020603050405020304" pitchFamily="18" charset="0"/>
              </a:rPr>
              <a:t>   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= 1, 2, …, 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jumlah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= </a:t>
            </a:r>
            <a:r>
              <a:rPr lang="en-US" altLang="en-US" sz="2400" dirty="0" err="1">
                <a:cs typeface="Times New Roman" panose="02020603050405020304" pitchFamily="18" charset="0"/>
              </a:rPr>
              <a:t>upa-kunci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subkey</a:t>
            </a:r>
            <a:r>
              <a:rPr lang="en-US" altLang="en-US" sz="2400" dirty="0">
                <a:cs typeface="Times New Roman" panose="02020603050405020304" pitchFamily="18" charset="0"/>
              </a:rPr>
              <a:t>) 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ke-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i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i="1" dirty="0">
                <a:cs typeface="Times New Roman" panose="02020603050405020304" pitchFamily="18" charset="0"/>
              </a:rPr>
              <a:t>f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transformasi</a:t>
            </a:r>
            <a:r>
              <a:rPr lang="en-US" altLang="en-US" sz="2400" dirty="0">
                <a:cs typeface="Times New Roman" panose="02020603050405020304" pitchFamily="18" charset="0"/>
              </a:rPr>
              <a:t> (di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terdapat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operasi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substitusi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permutasi</a:t>
            </a:r>
            <a:r>
              <a:rPr lang="en-US" altLang="en-US" sz="2400" dirty="0">
                <a:cs typeface="Times New Roman" panose="02020603050405020304" pitchFamily="18" charset="0"/>
              </a:rPr>
              <a:t>, dan/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ekspansi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kompresi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	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dinyatakan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dinyatakan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en-GB" altLang="en-US" dirty="0"/>
          </a:p>
        </p:txBody>
      </p:sp>
      <p:sp>
        <p:nvSpPr>
          <p:cNvPr id="101379" name="Footer Placeholder 1">
            <a:extLst>
              <a:ext uri="{FF2B5EF4-FFF2-40B4-BE49-F238E27FC236}">
                <a16:creationId xmlns:a16="http://schemas.microsoft.com/office/drawing/2014/main" id="{3EED06BD-0EE8-4935-9EBE-26FF41A9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01380" name="Slide Number Placeholder 2">
            <a:extLst>
              <a:ext uri="{FF2B5EF4-FFF2-40B4-BE49-F238E27FC236}">
                <a16:creationId xmlns:a16="http://schemas.microsoft.com/office/drawing/2014/main" id="{5FEAEE07-D222-4BBB-B92E-F68AC7CE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98418D-0202-4E08-BB47-A546C1D3812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89</a:t>
            </a:fld>
            <a:endParaRPr lang="en-US" alt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D8CF0C29-C614-4A8C-802B-5CBC6C97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FC4A3132-A2F9-4111-8600-B4AA70DB0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8540D1-7510-42BE-9238-718D36D7105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C9757549-72C8-43F4-BC9C-383EFADD7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0280" y="654050"/>
            <a:ext cx="5943600" cy="762000"/>
          </a:xfrm>
        </p:spPr>
        <p:txBody>
          <a:bodyPr/>
          <a:lstStyle/>
          <a:p>
            <a:pPr eaLnBrk="1" hangingPunct="1"/>
            <a:r>
              <a:rPr lang="en-US" altLang="en-US" b="1" dirty="0" err="1"/>
              <a:t>Operasi</a:t>
            </a:r>
            <a:r>
              <a:rPr lang="en-US" altLang="en-US" b="1" dirty="0"/>
              <a:t> </a:t>
            </a:r>
            <a:r>
              <a:rPr lang="en-US" altLang="en-US" b="1" i="1" dirty="0"/>
              <a:t>XOR</a:t>
            </a:r>
            <a:endParaRPr lang="en-GB" altLang="en-US" b="1" i="1" dirty="0"/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A80766BB-5275-42FB-9BBF-774440646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240" y="1640840"/>
            <a:ext cx="8884920" cy="481076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dirty="0"/>
              <a:t>Paling </a:t>
            </a:r>
            <a:r>
              <a:rPr lang="en-US" altLang="en-US" sz="2400" dirty="0" err="1"/>
              <a:t>banyak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i="1" dirty="0"/>
              <a:t>cipher</a:t>
            </a:r>
            <a:r>
              <a:rPr lang="en-US" altLang="en-US" sz="2400" dirty="0"/>
              <a:t> modern</a:t>
            </a:r>
          </a:p>
          <a:p>
            <a:pPr eaLnBrk="1" hangingPunct="1"/>
            <a:r>
              <a:rPr lang="en-US" altLang="en-US" sz="2400" dirty="0" err="1"/>
              <a:t>Notasi</a:t>
            </a:r>
            <a:r>
              <a:rPr lang="en-US" altLang="en-US" sz="2400" dirty="0"/>
              <a:t>: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GB" altLang="en-US" sz="2400" dirty="0"/>
              <a:t> </a:t>
            </a:r>
            <a:endParaRPr lang="en-US" altLang="en-US" sz="2400" dirty="0"/>
          </a:p>
          <a:p>
            <a:pPr eaLnBrk="1" hangingPunct="1"/>
            <a:r>
              <a:rPr lang="en-US" altLang="en-US" sz="2400" dirty="0" err="1"/>
              <a:t>Operasi</a:t>
            </a:r>
            <a:r>
              <a:rPr lang="en-US" altLang="en-US" sz="2400" dirty="0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0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0 = 0		0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1 =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0 = 1		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1 = 0</a:t>
            </a: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Operasi</a:t>
            </a:r>
            <a:r>
              <a:rPr lang="en-US" altLang="en-US" sz="2400" dirty="0">
                <a:cs typeface="Times New Roman" panose="02020603050405020304" pitchFamily="18" charset="0"/>
              </a:rPr>
              <a:t> XOR = </a:t>
            </a:r>
            <a:r>
              <a:rPr lang="en-US" altLang="en-US" sz="2400" dirty="0" err="1">
                <a:cs typeface="Times New Roman" panose="02020603050405020304" pitchFamily="18" charset="0"/>
              </a:rPr>
              <a:t>penjumlahan</a:t>
            </a:r>
            <a:r>
              <a:rPr lang="en-US" altLang="en-US" sz="2400" dirty="0">
                <a:cs typeface="Times New Roman" panose="02020603050405020304" pitchFamily="18" charset="0"/>
              </a:rPr>
              <a:t> modulo 2: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0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0 = 0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 </a:t>
            </a:r>
            <a:r>
              <a:rPr lang="en-US" altLang="en-US" sz="2400" dirty="0">
                <a:cs typeface="Times New Roman" panose="02020603050405020304" pitchFamily="18" charset="0"/>
              </a:rPr>
              <a:t> 0 + 0 (mod 2) =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0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1 = 1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altLang="en-US" sz="2400" dirty="0">
                <a:cs typeface="Times New Roman" panose="02020603050405020304" pitchFamily="18" charset="0"/>
              </a:rPr>
              <a:t>  0 + 1 (mod 2) =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0 = 1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  1</a:t>
            </a:r>
            <a:r>
              <a:rPr lang="en-US" altLang="en-US" sz="2400" dirty="0">
                <a:cs typeface="Times New Roman" panose="02020603050405020304" pitchFamily="18" charset="0"/>
              </a:rPr>
              <a:t> + 0 (mod 2) =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1 = 0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  </a:t>
            </a:r>
            <a:r>
              <a:rPr lang="en-US" altLang="en-US" sz="2400" dirty="0">
                <a:cs typeface="Times New Roman" panose="02020603050405020304" pitchFamily="18" charset="0"/>
              </a:rPr>
              <a:t>1 + 1 (mod 2) = 0</a:t>
            </a:r>
            <a:endParaRPr lang="en-GB" altLang="en-US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B55156C5-FF14-486E-A913-CC3C42C44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>
                <a:cs typeface="Times New Roman" panose="02020603050405020304" pitchFamily="18" charset="0"/>
              </a:rPr>
              <a:t>Jaringan</a:t>
            </a:r>
            <a:r>
              <a:rPr lang="en-US" altLang="en-US" sz="4000" b="1" dirty="0">
                <a:cs typeface="Times New Roman" panose="02020603050405020304" pitchFamily="18" charset="0"/>
              </a:rPr>
              <a:t> Feistel (</a:t>
            </a:r>
            <a:r>
              <a:rPr lang="en-US" altLang="en-US" sz="4000" b="1" i="1" dirty="0">
                <a:cs typeface="Times New Roman" panose="02020603050405020304" pitchFamily="18" charset="0"/>
              </a:rPr>
              <a:t>Feistel Network</a:t>
            </a:r>
            <a:r>
              <a:rPr lang="en-US" altLang="en-US" sz="4000" b="1" dirty="0">
                <a:cs typeface="Times New Roman" panose="02020603050405020304" pitchFamily="18" charset="0"/>
              </a:rPr>
              <a:t>)</a:t>
            </a:r>
            <a:endParaRPr lang="en-GB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102403" name="Rectangle 5">
            <a:extLst>
              <a:ext uri="{FF2B5EF4-FFF2-40B4-BE49-F238E27FC236}">
                <a16:creationId xmlns:a16="http://schemas.microsoft.com/office/drawing/2014/main" id="{8FDC7A13-D92E-498E-A543-46575D5BE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7700" y="6002338"/>
            <a:ext cx="4724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4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4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24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4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4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en-US" sz="2400" i="1" baseline="-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400" baseline="-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1,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2400" i="1" baseline="-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	</a:t>
            </a:r>
          </a:p>
        </p:txBody>
      </p:sp>
      <p:sp>
        <p:nvSpPr>
          <p:cNvPr id="102404" name="Slide Number Placeholder 2">
            <a:extLst>
              <a:ext uri="{FF2B5EF4-FFF2-40B4-BE49-F238E27FC236}">
                <a16:creationId xmlns:a16="http://schemas.microsoft.com/office/drawing/2014/main" id="{33112E8A-E77F-40D9-B29D-3BB502B38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951F80-D6E0-4580-809A-826061E1FDA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90</a:t>
            </a:fld>
            <a:endParaRPr lang="en-US" altLang="en-US" sz="1400"/>
          </a:p>
        </p:txBody>
      </p:sp>
      <p:sp>
        <p:nvSpPr>
          <p:cNvPr id="102405" name="Rectangle 9">
            <a:extLst>
              <a:ext uri="{FF2B5EF4-FFF2-40B4-BE49-F238E27FC236}">
                <a16:creationId xmlns:a16="http://schemas.microsoft.com/office/drawing/2014/main" id="{AD6A0E1A-E038-49DE-8E53-2A698D99A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1" y="18646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2406" name="Picture 8">
            <a:extLst>
              <a:ext uri="{FF2B5EF4-FFF2-40B4-BE49-F238E27FC236}">
                <a16:creationId xmlns:a16="http://schemas.microsoft.com/office/drawing/2014/main" id="{090D9D6E-9738-4B59-83A4-A4478BF4D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024" y="1603376"/>
            <a:ext cx="7989888" cy="379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7" name="Rectangle 2">
            <a:extLst>
              <a:ext uri="{FF2B5EF4-FFF2-40B4-BE49-F238E27FC236}">
                <a16:creationId xmlns:a16="http://schemas.microsoft.com/office/drawing/2014/main" id="{8F5EBB39-CE50-40A0-901D-15F954A1B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7239" y="5399088"/>
            <a:ext cx="70437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Feistel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putaran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ke-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3">
            <a:extLst>
              <a:ext uri="{FF2B5EF4-FFF2-40B4-BE49-F238E27FC236}">
                <a16:creationId xmlns:a16="http://schemas.microsoft.com/office/drawing/2014/main" id="{714FE037-0468-4C57-8267-E8D9C6BB0C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22401" y="1295400"/>
            <a:ext cx="9804399" cy="4267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Jaringan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Feistel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banyak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dipakai</a:t>
            </a:r>
            <a:r>
              <a:rPr lang="en-US" altLang="en-US" sz="2400" dirty="0">
                <a:cs typeface="Times New Roman" panose="02020603050405020304" pitchFamily="18" charset="0"/>
              </a:rPr>
              <a:t> 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kriptografi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DES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LOKI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GOST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FEAL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Lucifer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Blowfish</a:t>
            </a:r>
            <a:r>
              <a:rPr lang="en-US" altLang="en-US" sz="2400" dirty="0">
                <a:cs typeface="Times New Roman" panose="02020603050405020304" pitchFamily="18" charset="0"/>
              </a:rPr>
              <a:t>, dan lain-lain </a:t>
            </a:r>
            <a:r>
              <a:rPr lang="en-US" altLang="en-US" sz="2400" dirty="0" err="1">
                <a:cs typeface="Times New Roman" panose="02020603050405020304" pitchFamily="18" charset="0"/>
              </a:rPr>
              <a:t>karena</a:t>
            </a:r>
            <a:r>
              <a:rPr lang="en-US" altLang="en-US" sz="2400" dirty="0">
                <a:cs typeface="Times New Roman" panose="02020603050405020304" pitchFamily="18" charset="0"/>
              </a:rPr>
              <a:t> model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bersifat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reversible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proses </a:t>
            </a:r>
            <a:r>
              <a:rPr lang="en-US" altLang="en-US" sz="24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Sifat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reversible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membuat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kita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perlu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membuat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baru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mendekripsi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. 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 </a:t>
            </a:r>
            <a:r>
              <a:rPr lang="en-US" altLang="en-US" sz="2400" dirty="0" err="1"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  <a:r>
              <a:rPr lang="en-US" altLang="en-US" sz="2400" i="1" dirty="0">
                <a:cs typeface="Times New Roman" panose="02020603050405020304" pitchFamily="18" charset="0"/>
              </a:rPr>
              <a:t>	L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 – 1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f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 – 1</a:t>
            </a:r>
            <a:r>
              <a:rPr lang="en-US" altLang="en-US" sz="2400" dirty="0">
                <a:cs typeface="Times New Roman" panose="02020603050405020304" pitchFamily="18" charset="0"/>
              </a:rPr>
              <a:t>,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)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f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 – 1</a:t>
            </a:r>
            <a:r>
              <a:rPr lang="en-US" altLang="en-US" sz="2400" dirty="0">
                <a:cs typeface="Times New Roman" panose="02020603050405020304" pitchFamily="18" charset="0"/>
              </a:rPr>
              <a:t>,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) = </a:t>
            </a:r>
            <a:r>
              <a:rPr lang="en-US" altLang="en-US" sz="2400" i="1" dirty="0">
                <a:cs typeface="Times New Roman" panose="02020603050405020304" pitchFamily="18" charset="0"/>
              </a:rPr>
              <a:t>L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 – 1 </a:t>
            </a: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Sifat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reversible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bergantung</a:t>
            </a:r>
            <a:r>
              <a:rPr lang="en-US" altLang="en-US" sz="2400" dirty="0">
                <a:cs typeface="Times New Roman" panose="02020603050405020304" pitchFamily="18" charset="0"/>
              </a:rPr>
              <a:t> 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f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sehingga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f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dibuat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serumit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mungkin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cs typeface="Times New Roman" panose="02020603050405020304" pitchFamily="18" charset="0"/>
              </a:rPr>
              <a:t> 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en-US" sz="2400" dirty="0"/>
          </a:p>
        </p:txBody>
      </p:sp>
      <p:sp>
        <p:nvSpPr>
          <p:cNvPr id="103427" name="Footer Placeholder 1">
            <a:extLst>
              <a:ext uri="{FF2B5EF4-FFF2-40B4-BE49-F238E27FC236}">
                <a16:creationId xmlns:a16="http://schemas.microsoft.com/office/drawing/2014/main" id="{33F1C59D-674D-4AC2-AF08-17361909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03428" name="Slide Number Placeholder 2">
            <a:extLst>
              <a:ext uri="{FF2B5EF4-FFF2-40B4-BE49-F238E27FC236}">
                <a16:creationId xmlns:a16="http://schemas.microsoft.com/office/drawing/2014/main" id="{D4985700-9E68-4A0D-BC3A-8CB3BB5E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809CFF-417E-4C81-A796-F705314CDC3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91</a:t>
            </a:fld>
            <a:endParaRPr lang="en-US" altLang="en-US" sz="140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oter Placeholder 1">
            <a:extLst>
              <a:ext uri="{FF2B5EF4-FFF2-40B4-BE49-F238E27FC236}">
                <a16:creationId xmlns:a16="http://schemas.microsoft.com/office/drawing/2014/main" id="{28C21F67-D2B7-4619-AB68-77E9D671E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400"/>
              <a:t>Rinaldi M/IF4020 Kriptografi</a:t>
            </a:r>
          </a:p>
        </p:txBody>
      </p:sp>
      <p:sp>
        <p:nvSpPr>
          <p:cNvPr id="104451" name="Slide Number Placeholder 2">
            <a:extLst>
              <a:ext uri="{FF2B5EF4-FFF2-40B4-BE49-F238E27FC236}">
                <a16:creationId xmlns:a16="http://schemas.microsoft.com/office/drawing/2014/main" id="{99C378E9-08C0-440A-8A0E-DA8C20D0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29AA420-4932-46A8-8657-439F3919D7F5}" type="slidenum">
              <a:rPr lang="en-US" altLang="en-US" sz="1400"/>
              <a:pPr/>
              <a:t>92</a:t>
            </a:fld>
            <a:endParaRPr lang="en-US" altLang="en-US" sz="1400"/>
          </a:p>
        </p:txBody>
      </p:sp>
      <p:sp>
        <p:nvSpPr>
          <p:cNvPr id="104452" name="Rectangle 2">
            <a:extLst>
              <a:ext uri="{FF2B5EF4-FFF2-40B4-BE49-F238E27FC236}">
                <a16:creationId xmlns:a16="http://schemas.microsoft.com/office/drawing/2014/main" id="{698B3149-DC05-4704-9E29-34F48FCFA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1" y="15217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4453" name="Picture 1">
            <a:extLst>
              <a:ext uri="{FF2B5EF4-FFF2-40B4-BE49-F238E27FC236}">
                <a16:creationId xmlns:a16="http://schemas.microsoft.com/office/drawing/2014/main" id="{3005A3E1-CECD-4FF6-BE21-8FA908F96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514350"/>
            <a:ext cx="73882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4" name="Rectangle 4">
            <a:extLst>
              <a:ext uri="{FF2B5EF4-FFF2-40B4-BE49-F238E27FC236}">
                <a16:creationId xmlns:a16="http://schemas.microsoft.com/office/drawing/2014/main" id="{0E54967B-B8D7-45A9-8C14-52C5105E8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926" y="4035426"/>
            <a:ext cx="7229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Jaringan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Feistel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pada dekripsi putaran ke-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94C444-F776-4127-9B8C-007603FF8179}"/>
              </a:ext>
            </a:extLst>
          </p:cNvPr>
          <p:cNvSpPr/>
          <p:nvPr/>
        </p:nvSpPr>
        <p:spPr>
          <a:xfrm>
            <a:off x="2562226" y="4953001"/>
            <a:ext cx="6657975" cy="8199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just">
              <a:lnSpc>
                <a:spcPct val="97000"/>
              </a:lnSpc>
              <a:spcBef>
                <a:spcPts val="600"/>
              </a:spcBef>
              <a:defRPr/>
            </a:pP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R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1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>
              <a:defRPr/>
            </a:pP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L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1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B21DDCCA-1E7C-428B-A728-E9F265F2D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3139" y="476568"/>
            <a:ext cx="8162925" cy="1179512"/>
          </a:xfrm>
        </p:spPr>
        <p:txBody>
          <a:bodyPr/>
          <a:lstStyle/>
          <a:p>
            <a:pPr eaLnBrk="1" hangingPunct="1"/>
            <a:r>
              <a:rPr lang="en-US" altLang="en-US" b="1" dirty="0">
                <a:cs typeface="Times New Roman" panose="02020603050405020304" pitchFamily="18" charset="0"/>
              </a:rPr>
              <a:t>Kotak-</a:t>
            </a:r>
            <a:r>
              <a:rPr lang="en-US" altLang="en-US" b="1" i="1" dirty="0">
                <a:cs typeface="Times New Roman" panose="02020603050405020304" pitchFamily="18" charset="0"/>
              </a:rPr>
              <a:t>S</a:t>
            </a:r>
            <a:r>
              <a:rPr lang="en-US" altLang="en-US" b="1" dirty="0">
                <a:cs typeface="Times New Roman" panose="02020603050405020304" pitchFamily="18" charset="0"/>
              </a:rPr>
              <a:t> (S-</a:t>
            </a:r>
            <a:r>
              <a:rPr lang="en-US" altLang="en-US" b="1" i="1" dirty="0">
                <a:cs typeface="Times New Roman" panose="02020603050405020304" pitchFamily="18" charset="0"/>
              </a:rPr>
              <a:t>box</a:t>
            </a:r>
            <a:r>
              <a:rPr lang="en-US" altLang="en-US" b="1" dirty="0">
                <a:cs typeface="Times New Roman" panose="02020603050405020304" pitchFamily="18" charset="0"/>
              </a:rPr>
              <a:t>)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BF03315E-C08B-4467-9F6F-8EC70C83C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3139" y="1905001"/>
            <a:ext cx="10380661" cy="4710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Kotak-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matriks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berisi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substitusi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sederhana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memetakan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lebih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lebih</a:t>
            </a:r>
            <a:r>
              <a:rPr lang="en-US" altLang="en-US" sz="2400" dirty="0">
                <a:cs typeface="Times New Roman" panose="02020603050405020304" pitchFamily="18" charset="0"/>
              </a:rPr>
              <a:t> bit yang lain.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kebanyakan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cipher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cs typeface="Times New Roman" panose="02020603050405020304" pitchFamily="18" charset="0"/>
              </a:rPr>
              <a:t>-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memetakan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masukan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 n </a:t>
            </a:r>
            <a:r>
              <a:rPr lang="en-US" altLang="en-US" sz="2400" dirty="0">
                <a:cs typeface="Times New Roman" panose="02020603050405020304" pitchFamily="18" charset="0"/>
              </a:rPr>
              <a:t>bit </a:t>
            </a:r>
            <a:r>
              <a:rPr lang="en-US" altLang="en-US" sz="2400" dirty="0" err="1">
                <a:cs typeface="Times New Roman" panose="02020603050405020304" pitchFamily="18" charset="0"/>
              </a:rPr>
              <a:t>keluaran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sehingga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cs typeface="Times New Roman" panose="02020603050405020304" pitchFamily="18" charset="0"/>
              </a:rPr>
              <a:t>-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tersebut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dinamakan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 </a:t>
            </a:r>
            <a:r>
              <a:rPr lang="en-US" altLang="en-US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400" i="1" dirty="0">
                <a:cs typeface="Times New Roman" panose="02020603050405020304" pitchFamily="18" charset="0"/>
              </a:rPr>
              <a:t> 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S-box</a:t>
            </a:r>
            <a:r>
              <a:rPr lang="en-US" altLang="en-US" sz="2400" dirty="0">
                <a:cs typeface="Times New Roman" panose="02020603050405020304" pitchFamily="18" charset="0"/>
              </a:rPr>
              <a:t>. 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Kotak-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merupakan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satu-satunya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langkah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nirlanjar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karena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operasinya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look-up table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cs typeface="Times New Roman" panose="02020603050405020304" pitchFamily="18" charset="0"/>
              </a:rPr>
              <a:t>Masukan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operasi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look-up table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dijadikan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indeks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cs typeface="Times New Roman" panose="02020603050405020304" pitchFamily="18" charset="0"/>
              </a:rPr>
              <a:t>-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,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keluarannya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entry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cs typeface="Times New Roman" panose="02020603050405020304" pitchFamily="18" charset="0"/>
              </a:rPr>
              <a:t>-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en-US" sz="2400" dirty="0"/>
          </a:p>
        </p:txBody>
      </p:sp>
      <p:sp>
        <p:nvSpPr>
          <p:cNvPr id="105476" name="Footer Placeholder 1">
            <a:extLst>
              <a:ext uri="{FF2B5EF4-FFF2-40B4-BE49-F238E27FC236}">
                <a16:creationId xmlns:a16="http://schemas.microsoft.com/office/drawing/2014/main" id="{851D96E7-1E46-44A2-B072-A0C0A12EF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05477" name="Slide Number Placeholder 2">
            <a:extLst>
              <a:ext uri="{FF2B5EF4-FFF2-40B4-BE49-F238E27FC236}">
                <a16:creationId xmlns:a16="http://schemas.microsoft.com/office/drawing/2014/main" id="{812F3025-EDFF-4F27-A826-C305EBB9F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677223-C3DF-41E5-9C48-BEA209086C4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93</a:t>
            </a:fld>
            <a:endParaRPr lang="en-US" altLang="en-US" sz="140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498" name="Object 2">
            <a:extLst>
              <a:ext uri="{FF2B5EF4-FFF2-40B4-BE49-F238E27FC236}">
                <a16:creationId xmlns:a16="http://schemas.microsoft.com/office/drawing/2014/main" id="{78A57A3B-7C85-492C-B8EE-D83474E610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316596"/>
              </p:ext>
            </p:extLst>
          </p:nvPr>
        </p:nvGraphicFramePr>
        <p:xfrm>
          <a:off x="1193800" y="649286"/>
          <a:ext cx="8153400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Document" r:id="rId3" imgW="5629656" imgH="1808988" progId="Word.Document.8">
                  <p:embed/>
                </p:oleObj>
              </mc:Choice>
              <mc:Fallback>
                <p:oleObj name="Document" r:id="rId3" imgW="5629656" imgH="1808988" progId="Word.Document.8">
                  <p:embed/>
                  <p:pic>
                    <p:nvPicPr>
                      <p:cNvPr id="106498" name="Object 2">
                        <a:extLst>
                          <a:ext uri="{FF2B5EF4-FFF2-40B4-BE49-F238E27FC236}">
                            <a16:creationId xmlns:a16="http://schemas.microsoft.com/office/drawing/2014/main" id="{78A57A3B-7C85-492C-B8EE-D83474E610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649286"/>
                        <a:ext cx="8153400" cy="262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499" name="Object 3">
            <a:extLst>
              <a:ext uri="{FF2B5EF4-FFF2-40B4-BE49-F238E27FC236}">
                <a16:creationId xmlns:a16="http://schemas.microsoft.com/office/drawing/2014/main" id="{274B746E-5AD1-4127-8901-106E7DD25F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166696"/>
              </p:ext>
            </p:extLst>
          </p:nvPr>
        </p:nvGraphicFramePr>
        <p:xfrm>
          <a:off x="1463040" y="3728243"/>
          <a:ext cx="8229600" cy="217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Document" r:id="rId5" imgW="5486400" imgH="1445514" progId="Word.Document.8">
                  <p:embed/>
                </p:oleObj>
              </mc:Choice>
              <mc:Fallback>
                <p:oleObj name="Document" r:id="rId5" imgW="5486400" imgH="1445514" progId="Word.Document.8">
                  <p:embed/>
                  <p:pic>
                    <p:nvPicPr>
                      <p:cNvPr id="106499" name="Object 3">
                        <a:extLst>
                          <a:ext uri="{FF2B5EF4-FFF2-40B4-BE49-F238E27FC236}">
                            <a16:creationId xmlns:a16="http://schemas.microsoft.com/office/drawing/2014/main" id="{274B746E-5AD1-4127-8901-106E7DD25F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040" y="3728243"/>
                        <a:ext cx="8229600" cy="217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0" name="Footer Placeholder 1">
            <a:extLst>
              <a:ext uri="{FF2B5EF4-FFF2-40B4-BE49-F238E27FC236}">
                <a16:creationId xmlns:a16="http://schemas.microsoft.com/office/drawing/2014/main" id="{D9CD58CF-1373-4B65-B223-53345EB28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06501" name="Slide Number Placeholder 2">
            <a:extLst>
              <a:ext uri="{FF2B5EF4-FFF2-40B4-BE49-F238E27FC236}">
                <a16:creationId xmlns:a16="http://schemas.microsoft.com/office/drawing/2014/main" id="{C437B956-53BE-4514-BA89-A89C5F8FF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6DDBA7-7E4E-471F-A147-EB7E9ED63F9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94</a:t>
            </a:fld>
            <a:endParaRPr lang="en-US" altLang="en-US" sz="140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3">
            <a:extLst>
              <a:ext uri="{FF2B5EF4-FFF2-40B4-BE49-F238E27FC236}">
                <a16:creationId xmlns:a16="http://schemas.microsoft.com/office/drawing/2014/main" id="{6D4E7A88-F63B-4148-90DE-3844471C71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1" y="1163320"/>
            <a:ext cx="10058399" cy="48768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Misalkan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masukan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110100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Nomor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baris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tabel</a:t>
            </a:r>
            <a:r>
              <a:rPr lang="en-US" altLang="en-US" dirty="0">
                <a:cs typeface="Times New Roman" panose="02020603050405020304" pitchFamily="18" charset="0"/>
              </a:rPr>
              <a:t> = 10 (</a:t>
            </a:r>
            <a:r>
              <a:rPr lang="en-US" altLang="en-US" dirty="0" err="1">
                <a:cs typeface="Times New Roman" panose="02020603050405020304" pitchFamily="18" charset="0"/>
              </a:rPr>
              <a:t>baris</a:t>
            </a:r>
            <a:r>
              <a:rPr lang="en-US" altLang="en-US" dirty="0">
                <a:cs typeface="Times New Roman" panose="02020603050405020304" pitchFamily="18" charset="0"/>
              </a:rPr>
              <a:t> 2)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Nomor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kolom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tabel</a:t>
            </a:r>
            <a:r>
              <a:rPr lang="en-US" altLang="en-US" dirty="0">
                <a:cs typeface="Times New Roman" panose="02020603050405020304" pitchFamily="18" charset="0"/>
              </a:rPr>
              <a:t> = 1010 (</a:t>
            </a:r>
            <a:r>
              <a:rPr lang="en-US" altLang="en-US" dirty="0" err="1">
                <a:cs typeface="Times New Roman" panose="02020603050405020304" pitchFamily="18" charset="0"/>
              </a:rPr>
              <a:t>kolom</a:t>
            </a:r>
            <a:r>
              <a:rPr lang="en-US" altLang="en-US" dirty="0">
                <a:cs typeface="Times New Roman" panose="02020603050405020304" pitchFamily="18" charset="0"/>
              </a:rPr>
              <a:t> 10) 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Jadi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substitusi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110100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entry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baris</a:t>
            </a:r>
            <a:r>
              <a:rPr lang="en-US" altLang="en-US" dirty="0">
                <a:cs typeface="Times New Roman" panose="02020603050405020304" pitchFamily="18" charset="0"/>
              </a:rPr>
              <a:t> 2 dan </a:t>
            </a:r>
            <a:r>
              <a:rPr lang="en-US" altLang="en-US" dirty="0" err="1">
                <a:cs typeface="Times New Roman" panose="02020603050405020304" pitchFamily="18" charset="0"/>
              </a:rPr>
              <a:t>kolom</a:t>
            </a:r>
            <a:r>
              <a:rPr lang="en-US" altLang="en-US" dirty="0">
                <a:cs typeface="Times New Roman" panose="02020603050405020304" pitchFamily="18" charset="0"/>
              </a:rPr>
              <a:t> 10, </a:t>
            </a:r>
            <a:r>
              <a:rPr lang="en-US" altLang="en-US" dirty="0" err="1">
                <a:cs typeface="Times New Roman" panose="02020603050405020304" pitchFamily="18" charset="0"/>
              </a:rPr>
              <a:t>yaitu</a:t>
            </a:r>
            <a:r>
              <a:rPr lang="en-US" altLang="en-US" dirty="0">
                <a:cs typeface="Times New Roman" panose="02020603050405020304" pitchFamily="18" charset="0"/>
              </a:rPr>
              <a:t> 0100 (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4 </a:t>
            </a:r>
            <a:r>
              <a:rPr lang="en-US" altLang="en-US" dirty="0" err="1">
                <a:cs typeface="Times New Roman" panose="02020603050405020304" pitchFamily="18" charset="0"/>
              </a:rPr>
              <a:t>desimal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DES </a:t>
            </a:r>
            <a:r>
              <a:rPr lang="en-US" altLang="en-US" dirty="0" err="1">
                <a:cs typeface="Times New Roman" panose="02020603050405020304" pitchFamily="18" charset="0"/>
              </a:rPr>
              <a:t>mempunyai</a:t>
            </a:r>
            <a:r>
              <a:rPr lang="en-US" altLang="en-US" dirty="0">
                <a:cs typeface="Times New Roman" panose="02020603050405020304" pitchFamily="18" charset="0"/>
              </a:rPr>
              <a:t> 8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kotak</a:t>
            </a:r>
            <a:r>
              <a:rPr lang="en-US" altLang="en-US" dirty="0">
                <a:cs typeface="Times New Roman" panose="02020603050405020304" pitchFamily="18" charset="0"/>
              </a:rPr>
              <a:t>-S</a:t>
            </a:r>
          </a:p>
          <a:p>
            <a:pPr eaLnBrk="1" hangingPunct="1">
              <a:buFontTx/>
              <a:buNone/>
            </a:pPr>
            <a:endParaRPr lang="en-GB" altLang="en-US" dirty="0"/>
          </a:p>
        </p:txBody>
      </p:sp>
      <p:sp>
        <p:nvSpPr>
          <p:cNvPr id="107523" name="Footer Placeholder 1">
            <a:extLst>
              <a:ext uri="{FF2B5EF4-FFF2-40B4-BE49-F238E27FC236}">
                <a16:creationId xmlns:a16="http://schemas.microsoft.com/office/drawing/2014/main" id="{A04512A9-2395-4211-A0D2-55BAED214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07524" name="Slide Number Placeholder 2">
            <a:extLst>
              <a:ext uri="{FF2B5EF4-FFF2-40B4-BE49-F238E27FC236}">
                <a16:creationId xmlns:a16="http://schemas.microsoft.com/office/drawing/2014/main" id="{761346FD-0CB5-4074-A991-AE538F12F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2A67A8-113A-494C-A101-53B779B0CA1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95</a:t>
            </a:fld>
            <a:endParaRPr lang="en-US" altLang="en-US" sz="140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Content Placeholder 2">
            <a:extLst>
              <a:ext uri="{FF2B5EF4-FFF2-40B4-BE49-F238E27FC236}">
                <a16:creationId xmlns:a16="http://schemas.microsoft.com/office/drawing/2014/main" id="{DFE99315-86D5-4AD0-8794-87ABA8F85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846139"/>
            <a:ext cx="7772400" cy="5410200"/>
          </a:xfrm>
        </p:spPr>
        <p:txBody>
          <a:bodyPr/>
          <a:lstStyle/>
          <a:p>
            <a:r>
              <a:rPr lang="en-US" altLang="en-US" dirty="0"/>
              <a:t>Pada AES </a:t>
            </a:r>
            <a:r>
              <a:rPr lang="en-US" altLang="en-US" dirty="0" err="1"/>
              <a:t>kotak</a:t>
            </a:r>
            <a:r>
              <a:rPr lang="en-US" altLang="en-US" dirty="0"/>
              <a:t> S </a:t>
            </a:r>
            <a:r>
              <a:rPr lang="en-US" altLang="en-US" dirty="0" err="1"/>
              <a:t>hanya</a:t>
            </a:r>
            <a:r>
              <a:rPr lang="en-US" altLang="en-US" dirty="0"/>
              <a:t> </a:t>
            </a:r>
            <a:r>
              <a:rPr lang="en-US" altLang="en-US" dirty="0" err="1"/>
              <a:t>ada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buah</a:t>
            </a:r>
            <a:r>
              <a:rPr lang="en-US" altLang="en-US" dirty="0"/>
              <a:t>:</a:t>
            </a:r>
          </a:p>
        </p:txBody>
      </p:sp>
      <p:sp>
        <p:nvSpPr>
          <p:cNvPr id="108547" name="Footer Placeholder 3">
            <a:extLst>
              <a:ext uri="{FF2B5EF4-FFF2-40B4-BE49-F238E27FC236}">
                <a16:creationId xmlns:a16="http://schemas.microsoft.com/office/drawing/2014/main" id="{7EA90E2B-2BD4-4FCC-B9DE-8B24BF047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108548" name="Slide Number Placeholder 4">
            <a:extLst>
              <a:ext uri="{FF2B5EF4-FFF2-40B4-BE49-F238E27FC236}">
                <a16:creationId xmlns:a16="http://schemas.microsoft.com/office/drawing/2014/main" id="{0340C9A7-79B3-4339-ABED-5D1115B3F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7C2F52-97E2-4079-B75F-464EA992DC98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96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pic>
        <p:nvPicPr>
          <p:cNvPr id="108549" name="Picture 4">
            <a:extLst>
              <a:ext uri="{FF2B5EF4-FFF2-40B4-BE49-F238E27FC236}">
                <a16:creationId xmlns:a16="http://schemas.microsoft.com/office/drawing/2014/main" id="{4C955125-BF99-4937-B248-C30C71AFD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520" y="1778954"/>
            <a:ext cx="62484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5">
            <a:extLst>
              <a:ext uri="{FF2B5EF4-FFF2-40B4-BE49-F238E27FC236}">
                <a16:creationId xmlns:a16="http://schemas.microsoft.com/office/drawing/2014/main" id="{D363DE5A-F92E-40F3-95E7-B25ADD4E5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248126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09571" name="Picture 4">
            <a:extLst>
              <a:ext uri="{FF2B5EF4-FFF2-40B4-BE49-F238E27FC236}">
                <a16:creationId xmlns:a16="http://schemas.microsoft.com/office/drawing/2014/main" id="{C8364F54-85D9-40AA-B0DB-230950985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800"/>
            <a:ext cx="70104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2" name="Rectangle 7">
            <a:extLst>
              <a:ext uri="{FF2B5EF4-FFF2-40B4-BE49-F238E27FC236}">
                <a16:creationId xmlns:a16="http://schemas.microsoft.com/office/drawing/2014/main" id="{DF2A4508-A167-4242-BA49-295FBF7EE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2274889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09573" name="Picture 6">
            <a:extLst>
              <a:ext uri="{FF2B5EF4-FFF2-40B4-BE49-F238E27FC236}">
                <a16:creationId xmlns:a16="http://schemas.microsoft.com/office/drawing/2014/main" id="{60F3EF99-46C6-4721-8504-5833CBF9F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8000"/>
            <a:ext cx="7010400" cy="314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4" name="Footer Placeholder 8">
            <a:extLst>
              <a:ext uri="{FF2B5EF4-FFF2-40B4-BE49-F238E27FC236}">
                <a16:creationId xmlns:a16="http://schemas.microsoft.com/office/drawing/2014/main" id="{1DDCA94E-974B-4F73-8ED6-49E7858A6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8200" y="6248400"/>
            <a:ext cx="40909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latin typeface="Times New Roman" panose="02020603050405020304" pitchFamily="18" charset="0"/>
              </a:rPr>
              <a:t>Rinaldi M/IF4020 Kriptografi</a:t>
            </a:r>
          </a:p>
        </p:txBody>
      </p:sp>
      <p:sp>
        <p:nvSpPr>
          <p:cNvPr id="109575" name="Slide Number Placeholder 1">
            <a:extLst>
              <a:ext uri="{FF2B5EF4-FFF2-40B4-BE49-F238E27FC236}">
                <a16:creationId xmlns:a16="http://schemas.microsoft.com/office/drawing/2014/main" id="{ABDBF756-F469-4389-8369-719DA7657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BE44B8-5A0D-4896-8A2A-8BA1BF7E9E3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97</a:t>
            </a:fld>
            <a:endParaRPr lang="en-US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4373</Words>
  <Application>Microsoft Office PowerPoint</Application>
  <PresentationFormat>Widescreen</PresentationFormat>
  <Paragraphs>658</Paragraphs>
  <Slides>97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97</vt:i4>
      </vt:variant>
    </vt:vector>
  </HeadingPairs>
  <TitlesOfParts>
    <vt:vector size="109" baseType="lpstr"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Office Theme</vt:lpstr>
      <vt:lpstr>VISIO</vt:lpstr>
      <vt:lpstr>Document</vt:lpstr>
      <vt:lpstr>Visio.Drawing.6</vt:lpstr>
      <vt:lpstr>Visio.Drawing.5</vt:lpstr>
      <vt:lpstr>Kriptografi Modern </vt:lpstr>
      <vt:lpstr>Pendahuluan</vt:lpstr>
      <vt:lpstr>PowerPoint Presentation</vt:lpstr>
      <vt:lpstr>Diagram Blok Kriptografi Modern</vt:lpstr>
      <vt:lpstr>Rangkaian bit </vt:lpstr>
      <vt:lpstr>PowerPoint Presentation</vt:lpstr>
      <vt:lpstr>PowerPoint Presentation</vt:lpstr>
      <vt:lpstr>Representasi dalam Heksadesimal</vt:lpstr>
      <vt:lpstr>Operasi XOR</vt:lpstr>
      <vt:lpstr>PowerPoint Presentation</vt:lpstr>
      <vt:lpstr>Operasi XOR Bitwise</vt:lpstr>
      <vt:lpstr>Cipher dengan XOR</vt:lpstr>
      <vt:lpstr>PowerPoint Presentation</vt:lpstr>
      <vt:lpstr>PowerPoint Presentation</vt:lpstr>
      <vt:lpstr>Kategori cipher Berbasis Bit</vt:lpstr>
      <vt:lpstr>Cipher Alir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Keystream Generator</vt:lpstr>
      <vt:lpstr>PowerPoint Presentation</vt:lpstr>
      <vt:lpstr>PowerPoint Presentation</vt:lpstr>
      <vt:lpstr>PowerPoint Presentation</vt:lpstr>
      <vt:lpstr>PowerPoint Presentation</vt:lpstr>
      <vt:lpstr>Feedback Shift Register (LFSR)</vt:lpstr>
      <vt:lpstr>PowerPoint Presentation</vt:lpstr>
      <vt:lpstr>PowerPoint Presentation</vt:lpstr>
      <vt:lpstr>PowerPoint Presentation</vt:lpstr>
      <vt:lpstr>Serangan pada Cipher Alir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Aplikasi Cipher Alir</vt:lpstr>
      <vt:lpstr>Cipher Blok (Block Cipher)</vt:lpstr>
      <vt:lpstr>PowerPoint Presentation</vt:lpstr>
      <vt:lpstr>PowerPoint Presentation</vt:lpstr>
      <vt:lpstr>Mode Operasi Cipher Blok</vt:lpstr>
      <vt:lpstr>Electronic Code Book (ECB)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Keuntungan Mode ECB</vt:lpstr>
      <vt:lpstr>PowerPoint Presentation</vt:lpstr>
      <vt:lpstr>PowerPoint Presentation</vt:lpstr>
      <vt:lpstr>Kelemahan ECB</vt:lpstr>
      <vt:lpstr>PowerPoint Presentation</vt:lpstr>
      <vt:lpstr>PowerPoint Presentation</vt:lpstr>
      <vt:lpstr>PowerPoint Presentation</vt:lpstr>
      <vt:lpstr>PowerPoint Presentation</vt:lpstr>
      <vt:lpstr>Cipher Block Chaining(CBC)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Cipher-Feedback (CFB)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Output-Feedback (OFB)</vt:lpstr>
      <vt:lpstr>PowerPoint Presentation</vt:lpstr>
      <vt:lpstr>PowerPoint Presentation</vt:lpstr>
      <vt:lpstr>PowerPoint Presentation</vt:lpstr>
      <vt:lpstr>Counter Mode</vt:lpstr>
      <vt:lpstr>PowerPoint Presentation</vt:lpstr>
      <vt:lpstr>Prinsip-prinsip Perancangan Cipher Blok</vt:lpstr>
      <vt:lpstr>Prinsip Confusion dan Diffusion dari Shannon.</vt:lpstr>
      <vt:lpstr>PowerPoint Presentation</vt:lpstr>
      <vt:lpstr>PowerPoint Presentation</vt:lpstr>
      <vt:lpstr>Cipher Berulang (Iterated Cipher)</vt:lpstr>
      <vt:lpstr>PowerPoint Presentation</vt:lpstr>
      <vt:lpstr>Jaringan Feistel (Feistel Network)</vt:lpstr>
      <vt:lpstr>PowerPoint Presentation</vt:lpstr>
      <vt:lpstr>PowerPoint Presentation</vt:lpstr>
      <vt:lpstr>Kotak-S (S-box)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 Munir</dc:creator>
  <cp:lastModifiedBy>Rinaldi Munir</cp:lastModifiedBy>
  <cp:revision>9</cp:revision>
  <dcterms:created xsi:type="dcterms:W3CDTF">2020-09-22T04:12:11Z</dcterms:created>
  <dcterms:modified xsi:type="dcterms:W3CDTF">2020-09-23T10:44:24Z</dcterms:modified>
</cp:coreProperties>
</file>