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66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65" r:id="rId11"/>
    <p:sldId id="356" r:id="rId12"/>
    <p:sldId id="357" r:id="rId13"/>
    <p:sldId id="358" r:id="rId14"/>
    <p:sldId id="359" r:id="rId15"/>
    <p:sldId id="3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ACE09-D36E-400C-9729-60A3E6348E6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DAD2F-48F1-49CD-83E6-A155EE2F8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26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98FD0-98E6-43C3-BEE5-E68885DD0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A6D29-3FF1-4EA2-A038-D0812F721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EE617-5B1A-495A-BD0D-F592E0375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111A1-3738-4F4A-A77A-BD7E3D377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41078-9C26-4E47-B8E2-011E5DF6F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C7F8A-D2C0-4CF5-A338-0300F5AB2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3EAC75-2A91-4306-A778-8895C2865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BEF9-9D23-4F7B-94FB-CB2A20CF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DA988-DD48-4E40-A4F8-CCB853486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0CEC-B1BE-4895-8A4D-5148059E6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3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4E8F5B-CC9F-4B11-9F47-92EA96AA1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7B0D5-A49B-4439-935E-01394734A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0E16D-0054-42EB-8F5E-B8E3A705C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09B67-9DBE-48C3-A6E3-F71CCAE7D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3A905-2C77-4D96-9A71-4D75FB6A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6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4D7D5-A2A5-4D93-AF29-956B936E2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2EB9B-77D7-401C-A1CA-FDB764292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8ECEB-646F-4815-AB03-4A71C7B2C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F4995-7462-4FCF-A42A-ADE84F93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67EF5-846D-4AF8-AD48-5DDF7078D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9DF5B-C97F-4791-BBED-082CDC4C6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B3F8A-5634-446A-8662-2C26A174C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2D45E-AC96-4AAD-A20D-AA06CFB65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0B81F-2EEE-44FA-8565-E3D0208ED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66A81-F967-40BE-83CE-F8F13032C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3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B3C40-5C85-4ECA-9059-35C32FB1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62ACC-60B6-4040-BCBD-0701C86CF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69F97-40BC-4FDB-8540-CD41CED81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BA491-115F-4547-96BB-87DA239E3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34F90-159B-408F-BCDA-4889D256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47991-8098-4BD6-BD32-AA859611A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6A865-9CC7-4E91-9B85-147F0AD13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3A896-098C-48C7-B2B5-9AA3EF663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5C260-CD60-4762-83FA-FCA243A9F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C74EEE-20DF-49A9-A9D3-1FD5497E0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24DCBB-CED0-4C5E-9606-A327F7E0B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F97F79-49C6-4B4D-B7FB-E1F593CBC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63F90D-B06E-4DB7-892C-8A60B11CD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7C7783-A883-41FB-BCFF-3BA1C5248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8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6AECB-06A8-4FF1-885C-66735E58A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F73383-D2F6-494E-8AA6-CA7BF27A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2D975E-9DA4-4199-AE6E-814CCF05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14AD3F-5032-4E51-AB8D-F6FE798E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E300F6-9D92-49C4-A71D-5AE384FD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FF29D5-66D6-4D8A-B013-4723509F2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AC960-28AF-4BE2-9DCF-873BD6006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7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2F6E8-03F6-4382-B494-E36532E34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EF132-4264-4A52-83E5-AFACBAF7A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2D607-34B2-4CC1-8221-71F1AB774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5FE4B-EC30-43FC-B753-845ABDBF2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668D7-755C-4663-AA2B-BF54D499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6F8B5-12CF-4C5F-AAD7-9B74A2052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8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6978-443F-4C44-B1B1-175570574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586047-A086-4ECA-BFB5-B72CEB122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9D7DA-0676-4489-93B8-EB07CB886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6B172-6C89-4607-BA7C-5C4DF5E6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33DC8-FEE4-4805-BE1C-EBB26ED0A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EF409-E3A2-446B-9391-53D5C8086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4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D521DD-1B32-4166-9749-E557CF8E4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6EE9B-2B09-44ED-ABEE-2E8B843A3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D2774-0790-4A0D-9C87-ADB0B5B40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D1C58-6DB3-4148-AFBA-1BA015791220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1C463-4D71-4A78-99CE-825457E37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3E7BE-1E10-4A86-BB1C-056FE354E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98375-7633-4DE4-BEC0-5B6BC30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1838960"/>
            <a:ext cx="7678738" cy="186547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Modern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4: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Prinsip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Perancangan</a:t>
            </a:r>
            <a:r>
              <a:rPr lang="en-US" altLang="en-US" sz="3600" b="1">
                <a:solidFill>
                  <a:srgbClr val="FF0000"/>
                </a:solidFill>
                <a:cs typeface="Times New Roman" panose="02020603050405020304" pitchFamily="18" charset="0"/>
              </a:rPr>
              <a:t> Block 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Cipher)</a:t>
            </a:r>
            <a:br>
              <a:rPr lang="en-US" alt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 err="1"/>
              <a:t>Oleh</a:t>
            </a:r>
            <a:r>
              <a:rPr lang="en-US" kern="0" dirty="0"/>
              <a:t>: Dr. Rinaldi </a:t>
            </a:r>
            <a:r>
              <a:rPr lang="en-US" kern="0" dirty="0" err="1"/>
              <a:t>Munir</a:t>
            </a:r>
            <a:endParaRPr lang="en-US" kern="0" dirty="0"/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09"/>
    </mc:Choice>
    <mc:Fallback xmlns="">
      <p:transition spd="slow" advTm="2220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oter Placeholder 1">
            <a:extLst>
              <a:ext uri="{FF2B5EF4-FFF2-40B4-BE49-F238E27FC236}">
                <a16:creationId xmlns:a16="http://schemas.microsoft.com/office/drawing/2014/main" id="{28C21F67-D2B7-4619-AB68-77E9D671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400"/>
              <a:t>Rinaldi M/IF4020 Kriptografi</a:t>
            </a:r>
          </a:p>
        </p:txBody>
      </p:sp>
      <p:sp>
        <p:nvSpPr>
          <p:cNvPr id="104451" name="Slide Number Placeholder 2">
            <a:extLst>
              <a:ext uri="{FF2B5EF4-FFF2-40B4-BE49-F238E27FC236}">
                <a16:creationId xmlns:a16="http://schemas.microsoft.com/office/drawing/2014/main" id="{99C378E9-08C0-440A-8A0E-DA8C20D0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29AA420-4932-46A8-8657-439F3919D7F5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104452" name="Rectangle 2">
            <a:extLst>
              <a:ext uri="{FF2B5EF4-FFF2-40B4-BE49-F238E27FC236}">
                <a16:creationId xmlns:a16="http://schemas.microsoft.com/office/drawing/2014/main" id="{698B3149-DC05-4704-9E29-34F48FCFA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1" y="1521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104453" name="Picture 1">
            <a:extLst>
              <a:ext uri="{FF2B5EF4-FFF2-40B4-BE49-F238E27FC236}">
                <a16:creationId xmlns:a16="http://schemas.microsoft.com/office/drawing/2014/main" id="{3005A3E1-CECD-4FF6-BE21-8FA908F96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514350"/>
            <a:ext cx="738822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4" name="Rectangle 4">
            <a:extLst>
              <a:ext uri="{FF2B5EF4-FFF2-40B4-BE49-F238E27FC236}">
                <a16:creationId xmlns:a16="http://schemas.microsoft.com/office/drawing/2014/main" id="{0E54967B-B8D7-45A9-8C14-52C5105E8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6" y="4035426"/>
            <a:ext cx="7229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Jaringan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Feistel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pada dekripsi putaran ke-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94C444-F776-4127-9B8C-007603FF8179}"/>
              </a:ext>
            </a:extLst>
          </p:cNvPr>
          <p:cNvSpPr/>
          <p:nvPr/>
        </p:nvSpPr>
        <p:spPr>
          <a:xfrm>
            <a:off x="2562226" y="4953001"/>
            <a:ext cx="6657975" cy="8199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just">
              <a:lnSpc>
                <a:spcPct val="97000"/>
              </a:lnSpc>
              <a:spcBef>
                <a:spcPts val="600"/>
              </a:spcBef>
              <a:defRPr/>
            </a:pP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R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1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>
              <a:defRPr/>
            </a:pP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L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1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B21DDCCA-1E7C-428B-A728-E9F265F2D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3139" y="476568"/>
            <a:ext cx="8162925" cy="1179512"/>
          </a:xfrm>
        </p:spPr>
        <p:txBody>
          <a:bodyPr/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Kotak-</a:t>
            </a:r>
            <a:r>
              <a:rPr lang="en-US" altLang="en-US" b="1" i="1" dirty="0">
                <a:cs typeface="Times New Roman" panose="02020603050405020304" pitchFamily="18" charset="0"/>
              </a:rPr>
              <a:t>S</a:t>
            </a:r>
            <a:r>
              <a:rPr lang="en-US" altLang="en-US" b="1" dirty="0">
                <a:cs typeface="Times New Roman" panose="02020603050405020304" pitchFamily="18" charset="0"/>
              </a:rPr>
              <a:t> (S-</a:t>
            </a:r>
            <a:r>
              <a:rPr lang="en-US" altLang="en-US" b="1" i="1" dirty="0">
                <a:cs typeface="Times New Roman" panose="02020603050405020304" pitchFamily="18" charset="0"/>
              </a:rPr>
              <a:t>box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BF03315E-C08B-4467-9F6F-8EC70C83C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39" y="1905001"/>
            <a:ext cx="10380661" cy="4710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Kotak-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matriks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memetakan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bit yang lain.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kebanyakan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memetakan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 n </a:t>
            </a:r>
            <a:r>
              <a:rPr lang="en-US" altLang="en-US" sz="2400" dirty="0">
                <a:cs typeface="Times New Roman" panose="02020603050405020304" pitchFamily="18" charset="0"/>
              </a:rPr>
              <a:t>bit </a:t>
            </a:r>
            <a:r>
              <a:rPr lang="en-US" altLang="en-US" sz="2400" dirty="0" err="1">
                <a:cs typeface="Times New Roman" panose="02020603050405020304" pitchFamily="18" charset="0"/>
              </a:rPr>
              <a:t>keluaran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dinamakan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 </a:t>
            </a:r>
            <a:r>
              <a:rPr lang="en-US" altLang="en-US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400" i="1" dirty="0">
                <a:cs typeface="Times New Roman" panose="02020603050405020304" pitchFamily="18" charset="0"/>
              </a:rPr>
              <a:t> 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S-box</a:t>
            </a:r>
            <a:r>
              <a:rPr lang="en-US" altLang="en-US" sz="2400" dirty="0">
                <a:cs typeface="Times New Roman" panose="02020603050405020304" pitchFamily="18" charset="0"/>
              </a:rPr>
              <a:t>. 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Kotak-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satu-satunya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langkah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nirlanjar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operasinya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look-up table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look-up table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dijadikan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indeks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,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keluarannya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entry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400" dirty="0"/>
          </a:p>
        </p:txBody>
      </p:sp>
      <p:sp>
        <p:nvSpPr>
          <p:cNvPr id="105476" name="Footer Placeholder 1">
            <a:extLst>
              <a:ext uri="{FF2B5EF4-FFF2-40B4-BE49-F238E27FC236}">
                <a16:creationId xmlns:a16="http://schemas.microsoft.com/office/drawing/2014/main" id="{851D96E7-1E46-44A2-B072-A0C0A12EF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5477" name="Slide Number Placeholder 2">
            <a:extLst>
              <a:ext uri="{FF2B5EF4-FFF2-40B4-BE49-F238E27FC236}">
                <a16:creationId xmlns:a16="http://schemas.microsoft.com/office/drawing/2014/main" id="{812F3025-EDFF-4F27-A826-C305EBB9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677223-C3DF-41E5-9C48-BEA209086C4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498" name="Object 2">
            <a:extLst>
              <a:ext uri="{FF2B5EF4-FFF2-40B4-BE49-F238E27FC236}">
                <a16:creationId xmlns:a16="http://schemas.microsoft.com/office/drawing/2014/main" id="{78A57A3B-7C85-492C-B8EE-D83474E610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93800" y="649286"/>
          <a:ext cx="8153400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5629656" imgH="1808988" progId="Word.Document.8">
                  <p:embed/>
                </p:oleObj>
              </mc:Choice>
              <mc:Fallback>
                <p:oleObj name="Document" r:id="rId3" imgW="5629656" imgH="1808988" progId="Word.Document.8">
                  <p:embed/>
                  <p:pic>
                    <p:nvPicPr>
                      <p:cNvPr id="106498" name="Object 2">
                        <a:extLst>
                          <a:ext uri="{FF2B5EF4-FFF2-40B4-BE49-F238E27FC236}">
                            <a16:creationId xmlns:a16="http://schemas.microsoft.com/office/drawing/2014/main" id="{78A57A3B-7C85-492C-B8EE-D83474E610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649286"/>
                        <a:ext cx="8153400" cy="262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99" name="Object 3">
            <a:extLst>
              <a:ext uri="{FF2B5EF4-FFF2-40B4-BE49-F238E27FC236}">
                <a16:creationId xmlns:a16="http://schemas.microsoft.com/office/drawing/2014/main" id="{274B746E-5AD1-4127-8901-106E7DD25F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63040" y="3728243"/>
          <a:ext cx="8229600" cy="217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5" imgW="5486400" imgH="1445514" progId="Word.Document.8">
                  <p:embed/>
                </p:oleObj>
              </mc:Choice>
              <mc:Fallback>
                <p:oleObj name="Document" r:id="rId5" imgW="5486400" imgH="1445514" progId="Word.Document.8">
                  <p:embed/>
                  <p:pic>
                    <p:nvPicPr>
                      <p:cNvPr id="106499" name="Object 3">
                        <a:extLst>
                          <a:ext uri="{FF2B5EF4-FFF2-40B4-BE49-F238E27FC236}">
                            <a16:creationId xmlns:a16="http://schemas.microsoft.com/office/drawing/2014/main" id="{274B746E-5AD1-4127-8901-106E7DD25F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040" y="3728243"/>
                        <a:ext cx="8229600" cy="217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0" name="Footer Placeholder 1">
            <a:extLst>
              <a:ext uri="{FF2B5EF4-FFF2-40B4-BE49-F238E27FC236}">
                <a16:creationId xmlns:a16="http://schemas.microsoft.com/office/drawing/2014/main" id="{D9CD58CF-1373-4B65-B223-53345EB2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6501" name="Slide Number Placeholder 2">
            <a:extLst>
              <a:ext uri="{FF2B5EF4-FFF2-40B4-BE49-F238E27FC236}">
                <a16:creationId xmlns:a16="http://schemas.microsoft.com/office/drawing/2014/main" id="{C437B956-53BE-4514-BA89-A89C5F8F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6DDBA7-7E4E-471F-A147-EB7E9ED63F9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3">
            <a:extLst>
              <a:ext uri="{FF2B5EF4-FFF2-40B4-BE49-F238E27FC236}">
                <a16:creationId xmlns:a16="http://schemas.microsoft.com/office/drawing/2014/main" id="{6D4E7A88-F63B-4148-90DE-3844471C7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1" y="1163320"/>
            <a:ext cx="10058399" cy="48768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110100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Nomor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baris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tabel</a:t>
            </a:r>
            <a:r>
              <a:rPr lang="en-US" altLang="en-US" dirty="0">
                <a:cs typeface="Times New Roman" panose="02020603050405020304" pitchFamily="18" charset="0"/>
              </a:rPr>
              <a:t> = 10 (</a:t>
            </a:r>
            <a:r>
              <a:rPr lang="en-US" altLang="en-US" dirty="0" err="1">
                <a:cs typeface="Times New Roman" panose="02020603050405020304" pitchFamily="18" charset="0"/>
              </a:rPr>
              <a:t>baris</a:t>
            </a:r>
            <a:r>
              <a:rPr lang="en-US" altLang="en-US" dirty="0">
                <a:cs typeface="Times New Roman" panose="02020603050405020304" pitchFamily="18" charset="0"/>
              </a:rPr>
              <a:t> 2)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Nomor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kolom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tabel</a:t>
            </a:r>
            <a:r>
              <a:rPr lang="en-US" altLang="en-US" dirty="0">
                <a:cs typeface="Times New Roman" panose="02020603050405020304" pitchFamily="18" charset="0"/>
              </a:rPr>
              <a:t> = 1010 (</a:t>
            </a:r>
            <a:r>
              <a:rPr lang="en-US" altLang="en-US" dirty="0" err="1">
                <a:cs typeface="Times New Roman" panose="02020603050405020304" pitchFamily="18" charset="0"/>
              </a:rPr>
              <a:t>kolom</a:t>
            </a:r>
            <a:r>
              <a:rPr lang="en-US" altLang="en-US" dirty="0">
                <a:cs typeface="Times New Roman" panose="02020603050405020304" pitchFamily="18" charset="0"/>
              </a:rPr>
              <a:t> 10)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Jadi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substitusi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110100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entry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baris</a:t>
            </a:r>
            <a:r>
              <a:rPr lang="en-US" altLang="en-US" dirty="0">
                <a:cs typeface="Times New Roman" panose="02020603050405020304" pitchFamily="18" charset="0"/>
              </a:rPr>
              <a:t> 2 dan </a:t>
            </a:r>
            <a:r>
              <a:rPr lang="en-US" altLang="en-US" dirty="0" err="1">
                <a:cs typeface="Times New Roman" panose="02020603050405020304" pitchFamily="18" charset="0"/>
              </a:rPr>
              <a:t>kolom</a:t>
            </a:r>
            <a:r>
              <a:rPr lang="en-US" altLang="en-US" dirty="0">
                <a:cs typeface="Times New Roman" panose="02020603050405020304" pitchFamily="18" charset="0"/>
              </a:rPr>
              <a:t> 10,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0100 (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4 </a:t>
            </a:r>
            <a:r>
              <a:rPr lang="en-US" altLang="en-US" dirty="0" err="1">
                <a:cs typeface="Times New Roman" panose="02020603050405020304" pitchFamily="18" charset="0"/>
              </a:rPr>
              <a:t>desimal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DES 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8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kotak</a:t>
            </a:r>
            <a:r>
              <a:rPr lang="en-US" altLang="en-US" dirty="0">
                <a:cs typeface="Times New Roman" panose="02020603050405020304" pitchFamily="18" charset="0"/>
              </a:rPr>
              <a:t>-S</a:t>
            </a: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  <p:sp>
        <p:nvSpPr>
          <p:cNvPr id="107523" name="Footer Placeholder 1">
            <a:extLst>
              <a:ext uri="{FF2B5EF4-FFF2-40B4-BE49-F238E27FC236}">
                <a16:creationId xmlns:a16="http://schemas.microsoft.com/office/drawing/2014/main" id="{A04512A9-2395-4211-A0D2-55BAED214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7524" name="Slide Number Placeholder 2">
            <a:extLst>
              <a:ext uri="{FF2B5EF4-FFF2-40B4-BE49-F238E27FC236}">
                <a16:creationId xmlns:a16="http://schemas.microsoft.com/office/drawing/2014/main" id="{761346FD-0CB5-4074-A991-AE538F12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2A67A8-113A-494C-A101-53B779B0CA1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Content Placeholder 2">
            <a:extLst>
              <a:ext uri="{FF2B5EF4-FFF2-40B4-BE49-F238E27FC236}">
                <a16:creationId xmlns:a16="http://schemas.microsoft.com/office/drawing/2014/main" id="{DFE99315-86D5-4AD0-8794-87ABA8F85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846139"/>
            <a:ext cx="7772400" cy="5410200"/>
          </a:xfrm>
        </p:spPr>
        <p:txBody>
          <a:bodyPr/>
          <a:lstStyle/>
          <a:p>
            <a:r>
              <a:rPr lang="en-US" altLang="en-US" dirty="0"/>
              <a:t>Pada AES </a:t>
            </a:r>
            <a:r>
              <a:rPr lang="en-US" altLang="en-US" dirty="0" err="1"/>
              <a:t>kotak</a:t>
            </a:r>
            <a:r>
              <a:rPr lang="en-US" altLang="en-US" dirty="0"/>
              <a:t> S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:</a:t>
            </a:r>
          </a:p>
        </p:txBody>
      </p:sp>
      <p:sp>
        <p:nvSpPr>
          <p:cNvPr id="108547" name="Footer Placeholder 3">
            <a:extLst>
              <a:ext uri="{FF2B5EF4-FFF2-40B4-BE49-F238E27FC236}">
                <a16:creationId xmlns:a16="http://schemas.microsoft.com/office/drawing/2014/main" id="{7EA90E2B-2BD4-4FCC-B9DE-8B24BF047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108548" name="Slide Number Placeholder 4">
            <a:extLst>
              <a:ext uri="{FF2B5EF4-FFF2-40B4-BE49-F238E27FC236}">
                <a16:creationId xmlns:a16="http://schemas.microsoft.com/office/drawing/2014/main" id="{0340C9A7-79B3-4339-ABED-5D1115B3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7C2F52-97E2-4079-B75F-464EA992DC98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pic>
        <p:nvPicPr>
          <p:cNvPr id="108549" name="Picture 4">
            <a:extLst>
              <a:ext uri="{FF2B5EF4-FFF2-40B4-BE49-F238E27FC236}">
                <a16:creationId xmlns:a16="http://schemas.microsoft.com/office/drawing/2014/main" id="{4C955125-BF99-4937-B248-C30C71AFD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520" y="1778954"/>
            <a:ext cx="62484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>
            <a:extLst>
              <a:ext uri="{FF2B5EF4-FFF2-40B4-BE49-F238E27FC236}">
                <a16:creationId xmlns:a16="http://schemas.microsoft.com/office/drawing/2014/main" id="{D363DE5A-F92E-40F3-95E7-B25ADD4E5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24812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9571" name="Picture 4">
            <a:extLst>
              <a:ext uri="{FF2B5EF4-FFF2-40B4-BE49-F238E27FC236}">
                <a16:creationId xmlns:a16="http://schemas.microsoft.com/office/drawing/2014/main" id="{C8364F54-85D9-40AA-B0DB-23095098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"/>
            <a:ext cx="70104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2" name="Rectangle 7">
            <a:extLst>
              <a:ext uri="{FF2B5EF4-FFF2-40B4-BE49-F238E27FC236}">
                <a16:creationId xmlns:a16="http://schemas.microsoft.com/office/drawing/2014/main" id="{DF2A4508-A167-4242-BA49-295FBF7EE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227488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9573" name="Picture 6">
            <a:extLst>
              <a:ext uri="{FF2B5EF4-FFF2-40B4-BE49-F238E27FC236}">
                <a16:creationId xmlns:a16="http://schemas.microsoft.com/office/drawing/2014/main" id="{60F3EF99-46C6-4721-8504-5833CBF9F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0"/>
            <a:ext cx="7010400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4" name="Footer Placeholder 8">
            <a:extLst>
              <a:ext uri="{FF2B5EF4-FFF2-40B4-BE49-F238E27FC236}">
                <a16:creationId xmlns:a16="http://schemas.microsoft.com/office/drawing/2014/main" id="{1DDCA94E-974B-4F73-8ED6-49E7858A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48200" y="6248400"/>
            <a:ext cx="40909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M/IF4020 Kriptografi</a:t>
            </a:r>
          </a:p>
        </p:txBody>
      </p:sp>
      <p:sp>
        <p:nvSpPr>
          <p:cNvPr id="109575" name="Slide Number Placeholder 1">
            <a:extLst>
              <a:ext uri="{FF2B5EF4-FFF2-40B4-BE49-F238E27FC236}">
                <a16:creationId xmlns:a16="http://schemas.microsoft.com/office/drawing/2014/main" id="{ABDBF756-F469-4389-8369-719DA7657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BE44B8-5A0D-4896-8A2A-8BA1BF7E9E3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59633856-508C-424A-B173-AFCE5C5CE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cs typeface="Times New Roman" panose="02020603050405020304" pitchFamily="18" charset="0"/>
              </a:rPr>
              <a:t>Prinsip-prinsip Perancangan </a:t>
            </a:r>
            <a:r>
              <a:rPr lang="en-US" altLang="en-US" b="1" i="1">
                <a:cs typeface="Times New Roman" panose="02020603050405020304" pitchFamily="18" charset="0"/>
              </a:rPr>
              <a:t>Cipher</a:t>
            </a:r>
            <a:r>
              <a:rPr lang="en-US" altLang="en-US" b="1">
                <a:cs typeface="Times New Roman" panose="02020603050405020304" pitchFamily="18" charset="0"/>
              </a:rPr>
              <a:t> Blok</a:t>
            </a:r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A9D49075-7719-4B50-B1D1-FDCC7C19E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Prinsip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Confusion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Diffusion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Shannon.</a:t>
            </a:r>
            <a:r>
              <a:rPr lang="en-GB" altLang="en-US" dirty="0"/>
              <a:t> 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berulang</a:t>
            </a:r>
            <a:r>
              <a:rPr lang="en-US" altLang="en-US" dirty="0"/>
              <a:t> (</a:t>
            </a:r>
            <a:r>
              <a:rPr lang="en-US" altLang="en-US" i="1" dirty="0"/>
              <a:t>iterated cipher</a:t>
            </a:r>
            <a:r>
              <a:rPr lang="en-US" altLang="en-US" dirty="0"/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cs typeface="Times New Roman" panose="02020603050405020304" pitchFamily="18" charset="0"/>
              </a:rPr>
              <a:t> Feistel (</a:t>
            </a:r>
            <a:r>
              <a:rPr lang="en-US" altLang="en-US" i="1" dirty="0">
                <a:cs typeface="Times New Roman" panose="02020603050405020304" pitchFamily="18" charset="0"/>
              </a:rPr>
              <a:t>Feistel Network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>
                <a:cs typeface="Times New Roman" panose="02020603050405020304" pitchFamily="18" charset="0"/>
              </a:rPr>
              <a:t>Kotak-S (</a:t>
            </a:r>
            <a:r>
              <a:rPr lang="en-US" altLang="en-US" i="1" dirty="0">
                <a:cs typeface="Times New Roman" panose="02020603050405020304" pitchFamily="18" charset="0"/>
              </a:rPr>
              <a:t>S-box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endParaRPr lang="en-GB" altLang="en-US" dirty="0"/>
          </a:p>
        </p:txBody>
      </p:sp>
      <p:sp>
        <p:nvSpPr>
          <p:cNvPr id="96260" name="Footer Placeholder 1">
            <a:extLst>
              <a:ext uri="{FF2B5EF4-FFF2-40B4-BE49-F238E27FC236}">
                <a16:creationId xmlns:a16="http://schemas.microsoft.com/office/drawing/2014/main" id="{FDAD3589-5ACC-4483-959A-9E34FDBFB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6261" name="Slide Number Placeholder 2">
            <a:extLst>
              <a:ext uri="{FF2B5EF4-FFF2-40B4-BE49-F238E27FC236}">
                <a16:creationId xmlns:a16="http://schemas.microsoft.com/office/drawing/2014/main" id="{6365E63B-0DD1-48A8-9E15-70CBA353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649727-D70C-42C6-AD8F-842097F6902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B4BA1B16-DFAF-4B7A-83DC-704D5DD97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>
                <a:cs typeface="Times New Roman" panose="02020603050405020304" pitchFamily="18" charset="0"/>
              </a:rPr>
              <a:t>Prinsip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cs typeface="Times New Roman" panose="02020603050405020304" pitchFamily="18" charset="0"/>
              </a:rPr>
              <a:t>Confusion</a:t>
            </a:r>
            <a:r>
              <a:rPr lang="en-US" altLang="en-US" sz="4000" b="1" dirty="0">
                <a:cs typeface="Times New Roman" panose="02020603050405020304" pitchFamily="18" charset="0"/>
              </a:rPr>
              <a:t> dan </a:t>
            </a:r>
            <a:r>
              <a:rPr lang="en-US" altLang="en-US" sz="4000" b="1" i="1" dirty="0">
                <a:cs typeface="Times New Roman" panose="02020603050405020304" pitchFamily="18" charset="0"/>
              </a:rPr>
              <a:t>Diffusion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dari</a:t>
            </a:r>
            <a:r>
              <a:rPr lang="en-US" altLang="en-US" sz="4000" b="1" dirty="0">
                <a:cs typeface="Times New Roman" panose="02020603050405020304" pitchFamily="18" charset="0"/>
              </a:rPr>
              <a:t> Shannon.</a:t>
            </a:r>
            <a:endParaRPr lang="en-GB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97283" name="Content Placeholder 3">
            <a:extLst>
              <a:ext uri="{FF2B5EF4-FFF2-40B4-BE49-F238E27FC236}">
                <a16:creationId xmlns:a16="http://schemas.microsoft.com/office/drawing/2014/main" id="{476060C1-9CE2-419A-A9DF-093C8B521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680" y="1676400"/>
            <a:ext cx="10515600" cy="4114800"/>
          </a:xfrm>
        </p:spPr>
        <p:txBody>
          <a:bodyPr>
            <a:noAutofit/>
          </a:bodyPr>
          <a:lstStyle/>
          <a:p>
            <a:r>
              <a:rPr lang="en-US" altLang="en-US" dirty="0"/>
              <a:t>Banyak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klasik</a:t>
            </a:r>
            <a:r>
              <a:rPr lang="en-US" altLang="en-US" dirty="0"/>
              <a:t> yang </a:t>
            </a:r>
            <a:r>
              <a:rPr lang="en-US" altLang="en-US" dirty="0" err="1"/>
              <a:t>telah</a:t>
            </a:r>
            <a:r>
              <a:rPr lang="en-US" altLang="en-US" dirty="0"/>
              <a:t> </a:t>
            </a:r>
            <a:r>
              <a:rPr lang="en-US" altLang="en-US" dirty="0" err="1"/>
              <a:t>berhasil</a:t>
            </a:r>
            <a:r>
              <a:rPr lang="en-US" altLang="en-US" dirty="0"/>
              <a:t> </a:t>
            </a:r>
            <a:r>
              <a:rPr lang="en-US" altLang="en-US" dirty="0" err="1"/>
              <a:t>dipecahkan</a:t>
            </a:r>
            <a:r>
              <a:rPr lang="en-US" altLang="en-US" dirty="0"/>
              <a:t>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distribusi</a:t>
            </a:r>
            <a:r>
              <a:rPr lang="en-US" altLang="en-US" dirty="0"/>
              <a:t> </a:t>
            </a:r>
            <a:r>
              <a:rPr lang="en-US" altLang="en-US" dirty="0" err="1"/>
              <a:t>statistik</a:t>
            </a:r>
            <a:r>
              <a:rPr lang="en-US" altLang="en-US" dirty="0"/>
              <a:t> </a:t>
            </a:r>
            <a:r>
              <a:rPr lang="en-US" altLang="en-US" dirty="0" err="1"/>
              <a:t>plainteks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bahasa</a:t>
            </a:r>
            <a:r>
              <a:rPr lang="en-US" altLang="en-US" dirty="0"/>
              <a:t> </a:t>
            </a:r>
            <a:r>
              <a:rPr lang="en-US" altLang="en-US" dirty="0" err="1"/>
              <a:t>diketahui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/>
              <a:t>Claude Shannon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makalah</a:t>
            </a:r>
            <a:r>
              <a:rPr lang="en-US" altLang="en-US" dirty="0"/>
              <a:t> </a:t>
            </a:r>
            <a:r>
              <a:rPr lang="en-US" altLang="en-US" dirty="0" err="1"/>
              <a:t>klasiknya</a:t>
            </a:r>
            <a:r>
              <a:rPr lang="en-US" altLang="en-US" dirty="0"/>
              <a:t> </a:t>
            </a:r>
            <a:r>
              <a:rPr lang="en-US" altLang="en-US" dirty="0" err="1"/>
              <a:t>tahun</a:t>
            </a:r>
            <a:r>
              <a:rPr lang="en-US" altLang="en-US" dirty="0"/>
              <a:t> 1949, </a:t>
            </a:r>
            <a:r>
              <a:rPr lang="en-US" altLang="en-US" i="1" dirty="0"/>
              <a:t>Communication theory of secrecy systems</a:t>
            </a:r>
            <a:r>
              <a:rPr lang="en-US" altLang="en-US" dirty="0"/>
              <a:t>, </a:t>
            </a:r>
            <a:r>
              <a:rPr lang="en-US" altLang="en-US" dirty="0" err="1"/>
              <a:t>memperkenalkan</a:t>
            </a:r>
            <a:r>
              <a:rPr lang="en-US" altLang="en-US" dirty="0"/>
              <a:t> </a:t>
            </a: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i="1" dirty="0"/>
              <a:t>confusion</a:t>
            </a:r>
            <a:r>
              <a:rPr lang="en-US" altLang="en-US" dirty="0"/>
              <a:t> dan </a:t>
            </a:r>
            <a:r>
              <a:rPr lang="en-US" altLang="en-US" i="1" dirty="0"/>
              <a:t>diffusion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membuat</a:t>
            </a:r>
            <a:r>
              <a:rPr lang="en-US" altLang="en-US" dirty="0"/>
              <a:t> </a:t>
            </a:r>
            <a:r>
              <a:rPr lang="en-US" altLang="en-US" dirty="0" err="1"/>
              <a:t>serangan</a:t>
            </a:r>
            <a:r>
              <a:rPr lang="en-US" altLang="en-US" dirty="0"/>
              <a:t> </a:t>
            </a:r>
            <a:r>
              <a:rPr lang="en-US" altLang="en-US" dirty="0" err="1"/>
              <a:t>statistik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rumit</a:t>
            </a:r>
            <a:r>
              <a:rPr lang="en-US" altLang="en-US" dirty="0"/>
              <a:t>.</a:t>
            </a:r>
            <a:endParaRPr lang="en-US" altLang="en-US" i="1" dirty="0"/>
          </a:p>
          <a:p>
            <a:endParaRPr lang="en-US" altLang="en-US" dirty="0"/>
          </a:p>
          <a:p>
            <a:r>
              <a:rPr lang="en-US" altLang="en-US" dirty="0" err="1"/>
              <a:t>Dua</a:t>
            </a:r>
            <a:r>
              <a:rPr lang="en-US" altLang="en-US" dirty="0"/>
              <a:t>  </a:t>
            </a: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panduan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merancang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.</a:t>
            </a:r>
          </a:p>
        </p:txBody>
      </p:sp>
      <p:sp>
        <p:nvSpPr>
          <p:cNvPr id="97284" name="Footer Placeholder 1">
            <a:extLst>
              <a:ext uri="{FF2B5EF4-FFF2-40B4-BE49-F238E27FC236}">
                <a16:creationId xmlns:a16="http://schemas.microsoft.com/office/drawing/2014/main" id="{A307F521-7BDA-438E-82CE-1D6B5E30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7285" name="Slide Number Placeholder 2">
            <a:extLst>
              <a:ext uri="{FF2B5EF4-FFF2-40B4-BE49-F238E27FC236}">
                <a16:creationId xmlns:a16="http://schemas.microsoft.com/office/drawing/2014/main" id="{4E203ADD-03D3-4A54-AE49-E557D991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B8126E-8BE3-423D-B66D-85696D3BA7E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3">
            <a:extLst>
              <a:ext uri="{FF2B5EF4-FFF2-40B4-BE49-F238E27FC236}">
                <a16:creationId xmlns:a16="http://schemas.microsoft.com/office/drawing/2014/main" id="{9AD9F9E1-EE9A-488A-8D9B-6ED63F5F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98307" name="Slide Number Placeholder 4">
            <a:extLst>
              <a:ext uri="{FF2B5EF4-FFF2-40B4-BE49-F238E27FC236}">
                <a16:creationId xmlns:a16="http://schemas.microsoft.com/office/drawing/2014/main" id="{82B8DEFB-4FB4-4CF8-AD1D-69F51DB0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651DF9-5968-4020-921B-1D42A18F908C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4431E5B-AF92-4238-A952-D6169870F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717550"/>
            <a:ext cx="10591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3200" b="1" i="1" kern="0" dirty="0"/>
              <a:t>Confusion</a:t>
            </a:r>
          </a:p>
          <a:p>
            <a:pPr marL="233363" indent="-23336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endParaRPr lang="en-US" kern="0" dirty="0"/>
          </a:p>
          <a:p>
            <a:pPr marL="233363" indent="-23336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2400" kern="0" dirty="0" err="1"/>
              <a:t>Prinsip</a:t>
            </a:r>
            <a:r>
              <a:rPr lang="en-US" sz="2400" kern="0" dirty="0"/>
              <a:t> </a:t>
            </a:r>
            <a:r>
              <a:rPr lang="en-US" sz="2400" kern="0" dirty="0" err="1"/>
              <a:t>ini</a:t>
            </a:r>
            <a:r>
              <a:rPr lang="en-US" sz="2400" kern="0" dirty="0"/>
              <a:t> </a:t>
            </a:r>
            <a:r>
              <a:rPr lang="en-US" sz="2400" kern="0" dirty="0" err="1">
                <a:cs typeface="Times New Roman" pitchFamily="18" charset="0"/>
              </a:rPr>
              <a:t>menyembunyikan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hubungan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apapun</a:t>
            </a:r>
            <a:r>
              <a:rPr lang="en-US" sz="2400" kern="0" dirty="0">
                <a:cs typeface="Times New Roman" pitchFamily="18" charset="0"/>
              </a:rPr>
              <a:t> yang </a:t>
            </a:r>
            <a:r>
              <a:rPr lang="en-US" sz="2400" kern="0" dirty="0" err="1">
                <a:cs typeface="Times New Roman" pitchFamily="18" charset="0"/>
              </a:rPr>
              <a:t>ada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antara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plainteks</a:t>
            </a:r>
            <a:r>
              <a:rPr lang="en-US" sz="2400" kern="0" dirty="0">
                <a:cs typeface="Times New Roman" pitchFamily="18" charset="0"/>
              </a:rPr>
              <a:t>, </a:t>
            </a:r>
            <a:r>
              <a:rPr lang="en-US" sz="2400" kern="0" dirty="0" err="1">
                <a:cs typeface="Times New Roman" pitchFamily="18" charset="0"/>
              </a:rPr>
              <a:t>cipherteks</a:t>
            </a:r>
            <a:r>
              <a:rPr lang="en-US" sz="2400" kern="0" dirty="0">
                <a:cs typeface="Times New Roman" pitchFamily="18" charset="0"/>
              </a:rPr>
              <a:t>, dan </a:t>
            </a:r>
            <a:r>
              <a:rPr lang="en-US" sz="2400" kern="0" dirty="0" err="1">
                <a:cs typeface="Times New Roman" pitchFamily="18" charset="0"/>
              </a:rPr>
              <a:t>kunci</a:t>
            </a:r>
            <a:r>
              <a:rPr lang="en-US" sz="2400" kern="0" dirty="0">
                <a:cs typeface="Times New Roman" pitchFamily="18" charset="0"/>
              </a:rPr>
              <a:t>. </a:t>
            </a:r>
            <a:r>
              <a:rPr lang="en-GB" sz="2400" kern="0" dirty="0"/>
              <a:t> </a:t>
            </a:r>
            <a:endParaRPr lang="en-US" sz="2400" kern="0" dirty="0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400" kern="0" dirty="0">
                <a:cs typeface="Times New Roman" pitchFamily="18" charset="0"/>
              </a:rPr>
              <a:t>	</a:t>
            </a:r>
          </a:p>
          <a:p>
            <a:pPr marL="233363" indent="-23336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2400" kern="0" dirty="0" err="1">
                <a:cs typeface="Times New Roman" pitchFamily="18" charset="0"/>
              </a:rPr>
              <a:t>Prinsip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i="1" kern="0" dirty="0">
                <a:cs typeface="Times New Roman" pitchFamily="18" charset="0"/>
              </a:rPr>
              <a:t>confusion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membuat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kriptanalis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frustasi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untuk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mencari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pola-pola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statistik</a:t>
            </a:r>
            <a:r>
              <a:rPr lang="en-US" sz="2400" kern="0" dirty="0">
                <a:cs typeface="Times New Roman" pitchFamily="18" charset="0"/>
              </a:rPr>
              <a:t> yang </a:t>
            </a:r>
            <a:r>
              <a:rPr lang="en-US" sz="2400" kern="0" dirty="0" err="1">
                <a:cs typeface="Times New Roman" pitchFamily="18" charset="0"/>
              </a:rPr>
              <a:t>muncul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pada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cipherteks</a:t>
            </a:r>
            <a:r>
              <a:rPr lang="en-US" sz="2400" kern="0" dirty="0">
                <a:cs typeface="Times New Roman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endParaRPr lang="en-US" sz="2400" kern="0" dirty="0">
              <a:cs typeface="Times New Roman" pitchFamily="18" charset="0"/>
            </a:endParaRPr>
          </a:p>
          <a:p>
            <a:pPr marL="233363" indent="-23336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2400" i="1" kern="0" dirty="0">
                <a:cs typeface="Times New Roman" pitchFamily="18" charset="0"/>
              </a:rPr>
              <a:t>One-Time Pad </a:t>
            </a:r>
            <a:r>
              <a:rPr lang="en-US" sz="2400" kern="0" dirty="0" err="1">
                <a:cs typeface="Times New Roman" pitchFamily="18" charset="0"/>
              </a:rPr>
              <a:t>adalah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contoh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algoritma</a:t>
            </a:r>
            <a:r>
              <a:rPr lang="en-US" sz="2400" kern="0" dirty="0">
                <a:cs typeface="Times New Roman" pitchFamily="18" charset="0"/>
              </a:rPr>
              <a:t> yang </a:t>
            </a:r>
            <a:r>
              <a:rPr lang="en-US" sz="2400" i="1" kern="0" dirty="0">
                <a:cs typeface="Times New Roman" pitchFamily="18" charset="0"/>
              </a:rPr>
              <a:t>confuse</a:t>
            </a:r>
            <a:r>
              <a:rPr lang="en-US" sz="2400" kern="0" dirty="0"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endParaRPr lang="en-US" sz="2400" kern="0" dirty="0">
              <a:cs typeface="Times New Roman" pitchFamily="18" charset="0"/>
            </a:endParaRPr>
          </a:p>
          <a:p>
            <a:pPr marL="282575" indent="-282575">
              <a:buFont typeface="Arial" pitchFamily="34" charset="0"/>
              <a:buChar char="•"/>
              <a:defRPr/>
            </a:pPr>
            <a:r>
              <a:rPr lang="en-US" sz="2400" i="1" dirty="0"/>
              <a:t>Confusion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direalisasikan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yang </a:t>
            </a:r>
            <a:r>
              <a:rPr lang="en-US" sz="2400" dirty="0" err="1"/>
              <a:t>kompleks</a:t>
            </a:r>
            <a:r>
              <a:rPr lang="en-US" sz="2400" dirty="0"/>
              <a:t>. </a:t>
            </a:r>
          </a:p>
          <a:p>
            <a:pPr marL="282575" indent="-282575">
              <a:buFont typeface="Arial" pitchFamily="34" charset="0"/>
              <a:buChar char="•"/>
              <a:defRPr/>
            </a:pPr>
            <a:endParaRPr lang="en-US" sz="2400" dirty="0"/>
          </a:p>
          <a:p>
            <a:pPr marL="282575" indent="-282575">
              <a:buFont typeface="Arial" pitchFamily="34" charset="0"/>
              <a:buChar char="•"/>
              <a:defRPr/>
            </a:pPr>
            <a:r>
              <a:rPr lang="en-US" sz="2400" dirty="0"/>
              <a:t>DES </a:t>
            </a:r>
            <a:r>
              <a:rPr lang="en-US" sz="2400" dirty="0" err="1"/>
              <a:t>mengimplementasikan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kotak</a:t>
            </a:r>
            <a:r>
              <a:rPr lang="en-US" sz="2400" dirty="0"/>
              <a:t>-S.</a:t>
            </a:r>
            <a:endParaRPr lang="en-US" sz="2400" kern="0" dirty="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400" kern="0" dirty="0">
                <a:cs typeface="Times New Roman" pitchFamily="18" charset="0"/>
              </a:rPr>
              <a:t>	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400" kern="0" dirty="0">
                <a:cs typeface="Times New Roman" pitchFamily="18" charset="0"/>
              </a:rPr>
              <a:t>	</a:t>
            </a:r>
            <a:endParaRPr lang="en-GB" sz="2400" kern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>
            <a:extLst>
              <a:ext uri="{FF2B5EF4-FFF2-40B4-BE49-F238E27FC236}">
                <a16:creationId xmlns:a16="http://schemas.microsoft.com/office/drawing/2014/main" id="{E6112CE8-DF39-48F9-AE0A-B59EC5891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914400"/>
            <a:ext cx="102108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3200" b="1" i="1" dirty="0">
                <a:cs typeface="Times New Roman" pitchFamily="18" charset="0"/>
              </a:rPr>
              <a:t>Diffusion</a:t>
            </a:r>
            <a:endParaRPr lang="en-US" sz="3200" b="1" dirty="0">
              <a:cs typeface="Times New Roman" pitchFamily="18" charset="0"/>
            </a:endParaRPr>
          </a:p>
          <a:p>
            <a:pPr marL="233363" indent="-233363">
              <a:defRPr/>
            </a:pPr>
            <a:endParaRPr lang="en-US" sz="2400" dirty="0">
              <a:cs typeface="Times New Roman" pitchFamily="18" charset="0"/>
            </a:endParaRPr>
          </a:p>
          <a:p>
            <a:pPr marL="233363" indent="-233363">
              <a:defRPr/>
            </a:pPr>
            <a:r>
              <a:rPr lang="en-US" sz="2400" dirty="0" err="1">
                <a:cs typeface="Times New Roman" pitchFamily="18" charset="0"/>
              </a:rPr>
              <a:t>Prinsip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ini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menyebarkan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pengaruh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satu</a:t>
            </a:r>
            <a:r>
              <a:rPr lang="en-US" sz="2400" dirty="0">
                <a:cs typeface="Times New Roman" pitchFamily="18" charset="0"/>
              </a:rPr>
              <a:t> bit </a:t>
            </a:r>
            <a:r>
              <a:rPr lang="en-US" sz="2400" dirty="0" err="1">
                <a:cs typeface="Times New Roman" pitchFamily="18" charset="0"/>
              </a:rPr>
              <a:t>plainteks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atau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kunci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sebanyak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mungkin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cipherteks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 marL="609600" indent="-609600">
              <a:buNone/>
              <a:defRPr/>
            </a:pPr>
            <a:endParaRPr lang="en-US" sz="2400" dirty="0">
              <a:cs typeface="Times New Roman" pitchFamily="18" charset="0"/>
            </a:endParaRPr>
          </a:p>
          <a:p>
            <a:pPr marL="233363" indent="-233363"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Sebagai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contoh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dirty="0" err="1">
                <a:cs typeface="Times New Roman" pitchFamily="18" charset="0"/>
              </a:rPr>
              <a:t>pengubahan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kecil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pada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plainteks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sebanyak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satu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atau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dua</a:t>
            </a:r>
            <a:r>
              <a:rPr lang="en-US" sz="2400" dirty="0">
                <a:cs typeface="Times New Roman" pitchFamily="18" charset="0"/>
              </a:rPr>
              <a:t> bit </a:t>
            </a:r>
            <a:r>
              <a:rPr lang="en-US" sz="2400" dirty="0" err="1">
                <a:cs typeface="Times New Roman" pitchFamily="18" charset="0"/>
              </a:rPr>
              <a:t>menghasilkan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perubahan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pada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cipherteks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tidak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dapat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diprediksi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 marL="609600" indent="-609600">
              <a:buNone/>
              <a:defRPr/>
            </a:pPr>
            <a:endParaRPr lang="en-US" sz="2400" dirty="0">
              <a:cs typeface="Times New Roman" pitchFamily="18" charset="0"/>
            </a:endParaRPr>
          </a:p>
          <a:p>
            <a:pPr marL="282575" indent="-282575">
              <a:defRPr/>
            </a:pPr>
            <a:r>
              <a:rPr lang="en-US" sz="2400" dirty="0">
                <a:cs typeface="Times New Roman" pitchFamily="18" charset="0"/>
              </a:rPr>
              <a:t> Mode CBC </a:t>
            </a:r>
            <a:r>
              <a:rPr lang="en-US" sz="2400" dirty="0" err="1">
                <a:cs typeface="Times New Roman" pitchFamily="18" charset="0"/>
              </a:rPr>
              <a:t>dan</a:t>
            </a:r>
            <a:r>
              <a:rPr lang="en-US" sz="2400" dirty="0">
                <a:cs typeface="Times New Roman" pitchFamily="18" charset="0"/>
              </a:rPr>
              <a:t> CFB </a:t>
            </a:r>
            <a:r>
              <a:rPr lang="en-US" sz="2400" dirty="0" err="1">
                <a:cs typeface="Times New Roman" pitchFamily="18" charset="0"/>
              </a:rPr>
              <a:t>menggunakan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prinsip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ini</a:t>
            </a:r>
            <a:endParaRPr lang="en-US" sz="2400" dirty="0">
              <a:cs typeface="Times New Roman" pitchFamily="18" charset="0"/>
            </a:endParaRPr>
          </a:p>
          <a:p>
            <a:pPr marL="282575" indent="-282575">
              <a:defRPr/>
            </a:pPr>
            <a:endParaRPr lang="en-US" sz="2400" dirty="0">
              <a:cs typeface="Times New Roman" pitchFamily="18" charset="0"/>
            </a:endParaRPr>
          </a:p>
          <a:p>
            <a:pPr marL="282575" indent="-282575">
              <a:defRPr/>
            </a:pPr>
            <a:r>
              <a:rPr lang="en-US" sz="2400" dirty="0" err="1">
                <a:cs typeface="Times New Roman" pitchFamily="18" charset="0"/>
              </a:rPr>
              <a:t>Pada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algoritma</a:t>
            </a:r>
            <a:r>
              <a:rPr lang="en-US" sz="2400" dirty="0">
                <a:cs typeface="Times New Roman" pitchFamily="18" charset="0"/>
              </a:rPr>
              <a:t> DES, </a:t>
            </a:r>
            <a:r>
              <a:rPr lang="en-US" sz="2400" i="1" dirty="0">
                <a:cs typeface="Times New Roman" pitchFamily="18" charset="0"/>
              </a:rPr>
              <a:t>diffusion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direalisasikan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dengan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menggunakan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operasi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permutasi</a:t>
            </a:r>
            <a:r>
              <a:rPr lang="en-US" sz="2400" dirty="0">
                <a:cs typeface="Times New Roman" pitchFamily="18" charset="0"/>
              </a:rPr>
              <a:t>.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99331" name="Footer Placeholder 1">
            <a:extLst>
              <a:ext uri="{FF2B5EF4-FFF2-40B4-BE49-F238E27FC236}">
                <a16:creationId xmlns:a16="http://schemas.microsoft.com/office/drawing/2014/main" id="{D1F8C378-EFF6-4805-8E3B-FFF82162D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9332" name="Slide Number Placeholder 2">
            <a:extLst>
              <a:ext uri="{FF2B5EF4-FFF2-40B4-BE49-F238E27FC236}">
                <a16:creationId xmlns:a16="http://schemas.microsoft.com/office/drawing/2014/main" id="{33C0DCFC-55BD-4E33-B77F-6344D238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353D89-8766-4547-AF17-B0343CC19D1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D541FA6E-3819-42C9-A1E6-485F85964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i="1" dirty="0">
                <a:cs typeface="Times New Roman" panose="02020603050405020304" pitchFamily="18" charset="0"/>
              </a:rPr>
              <a:t>Cipher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Berulang</a:t>
            </a:r>
            <a:r>
              <a:rPr lang="en-US" altLang="en-US" sz="4000" b="1" dirty="0">
                <a:cs typeface="Times New Roman" panose="02020603050405020304" pitchFamily="18" charset="0"/>
              </a:rPr>
              <a:t> (</a:t>
            </a:r>
            <a:r>
              <a:rPr lang="en-US" altLang="en-US" sz="4000" b="1" i="1" dirty="0">
                <a:cs typeface="Times New Roman" panose="02020603050405020304" pitchFamily="18" charset="0"/>
              </a:rPr>
              <a:t>Iterated Cipher</a:t>
            </a:r>
            <a:r>
              <a:rPr lang="en-US" altLang="en-US" sz="4000" b="1" dirty="0">
                <a:cs typeface="Times New Roman" panose="02020603050405020304" pitchFamily="18" charset="0"/>
              </a:rPr>
              <a:t>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0FCBBADB-A3F7-4892-9A12-A708FE8DB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transformasi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mengubah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diulang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sejumlah</a:t>
            </a:r>
            <a:r>
              <a:rPr lang="en-US" altLang="en-US" sz="2400" dirty="0">
                <a:cs typeface="Times New Roman" panose="02020603050405020304" pitchFamily="18" charset="0"/>
              </a:rPr>
              <a:t> kali.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upa-kunci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subkey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round key</a:t>
            </a:r>
            <a:r>
              <a:rPr lang="en-US" altLang="en-US" sz="2400" dirty="0">
                <a:cs typeface="Times New Roman" panose="02020603050405020304" pitchFamily="18" charset="0"/>
              </a:rPr>
              <a:t>)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dikombinasikan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GB" altLang="en-US" sz="2400" dirty="0"/>
          </a:p>
        </p:txBody>
      </p:sp>
      <p:graphicFrame>
        <p:nvGraphicFramePr>
          <p:cNvPr id="100356" name="Object 2">
            <a:extLst>
              <a:ext uri="{FF2B5EF4-FFF2-40B4-BE49-F238E27FC236}">
                <a16:creationId xmlns:a16="http://schemas.microsoft.com/office/drawing/2014/main" id="{852B1FFB-05E1-4BED-8F12-65BBD5C961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18359" y="3787934"/>
          <a:ext cx="9024111" cy="2115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5486400" imgH="1284732" progId="Word.Document.8">
                  <p:embed/>
                </p:oleObj>
              </mc:Choice>
              <mc:Fallback>
                <p:oleObj name="Document" r:id="rId3" imgW="5486400" imgH="1284732" progId="Word.Document.8">
                  <p:embed/>
                  <p:pic>
                    <p:nvPicPr>
                      <p:cNvPr id="100356" name="Object 2">
                        <a:extLst>
                          <a:ext uri="{FF2B5EF4-FFF2-40B4-BE49-F238E27FC236}">
                            <a16:creationId xmlns:a16="http://schemas.microsoft.com/office/drawing/2014/main" id="{852B1FFB-05E1-4BED-8F12-65BBD5C961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359" y="3787934"/>
                        <a:ext cx="9024111" cy="2115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7" name="Footer Placeholder 1">
            <a:extLst>
              <a:ext uri="{FF2B5EF4-FFF2-40B4-BE49-F238E27FC236}">
                <a16:creationId xmlns:a16="http://schemas.microsoft.com/office/drawing/2014/main" id="{F9D49398-30E7-463F-B352-713CEF36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0358" name="Slide Number Placeholder 2">
            <a:extLst>
              <a:ext uri="{FF2B5EF4-FFF2-40B4-BE49-F238E27FC236}">
                <a16:creationId xmlns:a16="http://schemas.microsoft.com/office/drawing/2014/main" id="{52C31D6F-59BE-47EE-804C-2A3BFCB9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BF5912-54E7-4CC1-8DED-32D3F80D2D0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3">
            <a:extLst>
              <a:ext uri="{FF2B5EF4-FFF2-40B4-BE49-F238E27FC236}">
                <a16:creationId xmlns:a16="http://schemas.microsoft.com/office/drawing/2014/main" id="{1E5F9930-ACE6-4B72-9C92-699B68EF8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880" y="1158875"/>
            <a:ext cx="9824719" cy="4662805"/>
          </a:xfrm>
        </p:spPr>
        <p:txBody>
          <a:bodyPr/>
          <a:lstStyle/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berulang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	C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						</a:t>
            </a:r>
            <a:r>
              <a:rPr lang="en-US" altLang="en-US" sz="2400" b="1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Tx/>
              <a:buNone/>
            </a:pPr>
            <a:r>
              <a:rPr lang="en-US" altLang="en-US" sz="2400" b="1" i="1" dirty="0">
                <a:cs typeface="Times New Roman" panose="02020603050405020304" pitchFamily="18" charset="0"/>
              </a:rPr>
              <a:t>   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1, 2, …, 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dirty="0" err="1">
                <a:cs typeface="Times New Roman" panose="02020603050405020304" pitchFamily="18" charset="0"/>
              </a:rPr>
              <a:t>upa-kunci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subkey</a:t>
            </a:r>
            <a:r>
              <a:rPr lang="en-US" altLang="en-US" sz="2400" dirty="0">
                <a:cs typeface="Times New Roman" panose="02020603050405020304" pitchFamily="18" charset="0"/>
              </a:rPr>
              <a:t>)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ke-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transformasi</a:t>
            </a:r>
            <a:r>
              <a:rPr lang="en-US" altLang="en-US" sz="2400" dirty="0">
                <a:cs typeface="Times New Roman" panose="02020603050405020304" pitchFamily="18" charset="0"/>
              </a:rPr>
              <a:t> (di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permutasi</a:t>
            </a:r>
            <a:r>
              <a:rPr lang="en-US" altLang="en-US" sz="2400" dirty="0">
                <a:cs typeface="Times New Roman" panose="02020603050405020304" pitchFamily="18" charset="0"/>
              </a:rPr>
              <a:t>, dan/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ekspansi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kompresi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  <p:sp>
        <p:nvSpPr>
          <p:cNvPr id="101379" name="Footer Placeholder 1">
            <a:extLst>
              <a:ext uri="{FF2B5EF4-FFF2-40B4-BE49-F238E27FC236}">
                <a16:creationId xmlns:a16="http://schemas.microsoft.com/office/drawing/2014/main" id="{3EED06BD-0EE8-4935-9EBE-26FF41A9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1380" name="Slide Number Placeholder 2">
            <a:extLst>
              <a:ext uri="{FF2B5EF4-FFF2-40B4-BE49-F238E27FC236}">
                <a16:creationId xmlns:a16="http://schemas.microsoft.com/office/drawing/2014/main" id="{5FEAEE07-D222-4BBB-B92E-F68AC7CE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98418D-0202-4E08-BB47-A546C1D3812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B55156C5-FF14-486E-A913-CC3C42C44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>
                <a:cs typeface="Times New Roman" panose="02020603050405020304" pitchFamily="18" charset="0"/>
              </a:rPr>
              <a:t>Jaringan</a:t>
            </a:r>
            <a:r>
              <a:rPr lang="en-US" altLang="en-US" sz="4000" b="1" dirty="0">
                <a:cs typeface="Times New Roman" panose="02020603050405020304" pitchFamily="18" charset="0"/>
              </a:rPr>
              <a:t> Feistel (</a:t>
            </a:r>
            <a:r>
              <a:rPr lang="en-US" altLang="en-US" sz="4000" b="1" i="1" dirty="0">
                <a:cs typeface="Times New Roman" panose="02020603050405020304" pitchFamily="18" charset="0"/>
              </a:rPr>
              <a:t>Feistel Network</a:t>
            </a:r>
            <a:r>
              <a:rPr lang="en-US" altLang="en-US" sz="4000" b="1" dirty="0">
                <a:cs typeface="Times New Roman" panose="02020603050405020304" pitchFamily="18" charset="0"/>
              </a:rPr>
              <a:t>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102403" name="Rectangle 5">
            <a:extLst>
              <a:ext uri="{FF2B5EF4-FFF2-40B4-BE49-F238E27FC236}">
                <a16:creationId xmlns:a16="http://schemas.microsoft.com/office/drawing/2014/main" id="{8FDC7A13-D92E-498E-A543-46575D5BE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6002338"/>
            <a:ext cx="4724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baseline="-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1,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	</a:t>
            </a:r>
          </a:p>
        </p:txBody>
      </p:sp>
      <p:sp>
        <p:nvSpPr>
          <p:cNvPr id="102404" name="Slide Number Placeholder 2">
            <a:extLst>
              <a:ext uri="{FF2B5EF4-FFF2-40B4-BE49-F238E27FC236}">
                <a16:creationId xmlns:a16="http://schemas.microsoft.com/office/drawing/2014/main" id="{33112E8A-E77F-40D9-B29D-3BB502B38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951F80-D6E0-4580-809A-826061E1FDA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05" name="Rectangle 9">
            <a:extLst>
              <a:ext uri="{FF2B5EF4-FFF2-40B4-BE49-F238E27FC236}">
                <a16:creationId xmlns:a16="http://schemas.microsoft.com/office/drawing/2014/main" id="{AD6A0E1A-E038-49DE-8E53-2A698D99A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1" y="18646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102406" name="Picture 8">
            <a:extLst>
              <a:ext uri="{FF2B5EF4-FFF2-40B4-BE49-F238E27FC236}">
                <a16:creationId xmlns:a16="http://schemas.microsoft.com/office/drawing/2014/main" id="{090D9D6E-9738-4B59-83A4-A4478BF4D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024" y="1603376"/>
            <a:ext cx="7989888" cy="379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7" name="Rectangle 2">
            <a:extLst>
              <a:ext uri="{FF2B5EF4-FFF2-40B4-BE49-F238E27FC236}">
                <a16:creationId xmlns:a16="http://schemas.microsoft.com/office/drawing/2014/main" id="{8F5EBB39-CE50-40A0-901D-15F954A1B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7239" y="5399088"/>
            <a:ext cx="7043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Feistel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ke-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3">
            <a:extLst>
              <a:ext uri="{FF2B5EF4-FFF2-40B4-BE49-F238E27FC236}">
                <a16:creationId xmlns:a16="http://schemas.microsoft.com/office/drawing/2014/main" id="{714FE037-0468-4C57-8267-E8D9C6BB0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22401" y="1295400"/>
            <a:ext cx="9804399" cy="4267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Jaringan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Feistel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banyak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dipakai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DES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LOKI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GOST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FEAL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Lucifer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Blowfish</a:t>
            </a:r>
            <a:r>
              <a:rPr lang="en-US" altLang="en-US" sz="2400" dirty="0">
                <a:cs typeface="Times New Roman" panose="02020603050405020304" pitchFamily="18" charset="0"/>
              </a:rPr>
              <a:t>, dan lain-lain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model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bersifat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reversible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proses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Sifat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reversible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kita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.  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 </a:t>
            </a:r>
            <a:r>
              <a:rPr lang="en-US" altLang="en-US" sz="2400" dirty="0" err="1"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  <a:r>
              <a:rPr lang="en-US" altLang="en-US" sz="2400" i="1" dirty="0">
                <a:cs typeface="Times New Roman" panose="02020603050405020304" pitchFamily="18" charset="0"/>
              </a:rPr>
              <a:t>	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– 1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– 1</a:t>
            </a:r>
            <a:r>
              <a:rPr lang="en-US" altLang="en-US" sz="2400" dirty="0">
                <a:cs typeface="Times New Roman" panose="02020603050405020304" pitchFamily="18" charset="0"/>
              </a:rPr>
              <a:t>,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– 1</a:t>
            </a:r>
            <a:r>
              <a:rPr lang="en-US" altLang="en-US" sz="2400" dirty="0">
                <a:cs typeface="Times New Roman" panose="02020603050405020304" pitchFamily="18" charset="0"/>
              </a:rPr>
              <a:t>,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– 1 </a:t>
            </a: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Sifat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reversible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bergantung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serumit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400" dirty="0"/>
          </a:p>
        </p:txBody>
      </p:sp>
      <p:sp>
        <p:nvSpPr>
          <p:cNvPr id="103427" name="Footer Placeholder 1">
            <a:extLst>
              <a:ext uri="{FF2B5EF4-FFF2-40B4-BE49-F238E27FC236}">
                <a16:creationId xmlns:a16="http://schemas.microsoft.com/office/drawing/2014/main" id="{33F1C59D-674D-4AC2-AF08-17361909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3428" name="Slide Number Placeholder 2">
            <a:extLst>
              <a:ext uri="{FF2B5EF4-FFF2-40B4-BE49-F238E27FC236}">
                <a16:creationId xmlns:a16="http://schemas.microsoft.com/office/drawing/2014/main" id="{D4985700-9E68-4A0D-BC3A-8CB3BB5E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809CFF-417E-4C81-A796-F705314CDC3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751</Words>
  <Application>Microsoft Office PowerPoint</Application>
  <PresentationFormat>Widescreen</PresentationFormat>
  <Paragraphs>110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Document</vt:lpstr>
      <vt:lpstr>Kriptografi Modern (Bagian 4: Prinsip Perancangan Block Cipher) </vt:lpstr>
      <vt:lpstr>Prinsip-prinsip Perancangan Cipher Blok</vt:lpstr>
      <vt:lpstr>Prinsip Confusion dan Diffusion dari Shannon.</vt:lpstr>
      <vt:lpstr>PowerPoint Presentation</vt:lpstr>
      <vt:lpstr>PowerPoint Presentation</vt:lpstr>
      <vt:lpstr>Cipher Berulang (Iterated Cipher)</vt:lpstr>
      <vt:lpstr>PowerPoint Presentation</vt:lpstr>
      <vt:lpstr>Jaringan Feistel (Feistel Network)</vt:lpstr>
      <vt:lpstr>PowerPoint Presentation</vt:lpstr>
      <vt:lpstr>PowerPoint Presentation</vt:lpstr>
      <vt:lpstr>Kotak-S (S-box)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Kriptografi Modern (Bagian 4: Prinsip Perancangan Block Cipher) </dc:title>
  <dc:creator>Rinaldi Munir</dc:creator>
  <cp:lastModifiedBy>Rinaldi Munir</cp:lastModifiedBy>
  <cp:revision>1</cp:revision>
  <dcterms:created xsi:type="dcterms:W3CDTF">2020-09-29T03:51:11Z</dcterms:created>
  <dcterms:modified xsi:type="dcterms:W3CDTF">2020-09-29T03:52:16Z</dcterms:modified>
</cp:coreProperties>
</file>