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66" r:id="rId2"/>
    <p:sldId id="307" r:id="rId3"/>
    <p:sldId id="308" r:id="rId4"/>
    <p:sldId id="30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3" r:id="rId26"/>
    <p:sldId id="334" r:id="rId27"/>
    <p:sldId id="335" r:id="rId28"/>
    <p:sldId id="336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6" r:id="rId37"/>
    <p:sldId id="347" r:id="rId38"/>
    <p:sldId id="363" r:id="rId39"/>
    <p:sldId id="36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BB10B-F61A-4E67-8B82-F902E6D530D7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1E3D-09F6-4EE5-8912-1AEEAB8C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3DEA5899-F5D0-4B2A-ADF3-1EC4BDEB8A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076F349E-888A-4F09-B1C3-BE7D03320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6C885211-6213-40CE-AE74-482AB95CA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1BFD09E-0E47-423E-B75D-96AD87A66569}" type="slidenum">
              <a:rPr lang="en-GB" altLang="en-US" sz="1200">
                <a:latin typeface="Arial" panose="020B0604020202020204" pitchFamily="34" charset="0"/>
              </a:rPr>
              <a:pPr/>
              <a:t>5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7E31FF87-5905-4641-8E0B-CF25AC8DC2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AAFBA736-110A-472F-ABDB-4E1CCD137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6C660AB0-EDFD-48FF-93FA-2780C38247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992F114-124E-4A44-B341-D5BBCE14193A}" type="slidenum">
              <a:rPr lang="en-GB" altLang="en-US" sz="1200">
                <a:latin typeface="Arial" panose="020B0604020202020204" pitchFamily="34" charset="0"/>
              </a:rPr>
              <a:pPr/>
              <a:t>30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0C54-B88F-4689-BA35-824D19210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8AA8B-B42E-4128-9FEC-DCD06ED8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D328-2DB9-405F-A5B9-0ADF6F74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D0C88-1BDB-4CF2-A690-14FC6D9A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FFBF-55DF-4F99-9AA2-5744D7EF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B9A6-7C5A-474B-B137-C2E3F101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CADAF-8547-48E5-9F75-E83979D5D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A2EEC-B9BF-45EF-9971-9C7BC7CE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AD96-B2B6-4764-A55F-30F11586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EBEAA-C999-49AC-85F3-5E5FA94F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5B6D-B692-4B13-989A-2B8B8C233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5B3C3-5DD8-4A7D-8496-33068EF9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2D0D-D6B8-4B7E-93FB-16EB023C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0715-4905-4D4C-BC45-82F3A28C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3672-7F0E-4D9A-A70F-FD88D6BE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7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3E94-B3E2-4D1B-A940-F1530D88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754C-AC9F-4C7C-AA2E-B212A93F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04FD8-1ECF-4413-88A6-8E5924FC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0667-2389-4AD5-96B4-7CB70DE5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50E02-51AF-4E8A-B28E-E2CF72D5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9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D716-5C23-45DB-96F8-1DB245EC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3E56-0793-48AC-9F4C-D9D2A0D4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C6DC-F9DF-42A2-A0BF-8FA6FFF4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3C625-FEAA-493C-8622-C0BAA753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F737-24A5-4E38-A57A-6FE452FB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44DB-B969-46EA-BAD1-E1886739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3C1A-E7E5-4D51-81BE-47D96E80E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A4032-FADE-4A44-84B3-31921131D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BF69E-F74D-4D3E-B07D-FDBC24CD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B31BC-635F-45AE-85D7-07A42F87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31C52-FBB3-41F3-83F2-0BA758AF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9071-5997-45D8-BE59-74171E93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27AB4-14C4-459A-8648-D69AB669F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5CBF-6259-480C-9F6D-4F88CA49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B9E9E-17B0-4A8E-8D3D-E3C8C9F4C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57D1E-8096-4725-86A2-1E75F5D0A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FEFFE-265D-4A95-AD5B-08C586E9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5912D-6806-42F0-BA42-14DD3031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4D653-B562-4876-A47A-8163B0AF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F6E2-142D-4F63-BF66-48E28FFC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79595-2EC4-4075-8B7B-1AF1515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522A9-68D6-4184-BAE6-D8835AED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7CFBD-7388-4585-A2CF-3057A6E3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90024-FF14-4208-9B1B-48493F92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87AB6-F775-47DD-B26F-04A2C538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0EE1E-843D-4586-B6DD-7C8275A9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B9AA-9EE9-403F-91F2-46838446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ED04-F337-4553-9C0A-68F26841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12269-5050-44E2-B837-165F88C13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CE49E-DE10-4BC3-8265-22D6D96A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6CB0-2F5E-4968-9FE6-697AA5CC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983AC-895D-4964-AE08-D36680AD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B777-65F7-4CAF-83D2-2E2854FF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A3652-AC42-47E8-94DA-E22E3E0A5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01B59-2D2B-4C79-B8F7-1A33EC8B9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1ED73-59E4-4C76-839E-61B63157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45F7D-266A-48A6-9571-AF20E57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190F1-1268-4D0A-89F4-0B057A78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4F3DC5-8F4B-4F66-BA96-3C90B0F71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D3620-827F-49C0-A8D3-CBC0421E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49B9-6C80-4BAE-AF8A-F1B331B76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B0CA-877B-46A7-8CB2-23805845A62D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9390-C98C-47C2-890B-109C77C60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2A538-42F0-4112-8212-8534D0A12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9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Modern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3: Block Cipher)</a:t>
            </a:r>
            <a:b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>
            <a:extLst>
              <a:ext uri="{FF2B5EF4-FFF2-40B4-BE49-F238E27FC236}">
                <a16:creationId xmlns:a16="http://schemas.microsoft.com/office/drawing/2014/main" id="{88BE804C-57E7-4B79-97A7-A57D07E9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id="{BCF4D4C6-5D18-408E-89EB-D6AF3946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8E8DFB-E7A3-4EB2-B4DF-C012A820D9A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C9B9F8FB-E13B-4D71-98EE-D0DA7CFD1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4600" y="822960"/>
            <a:ext cx="9972040" cy="53035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mode ECB,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muncul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kali dan </a:t>
            </a:r>
            <a:r>
              <a:rPr lang="en-US" altLang="en-US" dirty="0" err="1">
                <a:cs typeface="Times New Roman" panose="02020603050405020304" pitchFamily="18" charset="0"/>
              </a:rPr>
              <a:t>selalu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0010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F9871E-8FA4-4F38-BA97-131F2C9A7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680" y="2149792"/>
            <a:ext cx="7467600" cy="200977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82F7AF1-10AC-4FEC-905D-9EB00F4C17BD}"/>
              </a:ext>
            </a:extLst>
          </p:cNvPr>
          <p:cNvSpPr/>
          <p:nvPr/>
        </p:nvSpPr>
        <p:spPr>
          <a:xfrm>
            <a:off x="4399280" y="2149792"/>
            <a:ext cx="934720" cy="34956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8AB2D2-C0B8-4689-95C4-40C9EA415644}"/>
              </a:ext>
            </a:extLst>
          </p:cNvPr>
          <p:cNvSpPr/>
          <p:nvPr/>
        </p:nvSpPr>
        <p:spPr>
          <a:xfrm>
            <a:off x="7124087" y="2149792"/>
            <a:ext cx="934720" cy="34956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5FFADB-1D95-4F0B-AC16-6C11445BCA05}"/>
              </a:ext>
            </a:extLst>
          </p:cNvPr>
          <p:cNvSpPr/>
          <p:nvPr/>
        </p:nvSpPr>
        <p:spPr>
          <a:xfrm>
            <a:off x="4414345" y="3430790"/>
            <a:ext cx="934720" cy="349568"/>
          </a:xfrm>
          <a:prstGeom prst="ellipse">
            <a:avLst/>
          </a:prstGeom>
          <a:noFill/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E510C80-CDB3-47D1-985C-A6CB2549D3A1}"/>
              </a:ext>
            </a:extLst>
          </p:cNvPr>
          <p:cNvSpPr/>
          <p:nvPr/>
        </p:nvSpPr>
        <p:spPr>
          <a:xfrm>
            <a:off x="7158771" y="3464621"/>
            <a:ext cx="969580" cy="315737"/>
          </a:xfrm>
          <a:prstGeom prst="ellipse">
            <a:avLst/>
          </a:prstGeom>
          <a:noFill/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>
            <a:extLst>
              <a:ext uri="{FF2B5EF4-FFF2-40B4-BE49-F238E27FC236}">
                <a16:creationId xmlns:a16="http://schemas.microsoft.com/office/drawing/2014/main" id="{F1520163-99ED-421A-B470-8F3EE1B9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60724D2B-FB04-4D0C-8B7E-2BC004E5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9C1B21-93B0-4A5A-95DE-4186852F1576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86F5007-A3FB-4CBD-AA01-2A36B315A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5520" y="685800"/>
            <a:ext cx="10368280" cy="556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Karena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teoritis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dimungkinkan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buku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kode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asal</a:t>
            </a:r>
            <a:r>
              <a:rPr lang="en-US" altLang="en-US" sz="2400" dirty="0">
                <a:cs typeface="Times New Roman" panose="02020603050405020304" pitchFamily="18" charset="0"/>
              </a:rPr>
              <a:t> kata “</a:t>
            </a:r>
            <a:r>
              <a:rPr lang="en-US" altLang="en-US" sz="2400" i="1" dirty="0">
                <a:cs typeface="Times New Roman" panose="02020603050405020304" pitchFamily="18" charset="0"/>
              </a:rPr>
              <a:t>code book</a:t>
            </a:r>
            <a:r>
              <a:rPr lang="en-US" altLang="en-US" sz="2400" dirty="0">
                <a:cs typeface="Times New Roman" panose="02020603050405020304" pitchFamily="18" charset="0"/>
              </a:rPr>
              <a:t>”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 ).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look up table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Cipherteks</a:t>
            </a:r>
            <a:endParaRPr lang="en-US" altLang="en-US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0000		0100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0001		1001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0010		1010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…		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1111		1010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</a:p>
          <a:p>
            <a:pPr eaLnBrk="1" hangingPunct="1"/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K yang </a:t>
            </a:r>
            <a:r>
              <a:rPr lang="en-US" altLang="en-US" sz="2400" dirty="0" err="1"/>
              <a:t>berbeda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dibuat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kode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berbeda</a:t>
            </a:r>
            <a:r>
              <a:rPr lang="en-US" altLang="en-US" sz="2400" dirty="0"/>
              <a:t> pula.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n bit,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2</a:t>
            </a:r>
            <a:r>
              <a:rPr lang="en-US" altLang="en-US" sz="2400" baseline="30000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kode</a:t>
            </a:r>
            <a:r>
              <a:rPr lang="en-US" altLang="en-US" sz="2400" dirty="0"/>
              <a:t>.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62469" name="Rectangle 4">
            <a:extLst>
              <a:ext uri="{FF2B5EF4-FFF2-40B4-BE49-F238E27FC236}">
                <a16:creationId xmlns:a16="http://schemas.microsoft.com/office/drawing/2014/main" id="{DCF3990F-AB63-41AD-8B90-03AB4BB6A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160" y="2856230"/>
            <a:ext cx="3505200" cy="2297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2470" name="Line 5">
            <a:extLst>
              <a:ext uri="{FF2B5EF4-FFF2-40B4-BE49-F238E27FC236}">
                <a16:creationId xmlns:a16="http://schemas.microsoft.com/office/drawing/2014/main" id="{A5021C00-D3E6-45C3-A06E-1BFBD6E3F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8840" y="2856230"/>
            <a:ext cx="5080" cy="229743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>
            <a:extLst>
              <a:ext uri="{FF2B5EF4-FFF2-40B4-BE49-F238E27FC236}">
                <a16:creationId xmlns:a16="http://schemas.microsoft.com/office/drawing/2014/main" id="{089CA6A0-C8CD-4A29-B443-F38E7313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3491" name="Slide Number Placeholder 5">
            <a:extLst>
              <a:ext uri="{FF2B5EF4-FFF2-40B4-BE49-F238E27FC236}">
                <a16:creationId xmlns:a16="http://schemas.microsoft.com/office/drawing/2014/main" id="{A59C6C1F-DE9B-4FDC-A0D2-B0E4C4AA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EF9416-DA30-4647-AC74-122F20E1F0D7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A6321BAF-C2DF-486C-ADBA-C39B4858A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5360" y="1249681"/>
            <a:ext cx="9916160" cy="426720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entri</a:t>
            </a:r>
            <a:r>
              <a:rPr lang="en-US" altLang="en-US" dirty="0"/>
              <a:t> (</a:t>
            </a:r>
            <a:r>
              <a:rPr lang="en-US" altLang="en-US" dirty="0" err="1"/>
              <a:t>baris</a:t>
            </a:r>
            <a:r>
              <a:rPr lang="en-US" altLang="en-US" dirty="0"/>
              <a:t>)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buku</a:t>
            </a:r>
            <a:r>
              <a:rPr lang="en-US" altLang="en-US" dirty="0"/>
              <a:t> </a:t>
            </a:r>
            <a:r>
              <a:rPr lang="en-US" altLang="en-US" dirty="0" err="1"/>
              <a:t>kode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 </a:t>
            </a:r>
            <a:r>
              <a:rPr lang="en-US" altLang="en-US" dirty="0" err="1"/>
              <a:t>adalah</a:t>
            </a:r>
            <a:r>
              <a:rPr lang="en-US" altLang="en-US" dirty="0"/>
              <a:t> 2</a:t>
            </a:r>
            <a:r>
              <a:rPr lang="en-US" altLang="en-US" baseline="30000" dirty="0"/>
              <a:t>n</a:t>
            </a:r>
            <a:r>
              <a:rPr lang="en-US" altLang="en-US" dirty="0"/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pula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 64 bit,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baseline="30000" dirty="0">
                <a:cs typeface="Times New Roman" panose="02020603050405020304" pitchFamily="18" charset="0"/>
              </a:rPr>
              <a:t>64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entry</a:t>
            </a:r>
            <a:r>
              <a:rPr lang="en-US" altLang="en-US" dirty="0">
                <a:cs typeface="Times New Roman" panose="02020603050405020304" pitchFamily="18" charset="0"/>
              </a:rPr>
              <a:t>), yang </a:t>
            </a:r>
            <a:r>
              <a:rPr lang="en-US" altLang="en-US" dirty="0" err="1">
                <a:cs typeface="Times New Roman" panose="02020603050405020304" pitchFamily="18" charset="0"/>
              </a:rPr>
              <a:t>berarti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disimpan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Lagipula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>
            <a:extLst>
              <a:ext uri="{FF2B5EF4-FFF2-40B4-BE49-F238E27FC236}">
                <a16:creationId xmlns:a16="http://schemas.microsoft.com/office/drawing/2014/main" id="{2F3A63D9-7273-484B-8DA8-9ADF2447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4ECF963B-B148-44E0-9029-6B153390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C4F348-3231-426F-AAB5-E307006F924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DBDE2F93-A048-4E80-B8F0-87AD3CE57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4440" y="1198880"/>
            <a:ext cx="9596120" cy="5049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terakhir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pendek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tambahkan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i="1" dirty="0">
                <a:cs typeface="Times New Roman" panose="02020603050405020304" pitchFamily="18" charset="0"/>
              </a:rPr>
              <a:t>padding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menutupi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kekurangan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ditambahkan</a:t>
            </a:r>
            <a:r>
              <a:rPr lang="en-US" altLang="en-US" dirty="0">
                <a:cs typeface="Times New Roman" panose="02020603050405020304" pitchFamily="18" charset="0"/>
              </a:rPr>
              <a:t> bit 0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bit 1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bit 0 dan bit 1 </a:t>
            </a:r>
            <a:r>
              <a:rPr lang="en-US" altLang="en-US" dirty="0" err="1">
                <a:cs typeface="Times New Roman" panose="02020603050405020304" pitchFamily="18" charset="0"/>
              </a:rPr>
              <a:t>berselang-seling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>
            <a:extLst>
              <a:ext uri="{FF2B5EF4-FFF2-40B4-BE49-F238E27FC236}">
                <a16:creationId xmlns:a16="http://schemas.microsoft.com/office/drawing/2014/main" id="{B336A421-1D03-474C-940E-46474796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5539" name="Slide Number Placeholder 5">
            <a:extLst>
              <a:ext uri="{FF2B5EF4-FFF2-40B4-BE49-F238E27FC236}">
                <a16:creationId xmlns:a16="http://schemas.microsoft.com/office/drawing/2014/main" id="{17C2AF7E-C021-4A03-AF6D-60B8302F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0ED42E-43F9-4452-80B7-FB6CFAB3DC1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4D8D2DD8-A149-41AD-B329-CFB8C7C03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Kelebihan</a:t>
            </a:r>
            <a:r>
              <a:rPr lang="en-US" altLang="en-US" dirty="0"/>
              <a:t> Mode </a:t>
            </a:r>
            <a:r>
              <a:rPr lang="en-US" altLang="en-US" i="1" dirty="0"/>
              <a:t>ECB</a:t>
            </a:r>
            <a:endParaRPr lang="en-GB" altLang="en-US" i="1" dirty="0"/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F5D6871B-B60C-45FA-8C9C-FD710BD90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703560" cy="453072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 dirty="0">
                <a:cs typeface="Times New Roman" panose="02020603050405020304" pitchFamily="18" charset="0"/>
              </a:rPr>
              <a:t>Karena </a:t>
            </a:r>
            <a:r>
              <a:rPr lang="en-US" altLang="en-US" b="1" dirty="0" err="1">
                <a:cs typeface="Times New Roman" panose="02020603050405020304" pitchFamily="18" charset="0"/>
              </a:rPr>
              <a:t>tiap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blok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plainteks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dienkripsi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secara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independen</a:t>
            </a:r>
            <a:r>
              <a:rPr lang="en-US" altLang="en-US" b="1" dirty="0"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cs typeface="Times New Roman" panose="02020603050405020304" pitchFamily="18" charset="0"/>
              </a:rPr>
              <a:t>maka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kita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tidak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perlu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mengenkripsi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pesan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secara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sekuensial</a:t>
            </a:r>
            <a:r>
              <a:rPr lang="en-US" altLang="en-US" b="1" dirty="0">
                <a:cs typeface="Times New Roman" panose="02020603050405020304" pitchFamily="18" charset="0"/>
              </a:rPr>
              <a:t>/linier. 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Kita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akhir</a:t>
            </a:r>
            <a:r>
              <a:rPr lang="en-US" altLang="en-US" dirty="0">
                <a:cs typeface="Times New Roman" panose="02020603050405020304" pitchFamily="18" charset="0"/>
              </a:rPr>
              <a:t>, dan  </a:t>
            </a:r>
            <a:r>
              <a:rPr lang="en-US" altLang="en-US" dirty="0" err="1">
                <a:cs typeface="Times New Roman" panose="02020603050405020304" pitchFamily="18" charset="0"/>
              </a:rPr>
              <a:t>kembali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tengah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seterusnya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Mode 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cocok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file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diakses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arsip-arsip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basisdata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basisdata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independen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asumsi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banyaknya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/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GB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>
            <a:extLst>
              <a:ext uri="{FF2B5EF4-FFF2-40B4-BE49-F238E27FC236}">
                <a16:creationId xmlns:a16="http://schemas.microsoft.com/office/drawing/2014/main" id="{FA802AFD-F867-40BE-8F00-A7DA092F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7587" name="Slide Number Placeholder 5">
            <a:extLst>
              <a:ext uri="{FF2B5EF4-FFF2-40B4-BE49-F238E27FC236}">
                <a16:creationId xmlns:a16="http://schemas.microsoft.com/office/drawing/2014/main" id="{23C1E1B9-00C2-4760-A336-CDC266B1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4E73D4-2A4E-4E02-A976-89A71414684E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CE82BF7F-9BF5-4BC4-8B78-A7A45D6F1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1242" y="1087120"/>
            <a:ext cx="9637077" cy="4267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b="1" dirty="0" err="1">
                <a:cs typeface="Times New Roman" panose="02020603050405020304" pitchFamily="18" charset="0"/>
              </a:rPr>
              <a:t>Kesalahan</a:t>
            </a:r>
            <a:r>
              <a:rPr lang="en-US" altLang="en-US" b="1" dirty="0">
                <a:cs typeface="Times New Roman" panose="02020603050405020304" pitchFamily="18" charset="0"/>
              </a:rPr>
              <a:t> 1 </a:t>
            </a:r>
            <a:r>
              <a:rPr lang="en-US" altLang="en-US" b="1" dirty="0" err="1">
                <a:cs typeface="Times New Roman" panose="02020603050405020304" pitchFamily="18" charset="0"/>
              </a:rPr>
              <a:t>atau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lebih</a:t>
            </a:r>
            <a:r>
              <a:rPr lang="en-US" altLang="en-US" b="1" dirty="0">
                <a:cs typeface="Times New Roman" panose="02020603050405020304" pitchFamily="18" charset="0"/>
              </a:rPr>
              <a:t> bit pada </a:t>
            </a:r>
            <a:r>
              <a:rPr lang="en-US" altLang="en-US" b="1" dirty="0" err="1">
                <a:cs typeface="Times New Roman" panose="02020603050405020304" pitchFamily="18" charset="0"/>
              </a:rPr>
              <a:t>blok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cipherteks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hanya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mempengaruhi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cipherteks</a:t>
            </a:r>
            <a:r>
              <a:rPr lang="en-US" altLang="en-US" b="1" dirty="0">
                <a:cs typeface="Times New Roman" panose="02020603050405020304" pitchFamily="18" charset="0"/>
              </a:rPr>
              <a:t> yang </a:t>
            </a:r>
            <a:r>
              <a:rPr lang="en-US" altLang="en-US" b="1" dirty="0" err="1">
                <a:cs typeface="Times New Roman" panose="02020603050405020304" pitchFamily="18" charset="0"/>
              </a:rPr>
              <a:t>bersangkutan</a:t>
            </a:r>
            <a:r>
              <a:rPr lang="en-US" altLang="en-US" b="1" dirty="0">
                <a:cs typeface="Times New Roman" panose="02020603050405020304" pitchFamily="18" charset="0"/>
              </a:rPr>
              <a:t> pada proses </a:t>
            </a:r>
            <a:r>
              <a:rPr lang="en-US" altLang="en-US" b="1" dirty="0" err="1">
                <a:cs typeface="Times New Roman" panose="02020603050405020304" pitchFamily="18" charset="0"/>
              </a:rPr>
              <a:t>dekripsi</a:t>
            </a:r>
            <a:r>
              <a:rPr lang="en-US" altLang="en-US" b="1" dirty="0">
                <a:cs typeface="Times New Roman" panose="02020603050405020304" pitchFamily="18" charset="0"/>
              </a:rPr>
              <a:t>. 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Blok-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terpengaruh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.   </a:t>
            </a:r>
          </a:p>
          <a:p>
            <a:pPr marL="609600" indent="-609600">
              <a:buFont typeface="Wingdings" panose="05000000000000000000" pitchFamily="2" charset="2"/>
              <a:buAutoNum type="arabicPeriod" startAt="2"/>
            </a:pPr>
            <a:endParaRPr lang="en-GB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>
            <a:extLst>
              <a:ext uri="{FF2B5EF4-FFF2-40B4-BE49-F238E27FC236}">
                <a16:creationId xmlns:a16="http://schemas.microsoft.com/office/drawing/2014/main" id="{0781F6B7-A606-4A7E-BA44-0CAAB971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8611" name="Slide Number Placeholder 5">
            <a:extLst>
              <a:ext uri="{FF2B5EF4-FFF2-40B4-BE49-F238E27FC236}">
                <a16:creationId xmlns:a16="http://schemas.microsoft.com/office/drawing/2014/main" id="{974ED540-84A0-4EE8-AD30-8552610C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EB300A-7D73-4895-A16F-0563AA27FB09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0817D2A1-F6B9-45B0-B024-911DF11B2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Kelemahan</a:t>
            </a:r>
            <a:r>
              <a:rPr lang="en-US" altLang="en-US" dirty="0">
                <a:cs typeface="Times New Roman" panose="02020603050405020304" pitchFamily="18" charset="0"/>
              </a:rPr>
              <a:t> Mode ECB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90B4B9C6-AC83-47C5-9550-61556355A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 dirty="0">
                <a:cs typeface="Times New Roman" panose="02020603050405020304" pitchFamily="18" charset="0"/>
              </a:rPr>
              <a:t>Karena </a:t>
            </a:r>
            <a:r>
              <a:rPr lang="en-US" altLang="en-US" b="1" dirty="0" err="1">
                <a:cs typeface="Times New Roman" panose="02020603050405020304" pitchFamily="18" charset="0"/>
              </a:rPr>
              <a:t>plainteks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sering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mengandung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bagian</a:t>
            </a:r>
            <a:r>
              <a:rPr lang="en-US" altLang="en-US" b="1" dirty="0">
                <a:cs typeface="Times New Roman" panose="02020603050405020304" pitchFamily="18" charset="0"/>
              </a:rPr>
              <a:t> yang  </a:t>
            </a:r>
            <a:r>
              <a:rPr lang="en-US" altLang="en-US" b="1" dirty="0" err="1">
                <a:cs typeface="Times New Roman" panose="02020603050405020304" pitchFamily="18" charset="0"/>
              </a:rPr>
              <a:t>berulang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cs typeface="Times New Roman" panose="02020603050405020304" pitchFamily="18" charset="0"/>
              </a:rPr>
              <a:t>sehingga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terdapat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blok-blok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plainteks</a:t>
            </a:r>
            <a:r>
              <a:rPr lang="en-US" altLang="en-US" b="1" dirty="0">
                <a:cs typeface="Times New Roman" panose="02020603050405020304" pitchFamily="18" charset="0"/>
              </a:rPr>
              <a:t> yang </a:t>
            </a:r>
            <a:r>
              <a:rPr lang="en-US" altLang="en-US" b="1" dirty="0" err="1">
                <a:cs typeface="Times New Roman" panose="02020603050405020304" pitchFamily="18" charset="0"/>
              </a:rPr>
              <a:t>sama</a:t>
            </a:r>
            <a:r>
              <a:rPr lang="en-US" altLang="en-US" b="1" dirty="0">
                <a:cs typeface="Times New Roman" panose="02020603050405020304" pitchFamily="18" charset="0"/>
              </a:rPr>
              <a:t>), </a:t>
            </a:r>
            <a:r>
              <a:rPr lang="en-US" altLang="en-US" b="1" dirty="0" err="1">
                <a:cs typeface="Times New Roman" panose="02020603050405020304" pitchFamily="18" charset="0"/>
              </a:rPr>
              <a:t>maka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enkripsinya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menghasilkan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blok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cipherteks</a:t>
            </a:r>
            <a:r>
              <a:rPr lang="en-US" altLang="en-US" b="1" dirty="0">
                <a:cs typeface="Times New Roman" panose="02020603050405020304" pitchFamily="18" charset="0"/>
              </a:rPr>
              <a:t> yang </a:t>
            </a:r>
            <a:r>
              <a:rPr lang="en-US" altLang="en-US" b="1" dirty="0" err="1">
                <a:cs typeface="Times New Roman" panose="02020603050405020304" pitchFamily="18" charset="0"/>
              </a:rPr>
              <a:t>sama</a:t>
            </a:r>
            <a:r>
              <a:rPr lang="en-US" altLang="en-US" b="1" dirty="0">
                <a:cs typeface="Times New Roman" panose="02020603050405020304" pitchFamily="18" charset="0"/>
              </a:rPr>
              <a:t> pula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spasi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panjang</a:t>
            </a:r>
            <a:endParaRPr lang="en-US" altLang="en-US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      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mudah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diserang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statisitik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analisis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frekuensi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>
            <a:extLst>
              <a:ext uri="{FF2B5EF4-FFF2-40B4-BE49-F238E27FC236}">
                <a16:creationId xmlns:a16="http://schemas.microsoft.com/office/drawing/2014/main" id="{CF8875F5-E24C-4BB4-95BA-158D140A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F8CE0902-9ED3-408F-BC55-37F8F1D4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81A07A-DCF7-49AE-A9E3-2706AF7450EC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7004AB8A-F581-4A09-A6A9-B02F1E05D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b="1" dirty="0" err="1">
                <a:cs typeface="Times New Roman" panose="02020603050405020304" pitchFamily="18" charset="0"/>
              </a:rPr>
              <a:t>Pihak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lawan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dapat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memanipulasi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cipherteks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untuk</a:t>
            </a:r>
            <a:r>
              <a:rPr lang="en-US" altLang="en-US" b="1" dirty="0">
                <a:cs typeface="Times New Roman" panose="02020603050405020304" pitchFamily="18" charset="0"/>
              </a:rPr>
              <a:t> “</a:t>
            </a:r>
            <a:r>
              <a:rPr lang="en-US" altLang="en-US" b="1" dirty="0" err="1">
                <a:cs typeface="Times New Roman" panose="02020603050405020304" pitchFamily="18" charset="0"/>
              </a:rPr>
              <a:t>membodohi</a:t>
            </a:r>
            <a:r>
              <a:rPr lang="en-US" altLang="en-US" b="1" dirty="0">
                <a:cs typeface="Times New Roman" panose="02020603050405020304" pitchFamily="18" charset="0"/>
              </a:rPr>
              <a:t>” </a:t>
            </a:r>
            <a:r>
              <a:rPr lang="en-US" altLang="en-US" b="1" dirty="0" err="1">
                <a:cs typeface="Times New Roman" panose="02020603050405020304" pitchFamily="18" charset="0"/>
              </a:rPr>
              <a:t>atau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mengelabui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penerima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pesan</a:t>
            </a:r>
            <a:r>
              <a:rPr lang="en-US" altLang="en-US" b="1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Seseorang</a:t>
            </a:r>
            <a:r>
              <a:rPr lang="en-US" altLang="en-US" dirty="0"/>
              <a:t> </a:t>
            </a:r>
            <a:r>
              <a:rPr lang="en-US" altLang="en-US" dirty="0" err="1"/>
              <a:t>mengirim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endParaRPr lang="en-US" altLang="en-US" dirty="0"/>
          </a:p>
          <a:p>
            <a:pPr marL="609600" indent="-60960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“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Uang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ditransfer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lima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juta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rupiah”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>
            <a:extLst>
              <a:ext uri="{FF2B5EF4-FFF2-40B4-BE49-F238E27FC236}">
                <a16:creationId xmlns:a16="http://schemas.microsoft.com/office/drawing/2014/main" id="{B1E1854A-103C-4036-9BE8-DBB0ABD2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3046432D-A1A1-42B8-8647-E65ABF85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15C0E6-1FC7-4912-A6AA-C54E65FCC638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0A79C52-091A-4965-9461-3A19332C9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0880" y="533400"/>
            <a:ext cx="10383519" cy="5867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err="1"/>
              <a:t>Andaikan</a:t>
            </a:r>
            <a:r>
              <a:rPr lang="en-US" dirty="0"/>
              <a:t> </a:t>
            </a:r>
            <a:r>
              <a:rPr lang="en-US" dirty="0" err="1"/>
              <a:t>kriptanalis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= 2 </a:t>
            </a:r>
            <a:r>
              <a:rPr lang="en-US" dirty="0" err="1"/>
              <a:t>karakter</a:t>
            </a:r>
            <a:r>
              <a:rPr lang="en-US" dirty="0"/>
              <a:t> (16 bit), </a:t>
            </a:r>
            <a:r>
              <a:rPr lang="en-US" dirty="0" err="1"/>
              <a:t>spasi</a:t>
            </a:r>
            <a:r>
              <a:rPr lang="en-US" dirty="0"/>
              <a:t> </a:t>
            </a:r>
            <a:r>
              <a:rPr lang="en-US" dirty="0" err="1"/>
              <a:t>diabaikan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</a:p>
          <a:p>
            <a:pPr marL="0" indent="0">
              <a:buNone/>
              <a:defRPr/>
            </a:pPr>
            <a:r>
              <a:rPr lang="en-US" dirty="0">
                <a:cs typeface="Times New Roman" pitchFamily="18" charset="0"/>
              </a:rPr>
              <a:t>Blok-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: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>
                <a:cs typeface="Times New Roman" pitchFamily="18" charset="0"/>
              </a:rPr>
              <a:t>		C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6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7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baseline="-30000" dirty="0">
                <a:solidFill>
                  <a:srgbClr val="FF0000"/>
                </a:solidFill>
                <a:cs typeface="Times New Roman" pitchFamily="18" charset="0"/>
              </a:rPr>
              <a:t>8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baseline="-30000" dirty="0">
                <a:solidFill>
                  <a:srgbClr val="FF0000"/>
                </a:solidFill>
                <a:cs typeface="Times New Roman" pitchFamily="18" charset="0"/>
              </a:rPr>
              <a:t>9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12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16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lvl="1" indent="0">
              <a:buNone/>
              <a:defRPr/>
            </a:pPr>
            <a:r>
              <a:rPr lang="en-US" sz="2800" dirty="0" err="1">
                <a:cs typeface="Times New Roman" pitchFamily="18" charset="0"/>
              </a:rPr>
              <a:t>Misalkan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kriptanalis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mengethaui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posisi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pesan</a:t>
            </a:r>
            <a:r>
              <a:rPr lang="en-US" sz="2800" dirty="0">
                <a:cs typeface="Times New Roman" pitchFamily="18" charset="0"/>
              </a:rPr>
              <a:t> yang </a:t>
            </a:r>
            <a:r>
              <a:rPr lang="en-US" sz="2800" dirty="0" err="1">
                <a:cs typeface="Times New Roman" pitchFamily="18" charset="0"/>
              </a:rPr>
              <a:t>berkaitan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dengan</a:t>
            </a:r>
            <a:r>
              <a:rPr lang="en-US" sz="2800" dirty="0">
                <a:cs typeface="Times New Roman" pitchFamily="18" charset="0"/>
              </a:rPr>
              <a:t> nominal </a:t>
            </a:r>
            <a:r>
              <a:rPr lang="en-US" sz="2800" dirty="0" err="1">
                <a:cs typeface="Times New Roman" pitchFamily="18" charset="0"/>
              </a:rPr>
              <a:t>uang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 err="1">
                <a:cs typeface="Times New Roman" pitchFamily="18" charset="0"/>
              </a:rPr>
              <a:t>yaitu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blok</a:t>
            </a:r>
            <a:r>
              <a:rPr lang="en-US" sz="2800" dirty="0">
                <a:cs typeface="Times New Roman" pitchFamily="18" charset="0"/>
              </a:rPr>
              <a:t> C</a:t>
            </a:r>
            <a:r>
              <a:rPr lang="en-US" sz="2800" baseline="-25000" dirty="0">
                <a:cs typeface="Times New Roman" pitchFamily="18" charset="0"/>
              </a:rPr>
              <a:t>8</a:t>
            </a:r>
            <a:r>
              <a:rPr lang="en-US" sz="2800" dirty="0">
                <a:cs typeface="Times New Roman" pitchFamily="18" charset="0"/>
              </a:rPr>
              <a:t> dan C</a:t>
            </a:r>
            <a:r>
              <a:rPr lang="en-US" sz="2800" baseline="-25000" dirty="0">
                <a:cs typeface="Times New Roman" pitchFamily="18" charset="0"/>
              </a:rPr>
              <a:t>9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marL="457200" lvl="1" indent="-457200">
              <a:buNone/>
              <a:defRPr/>
            </a:pPr>
            <a:r>
              <a:rPr lang="en-US" sz="2800" dirty="0" err="1">
                <a:cs typeface="Times New Roman" pitchFamily="18" charset="0"/>
              </a:rPr>
              <a:t>Kriptanalis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membuang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blok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cipherteks</a:t>
            </a:r>
            <a:r>
              <a:rPr lang="en-US" sz="2800" dirty="0">
                <a:cs typeface="Times New Roman" pitchFamily="18" charset="0"/>
              </a:rPr>
              <a:t> C</a:t>
            </a:r>
            <a:r>
              <a:rPr lang="en-US" sz="2800" baseline="-25000" dirty="0">
                <a:cs typeface="Times New Roman" pitchFamily="18" charset="0"/>
              </a:rPr>
              <a:t>8</a:t>
            </a:r>
            <a:r>
              <a:rPr lang="en-US" sz="2800" dirty="0">
                <a:cs typeface="Times New Roman" pitchFamily="18" charset="0"/>
              </a:rPr>
              <a:t> dan C</a:t>
            </a:r>
            <a:r>
              <a:rPr lang="en-US" sz="2800" baseline="-25000" dirty="0">
                <a:cs typeface="Times New Roman" pitchFamily="18" charset="0"/>
              </a:rPr>
              <a:t>9</a:t>
            </a:r>
            <a:r>
              <a:rPr lang="en-US" sz="2800" dirty="0">
                <a:cs typeface="Times New Roman" pitchFamily="18" charset="0"/>
              </a:rPr>
              <a:t> 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 </a:t>
            </a:r>
            <a:r>
              <a:rPr lang="en-US" i="1" dirty="0">
                <a:cs typeface="Times New Roman" pitchFamily="18" charset="0"/>
              </a:rPr>
              <a:t>		C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6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7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14</a:t>
            </a:r>
            <a:r>
              <a:rPr lang="en-US" dirty="0">
                <a:cs typeface="Times New Roman" pitchFamily="18" charset="0"/>
              </a:rPr>
              <a:t>, 	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16</a:t>
            </a:r>
            <a:r>
              <a:rPr lang="en-US" dirty="0">
                <a:cs typeface="Times New Roman" pitchFamily="18" charset="0"/>
              </a:rPr>
              <a:t> 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>
            <a:extLst>
              <a:ext uri="{FF2B5EF4-FFF2-40B4-BE49-F238E27FC236}">
                <a16:creationId xmlns:a16="http://schemas.microsoft.com/office/drawing/2014/main" id="{E8BED5AE-FD48-47C7-82A2-0E74558F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1683" name="Slide Number Placeholder 5">
            <a:extLst>
              <a:ext uri="{FF2B5EF4-FFF2-40B4-BE49-F238E27FC236}">
                <a16:creationId xmlns:a16="http://schemas.microsoft.com/office/drawing/2014/main" id="{B7C3E5B3-E8BC-4416-925D-030E597D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BCCE8E-6B29-4450-9DE5-E9EDFC0400C1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2F599AF6-0834-4E1C-938D-07F0C5482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8880" y="1143000"/>
            <a:ext cx="10302240" cy="4800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dimanipulasi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Uang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ditransfer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juta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rupiah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Karena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bermakna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menyimpulkan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uang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kepadanya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juta</a:t>
            </a:r>
            <a:r>
              <a:rPr lang="en-US" altLang="en-US" dirty="0">
                <a:cs typeface="Times New Roman" panose="02020603050405020304" pitchFamily="18" charset="0"/>
              </a:rPr>
              <a:t> rupiah.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>
            <a:extLst>
              <a:ext uri="{FF2B5EF4-FFF2-40B4-BE49-F238E27FC236}">
                <a16:creationId xmlns:a16="http://schemas.microsoft.com/office/drawing/2014/main" id="{EA5D62A3-3881-431F-ACFC-CD21CEA1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3ED5B337-6FCD-4C80-949B-3D43CD30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2BD4B7-0DA1-4006-9920-5841D3E7978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7EC826E1-DBFF-480C-AFFD-EC725E1C8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Cipher Blok (</a:t>
            </a:r>
            <a:r>
              <a:rPr lang="en-US" altLang="en-US" b="1" i="1" dirty="0"/>
              <a:t>Block Cipher</a:t>
            </a:r>
            <a:r>
              <a:rPr lang="en-US" altLang="en-US" b="1" dirty="0"/>
              <a:t>)</a:t>
            </a:r>
            <a:endParaRPr lang="en-GB" altLang="en-US" b="1" dirty="0"/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3E59BEE4-4EA4-49A2-BB46-1C0EE6625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7188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Bit-bit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64 bit.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Panjang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Panjang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eksternal</a:t>
            </a:r>
            <a:r>
              <a:rPr lang="en-US" altLang="en-US" dirty="0">
                <a:cs typeface="Times New Roman" panose="02020603050405020304" pitchFamily="18" charset="0"/>
              </a:rPr>
              <a:t> (yang </a:t>
            </a:r>
            <a:r>
              <a:rPr lang="en-US" altLang="en-US" dirty="0" err="1">
                <a:cs typeface="Times New Roman" panose="02020603050405020304" pitchFamily="18" charset="0"/>
              </a:rPr>
              <a:t>diberikan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pengguna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>
            <a:extLst>
              <a:ext uri="{FF2B5EF4-FFF2-40B4-BE49-F238E27FC236}">
                <a16:creationId xmlns:a16="http://schemas.microsoft.com/office/drawing/2014/main" id="{EA8DB77C-C50A-46CD-8B6F-60ED8068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2707" name="Slide Number Placeholder 5">
            <a:extLst>
              <a:ext uri="{FF2B5EF4-FFF2-40B4-BE49-F238E27FC236}">
                <a16:creationId xmlns:a16="http://schemas.microsoft.com/office/drawing/2014/main" id="{DBE1A30A-038E-4175-937A-905C041F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181AEA-E5E7-4FB9-9C2E-DC32E3BC91DD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2708" name="Rectangle 1027">
            <a:extLst>
              <a:ext uri="{FF2B5EF4-FFF2-40B4-BE49-F238E27FC236}">
                <a16:creationId xmlns:a16="http://schemas.microsoft.com/office/drawing/2014/main" id="{49D551AF-E031-4723-A92E-E080CA409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03680" y="2360930"/>
            <a:ext cx="9712960" cy="265811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Cara </a:t>
            </a:r>
            <a:r>
              <a:rPr lang="en-US" altLang="en-US" dirty="0" err="1"/>
              <a:t>mengatasi</a:t>
            </a: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: 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individual </a:t>
            </a:r>
            <a:r>
              <a:rPr lang="en-US" altLang="en-US" dirty="0" err="1"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Prinsip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mendasari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Cipher Block Chaining</a:t>
            </a:r>
            <a:r>
              <a:rPr lang="en-US" altLang="en-US" dirty="0">
                <a:cs typeface="Times New Roman" panose="02020603050405020304" pitchFamily="18" charset="0"/>
              </a:rPr>
              <a:t> (CBC).</a:t>
            </a:r>
            <a:endParaRPr lang="en-GB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>
            <a:extLst>
              <a:ext uri="{FF2B5EF4-FFF2-40B4-BE49-F238E27FC236}">
                <a16:creationId xmlns:a16="http://schemas.microsoft.com/office/drawing/2014/main" id="{03691D6F-8800-4E2C-8E5B-93E0887A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id="{916F4C4D-E4E8-4014-9D19-4E6B387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D5F2DE-E32C-472F-8C3A-831789BFBB7D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71221EAD-8DC6-476E-9367-63FB82369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9" y="661988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latin typeface="+mn-lt"/>
                <a:cs typeface="Times New Roman" panose="02020603050405020304" pitchFamily="18" charset="0"/>
              </a:rPr>
              <a:t>Cipher Block Chaining(CBC)</a:t>
            </a:r>
            <a:endParaRPr lang="en-GB" altLang="en-US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BC12BFD7-CD43-4A09-BD25-0D20BCC4E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67681"/>
            <a:ext cx="9773919" cy="41910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Tujuan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membuat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ketergantungan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juga pada </a:t>
            </a:r>
            <a:r>
              <a:rPr lang="en-US" altLang="en-US" dirty="0" err="1">
                <a:cs typeface="Times New Roman" panose="02020603050405020304" pitchFamily="18" charset="0"/>
              </a:rPr>
              <a:t>seluruh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Hasil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 di-</a:t>
            </a:r>
            <a:r>
              <a:rPr lang="en-US" altLang="en-US" dirty="0" err="1">
                <a:cs typeface="Times New Roman" panose="02020603050405020304" pitchFamily="18" charset="0"/>
              </a:rPr>
              <a:t>umpan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balikkan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i="1" dirty="0">
                <a:cs typeface="Times New Roman" panose="02020603050405020304" pitchFamily="18" charset="0"/>
              </a:rPr>
              <a:t>current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>
            <a:extLst>
              <a:ext uri="{FF2B5EF4-FFF2-40B4-BE49-F238E27FC236}">
                <a16:creationId xmlns:a16="http://schemas.microsoft.com/office/drawing/2014/main" id="{3A2F2232-8A69-41F7-ABCE-7C274A19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D64351-12AB-498B-A154-63E3E6DA8729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4755" name="Rectangle 7">
            <a:extLst>
              <a:ext uri="{FF2B5EF4-FFF2-40B4-BE49-F238E27FC236}">
                <a16:creationId xmlns:a16="http://schemas.microsoft.com/office/drawing/2014/main" id="{912D6350-4E48-4A81-B1FE-39298BCF2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6073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4756" name="Picture 6">
            <a:extLst>
              <a:ext uri="{FF2B5EF4-FFF2-40B4-BE49-F238E27FC236}">
                <a16:creationId xmlns:a16="http://schemas.microsoft.com/office/drawing/2014/main" id="{62EF405B-8748-4886-927E-C72BDBBD1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407" y="185737"/>
            <a:ext cx="7974013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Rectangle 9">
            <a:extLst>
              <a:ext uri="{FF2B5EF4-FFF2-40B4-BE49-F238E27FC236}">
                <a16:creationId xmlns:a16="http://schemas.microsoft.com/office/drawing/2014/main" id="{07D5A03A-1778-485A-A844-717E44E2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4758" name="Picture 8">
            <a:extLst>
              <a:ext uri="{FF2B5EF4-FFF2-40B4-BE49-F238E27FC236}">
                <a16:creationId xmlns:a16="http://schemas.microsoft.com/office/drawing/2014/main" id="{05E36666-EF40-4492-B28A-C15D108F3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3669854"/>
            <a:ext cx="7974013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3">
            <a:extLst>
              <a:ext uri="{FF2B5EF4-FFF2-40B4-BE49-F238E27FC236}">
                <a16:creationId xmlns:a16="http://schemas.microsoft.com/office/drawing/2014/main" id="{15FE519C-18CA-4819-8FA8-A55455EAC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67" y="1606401"/>
            <a:ext cx="3311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</a:t>
            </a:r>
            <a:r>
              <a:rPr lang="en-US" altLang="en-US" sz="1600" dirty="0"/>
              <a:t>a) </a:t>
            </a:r>
            <a:r>
              <a:rPr lang="en-US" altLang="en-US" sz="1600" dirty="0" err="1"/>
              <a:t>Skema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enkripsi</a:t>
            </a:r>
            <a:r>
              <a:rPr lang="en-US" altLang="en-US" sz="1600" dirty="0"/>
              <a:t> mode CBC</a:t>
            </a:r>
          </a:p>
        </p:txBody>
      </p:sp>
      <p:sp>
        <p:nvSpPr>
          <p:cNvPr id="74760" name="Rectangle 4">
            <a:extLst>
              <a:ext uri="{FF2B5EF4-FFF2-40B4-BE49-F238E27FC236}">
                <a16:creationId xmlns:a16="http://schemas.microsoft.com/office/drawing/2014/main" id="{39C43518-20A0-4C9F-8854-B8CD7F969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66" y="4227303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600" dirty="0"/>
              <a:t>(b) </a:t>
            </a:r>
            <a:r>
              <a:rPr lang="en-US" altLang="en-US" sz="1600" dirty="0" err="1"/>
              <a:t>Skema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dekripsi</a:t>
            </a:r>
            <a:r>
              <a:rPr lang="en-US" altLang="en-US" sz="1600" dirty="0"/>
              <a:t> mode CBC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>
            <a:extLst>
              <a:ext uri="{FF2B5EF4-FFF2-40B4-BE49-F238E27FC236}">
                <a16:creationId xmlns:a16="http://schemas.microsoft.com/office/drawing/2014/main" id="{5A93C3D8-B7E2-47AC-9713-4FA93AD8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5779" name="Slide Number Placeholder 5">
            <a:extLst>
              <a:ext uri="{FF2B5EF4-FFF2-40B4-BE49-F238E27FC236}">
                <a16:creationId xmlns:a16="http://schemas.microsoft.com/office/drawing/2014/main" id="{30DB9CA1-8466-44AA-A4A0-727D9C39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420E76-D35D-44F3-B122-FBF10D97C85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4699DB91-177B-4216-8155-93F9A6562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2200" y="1485900"/>
            <a:ext cx="100076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pertama</a:t>
            </a:r>
            <a:r>
              <a:rPr lang="en-US" altLang="en-US" dirty="0"/>
              <a:t> </a:t>
            </a:r>
            <a:r>
              <a:rPr lang="en-US" altLang="en-US" dirty="0" err="1"/>
              <a:t>memerlukan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semu</a:t>
            </a:r>
            <a:r>
              <a:rPr lang="en-US" altLang="en-US" dirty="0"/>
              <a:t> (C</a:t>
            </a:r>
            <a:r>
              <a:rPr lang="en-US" altLang="en-US" baseline="-25000" dirty="0"/>
              <a:t>0</a:t>
            </a:r>
            <a:r>
              <a:rPr lang="en-US" altLang="en-US" dirty="0"/>
              <a:t>) yang </a:t>
            </a:r>
            <a:r>
              <a:rPr lang="en-US" altLang="en-US" dirty="0" err="1"/>
              <a:t>disebut</a:t>
            </a:r>
            <a:r>
              <a:rPr lang="en-US" altLang="en-US" dirty="0"/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IV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initialization vector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diberikan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pengguna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oleh program.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diperoleh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i="1" dirty="0"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Slide Number Placeholder 5">
            <a:extLst>
              <a:ext uri="{FF2B5EF4-FFF2-40B4-BE49-F238E27FC236}">
                <a16:creationId xmlns:a16="http://schemas.microsoft.com/office/drawing/2014/main" id="{DC6C40BF-FDE3-4BDE-85B2-DC503261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2721A-9E96-4F3B-B966-D72FB90518BC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6804" name="Object 4">
            <a:extLst>
              <a:ext uri="{FF2B5EF4-FFF2-40B4-BE49-F238E27FC236}">
                <a16:creationId xmlns:a16="http://schemas.microsoft.com/office/drawing/2014/main" id="{45FD8D66-BA23-4BBC-B14E-E6CE3DEDC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77456"/>
              </p:ext>
            </p:extLst>
          </p:nvPr>
        </p:nvGraphicFramePr>
        <p:xfrm>
          <a:off x="1275081" y="314961"/>
          <a:ext cx="10171069" cy="4795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Document" r:id="rId3" imgW="5486400" imgH="2586228" progId="Word.Document.8">
                  <p:embed/>
                </p:oleObj>
              </mc:Choice>
              <mc:Fallback>
                <p:oleObj name="Document" r:id="rId3" imgW="5486400" imgH="2586228" progId="Word.Document.8">
                  <p:embed/>
                  <p:pic>
                    <p:nvPicPr>
                      <p:cNvPr id="76804" name="Object 4">
                        <a:extLst>
                          <a:ext uri="{FF2B5EF4-FFF2-40B4-BE49-F238E27FC236}">
                            <a16:creationId xmlns:a16="http://schemas.microsoft.com/office/drawing/2014/main" id="{45FD8D66-BA23-4BBC-B14E-E6CE3DEDCF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081" y="314961"/>
                        <a:ext cx="10171069" cy="4795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id="{06BDC44F-5062-44D3-98B7-632E43396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556" y="6068218"/>
            <a:ext cx="2651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542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0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&lt;&lt;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25CC91-1D2C-4C0C-BA24-F5A095A03024}"/>
              </a:ext>
            </a:extLst>
          </p:cNvPr>
          <p:cNvSpPr/>
          <p:nvPr/>
        </p:nvSpPr>
        <p:spPr>
          <a:xfrm>
            <a:off x="1182732" y="5332928"/>
            <a:ext cx="101710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Fungsi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enkripsi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sebelumnya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XOR-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blok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plainteks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kemudian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geser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wrapping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bit-bit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posisi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>
            <a:extLst>
              <a:ext uri="{FF2B5EF4-FFF2-40B4-BE49-F238E27FC236}">
                <a16:creationId xmlns:a16="http://schemas.microsoft.com/office/drawing/2014/main" id="{93B515C0-CB45-485D-8B18-C57118D3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8851" name="Slide Number Placeholder 5">
            <a:extLst>
              <a:ext uri="{FF2B5EF4-FFF2-40B4-BE49-F238E27FC236}">
                <a16:creationId xmlns:a16="http://schemas.microsoft.com/office/drawing/2014/main" id="{2CE8101D-9AF7-469E-B211-76206CD8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AC21BE-39C8-4118-A12D-35B45818E68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DE466F41-C4C1-4D93-A25A-289AF82D3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23819"/>
              </p:ext>
            </p:extLst>
          </p:nvPr>
        </p:nvGraphicFramePr>
        <p:xfrm>
          <a:off x="695959" y="401875"/>
          <a:ext cx="9115295" cy="1980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Document" r:id="rId3" imgW="5486400" imgH="1191768" progId="Word.Document.8">
                  <p:embed/>
                </p:oleObj>
              </mc:Choice>
              <mc:Fallback>
                <p:oleObj name="Document" r:id="rId3" imgW="5486400" imgH="1191768" progId="Word.Document.8">
                  <p:embed/>
                  <p:pic>
                    <p:nvPicPr>
                      <p:cNvPr id="78852" name="Object 4">
                        <a:extLst>
                          <a:ext uri="{FF2B5EF4-FFF2-40B4-BE49-F238E27FC236}">
                            <a16:creationId xmlns:a16="http://schemas.microsoft.com/office/drawing/2014/main" id="{DE466F41-C4C1-4D93-A25A-289AF82D30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59" y="401875"/>
                        <a:ext cx="9115295" cy="1980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>
            <a:extLst>
              <a:ext uri="{FF2B5EF4-FFF2-40B4-BE49-F238E27FC236}">
                <a16:creationId xmlns:a16="http://schemas.microsoft.com/office/drawing/2014/main" id="{A9FA9440-C47F-4113-9228-08F195EBB0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9571"/>
              </p:ext>
            </p:extLst>
          </p:nvPr>
        </p:nvGraphicFramePr>
        <p:xfrm>
          <a:off x="690879" y="2635557"/>
          <a:ext cx="9621828" cy="152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Document" r:id="rId5" imgW="5486400" imgH="870204" progId="Word.Document.8">
                  <p:embed/>
                </p:oleObj>
              </mc:Choice>
              <mc:Fallback>
                <p:oleObj name="Document" r:id="rId5" imgW="5486400" imgH="870204" progId="Word.Document.8">
                  <p:embed/>
                  <p:pic>
                    <p:nvPicPr>
                      <p:cNvPr id="78853" name="Object 5">
                        <a:extLst>
                          <a:ext uri="{FF2B5EF4-FFF2-40B4-BE49-F238E27FC236}">
                            <a16:creationId xmlns:a16="http://schemas.microsoft.com/office/drawing/2014/main" id="{A9FA9440-C47F-4113-9228-08F195EBB0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79" y="2635557"/>
                        <a:ext cx="9621828" cy="1526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>
            <a:extLst>
              <a:ext uri="{FF2B5EF4-FFF2-40B4-BE49-F238E27FC236}">
                <a16:creationId xmlns:a16="http://schemas.microsoft.com/office/drawing/2014/main" id="{DA29F27F-98B4-4D82-8020-B3F1278EB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566605"/>
              </p:ext>
            </p:extLst>
          </p:nvPr>
        </p:nvGraphicFramePr>
        <p:xfrm>
          <a:off x="604519" y="4501186"/>
          <a:ext cx="9623533" cy="152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Document" r:id="rId7" imgW="5486400" imgH="870204" progId="Word.Document.8">
                  <p:embed/>
                </p:oleObj>
              </mc:Choice>
              <mc:Fallback>
                <p:oleObj name="Document" r:id="rId7" imgW="5486400" imgH="870204" progId="Word.Document.8">
                  <p:embed/>
                  <p:pic>
                    <p:nvPicPr>
                      <p:cNvPr id="78854" name="Object 6">
                        <a:extLst>
                          <a:ext uri="{FF2B5EF4-FFF2-40B4-BE49-F238E27FC236}">
                            <a16:creationId xmlns:a16="http://schemas.microsoft.com/office/drawing/2014/main" id="{DA29F27F-98B4-4D82-8020-B3F1278EB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19" y="4501186"/>
                        <a:ext cx="9623533" cy="1526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6">
            <a:extLst>
              <a:ext uri="{FF2B5EF4-FFF2-40B4-BE49-F238E27FC236}">
                <a16:creationId xmlns:a16="http://schemas.microsoft.com/office/drawing/2014/main" id="{FBDA7982-BBBD-44C0-8323-CEE586E5F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028" y="2509520"/>
            <a:ext cx="5577792" cy="214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7" name="TextBox 78866">
            <a:extLst>
              <a:ext uri="{FF2B5EF4-FFF2-40B4-BE49-F238E27FC236}">
                <a16:creationId xmlns:a16="http://schemas.microsoft.com/office/drawing/2014/main" id="{756F9361-77E0-4529-ACC0-1CCE44B6ADC8}"/>
              </a:ext>
            </a:extLst>
          </p:cNvPr>
          <p:cNvSpPr txBox="1"/>
          <p:nvPr/>
        </p:nvSpPr>
        <p:spPr>
          <a:xfrm>
            <a:off x="2042160" y="5773133"/>
            <a:ext cx="5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>
            <a:extLst>
              <a:ext uri="{FF2B5EF4-FFF2-40B4-BE49-F238E27FC236}">
                <a16:creationId xmlns:a16="http://schemas.microsoft.com/office/drawing/2014/main" id="{AA68B584-E237-4296-B428-660178DE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9875" name="Slide Number Placeholder 5">
            <a:extLst>
              <a:ext uri="{FF2B5EF4-FFF2-40B4-BE49-F238E27FC236}">
                <a16:creationId xmlns:a16="http://schemas.microsoft.com/office/drawing/2014/main" id="{DB576388-0E02-4A86-AA5C-590BCD94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A4B39F-61B3-4399-940B-4E8353EE2AA1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9876" name="Object 4">
            <a:extLst>
              <a:ext uri="{FF2B5EF4-FFF2-40B4-BE49-F238E27FC236}">
                <a16:creationId xmlns:a16="http://schemas.microsoft.com/office/drawing/2014/main" id="{FF7F7D44-1329-4DC2-85CC-2E3F35D2F5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95480"/>
              </p:ext>
            </p:extLst>
          </p:nvPr>
        </p:nvGraphicFramePr>
        <p:xfrm>
          <a:off x="1011454" y="2428557"/>
          <a:ext cx="11180546" cy="1381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Document" r:id="rId3" imgW="5486400" imgH="677418" progId="Word.Document.8">
                  <p:embed/>
                </p:oleObj>
              </mc:Choice>
              <mc:Fallback>
                <p:oleObj name="Document" r:id="rId3" imgW="5486400" imgH="677418" progId="Word.Document.8">
                  <p:embed/>
                  <p:pic>
                    <p:nvPicPr>
                      <p:cNvPr id="79876" name="Object 4">
                        <a:extLst>
                          <a:ext uri="{FF2B5EF4-FFF2-40B4-BE49-F238E27FC236}">
                            <a16:creationId xmlns:a16="http://schemas.microsoft.com/office/drawing/2014/main" id="{FF7F7D44-1329-4DC2-85CC-2E3F35D2F5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454" y="2428557"/>
                        <a:ext cx="11180546" cy="1381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>
            <a:extLst>
              <a:ext uri="{FF2B5EF4-FFF2-40B4-BE49-F238E27FC236}">
                <a16:creationId xmlns:a16="http://schemas.microsoft.com/office/drawing/2014/main" id="{1C278007-F3CB-47F4-90ED-1F73B40B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80899" name="Slide Number Placeholder 5">
            <a:extLst>
              <a:ext uri="{FF2B5EF4-FFF2-40B4-BE49-F238E27FC236}">
                <a16:creationId xmlns:a16="http://schemas.microsoft.com/office/drawing/2014/main" id="{3B5E3262-D5DE-47DC-A459-8BCEE67B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520D39-ECC9-443B-AD6B-013431EA7374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23F1134E-FAA9-4347-B102-D42540121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0120" y="1143000"/>
            <a:ext cx="10073640" cy="46380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i="1" dirty="0" err="1">
                <a:cs typeface="Times New Roman" panose="02020603050405020304" pitchFamily="18" charset="0"/>
              </a:rPr>
              <a:t>Kelebihan</a:t>
            </a:r>
            <a:r>
              <a:rPr lang="en-US" altLang="en-US" sz="4400" i="1" dirty="0">
                <a:cs typeface="Times New Roman" panose="02020603050405020304" pitchFamily="18" charset="0"/>
              </a:rPr>
              <a:t> Mode CBC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 	</a:t>
            </a:r>
            <a:r>
              <a:rPr lang="en-US" altLang="en-US" sz="3000" i="1" dirty="0">
                <a:cs typeface="Times New Roman" panose="02020603050405020304" pitchFamily="18" charset="0"/>
              </a:rPr>
              <a:t>B</a:t>
            </a:r>
            <a:r>
              <a:rPr lang="en-US" altLang="en-US" sz="3000" dirty="0">
                <a:cs typeface="Times New Roman" panose="02020603050405020304" pitchFamily="18" charset="0"/>
              </a:rPr>
              <a:t>lok-</a:t>
            </a:r>
            <a:r>
              <a:rPr lang="en-US" altLang="en-US" sz="3000" dirty="0" err="1">
                <a:cs typeface="Times New Roman" panose="02020603050405020304" pitchFamily="18" charset="0"/>
              </a:rPr>
              <a:t>blok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3000" dirty="0">
                <a:cs typeface="Times New Roman" panose="02020603050405020304" pitchFamily="18" charset="0"/>
              </a:rPr>
              <a:t> yang </a:t>
            </a:r>
            <a:r>
              <a:rPr lang="en-US" altLang="en-US" sz="3000" dirty="0" err="1">
                <a:cs typeface="Times New Roman" panose="02020603050405020304" pitchFamily="18" charset="0"/>
              </a:rPr>
              <a:t>sama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tidak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selalu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3000" dirty="0">
                <a:cs typeface="Times New Roman" panose="02020603050405020304" pitchFamily="18" charset="0"/>
              </a:rPr>
              <a:t> yang </a:t>
            </a:r>
            <a:r>
              <a:rPr lang="en-US" altLang="en-US" sz="3000" dirty="0" err="1">
                <a:cs typeface="Times New Roman" panose="02020603050405020304" pitchFamily="18" charset="0"/>
              </a:rPr>
              <a:t>sama</a:t>
            </a:r>
            <a:endParaRPr lang="en-US" altLang="en-US" sz="3000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	Oleh </a:t>
            </a:r>
            <a:r>
              <a:rPr lang="en-US" altLang="en-US" sz="3000" dirty="0" err="1">
                <a:cs typeface="Times New Roman" panose="02020603050405020304" pitchFamily="18" charset="0"/>
              </a:rPr>
              <a:t>karena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3000" dirty="0">
                <a:cs typeface="Times New Roman" panose="02020603050405020304" pitchFamily="18" charset="0"/>
              </a:rPr>
              <a:t> yang </a:t>
            </a:r>
            <a:r>
              <a:rPr lang="en-US" altLang="en-US" sz="3000" dirty="0" err="1">
                <a:cs typeface="Times New Roman" panose="02020603050405020304" pitchFamily="18" charset="0"/>
              </a:rPr>
              <a:t>sama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tidak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3000" dirty="0">
                <a:cs typeface="Times New Roman" panose="02020603050405020304" pitchFamily="18" charset="0"/>
              </a:rPr>
              <a:t> yang </a:t>
            </a:r>
            <a:r>
              <a:rPr lang="en-US" altLang="en-US" sz="3000" dirty="0" err="1">
                <a:cs typeface="Times New Roman" panose="02020603050405020304" pitchFamily="18" charset="0"/>
              </a:rPr>
              <a:t>sama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cs typeface="Times New Roman" panose="02020603050405020304" pitchFamily="18" charset="0"/>
              </a:rPr>
              <a:t>maka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kriptanalisis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lebih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sulit</a:t>
            </a:r>
            <a:r>
              <a:rPr lang="en-US" altLang="en-US" sz="30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cs typeface="Times New Roman" panose="02020603050405020304" pitchFamily="18" charset="0"/>
              </a:rPr>
              <a:t>Inilah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alasan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utama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penggunaan</a:t>
            </a:r>
            <a:r>
              <a:rPr lang="en-US" altLang="en-US" sz="3000" dirty="0">
                <a:cs typeface="Times New Roman" panose="02020603050405020304" pitchFamily="18" charset="0"/>
              </a:rPr>
              <a:t> mode </a:t>
            </a:r>
            <a:r>
              <a:rPr lang="en-US" altLang="en-US" sz="3000" i="1" dirty="0">
                <a:cs typeface="Times New Roman" panose="02020603050405020304" pitchFamily="18" charset="0"/>
              </a:rPr>
              <a:t>CBC</a:t>
            </a:r>
            <a:r>
              <a:rPr lang="en-US" altLang="en-US" sz="30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>
            <a:extLst>
              <a:ext uri="{FF2B5EF4-FFF2-40B4-BE49-F238E27FC236}">
                <a16:creationId xmlns:a16="http://schemas.microsoft.com/office/drawing/2014/main" id="{C2F71233-871F-473E-B765-FF5AA166C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81923" name="Slide Number Placeholder 5">
            <a:extLst>
              <a:ext uri="{FF2B5EF4-FFF2-40B4-BE49-F238E27FC236}">
                <a16:creationId xmlns:a16="http://schemas.microsoft.com/office/drawing/2014/main" id="{6D932671-BF87-43F8-89F1-3DE963003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ACE76E-670E-4002-AAF0-AA5725658ED7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06ACA0E9-2E3B-445E-B838-0F614FAD3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5198A085-844A-4A19-8C4D-EA4D06AA8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2109" y="716562"/>
            <a:ext cx="6024879" cy="55318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i="1" dirty="0" err="1">
                <a:cs typeface="Times New Roman" panose="02020603050405020304" pitchFamily="18" charset="0"/>
              </a:rPr>
              <a:t>Kelemahan</a:t>
            </a:r>
            <a:r>
              <a:rPr lang="en-US" altLang="en-US" sz="4400" i="1" dirty="0">
                <a:cs typeface="Times New Roman" panose="02020603050405020304" pitchFamily="18" charset="0"/>
              </a:rPr>
              <a:t> Mode CBC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merambat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2. 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berkebalikan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mempengaruhi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berikutnya</a:t>
            </a:r>
            <a:r>
              <a:rPr lang="en-US" altLang="en-US" dirty="0">
                <a:cs typeface="Times New Roman" panose="02020603050405020304" pitchFamily="18" charset="0"/>
              </a:rPr>
              <a:t> (pada </a:t>
            </a:r>
            <a:r>
              <a:rPr lang="en-US" altLang="en-US" dirty="0" err="1"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cs typeface="Times New Roman" panose="02020603050405020304" pitchFamily="18" charset="0"/>
              </a:rPr>
              <a:t> bit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pula).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B6DE19-EC15-4757-908A-C241EEF67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08" y="1087539"/>
            <a:ext cx="5577792" cy="214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BACBA220-10E2-4BB8-A28A-8BBBB4950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392" y="3695765"/>
            <a:ext cx="5654040" cy="2241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A82C6A3-A84A-4B14-9D3A-0C8E2EFA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cs typeface="Times New Roman" panose="02020603050405020304" pitchFamily="18" charset="0"/>
              </a:rPr>
              <a:t>Cipher-Feedback (CFB)</a:t>
            </a: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0230DAE-A6D3-4993-A91B-FB7742087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0920" y="1920875"/>
            <a:ext cx="1034288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Mengatasi</a:t>
            </a:r>
            <a:r>
              <a:rPr lang="en-US" altLang="en-US" dirty="0"/>
              <a:t> </a:t>
            </a:r>
            <a:r>
              <a:rPr lang="en-US" altLang="en-US" dirty="0" err="1"/>
              <a:t>kekurangan</a:t>
            </a:r>
            <a:r>
              <a:rPr lang="en-US" altLang="en-US" dirty="0"/>
              <a:t> pada mode </a:t>
            </a:r>
            <a:r>
              <a:rPr lang="en-US" altLang="en-US" i="1" dirty="0"/>
              <a:t>CBC</a:t>
            </a:r>
            <a:r>
              <a:rPr lang="en-US" altLang="en-US" dirty="0"/>
              <a:t> </a:t>
            </a:r>
            <a:r>
              <a:rPr lang="en-US" altLang="en-US" dirty="0" err="1"/>
              <a:t>apabila</a:t>
            </a:r>
            <a:r>
              <a:rPr lang="en-US" altLang="en-US" dirty="0"/>
              <a:t> </a:t>
            </a:r>
            <a:r>
              <a:rPr lang="en-US" altLang="en-US" dirty="0" err="1"/>
              <a:t>diterapkan</a:t>
            </a:r>
            <a:r>
              <a:rPr lang="en-US" altLang="en-US" dirty="0"/>
              <a:t> pada </a:t>
            </a:r>
            <a:r>
              <a:rPr lang="en-US" altLang="en-US" dirty="0" err="1"/>
              <a:t>pengiriman</a:t>
            </a:r>
            <a:r>
              <a:rPr lang="en-US" altLang="en-US" dirty="0"/>
              <a:t> data yang </a:t>
            </a:r>
            <a:r>
              <a:rPr lang="en-US" altLang="en-US" dirty="0" err="1"/>
              <a:t>belum</a:t>
            </a:r>
            <a:r>
              <a:rPr lang="en-US" altLang="en-US" dirty="0"/>
              <a:t> </a:t>
            </a:r>
            <a:r>
              <a:rPr lang="en-US" altLang="en-US" dirty="0" err="1"/>
              <a:t>mencapai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Data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unit yang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kecil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Unit data  yang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bisa</a:t>
            </a:r>
            <a:r>
              <a:rPr lang="en-US" altLang="en-US" dirty="0">
                <a:cs typeface="Times New Roman" panose="02020603050405020304" pitchFamily="18" charset="0"/>
              </a:rPr>
              <a:t> 1 bit, 2 bit, 4-bit, 8 bit, dan lain-lain.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cs typeface="Times New Roman" panose="02020603050405020304" pitchFamily="18" charset="0"/>
              </a:rPr>
              <a:t> unit yang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kalinya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8-bit.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82948" name="Footer Placeholder 1">
            <a:extLst>
              <a:ext uri="{FF2B5EF4-FFF2-40B4-BE49-F238E27FC236}">
                <a16:creationId xmlns:a16="http://schemas.microsoft.com/office/drawing/2014/main" id="{4866F3F8-6FC4-4DBE-96F1-B8226868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2949" name="Slide Number Placeholder 2">
            <a:extLst>
              <a:ext uri="{FF2B5EF4-FFF2-40B4-BE49-F238E27FC236}">
                <a16:creationId xmlns:a16="http://schemas.microsoft.com/office/drawing/2014/main" id="{8387B033-AC43-4A43-9D84-622C2688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F882DC-4FC0-448C-A8D9-C97446E558A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id="{E3965F55-5435-4631-85DB-1CC888D5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C399B156-FFCE-42FE-90D8-57E6B72F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2D133F-0D2C-4845-8F23-D2A2BE2ECEA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6C3682FB-751F-4DB7-AD5A-1FA091413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B559AFF2-4B06-435C-A26F-4471F35C2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3722" y="1879600"/>
            <a:ext cx="8793797" cy="40843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Blok </a:t>
            </a:r>
            <a:r>
              <a:rPr lang="en-US" altLang="en-US" sz="30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i="1" dirty="0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 bit: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i="1" dirty="0">
                <a:cs typeface="Times New Roman" panose="02020603050405020304" pitchFamily="18" charset="0"/>
              </a:rPr>
              <a:t>	   P</a:t>
            </a:r>
            <a:r>
              <a:rPr lang="en-US" altLang="en-US" sz="3000" dirty="0">
                <a:cs typeface="Times New Roman" panose="02020603050405020304" pitchFamily="18" charset="0"/>
              </a:rPr>
              <a:t> = (</a:t>
            </a:r>
            <a:r>
              <a:rPr lang="en-US" altLang="en-US" sz="3000" i="1" dirty="0">
                <a:cs typeface="Times New Roman" panose="02020603050405020304" pitchFamily="18" charset="0"/>
              </a:rPr>
              <a:t>p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i="1" dirty="0">
                <a:cs typeface="Times New Roman" panose="02020603050405020304" pitchFamily="18" charset="0"/>
              </a:rPr>
              <a:t>p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cs typeface="Times New Roman" panose="02020603050405020304" pitchFamily="18" charset="0"/>
              </a:rPr>
              <a:t>, …, </a:t>
            </a:r>
            <a:r>
              <a:rPr lang="en-US" altLang="en-US" sz="30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30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), </a:t>
            </a:r>
            <a:r>
              <a:rPr lang="en-US" altLang="en-US" sz="3000" i="1" dirty="0">
                <a:cs typeface="Times New Roman" panose="02020603050405020304" pitchFamily="18" charset="0"/>
              </a:rPr>
              <a:t>	p</a:t>
            </a:r>
            <a:r>
              <a:rPr lang="en-US" altLang="en-US" sz="30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 {0, 1}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 B</a:t>
            </a:r>
            <a:r>
              <a:rPr lang="en-US" altLang="en-US" sz="3000" dirty="0">
                <a:cs typeface="Times New Roman" panose="02020603050405020304" pitchFamily="18" charset="0"/>
              </a:rPr>
              <a:t>lok </a:t>
            </a:r>
            <a:r>
              <a:rPr lang="en-US" altLang="en-US" sz="30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3000" dirty="0">
                <a:cs typeface="Times New Roman" panose="02020603050405020304" pitchFamily="18" charset="0"/>
              </a:rPr>
              <a:t> (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dirty="0">
                <a:cs typeface="Times New Roman" panose="02020603050405020304" pitchFamily="18" charset="0"/>
              </a:rPr>
              <a:t>) </a:t>
            </a:r>
            <a:r>
              <a:rPr lang="en-US" altLang="en-US" sz="30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i="1" dirty="0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 bit: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i="1" dirty="0">
                <a:cs typeface="Times New Roman" panose="02020603050405020304" pitchFamily="18" charset="0"/>
              </a:rPr>
              <a:t>	   C</a:t>
            </a:r>
            <a:r>
              <a:rPr lang="en-US" altLang="en-US" sz="3000" dirty="0">
                <a:cs typeface="Times New Roman" panose="02020603050405020304" pitchFamily="18" charset="0"/>
              </a:rPr>
              <a:t> = (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cs typeface="Times New Roman" panose="02020603050405020304" pitchFamily="18" charset="0"/>
              </a:rPr>
              <a:t>, …, </a:t>
            </a:r>
            <a:r>
              <a:rPr lang="en-US" altLang="en-US" sz="3000" i="1" dirty="0" err="1">
                <a:cs typeface="Times New Roman" panose="02020603050405020304" pitchFamily="18" charset="0"/>
              </a:rPr>
              <a:t>c</a:t>
            </a:r>
            <a:r>
              <a:rPr lang="en-US" altLang="en-US" sz="30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), 	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 {0, 1}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>
            <a:extLst>
              <a:ext uri="{FF2B5EF4-FFF2-40B4-BE49-F238E27FC236}">
                <a16:creationId xmlns:a16="http://schemas.microsoft.com/office/drawing/2014/main" id="{FED64460-50E2-4C0F-95D7-226F53220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5211" y="933450"/>
            <a:ext cx="10298589" cy="54229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-bit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kalinya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cs typeface="Times New Roman" panose="02020603050405020304" pitchFamily="18" charset="0"/>
              </a:rPr>
              <a:t>m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kata lain,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n-bit </a:t>
            </a:r>
            <a:r>
              <a:rPr lang="en-US" altLang="en-US" dirty="0" err="1">
                <a:cs typeface="Times New Roman" panose="02020603050405020304" pitchFamily="18" charset="0"/>
              </a:rPr>
              <a:t>meperlakukan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antrian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queue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Tinjau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8-bit yang </a:t>
            </a:r>
            <a:r>
              <a:rPr lang="en-US" altLang="en-US" dirty="0" err="1">
                <a:cs typeface="Times New Roman" panose="02020603050405020304" pitchFamily="18" charset="0"/>
              </a:rPr>
              <a:t>bekerja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64-bit (</a:t>
            </a:r>
            <a:r>
              <a:rPr lang="en-US" altLang="en-US" dirty="0" err="1">
                <a:cs typeface="Times New Roman" panose="02020603050405020304" pitchFamily="18" charset="0"/>
              </a:rPr>
              <a:t>setara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) pada </a:t>
            </a:r>
            <a:r>
              <a:rPr lang="en-US" altLang="en-US" dirty="0" err="1">
                <a:cs typeface="Times New Roman" panose="02020603050405020304" pitchFamily="18" charset="0"/>
              </a:rPr>
              <a:t>gambar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endParaRPr lang="en-GB" altLang="en-US" dirty="0"/>
          </a:p>
        </p:txBody>
      </p:sp>
      <p:sp>
        <p:nvSpPr>
          <p:cNvPr id="83971" name="Footer Placeholder 1">
            <a:extLst>
              <a:ext uri="{FF2B5EF4-FFF2-40B4-BE49-F238E27FC236}">
                <a16:creationId xmlns:a16="http://schemas.microsoft.com/office/drawing/2014/main" id="{7C7B829E-B0F3-45A6-A035-F878EDCC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3972" name="Slide Number Placeholder 2">
            <a:extLst>
              <a:ext uri="{FF2B5EF4-FFF2-40B4-BE49-F238E27FC236}">
                <a16:creationId xmlns:a16="http://schemas.microsoft.com/office/drawing/2014/main" id="{343938F1-86B7-4972-B58B-CAA3FBBE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EDA967-84F6-4C02-9C10-054BF178889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2771B0D1-0305-4A7B-BE34-96E76E3E0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363" y="178593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019" name="Object 2">
            <a:extLst>
              <a:ext uri="{FF2B5EF4-FFF2-40B4-BE49-F238E27FC236}">
                <a16:creationId xmlns:a16="http://schemas.microsoft.com/office/drawing/2014/main" id="{BEE5802F-F7BC-4C48-92FD-C37FB94CE2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286286"/>
              </p:ext>
            </p:extLst>
          </p:nvPr>
        </p:nvGraphicFramePr>
        <p:xfrm>
          <a:off x="1597832" y="1454150"/>
          <a:ext cx="8996336" cy="525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r:id="rId3" imgW="5711345" imgH="3335929" progId="Visio.Drawing.6">
                  <p:embed/>
                </p:oleObj>
              </mc:Choice>
              <mc:Fallback>
                <p:oleObj r:id="rId3" imgW="5711345" imgH="3335929" progId="Visio.Drawing.6">
                  <p:embed/>
                  <p:pic>
                    <p:nvPicPr>
                      <p:cNvPr id="86019" name="Object 2">
                        <a:extLst>
                          <a:ext uri="{FF2B5EF4-FFF2-40B4-BE49-F238E27FC236}">
                            <a16:creationId xmlns:a16="http://schemas.microsoft.com/office/drawing/2014/main" id="{BEE5802F-F7BC-4C48-92FD-C37FB94CE2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832" y="1454150"/>
                        <a:ext cx="8996336" cy="525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Slide Number Placeholder 2">
            <a:extLst>
              <a:ext uri="{FF2B5EF4-FFF2-40B4-BE49-F238E27FC236}">
                <a16:creationId xmlns:a16="http://schemas.microsoft.com/office/drawing/2014/main" id="{DA35AD98-1576-4F30-AE78-283C81FB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3D763A-C89B-4DD3-B4CB-7BF065AF67F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28F9C0-7B73-4416-90CA-5E345AAED34F}"/>
              </a:ext>
            </a:extLst>
          </p:cNvPr>
          <p:cNvSpPr txBox="1"/>
          <p:nvPr/>
        </p:nvSpPr>
        <p:spPr>
          <a:xfrm>
            <a:off x="2672080" y="503426"/>
            <a:ext cx="7492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Mode CFB-8 bit </a:t>
            </a:r>
            <a:r>
              <a:rPr lang="en-US" sz="2800" dirty="0" err="1">
                <a:solidFill>
                  <a:srgbClr val="FF0000"/>
                </a:solidFill>
              </a:rPr>
              <a:t>untuk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ukuran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blok</a:t>
            </a:r>
            <a:r>
              <a:rPr lang="en-US" sz="2800" dirty="0">
                <a:solidFill>
                  <a:srgbClr val="FF0000"/>
                </a:solidFill>
              </a:rPr>
              <a:t> 64 bit (8 byte)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>
            <a:extLst>
              <a:ext uri="{FF2B5EF4-FFF2-40B4-BE49-F238E27FC236}">
                <a16:creationId xmlns:a16="http://schemas.microsoft.com/office/drawing/2014/main" id="{09FE5B18-B8D7-4D44-A60D-2EECB8072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565340"/>
              </p:ext>
            </p:extLst>
          </p:nvPr>
        </p:nvGraphicFramePr>
        <p:xfrm>
          <a:off x="1518285" y="868681"/>
          <a:ext cx="9463912" cy="5024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Document" r:id="rId3" imgW="5486400" imgH="2912364" progId="Word.Document.8">
                  <p:embed/>
                </p:oleObj>
              </mc:Choice>
              <mc:Fallback>
                <p:oleObj name="Document" r:id="rId3" imgW="5486400" imgH="2912364" progId="Word.Document.8">
                  <p:embed/>
                  <p:pic>
                    <p:nvPicPr>
                      <p:cNvPr id="87042" name="Object 2">
                        <a:extLst>
                          <a:ext uri="{FF2B5EF4-FFF2-40B4-BE49-F238E27FC236}">
                            <a16:creationId xmlns:a16="http://schemas.microsoft.com/office/drawing/2014/main" id="{09FE5B18-B8D7-4D44-A60D-2EECB80727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285" y="868681"/>
                        <a:ext cx="9463912" cy="5024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3" name="Footer Placeholder 1">
            <a:extLst>
              <a:ext uri="{FF2B5EF4-FFF2-40B4-BE49-F238E27FC236}">
                <a16:creationId xmlns:a16="http://schemas.microsoft.com/office/drawing/2014/main" id="{EAA5A004-2D5A-4966-84BD-566F80FC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7044" name="Slide Number Placeholder 2">
            <a:extLst>
              <a:ext uri="{FF2B5EF4-FFF2-40B4-BE49-F238E27FC236}">
                <a16:creationId xmlns:a16="http://schemas.microsoft.com/office/drawing/2014/main" id="{4190376B-BFCC-411C-9CF1-A5027676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85F658-9981-4ED4-A8A6-778E111D13A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11947B55-D860-4209-871F-3741945DF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3561" y="236051"/>
            <a:ext cx="7769225" cy="595313"/>
          </a:xfrm>
          <a:noFill/>
        </p:spPr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mode </a:t>
            </a:r>
            <a:r>
              <a:rPr lang="en-US" altLang="en-US" sz="2400" i="1" dirty="0">
                <a:cs typeface="Times New Roman" panose="02020603050405020304" pitchFamily="18" charset="0"/>
              </a:rPr>
              <a:t>CFB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sbb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8067" name="Slide Number Placeholder 2">
            <a:extLst>
              <a:ext uri="{FF2B5EF4-FFF2-40B4-BE49-F238E27FC236}">
                <a16:creationId xmlns:a16="http://schemas.microsoft.com/office/drawing/2014/main" id="{094BA55E-774D-404F-8AD4-9D0314EB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409B5B-3346-475E-BE9A-8A41AB4783E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88068" name="Rectangle 8">
            <a:extLst>
              <a:ext uri="{FF2B5EF4-FFF2-40B4-BE49-F238E27FC236}">
                <a16:creationId xmlns:a16="http://schemas.microsoft.com/office/drawing/2014/main" id="{6FBF39A8-79EA-4707-9561-6046AA927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026" y="51688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8069" name="Picture 7">
            <a:extLst>
              <a:ext uri="{FF2B5EF4-FFF2-40B4-BE49-F238E27FC236}">
                <a16:creationId xmlns:a16="http://schemas.microsoft.com/office/drawing/2014/main" id="{2FBB325A-4303-44AF-98D4-9B0A088CF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303" y="919945"/>
            <a:ext cx="746601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0" name="Rectangle 10">
            <a:extLst>
              <a:ext uri="{FF2B5EF4-FFF2-40B4-BE49-F238E27FC236}">
                <a16:creationId xmlns:a16="http://schemas.microsoft.com/office/drawing/2014/main" id="{F72F5377-8E75-45B0-8BE8-CD8F10F07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4" y="3426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8071" name="Picture 9">
            <a:extLst>
              <a:ext uri="{FF2B5EF4-FFF2-40B4-BE49-F238E27FC236}">
                <a16:creationId xmlns:a16="http://schemas.microsoft.com/office/drawing/2014/main" id="{E70F883A-1CDF-40CA-BE4C-DFFBFC956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303" y="4010025"/>
            <a:ext cx="7469187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2" name="TextBox 3">
            <a:extLst>
              <a:ext uri="{FF2B5EF4-FFF2-40B4-BE49-F238E27FC236}">
                <a16:creationId xmlns:a16="http://schemas.microsoft.com/office/drawing/2014/main" id="{013D6971-6CB8-4C57-AAF3-1D56D0FCF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45" y="2318396"/>
            <a:ext cx="168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000" dirty="0"/>
              <a:t>(a) </a:t>
            </a:r>
            <a:r>
              <a:rPr lang="en-US" altLang="en-US" sz="2000" dirty="0" err="1"/>
              <a:t>Enkripsi</a:t>
            </a:r>
            <a:endParaRPr lang="en-US" altLang="en-US" sz="2000" dirty="0"/>
          </a:p>
        </p:txBody>
      </p:sp>
      <p:sp>
        <p:nvSpPr>
          <p:cNvPr id="88073" name="TextBox 10">
            <a:extLst>
              <a:ext uri="{FF2B5EF4-FFF2-40B4-BE49-F238E27FC236}">
                <a16:creationId xmlns:a16="http://schemas.microsoft.com/office/drawing/2014/main" id="{9E67BB1D-DB0E-4D20-BB84-7A447D59B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95" y="4895852"/>
            <a:ext cx="171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000" dirty="0"/>
              <a:t>(b) </a:t>
            </a:r>
            <a:r>
              <a:rPr lang="en-US" altLang="en-US" sz="2000" dirty="0" err="1"/>
              <a:t>Dekripsi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>
            <a:extLst>
              <a:ext uri="{FF2B5EF4-FFF2-40B4-BE49-F238E27FC236}">
                <a16:creationId xmlns:a16="http://schemas.microsoft.com/office/drawing/2014/main" id="{FE19E380-5AAC-4424-8957-758474019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140" y="336550"/>
            <a:ext cx="10713719" cy="60198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cs typeface="Times New Roman" panose="02020603050405020304" pitchFamily="18" charset="0"/>
              </a:rPr>
              <a:t> Dari Gambar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dilihat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– 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– 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baseline="-30000" dirty="0">
                <a:cs typeface="Times New Roman" panose="02020603050405020304" pitchFamily="18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merambat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selanjutnya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>
                <a:cs typeface="Times New Roman" panose="02020603050405020304" pitchFamily="18" charset="0"/>
              </a:rPr>
              <a:t>Hal yang </a:t>
            </a:r>
            <a:r>
              <a:rPr lang="en-US" altLang="en-US" dirty="0" err="1">
                <a:cs typeface="Times New Roman" panose="02020603050405020304" pitchFamily="18" charset="0"/>
              </a:rPr>
              <a:t>kebalikan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terjadi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89091" name="Footer Placeholder 1">
            <a:extLst>
              <a:ext uri="{FF2B5EF4-FFF2-40B4-BE49-F238E27FC236}">
                <a16:creationId xmlns:a16="http://schemas.microsoft.com/office/drawing/2014/main" id="{A259BEB3-9C6D-4771-B352-1F85E993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9092" name="Slide Number Placeholder 2">
            <a:extLst>
              <a:ext uri="{FF2B5EF4-FFF2-40B4-BE49-F238E27FC236}">
                <a16:creationId xmlns:a16="http://schemas.microsoft.com/office/drawing/2014/main" id="{DC3E6947-3794-4F12-9915-9CE0B78D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2C6834-363B-4477-AFFA-453836D8356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74E2371B-0BB9-489C-AE6A-E7CF9362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565" y="1029001"/>
            <a:ext cx="5944235" cy="201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ECCA2C0-AC53-490A-B3E9-BEB58B353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607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Output-Feedback (OFB)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B386FCF-A74D-4731-AF67-48608E81D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36320"/>
            <a:ext cx="10414000" cy="454882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Mode </a:t>
            </a:r>
            <a:r>
              <a:rPr lang="en-US" altLang="en-US" sz="2400" i="1" dirty="0">
                <a:cs typeface="Times New Roman" panose="02020603050405020304" pitchFamily="18" charset="0"/>
              </a:rPr>
              <a:t>OFB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mirip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mode </a:t>
            </a:r>
            <a:r>
              <a:rPr lang="en-US" altLang="en-US" sz="2400" i="1" dirty="0">
                <a:cs typeface="Times New Roman" panose="02020603050405020304" pitchFamily="18" charset="0"/>
              </a:rPr>
              <a:t>CFB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kecuali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antrian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disalin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400" dirty="0">
                <a:cs typeface="Times New Roman" panose="02020603050405020304" pitchFamily="18" charset="0"/>
              </a:rPr>
              <a:t> paling </a:t>
            </a:r>
            <a:r>
              <a:rPr lang="en-US" altLang="en-US" sz="2400" dirty="0" err="1">
                <a:cs typeface="Times New Roman" panose="02020603050405020304" pitchFamily="18" charset="0"/>
              </a:rPr>
              <a:t>kanan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antrian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sp>
        <p:nvSpPr>
          <p:cNvPr id="90117" name="Slide Number Placeholder 2">
            <a:extLst>
              <a:ext uri="{FF2B5EF4-FFF2-40B4-BE49-F238E27FC236}">
                <a16:creationId xmlns:a16="http://schemas.microsoft.com/office/drawing/2014/main" id="{4A55BF3C-E0CC-48AC-9B76-5208F1B6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A1407-0D4B-4B77-BBBE-7A0B0C7B2F7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78E0B29D-F52E-4216-8B2E-CD662FD9C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269084"/>
              </p:ext>
            </p:extLst>
          </p:nvPr>
        </p:nvGraphicFramePr>
        <p:xfrm>
          <a:off x="1884605" y="1885950"/>
          <a:ext cx="8422789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r:id="rId3" imgW="5566255" imgH="3286441" progId="Visio.Drawing.6">
                  <p:embed/>
                </p:oleObj>
              </mc:Choice>
              <mc:Fallback>
                <p:oleObj r:id="rId3" imgW="5566255" imgH="3286441" progId="Visio.Drawing.6">
                  <p:embed/>
                  <p:pic>
                    <p:nvPicPr>
                      <p:cNvPr id="91139" name="Object 2">
                        <a:extLst>
                          <a:ext uri="{FF2B5EF4-FFF2-40B4-BE49-F238E27FC236}">
                            <a16:creationId xmlns:a16="http://schemas.microsoft.com/office/drawing/2014/main" id="{FFF9E01D-95C9-4E45-B16E-BD0AE5E9D9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605" y="1885950"/>
                        <a:ext cx="8422789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>
            <a:extLst>
              <a:ext uri="{FF2B5EF4-FFF2-40B4-BE49-F238E27FC236}">
                <a16:creationId xmlns:a16="http://schemas.microsoft.com/office/drawing/2014/main" id="{C449EE05-F924-40ED-9967-F9086E2A9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985477"/>
              </p:ext>
            </p:extLst>
          </p:nvPr>
        </p:nvGraphicFramePr>
        <p:xfrm>
          <a:off x="1671319" y="1630003"/>
          <a:ext cx="8450999" cy="40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Document" r:id="rId3" imgW="5598287" imgH="2690532" progId="Word.Document.8">
                  <p:embed/>
                </p:oleObj>
              </mc:Choice>
              <mc:Fallback>
                <p:oleObj name="Document" r:id="rId3" imgW="5598287" imgH="2690532" progId="Word.Document.8">
                  <p:embed/>
                  <p:pic>
                    <p:nvPicPr>
                      <p:cNvPr id="92162" name="Object 2">
                        <a:extLst>
                          <a:ext uri="{FF2B5EF4-FFF2-40B4-BE49-F238E27FC236}">
                            <a16:creationId xmlns:a16="http://schemas.microsoft.com/office/drawing/2014/main" id="{C449EE05-F924-40ED-9967-F9086E2A9A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319" y="1630003"/>
                        <a:ext cx="8450999" cy="404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3" name="Rectangle 2">
            <a:extLst>
              <a:ext uri="{FF2B5EF4-FFF2-40B4-BE49-F238E27FC236}">
                <a16:creationId xmlns:a16="http://schemas.microsoft.com/office/drawing/2014/main" id="{733952D7-F0B0-4083-BC20-8C45BC338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760" y="670560"/>
            <a:ext cx="978916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-bit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Gambar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4" name="Footer Placeholder 1">
            <a:extLst>
              <a:ext uri="{FF2B5EF4-FFF2-40B4-BE49-F238E27FC236}">
                <a16:creationId xmlns:a16="http://schemas.microsoft.com/office/drawing/2014/main" id="{20CFD564-482B-49FB-A776-1CCB1BC35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2165" name="Slide Number Placeholder 2">
            <a:extLst>
              <a:ext uri="{FF2B5EF4-FFF2-40B4-BE49-F238E27FC236}">
                <a16:creationId xmlns:a16="http://schemas.microsoft.com/office/drawing/2014/main" id="{AF711401-B3B3-46C0-91FF-6075FD0E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394683-EC8B-4667-8B3F-30A15CA28D2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A52EFE44-23A9-4D00-890D-BC03347D4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760" y="548640"/>
            <a:ext cx="10698479" cy="590296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1-bit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mempengaruhi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saja</a:t>
            </a:r>
            <a:r>
              <a:rPr lang="en-US" altLang="en-US" sz="2400" dirty="0">
                <a:cs typeface="Times New Roman" panose="02020603050405020304" pitchFamily="18" charset="0"/>
              </a:rPr>
              <a:t>; </a:t>
            </a:r>
            <a:r>
              <a:rPr lang="en-US" altLang="en-US" sz="2400" dirty="0" err="1">
                <a:cs typeface="Times New Roman" panose="02020603050405020304" pitchFamily="18" charset="0"/>
              </a:rPr>
              <a:t>begitu</a:t>
            </a:r>
            <a:r>
              <a:rPr lang="en-US" altLang="en-US" sz="2400" dirty="0">
                <a:cs typeface="Times New Roman" panose="02020603050405020304" pitchFamily="18" charset="0"/>
              </a:rPr>
              <a:t> pula pada proses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1-bit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mempengaruhi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bersangkutan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saja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Karakteristik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semacam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cocok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transmisi</a:t>
            </a:r>
            <a:r>
              <a:rPr lang="en-US" altLang="en-US" sz="2400" dirty="0">
                <a:cs typeface="Times New Roman" panose="02020603050405020304" pitchFamily="18" charset="0"/>
              </a:rPr>
              <a:t> analog yang di-</a:t>
            </a:r>
            <a:r>
              <a:rPr lang="en-US" altLang="en-US" sz="2400" dirty="0" err="1">
                <a:cs typeface="Times New Roman" panose="02020603050405020304" pitchFamily="18" charset="0"/>
              </a:rPr>
              <a:t>digitisasi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video,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1-bit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ditolerir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penjalaran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dibolehkan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  <p:sp>
        <p:nvSpPr>
          <p:cNvPr id="93187" name="Footer Placeholder 1">
            <a:extLst>
              <a:ext uri="{FF2B5EF4-FFF2-40B4-BE49-F238E27FC236}">
                <a16:creationId xmlns:a16="http://schemas.microsoft.com/office/drawing/2014/main" id="{B96BCD51-36B4-4767-A532-7423561C7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3188" name="Slide Number Placeholder 2">
            <a:extLst>
              <a:ext uri="{FF2B5EF4-FFF2-40B4-BE49-F238E27FC236}">
                <a16:creationId xmlns:a16="http://schemas.microsoft.com/office/drawing/2014/main" id="{8A643357-FBDE-4630-919E-C1C08D7E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14CC57-A94E-4444-A8F1-90C50A4F832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8CE480E2-BEFF-47F4-A312-D5B1772BD9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428546"/>
              </p:ext>
            </p:extLst>
          </p:nvPr>
        </p:nvGraphicFramePr>
        <p:xfrm>
          <a:off x="2416601" y="1665954"/>
          <a:ext cx="7358798" cy="3526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Document" r:id="rId3" imgW="5598287" imgH="2690532" progId="Word.Document.8">
                  <p:embed/>
                </p:oleObj>
              </mc:Choice>
              <mc:Fallback>
                <p:oleObj name="Document" r:id="rId3" imgW="5598287" imgH="2690532" progId="Word.Document.8">
                  <p:embed/>
                  <p:pic>
                    <p:nvPicPr>
                      <p:cNvPr id="92162" name="Object 2">
                        <a:extLst>
                          <a:ext uri="{FF2B5EF4-FFF2-40B4-BE49-F238E27FC236}">
                            <a16:creationId xmlns:a16="http://schemas.microsoft.com/office/drawing/2014/main" id="{C449EE05-F924-40ED-9967-F9086E2A9A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601" y="1665954"/>
                        <a:ext cx="7358798" cy="3526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>
            <a:extLst>
              <a:ext uri="{FF2B5EF4-FFF2-40B4-BE49-F238E27FC236}">
                <a16:creationId xmlns:a16="http://schemas.microsoft.com/office/drawing/2014/main" id="{80FA7E78-7533-49AB-BA72-3F203103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025"/>
            <a:ext cx="8162925" cy="769938"/>
          </a:xfrm>
        </p:spPr>
        <p:txBody>
          <a:bodyPr/>
          <a:lstStyle/>
          <a:p>
            <a:r>
              <a:rPr lang="en-US" altLang="en-US" b="1" i="1" dirty="0"/>
              <a:t>Counter Mode</a:t>
            </a:r>
          </a:p>
        </p:txBody>
      </p:sp>
      <p:sp>
        <p:nvSpPr>
          <p:cNvPr id="94211" name="Content Placeholder 2">
            <a:extLst>
              <a:ext uri="{FF2B5EF4-FFF2-40B4-BE49-F238E27FC236}">
                <a16:creationId xmlns:a16="http://schemas.microsoft.com/office/drawing/2014/main" id="{32CA632D-B956-4FDF-8E0F-4435D8E6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Mode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perantaian</a:t>
            </a:r>
            <a:r>
              <a:rPr lang="en-US" altLang="en-US" dirty="0"/>
              <a:t> (</a:t>
            </a:r>
            <a:r>
              <a:rPr lang="en-US" altLang="en-US" i="1" dirty="0"/>
              <a:t>chaining</a:t>
            </a:r>
            <a:r>
              <a:rPr lang="en-US" altLang="en-US" dirty="0"/>
              <a:t>) </a:t>
            </a:r>
            <a:r>
              <a:rPr lang="en-US" altLang="en-US" dirty="0" err="1"/>
              <a:t>seperti</a:t>
            </a:r>
            <a:r>
              <a:rPr lang="en-US" altLang="en-US" dirty="0"/>
              <a:t> pada </a:t>
            </a:r>
            <a:r>
              <a:rPr lang="en-US" altLang="en-US" i="1" dirty="0"/>
              <a:t>CBC</a:t>
            </a:r>
            <a:r>
              <a:rPr lang="en-US" altLang="en-US" dirty="0"/>
              <a:t>. </a:t>
            </a:r>
          </a:p>
          <a:p>
            <a:endParaRPr lang="en-US" altLang="en-US" i="1" dirty="0"/>
          </a:p>
          <a:p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berupa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bit yang </a:t>
            </a:r>
            <a:r>
              <a:rPr lang="en-US" altLang="en-US" dirty="0" err="1"/>
              <a:t>ukurannya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. </a:t>
            </a:r>
          </a:p>
          <a:p>
            <a:endParaRPr lang="en-US" altLang="en-US" dirty="0"/>
          </a:p>
          <a:p>
            <a:r>
              <a:rPr lang="en-US" altLang="en-US" dirty="0"/>
              <a:t>Nilai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yang </a:t>
            </a:r>
            <a:r>
              <a:rPr lang="en-US" altLang="en-US" dirty="0" err="1"/>
              <a:t>dienkripsi</a:t>
            </a:r>
            <a:r>
              <a:rPr lang="en-US" altLang="en-US" dirty="0"/>
              <a:t>. Pada </a:t>
            </a:r>
            <a:r>
              <a:rPr lang="en-US" altLang="en-US" dirty="0" err="1"/>
              <a:t>mulanya</a:t>
            </a:r>
            <a:r>
              <a:rPr lang="en-US" altLang="en-US" dirty="0"/>
              <a:t>,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pertama</a:t>
            </a:r>
            <a:r>
              <a:rPr lang="en-US" altLang="en-US" dirty="0"/>
              <a:t>,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diinisialisasi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. </a:t>
            </a:r>
            <a:r>
              <a:rPr lang="en-US" altLang="en-US" dirty="0" err="1"/>
              <a:t>Selanjutnya</a:t>
            </a:r>
            <a:r>
              <a:rPr lang="en-US" altLang="en-US" dirty="0"/>
              <a:t>,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blok-blok</a:t>
            </a:r>
            <a:r>
              <a:rPr lang="en-US" altLang="en-US" dirty="0"/>
              <a:t> </a:t>
            </a:r>
            <a:r>
              <a:rPr lang="en-US" altLang="en-US" dirty="0" err="1"/>
              <a:t>berikutnya</a:t>
            </a:r>
            <a:r>
              <a:rPr lang="en-US" altLang="en-US" dirty="0"/>
              <a:t>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dinaikkan</a:t>
            </a:r>
            <a:r>
              <a:rPr lang="en-US" altLang="en-US" dirty="0"/>
              <a:t> </a:t>
            </a:r>
            <a:r>
              <a:rPr lang="en-US" altLang="en-US" dirty="0" err="1"/>
              <a:t>nilainya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. </a:t>
            </a:r>
          </a:p>
          <a:p>
            <a:endParaRPr lang="en-US" altLang="en-US" sz="2400" dirty="0"/>
          </a:p>
        </p:txBody>
      </p:sp>
      <p:sp>
        <p:nvSpPr>
          <p:cNvPr id="94212" name="Footer Placeholder 3">
            <a:extLst>
              <a:ext uri="{FF2B5EF4-FFF2-40B4-BE49-F238E27FC236}">
                <a16:creationId xmlns:a16="http://schemas.microsoft.com/office/drawing/2014/main" id="{E10F08DF-17F4-4177-B5AC-6A16A247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400"/>
              <a:t>Rinaldi M/IF4020 Kriptografi</a:t>
            </a:r>
          </a:p>
        </p:txBody>
      </p:sp>
      <p:sp>
        <p:nvSpPr>
          <p:cNvPr id="94213" name="Slide Number Placeholder 4">
            <a:extLst>
              <a:ext uri="{FF2B5EF4-FFF2-40B4-BE49-F238E27FC236}">
                <a16:creationId xmlns:a16="http://schemas.microsoft.com/office/drawing/2014/main" id="{F98BF14A-1336-4C28-A62E-ACB0ED08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E5281D9-0580-404D-8A81-A4C9189839BA}" type="slidenum">
              <a:rPr lang="en-US" altLang="en-US" sz="1400"/>
              <a:pPr/>
              <a:t>38</a:t>
            </a:fld>
            <a:endParaRPr lang="en-US" altLang="en-US" sz="1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2">
            <a:extLst>
              <a:ext uri="{FF2B5EF4-FFF2-40B4-BE49-F238E27FC236}">
                <a16:creationId xmlns:a16="http://schemas.microsoft.com/office/drawing/2014/main" id="{C8041DC9-0D49-4ECE-AADF-904BF23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483642-14E0-4CC4-B6A7-4EF28DCD4965}" type="slidenum">
              <a:rPr lang="en-US" altLang="en-US" sz="1400"/>
              <a:pPr/>
              <a:t>39</a:t>
            </a:fld>
            <a:endParaRPr lang="en-US" altLang="en-US" sz="14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54168CE4-539C-4FB8-90FF-D932556A7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95236" name="Picture 1">
            <a:extLst>
              <a:ext uri="{FF2B5EF4-FFF2-40B4-BE49-F238E27FC236}">
                <a16:creationId xmlns:a16="http://schemas.microsoft.com/office/drawing/2014/main" id="{8E70B35A-6584-49A3-982A-5F5B3CD70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1" y="230833"/>
            <a:ext cx="77104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Rectangle 4">
            <a:extLst>
              <a:ext uri="{FF2B5EF4-FFF2-40B4-BE49-F238E27FC236}">
                <a16:creationId xmlns:a16="http://schemas.microsoft.com/office/drawing/2014/main" id="{D2CE5925-A031-4A97-9A49-1F35A3BE6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32743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95238" name="Picture 3">
            <a:extLst>
              <a:ext uri="{FF2B5EF4-FFF2-40B4-BE49-F238E27FC236}">
                <a16:creationId xmlns:a16="http://schemas.microsoft.com/office/drawing/2014/main" id="{BE4E96D8-A8D4-4932-9000-AC6AB94CB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195" y="3736034"/>
            <a:ext cx="768985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9" name="TextBox 5">
            <a:extLst>
              <a:ext uri="{FF2B5EF4-FFF2-40B4-BE49-F238E27FC236}">
                <a16:creationId xmlns:a16="http://schemas.microsoft.com/office/drawing/2014/main" id="{9802F103-FD64-4621-8E9B-65968DAC1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28" y="1600200"/>
            <a:ext cx="1531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(a) </a:t>
            </a:r>
            <a:r>
              <a:rPr lang="en-US" altLang="en-US" sz="1800" dirty="0" err="1"/>
              <a:t>Enkripsi</a:t>
            </a:r>
            <a:endParaRPr lang="en-US" altLang="en-US" sz="1800" dirty="0"/>
          </a:p>
        </p:txBody>
      </p:sp>
      <p:sp>
        <p:nvSpPr>
          <p:cNvPr id="95240" name="TextBox 8">
            <a:extLst>
              <a:ext uri="{FF2B5EF4-FFF2-40B4-BE49-F238E27FC236}">
                <a16:creationId xmlns:a16="http://schemas.microsoft.com/office/drawing/2014/main" id="{B47222D9-1075-4594-8033-515BD3BA3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" y="4496754"/>
            <a:ext cx="1562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(b) </a:t>
            </a:r>
            <a:r>
              <a:rPr lang="en-US" altLang="en-US" sz="1800" dirty="0" err="1"/>
              <a:t>Dekripsi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>
            <a:extLst>
              <a:ext uri="{FF2B5EF4-FFF2-40B4-BE49-F238E27FC236}">
                <a16:creationId xmlns:a16="http://schemas.microsoft.com/office/drawing/2014/main" id="{AFF652A1-5164-478E-ACC3-28AB2DBF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1FB5C2EE-8543-4C6C-9A47-9576601F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7D163E-3F62-470E-BCFB-5D3208778A1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54276" name="Rectangle 6">
            <a:extLst>
              <a:ext uri="{FF2B5EF4-FFF2-40B4-BE49-F238E27FC236}">
                <a16:creationId xmlns:a16="http://schemas.microsoft.com/office/drawing/2014/main" id="{E8A302D1-4FCE-4E88-892B-B7366F14C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12931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4277" name="Object 2">
            <a:extLst>
              <a:ext uri="{FF2B5EF4-FFF2-40B4-BE49-F238E27FC236}">
                <a16:creationId xmlns:a16="http://schemas.microsoft.com/office/drawing/2014/main" id="{5B960DC5-D63A-409F-9C74-0E80863A25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34899"/>
              </p:ext>
            </p:extLst>
          </p:nvPr>
        </p:nvGraphicFramePr>
        <p:xfrm>
          <a:off x="1203961" y="531496"/>
          <a:ext cx="8588936" cy="472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3" imgW="4933036" imgH="2715082" progId="Visio.Drawing.6">
                  <p:embed/>
                </p:oleObj>
              </mc:Choice>
              <mc:Fallback>
                <p:oleObj r:id="rId3" imgW="4933036" imgH="2715082" progId="Visio.Drawing.6">
                  <p:embed/>
                  <p:pic>
                    <p:nvPicPr>
                      <p:cNvPr id="54277" name="Object 2">
                        <a:extLst>
                          <a:ext uri="{FF2B5EF4-FFF2-40B4-BE49-F238E27FC236}">
                            <a16:creationId xmlns:a16="http://schemas.microsoft.com/office/drawing/2014/main" id="{5B960DC5-D63A-409F-9C74-0E80863A25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961" y="531496"/>
                        <a:ext cx="8588936" cy="472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Rectangle 3">
            <a:extLst>
              <a:ext uri="{FF2B5EF4-FFF2-40B4-BE49-F238E27FC236}">
                <a16:creationId xmlns:a16="http://schemas.microsoft.com/office/drawing/2014/main" id="{9EE34313-8DD5-49AD-947C-EAF941D0E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69626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blok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>
            <a:extLst>
              <a:ext uri="{FF2B5EF4-FFF2-40B4-BE49-F238E27FC236}">
                <a16:creationId xmlns:a16="http://schemas.microsoft.com/office/drawing/2014/main" id="{5E3457FF-9044-488B-A096-A53B138A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5299" name="Slide Number Placeholder 5">
            <a:extLst>
              <a:ext uri="{FF2B5EF4-FFF2-40B4-BE49-F238E27FC236}">
                <a16:creationId xmlns:a16="http://schemas.microsoft.com/office/drawing/2014/main" id="{32AAED67-6A74-4F60-BD43-8B83E55E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E5E4E3-2DB6-4687-B6DD-FC5F315B641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8BB6A59F-F24B-4A90-A695-7201765CD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6641" y="571500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Mode </a:t>
            </a:r>
            <a:r>
              <a:rPr lang="en-US" altLang="en-US" sz="4000" b="1" i="1" dirty="0" err="1">
                <a:cs typeface="Times New Roman" panose="02020603050405020304" pitchFamily="18" charset="0"/>
              </a:rPr>
              <a:t>Operasi</a:t>
            </a:r>
            <a:r>
              <a:rPr lang="en-US" altLang="en-US" sz="4000" b="1" i="1" dirty="0">
                <a:cs typeface="Times New Roman" panose="02020603050405020304" pitchFamily="18" charset="0"/>
              </a:rPr>
              <a:t> Cipher Blok</a:t>
            </a:r>
            <a:endParaRPr lang="en-GB" altLang="en-US" sz="4000" b="1" i="1" dirty="0">
              <a:cs typeface="Times New Roman" panose="02020603050405020304" pitchFamily="18" charset="0"/>
            </a:endParaRP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7FB0EAF6-72B2-4F10-AA3A-F9B10A6D6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9978" y="1570037"/>
            <a:ext cx="10360342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Mode </a:t>
            </a:r>
            <a:r>
              <a:rPr lang="en-US" altLang="en-US" dirty="0" err="1"/>
              <a:t>operasi</a:t>
            </a:r>
            <a:r>
              <a:rPr lang="en-US" altLang="en-US" dirty="0"/>
              <a:t>: </a:t>
            </a:r>
            <a:r>
              <a:rPr lang="en-US" altLang="en-US" dirty="0" err="1"/>
              <a:t>berkaitan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dioperasikan</a:t>
            </a:r>
            <a:r>
              <a:rPr lang="en-US" altLang="en-US" dirty="0"/>
              <a:t> </a:t>
            </a:r>
            <a:r>
              <a:rPr lang="en-US" altLang="en-US" dirty="0" err="1"/>
              <a:t>sebelum</a:t>
            </a:r>
            <a:r>
              <a:rPr lang="en-US" altLang="en-US" dirty="0"/>
              <a:t> </a:t>
            </a:r>
            <a:r>
              <a:rPr lang="en-US" altLang="en-US" dirty="0" err="1"/>
              <a:t>dienkripsi</a:t>
            </a:r>
            <a:r>
              <a:rPr lang="en-US" altLang="en-US" dirty="0"/>
              <a:t>/</a:t>
            </a:r>
            <a:r>
              <a:rPr lang="en-US" altLang="en-US" dirty="0" err="1"/>
              <a:t>dekripsi</a:t>
            </a:r>
            <a:r>
              <a:rPr lang="en-US" altLang="en-US" dirty="0"/>
              <a:t> oleh </a:t>
            </a:r>
            <a:r>
              <a:rPr lang="en-US" altLang="en-US" dirty="0" err="1"/>
              <a:t>fungsi</a:t>
            </a:r>
            <a:r>
              <a:rPr lang="en-US" altLang="en-US" dirty="0"/>
              <a:t> E dan 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Ada 5 mode </a:t>
            </a:r>
            <a:r>
              <a:rPr lang="en-US" altLang="en-US" dirty="0" err="1"/>
              <a:t>operasi</a:t>
            </a:r>
            <a:r>
              <a:rPr lang="en-US" altLang="en-US" dirty="0"/>
              <a:t> </a:t>
            </a: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Electronic Code Book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Cipher Block Chaining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CBC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3.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Cipher Feedback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4.  Output Feedback (OFB)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   5.  Counter Mode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id="{F80FF40F-8E7A-4E38-930E-41041328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1FFC0745-AE43-4DB0-99DD-4BC8D694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44CE7-8B66-4767-BC76-D9E7D1DF61B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CAC5774E-65F8-4E67-9D0D-B1CCA5A80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019" y="717550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Electronic Code Book (ECB)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885EC589-8999-4EF9-AF4D-3DCB55043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1806575"/>
            <a:ext cx="10337799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individual dan </a:t>
            </a:r>
            <a:r>
              <a:rPr lang="en-US" altLang="en-US" dirty="0" err="1">
                <a:cs typeface="Times New Roman" panose="02020603050405020304" pitchFamily="18" charset="0"/>
              </a:rPr>
              <a:t>independen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dan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ke-</a:t>
            </a:r>
            <a:r>
              <a:rPr lang="en-US" altLang="en-US" i="1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CB40B2EB-673A-4E6E-859E-E0799CE8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BAD010-8EC4-4484-BA2F-7584B123AB6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8371" name="Rectangle 7">
            <a:extLst>
              <a:ext uri="{FF2B5EF4-FFF2-40B4-BE49-F238E27FC236}">
                <a16:creationId xmlns:a16="http://schemas.microsoft.com/office/drawing/2014/main" id="{91BE87A2-B3E9-4E15-AC34-58F581090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4549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8372" name="Object 2">
            <a:extLst>
              <a:ext uri="{FF2B5EF4-FFF2-40B4-BE49-F238E27FC236}">
                <a16:creationId xmlns:a16="http://schemas.microsoft.com/office/drawing/2014/main" id="{75BF12B7-CA8B-434E-9DE7-D6CDAD759B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245"/>
              </p:ext>
            </p:extLst>
          </p:nvPr>
        </p:nvGraphicFramePr>
        <p:xfrm>
          <a:off x="2588578" y="197191"/>
          <a:ext cx="6606222" cy="6463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r:id="rId3" imgW="6247838" imgH="6117370" progId="Visio.Drawing.6">
                  <p:embed/>
                </p:oleObj>
              </mc:Choice>
              <mc:Fallback>
                <p:oleObj r:id="rId3" imgW="6247838" imgH="6117370" progId="Visio.Drawing.6">
                  <p:embed/>
                  <p:pic>
                    <p:nvPicPr>
                      <p:cNvPr id="58372" name="Object 2">
                        <a:extLst>
                          <a:ext uri="{FF2B5EF4-FFF2-40B4-BE49-F238E27FC236}">
                            <a16:creationId xmlns:a16="http://schemas.microsoft.com/office/drawing/2014/main" id="{75BF12B7-CA8B-434E-9DE7-D6CDAD759B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578" y="197191"/>
                        <a:ext cx="6606222" cy="6463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Box 3">
            <a:extLst>
              <a:ext uri="{FF2B5EF4-FFF2-40B4-BE49-F238E27FC236}">
                <a16:creationId xmlns:a16="http://schemas.microsoft.com/office/drawing/2014/main" id="{40ACA6B0-4352-44CF-9B60-2CA300CAC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1" y="2967038"/>
            <a:ext cx="173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/>
              <a:t>Mode ECB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C23A28-AE9F-4E14-9D39-C2C514B58A17}"/>
              </a:ext>
            </a:extLst>
          </p:cNvPr>
          <p:cNvSpPr txBox="1"/>
          <p:nvPr/>
        </p:nvSpPr>
        <p:spPr>
          <a:xfrm flipH="1">
            <a:off x="6096000" y="2631440"/>
            <a:ext cx="91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>
            <a:extLst>
              <a:ext uri="{FF2B5EF4-FFF2-40B4-BE49-F238E27FC236}">
                <a16:creationId xmlns:a16="http://schemas.microsoft.com/office/drawing/2014/main" id="{2C011957-253C-4596-AE25-A0485F9D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id="{456E93F6-455D-4080-80FD-A2B3032D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6BBA9F-106C-481E-AD83-D6EB9DF72926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367DA80E-4536-4697-8A11-041BE0A6C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5360" y="525463"/>
            <a:ext cx="1037844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err="1"/>
              <a:t>Contoh</a:t>
            </a:r>
            <a:r>
              <a:rPr lang="en-US" altLang="en-US" sz="2600" dirty="0"/>
              <a:t>: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600" dirty="0" err="1">
                <a:cs typeface="Arial" panose="020B0604020202020204" pitchFamily="34" charset="0"/>
              </a:rPr>
              <a:t>Plainteks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10100010001110101001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  </a:t>
            </a:r>
            <a:r>
              <a:rPr lang="en-US" altLang="en-US" sz="2600" dirty="0" err="1">
                <a:cs typeface="Times New Roman" panose="02020603050405020304" pitchFamily="18" charset="0"/>
              </a:rPr>
              <a:t>Bagi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2600" dirty="0">
                <a:cs typeface="Times New Roman" panose="02020603050405020304" pitchFamily="18" charset="0"/>
              </a:rPr>
              <a:t> 4-bit: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 		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1010  0010  0011  1010  1001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	    ( </a:t>
            </a:r>
            <a:r>
              <a:rPr lang="en-US" altLang="en-US" sz="2600" dirty="0" err="1">
                <a:cs typeface="Times New Roman" panose="02020603050405020304" pitchFamily="18" charset="0"/>
              </a:rPr>
              <a:t>dalam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notasi</a:t>
            </a:r>
            <a:r>
              <a:rPr lang="en-US" altLang="en-US" sz="2600" dirty="0">
                <a:cs typeface="Times New Roman" panose="02020603050405020304" pitchFamily="18" charset="0"/>
              </a:rPr>
              <a:t> HEX :</a:t>
            </a:r>
            <a:r>
              <a:rPr lang="en-US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A23A9</a:t>
            </a:r>
            <a:r>
              <a:rPr lang="en-US" altLang="en-US" sz="2600" dirty="0"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cs typeface="Times New Roman" panose="02020603050405020304" pitchFamily="18" charset="0"/>
              </a:rPr>
              <a:t> (juga 4-bit): 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1011</a:t>
            </a:r>
            <a:r>
              <a:rPr lang="en-GB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600" dirty="0">
                <a:cs typeface="Times New Roman" panose="02020603050405020304" pitchFamily="18" charset="0"/>
              </a:rPr>
              <a:t>   </a:t>
            </a:r>
            <a:r>
              <a:rPr lang="en-US" altLang="en-US" sz="26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cs typeface="Times New Roman" panose="02020603050405020304" pitchFamily="18" charset="0"/>
              </a:rPr>
              <a:t>: XOR-</a:t>
            </a:r>
            <a:r>
              <a:rPr lang="en-US" altLang="en-US" sz="2600" dirty="0" err="1">
                <a:cs typeface="Times New Roman" panose="02020603050405020304" pitchFamily="18" charset="0"/>
              </a:rPr>
              <a:t>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blok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cs typeface="Times New Roman" panose="02020603050405020304" pitchFamily="18" charset="0"/>
              </a:rPr>
              <a:t>kemudian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geser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wrapping</a:t>
            </a:r>
            <a:r>
              <a:rPr lang="en-US" altLang="en-US" sz="2600" dirty="0">
                <a:cs typeface="Times New Roman" panose="02020603050405020304" pitchFamily="18" charset="0"/>
              </a:rPr>
              <a:t> bit-bit </a:t>
            </a:r>
            <a:r>
              <a:rPr lang="en-US" altLang="en-US" sz="2600" dirty="0" err="1"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satu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ke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kiri</a:t>
            </a:r>
            <a:r>
              <a:rPr lang="en-US" altLang="en-US" sz="2600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59397" name="Rectangle 1">
            <a:extLst>
              <a:ext uri="{FF2B5EF4-FFF2-40B4-BE49-F238E27FC236}">
                <a16:creationId xmlns:a16="http://schemas.microsoft.com/office/drawing/2014/main" id="{CF19E452-54BE-403D-A00E-4FF356EF4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920" y="5453062"/>
            <a:ext cx="309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542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&lt;&lt;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>
            <a:extLst>
              <a:ext uri="{FF2B5EF4-FFF2-40B4-BE49-F238E27FC236}">
                <a16:creationId xmlns:a16="http://schemas.microsoft.com/office/drawing/2014/main" id="{FC0CA2BB-59E8-4703-9325-D7AB7BE1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0419" name="Slide Number Placeholder 5">
            <a:extLst>
              <a:ext uri="{FF2B5EF4-FFF2-40B4-BE49-F238E27FC236}">
                <a16:creationId xmlns:a16="http://schemas.microsoft.com/office/drawing/2014/main" id="{A0B1ACDD-0BE5-423B-8D0C-0056C04E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C32943-D75B-4CA1-997F-E251F2330A4A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230915E-03A4-4BF3-8FE5-B8E136E59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9360" y="914400"/>
            <a:ext cx="898144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/>
              <a:t>Enkripsi</a:t>
            </a:r>
            <a:r>
              <a:rPr lang="en-US" altLang="en-US" dirty="0"/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graphicFrame>
        <p:nvGraphicFramePr>
          <p:cNvPr id="60421" name="Object 2">
            <a:extLst>
              <a:ext uri="{FF2B5EF4-FFF2-40B4-BE49-F238E27FC236}">
                <a16:creationId xmlns:a16="http://schemas.microsoft.com/office/drawing/2014/main" id="{196147AF-D9C7-48AB-933C-0CC32E41A1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16605"/>
              </p:ext>
            </p:extLst>
          </p:nvPr>
        </p:nvGraphicFramePr>
        <p:xfrm>
          <a:off x="1549400" y="1633537"/>
          <a:ext cx="7467600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Document" r:id="rId3" imgW="5491734" imgH="3169920" progId="Word.Document.8">
                  <p:embed/>
                </p:oleObj>
              </mc:Choice>
              <mc:Fallback>
                <p:oleObj name="Document" r:id="rId3" imgW="5491734" imgH="3169920" progId="Word.Document.8">
                  <p:embed/>
                  <p:pic>
                    <p:nvPicPr>
                      <p:cNvPr id="60421" name="Object 2">
                        <a:extLst>
                          <a:ext uri="{FF2B5EF4-FFF2-40B4-BE49-F238E27FC236}">
                            <a16:creationId xmlns:a16="http://schemas.microsoft.com/office/drawing/2014/main" id="{196147AF-D9C7-48AB-933C-0CC32E41A1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633537"/>
                        <a:ext cx="7467600" cy="43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32A38B2-B7B3-4A0B-90E3-AB78E7A3A7E4}"/>
              </a:ext>
            </a:extLst>
          </p:cNvPr>
          <p:cNvSpPr/>
          <p:nvPr/>
        </p:nvSpPr>
        <p:spPr>
          <a:xfrm>
            <a:off x="8052304" y="452735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&lt;&lt;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1875</Words>
  <Application>Microsoft Office PowerPoint</Application>
  <PresentationFormat>Widescreen</PresentationFormat>
  <Paragraphs>278</Paragraphs>
  <Slides>39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Visio.Drawing.6</vt:lpstr>
      <vt:lpstr>Document</vt:lpstr>
      <vt:lpstr>Kriptografi Modern (Bagian 3: Block Cipher) </vt:lpstr>
      <vt:lpstr>Cipher Blok (Block Cipher)</vt:lpstr>
      <vt:lpstr>PowerPoint Presentation</vt:lpstr>
      <vt:lpstr>PowerPoint Presentation</vt:lpstr>
      <vt:lpstr>Mode Operasi Cipher Blok</vt:lpstr>
      <vt:lpstr>Electronic Code Book (ECB)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Kelebihan Mode ECB</vt:lpstr>
      <vt:lpstr>PowerPoint Presentation</vt:lpstr>
      <vt:lpstr>Kelemahan Mode ECB</vt:lpstr>
      <vt:lpstr>PowerPoint Presentation</vt:lpstr>
      <vt:lpstr>PowerPoint Presentation</vt:lpstr>
      <vt:lpstr>PowerPoint Presentation</vt:lpstr>
      <vt:lpstr>PowerPoint Presentation</vt:lpstr>
      <vt:lpstr>Cipher Block Chaining(CBC)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Cipher-Feedback (CFB)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Output-Feedback (OFB)</vt:lpstr>
      <vt:lpstr>PowerPoint Presentation</vt:lpstr>
      <vt:lpstr>PowerPoint Presentation</vt:lpstr>
      <vt:lpstr>Counter Mode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 Munir</cp:lastModifiedBy>
  <cp:revision>36</cp:revision>
  <dcterms:created xsi:type="dcterms:W3CDTF">2020-09-22T04:12:11Z</dcterms:created>
  <dcterms:modified xsi:type="dcterms:W3CDTF">2020-10-04T06:47:51Z</dcterms:modified>
</cp:coreProperties>
</file>