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361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363" r:id="rId14"/>
    <p:sldId id="362" r:id="rId15"/>
    <p:sldId id="364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BB10B-F61A-4E67-8B82-F902E6D530D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C1E3D-09F6-4EE5-8912-1AEEAB8C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20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30C54-B88F-4689-BA35-824D19210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8AA8B-B42E-4128-9FEC-DCD06ED83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8D328-2DB9-405F-A5B9-0ADF6F741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D0C88-1BDB-4CF2-A690-14FC6D9A6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9FFBF-55DF-4F99-9AA2-5744D7EF7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B9A6-7C5A-474B-B137-C2E3F101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CADAF-8547-48E5-9F75-E83979D5D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A2EEC-B9BF-45EF-9971-9C7BC7CE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9AD96-B2B6-4764-A55F-30F11586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EBEAA-C999-49AC-85F3-5E5FA94F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1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85B6D-B692-4B13-989A-2B8B8C233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65B3C3-5DD8-4A7D-8496-33068EF93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62D0D-D6B8-4B7E-93FB-16EB023C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B0715-4905-4D4C-BC45-82F3A28C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83672-7F0E-4D9A-A70F-FD88D6BEB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7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63E94-B3E2-4D1B-A940-F1530D88E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2754C-AC9F-4C7C-AA2E-B212A93F4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04FD8-1ECF-4413-88A6-8E5924FCE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40667-2389-4AD5-96B4-7CB70DE5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50E02-51AF-4E8A-B28E-E2CF72D59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9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1D716-5C23-45DB-96F8-1DB245EC4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43E56-0793-48AC-9F4C-D9D2A0D4A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8C6DC-F9DF-42A2-A0BF-8FA6FFF4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3C625-FEAA-493C-8622-C0BAA7532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4F737-24A5-4E38-A57A-6FE452FB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144DB-B969-46EA-BAD1-E18867398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F3C1A-E7E5-4D51-81BE-47D96E80E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A4032-FADE-4A44-84B3-31921131D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BF69E-F74D-4D3E-B07D-FDBC24CD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B31BC-635F-45AE-85D7-07A42F87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31C52-FBB3-41F3-83F2-0BA758AF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5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9071-5997-45D8-BE59-74171E93D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27AB4-14C4-459A-8648-D69AB669F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05CBF-6259-480C-9F6D-4F88CA491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3B9E9E-17B0-4A8E-8D3D-E3C8C9F4C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57D1E-8096-4725-86A2-1E75F5D0A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FEFFE-265D-4A95-AD5B-08C586E9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5912D-6806-42F0-BA42-14DD30317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74D653-B562-4876-A47A-8163B0AF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7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AF6E2-142D-4F63-BF66-48E28FFC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079595-2EC4-4075-8B7B-1AF1515C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522A9-68D6-4184-BAE6-D8835AEDB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87CFBD-7388-4585-A2CF-3057A6E3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1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90024-FF14-4208-9B1B-48493F92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87AB6-F775-47DD-B26F-04A2C5381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0EE1E-843D-4586-B6DD-7C8275A9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4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B9AA-9EE9-403F-91F2-46838446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7ED04-F337-4553-9C0A-68F268412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412269-5050-44E2-B837-165F88C13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CE49E-DE10-4BC3-8265-22D6D96AC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66CB0-2F5E-4968-9FE6-697AA5CC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983AC-895D-4964-AE08-D36680AD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3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7B777-65F7-4CAF-83D2-2E2854FFC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4A3652-AC42-47E8-94DA-E22E3E0A5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01B59-2D2B-4C79-B8F7-1A33EC8B9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11ED73-59E4-4C76-839E-61B63157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45F7D-266A-48A6-9571-AF20E572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190F1-1268-4D0A-89F4-0B057A78D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5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4F3DC5-8F4B-4F66-BA96-3C90B0F71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D3620-827F-49C0-A8D3-CBC0421EC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549B9-6C80-4BAE-AF8A-F1B331B76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CB0CA-877B-46A7-8CB2-23805845A62D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19390-C98C-47C2-890B-109C77C607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2A538-42F0-4112-8212-8534D0A12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9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4862" y="1838960"/>
            <a:ext cx="7678738" cy="186547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Modern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1: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Representasi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bit dan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XOR)</a:t>
            </a:r>
            <a:br>
              <a:rPr lang="en-US" altLang="en-US" sz="36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 err="1"/>
              <a:t>Oleh</a:t>
            </a:r>
            <a:r>
              <a:rPr lang="en-US" kern="0" dirty="0"/>
              <a:t>: Dr. Rinaldi </a:t>
            </a:r>
            <a:r>
              <a:rPr lang="en-US" kern="0" dirty="0" err="1"/>
              <a:t>Munir</a:t>
            </a:r>
            <a:endParaRPr lang="en-US" kern="0" dirty="0"/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0DAA4605-1160-444A-A6E6-330D0C98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5BC65778-0D08-460C-B2B3-2C00A2909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5ECF15-CB83-4183-90F0-860ABFF0B23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D2686094-CBB1-427A-B402-891E09CF29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351280"/>
            <a:ext cx="10515600" cy="4825683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Hukum-hukum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terkait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operator XOR: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(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 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0				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(ii) 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(iii)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 </a:t>
            </a:r>
          </a:p>
          <a:p>
            <a:pPr eaLnBrk="1" hangingPunct="1"/>
            <a:endParaRPr lang="en-GB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E3ACA0A9-ED5F-4AA3-908D-760230D9F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57DCE40C-6F61-4476-AD67-7D400B4E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F81218-F65C-4D0D-93C0-02D0F431484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D2069C7D-9904-4796-A447-2E5F729B7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5539" y="715965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Operasi</a:t>
            </a:r>
            <a:r>
              <a:rPr lang="en-US" altLang="en-US" b="1" dirty="0"/>
              <a:t> XOR </a:t>
            </a:r>
            <a:r>
              <a:rPr lang="en-US" altLang="en-US" b="1" i="1" dirty="0"/>
              <a:t>Bitwise</a:t>
            </a:r>
            <a:endParaRPr lang="en-GB" altLang="en-US" b="1" i="1" dirty="0"/>
          </a:p>
        </p:txBody>
      </p:sp>
      <p:graphicFrame>
        <p:nvGraphicFramePr>
          <p:cNvPr id="16389" name="Object 4">
            <a:extLst>
              <a:ext uri="{FF2B5EF4-FFF2-40B4-BE49-F238E27FC236}">
                <a16:creationId xmlns:a16="http://schemas.microsoft.com/office/drawing/2014/main" id="{F758A10B-29A7-42BB-9B11-3BD599F46264}"/>
              </a:ext>
            </a:extLst>
          </p:cNvPr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4213100277"/>
              </p:ext>
            </p:extLst>
          </p:nvPr>
        </p:nvGraphicFramePr>
        <p:xfrm>
          <a:off x="1256984" y="1818641"/>
          <a:ext cx="8598216" cy="4121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2630424" progId="Word.Document.8">
                  <p:embed/>
                </p:oleObj>
              </mc:Choice>
              <mc:Fallback>
                <p:oleObj name="Document" r:id="rId2" imgW="5486400" imgH="2630424" progId="Word.Document.8">
                  <p:embed/>
                  <p:pic>
                    <p:nvPicPr>
                      <p:cNvPr id="16389" name="Object 4">
                        <a:extLst>
                          <a:ext uri="{FF2B5EF4-FFF2-40B4-BE49-F238E27FC236}">
                            <a16:creationId xmlns:a16="http://schemas.microsoft.com/office/drawing/2014/main" id="{F758A10B-29A7-42BB-9B11-3BD599F462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6984" y="1818641"/>
                        <a:ext cx="8598216" cy="41216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56A8B81A-DA61-416D-A5C0-81FD2A93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9AC47A-604C-4C3F-9058-90EAA789138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7412" name="Rectangle 1026">
            <a:extLst>
              <a:ext uri="{FF2B5EF4-FFF2-40B4-BE49-F238E27FC236}">
                <a16:creationId xmlns:a16="http://schemas.microsoft.com/office/drawing/2014/main" id="{ABE69D7D-8C74-481F-B389-37396F4E1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2659" y="773907"/>
            <a:ext cx="8162925" cy="641350"/>
          </a:xfrm>
        </p:spPr>
        <p:txBody>
          <a:bodyPr/>
          <a:lstStyle/>
          <a:p>
            <a:pPr eaLnBrk="1" hangingPunct="1"/>
            <a:r>
              <a:rPr lang="en-US" altLang="en-US" sz="3600" b="1" i="1" dirty="0"/>
              <a:t>Cipher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dengan</a:t>
            </a:r>
            <a:r>
              <a:rPr lang="en-US" altLang="en-US" sz="3600" b="1" dirty="0"/>
              <a:t> XOR</a:t>
            </a:r>
            <a:endParaRPr lang="en-GB" altLang="en-US" sz="3600" b="1" dirty="0"/>
          </a:p>
        </p:txBody>
      </p:sp>
      <p:sp>
        <p:nvSpPr>
          <p:cNvPr id="17413" name="Rectangle 1027">
            <a:extLst>
              <a:ext uri="{FF2B5EF4-FFF2-40B4-BE49-F238E27FC236}">
                <a16:creationId xmlns:a16="http://schemas.microsoft.com/office/drawing/2014/main" id="{B3E327C7-37EB-40E6-A141-D373E2C06E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Sama </a:t>
            </a:r>
            <a:r>
              <a:rPr lang="en-US" altLang="en-US" dirty="0" err="1">
                <a:solidFill>
                  <a:srgbClr val="000000"/>
                </a:solidFill>
              </a:rPr>
              <a:t>seperti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 err="1">
                <a:solidFill>
                  <a:srgbClr val="000000"/>
                </a:solidFill>
              </a:rPr>
              <a:t>Vigenere</a:t>
            </a:r>
            <a:r>
              <a:rPr lang="en-US" altLang="en-US" i="1" dirty="0">
                <a:solidFill>
                  <a:srgbClr val="000000"/>
                </a:solidFill>
              </a:rPr>
              <a:t> Cipher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tetapi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mode bit</a:t>
            </a:r>
          </a:p>
          <a:p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di-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GB" altLang="en-US" dirty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 err="1">
                <a:solidFill>
                  <a:srgbClr val="FF0000"/>
                </a:solidFill>
              </a:rPr>
              <a:t>Enkripsi</a:t>
            </a:r>
            <a:r>
              <a:rPr lang="en-US" altLang="en-US" dirty="0">
                <a:solidFill>
                  <a:srgbClr val="FF0000"/>
                </a:solidFill>
              </a:rPr>
              <a:t>: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= 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GB" altLang="en-US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FF0000"/>
                </a:solidFill>
              </a:rPr>
              <a:t>	</a:t>
            </a:r>
            <a:r>
              <a:rPr lang="en-US" altLang="en-US" dirty="0" err="1">
                <a:solidFill>
                  <a:srgbClr val="FF0000"/>
                </a:solidFill>
              </a:rPr>
              <a:t>Dekripsi</a:t>
            </a:r>
            <a:r>
              <a:rPr lang="en-US" altLang="en-US" dirty="0">
                <a:solidFill>
                  <a:srgbClr val="FF0000"/>
                </a:solidFill>
              </a:rPr>
              <a:t>: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		</a:t>
            </a:r>
            <a:r>
              <a:rPr lang="en-GB" altLang="en-US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  <p:graphicFrame>
        <p:nvGraphicFramePr>
          <p:cNvPr id="17414" name="Object 1024">
            <a:extLst>
              <a:ext uri="{FF2B5EF4-FFF2-40B4-BE49-F238E27FC236}">
                <a16:creationId xmlns:a16="http://schemas.microsoft.com/office/drawing/2014/main" id="{1BF0FCA2-FA99-44C8-8FA6-C262A95832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263110"/>
              </p:ext>
            </p:extLst>
          </p:nvPr>
        </p:nvGraphicFramePr>
        <p:xfrm>
          <a:off x="587059" y="4201318"/>
          <a:ext cx="8382000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1562100" progId="Word.Document.8">
                  <p:embed/>
                </p:oleObj>
              </mc:Choice>
              <mc:Fallback>
                <p:oleObj name="Document" r:id="rId2" imgW="5486400" imgH="1562100" progId="Word.Document.8">
                  <p:embed/>
                  <p:pic>
                    <p:nvPicPr>
                      <p:cNvPr id="17414" name="Object 1024">
                        <a:extLst>
                          <a:ext uri="{FF2B5EF4-FFF2-40B4-BE49-F238E27FC236}">
                            <a16:creationId xmlns:a16="http://schemas.microsoft.com/office/drawing/2014/main" id="{1BF0FCA2-FA99-44C8-8FA6-C262A95832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059" y="4201318"/>
                        <a:ext cx="8382000" cy="238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44FC9-C5AF-46DF-AE22-E32DBB2C3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880"/>
            <a:ext cx="10515600" cy="5232083"/>
          </a:xfrm>
        </p:spPr>
        <p:txBody>
          <a:bodyPr/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bit-bit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bit-bit </a:t>
            </a:r>
            <a:r>
              <a:rPr lang="en-US" dirty="0" err="1"/>
              <a:t>pesan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bit-bit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diulang</a:t>
            </a:r>
            <a:r>
              <a:rPr lang="en-US" dirty="0"/>
              <a:t> </a:t>
            </a:r>
            <a:r>
              <a:rPr lang="en-US" dirty="0" err="1"/>
              <a:t>penggunaannya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periodik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pada </a:t>
            </a:r>
            <a:r>
              <a:rPr lang="en-US" dirty="0" err="1"/>
              <a:t>Vigenere</a:t>
            </a:r>
            <a:r>
              <a:rPr lang="en-US" dirty="0"/>
              <a:t> Cipher)</a:t>
            </a: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Plainteks</a:t>
            </a:r>
            <a:r>
              <a:rPr lang="en-US" dirty="0"/>
              <a:t>   : 10010010101110101010001110001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	        : </a:t>
            </a:r>
            <a:r>
              <a:rPr lang="en-US" dirty="0">
                <a:solidFill>
                  <a:srgbClr val="FF0000"/>
                </a:solidFill>
              </a:rPr>
              <a:t>110110</a:t>
            </a:r>
            <a:r>
              <a:rPr lang="en-US" dirty="0">
                <a:solidFill>
                  <a:srgbClr val="00B0F0"/>
                </a:solidFill>
              </a:rPr>
              <a:t>110110</a:t>
            </a:r>
            <a:r>
              <a:rPr lang="en-US" dirty="0">
                <a:solidFill>
                  <a:srgbClr val="7030A0"/>
                </a:solidFill>
              </a:rPr>
              <a:t>110110</a:t>
            </a:r>
            <a:r>
              <a:rPr lang="en-US" dirty="0">
                <a:solidFill>
                  <a:srgbClr val="00B050"/>
                </a:solidFill>
              </a:rPr>
              <a:t>110110</a:t>
            </a:r>
            <a:r>
              <a:rPr lang="en-US" dirty="0"/>
              <a:t>11011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Cipherteks</a:t>
            </a:r>
            <a:r>
              <a:rPr lang="en-US" dirty="0"/>
              <a:t>: 01001001110101110001010101010 	</a:t>
            </a:r>
          </a:p>
        </p:txBody>
      </p:sp>
    </p:spTree>
    <p:extLst>
      <p:ext uri="{BB962C8B-B14F-4D97-AF65-F5344CB8AC3E}">
        <p14:creationId xmlns:p14="http://schemas.microsoft.com/office/powerpoint/2010/main" val="1551685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2">
            <a:extLst>
              <a:ext uri="{FF2B5EF4-FFF2-40B4-BE49-F238E27FC236}">
                <a16:creationId xmlns:a16="http://schemas.microsoft.com/office/drawing/2014/main" id="{11CA6F17-CD16-4A7A-82EC-36853801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5B4451D-1D06-4F88-8E02-5BA39D9B62F7}" type="slidenum">
              <a:rPr lang="en-US" altLang="en-US" sz="1400"/>
              <a:pPr/>
              <a:t>14</a:t>
            </a:fld>
            <a:endParaRPr lang="en-US" altLang="en-US" sz="1400"/>
          </a:p>
        </p:txBody>
      </p:sp>
      <p:pic>
        <p:nvPicPr>
          <p:cNvPr id="19460" name="Picture 3">
            <a:extLst>
              <a:ext uri="{FF2B5EF4-FFF2-40B4-BE49-F238E27FC236}">
                <a16:creationId xmlns:a16="http://schemas.microsoft.com/office/drawing/2014/main" id="{2787DAF5-55E7-4E3F-B609-5D57A6F07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439" y="244476"/>
            <a:ext cx="6732993" cy="64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8F6F55-23F9-44A6-B083-D0A6C0CEF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084" y="1503838"/>
            <a:ext cx="9571831" cy="385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604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>
            <a:extLst>
              <a:ext uri="{FF2B5EF4-FFF2-40B4-BE49-F238E27FC236}">
                <a16:creationId xmlns:a16="http://schemas.microsoft.com/office/drawing/2014/main" id="{CCE74F87-ABBC-4DC5-BB93-16303DF2F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05FB22BE-173B-4935-AFA2-2D55DE051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9F4406-01C4-4D0E-9A32-3C25853B977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/>
          </a:p>
        </p:txBody>
      </p:sp>
      <p:graphicFrame>
        <p:nvGraphicFramePr>
          <p:cNvPr id="20484" name="Object 4">
            <a:extLst>
              <a:ext uri="{FF2B5EF4-FFF2-40B4-BE49-F238E27FC236}">
                <a16:creationId xmlns:a16="http://schemas.microsoft.com/office/drawing/2014/main" id="{DF91A0A3-FA6D-42C6-B628-AAFBDC73DB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571591"/>
              </p:ext>
            </p:extLst>
          </p:nvPr>
        </p:nvGraphicFramePr>
        <p:xfrm>
          <a:off x="1981200" y="949960"/>
          <a:ext cx="8229600" cy="279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11596" imgH="2374392" progId="Word.Document.8">
                  <p:embed/>
                </p:oleObj>
              </mc:Choice>
              <mc:Fallback>
                <p:oleObj name="Document" r:id="rId2" imgW="5911596" imgH="2374392" progId="Word.Document.8">
                  <p:embed/>
                  <p:pic>
                    <p:nvPicPr>
                      <p:cNvPr id="20484" name="Object 4">
                        <a:extLst>
                          <a:ext uri="{FF2B5EF4-FFF2-40B4-BE49-F238E27FC236}">
                            <a16:creationId xmlns:a16="http://schemas.microsoft.com/office/drawing/2014/main" id="{DF91A0A3-FA6D-42C6-B628-AAFBDC73DB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949960"/>
                        <a:ext cx="8229600" cy="279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1">
            <a:extLst>
              <a:ext uri="{FF2B5EF4-FFF2-40B4-BE49-F238E27FC236}">
                <a16:creationId xmlns:a16="http://schemas.microsoft.com/office/drawing/2014/main" id="{249A3FA2-3431-44FA-A5CD-CD56E8916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145280"/>
            <a:ext cx="7772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Sayangnya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sederhana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cipherteksnya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mudah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dipecahkan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. Panjang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kuncinya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ditemukan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Metode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Kasiski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6129607B-ED95-44EE-A73A-57A9798EC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BE7B465E-1FD1-47B9-B8C2-8D657EDB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D1F91B-B214-4568-9E65-1DF19B71DDB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ACD02A84-52E1-48DF-8656-07DF04F25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3299" y="681037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D2227CE6-980E-4315-9882-0363B021E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 dirty="0" err="1">
                <a:solidFill>
                  <a:srgbClr val="000000"/>
                </a:solidFill>
              </a:rPr>
              <a:t>Beroperasi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mode bit </a:t>
            </a:r>
            <a:r>
              <a:rPr lang="en-US" altLang="en-US" dirty="0" err="1">
                <a:solidFill>
                  <a:srgbClr val="000000"/>
                </a:solidFill>
              </a:rPr>
              <a:t>atau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byte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 err="1">
                <a:solidFill>
                  <a:srgbClr val="000000"/>
                </a:solidFill>
              </a:rPr>
              <a:t>algoritma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klasik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beroperasi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mode </a:t>
            </a:r>
            <a:r>
              <a:rPr lang="en-US" altLang="en-US" dirty="0" err="1">
                <a:solidFill>
                  <a:srgbClr val="000000"/>
                </a:solidFill>
              </a:rPr>
              <a:t>karakter</a:t>
            </a:r>
            <a:r>
              <a:rPr lang="en-US" altLang="en-US" dirty="0">
                <a:solidFill>
                  <a:srgbClr val="000000"/>
                </a:solidFill>
              </a:rPr>
              <a:t>)</a:t>
            </a:r>
          </a:p>
          <a:p>
            <a:pPr marL="609600" indent="-609600"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kunci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plainteks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cipherteks</a:t>
            </a:r>
            <a:r>
              <a:rPr lang="en-US" altLang="en-US" dirty="0">
                <a:solidFill>
                  <a:srgbClr val="000000"/>
                </a:solidFill>
              </a:rPr>
              <a:t>,  </a:t>
            </a:r>
            <a:r>
              <a:rPr lang="en-US" altLang="en-US" dirty="0" err="1">
                <a:solidFill>
                  <a:srgbClr val="000000"/>
                </a:solidFill>
              </a:rPr>
              <a:t>diproses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rangkaian</a:t>
            </a:r>
            <a:r>
              <a:rPr lang="en-US" altLang="en-US" dirty="0">
                <a:solidFill>
                  <a:srgbClr val="000000"/>
                </a:solidFill>
              </a:rPr>
              <a:t> bit/byte</a:t>
            </a:r>
          </a:p>
          <a:p>
            <a:pPr marL="609600" indent="-609600"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operasi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bit </a:t>
            </a:r>
            <a:r>
              <a:rPr lang="en-US" altLang="en-US" b="1" dirty="0" err="1">
                <a:solidFill>
                  <a:srgbClr val="000000"/>
                </a:solidFill>
                <a:sym typeface="Wingdings" panose="05000000000000000000" pitchFamily="2" charset="2"/>
              </a:rPr>
              <a:t>xor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paling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banyak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digunakan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>
            <a:extLst>
              <a:ext uri="{FF2B5EF4-FFF2-40B4-BE49-F238E27FC236}">
                <a16:creationId xmlns:a16="http://schemas.microsoft.com/office/drawing/2014/main" id="{E494DF91-0095-4931-8498-484999457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8195" name="Slide Number Placeholder 3">
            <a:extLst>
              <a:ext uri="{FF2B5EF4-FFF2-40B4-BE49-F238E27FC236}">
                <a16:creationId xmlns:a16="http://schemas.microsoft.com/office/drawing/2014/main" id="{F7AFA9B4-9CC1-492E-BB8E-DF66F7534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EF2A0D-277D-457C-A502-40EEFC6F183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38ADF5C-1272-4048-9A25-DFE46E0FFFE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6320" y="1104900"/>
            <a:ext cx="982472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Tetap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menggunakan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teknik</a:t>
            </a:r>
            <a:r>
              <a:rPr lang="en-US" altLang="en-US" dirty="0">
                <a:solidFill>
                  <a:srgbClr val="000000"/>
                </a:solidFill>
              </a:rPr>
              <a:t> pada </a:t>
            </a:r>
            <a:r>
              <a:rPr lang="en-US" altLang="en-US" dirty="0" err="1">
                <a:solidFill>
                  <a:srgbClr val="000000"/>
                </a:solidFill>
              </a:rPr>
              <a:t>algoritma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klasik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dirty="0" err="1">
                <a:solidFill>
                  <a:srgbClr val="000000"/>
                </a:solidFill>
              </a:rPr>
              <a:t>substitusi</a:t>
            </a:r>
            <a:r>
              <a:rPr lang="en-US" altLang="en-US" dirty="0">
                <a:solidFill>
                  <a:srgbClr val="000000"/>
                </a:solidFill>
              </a:rPr>
              <a:t> dan </a:t>
            </a:r>
            <a:r>
              <a:rPr lang="en-US" altLang="en-US" dirty="0" err="1">
                <a:solidFill>
                  <a:srgbClr val="000000"/>
                </a:solidFill>
              </a:rPr>
              <a:t>transposisi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tetapi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lebih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kompleks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 err="1">
                <a:solidFill>
                  <a:srgbClr val="000000"/>
                </a:solidFill>
              </a:rPr>
              <a:t>Tujuan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dirty="0" err="1">
                <a:solidFill>
                  <a:srgbClr val="000000"/>
                </a:solidFill>
              </a:rPr>
              <a:t>sangat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sulit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dikriptanalisis</a:t>
            </a:r>
            <a:r>
              <a:rPr lang="en-US" altLang="en-US" dirty="0">
                <a:solidFill>
                  <a:srgbClr val="000000"/>
                </a:solidFill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Perkembangan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algoritma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modern </a:t>
            </a:r>
            <a:r>
              <a:rPr lang="en-US" altLang="en-US" dirty="0" err="1">
                <a:solidFill>
                  <a:srgbClr val="000000"/>
                </a:solidFill>
              </a:rPr>
              <a:t>didorong</a:t>
            </a:r>
            <a:r>
              <a:rPr lang="en-US" altLang="en-US" dirty="0">
                <a:solidFill>
                  <a:srgbClr val="000000"/>
                </a:solidFill>
              </a:rPr>
              <a:t> oleh </a:t>
            </a:r>
            <a:r>
              <a:rPr lang="en-US" altLang="en-US" dirty="0" err="1">
                <a:solidFill>
                  <a:srgbClr val="000000"/>
                </a:solidFill>
              </a:rPr>
              <a:t>penggunaan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komputer</a:t>
            </a:r>
            <a:r>
              <a:rPr lang="en-US" altLang="en-US" dirty="0">
                <a:solidFill>
                  <a:srgbClr val="000000"/>
                </a:solidFill>
              </a:rPr>
              <a:t> digital </a:t>
            </a:r>
            <a:r>
              <a:rPr lang="en-US" altLang="en-US" dirty="0" err="1">
                <a:solidFill>
                  <a:srgbClr val="000000"/>
                </a:solidFill>
              </a:rPr>
              <a:t>untuk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keamanan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pesan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Komputer</a:t>
            </a:r>
            <a:r>
              <a:rPr lang="en-US" altLang="en-US" dirty="0">
                <a:solidFill>
                  <a:srgbClr val="000000"/>
                </a:solidFill>
              </a:rPr>
              <a:t> digital </a:t>
            </a:r>
            <a:r>
              <a:rPr lang="en-US" altLang="en-US" dirty="0" err="1">
                <a:solidFill>
                  <a:srgbClr val="000000"/>
                </a:solidFill>
              </a:rPr>
              <a:t>merepresentasikan</a:t>
            </a:r>
            <a:r>
              <a:rPr lang="en-US" altLang="en-US" dirty="0">
                <a:solidFill>
                  <a:srgbClr val="000000"/>
                </a:solidFill>
              </a:rPr>
              <a:t> data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biner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  <a:endParaRPr lang="en-GB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45347F2E-6193-4949-9516-5AC084101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A67BD5E9-E840-4E18-8301-A28E1E6B4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72F321-9E6F-4BF1-8D2F-EDBDB255EC3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0C956A19-55DB-47D3-94F3-0FC04104C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8019" y="314324"/>
            <a:ext cx="8162925" cy="641350"/>
          </a:xfrm>
        </p:spPr>
        <p:txBody>
          <a:bodyPr/>
          <a:lstStyle/>
          <a:p>
            <a:pPr algn="ctr" eaLnBrk="1" hangingPunct="1"/>
            <a:r>
              <a:rPr lang="en-US" altLang="en-US" sz="3600" b="1" dirty="0"/>
              <a:t>Diagram Blok </a:t>
            </a:r>
            <a:r>
              <a:rPr lang="en-US" altLang="en-US" sz="3600" b="1" dirty="0" err="1"/>
              <a:t>Kriptografi</a:t>
            </a:r>
            <a:r>
              <a:rPr lang="en-US" altLang="en-US" sz="3600" b="1" dirty="0"/>
              <a:t> Modern</a:t>
            </a:r>
            <a:endParaRPr lang="en-GB" altLang="en-US" sz="3600" b="1" dirty="0"/>
          </a:p>
        </p:txBody>
      </p:sp>
      <p:graphicFrame>
        <p:nvGraphicFramePr>
          <p:cNvPr id="9221" name="Object 4">
            <a:extLst>
              <a:ext uri="{FF2B5EF4-FFF2-40B4-BE49-F238E27FC236}">
                <a16:creationId xmlns:a16="http://schemas.microsoft.com/office/drawing/2014/main" id="{005486BE-39F9-4B03-B637-998A90D53B9E}"/>
              </a:ext>
            </a:extLst>
          </p:cNvPr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3179122400"/>
              </p:ext>
            </p:extLst>
          </p:nvPr>
        </p:nvGraphicFramePr>
        <p:xfrm>
          <a:off x="2209800" y="1144587"/>
          <a:ext cx="7772400" cy="502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467856" imgH="4171188" progId="Visio.Drawing.5">
                  <p:embed/>
                </p:oleObj>
              </mc:Choice>
              <mc:Fallback>
                <p:oleObj name="VISIO" r:id="rId2" imgW="6467856" imgH="4171188" progId="Visio.Drawing.5">
                  <p:embed/>
                  <p:pic>
                    <p:nvPicPr>
                      <p:cNvPr id="9221" name="Object 4">
                        <a:extLst>
                          <a:ext uri="{FF2B5EF4-FFF2-40B4-BE49-F238E27FC236}">
                            <a16:creationId xmlns:a16="http://schemas.microsoft.com/office/drawing/2014/main" id="{005486BE-39F9-4B03-B637-998A90D53B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144587"/>
                        <a:ext cx="7772400" cy="502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44378275-E912-41C6-A0A2-6D595DCCF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945AC865-CA17-43AA-ABC2-6FEDF9838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C5D97E-72E2-41F6-8DD6-DED18797EBE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3B1CCBDC-6002-4312-87AA-D77B44CCB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2659" y="681037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Rangkaian</a:t>
            </a:r>
            <a:r>
              <a:rPr lang="en-US" altLang="en-US" b="1" dirty="0">
                <a:cs typeface="Times New Roman" panose="02020603050405020304" pitchFamily="18" charset="0"/>
              </a:rPr>
              <a:t> bit</a:t>
            </a:r>
            <a:r>
              <a:rPr lang="en-GB" altLang="en-US" b="1" dirty="0"/>
              <a:t> 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CA2216C6-F530-4403-9EB6-F162E6DD1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Pesan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bentuk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rangkaian</a:t>
            </a:r>
            <a:r>
              <a:rPr lang="en-US" altLang="en-US" dirty="0">
                <a:solidFill>
                  <a:srgbClr val="000000"/>
                </a:solidFill>
              </a:rPr>
              <a:t> bit) </a:t>
            </a:r>
            <a:r>
              <a:rPr lang="en-US" altLang="en-US" dirty="0" err="1">
                <a:solidFill>
                  <a:srgbClr val="000000"/>
                </a:solidFill>
              </a:rPr>
              <a:t>dipecah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menjadi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beberapa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blok</a:t>
            </a: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100111010110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4-bit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1001  1101  0110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menyatakan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15: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	  13	 	6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AF51F9B9-73F5-4440-B942-1844476B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9E2A6220-7904-4F4B-939B-C44590A0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414983-75DC-463E-AB2C-2F6876E4F45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3F2B1F6A-5AA2-471D-8CE7-F6F46889E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3-bit: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100   111  010   110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menyatakan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7: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	7 	  2		6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75A59A6A-0ECE-4EF6-8AAF-E5ABD908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2146D0E2-2509-4F82-977B-9AFCDE4B3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B178D2-CF7E-429E-8AA5-BE201E730FB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8243C6B-43A3-4469-99F0-63C11A577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4920" y="952500"/>
            <a:ext cx="10276840" cy="495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i="1" dirty="0">
                <a:solidFill>
                  <a:srgbClr val="000000"/>
                </a:solidFill>
              </a:rPr>
              <a:t>Padding bits</a:t>
            </a:r>
            <a:r>
              <a:rPr lang="en-US" dirty="0">
                <a:solidFill>
                  <a:srgbClr val="000000"/>
                </a:solidFill>
              </a:rPr>
              <a:t>: bit-bit </a:t>
            </a:r>
            <a:r>
              <a:rPr lang="en-US" dirty="0" err="1">
                <a:solidFill>
                  <a:srgbClr val="000000"/>
                </a:solidFill>
              </a:rPr>
              <a:t>tambahan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jika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ukuran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blok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terakhir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tidak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mencukupi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panjang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blok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Contoh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100111010110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	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Bila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dibagi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menjadi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blok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5-bit: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10011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10101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i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Padding bits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mengakibatkan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ukuran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sedikit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lebih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besar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daripada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ukuran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semula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E918F513-A0F6-43E3-ADA5-D17AF270F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6E7BD7A3-5AB9-4EF6-A7A8-9F5E8AFE6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2BEA0C-8066-4F70-B81D-705A24F34D1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5DD11078-D04D-48C1-B4C7-21036BF74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6480" y="393700"/>
            <a:ext cx="7772400" cy="11906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/>
              <a:t>Representasi</a:t>
            </a:r>
            <a:r>
              <a:rPr lang="en-US" altLang="en-US" b="1" dirty="0"/>
              <a:t> </a:t>
            </a:r>
            <a:r>
              <a:rPr lang="en-US" altLang="en-US" b="1" dirty="0" err="1"/>
              <a:t>dalam</a:t>
            </a:r>
            <a:r>
              <a:rPr lang="en-US" altLang="en-US" b="1" dirty="0"/>
              <a:t> </a:t>
            </a:r>
            <a:r>
              <a:rPr lang="en-US" altLang="en-US" b="1" dirty="0" err="1"/>
              <a:t>Heksadesimal</a:t>
            </a:r>
            <a:endParaRPr lang="en-GB" altLang="en-US" b="1" dirty="0"/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4B56C07D-939E-44AF-9B20-192FEA3FF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6480" y="1722437"/>
            <a:ext cx="10190480" cy="44958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600" dirty="0">
                <a:solidFill>
                  <a:srgbClr val="000000"/>
                </a:solidFill>
              </a:rPr>
              <a:t>Pada </a:t>
            </a:r>
            <a:r>
              <a:rPr lang="en-US" altLang="en-US" sz="2600" dirty="0" err="1">
                <a:solidFill>
                  <a:srgbClr val="000000"/>
                </a:solidFill>
              </a:rPr>
              <a:t>beberapa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algoritma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</a:rPr>
              <a:t>, </a:t>
            </a:r>
            <a:r>
              <a:rPr lang="en-US" altLang="en-US" sz="2600" dirty="0" err="1">
                <a:solidFill>
                  <a:srgbClr val="000000"/>
                </a:solidFill>
              </a:rPr>
              <a:t>pesan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dinyatakan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dalam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kode</a:t>
            </a:r>
            <a:r>
              <a:rPr lang="en-US" altLang="en-US" sz="2600" dirty="0">
                <a:solidFill>
                  <a:srgbClr val="000000"/>
                </a:solidFill>
              </a:rPr>
              <a:t> Hex: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0000 = 0  	0001 = 1	 0010 = 2	0011 = 3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0100 = 4  	0101 = 5	</a:t>
            </a:r>
            <a:r>
              <a:rPr lang="en-US" altLang="en-US" sz="2600">
                <a:solidFill>
                  <a:srgbClr val="000000"/>
                </a:solidFill>
                <a:cs typeface="Courier New" panose="02070309020205020404" pitchFamily="49" charset="0"/>
              </a:rPr>
              <a:t> 0110 </a:t>
            </a: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= 6	0111 = 7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1000 = 8  	1011 = 9	 1010 = A	1011 = B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1100 = C  	1101 = D	 1110 = E	1111 = F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600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solidFill>
                  <a:srgbClr val="FF0000"/>
                </a:solidFill>
                <a:cs typeface="Courier New" panose="02070309020205020404" pitchFamily="49" charset="0"/>
              </a:rPr>
              <a:t>100111010110</a:t>
            </a:r>
            <a:r>
              <a:rPr lang="en-US" altLang="en-US" sz="26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4-bit: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 	</a:t>
            </a: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</a:t>
            </a:r>
            <a:r>
              <a:rPr lang="en-US" altLang="en-US" sz="2600" dirty="0">
                <a:solidFill>
                  <a:srgbClr val="FF0000"/>
                </a:solidFill>
                <a:cs typeface="Courier New" panose="02070309020205020404" pitchFamily="49" charset="0"/>
              </a:rPr>
              <a:t>1001  1101  0110</a:t>
            </a:r>
            <a:endParaRPr lang="en-US" altLang="en-US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notasi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Hex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600" dirty="0">
                <a:solidFill>
                  <a:srgbClr val="FF0000"/>
                </a:solidFill>
                <a:cs typeface="Courier New" panose="02070309020205020404" pitchFamily="49" charset="0"/>
              </a:rPr>
              <a:t>9 D 6</a:t>
            </a:r>
            <a:endParaRPr lang="en-GB" altLang="en-US" sz="2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D8CF0C29-C614-4A8C-802B-5CBC6C97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FC4A3132-A2F9-4111-8600-B4AA70DB0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8540D1-7510-42BE-9238-718D36D7105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C9757549-72C8-43F4-BC9C-383EFADD7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0280" y="654050"/>
            <a:ext cx="5943600" cy="762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Operasi</a:t>
            </a:r>
            <a:r>
              <a:rPr lang="en-US" altLang="en-US" b="1" dirty="0"/>
              <a:t> </a:t>
            </a:r>
            <a:r>
              <a:rPr lang="en-US" altLang="en-US" b="1" i="1" dirty="0"/>
              <a:t>XOR</a:t>
            </a:r>
            <a:endParaRPr lang="en-GB" altLang="en-US" b="1" i="1" dirty="0"/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A80766BB-5275-42FB-9BBF-774440646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240" y="1640840"/>
            <a:ext cx="8884920" cy="481076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/>
              <a:t>Paling </a:t>
            </a:r>
            <a:r>
              <a:rPr lang="en-US" altLang="en-US" sz="2400" dirty="0" err="1"/>
              <a:t>banyak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i="1" dirty="0"/>
              <a:t>cipher</a:t>
            </a:r>
            <a:r>
              <a:rPr lang="en-US" altLang="en-US" sz="2400" dirty="0"/>
              <a:t> modern</a:t>
            </a:r>
          </a:p>
          <a:p>
            <a:pPr eaLnBrk="1" hangingPunct="1"/>
            <a:r>
              <a:rPr lang="en-US" altLang="en-US" sz="2400" dirty="0" err="1"/>
              <a:t>Notasi</a:t>
            </a:r>
            <a:r>
              <a:rPr lang="en-US" altLang="en-US" sz="2400" dirty="0"/>
              <a:t>: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GB" altLang="en-US" sz="2400" dirty="0"/>
              <a:t> </a:t>
            </a:r>
            <a:endParaRPr lang="en-US" altLang="en-US" sz="2400" dirty="0"/>
          </a:p>
          <a:p>
            <a:pPr eaLnBrk="1" hangingPunct="1"/>
            <a:r>
              <a:rPr lang="en-US" altLang="en-US" sz="2400" dirty="0" err="1"/>
              <a:t>Operasi</a:t>
            </a:r>
            <a:r>
              <a:rPr lang="en-US" altLang="en-US" sz="2400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0	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1	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0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cs typeface="Times New Roman" panose="02020603050405020304" pitchFamily="18" charset="0"/>
              </a:rPr>
              <a:t> XOR = </a:t>
            </a:r>
            <a:r>
              <a:rPr lang="en-US" altLang="en-US" sz="2400" dirty="0" err="1">
                <a:cs typeface="Times New Roman" panose="02020603050405020304" pitchFamily="18" charset="0"/>
              </a:rPr>
              <a:t>penjumlahan</a:t>
            </a:r>
            <a:r>
              <a:rPr lang="en-US" altLang="en-US" sz="2400" dirty="0">
                <a:cs typeface="Times New Roman" panose="02020603050405020304" pitchFamily="18" charset="0"/>
              </a:rPr>
              <a:t> modulo 2: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0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 </a:t>
            </a:r>
            <a:r>
              <a:rPr lang="en-US" altLang="en-US" sz="2400" dirty="0">
                <a:cs typeface="Times New Roman" panose="02020603050405020304" pitchFamily="18" charset="0"/>
              </a:rPr>
              <a:t> 0 + 0 (mod 2) = 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1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US" altLang="en-US" sz="2400" dirty="0">
                <a:cs typeface="Times New Roman" panose="02020603050405020304" pitchFamily="18" charset="0"/>
              </a:rPr>
              <a:t>  0 + 1 (mod 2)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1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  1</a:t>
            </a:r>
            <a:r>
              <a:rPr lang="en-US" altLang="en-US" sz="2400" dirty="0">
                <a:cs typeface="Times New Roman" panose="02020603050405020304" pitchFamily="18" charset="0"/>
              </a:rPr>
              <a:t> + 0 (mod 2)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0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  </a:t>
            </a:r>
            <a:r>
              <a:rPr lang="en-US" altLang="en-US" sz="2400" dirty="0">
                <a:cs typeface="Times New Roman" panose="02020603050405020304" pitchFamily="18" charset="0"/>
              </a:rPr>
              <a:t>1 + 1 (mod 2) = 0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703</Words>
  <Application>Microsoft Office PowerPoint</Application>
  <PresentationFormat>Widescreen</PresentationFormat>
  <Paragraphs>106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Office Theme</vt:lpstr>
      <vt:lpstr>VISIO</vt:lpstr>
      <vt:lpstr>Document</vt:lpstr>
      <vt:lpstr>Kriptografi Modern (Bagian 1: Representasi bit dan operasi XOR) </vt:lpstr>
      <vt:lpstr>Pendahuluan</vt:lpstr>
      <vt:lpstr>PowerPoint Presentation</vt:lpstr>
      <vt:lpstr>Diagram Blok Kriptografi Modern</vt:lpstr>
      <vt:lpstr>Rangkaian bit </vt:lpstr>
      <vt:lpstr>PowerPoint Presentation</vt:lpstr>
      <vt:lpstr>PowerPoint Presentation</vt:lpstr>
      <vt:lpstr>Representasi dalam Heksadesimal</vt:lpstr>
      <vt:lpstr>Operasi XOR</vt:lpstr>
      <vt:lpstr>PowerPoint Presentation</vt:lpstr>
      <vt:lpstr>Operasi XOR Bitwise</vt:lpstr>
      <vt:lpstr>Cipher dengan XOR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rinaldi</cp:lastModifiedBy>
  <cp:revision>21</cp:revision>
  <dcterms:created xsi:type="dcterms:W3CDTF">2020-09-22T04:12:11Z</dcterms:created>
  <dcterms:modified xsi:type="dcterms:W3CDTF">2023-02-06T04:04:28Z</dcterms:modified>
</cp:coreProperties>
</file>