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9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8" r:id="rId19"/>
    <p:sldId id="310" r:id="rId20"/>
    <p:sldId id="30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76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4B45E-F507-4FC5-8975-44C7045B324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E423B-927A-4593-80E7-5C746CADB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84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DA346F-8516-42F8-9CC8-7FB90316BEE6}" type="slidenum">
              <a:rPr lang="en-GB" altLang="en-US" sz="1200"/>
              <a:pPr/>
              <a:t>1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2002563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14BA-6F71-4EB9-AF3B-784CEECDD7F0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4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77B15-23EA-44A7-A657-59713CD8F3BF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8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EAE0-46C9-4D7B-9DF9-475AA4957042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9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8FBDD-8EA5-4D03-BB49-636CC762946D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5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1F0D-EF5F-4A55-A0D3-83525EBF3841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8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270A-C11E-4126-AFA4-8C0E7DCEBC45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8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6041-DB65-4D1F-B68E-EBA82444F425}" type="datetime1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2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04B7-4A10-4B30-AADC-ECE4C81BFE6E}" type="datetime1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3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71FE-7CB0-4C51-93DB-F0429A50DBCC}" type="datetime1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0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1FCF7-016B-40F8-A309-27295012F48B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3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6AD6-4CF2-40B4-91FC-1125291CC9EB}" type="datetime1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0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6D76D-B0CC-432C-9122-598A2C791A02}" type="datetime1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EB9F5-0D30-470F-9EF7-AF0567F51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3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Kingdom_of_Prussia" TargetMode="External"/><Relationship Id="rId2" Type="http://schemas.openxmlformats.org/officeDocument/2006/relationships/hyperlink" Target="http://en.wikipedia.org/wiki/Cz%C5%82uch%C3%B3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Germany" TargetMode="External"/><Relationship Id="rId5" Type="http://schemas.openxmlformats.org/officeDocument/2006/relationships/hyperlink" Target="http://en.wikipedia.org/wiki/German_Empire" TargetMode="External"/><Relationship Id="rId4" Type="http://schemas.openxmlformats.org/officeDocument/2006/relationships/hyperlink" Target="http://en.wikipedia.org/wiki/Szczecinek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>
                <a:solidFill>
                  <a:schemeClr val="tx2"/>
                </a:solidFill>
              </a:rPr>
              <a:t>Rinaldi </a:t>
            </a:r>
            <a:r>
              <a:rPr lang="en-GB" altLang="en-US" sz="1400" dirty="0" err="1">
                <a:solidFill>
                  <a:schemeClr val="tx2"/>
                </a:solidFill>
              </a:rPr>
              <a:t>Munir</a:t>
            </a:r>
            <a:r>
              <a:rPr lang="en-GB" altLang="en-US" sz="1400" dirty="0">
                <a:solidFill>
                  <a:schemeClr val="tx2"/>
                </a:solidFill>
              </a:rPr>
              <a:t>/IF4020 </a:t>
            </a:r>
            <a:r>
              <a:rPr lang="en-GB" altLang="en-US" sz="1400" dirty="0" err="1">
                <a:solidFill>
                  <a:schemeClr val="tx2"/>
                </a:solidFill>
              </a:rPr>
              <a:t>Kriptografi</a:t>
            </a:r>
            <a:endParaRPr lang="en-GB" altLang="en-US" sz="1400" dirty="0">
              <a:solidFill>
                <a:schemeClr val="tx2"/>
              </a:solidFill>
            </a:endParaRPr>
          </a:p>
        </p:txBody>
      </p:sp>
      <p:sp>
        <p:nvSpPr>
          <p:cNvPr id="4099" name="Rectangle 2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7276A6-A886-4E9D-B727-5D2CEFC3861C}" type="slidenum">
              <a:rPr lang="en-GB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08515" y="94320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kuliah</a:t>
            </a:r>
            <a:r>
              <a:rPr lang="en-US" altLang="en-US" sz="2400" dirty="0"/>
              <a:t> IF4020 </a:t>
            </a:r>
            <a:r>
              <a:rPr lang="en-US" altLang="en-US" sz="2400" dirty="0" err="1"/>
              <a:t>Kriptografi</a:t>
            </a:r>
            <a:endParaRPr lang="en-GB" altLang="en-US" sz="24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676400" y="3659936"/>
            <a:ext cx="9144000" cy="210655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Oleh</a:t>
            </a:r>
            <a:r>
              <a:rPr lang="en-US" b="1" dirty="0"/>
              <a:t>: Dr. Rinaldi </a:t>
            </a:r>
            <a:r>
              <a:rPr lang="en-US" b="1" dirty="0" err="1"/>
              <a:t>Munir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Prodi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 err="1"/>
              <a:t>Sekolah</a:t>
            </a:r>
            <a:r>
              <a:rPr lang="en-US" b="1" dirty="0"/>
              <a:t> </a:t>
            </a:r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Elektro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2019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26AC98E-8911-49F2-A946-39CDF852949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1600200"/>
            <a:ext cx="7772400" cy="1447800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Kriptanalisis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Sederhana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31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1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3100" b="1" dirty="0">
                <a:solidFill>
                  <a:srgbClr val="FF0000"/>
                </a:solidFill>
                <a:cs typeface="Times New Roman" panose="02020603050405020304" pitchFamily="18" charset="0"/>
              </a:rPr>
              <a:t> 2)</a:t>
            </a:r>
            <a:endParaRPr lang="en-GB" altLang="en-US" sz="31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616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ED92AE-CC29-4681-80F1-400A9579B3CA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4887" y="838200"/>
            <a:ext cx="10518913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Setelah</a:t>
            </a:r>
            <a:r>
              <a:rPr lang="en-US" altLang="en-US" dirty="0"/>
              <a:t> </a:t>
            </a:r>
            <a:r>
              <a:rPr lang="en-US" altLang="en-US" dirty="0" err="1"/>
              <a:t>panjang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diketahui</a:t>
            </a:r>
            <a:r>
              <a:rPr lang="en-US" altLang="en-US" dirty="0"/>
              <a:t>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langkah</a:t>
            </a:r>
            <a:r>
              <a:rPr lang="en-US" altLang="en-US" dirty="0"/>
              <a:t> </a:t>
            </a:r>
            <a:r>
              <a:rPr lang="en-US" altLang="en-US" dirty="0" err="1"/>
              <a:t>berikutnya</a:t>
            </a:r>
            <a:r>
              <a:rPr lang="en-US" altLang="en-US" dirty="0"/>
              <a:t> </a:t>
            </a:r>
            <a:r>
              <a:rPr lang="en-US" altLang="en-US" dirty="0" err="1"/>
              <a:t>menentukan</a:t>
            </a:r>
            <a:r>
              <a:rPr lang="en-US" altLang="en-US" dirty="0"/>
              <a:t> kata </a:t>
            </a:r>
            <a:r>
              <a:rPr lang="en-US" altLang="en-US" dirty="0" err="1"/>
              <a:t>kunci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Kata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ditentukan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i="1" dirty="0"/>
              <a:t>exhaustive key </a:t>
            </a:r>
            <a:r>
              <a:rPr lang="en-US" altLang="en-US" i="1" dirty="0" err="1"/>
              <a:t>serach</a:t>
            </a:r>
            <a:endParaRPr lang="en-US" altLang="en-US" i="1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panjang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= </a:t>
            </a:r>
            <a:r>
              <a:rPr lang="en-US" altLang="en-US" i="1" dirty="0"/>
              <a:t>p</a:t>
            </a:r>
            <a:r>
              <a:rPr lang="en-US" altLang="en-US" dirty="0"/>
              <a:t>,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yang </a:t>
            </a:r>
            <a:r>
              <a:rPr lang="en-US" altLang="en-US" dirty="0" err="1"/>
              <a:t>harsu</a:t>
            </a:r>
            <a:r>
              <a:rPr lang="en-US" altLang="en-US" dirty="0"/>
              <a:t> </a:t>
            </a:r>
            <a:r>
              <a:rPr lang="en-US" altLang="en-US" dirty="0" err="1"/>
              <a:t>dicoba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26</a:t>
            </a:r>
            <a:r>
              <a:rPr lang="en-US" altLang="en-US" i="1" baseline="30000" dirty="0"/>
              <a:t>p</a:t>
            </a:r>
            <a:endParaRPr lang="en-US" altLang="en-US" i="1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Namun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mangkus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teknik</a:t>
            </a:r>
            <a:r>
              <a:rPr lang="en-US" altLang="en-US" dirty="0"/>
              <a:t> </a:t>
            </a:r>
            <a:r>
              <a:rPr lang="en-US" altLang="en-US" dirty="0" err="1"/>
              <a:t>analisis</a:t>
            </a:r>
            <a:r>
              <a:rPr lang="en-US" altLang="en-US" dirty="0"/>
              <a:t> </a:t>
            </a:r>
            <a:r>
              <a:rPr lang="en-US" altLang="en-US" dirty="0" err="1"/>
              <a:t>frekuensi</a:t>
            </a:r>
            <a:r>
              <a:rPr lang="en-US" altLang="en-US" dirty="0"/>
              <a:t>. </a:t>
            </a:r>
          </a:p>
        </p:txBody>
      </p:sp>
      <p:sp>
        <p:nvSpPr>
          <p:cNvPr id="48132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3718098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1DD9BF-7187-4016-869A-155D41983BEE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565" y="762000"/>
            <a:ext cx="10754139" cy="53340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altLang="en-US" sz="2400" dirty="0" err="1"/>
              <a:t>Langkah-langkahnya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sbb</a:t>
            </a:r>
            <a:r>
              <a:rPr lang="en-US" altLang="en-US" sz="2400" dirty="0"/>
              <a:t>:</a:t>
            </a:r>
          </a:p>
          <a:p>
            <a:pPr marL="609600" indent="-609600">
              <a:buFontTx/>
              <a:buAutoNum type="arabicPeriod"/>
            </a:pPr>
            <a:r>
              <a:rPr lang="en-GB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panjang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kunci</a:t>
            </a:r>
            <a:r>
              <a:rPr lang="en-GB" altLang="en-US" sz="2400" dirty="0">
                <a:cs typeface="Times New Roman" panose="02020603050405020304" pitchFamily="18" charset="0"/>
              </a:rPr>
              <a:t> yang </a:t>
            </a:r>
            <a:r>
              <a:rPr lang="en-GB" altLang="en-US" sz="2400" dirty="0" err="1">
                <a:cs typeface="Times New Roman" panose="02020603050405020304" pitchFamily="18" charset="0"/>
              </a:rPr>
              <a:t>sudah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berhasil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dideduksi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adalah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i="1" dirty="0">
                <a:cs typeface="Times New Roman" panose="02020603050405020304" pitchFamily="18" charset="0"/>
              </a:rPr>
              <a:t>n. </a:t>
            </a:r>
            <a:r>
              <a:rPr lang="en-GB" altLang="en-US" sz="2400" dirty="0" err="1">
                <a:cs typeface="Times New Roman" panose="02020603050405020304" pitchFamily="18" charset="0"/>
              </a:rPr>
              <a:t>Setiap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huruf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kelipatan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ke</a:t>
            </a:r>
            <a:r>
              <a:rPr lang="en-GB" altLang="en-US" sz="2400" dirty="0">
                <a:cs typeface="Times New Roman" panose="02020603050405020304" pitchFamily="18" charset="0"/>
              </a:rPr>
              <a:t>-</a:t>
            </a:r>
            <a:r>
              <a:rPr lang="en-GB" altLang="en-US" sz="2400" i="1" dirty="0">
                <a:cs typeface="Times New Roman" panose="02020603050405020304" pitchFamily="18" charset="0"/>
              </a:rPr>
              <a:t>n</a:t>
            </a:r>
            <a:r>
              <a:rPr lang="en-GB" altLang="en-US" sz="2400" dirty="0">
                <a:cs typeface="Times New Roman" panose="02020603050405020304" pitchFamily="18" charset="0"/>
              </a:rPr>
              <a:t>  </a:t>
            </a:r>
            <a:r>
              <a:rPr lang="en-GB" altLang="en-US" sz="2400" dirty="0" err="1">
                <a:cs typeface="Times New Roman" panose="02020603050405020304" pitchFamily="18" charset="0"/>
              </a:rPr>
              <a:t>pasti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dienkripsi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dengan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huruf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kunci</a:t>
            </a:r>
            <a:r>
              <a:rPr lang="en-GB" altLang="en-US" sz="2400" dirty="0">
                <a:cs typeface="Times New Roman" panose="02020603050405020304" pitchFamily="18" charset="0"/>
              </a:rPr>
              <a:t> yang </a:t>
            </a:r>
            <a:r>
              <a:rPr lang="en-GB" altLang="en-US" sz="2400" dirty="0" err="1">
                <a:cs typeface="Times New Roman" panose="02020603050405020304" pitchFamily="18" charset="0"/>
              </a:rPr>
              <a:t>sama</a:t>
            </a:r>
            <a:r>
              <a:rPr lang="en-GB" altLang="en-US" sz="2400" dirty="0">
                <a:cs typeface="Times New Roman" panose="02020603050405020304" pitchFamily="18" charset="0"/>
              </a:rPr>
              <a:t>. </a:t>
            </a:r>
            <a:r>
              <a:rPr lang="en-GB" altLang="en-US" sz="2400" dirty="0" err="1">
                <a:cs typeface="Times New Roman" panose="02020603050405020304" pitchFamily="18" charset="0"/>
              </a:rPr>
              <a:t>Kelompokkan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setiap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huruf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ke</a:t>
            </a:r>
            <a:r>
              <a:rPr lang="en-GB" altLang="en-US" sz="2400" dirty="0">
                <a:cs typeface="Times New Roman" panose="02020603050405020304" pitchFamily="18" charset="0"/>
              </a:rPr>
              <a:t>-</a:t>
            </a:r>
            <a:r>
              <a:rPr lang="en-GB" altLang="en-US" sz="2400" i="1" dirty="0">
                <a:cs typeface="Times New Roman" panose="02020603050405020304" pitchFamily="18" charset="0"/>
              </a:rPr>
              <a:t>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bersama-sama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kriptanalis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memiliki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i="1" dirty="0">
                <a:cs typeface="Times New Roman" panose="02020603050405020304" pitchFamily="18" charset="0"/>
              </a:rPr>
              <a:t>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buah</a:t>
            </a:r>
            <a:r>
              <a:rPr lang="en-GB" altLang="en-US" sz="2400" dirty="0">
                <a:cs typeface="Times New Roman" panose="02020603050405020304" pitchFamily="18" charset="0"/>
              </a:rPr>
              <a:t> “</a:t>
            </a:r>
            <a:r>
              <a:rPr lang="en-GB" altLang="en-US" sz="2400" dirty="0" err="1">
                <a:cs typeface="Times New Roman" panose="02020603050405020304" pitchFamily="18" charset="0"/>
              </a:rPr>
              <a:t>pesan</a:t>
            </a:r>
            <a:r>
              <a:rPr lang="en-GB" altLang="en-US" sz="2400" dirty="0">
                <a:cs typeface="Times New Roman" panose="02020603050405020304" pitchFamily="18" charset="0"/>
              </a:rPr>
              <a:t>”, </a:t>
            </a:r>
            <a:r>
              <a:rPr lang="en-GB" altLang="en-US" sz="2400" dirty="0" err="1">
                <a:cs typeface="Times New Roman" panose="02020603050405020304" pitchFamily="18" charset="0"/>
              </a:rPr>
              <a:t>masing-masing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dienkripsi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dengan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substitusi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alfabet-tunggal</a:t>
            </a:r>
            <a:r>
              <a:rPr lang="en-GB" altLang="en-US" sz="2400" dirty="0">
                <a:cs typeface="Times New Roman" panose="02020603050405020304" pitchFamily="18" charset="0"/>
              </a:rPr>
              <a:t> (</a:t>
            </a:r>
            <a:r>
              <a:rPr lang="en-GB" altLang="en-US" sz="2400" dirty="0" err="1">
                <a:cs typeface="Times New Roman" panose="02020603050405020304" pitchFamily="18" charset="0"/>
              </a:rPr>
              <a:t>dalam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hal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ini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i="1" dirty="0">
                <a:cs typeface="Times New Roman" panose="02020603050405020304" pitchFamily="18" charset="0"/>
              </a:rPr>
              <a:t>Caesar cipher</a:t>
            </a:r>
            <a:r>
              <a:rPr lang="en-GB" altLang="en-US" sz="2400" dirty="0">
                <a:cs typeface="Times New Roman" panose="02020603050405020304" pitchFamily="18" charset="0"/>
              </a:rPr>
              <a:t>).</a:t>
            </a:r>
            <a:r>
              <a:rPr lang="en-US" altLang="en-US" sz="2400" dirty="0"/>
              <a:t> </a:t>
            </a:r>
          </a:p>
          <a:p>
            <a:pPr marL="609600" indent="-609600">
              <a:buFontTx/>
              <a:buAutoNum type="arabicPeriod"/>
            </a:pPr>
            <a:endParaRPr lang="en-GB" altLang="en-US" sz="2400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GB" altLang="en-US" sz="2400" dirty="0" err="1">
                <a:cs typeface="Times New Roman" panose="02020603050405020304" pitchFamily="18" charset="0"/>
              </a:rPr>
              <a:t>Tiap-tiap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pesan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dari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hasil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langkah</a:t>
            </a:r>
            <a:r>
              <a:rPr lang="en-GB" altLang="en-US" sz="2400" dirty="0">
                <a:cs typeface="Times New Roman" panose="02020603050405020304" pitchFamily="18" charset="0"/>
              </a:rPr>
              <a:t> 1 </a:t>
            </a:r>
            <a:r>
              <a:rPr lang="en-GB" altLang="en-US" sz="2400" dirty="0" err="1">
                <a:cs typeface="Times New Roman" panose="02020603050405020304" pitchFamily="18" charset="0"/>
              </a:rPr>
              <a:t>dapat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dipecahkan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dengan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teknik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analisis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frekuensi</a:t>
            </a:r>
            <a:r>
              <a:rPr lang="en-GB" altLang="en-US" sz="2400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en-GB" altLang="en-US" sz="2400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GB" altLang="en-US" sz="2400" dirty="0">
                <a:cs typeface="Times New Roman" panose="02020603050405020304" pitchFamily="18" charset="0"/>
              </a:rPr>
              <a:t>Dari </a:t>
            </a:r>
            <a:r>
              <a:rPr lang="en-GB" altLang="en-US" sz="2400" dirty="0" err="1">
                <a:cs typeface="Times New Roman" panose="02020603050405020304" pitchFamily="18" charset="0"/>
              </a:rPr>
              <a:t>hasil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langkah</a:t>
            </a:r>
            <a:r>
              <a:rPr lang="en-GB" altLang="en-US" sz="2400" dirty="0">
                <a:cs typeface="Times New Roman" panose="02020603050405020304" pitchFamily="18" charset="0"/>
              </a:rPr>
              <a:t> 3 </a:t>
            </a:r>
            <a:r>
              <a:rPr lang="en-GB" altLang="en-US" sz="2400" dirty="0" err="1">
                <a:cs typeface="Times New Roman" panose="02020603050405020304" pitchFamily="18" charset="0"/>
              </a:rPr>
              <a:t>kriptanalis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dapat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menyusun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huruf-huruf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kunci</a:t>
            </a:r>
            <a:r>
              <a:rPr lang="en-GB" altLang="en-US" sz="2400" dirty="0">
                <a:cs typeface="Times New Roman" panose="02020603050405020304" pitchFamily="18" charset="0"/>
              </a:rPr>
              <a:t>. </a:t>
            </a:r>
            <a:r>
              <a:rPr lang="en-GB" altLang="en-US" sz="2400" dirty="0" err="1">
                <a:cs typeface="Times New Roman" panose="02020603050405020304" pitchFamily="18" charset="0"/>
              </a:rPr>
              <a:t>Atau</a:t>
            </a:r>
            <a:r>
              <a:rPr lang="en-GB" altLang="en-US" sz="2400" dirty="0">
                <a:cs typeface="Times New Roman" panose="02020603050405020304" pitchFamily="18" charset="0"/>
              </a:rPr>
              <a:t>, </a:t>
            </a:r>
            <a:r>
              <a:rPr lang="en-GB" altLang="en-US" sz="2400" dirty="0" err="1">
                <a:cs typeface="Times New Roman" panose="02020603050405020304" pitchFamily="18" charset="0"/>
              </a:rPr>
              <a:t>kriptanalis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dapat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menerka</a:t>
            </a:r>
            <a:r>
              <a:rPr lang="en-GB" altLang="en-US" sz="2400" dirty="0">
                <a:cs typeface="Times New Roman" panose="02020603050405020304" pitchFamily="18" charset="0"/>
              </a:rPr>
              <a:t> kata yang </a:t>
            </a:r>
            <a:r>
              <a:rPr lang="en-GB" altLang="en-US" sz="2400" dirty="0" err="1">
                <a:cs typeface="Times New Roman" panose="02020603050405020304" pitchFamily="18" charset="0"/>
              </a:rPr>
              <a:t>membantu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untuk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memecahkan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/>
              <a:t> </a:t>
            </a:r>
          </a:p>
        </p:txBody>
      </p:sp>
      <p:sp>
        <p:nvSpPr>
          <p:cNvPr id="4915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3050968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CC4B47-476D-4696-AED8-09A6BA5E259C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4157" y="685800"/>
            <a:ext cx="10694504" cy="5410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200" dirty="0" err="1"/>
              <a:t>Contoh</a:t>
            </a:r>
            <a:r>
              <a:rPr lang="en-US" altLang="en-US" sz="2200" dirty="0"/>
              <a:t>: </a:t>
            </a:r>
          </a:p>
          <a:p>
            <a:pPr>
              <a:buNone/>
            </a:pPr>
            <a:r>
              <a:rPr lang="en-US" altLang="en-US" sz="2200" dirty="0"/>
              <a:t>      </a:t>
            </a:r>
            <a:r>
              <a:rPr lang="en-US" altLang="en-US" sz="2200" dirty="0">
                <a:latin typeface="Arial" panose="020B0604020202020204" pitchFamily="34" charset="0"/>
              </a:rPr>
              <a:t>1			     2		                   3		                </a:t>
            </a:r>
            <a:r>
              <a:rPr lang="en-GB" altLang="en-US" sz="2200" dirty="0">
                <a:latin typeface="Arial" panose="020B0604020202020204" pitchFamily="34" charset="0"/>
                <a:cs typeface="Times New Roman" panose="02020603050405020304" pitchFamily="18" charset="0"/>
              </a:rPr>
              <a:t>4		</a:t>
            </a: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en-US" sz="22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GB" alt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BQ STNEZ LQMED </a:t>
            </a:r>
            <a:r>
              <a:rPr lang="en-GB" alt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 MPKAU FAVAT </a:t>
            </a:r>
            <a:r>
              <a:rPr lang="en-GB" alt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 YYVNF JQLNP </a:t>
            </a:r>
            <a:r>
              <a:rPr lang="en-GB" alt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HK VTRNF </a:t>
            </a:r>
            <a:r>
              <a:rPr lang="en-GB" alt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 LKETA </a:t>
            </a:r>
            <a:r>
              <a:rPr lang="en-GB" alt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 YJVSF KRFTT WEFUX VHZNP</a:t>
            </a:r>
          </a:p>
          <a:p>
            <a:pPr>
              <a:buNone/>
            </a:pPr>
            <a:r>
              <a:rPr lang="en-GB" altLang="en-US" sz="2200" dirty="0">
                <a:latin typeface="Arial" panose="020B0604020202020204" pitchFamily="34" charset="0"/>
                <a:cs typeface="Times New Roman" panose="02020603050405020304" pitchFamily="18" charset="0"/>
              </a:rPr>
              <a:t>	 </a:t>
            </a:r>
            <a:r>
              <a:rPr lang="en-GB" altLang="en-US" sz="2400" dirty="0">
                <a:latin typeface="Arial" panose="020B0604020202020204" pitchFamily="34" charset="0"/>
                <a:cs typeface="Times New Roman" panose="02020603050405020304" pitchFamily="18" charset="0"/>
              </a:rPr>
              <a:t> 5	</a:t>
            </a:r>
            <a:r>
              <a:rPr lang="en-GB" altLang="en-US" sz="2200" dirty="0">
                <a:latin typeface="Arial" panose="020B0604020202020204" pitchFamily="34" charset="0"/>
                <a:cs typeface="Times New Roman" panose="02020603050405020304" pitchFamily="18" charset="0"/>
              </a:rPr>
              <a:t>	    6</a:t>
            </a:r>
          </a:p>
          <a:p>
            <a:pPr eaLnBrk="1" hangingPunct="1">
              <a:buFontTx/>
              <a:buNone/>
            </a:pPr>
            <a:r>
              <a:rPr lang="en-GB" altLang="en-US" dirty="0"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cs typeface="Times New Roman" panose="02020603050405020304" pitchFamily="18" charset="0"/>
              </a:rPr>
              <a:t>Kriptogram</a:t>
            </a:r>
            <a:r>
              <a:rPr lang="en-GB" altLang="en-US" sz="2400" dirty="0">
                <a:cs typeface="Times New Roman" panose="02020603050405020304" pitchFamily="18" charset="0"/>
              </a:rPr>
              <a:t> yang </a:t>
            </a:r>
            <a:r>
              <a:rPr lang="en-GB" altLang="en-US" sz="2400" dirty="0" err="1">
                <a:cs typeface="Times New Roman" panose="02020603050405020304" pitchFamily="18" charset="0"/>
              </a:rPr>
              <a:t>berulang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adalah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	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Jarak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ke-1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ke-2 = 15		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Jarak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ke-2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ke-3 = 15	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Jarak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ke-3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ke-4 = 15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Jarak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ke-4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ke-5 = 10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Jarak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ke-5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ke-6 = 10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cs typeface="Times New Roman" panose="02020603050405020304" pitchFamily="18" charset="0"/>
              </a:rPr>
              <a:t>Faktor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pembagi</a:t>
            </a:r>
            <a:r>
              <a:rPr lang="en-GB" altLang="en-US" sz="2400" dirty="0">
                <a:cs typeface="Times New Roman" panose="02020603050405020304" pitchFamily="18" charset="0"/>
              </a:rPr>
              <a:t> 15 = {3, 5, 15}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cs typeface="Times New Roman" panose="02020603050405020304" pitchFamily="18" charset="0"/>
              </a:rPr>
              <a:t>Faktor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pembagi</a:t>
            </a:r>
            <a:r>
              <a:rPr lang="en-GB" altLang="en-US" sz="2400" dirty="0">
                <a:cs typeface="Times New Roman" panose="02020603050405020304" pitchFamily="18" charset="0"/>
              </a:rPr>
              <a:t> 10 = {2, 5, 10}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cs typeface="Times New Roman" panose="02020603050405020304" pitchFamily="18" charset="0"/>
              </a:rPr>
              <a:t>Irisan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kedua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himpunan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ini</a:t>
            </a:r>
            <a:r>
              <a:rPr lang="en-GB" altLang="en-US" sz="2400" dirty="0">
                <a:cs typeface="Times New Roman" panose="02020603050405020304" pitchFamily="18" charset="0"/>
              </a:rPr>
              <a:t> = 5. </a:t>
            </a:r>
            <a:r>
              <a:rPr lang="en-GB" altLang="en-US" sz="2400" dirty="0" err="1">
                <a:cs typeface="Times New Roman" panose="02020603050405020304" pitchFamily="18" charset="0"/>
              </a:rPr>
              <a:t>Jadi</a:t>
            </a:r>
            <a:r>
              <a:rPr lang="en-GB" altLang="en-US" sz="2400" dirty="0">
                <a:cs typeface="Times New Roman" panose="02020603050405020304" pitchFamily="18" charset="0"/>
              </a:rPr>
              <a:t>, </a:t>
            </a:r>
            <a:r>
              <a:rPr lang="en-GB" altLang="en-US" sz="2400" dirty="0" err="1">
                <a:cs typeface="Times New Roman" panose="02020603050405020304" pitchFamily="18" charset="0"/>
              </a:rPr>
              <a:t>panjang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kunci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diperkirakan</a:t>
            </a:r>
            <a:r>
              <a:rPr lang="en-GB" altLang="en-US" sz="2400" dirty="0">
                <a:cs typeface="Times New Roman" panose="02020603050405020304" pitchFamily="18" charset="0"/>
              </a:rPr>
              <a:t> = 5</a:t>
            </a:r>
            <a:r>
              <a:rPr lang="en-US" altLang="en-US" sz="2400" dirty="0"/>
              <a:t> </a:t>
            </a:r>
          </a:p>
        </p:txBody>
      </p:sp>
      <p:sp>
        <p:nvSpPr>
          <p:cNvPr id="5018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1674730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E113BA-1A21-4F89-896B-F45FA10B4E81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443" y="762000"/>
            <a:ext cx="11251096" cy="5334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altLang="en-US" dirty="0" err="1">
                <a:cs typeface="Times New Roman" panose="02020603050405020304" pitchFamily="18" charset="0"/>
              </a:rPr>
              <a:t>Kelompokkan</a:t>
            </a:r>
            <a:r>
              <a:rPr lang="en-GB" altLang="en-US" dirty="0">
                <a:cs typeface="Times New Roman" panose="02020603050405020304" pitchFamily="18" charset="0"/>
              </a:rPr>
              <a:t> “</a:t>
            </a:r>
            <a:r>
              <a:rPr lang="en-GB" altLang="en-US" dirty="0" err="1">
                <a:cs typeface="Times New Roman" panose="02020603050405020304" pitchFamily="18" charset="0"/>
              </a:rPr>
              <a:t>pesan</a:t>
            </a:r>
            <a:r>
              <a:rPr lang="en-GB" altLang="en-US" dirty="0">
                <a:cs typeface="Times New Roman" panose="02020603050405020304" pitchFamily="18" charset="0"/>
              </a:rPr>
              <a:t>” </a:t>
            </a:r>
            <a:r>
              <a:rPr lang="en-GB" altLang="en-US" dirty="0" err="1">
                <a:cs typeface="Times New Roman" panose="02020603050405020304" pitchFamily="18" charset="0"/>
              </a:rPr>
              <a:t>setiap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kelipatan</a:t>
            </a:r>
            <a:r>
              <a:rPr lang="en-GB" altLang="en-US" dirty="0">
                <a:cs typeface="Times New Roman" panose="02020603050405020304" pitchFamily="18" charset="0"/>
              </a:rPr>
              <a:t> ke-5, </a:t>
            </a:r>
            <a:r>
              <a:rPr lang="en-GB" altLang="en-US" dirty="0" err="1">
                <a:cs typeface="Times New Roman" panose="02020603050405020304" pitchFamily="18" charset="0"/>
              </a:rPr>
              <a:t>dimulai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dari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pertama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kedua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dan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seterusnya</a:t>
            </a:r>
            <a:r>
              <a:rPr lang="en-GB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/>
              <a:t> 	</a:t>
            </a:r>
            <a:r>
              <a:rPr lang="en-GB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BQ STNEZ LQMED </a:t>
            </a:r>
            <a:r>
              <a:rPr lang="en-GB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 MPKAU FAVAT </a:t>
            </a:r>
            <a:r>
              <a:rPr lang="en-GB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 YYVNF JQLNP </a:t>
            </a:r>
            <a:r>
              <a:rPr lang="en-GB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HK VTRNF </a:t>
            </a:r>
            <a:r>
              <a:rPr lang="en-GB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 LKETA </a:t>
            </a:r>
            <a:r>
              <a:rPr lang="en-GB" alt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LJV</a:t>
            </a: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 YJVSF KRFTT WEFUX VHZNP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Tx/>
              <a:buNone/>
            </a:pPr>
            <a:r>
              <a:rPr lang="en-GB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Kelompok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		   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paling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sering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muncul</a:t>
            </a: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  <a:br>
              <a:rPr lang="en-US" altLang="en-US" sz="2400" dirty="0"/>
            </a:b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		LSLLM FLYHL VLLLY KWV		L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2		JTQJP	 AJYQJ TJKJJ REH		J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3		VNMVK VVVLV RVEVV FFZ		V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4		BEEMA ADNNH NCTHS TUN		N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5		QZDAU TAFPK FMAUF TXP		A</a:t>
            </a:r>
          </a:p>
          <a:p>
            <a:pPr eaLnBrk="1" hangingPunct="1">
              <a:buFontTx/>
              <a:buNone/>
            </a:pPr>
            <a:endParaRPr lang="en-US" altLang="en-US" sz="2000" dirty="0"/>
          </a:p>
          <a:p>
            <a:pPr eaLnBrk="1" hangingPunct="1"/>
            <a:endParaRPr lang="en-US" altLang="en-US" sz="2000" dirty="0"/>
          </a:p>
        </p:txBody>
      </p:sp>
      <p:sp>
        <p:nvSpPr>
          <p:cNvPr id="51205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417443" y="3538330"/>
            <a:ext cx="10078279" cy="397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374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97D626-D4CE-414F-A158-5B80B7229E6D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6482" y="622852"/>
            <a:ext cx="10499035" cy="53340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Bahasa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Inggris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, 10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yang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paling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sering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muncul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E, T, A, O, I, N, S, H, R,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D, 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Triplet yang paling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sering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muncul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THE.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Karena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paling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sering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muncul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10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tsb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semua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kemungkinan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kata 3-huruf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dibentuk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kata yang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yang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cocok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THE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Jadi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kita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dapat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menerka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bahwa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LJV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mungkin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THE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Dari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sini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kita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buat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tabel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memetakan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huruf-huruf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kuncinya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ingatlah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bahwa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numerik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menyatakan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jumlah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pergeseran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600" i="1" dirty="0">
                <a:solidFill>
                  <a:srgbClr val="000000"/>
                </a:solidFill>
                <a:cs typeface="Times New Roman" panose="02020603050405020304" pitchFamily="18" charset="0"/>
              </a:rPr>
              <a:t>Caesar cipher</a:t>
            </a:r>
            <a:r>
              <a:rPr lang="en-GB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):</a:t>
            </a:r>
            <a:endParaRPr lang="en-US" altLang="en-US" sz="2600" dirty="0"/>
          </a:p>
        </p:txBody>
      </p:sp>
      <p:sp>
        <p:nvSpPr>
          <p:cNvPr id="5222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577591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D4D0D7-2C31-4169-A0EE-1D6849C7A952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4643" y="838200"/>
            <a:ext cx="10754140" cy="5486400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endParaRPr lang="en-GB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Kelompok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      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br>
              <a:rPr lang="en-US" altLang="en-US" dirty="0"/>
            </a:b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	   	  T		       L				S (=18)</a:t>
            </a:r>
          </a:p>
          <a:p>
            <a:pPr algn="just" eaLnBrk="1" hangingPunct="1"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  2	   	  H		       J				C (=2)</a:t>
            </a:r>
          </a:p>
          <a:p>
            <a:pPr algn="just" eaLnBrk="1" hangingPunct="1"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  3	   	  E		       V				R (=17)</a:t>
            </a:r>
          </a:p>
          <a:p>
            <a:pPr algn="just" eaLnBrk="1" hangingPunct="1"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4	   	  N	  	       N				A (=0)</a:t>
            </a:r>
          </a:p>
          <a:p>
            <a:pPr algn="just" eaLnBrk="1" hangingPunct="1"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5	      O		       A				M (=12)</a:t>
            </a:r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GB" altLang="en-US" sz="2000" dirty="0">
                <a:cs typeface="Times New Roman" panose="02020603050405020304" pitchFamily="18" charset="0"/>
              </a:rPr>
              <a:t>	</a:t>
            </a:r>
            <a:r>
              <a:rPr lang="en-GB" altLang="en-US" dirty="0" err="1">
                <a:cs typeface="Times New Roman" panose="02020603050405020304" pitchFamily="18" charset="0"/>
              </a:rPr>
              <a:t>Jadi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kuncinya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adalah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>
                <a:latin typeface="Courier" pitchFamily="49" charset="0"/>
                <a:cs typeface="Times New Roman" panose="02020603050405020304" pitchFamily="18" charset="0"/>
              </a:rPr>
              <a:t>SCRAM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874643" y="2097156"/>
            <a:ext cx="9879496" cy="99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874643" y="838200"/>
            <a:ext cx="9879496" cy="99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874643" y="5370443"/>
            <a:ext cx="9879496" cy="99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524539" y="838200"/>
            <a:ext cx="39757" cy="4542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181600" y="848139"/>
            <a:ext cx="39757" cy="4542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246165" y="848139"/>
            <a:ext cx="39757" cy="4542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824947" y="848139"/>
            <a:ext cx="39757" cy="4542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0724321" y="848139"/>
            <a:ext cx="39757" cy="4542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710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BED26F-4CF2-4306-A0F3-0F415A2AF9B9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5129" y="685800"/>
            <a:ext cx="10396331" cy="54102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SCRAM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berhasil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didekripsi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	 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THEBE ARWEN TOVER THEMO UNTAI NYEAH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 THEDO GWENT ROUND THEHY	 DRANT THECA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 TINTO THEHI GHEST SPOTH ECOUL DFIND</a:t>
            </a: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  <a:endParaRPr lang="en-US" altLang="en-US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kalimat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jelas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endParaRPr lang="en-US" altLang="en-US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  <a:endParaRPr lang="en-US" altLang="en-US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THE BEAR WENT OVER THE MOUNTAIN YEAH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THE DOG WENT ROUND THE HYDRANT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THE CAT INTO THE HIGHEST SPOT HE COULD FIND</a:t>
            </a:r>
            <a:endParaRPr lang="en-US" altLang="en-US" sz="2400" dirty="0"/>
          </a:p>
        </p:txBody>
      </p:sp>
      <p:sp>
        <p:nvSpPr>
          <p:cNvPr id="5427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93110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1003852" y="679174"/>
            <a:ext cx="8305800" cy="838200"/>
          </a:xfrm>
        </p:spPr>
        <p:txBody>
          <a:bodyPr/>
          <a:lstStyle/>
          <a:p>
            <a:r>
              <a:rPr lang="en-US" altLang="en-US" sz="3600" b="1" dirty="0" err="1">
                <a:solidFill>
                  <a:srgbClr val="000000"/>
                </a:solidFill>
                <a:latin typeface="+mn-lt"/>
              </a:rPr>
              <a:t>Kriptanalisis</a:t>
            </a:r>
            <a:r>
              <a:rPr lang="en-US" altLang="en-US" sz="3600" b="1" dirty="0">
                <a:solidFill>
                  <a:srgbClr val="000000"/>
                </a:solidFill>
                <a:latin typeface="+mn-lt"/>
              </a:rPr>
              <a:t> Playfair Cipher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1003852" y="1828800"/>
            <a:ext cx="10349948" cy="43878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Sayangnya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poligram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Playfair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cukup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Playfair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Playfair 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dipecahkan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analisis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frekuensi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terdapat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tabel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frekuensi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kemunculan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Bahasa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Inggris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Bahasa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Inggris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TH dan HE paling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sering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muncul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530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C4673A-943D-424F-BFEB-510FC9A26C30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22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573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156369-9BCF-41DC-8E28-52C8F3429031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pic>
        <p:nvPicPr>
          <p:cNvPr id="573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132" y="711200"/>
            <a:ext cx="11355048" cy="486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85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85D8C9-E148-47A0-B92A-E06BADEB8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EB9F5-0D30-470F-9EF7-AF0567F51E7B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 descr="A picture containing comb&#10;&#10;Description automatically generated">
            <a:extLst>
              <a:ext uri="{FF2B5EF4-FFF2-40B4-BE49-F238E27FC236}">
                <a16:creationId xmlns:a16="http://schemas.microsoft.com/office/drawing/2014/main" id="{8A31F228-4F71-4D5D-A6A6-F8E32B94A1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315" y="172720"/>
            <a:ext cx="3323838" cy="654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74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CE650A-4493-4389-8FA1-25841D0C0E2D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540" y="559991"/>
            <a:ext cx="8305800" cy="838200"/>
          </a:xfrm>
        </p:spPr>
        <p:txBody>
          <a:bodyPr/>
          <a:lstStyle/>
          <a:p>
            <a:pPr eaLnBrk="1" hangingPunct="1"/>
            <a:r>
              <a:rPr lang="en-GB" altLang="en-US" b="1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Metode</a:t>
            </a:r>
            <a:r>
              <a:rPr lang="en-GB" altLang="en-US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GB" altLang="en-US" b="1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Kasiski</a:t>
            </a:r>
            <a:endParaRPr lang="en-US" altLang="en-US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374" y="1828800"/>
            <a:ext cx="10396330" cy="438785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Kembali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 err="1">
                <a:solidFill>
                  <a:srgbClr val="000000"/>
                </a:solidFill>
              </a:rPr>
              <a:t>Vigenere</a:t>
            </a:r>
            <a:r>
              <a:rPr lang="en-US" altLang="en-US" i="1" dirty="0">
                <a:solidFill>
                  <a:srgbClr val="000000"/>
                </a:solidFill>
              </a:rPr>
              <a:t> cipher</a:t>
            </a:r>
            <a:r>
              <a:rPr lang="en-US" altLang="en-US" dirty="0">
                <a:solidFill>
                  <a:srgbClr val="000000"/>
                </a:solidFill>
              </a:rPr>
              <a:t>…</a:t>
            </a:r>
          </a:p>
          <a:p>
            <a:pPr eaLnBrk="1" hangingPunct="1"/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Friedrich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Kasiski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orang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kali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memecahkan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Vigènere</a:t>
            </a:r>
            <a:r>
              <a:rPr lang="en-GB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Tahun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1863</a:t>
            </a:r>
            <a:r>
              <a:rPr lang="en-US" altLang="en-US" dirty="0">
                <a:solidFill>
                  <a:srgbClr val="000000"/>
                </a:solidFill>
              </a:rPr>
              <a:t> .</a:t>
            </a:r>
          </a:p>
          <a:p>
            <a:pPr eaLnBrk="1" hangingPunct="1"/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381540" y="4114800"/>
            <a:ext cx="7924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Friedrich </a:t>
            </a:r>
            <a:r>
              <a:rPr lang="en-US" altLang="en-US" sz="2400" dirty="0" err="1">
                <a:solidFill>
                  <a:srgbClr val="FF0000"/>
                </a:solidFill>
              </a:rPr>
              <a:t>Kasiski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Born: November 29, 1805 @ </a:t>
            </a:r>
            <a:r>
              <a:rPr lang="en-US" altLang="en-US" sz="2400" dirty="0" err="1">
                <a:solidFill>
                  <a:srgbClr val="FF0000"/>
                </a:solidFill>
                <a:hlinkClick r:id="rId2" tooltip="Człuchów"/>
              </a:rPr>
              <a:t>Schlochau</a:t>
            </a:r>
            <a:r>
              <a:rPr lang="en-US" altLang="en-US" sz="2400" dirty="0">
                <a:solidFill>
                  <a:srgbClr val="FF0000"/>
                </a:solidFill>
              </a:rPr>
              <a:t>, </a:t>
            </a:r>
            <a:r>
              <a:rPr lang="en-US" altLang="en-US" sz="2400" dirty="0">
                <a:solidFill>
                  <a:srgbClr val="FF0000"/>
                </a:solidFill>
                <a:hlinkClick r:id="rId3" tooltip="Kingdom of Prussia"/>
              </a:rPr>
              <a:t>Kingdom of Prussia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Died: May 22, 1881 (aged 75) @ </a:t>
            </a:r>
            <a:r>
              <a:rPr lang="en-US" altLang="en-US" sz="2400" dirty="0" err="1">
                <a:solidFill>
                  <a:srgbClr val="FF0000"/>
                </a:solidFill>
                <a:hlinkClick r:id="rId4" tooltip="Szczecinek"/>
              </a:rPr>
              <a:t>Neustettin</a:t>
            </a:r>
            <a:r>
              <a:rPr lang="en-US" altLang="en-US" sz="2400" dirty="0">
                <a:solidFill>
                  <a:srgbClr val="FF0000"/>
                </a:solidFill>
              </a:rPr>
              <a:t>, </a:t>
            </a:r>
            <a:r>
              <a:rPr lang="en-US" altLang="en-US" sz="2400" dirty="0">
                <a:solidFill>
                  <a:srgbClr val="FF0000"/>
                </a:solidFill>
                <a:hlinkClick r:id="rId5" tooltip="German Empire"/>
              </a:rPr>
              <a:t>German Empire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Nationality: </a:t>
            </a:r>
            <a:r>
              <a:rPr lang="en-US" altLang="en-US" sz="2400" dirty="0">
                <a:solidFill>
                  <a:srgbClr val="FF0000"/>
                </a:solidFill>
                <a:hlinkClick r:id="rId6" tooltip="Germany"/>
              </a:rPr>
              <a:t>German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1000540" y="4137819"/>
            <a:ext cx="8305800" cy="1524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9943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416744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636104" y="715617"/>
            <a:ext cx="10717696" cy="53022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tabel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frekuensi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kemunculan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Bahasa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Inggris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cukup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Playfair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dipecahkan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00000"/>
                </a:solidFill>
              </a:rPr>
              <a:t>Kelemahan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lainnya</a:t>
            </a:r>
            <a:r>
              <a:rPr lang="en-US" altLang="en-US" dirty="0">
                <a:solidFill>
                  <a:srgbClr val="000000"/>
                </a:solidFill>
              </a:rPr>
              <a:t>, bigram dan </a:t>
            </a:r>
            <a:r>
              <a:rPr lang="en-US" altLang="en-US" dirty="0" err="1">
                <a:solidFill>
                  <a:srgbClr val="000000"/>
                </a:solidFill>
              </a:rPr>
              <a:t>kebalikannya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misal</a:t>
            </a:r>
            <a:r>
              <a:rPr lang="en-US" altLang="en-US" dirty="0">
                <a:solidFill>
                  <a:srgbClr val="000000"/>
                </a:solidFill>
              </a:rPr>
              <a:t> AB dan BA) </a:t>
            </a:r>
            <a:r>
              <a:rPr lang="en-US" altLang="en-US" dirty="0" err="1">
                <a:solidFill>
                  <a:srgbClr val="000000"/>
                </a:solidFill>
              </a:rPr>
              <a:t>akan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didekripsi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menjadi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pola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huruf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plainteks</a:t>
            </a:r>
            <a:r>
              <a:rPr lang="en-US" altLang="en-US" dirty="0">
                <a:solidFill>
                  <a:srgbClr val="000000"/>
                </a:solidFill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</a:rPr>
              <a:t>sama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misal</a:t>
            </a:r>
            <a:r>
              <a:rPr lang="en-US" altLang="en-US" dirty="0">
                <a:solidFill>
                  <a:srgbClr val="000000"/>
                </a:solidFill>
              </a:rPr>
              <a:t> RE dan ER). Di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bahasa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Inggris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terdapat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banyak</a:t>
            </a:r>
            <a:r>
              <a:rPr lang="en-US" altLang="en-US" dirty="0">
                <a:solidFill>
                  <a:srgbClr val="000000"/>
                </a:solidFill>
              </a:rPr>
              <a:t> kata yang </a:t>
            </a:r>
            <a:r>
              <a:rPr lang="en-US" altLang="en-US" dirty="0" err="1">
                <a:solidFill>
                  <a:srgbClr val="000000"/>
                </a:solidFill>
              </a:rPr>
              <a:t>mengandung</a:t>
            </a:r>
            <a:r>
              <a:rPr lang="en-US" altLang="en-US" dirty="0">
                <a:solidFill>
                  <a:srgbClr val="000000"/>
                </a:solidFill>
              </a:rPr>
              <a:t> bigram </a:t>
            </a:r>
            <a:r>
              <a:rPr lang="en-US" altLang="en-US" dirty="0" err="1">
                <a:solidFill>
                  <a:srgbClr val="000000"/>
                </a:solidFill>
              </a:rPr>
              <a:t>terbalik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seperti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REceivER</a:t>
            </a:r>
            <a:r>
              <a:rPr lang="en-US" altLang="en-US" dirty="0">
                <a:solidFill>
                  <a:srgbClr val="000000"/>
                </a:solidFill>
              </a:rPr>
              <a:t> dan </a:t>
            </a:r>
            <a:r>
              <a:rPr lang="en-US" altLang="en-US" dirty="0" err="1">
                <a:solidFill>
                  <a:srgbClr val="000000"/>
                </a:solidFill>
              </a:rPr>
              <a:t>DEpartED</a:t>
            </a:r>
            <a:r>
              <a:rPr lang="en-US" altLang="en-US" dirty="0">
                <a:solidFill>
                  <a:srgbClr val="000000"/>
                </a:solidFill>
              </a:rPr>
              <a:t>. </a:t>
            </a:r>
          </a:p>
          <a:p>
            <a:endParaRPr lang="en-US" altLang="en-US" dirty="0"/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EF47CA-4198-4816-878A-2132FB400A0C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GB" alt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4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49CE08-0741-49ED-B51C-D85EFFD7C19A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4887" y="838200"/>
            <a:ext cx="109728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Metode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Kasiski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langsung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menemukan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Vigenere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Cipher,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tetapi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membantu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menemukan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u="sng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 err="1">
                <a:solidFill>
                  <a:srgbClr val="000000"/>
                </a:solidFill>
              </a:rPr>
              <a:t>Vigenere</a:t>
            </a:r>
            <a:r>
              <a:rPr lang="en-US" altLang="en-US" i="1" dirty="0">
                <a:solidFill>
                  <a:srgbClr val="000000"/>
                </a:solidFill>
              </a:rPr>
              <a:t> cipher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Metode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Kasiski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memanfaatkan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keuntungan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bahwa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bahasa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Inggris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hanya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mengandung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perulangan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</a:p>
          <a:p>
            <a:pPr eaLnBrk="1" hangingPunct="1"/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tetapi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juga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perulangan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pasangan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tripel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seperti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TH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THE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dirty="0">
                <a:solidFill>
                  <a:srgbClr val="000000"/>
                </a:solidFill>
                <a:latin typeface="Courier"/>
                <a:cs typeface="Times New Roman" panose="02020603050405020304" pitchFamily="18" charset="0"/>
              </a:rPr>
              <a:t>EN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dsb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Perulangan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kelompok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kemungkinan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berulang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09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39005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637756-C091-48F3-ACD7-7781B52F7981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861" y="762000"/>
            <a:ext cx="10495722" cy="5334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 err="1">
                <a:solidFill>
                  <a:srgbClr val="000000"/>
                </a:solidFill>
              </a:rPr>
              <a:t>Contoh</a:t>
            </a:r>
            <a:r>
              <a:rPr lang="en-US" altLang="en-US" dirty="0">
                <a:solidFill>
                  <a:srgbClr val="000000"/>
                </a:solidFill>
              </a:rPr>
              <a:t> 1:</a:t>
            </a:r>
          </a:p>
          <a:p>
            <a:pPr>
              <a:buNone/>
            </a:pP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: </a:t>
            </a:r>
            <a:r>
              <a:rPr lang="en-GB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cryptoisshortforcryptography</a:t>
            </a:r>
            <a:endParaRPr lang="en-GB" alt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: </a:t>
            </a:r>
            <a:r>
              <a:rPr lang="en-GB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abcdabcdabcdabcdabcdabcdabcd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: </a:t>
            </a:r>
            <a:r>
              <a:rPr lang="en-GB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CSASTP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KVSIQUTGQU</a:t>
            </a:r>
            <a:r>
              <a:rPr lang="en-GB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CSASTP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IUAQJB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</a:p>
          <a:p>
            <a:pPr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crypto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dienkripsi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yaitu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CSATP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Tetapi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kasus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seperti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selalu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demikian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misalnya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berikut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….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</a:pP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198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247817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2EDEA2-607B-4874-965C-DEAD7C24AF5D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3183" y="685800"/>
            <a:ext cx="9998765" cy="5410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dirty="0" err="1">
                <a:solidFill>
                  <a:srgbClr val="000000"/>
                </a:solidFill>
              </a:rPr>
              <a:t>Contoh</a:t>
            </a:r>
            <a:r>
              <a:rPr lang="en-US" altLang="en-US" dirty="0">
                <a:solidFill>
                  <a:srgbClr val="000000"/>
                </a:solidFill>
              </a:rPr>
              <a:t> 2:</a:t>
            </a:r>
          </a:p>
          <a:p>
            <a:pPr eaLnBrk="1" hangingPunct="1">
              <a:buFontTx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: </a:t>
            </a:r>
            <a:r>
              <a:rPr lang="en-GB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cryptoisshortforcryptography</a:t>
            </a:r>
            <a:endParaRPr lang="en-GB" alt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: </a:t>
            </a:r>
            <a:r>
              <a:rPr lang="en-GB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abcdefabcdefabcdefabcdefabcd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: </a:t>
            </a:r>
            <a:r>
              <a:rPr lang="en-GB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CSASXT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ITUKWSTGQU</a:t>
            </a:r>
            <a:r>
              <a:rPr lang="en-GB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CWYQVR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KWAQJB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crypto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dienkripsi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Mengapa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bisa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demikian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?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3012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1796061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4EE7E5-2A69-4603-9654-EAFD6D70167E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5009" y="381000"/>
            <a:ext cx="10538791" cy="5257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intuitif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jarak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antara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buah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string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berulang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merupakan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kelipatan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string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tersebut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muncul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pula di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1,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-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GB" altLang="en-US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abcd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-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4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-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jarak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antara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crypto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berulang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16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- 16 =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kelipatan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4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crypto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dienkripsi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403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4263151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6ACC15-F5C6-4BED-802D-F19BD48F2ECA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3304" y="838200"/>
            <a:ext cx="10260496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Contoh</a:t>
            </a:r>
            <a:r>
              <a:rPr lang="en-US" altLang="en-US" dirty="0"/>
              <a:t> 2,</a:t>
            </a:r>
          </a:p>
          <a:p>
            <a:pPr algn="just" eaLnBrk="1" hangingPunct="1"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-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GB" altLang="en-US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abcdf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-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6</a:t>
            </a:r>
          </a:p>
          <a:p>
            <a:pPr algn="just" eaLnBrk="1" hangingPunct="1"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-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jarak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antara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crypto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berulang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16</a:t>
            </a:r>
          </a:p>
          <a:p>
            <a:pPr algn="just" eaLnBrk="1" hangingPunct="1"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- 16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kelipatan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6</a:t>
            </a:r>
          </a:p>
          <a:p>
            <a:pPr algn="just" eaLnBrk="1" hangingPunct="1">
              <a:buFontTx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crypto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dienkripsi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/>
              <a:t>Goal </a:t>
            </a:r>
            <a:r>
              <a:rPr lang="en-US" altLang="en-US" dirty="0" err="1"/>
              <a:t>metode</a:t>
            </a:r>
            <a:r>
              <a:rPr lang="en-US" altLang="en-US" dirty="0"/>
              <a:t> </a:t>
            </a:r>
            <a:r>
              <a:rPr lang="en-US" altLang="en-US" dirty="0" err="1"/>
              <a:t>Kasiski</a:t>
            </a:r>
            <a:r>
              <a:rPr lang="en-US" altLang="en-US" dirty="0"/>
              <a:t>: </a:t>
            </a:r>
            <a:r>
              <a:rPr lang="en-US" altLang="en-US" dirty="0" err="1"/>
              <a:t>mencari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kriptogram</a:t>
            </a:r>
            <a:r>
              <a:rPr lang="en-US" altLang="en-US" dirty="0"/>
              <a:t> yang </a:t>
            </a:r>
            <a:r>
              <a:rPr lang="en-US" altLang="en-US" dirty="0" err="1"/>
              <a:t>berulang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menentukan</a:t>
            </a:r>
            <a:r>
              <a:rPr lang="en-US" altLang="en-US" dirty="0"/>
              <a:t> </a:t>
            </a:r>
            <a:r>
              <a:rPr lang="en-US" altLang="en-US" dirty="0" err="1"/>
              <a:t>panjang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.</a:t>
            </a:r>
          </a:p>
        </p:txBody>
      </p:sp>
      <p:sp>
        <p:nvSpPr>
          <p:cNvPr id="4506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3433828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566D48-ECAC-48CC-A1F5-9117F8ABCF92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374" y="762000"/>
            <a:ext cx="10598426" cy="53340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altLang="en-US" dirty="0" err="1">
                <a:solidFill>
                  <a:srgbClr val="000000"/>
                </a:solidFill>
              </a:rPr>
              <a:t>Langkah-langkah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metode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Kasiski</a:t>
            </a:r>
            <a:r>
              <a:rPr lang="en-US" altLang="en-US" dirty="0">
                <a:solidFill>
                  <a:srgbClr val="000000"/>
                </a:solidFill>
              </a:rPr>
              <a:t>:</a:t>
            </a:r>
          </a:p>
          <a:p>
            <a:pPr marL="609600" indent="-609600">
              <a:buFontTx/>
              <a:buAutoNum type="arabicPeriod"/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Temukan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berulang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biasanya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mengandung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berulang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). </a:t>
            </a:r>
          </a:p>
          <a:p>
            <a:pPr marL="609600" indent="-609600">
              <a:buFontTx/>
              <a:buAutoNum type="arabicPeriod"/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Hitung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jarak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antara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berulang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Hitung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faktor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pembagi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jarak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tersebut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faktor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pembagi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menyatakan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mungkin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).</a:t>
            </a:r>
          </a:p>
          <a:p>
            <a:pPr marL="609600" indent="-609600">
              <a:buFontTx/>
              <a:buAutoNum type="arabicPeriod"/>
            </a:pP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Tentukan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irisan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himpunan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faktor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pembagi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tersebut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muncul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irisan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menyatakan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angka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muncul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faktor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pembagi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jarak-jarak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.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tersebut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mungkin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608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4186500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4A5F74-77A6-4A7A-8E8B-D9667285111B}" type="slidenum">
              <a:rPr lang="en-US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995" y="347869"/>
            <a:ext cx="10340009" cy="541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Contoh</a:t>
            </a:r>
            <a:r>
              <a:rPr lang="en-US" altLang="en-US" sz="2400" dirty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	DYDUXRM</a:t>
            </a:r>
            <a:r>
              <a:rPr lang="en-GB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HTVDV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NQD</a:t>
            </a:r>
            <a:r>
              <a:rPr lang="en-GB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QNW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DYDUXRMH</a:t>
            </a:r>
            <a:r>
              <a:rPr lang="en-GB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ARTJGW</a:t>
            </a:r>
            <a:r>
              <a:rPr lang="en-GB" altLang="en-US" sz="24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NQD</a:t>
            </a: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cs typeface="Times New Roman" panose="02020603050405020304" pitchFamily="18" charset="0"/>
              </a:rPr>
              <a:t>Kriptogram</a:t>
            </a:r>
            <a:r>
              <a:rPr lang="en-GB" altLang="en-US" sz="2400" dirty="0">
                <a:cs typeface="Times New Roman" panose="02020603050405020304" pitchFamily="18" charset="0"/>
              </a:rPr>
              <a:t> yang </a:t>
            </a:r>
            <a:r>
              <a:rPr lang="en-GB" altLang="en-US" sz="2400" dirty="0" err="1">
                <a:cs typeface="Times New Roman" panose="02020603050405020304" pitchFamily="18" charset="0"/>
              </a:rPr>
              <a:t>berulang</a:t>
            </a:r>
            <a:r>
              <a:rPr lang="en-GB" altLang="en-US" sz="2400" dirty="0">
                <a:cs typeface="Times New Roman" panose="02020603050405020304" pitchFamily="18" charset="0"/>
              </a:rPr>
              <a:t>: </a:t>
            </a:r>
            <a:r>
              <a:rPr lang="en-GB" altLang="en-US" sz="2400" b="1" dirty="0">
                <a:latin typeface="Courier" pitchFamily="49" charset="0"/>
                <a:cs typeface="Times New Roman" panose="02020603050405020304" pitchFamily="18" charset="0"/>
              </a:rPr>
              <a:t>DYUDUXRM</a:t>
            </a:r>
            <a:r>
              <a:rPr lang="en-GB" altLang="en-US" sz="24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dan</a:t>
            </a:r>
            <a:r>
              <a:rPr lang="en-GB" altLang="en-US" sz="24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latin typeface="Courier" pitchFamily="49" charset="0"/>
                <a:cs typeface="Times New Roman" panose="02020603050405020304" pitchFamily="18" charset="0"/>
              </a:rPr>
              <a:t>NQD</a:t>
            </a:r>
            <a:r>
              <a:rPr lang="en-GB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cs typeface="Times New Roman" panose="02020603050405020304" pitchFamily="18" charset="0"/>
              </a:rPr>
              <a:t>Jarak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antara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dua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buah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perulangan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latin typeface="Courier" pitchFamily="49" charset="0"/>
                <a:cs typeface="Times New Roman" panose="02020603050405020304" pitchFamily="18" charset="0"/>
              </a:rPr>
              <a:t>DYUDUXRM =</a:t>
            </a:r>
            <a:r>
              <a:rPr lang="en-GB" altLang="en-US" sz="2400" dirty="0">
                <a:cs typeface="Times New Roman" panose="02020603050405020304" pitchFamily="18" charset="0"/>
              </a:rPr>
              <a:t> 18.</a:t>
            </a:r>
            <a:r>
              <a:rPr lang="en-GB" altLang="en-US" sz="2400" dirty="0">
                <a:latin typeface="Courier" pitchFamily="49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Semua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faktor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pembagi</a:t>
            </a:r>
            <a:r>
              <a:rPr lang="en-GB" altLang="en-US" sz="2400" dirty="0">
                <a:cs typeface="Times New Roman" panose="02020603050405020304" pitchFamily="18" charset="0"/>
              </a:rPr>
              <a:t> 18 : {18, 9, 6, 3, 2}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cs typeface="Times New Roman" panose="02020603050405020304" pitchFamily="18" charset="0"/>
              </a:rPr>
              <a:t>Jarak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antara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dua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buah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perulangan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b="1" dirty="0">
                <a:latin typeface="Courier" pitchFamily="49" charset="0"/>
                <a:cs typeface="Times New Roman" panose="02020603050405020304" pitchFamily="18" charset="0"/>
              </a:rPr>
              <a:t>NQD</a:t>
            </a:r>
            <a:r>
              <a:rPr lang="en-GB" altLang="en-US" sz="2400" dirty="0">
                <a:latin typeface="Courier" pitchFamily="49" charset="0"/>
                <a:cs typeface="Times New Roman" panose="02020603050405020304" pitchFamily="18" charset="0"/>
              </a:rPr>
              <a:t> =</a:t>
            </a:r>
            <a:r>
              <a:rPr lang="en-GB" altLang="en-US" sz="2400" dirty="0">
                <a:cs typeface="Times New Roman" panose="02020603050405020304" pitchFamily="18" charset="0"/>
              </a:rPr>
              <a:t>20.</a:t>
            </a:r>
            <a:r>
              <a:rPr lang="en-GB" altLang="en-US" sz="2400" dirty="0">
                <a:latin typeface="Courier" pitchFamily="49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latin typeface="Courier" pitchFamily="49" charset="0"/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cs typeface="Times New Roman" panose="02020603050405020304" pitchFamily="18" charset="0"/>
              </a:rPr>
              <a:t>Semua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faktor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pembagi</a:t>
            </a:r>
            <a:r>
              <a:rPr lang="en-GB" altLang="en-US" sz="2400" dirty="0">
                <a:cs typeface="Times New Roman" panose="02020603050405020304" pitchFamily="18" charset="0"/>
              </a:rPr>
              <a:t> 20 : {20, 10, 5, 4, 2}.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cs typeface="Times New Roman" panose="02020603050405020304" pitchFamily="18" charset="0"/>
              </a:rPr>
              <a:t>Irisan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dari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kedua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buah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himpunan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tersebut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adalah</a:t>
            </a:r>
            <a:r>
              <a:rPr lang="en-GB" altLang="en-US" sz="2400" dirty="0">
                <a:cs typeface="Times New Roman" panose="02020603050405020304" pitchFamily="18" charset="0"/>
              </a:rPr>
              <a:t> 2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cs typeface="Times New Roman" panose="02020603050405020304" pitchFamily="18" charset="0"/>
              </a:rPr>
              <a:t>	</a:t>
            </a:r>
            <a:r>
              <a:rPr lang="en-GB" altLang="en-US" sz="2400" dirty="0" err="1">
                <a:cs typeface="Times New Roman" panose="02020603050405020304" pitchFamily="18" charset="0"/>
              </a:rPr>
              <a:t>Panjang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kunci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kemungkinan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besar</a:t>
            </a:r>
            <a:r>
              <a:rPr lang="en-GB" altLang="en-US" sz="2400" dirty="0"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cs typeface="Times New Roman" panose="02020603050405020304" pitchFamily="18" charset="0"/>
              </a:rPr>
              <a:t>adalah</a:t>
            </a:r>
            <a:r>
              <a:rPr lang="en-GB" altLang="en-US" sz="2400" dirty="0">
                <a:cs typeface="Times New Roman" panose="02020603050405020304" pitchFamily="18" charset="0"/>
              </a:rPr>
              <a:t> 2. </a:t>
            </a:r>
            <a:endParaRPr lang="en-US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4710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3295310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1440</Words>
  <Application>Microsoft Office PowerPoint</Application>
  <PresentationFormat>Widescreen</PresentationFormat>
  <Paragraphs>190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</vt:lpstr>
      <vt:lpstr>Courier New</vt:lpstr>
      <vt:lpstr>Times New Roman</vt:lpstr>
      <vt:lpstr>Office Theme</vt:lpstr>
      <vt:lpstr> Kriptanalisis Sederhana (Bagian 2)</vt:lpstr>
      <vt:lpstr>Metode Kasiski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Kriptanalisis Playfair Cipher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Riset dalam bidang  Multimedia Security</dc:title>
  <dc:creator>user</dc:creator>
  <cp:lastModifiedBy>Rinaldi Munir</cp:lastModifiedBy>
  <cp:revision>130</cp:revision>
  <dcterms:created xsi:type="dcterms:W3CDTF">2017-09-05T00:38:25Z</dcterms:created>
  <dcterms:modified xsi:type="dcterms:W3CDTF">2020-09-08T13:09:06Z</dcterms:modified>
</cp:coreProperties>
</file>