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91" r:id="rId3"/>
    <p:sldId id="315" r:id="rId4"/>
    <p:sldId id="381" r:id="rId5"/>
    <p:sldId id="323" r:id="rId6"/>
    <p:sldId id="324" r:id="rId7"/>
    <p:sldId id="325" r:id="rId8"/>
    <p:sldId id="333" r:id="rId9"/>
    <p:sldId id="334" r:id="rId10"/>
    <p:sldId id="398" r:id="rId11"/>
    <p:sldId id="327" r:id="rId12"/>
    <p:sldId id="335" r:id="rId13"/>
    <p:sldId id="399" r:id="rId14"/>
    <p:sldId id="328" r:id="rId15"/>
    <p:sldId id="330" r:id="rId16"/>
    <p:sldId id="331" r:id="rId17"/>
    <p:sldId id="332" r:id="rId18"/>
    <p:sldId id="368" r:id="rId19"/>
    <p:sldId id="340" r:id="rId20"/>
    <p:sldId id="343" r:id="rId21"/>
    <p:sldId id="344" r:id="rId22"/>
    <p:sldId id="345" r:id="rId23"/>
    <p:sldId id="400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6259EE-9205-4D28-862C-D3242322A5C5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FCE774-1E9E-49CF-8568-0EC91B66A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07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E62D3-89B4-4182-9370-57FA698A536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</p:spTree>
    <p:extLst>
      <p:ext uri="{BB962C8B-B14F-4D97-AF65-F5344CB8AC3E}">
        <p14:creationId xmlns:p14="http://schemas.microsoft.com/office/powerpoint/2010/main" val="2531353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F47DD-81D1-4423-9491-C9F5D2DC1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B27F34-2406-4C6F-841F-009DFA7D1F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D886C-14AC-4255-9F12-474B9944F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52B4-E051-4024-8941-2624203740B7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D03CC7-69B1-4BE9-9691-CC2B907F1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ED2FC-3A34-40D7-9748-53C3D7732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0B0C-8F62-4710-B624-2E37DA1D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39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AC2F0-AF89-460D-886E-13B3B69E0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B46890-0EBA-43B5-8AC8-CA06E58F86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A1A5F-1FD6-48E4-9AC3-A0D923AC0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52B4-E051-4024-8941-2624203740B7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F05C7-0842-41F5-8DAC-F81364172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CAB67-6970-4777-BD40-3D7DAA057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0B0C-8F62-4710-B624-2E37DA1D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013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7FF924-8AE2-4E1C-B76F-436A216A38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E6D7D7-1AB0-425E-95DA-FCE7196DCF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BA39C-96F0-4648-90AC-17AD76C7B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52B4-E051-4024-8941-2624203740B7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A5E8F-B7D8-4504-A811-2E6E31FDF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F5351C-8D26-4ED8-B5EB-77B55B1EB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0B0C-8F62-4710-B624-2E37DA1D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16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D03B0-B9EF-48C7-96CD-19795EF4A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AD0CA-0250-4059-8E6E-A18AB4E11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8CC31-C552-406D-9B0B-8CC99C83B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52B4-E051-4024-8941-2624203740B7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64AD8-4DB9-4356-9772-3D403D992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663FC-E248-48E1-80BC-169A45911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0B0C-8F62-4710-B624-2E37DA1D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341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9AACE-CE11-4752-9660-B63D65A75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7F334A-4FBA-4484-A1C0-DEC2AA57FE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A1269-CA87-4E98-974D-3613C4E9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52B4-E051-4024-8941-2624203740B7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A7428-E68F-46DF-AB32-B34A964E9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B90C15-61A7-44CF-BA1B-D9D2A367D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0B0C-8F62-4710-B624-2E37DA1D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306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FA165-247C-418F-9531-F47399503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7719A-83BE-4DF3-B3DB-6B2B78C273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8EBAFF-6A70-42DD-9A77-F8FF19FE1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0F52-6D50-4CB7-A0BD-9D61D30C7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52B4-E051-4024-8941-2624203740B7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55A8E3-F591-493E-B2D8-D73B6C2D8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D25854-8CBC-4279-B45C-53DC1357A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0B0C-8F62-4710-B624-2E37DA1D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983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7D4F3-FCF4-4115-A6EF-A98CB532D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9CDCF0-316F-43AF-840F-90D808212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ACFAF0-AB5D-4A26-921D-6E8F50B88B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F75A7D-B2EF-4F18-8E05-8B93B3739A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1A91AD-8A5A-455E-929E-45402785B1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10C63A-431F-4191-8821-922C7B2E8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52B4-E051-4024-8941-2624203740B7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A78725-1B7F-4288-8986-259D94FE4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C83F6C-E431-41EC-8F80-41EA78120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0B0C-8F62-4710-B624-2E37DA1D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365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41776-8126-42F8-83C4-C7C9497C0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484F5C-B585-447A-89F5-156A58DE8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52B4-E051-4024-8941-2624203740B7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59DE89-267B-4987-9A5B-575488389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8D1D25-C59F-4E5B-8E92-C7BBEA6CE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0B0C-8F62-4710-B624-2E37DA1D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2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79F89D-5AF1-4892-B634-0C1C6DCDF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52B4-E051-4024-8941-2624203740B7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B790AF-5BC3-45FF-97AC-683864A2F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B6CE22-9CB4-486E-B118-92B84CBA5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0B0C-8F62-4710-B624-2E37DA1D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36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86547-0DE7-4098-8900-87A1D8AFD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B4B68-FA68-4E2A-B7C2-22DDA231E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7FA8E8-2D36-45B8-9107-F3992BFB10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2C2BB6-AC4E-47C9-B336-8FBBE9F00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52B4-E051-4024-8941-2624203740B7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DF1F9-9143-45CA-A94D-29C040CCF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4B7A4B-0ABF-4B81-A990-82AE2B61D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0B0C-8F62-4710-B624-2E37DA1D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934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556DB-7869-44BA-8CE0-522A3008B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F444F7-1D41-4570-B32F-81800EFC5F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5111DB-A456-4BF5-840F-998E4CC7A1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EDF044-E89A-466F-9199-F60DCE731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452B4-E051-4024-8941-2624203740B7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39B346-1E72-4E21-A38D-FF364953E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B14BAA-B5AD-4CFA-91D5-4F13A93B7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0B0C-8F62-4710-B624-2E37DA1D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55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718C11-4E9F-4993-B71F-E38F2B6CB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5AAF95-AB80-4E10-821A-71DA5B9AA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3A581-040A-4A1B-8B26-D0A3EA6014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452B4-E051-4024-8941-2624203740B7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9D730-541A-401A-9EA4-FCFDCCDD29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4A7D9-1637-4BE3-9399-E088ED15A0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F0B0C-8F62-4710-B624-2E37DA1D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14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Alma_mater" TargetMode="External"/><Relationship Id="rId13" Type="http://schemas.openxmlformats.org/officeDocument/2006/relationships/hyperlink" Target="http://en.wikipedia.org/wiki/Abelian_variety_of_CM-type" TargetMode="External"/><Relationship Id="rId18" Type="http://schemas.openxmlformats.org/officeDocument/2006/relationships/hyperlink" Target="http://en.wikipedia.org/wiki/Abelian_group" TargetMode="External"/><Relationship Id="rId26" Type="http://schemas.openxmlformats.org/officeDocument/2006/relationships/hyperlink" Target="http://en.wikipedia.org/wiki/Abel's_summation_formula" TargetMode="External"/><Relationship Id="rId39" Type="http://schemas.openxmlformats.org/officeDocument/2006/relationships/hyperlink" Target="http://en.wikipedia.org/wiki/Adrien-Marie_Legendre" TargetMode="External"/><Relationship Id="rId3" Type="http://schemas.openxmlformats.org/officeDocument/2006/relationships/hyperlink" Target="http://en.wikipedia.org/wiki/Nedstrand" TargetMode="External"/><Relationship Id="rId21" Type="http://schemas.openxmlformats.org/officeDocument/2006/relationships/hyperlink" Target="http://en.wikipedia.org/wiki/Abel's_irreducibility_theorem" TargetMode="External"/><Relationship Id="rId34" Type="http://schemas.openxmlformats.org/officeDocument/2006/relationships/hyperlink" Target="http://en.wikipedia.org/wiki/Elliptic_functions" TargetMode="External"/><Relationship Id="rId7" Type="http://schemas.openxmlformats.org/officeDocument/2006/relationships/hyperlink" Target="http://en.wikipedia.org/wiki/Mathematics" TargetMode="External"/><Relationship Id="rId12" Type="http://schemas.openxmlformats.org/officeDocument/2006/relationships/hyperlink" Target="http://en.wikipedia.org/wiki/Abelian_variety" TargetMode="External"/><Relationship Id="rId17" Type="http://schemas.openxmlformats.org/officeDocument/2006/relationships/hyperlink" Target="http://en.wikipedia.org/wiki/Abel_function" TargetMode="External"/><Relationship Id="rId25" Type="http://schemas.openxmlformats.org/officeDocument/2006/relationships/hyperlink" Target="http://en.wikipedia.org/wiki/Abel_sum" TargetMode="External"/><Relationship Id="rId33" Type="http://schemas.openxmlformats.org/officeDocument/2006/relationships/hyperlink" Target="http://en.wikipedia.org/wiki/General_quintic_equation" TargetMode="External"/><Relationship Id="rId38" Type="http://schemas.openxmlformats.org/officeDocument/2006/relationships/hyperlink" Target="http://en.wikipedia.org/wiki/Niels_Henrik_Abel#cite_note-2" TargetMode="External"/><Relationship Id="rId2" Type="http://schemas.openxmlformats.org/officeDocument/2006/relationships/image" Target="../media/image2.jpeg"/><Relationship Id="rId16" Type="http://schemas.openxmlformats.org/officeDocument/2006/relationships/hyperlink" Target="http://en.wikipedia.org/wiki/Abelian_extension" TargetMode="External"/><Relationship Id="rId20" Type="http://schemas.openxmlformats.org/officeDocument/2006/relationships/hyperlink" Target="http://en.wikipedia.org/wiki/Abel's_inequality" TargetMode="External"/><Relationship Id="rId29" Type="http://schemas.openxmlformats.org/officeDocument/2006/relationships/hyperlink" Target="http://en.wikipedia.org/wiki/Abel_transforma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Norway" TargetMode="External"/><Relationship Id="rId11" Type="http://schemas.openxmlformats.org/officeDocument/2006/relationships/hyperlink" Target="http://en.wikipedia.org/wiki/Abelian_category" TargetMode="External"/><Relationship Id="rId24" Type="http://schemas.openxmlformats.org/officeDocument/2006/relationships/hyperlink" Target="http://en.wikipedia.org/wiki/Abel%E2%80%93Ruffini_theorem" TargetMode="External"/><Relationship Id="rId32" Type="http://schemas.openxmlformats.org/officeDocument/2006/relationships/hyperlink" Target="http://en.wikipedia.org/wiki/Mathematician" TargetMode="External"/><Relationship Id="rId37" Type="http://schemas.openxmlformats.org/officeDocument/2006/relationships/hyperlink" Target="http://en.wikipedia.org/wiki/Charles_Hermite" TargetMode="External"/><Relationship Id="rId40" Type="http://schemas.openxmlformats.org/officeDocument/2006/relationships/hyperlink" Target="http://en.wikipedia.org/wiki/Niels_Henrik_Abel#cite_note-3" TargetMode="External"/><Relationship Id="rId5" Type="http://schemas.openxmlformats.org/officeDocument/2006/relationships/hyperlink" Target="http://en.wikipedia.org/wiki/Froland" TargetMode="External"/><Relationship Id="rId15" Type="http://schemas.openxmlformats.org/officeDocument/2006/relationships/hyperlink" Target="http://en.wikipedia.org/wiki/Abel_equation_of_the_first_kind" TargetMode="External"/><Relationship Id="rId23" Type="http://schemas.openxmlformats.org/officeDocument/2006/relationships/hyperlink" Target="http://en.wikipedia.org/wiki/Abel%E2%80%93Plana_formula" TargetMode="External"/><Relationship Id="rId28" Type="http://schemas.openxmlformats.org/officeDocument/2006/relationships/hyperlink" Target="http://en.wikipedia.org/wiki/Abel_transform" TargetMode="External"/><Relationship Id="rId36" Type="http://schemas.openxmlformats.org/officeDocument/2006/relationships/hyperlink" Target="http://en.wikipedia.org/wiki/Niels_Henrik_Abel#cite_note-todayinsci.com-1" TargetMode="External"/><Relationship Id="rId10" Type="http://schemas.openxmlformats.org/officeDocument/2006/relationships/hyperlink" Target="http://en.wikipedia.org/wiki/Abel's_binomial_theorem" TargetMode="External"/><Relationship Id="rId19" Type="http://schemas.openxmlformats.org/officeDocument/2006/relationships/hyperlink" Target="http://en.wikipedia.org/wiki/Abel's_identity" TargetMode="External"/><Relationship Id="rId31" Type="http://schemas.openxmlformats.org/officeDocument/2006/relationships/hyperlink" Target="http://en.wikipedia.org/wiki/Norwegian_people" TargetMode="External"/><Relationship Id="rId4" Type="http://schemas.openxmlformats.org/officeDocument/2006/relationships/hyperlink" Target="http://en.wikipedia.org/wiki/Denmark-Norway" TargetMode="External"/><Relationship Id="rId9" Type="http://schemas.openxmlformats.org/officeDocument/2006/relationships/hyperlink" Target="http://en.wikipedia.org/wiki/University_of_Oslo" TargetMode="External"/><Relationship Id="rId14" Type="http://schemas.openxmlformats.org/officeDocument/2006/relationships/hyperlink" Target="http://en.wikipedia.org/wiki/Abel_equation" TargetMode="External"/><Relationship Id="rId22" Type="http://schemas.openxmlformats.org/officeDocument/2006/relationships/hyperlink" Target="http://en.wikipedia.org/wiki/Abel%E2%80%93Jacobi_map" TargetMode="External"/><Relationship Id="rId27" Type="http://schemas.openxmlformats.org/officeDocument/2006/relationships/hyperlink" Target="http://en.wikipedia.org/wiki/Abel's_theorem" TargetMode="External"/><Relationship Id="rId30" Type="http://schemas.openxmlformats.org/officeDocument/2006/relationships/hyperlink" Target="http://en.wikipedia.org/wiki/Dual_abelian_variety" TargetMode="External"/><Relationship Id="rId35" Type="http://schemas.openxmlformats.org/officeDocument/2006/relationships/hyperlink" Target="http://en.wikipedia.org/wiki/Abelian_function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ourg-la-Reine" TargetMode="External"/><Relationship Id="rId7" Type="http://schemas.openxmlformats.org/officeDocument/2006/relationships/hyperlink" Target="http://en.wikipedia.org/wiki/Abelian_integra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Theory_of_equations" TargetMode="External"/><Relationship Id="rId5" Type="http://schemas.openxmlformats.org/officeDocument/2006/relationships/hyperlink" Target="http://en.wikipedia.org/wiki/July_Monarchy" TargetMode="External"/><Relationship Id="rId4" Type="http://schemas.openxmlformats.org/officeDocument/2006/relationships/hyperlink" Target="http://en.wikipedia.org/wiki/First_French_Empire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3440" y="1139825"/>
            <a:ext cx="10322560" cy="2387600"/>
          </a:xfrm>
        </p:spPr>
        <p:txBody>
          <a:bodyPr>
            <a:normAutofit/>
          </a:bodyPr>
          <a:lstStyle/>
          <a:p>
            <a:r>
              <a:rPr lang="en-US" b="1" dirty="0"/>
              <a:t>Elliptic Curve Cryptography (ECC</a:t>
            </a:r>
            <a:r>
              <a:rPr lang="en-US" dirty="0"/>
              <a:t>)</a:t>
            </a:r>
            <a:br>
              <a:rPr lang="en-US" dirty="0"/>
            </a:br>
            <a:r>
              <a:rPr lang="en-US" sz="4000" dirty="0"/>
              <a:t>(</a:t>
            </a:r>
            <a:r>
              <a:rPr lang="en-US" sz="4000" dirty="0" err="1"/>
              <a:t>Bagian</a:t>
            </a:r>
            <a:r>
              <a:rPr lang="en-US" sz="4000" dirty="0"/>
              <a:t> 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3886200"/>
            <a:ext cx="7162800" cy="1752600"/>
          </a:xfrm>
        </p:spPr>
        <p:txBody>
          <a:bodyPr>
            <a:no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Oleh</a:t>
            </a:r>
            <a:r>
              <a:rPr lang="en-US" dirty="0">
                <a:solidFill>
                  <a:srgbClr val="FF0000"/>
                </a:solidFill>
              </a:rPr>
              <a:t>: Dr. </a:t>
            </a:r>
            <a:r>
              <a:rPr lang="en-US" dirty="0" err="1">
                <a:solidFill>
                  <a:srgbClr val="FF0000"/>
                </a:solidFill>
              </a:rPr>
              <a:t>Rinaldi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Munir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b="1" dirty="0">
                <a:solidFill>
                  <a:schemeClr val="tx1"/>
                </a:solidFill>
              </a:rPr>
              <a:t>Program </a:t>
            </a:r>
            <a:r>
              <a:rPr lang="en-US" b="1" dirty="0" err="1">
                <a:solidFill>
                  <a:schemeClr val="tx1"/>
                </a:solidFill>
              </a:rPr>
              <a:t>Studi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Informatika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 err="1">
                <a:solidFill>
                  <a:schemeClr val="tx1"/>
                </a:solidFill>
              </a:rPr>
              <a:t>Sekolah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Teknik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Elektro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Informatika</a:t>
            </a:r>
            <a:r>
              <a:rPr lang="en-US" b="1" dirty="0">
                <a:solidFill>
                  <a:schemeClr val="tx1"/>
                </a:solidFill>
              </a:rPr>
              <a:t>(STEI)</a:t>
            </a:r>
          </a:p>
          <a:p>
            <a:r>
              <a:rPr lang="en-US" b="1" dirty="0">
                <a:solidFill>
                  <a:schemeClr val="tx1"/>
                </a:solidFill>
              </a:rPr>
              <a:t>ITB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4" descr="weierstra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62950" y="0"/>
            <a:ext cx="23050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7346" name="Picture 2" descr="Niels Henrik Ab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438400"/>
            <a:ext cx="2552700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705600" y="228600"/>
          <a:ext cx="3778956" cy="6342634"/>
        </p:xfrm>
        <a:graphic>
          <a:graphicData uri="http://schemas.openxmlformats.org/drawingml/2006/table">
            <a:tbl>
              <a:tblPr/>
              <a:tblGrid>
                <a:gridCol w="1889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94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759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Born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200">
                          <a:effectLst/>
                        </a:rPr>
                        <a:t>5 August 1802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  <a:hlinkClick r:id="rId3" tooltip="Nedstrand"/>
                        </a:rPr>
                        <a:t>Nedstrand</a:t>
                      </a:r>
                      <a:r>
                        <a:rPr lang="en-US" sz="1200">
                          <a:effectLst/>
                        </a:rPr>
                        <a:t>, </a:t>
                      </a:r>
                      <a:r>
                        <a:rPr lang="en-US" sz="1200">
                          <a:effectLst/>
                          <a:hlinkClick r:id="rId4" tooltip="Denmark-Norway"/>
                        </a:rPr>
                        <a:t>Norway</a:t>
                      </a:r>
                      <a:endParaRPr lang="en-US" sz="1200">
                        <a:effectLst/>
                      </a:endParaRP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59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Died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200" dirty="0">
                          <a:effectLst/>
                        </a:rPr>
                        <a:t>6 April 1829 (aged 26)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5" tooltip="Froland"/>
                        </a:rPr>
                        <a:t>Froland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>
                          <a:effectLst/>
                          <a:hlinkClick r:id="rId6" tooltip="Norway"/>
                        </a:rPr>
                        <a:t>Norway</a:t>
                      </a:r>
                      <a:endParaRPr lang="en-US" sz="1200" dirty="0">
                        <a:effectLst/>
                      </a:endParaRP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766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Residence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200">
                          <a:effectLst/>
                        </a:rPr>
                        <a:t>Norway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766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Nationality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200">
                          <a:effectLst/>
                        </a:rPr>
                        <a:t>Norwegian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766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Fields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200" dirty="0">
                          <a:effectLst/>
                          <a:hlinkClick r:id="rId7" tooltip="Mathematics"/>
                        </a:rPr>
                        <a:t>Mathematics</a:t>
                      </a:r>
                      <a:endParaRPr lang="en-US" sz="1200" dirty="0">
                        <a:effectLst/>
                      </a:endParaRP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766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  <a:hlinkClick r:id="rId8" tooltip="Alma mater"/>
                        </a:rPr>
                        <a:t>Alma mater</a:t>
                      </a:r>
                      <a:endParaRPr lang="en-US" sz="1200" dirty="0">
                        <a:effectLst/>
                      </a:endParaRPr>
                    </a:p>
                    <a:p>
                      <a:pPr algn="l"/>
                      <a:endParaRPr lang="en-US" sz="1200" dirty="0">
                        <a:effectLst/>
                      </a:endParaRPr>
                    </a:p>
                    <a:p>
                      <a:pPr algn="l"/>
                      <a:r>
                        <a:rPr lang="en-US" sz="1200" dirty="0">
                          <a:effectLst/>
                        </a:rPr>
                        <a:t>Known for</a:t>
                      </a: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200" dirty="0">
                          <a:effectLst/>
                          <a:hlinkClick r:id="rId9" tooltip="University of Oslo"/>
                        </a:rPr>
                        <a:t>Royal Frederick University</a:t>
                      </a:r>
                      <a:endParaRPr lang="en-US" sz="1200" dirty="0">
                        <a:effectLst/>
                      </a:endParaRP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7721"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effectLst/>
                      </a:endParaRP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sz="1200" dirty="0">
                          <a:effectLst/>
                          <a:hlinkClick r:id="rId10" tooltip="Abel's binomial theorem"/>
                        </a:rPr>
                        <a:t>Abel's binomial theorem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11" tooltip="Abelian category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11" tooltip="Abelian category"/>
                        </a:rPr>
                        <a:t> category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12" tooltip="Abelian variety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12" tooltip="Abelian variety"/>
                        </a:rPr>
                        <a:t> variety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13" tooltip="Abelian variety of CM-type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13" tooltip="Abelian variety of CM-type"/>
                        </a:rPr>
                        <a:t> variety of CM-type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14" tooltip="Abel equation"/>
                        </a:rPr>
                        <a:t>Abel equation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15" tooltip="Abel equation of the first kind"/>
                        </a:rPr>
                        <a:t>Abel equation of the first kind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16" tooltip="Abelian extension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16" tooltip="Abelian extension"/>
                        </a:rPr>
                        <a:t> extension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17" tooltip="Abel function"/>
                        </a:rPr>
                        <a:t>Abel function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18" tooltip="Abelian group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18" tooltip="Abelian group"/>
                        </a:rPr>
                        <a:t> group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19" tooltip="Abel's identity"/>
                        </a:rPr>
                        <a:t>Abel's identity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0" tooltip="Abel's inequality"/>
                        </a:rPr>
                        <a:t>Abel's inequality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1" tooltip="Abel's irreducibility theorem"/>
                        </a:rPr>
                        <a:t>Abel's irreducibility theorem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2" tooltip="Abel–Jacobi map"/>
                        </a:rPr>
                        <a:t>Abel–Jacobi map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3" tooltip="Abel–Plana formula"/>
                        </a:rPr>
                        <a:t>Abel–Plana formula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4" tooltip="Abel–Ruffini theorem"/>
                        </a:rPr>
                        <a:t>Abel–</a:t>
                      </a:r>
                      <a:r>
                        <a:rPr lang="en-US" sz="1200" dirty="0" err="1">
                          <a:effectLst/>
                          <a:hlinkClick r:id="rId24" tooltip="Abel–Ruffini theorem"/>
                        </a:rPr>
                        <a:t>Ruffini</a:t>
                      </a:r>
                      <a:r>
                        <a:rPr lang="en-US" sz="1200" dirty="0">
                          <a:effectLst/>
                          <a:hlinkClick r:id="rId24" tooltip="Abel–Ruffini theorem"/>
                        </a:rPr>
                        <a:t> theorem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25" tooltip="Abel sum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25" tooltip="Abel sum"/>
                        </a:rPr>
                        <a:t> means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6" tooltip="Abel's summation formula"/>
                        </a:rPr>
                        <a:t>Abel's summation formula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7" tooltip="Abel's theorem"/>
                        </a:rPr>
                        <a:t>Abel's theorem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8" tooltip="Abel transform"/>
                        </a:rPr>
                        <a:t>Abel transform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29" tooltip="Abel transformation"/>
                        </a:rPr>
                        <a:t>Abel transformation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  <a:hlinkClick r:id="rId12" tooltip="Abelian variety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12" tooltip="Abelian variety"/>
                        </a:rPr>
                        <a:t> variety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  <a:hlinkClick r:id="rId30" tooltip="Dual abelian variety"/>
                        </a:rPr>
                        <a:t>Dual </a:t>
                      </a:r>
                      <a:r>
                        <a:rPr lang="en-US" sz="1200" dirty="0" err="1">
                          <a:effectLst/>
                          <a:hlinkClick r:id="rId30" tooltip="Dual abelian variety"/>
                        </a:rPr>
                        <a:t>abelian</a:t>
                      </a:r>
                      <a:r>
                        <a:rPr lang="en-US" sz="1200" dirty="0">
                          <a:effectLst/>
                          <a:hlinkClick r:id="rId30" tooltip="Dual abelian variety"/>
                        </a:rPr>
                        <a:t> variety</a:t>
                      </a:r>
                      <a:endParaRPr lang="en-US" sz="1200" dirty="0">
                        <a:effectLst/>
                      </a:endParaRPr>
                    </a:p>
                  </a:txBody>
                  <a:tcPr marL="43941" marR="43941" marT="21971" marB="219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752600" y="351886"/>
            <a:ext cx="4038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/>
              <a:t>Niels</a:t>
            </a:r>
            <a:r>
              <a:rPr lang="en-US" sz="1600" b="1" dirty="0"/>
              <a:t> Henrik Abel</a:t>
            </a:r>
            <a:r>
              <a:rPr lang="en-US" sz="1600" dirty="0"/>
              <a:t> (5 August 1802 – 6 April 1829) was a </a:t>
            </a:r>
            <a:r>
              <a:rPr lang="en-US" sz="1600" dirty="0">
                <a:hlinkClick r:id="rId31" tooltip="Norwegian people"/>
              </a:rPr>
              <a:t>Norwegian</a:t>
            </a:r>
            <a:r>
              <a:rPr lang="en-US" sz="1600" dirty="0"/>
              <a:t> </a:t>
            </a:r>
            <a:r>
              <a:rPr lang="en-US" sz="1600" dirty="0">
                <a:hlinkClick r:id="rId32" tooltip="Mathematician"/>
              </a:rPr>
              <a:t>mathematician</a:t>
            </a:r>
            <a:r>
              <a:rPr lang="en-US" sz="1600" dirty="0"/>
              <a:t> who made pioneering contributions in a variety of fields. His most famous single result is the first complete proof demonstrating the impossibility of solving the </a:t>
            </a:r>
            <a:r>
              <a:rPr lang="en-US" sz="1600" dirty="0">
                <a:hlinkClick r:id="rId33" tooltip="General quintic equation"/>
              </a:rPr>
              <a:t>general </a:t>
            </a:r>
            <a:r>
              <a:rPr lang="en-US" sz="1600" dirty="0" err="1">
                <a:hlinkClick r:id="rId33" tooltip="General quintic equation"/>
              </a:rPr>
              <a:t>quintic</a:t>
            </a:r>
            <a:r>
              <a:rPr lang="en-US" sz="1600" dirty="0">
                <a:hlinkClick r:id="rId33" tooltip="General quintic equation"/>
              </a:rPr>
              <a:t> equation</a:t>
            </a:r>
            <a:r>
              <a:rPr lang="en-US" sz="1600" dirty="0"/>
              <a:t> in radicals. This question was one of the outstanding open problems of his day, and had been unresolved for 250 years. He was also an innovator in the field of </a:t>
            </a:r>
            <a:r>
              <a:rPr lang="en-US" sz="1600" dirty="0">
                <a:hlinkClick r:id="rId34" tooltip="Elliptic functions"/>
              </a:rPr>
              <a:t>elliptic functions</a:t>
            </a:r>
            <a:r>
              <a:rPr lang="en-US" sz="1600" dirty="0"/>
              <a:t>, discoverer of </a:t>
            </a:r>
            <a:r>
              <a:rPr lang="en-US" sz="1600" dirty="0" err="1">
                <a:hlinkClick r:id="rId35" tooltip="Abelian function"/>
              </a:rPr>
              <a:t>Abelian</a:t>
            </a:r>
            <a:r>
              <a:rPr lang="en-US" sz="1600" dirty="0">
                <a:hlinkClick r:id="rId35" tooltip="Abelian function"/>
              </a:rPr>
              <a:t> functions</a:t>
            </a:r>
            <a:r>
              <a:rPr lang="en-US" sz="1600" dirty="0"/>
              <a:t>. Despite his achievements, Abel was largely unrecognized during his lifetime; he made his discoveries while living in poverty and died at the age of 26.</a:t>
            </a:r>
          </a:p>
          <a:p>
            <a:r>
              <a:rPr lang="en-US" sz="1600" dirty="0"/>
              <a:t>Most of his work was done in six or seven years of his working life.</a:t>
            </a:r>
            <a:r>
              <a:rPr lang="en-US" sz="1600" baseline="30000" dirty="0">
                <a:hlinkClick r:id="rId36"/>
              </a:rPr>
              <a:t>[1]</a:t>
            </a:r>
            <a:r>
              <a:rPr lang="en-US" sz="1600" dirty="0"/>
              <a:t> Regarding Abel, the French mathematician </a:t>
            </a:r>
            <a:r>
              <a:rPr lang="en-US" sz="1600" dirty="0">
                <a:hlinkClick r:id="rId37" tooltip="Charles Hermite"/>
              </a:rPr>
              <a:t>Charles </a:t>
            </a:r>
            <a:r>
              <a:rPr lang="en-US" sz="1600" dirty="0" err="1">
                <a:hlinkClick r:id="rId37" tooltip="Charles Hermite"/>
              </a:rPr>
              <a:t>Hermite</a:t>
            </a:r>
            <a:r>
              <a:rPr lang="en-US" sz="1600" dirty="0"/>
              <a:t> said: "Abel has left mathematicians enough to keep them busy for five hundred years."</a:t>
            </a:r>
            <a:r>
              <a:rPr lang="en-US" sz="1600" baseline="30000" dirty="0">
                <a:hlinkClick r:id="rId36"/>
              </a:rPr>
              <a:t>[1]</a:t>
            </a:r>
            <a:r>
              <a:rPr lang="en-US" sz="1600" baseline="30000" dirty="0">
                <a:hlinkClick r:id="rId38"/>
              </a:rPr>
              <a:t>[2]</a:t>
            </a:r>
            <a:r>
              <a:rPr lang="en-US" sz="1600" dirty="0"/>
              <a:t> Another French mathematician, </a:t>
            </a:r>
            <a:r>
              <a:rPr lang="en-US" sz="1600" dirty="0">
                <a:hlinkClick r:id="rId39" tooltip="Adrien-Marie Legendre"/>
              </a:rPr>
              <a:t>Adrien-Marie Legendre</a:t>
            </a:r>
            <a:r>
              <a:rPr lang="en-US" sz="1600" dirty="0"/>
              <a:t>, said: "</a:t>
            </a:r>
            <a:r>
              <a:rPr lang="en-US" sz="1600" i="1" dirty="0" err="1"/>
              <a:t>quelle</a:t>
            </a:r>
            <a:r>
              <a:rPr lang="en-US" sz="1600" i="1" dirty="0"/>
              <a:t> tête </a:t>
            </a:r>
            <a:r>
              <a:rPr lang="en-US" sz="1600" i="1" dirty="0" err="1"/>
              <a:t>celle</a:t>
            </a:r>
            <a:r>
              <a:rPr lang="en-US" sz="1600" i="1" dirty="0"/>
              <a:t> du </a:t>
            </a:r>
            <a:r>
              <a:rPr lang="en-US" sz="1600" i="1" dirty="0" err="1"/>
              <a:t>jeune</a:t>
            </a:r>
            <a:r>
              <a:rPr lang="en-US" sz="1600" i="1" dirty="0"/>
              <a:t> </a:t>
            </a:r>
            <a:r>
              <a:rPr lang="en-US" sz="1600" i="1" dirty="0" err="1"/>
              <a:t>Norvégien</a:t>
            </a:r>
            <a:r>
              <a:rPr lang="en-US" sz="1600" i="1" dirty="0"/>
              <a:t>!</a:t>
            </a:r>
            <a:r>
              <a:rPr lang="en-US" sz="1600" dirty="0"/>
              <a:t>" ("what a head the young Norwegian has!").</a:t>
            </a:r>
            <a:r>
              <a:rPr lang="en-US" sz="1600" baseline="30000" dirty="0">
                <a:hlinkClick r:id="rId40"/>
              </a:rPr>
              <a:t>[3]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752600" y="6369635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Sumber</a:t>
            </a:r>
            <a:r>
              <a:rPr lang="en-US" sz="1600" dirty="0"/>
              <a:t>: Wikipedia</a:t>
            </a:r>
          </a:p>
        </p:txBody>
      </p:sp>
    </p:spTree>
    <p:extLst>
      <p:ext uri="{BB962C8B-B14F-4D97-AF65-F5344CB8AC3E}">
        <p14:creationId xmlns:p14="http://schemas.microsoft.com/office/powerpoint/2010/main" val="2470259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/>
              <a:t>Bahan Kuliah IF3058 Kriptografi</a:t>
            </a:r>
            <a:endParaRPr lang="en-GB"/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E61030-C9FE-4105-B5E0-001AEE90037C}" type="slidenum">
              <a:rPr lang="en-GB"/>
              <a:pPr/>
              <a:t>11</a:t>
            </a:fld>
            <a:endParaRPr lang="en-GB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985520" y="619760"/>
            <a:ext cx="8162925" cy="762000"/>
          </a:xfrm>
        </p:spPr>
        <p:txBody>
          <a:bodyPr/>
          <a:lstStyle/>
          <a:p>
            <a:pPr eaLnBrk="1" hangingPunct="1"/>
            <a:r>
              <a:rPr lang="en-US" b="1" dirty="0"/>
              <a:t>Medan (</a:t>
            </a:r>
            <a:r>
              <a:rPr lang="en-US" b="1" i="1" dirty="0"/>
              <a:t>Field</a:t>
            </a:r>
            <a:r>
              <a:rPr lang="en-US" b="1" dirty="0"/>
              <a:t>)</a:t>
            </a:r>
            <a:endParaRPr lang="en-GB" b="1" dirty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520" y="1600200"/>
            <a:ext cx="10190480" cy="493268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600" dirty="0"/>
              <a:t>Medan (</a:t>
            </a:r>
            <a:r>
              <a:rPr lang="en-US" sz="2600" i="1" dirty="0"/>
              <a:t>field</a:t>
            </a:r>
            <a:r>
              <a:rPr lang="en-US" sz="2600" dirty="0"/>
              <a:t>) </a:t>
            </a:r>
            <a:r>
              <a:rPr lang="en-US" sz="2600" dirty="0" err="1"/>
              <a:t>adalah</a:t>
            </a:r>
            <a:r>
              <a:rPr lang="en-US" sz="2600" dirty="0"/>
              <a:t> </a:t>
            </a:r>
            <a:r>
              <a:rPr lang="en-US" sz="2600" dirty="0" err="1"/>
              <a:t>himpunan</a:t>
            </a:r>
            <a:r>
              <a:rPr lang="en-US" sz="2600" dirty="0"/>
              <a:t> </a:t>
            </a:r>
            <a:r>
              <a:rPr lang="en-US" sz="2600" dirty="0" err="1"/>
              <a:t>elemen</a:t>
            </a:r>
            <a:r>
              <a:rPr lang="en-US" sz="2600" dirty="0"/>
              <a:t> (</a:t>
            </a:r>
            <a:r>
              <a:rPr lang="en-US" sz="2600" dirty="0" err="1"/>
              <a:t>disimbolkan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F)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dua</a:t>
            </a:r>
            <a:r>
              <a:rPr lang="en-US" sz="2600" dirty="0"/>
              <a:t> </a:t>
            </a:r>
            <a:r>
              <a:rPr lang="en-US" sz="2600" dirty="0" err="1"/>
              <a:t>operasi</a:t>
            </a:r>
            <a:r>
              <a:rPr lang="en-US" sz="2600" dirty="0"/>
              <a:t> </a:t>
            </a:r>
            <a:r>
              <a:rPr lang="en-US" sz="2600" dirty="0" err="1"/>
              <a:t>biner</a:t>
            </a:r>
            <a:r>
              <a:rPr lang="en-US" sz="2600" dirty="0"/>
              <a:t>, </a:t>
            </a:r>
            <a:r>
              <a:rPr lang="en-US" sz="2600" dirty="0" err="1"/>
              <a:t>biasanya</a:t>
            </a:r>
            <a:r>
              <a:rPr lang="en-US" sz="2600" dirty="0"/>
              <a:t> </a:t>
            </a:r>
            <a:r>
              <a:rPr lang="en-US" sz="2600" dirty="0" err="1"/>
              <a:t>disebut</a:t>
            </a:r>
            <a:r>
              <a:rPr lang="en-US" sz="2600" dirty="0"/>
              <a:t> </a:t>
            </a:r>
            <a:r>
              <a:rPr lang="en-US" sz="2600" dirty="0" err="1"/>
              <a:t>penjumlahan</a:t>
            </a:r>
            <a:r>
              <a:rPr lang="en-US" sz="2600" dirty="0"/>
              <a:t> (+)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perkalian</a:t>
            </a:r>
            <a:r>
              <a:rPr lang="en-US" sz="2600" dirty="0"/>
              <a:t> (</a:t>
            </a:r>
            <a:r>
              <a:rPr lang="en-US" sz="2600" dirty="0">
                <a:sym typeface="Symbol"/>
              </a:rPr>
              <a:t>)</a:t>
            </a:r>
            <a:r>
              <a:rPr lang="en-US" sz="2600" dirty="0"/>
              <a:t>.</a:t>
            </a:r>
          </a:p>
          <a:p>
            <a:pPr eaLnBrk="1" hangingPunct="1"/>
            <a:endParaRPr lang="en-US" sz="2600" dirty="0"/>
          </a:p>
          <a:p>
            <a:pPr eaLnBrk="1" hangingPunct="1"/>
            <a:r>
              <a:rPr lang="en-US" sz="2600" dirty="0" err="1"/>
              <a:t>Sebuah</a:t>
            </a:r>
            <a:r>
              <a:rPr lang="en-US" sz="2600" dirty="0"/>
              <a:t> </a:t>
            </a:r>
            <a:r>
              <a:rPr lang="en-US" sz="2600" dirty="0" err="1"/>
              <a:t>struktur</a:t>
            </a:r>
            <a:r>
              <a:rPr lang="en-US" sz="2600" dirty="0"/>
              <a:t> </a:t>
            </a:r>
            <a:r>
              <a:rPr lang="en-US" sz="2600" dirty="0" err="1"/>
              <a:t>aljabar</a:t>
            </a:r>
            <a:r>
              <a:rPr lang="en-US" sz="2600" dirty="0"/>
              <a:t> &lt;F, +, </a:t>
            </a:r>
            <a:r>
              <a:rPr lang="en-US" sz="2600" dirty="0">
                <a:sym typeface="Symbol"/>
              </a:rPr>
              <a:t>&gt; </a:t>
            </a:r>
            <a:r>
              <a:rPr lang="en-US" sz="2600" dirty="0" err="1">
                <a:sym typeface="Symbol"/>
              </a:rPr>
              <a:t>disebut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medan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jika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dan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hanya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jika</a:t>
            </a:r>
            <a:r>
              <a:rPr lang="en-US" sz="2600" dirty="0">
                <a:sym typeface="Symbol"/>
              </a:rPr>
              <a:t>:</a:t>
            </a:r>
          </a:p>
          <a:p>
            <a:pPr eaLnBrk="1" hangingPunct="1">
              <a:buNone/>
            </a:pPr>
            <a:r>
              <a:rPr lang="en-US" sz="2600" dirty="0">
                <a:sym typeface="Symbol"/>
              </a:rPr>
              <a:t>	1. &lt;F, +&gt; </a:t>
            </a:r>
            <a:r>
              <a:rPr lang="en-US" sz="2600" dirty="0" err="1">
                <a:sym typeface="Symbol"/>
              </a:rPr>
              <a:t>adalah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grup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abelian</a:t>
            </a:r>
            <a:endParaRPr lang="en-US" sz="2600" dirty="0">
              <a:sym typeface="Symbol"/>
            </a:endParaRPr>
          </a:p>
          <a:p>
            <a:pPr eaLnBrk="1" hangingPunct="1">
              <a:buNone/>
            </a:pPr>
            <a:r>
              <a:rPr lang="en-US" sz="2600" dirty="0">
                <a:sym typeface="Symbol"/>
              </a:rPr>
              <a:t>	2. &lt;F – {0}, &gt; </a:t>
            </a:r>
            <a:r>
              <a:rPr lang="en-US" sz="2600" dirty="0" err="1">
                <a:sym typeface="Symbol"/>
              </a:rPr>
              <a:t>adalah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grup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abelian</a:t>
            </a:r>
            <a:endParaRPr lang="en-US" sz="2600" dirty="0">
              <a:sym typeface="Symbol"/>
            </a:endParaRPr>
          </a:p>
          <a:p>
            <a:pPr eaLnBrk="1" hangingPunct="1">
              <a:buNone/>
            </a:pPr>
            <a:r>
              <a:rPr lang="en-US" sz="2600" dirty="0">
                <a:sym typeface="Symbol"/>
              </a:rPr>
              <a:t>	3. </a:t>
            </a:r>
            <a:r>
              <a:rPr lang="en-US" sz="2600" dirty="0" err="1">
                <a:sym typeface="Symbol"/>
              </a:rPr>
              <a:t>Operasi</a:t>
            </a:r>
            <a:r>
              <a:rPr lang="en-US" sz="2600" dirty="0">
                <a:sym typeface="Symbol"/>
              </a:rPr>
              <a:t>  </a:t>
            </a:r>
            <a:r>
              <a:rPr lang="en-US" sz="2600" dirty="0" err="1">
                <a:sym typeface="Symbol"/>
              </a:rPr>
              <a:t>menyebar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terhadap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operasi</a:t>
            </a:r>
            <a:r>
              <a:rPr lang="en-US" sz="2600" dirty="0">
                <a:sym typeface="Symbol"/>
              </a:rPr>
              <a:t> +  (</a:t>
            </a:r>
            <a:r>
              <a:rPr lang="en-US" sz="2600" dirty="0" err="1">
                <a:sym typeface="Symbol"/>
              </a:rPr>
              <a:t>sifat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distributif</a:t>
            </a:r>
            <a:r>
              <a:rPr lang="en-US" sz="2600" dirty="0">
                <a:sym typeface="Symbol"/>
              </a:rPr>
              <a:t>)</a:t>
            </a:r>
          </a:p>
          <a:p>
            <a:pPr>
              <a:buNone/>
            </a:pPr>
            <a:r>
              <a:rPr lang="en-US" sz="2600" dirty="0">
                <a:sym typeface="Symbol"/>
              </a:rPr>
              <a:t> 	    </a:t>
            </a:r>
            <a:r>
              <a:rPr lang="en-US" sz="2600" dirty="0" err="1">
                <a:sym typeface="Symbol"/>
              </a:rPr>
              <a:t>Distributif</a:t>
            </a:r>
            <a:r>
              <a:rPr lang="en-US" sz="2600" dirty="0">
                <a:sym typeface="Symbol"/>
              </a:rPr>
              <a:t>:	</a:t>
            </a:r>
            <a:r>
              <a:rPr lang="en-US" sz="2600" dirty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x </a:t>
            </a:r>
            <a:r>
              <a:rPr lang="en-US" sz="2600" dirty="0">
                <a:solidFill>
                  <a:srgbClr val="FF0000"/>
                </a:solidFill>
                <a:cs typeface="Lucida Sans Unicode" pitchFamily="34" charset="0"/>
                <a:sym typeface="Symbol"/>
              </a:rPr>
              <a:t></a:t>
            </a:r>
            <a:r>
              <a:rPr lang="en-US" sz="2600" dirty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( y + z) = (x </a:t>
            </a:r>
            <a:r>
              <a:rPr lang="en-US" sz="2600" dirty="0">
                <a:solidFill>
                  <a:srgbClr val="FF0000"/>
                </a:solidFill>
                <a:cs typeface="Lucida Sans Unicode" pitchFamily="34" charset="0"/>
                <a:sym typeface="Symbol"/>
              </a:rPr>
              <a:t></a:t>
            </a:r>
            <a:r>
              <a:rPr lang="en-US" sz="2600" dirty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y) + (x </a:t>
            </a:r>
            <a:r>
              <a:rPr lang="en-US" sz="2600" dirty="0">
                <a:solidFill>
                  <a:srgbClr val="FF0000"/>
                </a:solidFill>
                <a:cs typeface="Lucida Sans Unicode" pitchFamily="34" charset="0"/>
                <a:sym typeface="Symbol"/>
              </a:rPr>
              <a:t></a:t>
            </a:r>
            <a:r>
              <a:rPr lang="en-US" sz="2600" dirty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z)</a:t>
            </a:r>
          </a:p>
          <a:p>
            <a:pPr>
              <a:buNone/>
            </a:pPr>
            <a:r>
              <a:rPr lang="en-US" sz="2600" dirty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			(x + y) </a:t>
            </a:r>
            <a:r>
              <a:rPr lang="en-US" sz="2600" dirty="0">
                <a:solidFill>
                  <a:srgbClr val="FF0000"/>
                </a:solidFill>
                <a:cs typeface="Lucida Sans Unicode" pitchFamily="34" charset="0"/>
                <a:sym typeface="Symbol"/>
              </a:rPr>
              <a:t></a:t>
            </a:r>
            <a:r>
              <a:rPr lang="en-US" sz="2600" dirty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z  = (x </a:t>
            </a:r>
            <a:r>
              <a:rPr lang="en-US" sz="2600" dirty="0">
                <a:solidFill>
                  <a:srgbClr val="FF0000"/>
                </a:solidFill>
                <a:cs typeface="Lucida Sans Unicode" pitchFamily="34" charset="0"/>
                <a:sym typeface="Symbol"/>
              </a:rPr>
              <a:t></a:t>
            </a:r>
            <a:r>
              <a:rPr lang="en-US" sz="2600" dirty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z) + (y </a:t>
            </a:r>
            <a:r>
              <a:rPr lang="en-US" sz="2600" dirty="0">
                <a:solidFill>
                  <a:srgbClr val="FF0000"/>
                </a:solidFill>
                <a:cs typeface="Lucida Sans Unicode" pitchFamily="34" charset="0"/>
                <a:sym typeface="Symbol"/>
              </a:rPr>
              <a:t></a:t>
            </a:r>
            <a:r>
              <a:rPr lang="en-US" sz="2600" dirty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z)</a:t>
            </a:r>
            <a:endParaRPr lang="en-US" sz="2600" dirty="0">
              <a:solidFill>
                <a:srgbClr val="FF0000"/>
              </a:solidFill>
              <a:sym typeface="Symbol"/>
            </a:endParaRPr>
          </a:p>
          <a:p>
            <a:endParaRPr lang="en-US" sz="2600" dirty="0">
              <a:sym typeface="Symbol"/>
            </a:endParaRPr>
          </a:p>
          <a:p>
            <a:r>
              <a:rPr lang="en-US" sz="2600" dirty="0" err="1">
                <a:sym typeface="Symbol"/>
              </a:rPr>
              <a:t>Jadi</a:t>
            </a:r>
            <a:r>
              <a:rPr lang="en-US" sz="2600" dirty="0">
                <a:sym typeface="Symbol"/>
              </a:rPr>
              <a:t>, </a:t>
            </a:r>
            <a:r>
              <a:rPr lang="en-US" sz="2600" dirty="0" err="1">
                <a:sym typeface="Symbol"/>
              </a:rPr>
              <a:t>sebuah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medan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memenuhi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aksioma</a:t>
            </a:r>
            <a:r>
              <a:rPr lang="en-US" sz="2600" dirty="0">
                <a:sym typeface="Symbol"/>
              </a:rPr>
              <a:t>: </a:t>
            </a:r>
            <a:r>
              <a:rPr lang="en-US" sz="2600" i="1" dirty="0">
                <a:sym typeface="Symbol"/>
              </a:rPr>
              <a:t>closure</a:t>
            </a:r>
            <a:r>
              <a:rPr lang="en-US" sz="2600" dirty="0">
                <a:sym typeface="Symbol"/>
              </a:rPr>
              <a:t>, </a:t>
            </a:r>
            <a:r>
              <a:rPr lang="en-US" sz="2600" dirty="0" err="1">
                <a:sym typeface="Symbol"/>
              </a:rPr>
              <a:t>komutatif</a:t>
            </a:r>
            <a:r>
              <a:rPr lang="en-US" sz="2600" dirty="0">
                <a:sym typeface="Symbol"/>
              </a:rPr>
              <a:t>, </a:t>
            </a:r>
            <a:r>
              <a:rPr lang="en-US" sz="2600" dirty="0" err="1">
                <a:sym typeface="Symbol"/>
              </a:rPr>
              <a:t>asosiatif</a:t>
            </a:r>
            <a:r>
              <a:rPr lang="en-US" sz="2600" dirty="0">
                <a:sym typeface="Symbol"/>
              </a:rPr>
              <a:t>, </a:t>
            </a:r>
            <a:r>
              <a:rPr lang="en-US" sz="2600" dirty="0" err="1">
                <a:sym typeface="Symbol"/>
              </a:rPr>
              <a:t>dan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err="1">
                <a:sym typeface="Symbol"/>
              </a:rPr>
              <a:t>distributif</a:t>
            </a:r>
            <a:endParaRPr lang="en-US" sz="2600" dirty="0">
              <a:sym typeface="Symbol"/>
            </a:endParaRP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400" y="762001"/>
            <a:ext cx="10078720" cy="5364163"/>
          </a:xfrm>
        </p:spPr>
        <p:txBody>
          <a:bodyPr>
            <a:normAutofit/>
          </a:bodyPr>
          <a:lstStyle/>
          <a:p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/>
              <a:t>medan</a:t>
            </a:r>
            <a:r>
              <a:rPr lang="en-US" sz="2400" dirty="0"/>
              <a:t>: </a:t>
            </a:r>
          </a:p>
          <a:p>
            <a:pPr>
              <a:buNone/>
            </a:pPr>
            <a:r>
              <a:rPr lang="en-US" sz="2400" dirty="0"/>
              <a:t>	- </a:t>
            </a:r>
            <a:r>
              <a:rPr lang="en-US" sz="2400" dirty="0" err="1"/>
              <a:t>medan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bulat</a:t>
            </a:r>
            <a:r>
              <a:rPr lang="en-US" sz="2400" dirty="0"/>
              <a:t>, &lt;Z, +, .&gt;</a:t>
            </a:r>
          </a:p>
          <a:p>
            <a:pPr>
              <a:buNone/>
            </a:pPr>
            <a:r>
              <a:rPr lang="en-US" sz="2400" dirty="0"/>
              <a:t>	- </a:t>
            </a:r>
            <a:r>
              <a:rPr lang="en-US" sz="2400" dirty="0" err="1"/>
              <a:t>medan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riil</a:t>
            </a:r>
            <a:r>
              <a:rPr lang="en-US" sz="2400" dirty="0"/>
              <a:t>, &lt;R, +, .&gt;</a:t>
            </a:r>
          </a:p>
          <a:p>
            <a:pPr>
              <a:buNone/>
            </a:pPr>
            <a:r>
              <a:rPr lang="en-US" sz="2400" dirty="0"/>
              <a:t>	- </a:t>
            </a:r>
            <a:r>
              <a:rPr lang="en-US" sz="2400" dirty="0" err="1"/>
              <a:t>medan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rasional</a:t>
            </a:r>
            <a:r>
              <a:rPr lang="en-US" sz="2400" dirty="0"/>
              <a:t> (p/q)  &lt;Q, +, .&gt;</a:t>
            </a:r>
          </a:p>
          <a:p>
            <a:endParaRPr lang="en-US" sz="2400" dirty="0"/>
          </a:p>
          <a:p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medan</a:t>
            </a:r>
            <a:r>
              <a:rPr lang="en-US" sz="2400" dirty="0"/>
              <a:t>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dirty="0" err="1"/>
              <a:t>berhingga</a:t>
            </a:r>
            <a:r>
              <a:rPr lang="en-US" sz="2400" dirty="0"/>
              <a:t> (</a:t>
            </a:r>
            <a:r>
              <a:rPr lang="en-US" sz="2400" i="1" dirty="0"/>
              <a:t>finite field</a:t>
            </a:r>
            <a:r>
              <a:rPr lang="en-US" sz="2400" dirty="0"/>
              <a:t>)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himpunannya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yang </a:t>
            </a:r>
            <a:r>
              <a:rPr lang="en-US" sz="2400" dirty="0" err="1"/>
              <a:t>berhingga</a:t>
            </a:r>
            <a:r>
              <a:rPr lang="en-US" sz="2400" dirty="0"/>
              <a:t>. 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notasinya</a:t>
            </a:r>
            <a:r>
              <a:rPr lang="en-US" sz="2400" dirty="0"/>
              <a:t> </a:t>
            </a:r>
            <a:r>
              <a:rPr lang="en-US" sz="2400" i="1" dirty="0"/>
              <a:t>F</a:t>
            </a:r>
            <a:r>
              <a:rPr lang="en-US" sz="2400" i="1" baseline="-25000" dirty="0"/>
              <a:t>n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err="1"/>
              <a:t>Contoh</a:t>
            </a:r>
            <a:r>
              <a:rPr lang="en-US" sz="2400" dirty="0"/>
              <a:t>: F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medan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0 </a:t>
            </a:r>
            <a:r>
              <a:rPr lang="en-US" sz="2400" dirty="0" err="1"/>
              <a:t>dan</a:t>
            </a:r>
            <a:r>
              <a:rPr lang="en-US" sz="2400" dirty="0"/>
              <a:t> 1</a:t>
            </a:r>
          </a:p>
          <a:p>
            <a:endParaRPr lang="en-US" sz="2400" dirty="0"/>
          </a:p>
          <a:p>
            <a:r>
              <a:rPr lang="en-US" sz="2400" dirty="0"/>
              <a:t>Medan </a:t>
            </a:r>
            <a:r>
              <a:rPr lang="en-US" sz="2400" dirty="0" err="1"/>
              <a:t>berhingga</a:t>
            </a:r>
            <a:r>
              <a:rPr lang="en-US" sz="2400" dirty="0"/>
              <a:t> </a:t>
            </a:r>
            <a:r>
              <a:rPr lang="en-US" sz="2400" dirty="0" err="1"/>
              <a:t>sering</a:t>
            </a:r>
            <a:r>
              <a:rPr lang="en-US" sz="2400" dirty="0"/>
              <a:t> </a:t>
            </a:r>
            <a:r>
              <a:rPr lang="en-US" sz="2400" dirty="0" err="1"/>
              <a:t>dinamakan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Galois Field</a:t>
            </a:r>
            <a:r>
              <a:rPr lang="en-US" sz="2400" dirty="0"/>
              <a:t>,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menghormati</a:t>
            </a:r>
            <a:r>
              <a:rPr lang="en-US" sz="2400" dirty="0"/>
              <a:t> </a:t>
            </a:r>
            <a:r>
              <a:rPr lang="en-US" sz="2400" dirty="0" err="1"/>
              <a:t>Evariste</a:t>
            </a:r>
            <a:r>
              <a:rPr lang="en-US" sz="2400" dirty="0"/>
              <a:t> Galois, </a:t>
            </a:r>
            <a:r>
              <a:rPr lang="en-US" sz="2400" dirty="0" err="1"/>
              <a:t>seorang</a:t>
            </a:r>
            <a:r>
              <a:rPr lang="en-US" sz="2400" dirty="0"/>
              <a:t> </a:t>
            </a:r>
            <a:r>
              <a:rPr lang="en-US" sz="2400" dirty="0" err="1"/>
              <a:t>matematikawan</a:t>
            </a:r>
            <a:r>
              <a:rPr lang="en-US" sz="2400" dirty="0"/>
              <a:t> </a:t>
            </a:r>
            <a:r>
              <a:rPr lang="en-US" sz="2400" dirty="0" err="1"/>
              <a:t>Perancis</a:t>
            </a:r>
            <a:r>
              <a:rPr lang="en-US" sz="2400" dirty="0"/>
              <a:t> (1811 – 1832)</a:t>
            </a:r>
            <a:endParaRPr lang="en-GB" sz="2400" dirty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8370" name="Picture 2" descr="Evariste galoi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889" y="457201"/>
            <a:ext cx="2230562" cy="288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124200" y="3483451"/>
          <a:ext cx="6400800" cy="2651760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</a:rPr>
                        <a:t>Born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25 October 1811</a:t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>
                          <a:effectLst/>
                          <a:hlinkClick r:id="rId3" tooltip="Bourg-la-Reine"/>
                        </a:rPr>
                        <a:t>Bourg-la-Reine</a:t>
                      </a:r>
                      <a:r>
                        <a:rPr lang="en-US">
                          <a:effectLst/>
                        </a:rPr>
                        <a:t>, </a:t>
                      </a:r>
                      <a:r>
                        <a:rPr lang="en-US">
                          <a:effectLst/>
                          <a:hlinkClick r:id="rId4" tooltip="First French Empire"/>
                        </a:rPr>
                        <a:t>French Empire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</a:rPr>
                        <a:t>Died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31 May 1832 (aged 20)</a:t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>
                          <a:effectLst/>
                        </a:rPr>
                        <a:t>Paris, </a:t>
                      </a:r>
                      <a:r>
                        <a:rPr lang="en-US">
                          <a:effectLst/>
                          <a:hlinkClick r:id="rId5" tooltip="July Monarchy"/>
                        </a:rPr>
                        <a:t>Kingdom of France</a:t>
                      </a:r>
                      <a:endParaRPr lang="en-US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</a:rPr>
                        <a:t>Nationality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French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</a:rPr>
                        <a:t>Fields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>
                          <a:effectLst/>
                        </a:rPr>
                        <a:t>Mathematics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</a:rPr>
                        <a:t>Known for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en-US" dirty="0">
                          <a:effectLst/>
                        </a:rPr>
                        <a:t>Work on the </a:t>
                      </a:r>
                      <a:r>
                        <a:rPr lang="en-US" dirty="0">
                          <a:effectLst/>
                          <a:hlinkClick r:id="rId6" tooltip="Theory of equations"/>
                        </a:rPr>
                        <a:t>theory of equations</a:t>
                      </a:r>
                      <a:r>
                        <a:rPr lang="en-US" dirty="0">
                          <a:effectLst/>
                        </a:rPr>
                        <a:t> and </a:t>
                      </a:r>
                      <a:r>
                        <a:rPr lang="en-US" dirty="0" err="1">
                          <a:effectLst/>
                          <a:hlinkClick r:id="rId7" tooltip="Abelian integral"/>
                        </a:rPr>
                        <a:t>Abelian</a:t>
                      </a:r>
                      <a:r>
                        <a:rPr lang="en-US" dirty="0">
                          <a:effectLst/>
                          <a:hlinkClick r:id="rId7" tooltip="Abelian integral"/>
                        </a:rPr>
                        <a:t> integrals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05400" y="87868"/>
            <a:ext cx="1539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Evariste</a:t>
            </a:r>
            <a:r>
              <a:rPr lang="en-US" dirty="0">
                <a:solidFill>
                  <a:srgbClr val="FF0000"/>
                </a:solidFill>
              </a:rPr>
              <a:t> Galois</a:t>
            </a:r>
          </a:p>
        </p:txBody>
      </p:sp>
    </p:spTree>
    <p:extLst>
      <p:ext uri="{BB962C8B-B14F-4D97-AF65-F5344CB8AC3E}">
        <p14:creationId xmlns:p14="http://schemas.microsoft.com/office/powerpoint/2010/main" val="517120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/>
              <a:t>Bahan Kuliah IF3058 Kriptografi</a:t>
            </a:r>
            <a:endParaRPr lang="en-GB"/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E00324-682D-4B27-A85E-D44E21440583}" type="slidenum">
              <a:rPr lang="en-GB"/>
              <a:pPr/>
              <a:t>14</a:t>
            </a:fld>
            <a:endParaRPr lang="en-GB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1026160" y="533400"/>
            <a:ext cx="8162925" cy="762000"/>
          </a:xfrm>
        </p:spPr>
        <p:txBody>
          <a:bodyPr/>
          <a:lstStyle/>
          <a:p>
            <a:pPr eaLnBrk="1" hangingPunct="1"/>
            <a:r>
              <a:rPr lang="en-US" b="1" dirty="0"/>
              <a:t>Medan </a:t>
            </a:r>
            <a:r>
              <a:rPr lang="en-US" b="1" dirty="0" err="1"/>
              <a:t>Berhingga</a:t>
            </a:r>
            <a:r>
              <a:rPr lang="en-US" b="1" dirty="0"/>
              <a:t> </a:t>
            </a:r>
            <a:r>
              <a:rPr lang="en-US" b="1" i="1" dirty="0" err="1"/>
              <a:t>F</a:t>
            </a:r>
            <a:r>
              <a:rPr lang="en-US" b="1" i="1" baseline="-25000" dirty="0" err="1"/>
              <a:t>p</a:t>
            </a:r>
            <a:endParaRPr lang="en-GB" b="1" i="1" dirty="0"/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6160" y="1600200"/>
            <a:ext cx="10327640" cy="472440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medan</a:t>
            </a:r>
            <a:r>
              <a:rPr lang="en-US" dirty="0"/>
              <a:t> </a:t>
            </a:r>
            <a:r>
              <a:rPr lang="en-US" dirty="0" err="1"/>
              <a:t>berhingga</a:t>
            </a:r>
            <a:r>
              <a:rPr lang="en-US" dirty="0"/>
              <a:t> yang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F</a:t>
            </a:r>
            <a:r>
              <a:rPr lang="en-US" baseline="-25000" dirty="0" err="1"/>
              <a:t>p</a:t>
            </a:r>
            <a:endParaRPr lang="en-US" baseline="-25000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err="1"/>
              <a:t>F</a:t>
            </a:r>
            <a:r>
              <a:rPr lang="en-US" baseline="-15000" dirty="0" err="1"/>
              <a:t>p</a:t>
            </a:r>
            <a:r>
              <a:rPr lang="en-US" baseline="-15000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medan</a:t>
            </a:r>
            <a:r>
              <a:rPr lang="en-US" dirty="0"/>
              <a:t> </a:t>
            </a:r>
            <a:r>
              <a:rPr lang="en-US" dirty="0" err="1"/>
              <a:t>berhingga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bulat</a:t>
            </a:r>
            <a:r>
              <a:rPr lang="en-US" dirty="0"/>
              <a:t> {0, 1, 2, …, p – 1}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prima,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yang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sbb</a:t>
            </a:r>
            <a:r>
              <a:rPr lang="en-US" dirty="0"/>
              <a:t>:</a:t>
            </a:r>
          </a:p>
          <a:p>
            <a:pPr eaLnBrk="1" hangingPunct="1"/>
            <a:endParaRPr lang="en-US" dirty="0"/>
          </a:p>
          <a:p>
            <a:pPr eaLnBrk="1" hangingPunct="1"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b="1" dirty="0"/>
              <a:t>1. </a:t>
            </a:r>
            <a:r>
              <a:rPr lang="en-US" b="1" dirty="0" err="1"/>
              <a:t>Penjumlahan</a:t>
            </a:r>
            <a:endParaRPr lang="en-US" b="1" dirty="0"/>
          </a:p>
          <a:p>
            <a:pPr eaLnBrk="1" hangingPunct="1">
              <a:buFont typeface="Wingdings" pitchFamily="2" charset="2"/>
              <a:buNone/>
            </a:pPr>
            <a:r>
              <a:rPr lang="en-US" dirty="0"/>
              <a:t>		</a:t>
            </a:r>
            <a:r>
              <a:rPr lang="en-US" dirty="0" err="1"/>
              <a:t>Jika</a:t>
            </a:r>
            <a:r>
              <a:rPr lang="en-US" dirty="0"/>
              <a:t> a, b </a:t>
            </a:r>
            <a:r>
              <a:rPr lang="en-US" dirty="0">
                <a:sym typeface="Symbol" pitchFamily="18" charset="2"/>
              </a:rPr>
              <a:t> </a:t>
            </a:r>
            <a:r>
              <a:rPr lang="en-US" dirty="0" err="1"/>
              <a:t>F</a:t>
            </a:r>
            <a:r>
              <a:rPr lang="en-US" baseline="-15000" dirty="0" err="1"/>
              <a:t>p</a:t>
            </a:r>
            <a:r>
              <a:rPr lang="en-US" baseline="-15000" dirty="0"/>
              <a:t>, </a:t>
            </a:r>
            <a:r>
              <a:rPr lang="en-US" dirty="0" err="1"/>
              <a:t>maka</a:t>
            </a:r>
            <a:r>
              <a:rPr lang="en-US" dirty="0"/>
              <a:t> a + b = r, 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endParaRPr lang="en-US" dirty="0"/>
          </a:p>
          <a:p>
            <a:pPr eaLnBrk="1" hangingPunct="1">
              <a:buFont typeface="Wingdings" pitchFamily="2" charset="2"/>
              <a:buNone/>
            </a:pPr>
            <a:r>
              <a:rPr lang="en-US" dirty="0"/>
              <a:t>		r = (a + b) mod p,  0 </a:t>
            </a:r>
            <a:r>
              <a:rPr lang="en-US" dirty="0">
                <a:sym typeface="Symbol" pitchFamily="18" charset="2"/>
              </a:rPr>
              <a:t> r  p – 1</a:t>
            </a:r>
          </a:p>
          <a:p>
            <a:pPr eaLnBrk="1" hangingPunct="1">
              <a:buFont typeface="Wingdings" pitchFamily="2" charset="2"/>
              <a:buNone/>
            </a:pPr>
            <a:endParaRPr lang="en-US" dirty="0">
              <a:sym typeface="Symbol" pitchFamily="18" charset="2"/>
            </a:endParaRPr>
          </a:p>
          <a:p>
            <a:pPr>
              <a:buNone/>
            </a:pPr>
            <a:r>
              <a:rPr lang="en-US" dirty="0"/>
              <a:t>	</a:t>
            </a:r>
            <a:r>
              <a:rPr lang="en-US" b="1" dirty="0"/>
              <a:t>2. </a:t>
            </a:r>
            <a:r>
              <a:rPr lang="en-US" b="1" dirty="0" err="1"/>
              <a:t>Perkalian</a:t>
            </a:r>
            <a:endParaRPr lang="en-US" b="1" dirty="0"/>
          </a:p>
          <a:p>
            <a:pPr>
              <a:buNone/>
            </a:pPr>
            <a:r>
              <a:rPr lang="en-US" dirty="0"/>
              <a:t>		</a:t>
            </a:r>
            <a:r>
              <a:rPr lang="en-US" dirty="0" err="1"/>
              <a:t>Jika</a:t>
            </a:r>
            <a:r>
              <a:rPr lang="en-US" dirty="0"/>
              <a:t> a, b </a:t>
            </a:r>
            <a:r>
              <a:rPr lang="en-US" dirty="0">
                <a:sym typeface="Symbol" pitchFamily="18" charset="2"/>
              </a:rPr>
              <a:t> </a:t>
            </a:r>
            <a:r>
              <a:rPr lang="en-US" dirty="0" err="1"/>
              <a:t>F</a:t>
            </a:r>
            <a:r>
              <a:rPr lang="en-US" baseline="-15000" dirty="0" err="1"/>
              <a:t>p</a:t>
            </a:r>
            <a:r>
              <a:rPr lang="en-US" baseline="-15000" dirty="0"/>
              <a:t>, </a:t>
            </a:r>
            <a:r>
              <a:rPr lang="en-US" dirty="0" err="1"/>
              <a:t>maka</a:t>
            </a:r>
            <a:r>
              <a:rPr lang="en-US" dirty="0"/>
              <a:t> a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b = s, 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endParaRPr lang="en-US" dirty="0"/>
          </a:p>
          <a:p>
            <a:pPr>
              <a:buNone/>
            </a:pPr>
            <a:r>
              <a:rPr lang="en-US" dirty="0"/>
              <a:t>		s = (a 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b) mod p,   0 </a:t>
            </a:r>
            <a:r>
              <a:rPr lang="en-US" dirty="0">
                <a:sym typeface="Symbol" pitchFamily="18" charset="2"/>
              </a:rPr>
              <a:t> s  p – 1 </a:t>
            </a:r>
            <a:endParaRPr lang="en-US" dirty="0"/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/>
            <a:endParaRPr lang="en-GB" sz="2400" baseline="-15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/>
              <a:t>Bahan Kuliah IF3058 Kriptografi</a:t>
            </a:r>
            <a:endParaRPr lang="en-GB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D0401A-DCEA-4708-9BBC-20B41D389F64}" type="slidenum">
              <a:rPr lang="en-GB"/>
              <a:pPr/>
              <a:t>15</a:t>
            </a:fld>
            <a:endParaRPr lang="en-GB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2395539" y="862013"/>
            <a:ext cx="8162925" cy="762000"/>
          </a:xfrm>
        </p:spPr>
        <p:txBody>
          <a:bodyPr/>
          <a:lstStyle/>
          <a:p>
            <a:pPr eaLnBrk="1" hangingPunct="1"/>
            <a:r>
              <a:rPr lang="en-US"/>
              <a:t>	</a:t>
            </a:r>
            <a:endParaRPr lang="en-GB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9520" y="990601"/>
            <a:ext cx="9641840" cy="51355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dirty="0" err="1"/>
              <a:t>Contoh</a:t>
            </a:r>
            <a:r>
              <a:rPr lang="en-US" dirty="0"/>
              <a:t>: F</a:t>
            </a:r>
            <a:r>
              <a:rPr lang="en-US" baseline="-25000" dirty="0"/>
              <a:t>23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{0, 1, 2, …, 22}.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/>
              <a:t>	    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aritmetika</a:t>
            </a:r>
            <a:r>
              <a:rPr lang="en-US" dirty="0"/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/>
              <a:t>	 	12 + 20 = 9 (</a:t>
            </a:r>
            <a:r>
              <a:rPr lang="en-US" dirty="0" err="1"/>
              <a:t>karena</a:t>
            </a:r>
            <a:r>
              <a:rPr lang="en-US" dirty="0"/>
              <a:t> 12 + 20 = 32 mod 23 = 9)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/>
              <a:t>		8 </a:t>
            </a:r>
            <a:r>
              <a:rPr lang="en-US" dirty="0">
                <a:sym typeface="Symbol"/>
              </a:rPr>
              <a:t></a:t>
            </a:r>
            <a:r>
              <a:rPr lang="en-US" dirty="0">
                <a:sym typeface="Symbol" pitchFamily="18" charset="2"/>
              </a:rPr>
              <a:t> 9 = 3 (</a:t>
            </a:r>
            <a:r>
              <a:rPr lang="en-US" dirty="0" err="1">
                <a:sym typeface="Symbol" pitchFamily="18" charset="2"/>
              </a:rPr>
              <a:t>karena</a:t>
            </a:r>
            <a:r>
              <a:rPr lang="en-US" dirty="0">
                <a:sym typeface="Symbol" pitchFamily="18" charset="2"/>
              </a:rPr>
              <a:t> 8  9 = 72 mod 23 = 3)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/>
              <a:t>Bahan Kuliah IF3058 Kriptografi</a:t>
            </a:r>
            <a:endParaRPr lang="en-GB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DD3003-30AD-4EA2-AF27-C7FA0500B488}" type="slidenum">
              <a:rPr lang="en-GB"/>
              <a:pPr/>
              <a:t>16</a:t>
            </a:fld>
            <a:endParaRPr lang="en-GB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919481" y="681037"/>
            <a:ext cx="8162925" cy="762000"/>
          </a:xfrm>
        </p:spPr>
        <p:txBody>
          <a:bodyPr/>
          <a:lstStyle/>
          <a:p>
            <a:pPr eaLnBrk="1" hangingPunct="1"/>
            <a:r>
              <a:rPr lang="en-US" b="1" dirty="0"/>
              <a:t>Medan Galois (</a:t>
            </a:r>
            <a:r>
              <a:rPr lang="en-US" b="1" i="1" dirty="0"/>
              <a:t>Galois Field</a:t>
            </a:r>
            <a:r>
              <a:rPr lang="en-US" b="1" dirty="0"/>
              <a:t>)</a:t>
            </a:r>
            <a:endParaRPr lang="en-GB" b="1" dirty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Medan Galois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medan</a:t>
            </a:r>
            <a:r>
              <a:rPr lang="en-US" dirty="0"/>
              <a:t> </a:t>
            </a:r>
            <a:r>
              <a:rPr lang="en-US" dirty="0" err="1"/>
              <a:t>berhingga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 err="1"/>
              <a:t>p</a:t>
            </a:r>
            <a:r>
              <a:rPr lang="en-US" i="1" baseline="30000" dirty="0" err="1"/>
              <a:t>n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, 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prima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 1</a:t>
            </a:r>
            <a:r>
              <a:rPr lang="en-US" dirty="0"/>
              <a:t>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err="1"/>
              <a:t>Notasi</a:t>
            </a:r>
            <a:r>
              <a:rPr lang="en-US" dirty="0"/>
              <a:t>: </a:t>
            </a:r>
            <a:r>
              <a:rPr lang="en-US" i="1" dirty="0"/>
              <a:t>GF</a:t>
            </a:r>
            <a:r>
              <a:rPr lang="en-US" dirty="0"/>
              <a:t>(</a:t>
            </a:r>
            <a:r>
              <a:rPr lang="en-US" i="1" dirty="0" err="1"/>
              <a:t>p</a:t>
            </a:r>
            <a:r>
              <a:rPr lang="en-US" i="1" baseline="30000" dirty="0" err="1"/>
              <a:t>n</a:t>
            </a:r>
            <a:r>
              <a:rPr lang="en-US" dirty="0"/>
              <a:t>)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err="1"/>
              <a:t>Kasus</a:t>
            </a:r>
            <a:r>
              <a:rPr lang="en-US" dirty="0"/>
              <a:t> paling </a:t>
            </a:r>
            <a:r>
              <a:rPr lang="en-US" dirty="0" err="1"/>
              <a:t>sederhana</a:t>
            </a:r>
            <a:r>
              <a:rPr lang="en-US" dirty="0"/>
              <a:t>: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= 1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GF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), yang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dalam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hal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ini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elemen-elemennya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dinyatakan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di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dalam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himpunan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{0, 1, 2, …, 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– 1} dan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operasi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penjumlahan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dan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perkalian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dilakukan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dalam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modulus 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/>
              <a:t>Bahan Kuliah IF3058 Kriptografi</a:t>
            </a:r>
            <a:endParaRPr lang="en-GB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009E65-E66C-410A-A6BD-6B545190FC46}" type="slidenum">
              <a:rPr lang="en-GB"/>
              <a:pPr/>
              <a:t>17</a:t>
            </a:fld>
            <a:endParaRPr lang="en-GB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19201"/>
            <a:ext cx="8636000" cy="5008879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GF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(2):</a:t>
            </a:r>
            <a:endParaRPr lang="en-US" sz="2000" dirty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+    0    1		   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Symbol"/>
              </a:rPr>
              <a:t>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   0	 1    </a:t>
            </a:r>
            <a:endParaRPr lang="en-US" sz="2000" dirty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 0    0    1		   0    0    0    </a:t>
            </a:r>
            <a:endParaRPr lang="en-US" sz="2000" dirty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 1    1    0		   1    0    1   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GF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(3):</a:t>
            </a:r>
            <a:endParaRPr lang="en-US" sz="2000" dirty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+    0    1    2        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Symbol"/>
              </a:rPr>
              <a:t>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   0	1   2</a:t>
            </a:r>
            <a:endParaRPr lang="en-US" sz="2000" dirty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 0    0    1    2        0    0   0   0</a:t>
            </a:r>
            <a:endParaRPr lang="en-US" sz="2000" dirty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 1    1    2    0        1    0   1   2</a:t>
            </a:r>
            <a:endParaRPr lang="en-US" sz="2000" dirty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Times New Roman" pitchFamily="18" charset="0"/>
              </a:rPr>
              <a:t>	 2    2    0    1        2    0   2   1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 </a:t>
            </a:r>
            <a:endParaRPr lang="en-US" sz="2000" dirty="0">
              <a:latin typeface="Arial Unicode MS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000" dirty="0"/>
          </a:p>
        </p:txBody>
      </p:sp>
      <p:cxnSp>
        <p:nvCxnSpPr>
          <p:cNvPr id="17413" name="Straight Connector 7"/>
          <p:cNvCxnSpPr>
            <a:cxnSpLocks noChangeShapeType="1"/>
          </p:cNvCxnSpPr>
          <p:nvPr/>
        </p:nvCxnSpPr>
        <p:spPr bwMode="auto">
          <a:xfrm>
            <a:off x="2590800" y="1981200"/>
            <a:ext cx="21336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4" name="Straight Connector 9"/>
          <p:cNvCxnSpPr>
            <a:cxnSpLocks noChangeShapeType="1"/>
          </p:cNvCxnSpPr>
          <p:nvPr/>
        </p:nvCxnSpPr>
        <p:spPr bwMode="auto">
          <a:xfrm rot="5400000">
            <a:off x="2592387" y="2132014"/>
            <a:ext cx="10668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5" name="Straight Connector 11"/>
          <p:cNvCxnSpPr>
            <a:cxnSpLocks noChangeShapeType="1"/>
          </p:cNvCxnSpPr>
          <p:nvPr/>
        </p:nvCxnSpPr>
        <p:spPr bwMode="auto">
          <a:xfrm>
            <a:off x="6172200" y="1981200"/>
            <a:ext cx="21336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6" name="Straight Connector 13"/>
          <p:cNvCxnSpPr>
            <a:cxnSpLocks noChangeShapeType="1"/>
          </p:cNvCxnSpPr>
          <p:nvPr/>
        </p:nvCxnSpPr>
        <p:spPr bwMode="auto">
          <a:xfrm rot="5400000">
            <a:off x="6249987" y="2208214"/>
            <a:ext cx="10668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7" name="Straight Connector 15"/>
          <p:cNvCxnSpPr>
            <a:cxnSpLocks noChangeShapeType="1"/>
          </p:cNvCxnSpPr>
          <p:nvPr/>
        </p:nvCxnSpPr>
        <p:spPr bwMode="auto">
          <a:xfrm>
            <a:off x="2552700" y="4023360"/>
            <a:ext cx="29718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8" name="Straight Connector 17"/>
          <p:cNvCxnSpPr>
            <a:cxnSpLocks noChangeShapeType="1"/>
          </p:cNvCxnSpPr>
          <p:nvPr/>
        </p:nvCxnSpPr>
        <p:spPr bwMode="auto">
          <a:xfrm rot="5400000">
            <a:off x="2401887" y="4303714"/>
            <a:ext cx="14478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9" name="Straight Connector 19"/>
          <p:cNvCxnSpPr>
            <a:cxnSpLocks noChangeShapeType="1"/>
          </p:cNvCxnSpPr>
          <p:nvPr/>
        </p:nvCxnSpPr>
        <p:spPr bwMode="auto">
          <a:xfrm>
            <a:off x="6172200" y="4021772"/>
            <a:ext cx="25908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20" name="Straight Connector 21"/>
          <p:cNvCxnSpPr>
            <a:cxnSpLocks noChangeShapeType="1"/>
          </p:cNvCxnSpPr>
          <p:nvPr/>
        </p:nvCxnSpPr>
        <p:spPr bwMode="auto">
          <a:xfrm rot="5400000">
            <a:off x="6021387" y="4189414"/>
            <a:ext cx="15240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1DB8955-042A-443F-9271-B7E54A73BCA1}"/>
              </a:ext>
            </a:extLst>
          </p:cNvPr>
          <p:cNvSpPr txBox="1"/>
          <p:nvPr/>
        </p:nvSpPr>
        <p:spPr>
          <a:xfrm>
            <a:off x="717226" y="1138536"/>
            <a:ext cx="1231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p</a:t>
            </a:r>
            <a:r>
              <a:rPr lang="en-US" sz="2400" dirty="0"/>
              <a:t> = 2 </a:t>
            </a:r>
            <a:r>
              <a:rPr lang="en-US" sz="2400" dirty="0">
                <a:sym typeface="Symbol" panose="05050102010706020507" pitchFamily="18" charset="2"/>
              </a:rPr>
              <a:t> </a:t>
            </a:r>
            <a:endParaRPr lang="en-US" sz="2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F2777C0-D5B3-4173-9865-624D11C17497}"/>
              </a:ext>
            </a:extLst>
          </p:cNvPr>
          <p:cNvSpPr txBox="1"/>
          <p:nvPr/>
        </p:nvSpPr>
        <p:spPr>
          <a:xfrm>
            <a:off x="806686" y="3119736"/>
            <a:ext cx="1231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p</a:t>
            </a:r>
            <a:r>
              <a:rPr lang="en-US" sz="2400" dirty="0"/>
              <a:t> = 3 </a:t>
            </a:r>
            <a:r>
              <a:rPr lang="en-US" sz="2400" dirty="0">
                <a:sym typeface="Symbol" panose="05050102010706020507" pitchFamily="18" charset="2"/>
              </a:rPr>
              <a:t> </a:t>
            </a:r>
            <a:endParaRPr 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533401"/>
            <a:ext cx="10688320" cy="5592763"/>
          </a:xfrm>
        </p:spPr>
        <p:txBody>
          <a:bodyPr>
            <a:normAutofit/>
          </a:bodyPr>
          <a:lstStyle/>
          <a:p>
            <a:r>
              <a:rPr lang="en-US" sz="2400" dirty="0" err="1"/>
              <a:t>Contoh</a:t>
            </a:r>
            <a:r>
              <a:rPr lang="en-US" sz="2400" dirty="0"/>
              <a:t>:  </a:t>
            </a:r>
            <a:r>
              <a:rPr lang="en-US" sz="2400" dirty="0" err="1"/>
              <a:t>Bentuklah</a:t>
            </a:r>
            <a:r>
              <a:rPr lang="en-US" sz="2400" dirty="0"/>
              <a:t> </a:t>
            </a:r>
            <a:r>
              <a:rPr lang="en-US" sz="2400" dirty="0" err="1"/>
              <a:t>tabel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GF(11), </a:t>
            </a:r>
            <a:r>
              <a:rPr lang="en-US" sz="2400" dirty="0" err="1"/>
              <a:t>kemudian</a:t>
            </a:r>
            <a:r>
              <a:rPr lang="en-US" sz="2400" dirty="0"/>
              <a:t> </a:t>
            </a:r>
            <a:r>
              <a:rPr lang="en-US" sz="2400" dirty="0" err="1"/>
              <a:t>tentukan</a:t>
            </a:r>
            <a:r>
              <a:rPr lang="en-US" sz="2400" dirty="0"/>
              <a:t> solusi </a:t>
            </a:r>
            <a:r>
              <a:rPr lang="en-US" sz="2400" dirty="0" err="1"/>
              <a:t>untuk</a:t>
            </a:r>
            <a:r>
              <a:rPr lang="en-US" sz="2400" dirty="0"/>
              <a:t> x</a:t>
            </a:r>
            <a:r>
              <a:rPr lang="en-US" sz="2400" baseline="30000" dirty="0"/>
              <a:t>2</a:t>
            </a:r>
            <a:r>
              <a:rPr lang="en-US" sz="2400" dirty="0"/>
              <a:t>  </a:t>
            </a:r>
            <a:r>
              <a:rPr lang="en-US" sz="2400" dirty="0">
                <a:sym typeface="Symbol"/>
              </a:rPr>
              <a:t> 5 (mod 11)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524000"/>
            <a:ext cx="5257800" cy="4612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7620000" y="2209800"/>
            <a:ext cx="240642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  </a:t>
            </a:r>
            <a:r>
              <a:rPr lang="en-US" sz="2400" dirty="0">
                <a:sym typeface="Symbol"/>
              </a:rPr>
              <a:t> 5 (mod 11)</a:t>
            </a:r>
          </a:p>
          <a:p>
            <a:r>
              <a:rPr lang="en-US" sz="2400" dirty="0" err="1">
                <a:sym typeface="Symbol"/>
              </a:rPr>
              <a:t>Maka</a:t>
            </a:r>
            <a:r>
              <a:rPr lang="en-US" sz="2400" dirty="0">
                <a:sym typeface="Symbol"/>
              </a:rPr>
              <a:t>:</a:t>
            </a:r>
          </a:p>
          <a:p>
            <a:r>
              <a:rPr lang="en-US" sz="2400" dirty="0">
                <a:sym typeface="Symbol"/>
              </a:rPr>
              <a:t>   x</a:t>
            </a:r>
            <a:r>
              <a:rPr lang="en-US" sz="2400" baseline="30000" dirty="0">
                <a:sym typeface="Symbol"/>
              </a:rPr>
              <a:t>2</a:t>
            </a:r>
            <a:r>
              <a:rPr lang="en-US" sz="2400" dirty="0">
                <a:sym typeface="Symbol"/>
              </a:rPr>
              <a:t> = 16 </a:t>
            </a:r>
            <a:r>
              <a:rPr lang="en-US" sz="2400" dirty="0">
                <a:sym typeface="Wingdings" pitchFamily="2" charset="2"/>
              </a:rPr>
              <a:t> x</a:t>
            </a:r>
            <a:r>
              <a:rPr lang="en-US" sz="2400" baseline="-25000" dirty="0">
                <a:sym typeface="Wingdings" pitchFamily="2" charset="2"/>
              </a:rPr>
              <a:t>1</a:t>
            </a:r>
            <a:r>
              <a:rPr lang="en-US" sz="2400" dirty="0">
                <a:sym typeface="Wingdings" pitchFamily="2" charset="2"/>
              </a:rPr>
              <a:t> = 4</a:t>
            </a:r>
          </a:p>
          <a:p>
            <a:r>
              <a:rPr lang="en-US" sz="2400" dirty="0">
                <a:sym typeface="Wingdings" pitchFamily="2" charset="2"/>
              </a:rPr>
              <a:t>   x</a:t>
            </a:r>
            <a:r>
              <a:rPr lang="en-US" sz="2400" baseline="30000" dirty="0">
                <a:sym typeface="Wingdings" pitchFamily="2" charset="2"/>
              </a:rPr>
              <a:t>2</a:t>
            </a:r>
            <a:r>
              <a:rPr lang="en-US" sz="2400" dirty="0">
                <a:sym typeface="Wingdings" pitchFamily="2" charset="2"/>
              </a:rPr>
              <a:t> = 49  x</a:t>
            </a:r>
            <a:r>
              <a:rPr lang="en-US" sz="2400" baseline="-25000" dirty="0">
                <a:sym typeface="Wingdings" pitchFamily="2" charset="2"/>
              </a:rPr>
              <a:t>2</a:t>
            </a:r>
            <a:r>
              <a:rPr lang="en-US" sz="2400" dirty="0">
                <a:sym typeface="Wingdings" pitchFamily="2" charset="2"/>
              </a:rPr>
              <a:t> = 7</a:t>
            </a:r>
          </a:p>
          <a:p>
            <a:endParaRPr lang="en-US" sz="2400" dirty="0">
              <a:sym typeface="Wingdings" pitchFamily="2" charset="2"/>
            </a:endParaRPr>
          </a:p>
          <a:p>
            <a:r>
              <a:rPr lang="en-US" sz="2400" dirty="0">
                <a:sym typeface="Wingdings" pitchFamily="2" charset="2"/>
              </a:rPr>
              <a:t>	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543801" y="4191001"/>
            <a:ext cx="31053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Cara lain:  </a:t>
            </a:r>
            <a:r>
              <a:rPr lang="en-US" dirty="0" err="1"/>
              <a:t>cari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</a:p>
          <a:p>
            <a:r>
              <a:rPr lang="en-US" dirty="0"/>
              <a:t>diagonal = 5,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ambil</a:t>
            </a:r>
            <a:r>
              <a:rPr lang="en-US" dirty="0"/>
              <a:t> </a:t>
            </a:r>
            <a:r>
              <a:rPr lang="en-US" dirty="0" err="1"/>
              <a:t>elemen</a:t>
            </a:r>
            <a:endParaRPr lang="en-US" dirty="0"/>
          </a:p>
          <a:p>
            <a:r>
              <a:rPr lang="en-US" dirty="0" err="1"/>
              <a:t>mendatar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</a:p>
          <a:p>
            <a:r>
              <a:rPr lang="en-US" dirty="0" err="1"/>
              <a:t>Vertikalnya</a:t>
            </a:r>
            <a:r>
              <a:rPr lang="en-US" dirty="0"/>
              <a:t> (</a:t>
            </a:r>
            <a:r>
              <a:rPr lang="en-US" dirty="0" err="1"/>
              <a:t>dilingkari</a:t>
            </a:r>
            <a:r>
              <a:rPr lang="en-US" dirty="0"/>
              <a:t>).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20640" y="6096000"/>
            <a:ext cx="5347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: Andreas Steffen, Elliptic Curve Cryptography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Galois Field GF(2</a:t>
            </a:r>
            <a:r>
              <a:rPr lang="en-US" b="1" baseline="30000" dirty="0">
                <a:latin typeface="+mn-lt"/>
              </a:rPr>
              <a:t>m</a:t>
            </a:r>
            <a:r>
              <a:rPr lang="en-US" b="1" dirty="0">
                <a:latin typeface="+mn-lt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040" y="1601787"/>
            <a:ext cx="10515600" cy="4754563"/>
          </a:xfrm>
        </p:spPr>
        <p:txBody>
          <a:bodyPr>
            <a:normAutofit/>
          </a:bodyPr>
          <a:lstStyle/>
          <a:p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medan</a:t>
            </a:r>
            <a:r>
              <a:rPr lang="en-US" sz="2400" dirty="0"/>
              <a:t> </a:t>
            </a:r>
            <a:r>
              <a:rPr lang="en-US" sz="2400" dirty="0" err="1"/>
              <a:t>berhingga</a:t>
            </a:r>
            <a:r>
              <a:rPr lang="en-US" sz="2400" dirty="0"/>
              <a:t> </a:t>
            </a:r>
            <a:r>
              <a:rPr lang="en-US" sz="2400" dirty="0" err="1"/>
              <a:t>biner</a:t>
            </a:r>
            <a:r>
              <a:rPr lang="en-US" sz="2400" dirty="0"/>
              <a:t>.  </a:t>
            </a:r>
          </a:p>
          <a:p>
            <a:r>
              <a:rPr lang="en-US" sz="2400" dirty="0"/>
              <a:t>GF(2</a:t>
            </a:r>
            <a:r>
              <a:rPr lang="en-US" sz="2400" baseline="30000" dirty="0"/>
              <a:t>m</a:t>
            </a:r>
            <a:r>
              <a:rPr lang="en-US" sz="2400" dirty="0"/>
              <a:t>) </a:t>
            </a:r>
            <a:r>
              <a:rPr lang="en-US" sz="2400" dirty="0" err="1"/>
              <a:t>atau</a:t>
            </a:r>
            <a:r>
              <a:rPr lang="en-US" sz="2400" dirty="0"/>
              <a:t> F</a:t>
            </a:r>
            <a:r>
              <a:rPr lang="en-US" sz="2400" baseline="-25000" dirty="0"/>
              <a:t>2</a:t>
            </a:r>
            <a:r>
              <a:rPr lang="en-US" sz="2400" baseline="30000" dirty="0"/>
              <a:t>m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berdimensi</a:t>
            </a:r>
            <a:r>
              <a:rPr lang="en-US" sz="2400" dirty="0"/>
              <a:t> </a:t>
            </a:r>
            <a:r>
              <a:rPr lang="en-US" sz="2400" i="1" dirty="0"/>
              <a:t>m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GF(2). 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GF(2</a:t>
            </a:r>
            <a:r>
              <a:rPr lang="en-US" sz="2400" baseline="30000" dirty="0"/>
              <a:t>m</a:t>
            </a:r>
            <a:r>
              <a:rPr lang="en-US" sz="2400" dirty="0"/>
              <a:t>) </a:t>
            </a:r>
            <a:r>
              <a:rPr lang="en-US" sz="2400" dirty="0" err="1"/>
              <a:t>adalah</a:t>
            </a:r>
            <a:r>
              <a:rPr lang="en-US" sz="2400" dirty="0"/>
              <a:t> integer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representasi</a:t>
            </a:r>
            <a:r>
              <a:rPr lang="en-US" sz="2400" dirty="0"/>
              <a:t> </a:t>
            </a:r>
            <a:r>
              <a:rPr lang="en-US" sz="2400" dirty="0" err="1"/>
              <a:t>biner</a:t>
            </a:r>
            <a:r>
              <a:rPr lang="en-US" sz="2400" dirty="0"/>
              <a:t> </a:t>
            </a:r>
            <a:r>
              <a:rPr lang="en-US" sz="2400" dirty="0" err="1"/>
              <a:t>sepanjang</a:t>
            </a:r>
            <a:r>
              <a:rPr lang="en-US" sz="2400" dirty="0"/>
              <a:t> </a:t>
            </a:r>
            <a:r>
              <a:rPr lang="en-US" sz="2400" dirty="0" err="1"/>
              <a:t>maksimal</a:t>
            </a:r>
            <a:r>
              <a:rPr lang="en-US" sz="2400" dirty="0"/>
              <a:t> </a:t>
            </a:r>
            <a:r>
              <a:rPr lang="en-US" sz="2400" i="1" dirty="0"/>
              <a:t>m</a:t>
            </a:r>
            <a:r>
              <a:rPr lang="en-US" sz="2400" dirty="0"/>
              <a:t> bit. </a:t>
            </a:r>
          </a:p>
          <a:p>
            <a:endParaRPr lang="en-US" sz="2400" dirty="0"/>
          </a:p>
          <a:p>
            <a:r>
              <a:rPr lang="en-US" sz="2400" dirty="0"/>
              <a:t>String </a:t>
            </a:r>
            <a:r>
              <a:rPr lang="en-US" sz="2400" dirty="0" err="1"/>
              <a:t>biner</a:t>
            </a:r>
            <a:r>
              <a:rPr lang="en-US" sz="2400" dirty="0"/>
              <a:t> </a:t>
            </a:r>
            <a:r>
              <a:rPr lang="en-US" sz="2400" dirty="0">
                <a:sym typeface="Symbol" pitchFamily="18" charset="2"/>
              </a:rPr>
              <a:t>a</a:t>
            </a:r>
            <a:r>
              <a:rPr lang="en-US" sz="2400" baseline="-25000" dirty="0">
                <a:sym typeface="Symbol" pitchFamily="18" charset="2"/>
              </a:rPr>
              <a:t>m-1</a:t>
            </a:r>
            <a:r>
              <a:rPr lang="en-US" sz="2400" dirty="0">
                <a:sym typeface="Symbol" pitchFamily="18" charset="2"/>
              </a:rPr>
              <a:t>a</a:t>
            </a:r>
            <a:r>
              <a:rPr lang="en-US" sz="2400" baseline="-25000" dirty="0">
                <a:sym typeface="Symbol" pitchFamily="18" charset="2"/>
              </a:rPr>
              <a:t>m-2</a:t>
            </a:r>
            <a:r>
              <a:rPr lang="en-US" sz="2400" dirty="0">
                <a:sym typeface="Symbol" pitchFamily="18" charset="2"/>
              </a:rPr>
              <a:t> … a</a:t>
            </a:r>
            <a:r>
              <a:rPr lang="en-US" sz="2400" baseline="-25000" dirty="0">
                <a:sym typeface="Symbol" pitchFamily="18" charset="2"/>
              </a:rPr>
              <a:t>1</a:t>
            </a:r>
            <a:r>
              <a:rPr lang="en-US" sz="2400" dirty="0">
                <a:sym typeface="Symbol" pitchFamily="18" charset="2"/>
              </a:rPr>
              <a:t>a</a:t>
            </a:r>
            <a:r>
              <a:rPr lang="en-US" sz="2400" baseline="-25000" dirty="0">
                <a:sym typeface="Symbol" pitchFamily="18" charset="2"/>
              </a:rPr>
              <a:t>0</a:t>
            </a:r>
            <a:r>
              <a:rPr lang="en-US" sz="2400" dirty="0">
                <a:sym typeface="Symbol" pitchFamily="18" charset="2"/>
              </a:rPr>
              <a:t>,  a</a:t>
            </a:r>
            <a:r>
              <a:rPr lang="en-US" sz="2400" baseline="-25000" dirty="0">
                <a:sym typeface="Symbol" pitchFamily="18" charset="2"/>
              </a:rPr>
              <a:t>i </a:t>
            </a:r>
            <a:r>
              <a:rPr lang="en-US" sz="2400" b="1" dirty="0">
                <a:cs typeface="Lucida Sans Unicode" pitchFamily="34" charset="0"/>
                <a:sym typeface="Symbol" pitchFamily="18" charset="2"/>
              </a:rPr>
              <a:t></a:t>
            </a:r>
            <a:r>
              <a:rPr lang="en-US" sz="2400" b="1" dirty="0">
                <a:solidFill>
                  <a:srgbClr val="F8F8F8"/>
                </a:solidFill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>
                <a:sym typeface="Symbol" pitchFamily="18" charset="2"/>
              </a:rPr>
              <a:t>{0,1}, </a:t>
            </a:r>
            <a:r>
              <a:rPr lang="en-US" sz="2400" dirty="0" err="1">
                <a:sym typeface="Symbol" pitchFamily="18" charset="2"/>
              </a:rPr>
              <a:t>dapat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err="1">
                <a:sym typeface="Symbol" pitchFamily="18" charset="2"/>
              </a:rPr>
              <a:t>dinyatakan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err="1">
                <a:sym typeface="Symbol" pitchFamily="18" charset="2"/>
              </a:rPr>
              <a:t>dalam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err="1">
                <a:sym typeface="Symbol" pitchFamily="18" charset="2"/>
              </a:rPr>
              <a:t>polinom</a:t>
            </a:r>
            <a:r>
              <a:rPr lang="en-US" sz="2400" dirty="0">
                <a:sym typeface="Symbol" pitchFamily="18" charset="2"/>
              </a:rPr>
              <a:t> a</a:t>
            </a:r>
            <a:r>
              <a:rPr lang="en-US" sz="2400" baseline="-25000" dirty="0">
                <a:sym typeface="Symbol" pitchFamily="18" charset="2"/>
              </a:rPr>
              <a:t>m-1</a:t>
            </a:r>
            <a:r>
              <a:rPr lang="en-US" sz="2400" dirty="0">
                <a:sym typeface="Symbol" pitchFamily="18" charset="2"/>
              </a:rPr>
              <a:t>x</a:t>
            </a:r>
            <a:r>
              <a:rPr lang="en-US" sz="2400" baseline="30000" dirty="0">
                <a:sym typeface="Symbol" pitchFamily="18" charset="2"/>
              </a:rPr>
              <a:t>m-1</a:t>
            </a:r>
            <a:r>
              <a:rPr lang="en-US" sz="2400" dirty="0">
                <a:sym typeface="Symbol" pitchFamily="18" charset="2"/>
              </a:rPr>
              <a:t> + a</a:t>
            </a:r>
            <a:r>
              <a:rPr lang="en-US" sz="2400" baseline="-25000" dirty="0">
                <a:sym typeface="Symbol" pitchFamily="18" charset="2"/>
              </a:rPr>
              <a:t>m-2</a:t>
            </a:r>
            <a:r>
              <a:rPr lang="en-US" sz="2400" dirty="0">
                <a:sym typeface="Symbol" pitchFamily="18" charset="2"/>
              </a:rPr>
              <a:t>x</a:t>
            </a:r>
            <a:r>
              <a:rPr lang="en-US" sz="2400" baseline="30000" dirty="0">
                <a:sym typeface="Symbol" pitchFamily="18" charset="2"/>
              </a:rPr>
              <a:t>m-2</a:t>
            </a:r>
            <a:r>
              <a:rPr lang="en-US" sz="2400" dirty="0">
                <a:sym typeface="Symbol" pitchFamily="18" charset="2"/>
              </a:rPr>
              <a:t> + … + a</a:t>
            </a:r>
            <a:r>
              <a:rPr lang="en-US" sz="2400" baseline="-25000" dirty="0">
                <a:sym typeface="Symbol" pitchFamily="18" charset="2"/>
              </a:rPr>
              <a:t>1</a:t>
            </a:r>
            <a:r>
              <a:rPr lang="en-US" sz="2400" dirty="0">
                <a:sym typeface="Symbol" pitchFamily="18" charset="2"/>
              </a:rPr>
              <a:t>x + a</a:t>
            </a:r>
            <a:r>
              <a:rPr lang="en-US" sz="2400" baseline="-25000" dirty="0">
                <a:sym typeface="Symbol" pitchFamily="18" charset="2"/>
              </a:rPr>
              <a:t>0</a:t>
            </a:r>
            <a:endParaRPr lang="en-US" sz="2400" dirty="0">
              <a:sym typeface="Symbol" pitchFamily="18" charset="2"/>
            </a:endParaRPr>
          </a:p>
          <a:p>
            <a:endParaRPr lang="en-US" sz="2400" dirty="0">
              <a:sym typeface="Symbol" pitchFamily="18" charset="2"/>
            </a:endParaRPr>
          </a:p>
          <a:p>
            <a:r>
              <a:rPr lang="en-US" sz="2400" dirty="0" err="1">
                <a:sym typeface="Symbol" pitchFamily="18" charset="2"/>
              </a:rPr>
              <a:t>Jadi</a:t>
            </a:r>
            <a:r>
              <a:rPr lang="en-US" sz="2400" dirty="0">
                <a:sym typeface="Symbol" pitchFamily="18" charset="2"/>
              </a:rPr>
              <a:t>, </a:t>
            </a:r>
            <a:r>
              <a:rPr lang="en-US" sz="2400" dirty="0" err="1">
                <a:sym typeface="Symbol" pitchFamily="18" charset="2"/>
              </a:rPr>
              <a:t>setiap</a:t>
            </a:r>
            <a:r>
              <a:rPr lang="en-US" sz="2400" dirty="0">
                <a:sym typeface="Symbol" pitchFamily="18" charset="2"/>
              </a:rPr>
              <a:t> a </a:t>
            </a:r>
            <a:r>
              <a:rPr lang="en-US" sz="2400" b="1" dirty="0">
                <a:cs typeface="Lucida Sans Unicode" pitchFamily="34" charset="0"/>
                <a:sym typeface="Symbol" pitchFamily="18" charset="2"/>
              </a:rPr>
              <a:t></a:t>
            </a:r>
            <a:r>
              <a:rPr lang="en-US" sz="2400" b="1" dirty="0">
                <a:solidFill>
                  <a:srgbClr val="F8F8F8"/>
                </a:solidFill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>
                <a:sym typeface="Symbol" pitchFamily="18" charset="2"/>
              </a:rPr>
              <a:t>GF(2</a:t>
            </a:r>
            <a:r>
              <a:rPr lang="en-US" sz="2400" baseline="30000" dirty="0">
                <a:sym typeface="Symbol" pitchFamily="18" charset="2"/>
              </a:rPr>
              <a:t>m</a:t>
            </a:r>
            <a:r>
              <a:rPr lang="en-US" sz="2400" dirty="0">
                <a:sym typeface="Symbol" pitchFamily="18" charset="2"/>
              </a:rPr>
              <a:t>) </a:t>
            </a:r>
            <a:r>
              <a:rPr lang="en-US" sz="2400" dirty="0" err="1">
                <a:sym typeface="Symbol" pitchFamily="18" charset="2"/>
              </a:rPr>
              <a:t>dapat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err="1">
                <a:sym typeface="Symbol" pitchFamily="18" charset="2"/>
              </a:rPr>
              <a:t>dinyatakan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err="1">
                <a:sym typeface="Symbol" pitchFamily="18" charset="2"/>
              </a:rPr>
              <a:t>sebagai</a:t>
            </a:r>
            <a:r>
              <a:rPr lang="en-US" sz="2400" dirty="0">
                <a:sym typeface="Symbol" pitchFamily="18" charset="2"/>
              </a:rPr>
              <a:t> </a:t>
            </a:r>
          </a:p>
          <a:p>
            <a:pPr>
              <a:buNone/>
            </a:pPr>
            <a:r>
              <a:rPr lang="en-US" sz="2400" dirty="0">
                <a:sym typeface="Symbol" pitchFamily="18" charset="2"/>
              </a:rPr>
              <a:t>		a = a</a:t>
            </a:r>
            <a:r>
              <a:rPr lang="en-US" sz="2400" baseline="-25000" dirty="0">
                <a:sym typeface="Symbol" pitchFamily="18" charset="2"/>
              </a:rPr>
              <a:t>m-1</a:t>
            </a:r>
            <a:r>
              <a:rPr lang="en-US" sz="2400" dirty="0">
                <a:sym typeface="Symbol" pitchFamily="18" charset="2"/>
              </a:rPr>
              <a:t>x</a:t>
            </a:r>
            <a:r>
              <a:rPr lang="en-US" sz="2400" baseline="30000" dirty="0">
                <a:sym typeface="Symbol" pitchFamily="18" charset="2"/>
              </a:rPr>
              <a:t>m-1</a:t>
            </a:r>
            <a:r>
              <a:rPr lang="en-US" sz="2400" dirty="0">
                <a:sym typeface="Symbol" pitchFamily="18" charset="2"/>
              </a:rPr>
              <a:t> + a</a:t>
            </a:r>
            <a:r>
              <a:rPr lang="en-US" sz="2400" baseline="-25000" dirty="0">
                <a:sym typeface="Symbol" pitchFamily="18" charset="2"/>
              </a:rPr>
              <a:t>m-2</a:t>
            </a:r>
            <a:r>
              <a:rPr lang="en-US" sz="2400" dirty="0">
                <a:sym typeface="Symbol" pitchFamily="18" charset="2"/>
              </a:rPr>
              <a:t>x</a:t>
            </a:r>
            <a:r>
              <a:rPr lang="en-US" sz="2400" baseline="30000" dirty="0">
                <a:sym typeface="Symbol" pitchFamily="18" charset="2"/>
              </a:rPr>
              <a:t>m-2 </a:t>
            </a:r>
            <a:r>
              <a:rPr lang="en-US" sz="2400" dirty="0">
                <a:sym typeface="Symbol" pitchFamily="18" charset="2"/>
              </a:rPr>
              <a:t>+ … + a</a:t>
            </a:r>
            <a:r>
              <a:rPr lang="en-US" sz="2400" baseline="-25000" dirty="0">
                <a:sym typeface="Symbol" pitchFamily="18" charset="2"/>
              </a:rPr>
              <a:t>1</a:t>
            </a:r>
            <a:r>
              <a:rPr lang="en-US" sz="2400" dirty="0">
                <a:sym typeface="Symbol" pitchFamily="18" charset="2"/>
              </a:rPr>
              <a:t>x + a</a:t>
            </a:r>
            <a:r>
              <a:rPr lang="en-US" sz="2400" baseline="-25000" dirty="0">
                <a:sym typeface="Symbol" pitchFamily="18" charset="2"/>
              </a:rPr>
              <a:t>0</a:t>
            </a:r>
          </a:p>
          <a:p>
            <a:endParaRPr lang="en-US" sz="2400" dirty="0"/>
          </a:p>
          <a:p>
            <a:r>
              <a:rPr lang="en-US" sz="2400" dirty="0" err="1"/>
              <a:t>Contoh</a:t>
            </a:r>
            <a:r>
              <a:rPr lang="en-US" sz="2400" dirty="0"/>
              <a:t>: m = 4 </a:t>
            </a:r>
            <a:r>
              <a:rPr lang="en-US" sz="2400" dirty="0">
                <a:sym typeface="Symbol" panose="05050102010706020507" pitchFamily="18" charset="2"/>
              </a:rPr>
              <a:t> a= </a:t>
            </a:r>
            <a:r>
              <a:rPr lang="en-US" sz="2400" dirty="0"/>
              <a:t>1101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dinyatakan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x</a:t>
            </a:r>
            <a:r>
              <a:rPr lang="en-US" sz="2400" baseline="30000" dirty="0"/>
              <a:t>3 </a:t>
            </a:r>
            <a:r>
              <a:rPr lang="en-US" sz="2400" dirty="0"/>
              <a:t>+ x</a:t>
            </a:r>
            <a:r>
              <a:rPr lang="en-US" sz="2400" baseline="30000" dirty="0"/>
              <a:t>2</a:t>
            </a:r>
            <a:r>
              <a:rPr lang="en-US" sz="2400" dirty="0"/>
              <a:t> + 1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920" y="609601"/>
            <a:ext cx="10469880" cy="5516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err="1"/>
              <a:t>Referensi</a:t>
            </a:r>
            <a:r>
              <a:rPr lang="en-US" b="1" dirty="0"/>
              <a:t>: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Andreas Steffen, </a:t>
            </a:r>
            <a:r>
              <a:rPr lang="en-US" i="1" dirty="0">
                <a:solidFill>
                  <a:srgbClr val="FF0000"/>
                </a:solidFill>
              </a:rPr>
              <a:t>Elliptic Curve Cryptography, </a:t>
            </a:r>
            <a:r>
              <a:rPr lang="en-US" dirty="0" err="1">
                <a:solidFill>
                  <a:srgbClr val="FF0000"/>
                </a:solidFill>
              </a:rPr>
              <a:t>Zürcher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Hochschule</a:t>
            </a:r>
            <a:r>
              <a:rPr lang="en-US" dirty="0">
                <a:solidFill>
                  <a:srgbClr val="FF0000"/>
                </a:solidFill>
              </a:rPr>
              <a:t> Winterthur.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rgbClr val="FF0000"/>
                </a:solidFill>
              </a:rPr>
              <a:t>Debdeep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Mukhopadhyay</a:t>
            </a:r>
            <a:r>
              <a:rPr lang="en-US" dirty="0"/>
              <a:t>, </a:t>
            </a:r>
            <a:r>
              <a:rPr lang="en-US" i="1" dirty="0">
                <a:solidFill>
                  <a:srgbClr val="FF3300"/>
                </a:solidFill>
              </a:rPr>
              <a:t>Elliptic Curve Cryptography</a:t>
            </a:r>
            <a:r>
              <a:rPr lang="en-US" dirty="0"/>
              <a:t> ,</a:t>
            </a:r>
            <a:r>
              <a:rPr lang="en-US" dirty="0">
                <a:solidFill>
                  <a:srgbClr val="FF0000"/>
                </a:solidFill>
              </a:rPr>
              <a:t> Dept of Computer Sc and </a:t>
            </a:r>
            <a:r>
              <a:rPr lang="en-US" dirty="0" err="1">
                <a:solidFill>
                  <a:srgbClr val="FF0000"/>
                </a:solidFill>
              </a:rPr>
              <a:t>Engg</a:t>
            </a:r>
            <a:r>
              <a:rPr lang="en-US" dirty="0">
                <a:solidFill>
                  <a:srgbClr val="FF0000"/>
                </a:solidFill>
              </a:rPr>
              <a:t> IIT Madras.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rgbClr val="FF0000"/>
                </a:solidFill>
              </a:rPr>
              <a:t>Anoop</a:t>
            </a:r>
            <a:r>
              <a:rPr lang="en-US" dirty="0">
                <a:solidFill>
                  <a:srgbClr val="FF0000"/>
                </a:solidFill>
              </a:rPr>
              <a:t> MS </a:t>
            </a:r>
            <a:r>
              <a:rPr lang="en-US" i="1" dirty="0">
                <a:solidFill>
                  <a:srgbClr val="FF0000"/>
                </a:solidFill>
              </a:rPr>
              <a:t>, Elliptic Curve Cryptography,  an Implementation Guide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685801"/>
            <a:ext cx="10256520" cy="5440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err="1"/>
              <a:t>Operasi</a:t>
            </a:r>
            <a:r>
              <a:rPr lang="en-US" b="1" dirty="0"/>
              <a:t> </a:t>
            </a:r>
            <a:r>
              <a:rPr lang="en-US" b="1" dirty="0" err="1"/>
              <a:t>aritmetika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GF(2</a:t>
            </a:r>
            <a:r>
              <a:rPr lang="en-US" b="1" baseline="30000" dirty="0"/>
              <a:t>m</a:t>
            </a:r>
            <a:r>
              <a:rPr lang="en-US" b="1" dirty="0"/>
              <a:t>) </a:t>
            </a:r>
          </a:p>
          <a:p>
            <a:pPr marL="457200" indent="-457200">
              <a:buNone/>
            </a:pPr>
            <a:r>
              <a:rPr lang="en-US" b="1" dirty="0"/>
              <a:t> </a:t>
            </a:r>
          </a:p>
          <a:p>
            <a:pPr marL="457200" indent="-457200">
              <a:buNone/>
            </a:pP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a = (a</a:t>
            </a:r>
            <a:r>
              <a:rPr lang="en-US" sz="2400" baseline="-25000" dirty="0">
                <a:cs typeface="Lucida Sans Unicode" pitchFamily="34" charset="0"/>
                <a:sym typeface="Symbol" pitchFamily="18" charset="2"/>
              </a:rPr>
              <a:t>m-1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..a</a:t>
            </a:r>
            <a:r>
              <a:rPr lang="en-US" sz="2400" baseline="-25000" dirty="0">
                <a:cs typeface="Lucida Sans Unicode" pitchFamily="34" charset="0"/>
                <a:sym typeface="Symbol" pitchFamily="18" charset="2"/>
              </a:rPr>
              <a:t>1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a</a:t>
            </a:r>
            <a:r>
              <a:rPr lang="en-US" sz="2400" baseline="-25000" dirty="0">
                <a:cs typeface="Lucida Sans Unicode" pitchFamily="34" charset="0"/>
                <a:sym typeface="Symbol" pitchFamily="18" charset="2"/>
              </a:rPr>
              <a:t>0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) dan b = (b</a:t>
            </a:r>
            <a:r>
              <a:rPr lang="en-US" sz="2400" baseline="-25000" dirty="0">
                <a:cs typeface="Lucida Sans Unicode" pitchFamily="34" charset="0"/>
                <a:sym typeface="Symbol" pitchFamily="18" charset="2"/>
              </a:rPr>
              <a:t>m-1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...b</a:t>
            </a:r>
            <a:r>
              <a:rPr lang="en-US" sz="2400" baseline="-25000" dirty="0">
                <a:cs typeface="Lucida Sans Unicode" pitchFamily="34" charset="0"/>
                <a:sym typeface="Symbol" pitchFamily="18" charset="2"/>
              </a:rPr>
              <a:t>1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b</a:t>
            </a:r>
            <a:r>
              <a:rPr lang="en-US" sz="2400" baseline="-25000" dirty="0">
                <a:cs typeface="Lucida Sans Unicode" pitchFamily="34" charset="0"/>
                <a:sym typeface="Symbol" pitchFamily="18" charset="2"/>
              </a:rPr>
              <a:t>0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)</a:t>
            </a:r>
            <a:r>
              <a:rPr lang="en-US" sz="2400" b="1" dirty="0">
                <a:cs typeface="Lucida Sans Unicode" pitchFamily="34" charset="0"/>
                <a:sym typeface="Symbol" pitchFamily="18" charset="2"/>
              </a:rPr>
              <a:t> </a:t>
            </a:r>
            <a:r>
              <a:rPr lang="en-US" sz="2400" dirty="0">
                <a:sym typeface="Symbol" pitchFamily="18" charset="2"/>
              </a:rPr>
              <a:t>GF(2</a:t>
            </a:r>
            <a:r>
              <a:rPr lang="en-US" sz="2400" baseline="30000" dirty="0">
                <a:sym typeface="Symbol" pitchFamily="18" charset="2"/>
              </a:rPr>
              <a:t>m</a:t>
            </a:r>
            <a:r>
              <a:rPr lang="en-US" sz="2400" dirty="0">
                <a:sym typeface="Symbol" pitchFamily="18" charset="2"/>
              </a:rPr>
              <a:t>) </a:t>
            </a:r>
            <a:endParaRPr lang="en-US" sz="2400" dirty="0">
              <a:cs typeface="Lucida Sans Unicode" pitchFamily="34" charset="0"/>
              <a:sym typeface="Symbol" pitchFamily="18" charset="2"/>
            </a:endParaRPr>
          </a:p>
          <a:p>
            <a:pPr marL="457200" indent="-457200">
              <a:buFontTx/>
              <a:buChar char="•"/>
            </a:pPr>
            <a:r>
              <a:rPr lang="en-US" sz="2400" b="1" u="sng" dirty="0" err="1">
                <a:cs typeface="Lucida Sans Unicode" pitchFamily="34" charset="0"/>
                <a:sym typeface="Symbol" pitchFamily="18" charset="2"/>
              </a:rPr>
              <a:t>Penjumlahan</a:t>
            </a:r>
            <a:r>
              <a:rPr lang="en-US" sz="2400" b="1" u="sng" dirty="0">
                <a:cs typeface="Lucida Sans Unicode" pitchFamily="34" charset="0"/>
                <a:sym typeface="Symbol" pitchFamily="18" charset="2"/>
              </a:rPr>
              <a:t>: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 </a:t>
            </a:r>
          </a:p>
          <a:p>
            <a:pPr marL="457200" indent="-457200">
              <a:buNone/>
            </a:pPr>
            <a:r>
              <a:rPr lang="en-US" sz="2400" dirty="0">
                <a:cs typeface="Lucida Sans Unicode" pitchFamily="34" charset="0"/>
                <a:sym typeface="Symbol" pitchFamily="18" charset="2"/>
              </a:rPr>
              <a:t>	a + b = c = (c</a:t>
            </a:r>
            <a:r>
              <a:rPr lang="en-US" sz="2400" baseline="-25000" dirty="0">
                <a:cs typeface="Lucida Sans Unicode" pitchFamily="34" charset="0"/>
                <a:sym typeface="Symbol" pitchFamily="18" charset="2"/>
              </a:rPr>
              <a:t>m-1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..c</a:t>
            </a:r>
            <a:r>
              <a:rPr lang="en-US" sz="2400" baseline="-25000" dirty="0">
                <a:cs typeface="Lucida Sans Unicode" pitchFamily="34" charset="0"/>
                <a:sym typeface="Symbol" pitchFamily="18" charset="2"/>
              </a:rPr>
              <a:t>1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c</a:t>
            </a:r>
            <a:r>
              <a:rPr lang="en-US" sz="2400" baseline="-25000" dirty="0">
                <a:cs typeface="Lucida Sans Unicode" pitchFamily="34" charset="0"/>
                <a:sym typeface="Symbol" pitchFamily="18" charset="2"/>
              </a:rPr>
              <a:t>0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), yang </a:t>
            </a:r>
            <a:r>
              <a:rPr lang="en-US" sz="2400" dirty="0" err="1">
                <a:cs typeface="Lucida Sans Unicode" pitchFamily="34" charset="0"/>
                <a:sym typeface="Symbol" pitchFamily="18" charset="2"/>
              </a:rPr>
              <a:t>dalam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>
                <a:cs typeface="Lucida Sans Unicode" pitchFamily="34" charset="0"/>
                <a:sym typeface="Symbol" pitchFamily="18" charset="2"/>
              </a:rPr>
              <a:t>hal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>
                <a:cs typeface="Lucida Sans Unicode" pitchFamily="34" charset="0"/>
                <a:sym typeface="Symbol" pitchFamily="18" charset="2"/>
              </a:rPr>
              <a:t>ini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c</a:t>
            </a:r>
            <a:r>
              <a:rPr lang="en-US" sz="2400" baseline="-25000" dirty="0">
                <a:cs typeface="Lucida Sans Unicode" pitchFamily="34" charset="0"/>
                <a:sym typeface="Symbol" pitchFamily="18" charset="2"/>
              </a:rPr>
              <a:t>i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= (a</a:t>
            </a:r>
            <a:r>
              <a:rPr lang="en-US" sz="2400" baseline="-25000" dirty="0">
                <a:cs typeface="Lucida Sans Unicode" pitchFamily="34" charset="0"/>
                <a:sym typeface="Symbol" pitchFamily="18" charset="2"/>
              </a:rPr>
              <a:t>i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+ b</a:t>
            </a:r>
            <a:r>
              <a:rPr lang="en-US" sz="2400" baseline="-25000" dirty="0">
                <a:cs typeface="Lucida Sans Unicode" pitchFamily="34" charset="0"/>
                <a:sym typeface="Symbol" pitchFamily="18" charset="2"/>
              </a:rPr>
              <a:t>i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) mod 2, c </a:t>
            </a:r>
            <a:r>
              <a:rPr lang="en-US" sz="2400" b="1" dirty="0">
                <a:cs typeface="Lucida Sans Unicode" pitchFamily="34" charset="0"/>
                <a:sym typeface="Symbol" pitchFamily="18" charset="2"/>
              </a:rPr>
              <a:t> </a:t>
            </a:r>
            <a:r>
              <a:rPr lang="en-US" sz="2400" dirty="0">
                <a:sym typeface="Symbol" pitchFamily="18" charset="2"/>
              </a:rPr>
              <a:t>GF(2</a:t>
            </a:r>
            <a:r>
              <a:rPr lang="en-US" sz="2400" baseline="30000" dirty="0">
                <a:sym typeface="Symbol" pitchFamily="18" charset="2"/>
              </a:rPr>
              <a:t>m</a:t>
            </a:r>
            <a:r>
              <a:rPr lang="en-US" sz="2400" dirty="0">
                <a:sym typeface="Symbol" pitchFamily="18" charset="2"/>
              </a:rPr>
              <a:t>) </a:t>
            </a:r>
            <a:endParaRPr lang="en-US" sz="2400" dirty="0">
              <a:cs typeface="Lucida Sans Unicode" pitchFamily="34" charset="0"/>
              <a:sym typeface="Symbol" pitchFamily="18" charset="2"/>
            </a:endParaRPr>
          </a:p>
          <a:p>
            <a:pPr marL="457200" indent="-457200">
              <a:buFontTx/>
              <a:buChar char="•"/>
            </a:pPr>
            <a:endParaRPr lang="en-US" sz="2400" b="1" u="sng" dirty="0">
              <a:cs typeface="Lucida Sans Unicode" pitchFamily="34" charset="0"/>
              <a:sym typeface="Symbol" pitchFamily="18" charset="2"/>
            </a:endParaRPr>
          </a:p>
          <a:p>
            <a:pPr marL="457200" indent="-457200">
              <a:buFontTx/>
              <a:buChar char="•"/>
            </a:pPr>
            <a:r>
              <a:rPr lang="en-US" sz="2400" b="1" u="sng" dirty="0" err="1">
                <a:cs typeface="Lucida Sans Unicode" pitchFamily="34" charset="0"/>
                <a:sym typeface="Symbol" pitchFamily="18" charset="2"/>
              </a:rPr>
              <a:t>Perkalian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: a </a:t>
            </a:r>
            <a:r>
              <a:rPr lang="en-US" sz="2400" dirty="0">
                <a:cs typeface="Lucida Sans Unicode" pitchFamily="34" charset="0"/>
                <a:sym typeface="Symbol"/>
              </a:rPr>
              <a:t>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b = c = (c</a:t>
            </a:r>
            <a:r>
              <a:rPr lang="en-US" sz="2400" baseline="-25000" dirty="0">
                <a:cs typeface="Lucida Sans Unicode" pitchFamily="34" charset="0"/>
                <a:sym typeface="Symbol" pitchFamily="18" charset="2"/>
              </a:rPr>
              <a:t>m-1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..c</a:t>
            </a:r>
            <a:r>
              <a:rPr lang="en-US" sz="2400" baseline="-25000" dirty="0">
                <a:cs typeface="Lucida Sans Unicode" pitchFamily="34" charset="0"/>
                <a:sym typeface="Symbol" pitchFamily="18" charset="2"/>
              </a:rPr>
              <a:t>1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c</a:t>
            </a:r>
            <a:r>
              <a:rPr lang="en-US" sz="2400" baseline="-25000" dirty="0">
                <a:cs typeface="Lucida Sans Unicode" pitchFamily="34" charset="0"/>
                <a:sym typeface="Symbol" pitchFamily="18" charset="2"/>
              </a:rPr>
              <a:t>0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), yang </a:t>
            </a:r>
            <a:r>
              <a:rPr lang="en-US" sz="2400" dirty="0" err="1">
                <a:cs typeface="Lucida Sans Unicode" pitchFamily="34" charset="0"/>
                <a:sym typeface="Symbol" pitchFamily="18" charset="2"/>
              </a:rPr>
              <a:t>dalam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>
                <a:cs typeface="Lucida Sans Unicode" pitchFamily="34" charset="0"/>
                <a:sym typeface="Symbol" pitchFamily="18" charset="2"/>
              </a:rPr>
              <a:t>hal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>
                <a:cs typeface="Lucida Sans Unicode" pitchFamily="34" charset="0"/>
                <a:sym typeface="Symbol" pitchFamily="18" charset="2"/>
              </a:rPr>
              <a:t>ini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c </a:t>
            </a:r>
            <a:r>
              <a:rPr lang="en-US" sz="2400" dirty="0" err="1">
                <a:cs typeface="Lucida Sans Unicode" pitchFamily="34" charset="0"/>
                <a:sym typeface="Symbol" pitchFamily="18" charset="2"/>
              </a:rPr>
              <a:t>adalah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>
                <a:cs typeface="Lucida Sans Unicode" pitchFamily="34" charset="0"/>
                <a:sym typeface="Symbol" pitchFamily="18" charset="2"/>
              </a:rPr>
              <a:t>sisa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>
                <a:cs typeface="Lucida Sans Unicode" pitchFamily="34" charset="0"/>
                <a:sym typeface="Symbol" pitchFamily="18" charset="2"/>
              </a:rPr>
              <a:t>pembagian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>
                <a:cs typeface="Lucida Sans Unicode" pitchFamily="34" charset="0"/>
                <a:sym typeface="Symbol" pitchFamily="18" charset="2"/>
              </a:rPr>
              <a:t>polinom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a(x) </a:t>
            </a:r>
            <a:r>
              <a:rPr lang="en-US" sz="2400" dirty="0">
                <a:cs typeface="Lucida Sans Unicode" pitchFamily="34" charset="0"/>
                <a:sym typeface="Symbol"/>
              </a:rPr>
              <a:t>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b(x) </a:t>
            </a:r>
            <a:r>
              <a:rPr lang="en-US" sz="2400" dirty="0" err="1">
                <a:cs typeface="Lucida Sans Unicode" pitchFamily="34" charset="0"/>
                <a:sym typeface="Symbol" pitchFamily="18" charset="2"/>
              </a:rPr>
              <a:t>dengan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i="1" dirty="0">
                <a:cs typeface="Lucida Sans Unicode" pitchFamily="34" charset="0"/>
                <a:sym typeface="Symbol" pitchFamily="18" charset="2"/>
              </a:rPr>
              <a:t>irreducible polynomial </a:t>
            </a:r>
            <a:r>
              <a:rPr lang="en-US" sz="2400" dirty="0" err="1">
                <a:cs typeface="Lucida Sans Unicode" pitchFamily="34" charset="0"/>
                <a:sym typeface="Symbol" pitchFamily="18" charset="2"/>
              </a:rPr>
              <a:t>derajat</a:t>
            </a:r>
            <a:r>
              <a:rPr lang="en-US" sz="2400" dirty="0">
                <a:cs typeface="Lucida Sans Unicode" pitchFamily="34" charset="0"/>
                <a:sym typeface="Symbol" pitchFamily="18" charset="2"/>
              </a:rPr>
              <a:t> m,  c </a:t>
            </a:r>
            <a:r>
              <a:rPr lang="en-US" sz="2400" b="1" dirty="0">
                <a:cs typeface="Lucida Sans Unicode" pitchFamily="34" charset="0"/>
                <a:sym typeface="Symbol" pitchFamily="18" charset="2"/>
              </a:rPr>
              <a:t> </a:t>
            </a:r>
            <a:r>
              <a:rPr lang="en-US" sz="2400" dirty="0">
                <a:sym typeface="Symbol" pitchFamily="18" charset="2"/>
              </a:rPr>
              <a:t>GF(2</a:t>
            </a:r>
            <a:r>
              <a:rPr lang="en-US" sz="2400" baseline="30000" dirty="0">
                <a:sym typeface="Symbol" pitchFamily="18" charset="2"/>
              </a:rPr>
              <a:t>m</a:t>
            </a:r>
            <a:r>
              <a:rPr lang="en-US" sz="2400" dirty="0">
                <a:sym typeface="Symbol" pitchFamily="18" charset="2"/>
              </a:rPr>
              <a:t>)</a:t>
            </a:r>
            <a:endParaRPr lang="en-US" sz="24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840" y="685801"/>
            <a:ext cx="10170160" cy="5440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err="1"/>
              <a:t>Contoh</a:t>
            </a:r>
            <a:r>
              <a:rPr lang="en-US" sz="2400" dirty="0"/>
              <a:t>:  </a:t>
            </a:r>
            <a:r>
              <a:rPr lang="en-US" sz="2400" dirty="0" err="1"/>
              <a:t>Misalkan</a:t>
            </a:r>
            <a:r>
              <a:rPr lang="en-US" sz="2400" dirty="0"/>
              <a:t> a = 1101 = x</a:t>
            </a:r>
            <a:r>
              <a:rPr lang="en-US" sz="2400" baseline="30000" dirty="0"/>
              <a:t>3 </a:t>
            </a:r>
            <a:r>
              <a:rPr lang="en-US" sz="2400" dirty="0"/>
              <a:t>+ x</a:t>
            </a:r>
            <a:r>
              <a:rPr lang="en-US" sz="2400" baseline="30000" dirty="0"/>
              <a:t>2</a:t>
            </a:r>
            <a:r>
              <a:rPr lang="en-US" sz="2400" dirty="0"/>
              <a:t> + 1 </a:t>
            </a:r>
            <a:r>
              <a:rPr lang="en-US" sz="2400" dirty="0" err="1"/>
              <a:t>dan</a:t>
            </a:r>
            <a:r>
              <a:rPr lang="en-US" sz="2400" dirty="0"/>
              <a:t> b = 0110 = x</a:t>
            </a:r>
            <a:r>
              <a:rPr lang="en-US" sz="2400" baseline="30000" dirty="0"/>
              <a:t>2 </a:t>
            </a:r>
            <a:r>
              <a:rPr lang="en-US" sz="2400" dirty="0"/>
              <a:t>+ x </a:t>
            </a:r>
          </a:p>
          <a:p>
            <a:pPr>
              <a:buNone/>
            </a:pPr>
            <a:r>
              <a:rPr lang="en-US" sz="2400" dirty="0"/>
              <a:t>		   a </a:t>
            </a:r>
            <a:r>
              <a:rPr lang="en-US" sz="2400" dirty="0" err="1"/>
              <a:t>dan</a:t>
            </a:r>
            <a:r>
              <a:rPr lang="en-US" sz="2400" dirty="0"/>
              <a:t> b </a:t>
            </a:r>
            <a:r>
              <a:rPr lang="en-US" sz="2400" dirty="0">
                <a:sym typeface="Symbol"/>
              </a:rPr>
              <a:t> GF(2</a:t>
            </a:r>
            <a:r>
              <a:rPr lang="en-US" sz="2400" baseline="30000" dirty="0">
                <a:sym typeface="Symbol"/>
              </a:rPr>
              <a:t>4</a:t>
            </a:r>
            <a:r>
              <a:rPr lang="en-US" sz="2400" dirty="0">
                <a:sym typeface="Symbol"/>
              </a:rPr>
              <a:t>)</a:t>
            </a:r>
            <a:r>
              <a:rPr lang="en-US" sz="2400" dirty="0"/>
              <a:t>	 </a:t>
            </a:r>
          </a:p>
          <a:p>
            <a:pPr marL="514350" indent="-514350">
              <a:buAutoNum type="romanLcParenBoth"/>
            </a:pPr>
            <a:r>
              <a:rPr lang="en-US" sz="2400" dirty="0"/>
              <a:t>a + b = (x</a:t>
            </a:r>
            <a:r>
              <a:rPr lang="en-US" sz="2400" baseline="30000" dirty="0"/>
              <a:t>3 </a:t>
            </a:r>
            <a:r>
              <a:rPr lang="en-US" sz="2400" dirty="0"/>
              <a:t>+ x</a:t>
            </a:r>
            <a:r>
              <a:rPr lang="en-US" sz="2400" baseline="30000" dirty="0"/>
              <a:t>2</a:t>
            </a:r>
            <a:r>
              <a:rPr lang="en-US" sz="2400" dirty="0"/>
              <a:t> + 1) +  (x</a:t>
            </a:r>
            <a:r>
              <a:rPr lang="en-US" sz="2400" baseline="30000" dirty="0"/>
              <a:t>2 </a:t>
            </a:r>
            <a:r>
              <a:rPr lang="en-US" sz="2400" dirty="0"/>
              <a:t>+ x ) = x</a:t>
            </a:r>
            <a:r>
              <a:rPr lang="en-US" sz="2400" baseline="30000" dirty="0"/>
              <a:t>3 </a:t>
            </a:r>
            <a:r>
              <a:rPr lang="en-US" sz="2400" dirty="0"/>
              <a:t>+ 2x</a:t>
            </a:r>
            <a:r>
              <a:rPr lang="en-US" sz="2400" baseline="30000" dirty="0"/>
              <a:t>2</a:t>
            </a:r>
            <a:r>
              <a:rPr lang="en-US" sz="2400" dirty="0"/>
              <a:t> + x + 1 (mod 2)</a:t>
            </a:r>
          </a:p>
          <a:p>
            <a:pPr marL="514350" indent="-514350"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					      = x</a:t>
            </a:r>
            <a:r>
              <a:rPr lang="en-US" sz="2400" baseline="30000" dirty="0"/>
              <a:t>3 </a:t>
            </a:r>
            <a:r>
              <a:rPr lang="en-US" sz="2400" dirty="0"/>
              <a:t>+ 0x</a:t>
            </a:r>
            <a:r>
              <a:rPr lang="en-US" sz="2400" baseline="30000" dirty="0"/>
              <a:t>2</a:t>
            </a:r>
            <a:r>
              <a:rPr lang="en-US" sz="2400" dirty="0"/>
              <a:t> + x + 1 </a:t>
            </a:r>
          </a:p>
          <a:p>
            <a:pPr>
              <a:buNone/>
            </a:pPr>
            <a:r>
              <a:rPr lang="en-US" sz="2400" dirty="0"/>
              <a:t>					      = x</a:t>
            </a:r>
            <a:r>
              <a:rPr lang="en-US" sz="2400" baseline="30000" dirty="0"/>
              <a:t>3 </a:t>
            </a:r>
            <a:r>
              <a:rPr lang="en-US" sz="2400" dirty="0"/>
              <a:t>+ x + 1 </a:t>
            </a:r>
          </a:p>
          <a:p>
            <a:pPr>
              <a:buNone/>
            </a:pPr>
            <a:r>
              <a:rPr lang="en-US" sz="2400" dirty="0"/>
              <a:t>		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representasi</a:t>
            </a:r>
            <a:r>
              <a:rPr lang="en-US" sz="2400" dirty="0"/>
              <a:t> </a:t>
            </a:r>
            <a:r>
              <a:rPr lang="en-US" sz="2400" dirty="0" err="1"/>
              <a:t>biner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/>
              <a:t>		1101</a:t>
            </a:r>
          </a:p>
          <a:p>
            <a:pPr>
              <a:buNone/>
            </a:pPr>
            <a:r>
              <a:rPr lang="en-US" sz="2400" dirty="0"/>
              <a:t>		0110 +</a:t>
            </a:r>
          </a:p>
          <a:p>
            <a:pPr>
              <a:buNone/>
            </a:pPr>
            <a:r>
              <a:rPr lang="en-US" sz="2400" dirty="0"/>
              <a:t>		1011  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en-US" sz="2400" dirty="0" err="1">
                <a:sym typeface="Wingdings" pitchFamily="2" charset="2"/>
              </a:rPr>
              <a:t>sama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dengan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hasil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operasi</a:t>
            </a:r>
            <a:r>
              <a:rPr lang="en-US" sz="2400" dirty="0">
                <a:sym typeface="Wingdings" pitchFamily="2" charset="2"/>
              </a:rPr>
              <a:t> XOR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		</a:t>
            </a:r>
            <a:r>
              <a:rPr lang="en-US" sz="2400" dirty="0">
                <a:sym typeface="Symbol"/>
              </a:rPr>
              <a:t> </a:t>
            </a:r>
            <a:r>
              <a:rPr lang="en-US" sz="2400" dirty="0"/>
              <a:t>a + b = 1011 = a XOR b	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21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184400" y="4719320"/>
            <a:ext cx="106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324601" y="1905001"/>
            <a:ext cx="2914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solidFill>
                  <a:srgbClr val="FF0000"/>
                </a:solidFill>
              </a:rPr>
              <a:t>Bagi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 err="1">
                <a:solidFill>
                  <a:srgbClr val="FF0000"/>
                </a:solidFill>
              </a:rPr>
              <a:t>tiap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koefisien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2,</a:t>
            </a:r>
          </a:p>
          <a:p>
            <a:pPr algn="ctr"/>
            <a:r>
              <a:rPr lang="en-US" dirty="0" err="1">
                <a:solidFill>
                  <a:srgbClr val="FF0000"/>
                </a:solidFill>
              </a:rPr>
              <a:t>lalu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ambil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sisanya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400" y="685801"/>
            <a:ext cx="10657840" cy="567054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/>
              <a:t>(ii)   a </a:t>
            </a:r>
            <a:r>
              <a:rPr lang="en-US" sz="2400" dirty="0">
                <a:sym typeface="Symbol"/>
              </a:rPr>
              <a:t> b = </a:t>
            </a:r>
            <a:r>
              <a:rPr lang="en-US" sz="2400" dirty="0"/>
              <a:t>(x</a:t>
            </a:r>
            <a:r>
              <a:rPr lang="en-US" sz="2400" baseline="30000" dirty="0"/>
              <a:t>3 </a:t>
            </a:r>
            <a:r>
              <a:rPr lang="en-US" sz="2400" dirty="0"/>
              <a:t>+ x</a:t>
            </a:r>
            <a:r>
              <a:rPr lang="en-US" sz="2400" baseline="30000" dirty="0"/>
              <a:t>2</a:t>
            </a:r>
            <a:r>
              <a:rPr lang="en-US" sz="2400" dirty="0"/>
              <a:t> + 1) </a:t>
            </a:r>
            <a:r>
              <a:rPr lang="en-US" sz="2400" dirty="0">
                <a:sym typeface="Symbol"/>
              </a:rPr>
              <a:t></a:t>
            </a:r>
            <a:r>
              <a:rPr lang="en-US" sz="2400" dirty="0"/>
              <a:t> (x</a:t>
            </a:r>
            <a:r>
              <a:rPr lang="en-US" sz="2400" baseline="30000" dirty="0"/>
              <a:t>2 </a:t>
            </a:r>
            <a:r>
              <a:rPr lang="en-US" sz="2400" dirty="0"/>
              <a:t>+ x )</a:t>
            </a:r>
            <a:r>
              <a:rPr lang="en-US" sz="2400" dirty="0">
                <a:sym typeface="Symbol"/>
              </a:rPr>
              <a:t>  = </a:t>
            </a:r>
            <a:r>
              <a:rPr lang="en-US" sz="2400" dirty="0"/>
              <a:t>x</a:t>
            </a:r>
            <a:r>
              <a:rPr lang="en-US" sz="2400" baseline="30000" dirty="0"/>
              <a:t>5 </a:t>
            </a:r>
            <a:r>
              <a:rPr lang="en-US" sz="2400" dirty="0"/>
              <a:t>+ 2x</a:t>
            </a:r>
            <a:r>
              <a:rPr lang="en-US" sz="2400" baseline="30000" dirty="0"/>
              <a:t>4</a:t>
            </a:r>
            <a:r>
              <a:rPr lang="en-US" sz="2400" dirty="0"/>
              <a:t> + x</a:t>
            </a:r>
            <a:r>
              <a:rPr lang="en-US" sz="2400" baseline="30000" dirty="0"/>
              <a:t>3</a:t>
            </a:r>
            <a:r>
              <a:rPr lang="en-US" sz="2400" dirty="0"/>
              <a:t> + x</a:t>
            </a:r>
            <a:r>
              <a:rPr lang="en-US" sz="2400" baseline="30000" dirty="0"/>
              <a:t>2</a:t>
            </a:r>
            <a:r>
              <a:rPr lang="en-US" sz="2400" dirty="0"/>
              <a:t> + x (mod 2)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				    = </a:t>
            </a:r>
            <a:r>
              <a:rPr lang="en-US" sz="2400" dirty="0"/>
              <a:t>x</a:t>
            </a:r>
            <a:r>
              <a:rPr lang="en-US" sz="2400" baseline="30000" dirty="0"/>
              <a:t>5 </a:t>
            </a:r>
            <a:r>
              <a:rPr lang="en-US" sz="2400" dirty="0"/>
              <a:t>+ x</a:t>
            </a:r>
            <a:r>
              <a:rPr lang="en-US" sz="2400" baseline="30000" dirty="0"/>
              <a:t>3</a:t>
            </a:r>
            <a:r>
              <a:rPr lang="en-US" sz="2400" dirty="0"/>
              <a:t> + x</a:t>
            </a:r>
            <a:r>
              <a:rPr lang="en-US" sz="2400" baseline="30000" dirty="0"/>
              <a:t>2</a:t>
            </a:r>
            <a:r>
              <a:rPr lang="en-US" sz="2400" dirty="0"/>
              <a:t> + x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/>
              <a:t> = 10110</a:t>
            </a:r>
          </a:p>
          <a:p>
            <a:pPr>
              <a:buNone/>
            </a:pPr>
            <a:r>
              <a:rPr lang="en-US" sz="2400" dirty="0"/>
              <a:t>	Karena m = 4 </a:t>
            </a:r>
            <a:r>
              <a:rPr lang="en-US" sz="2400" dirty="0" err="1"/>
              <a:t>hasilnya</a:t>
            </a:r>
            <a:r>
              <a:rPr lang="en-US" sz="2400" dirty="0"/>
              <a:t> </a:t>
            </a:r>
            <a:r>
              <a:rPr lang="en-US" sz="2400" dirty="0" err="1"/>
              <a:t>direduksi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derajat</a:t>
            </a:r>
            <a:r>
              <a:rPr lang="en-US" sz="2400" dirty="0"/>
              <a:t> &lt; 4 oleh 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i="1" dirty="0"/>
              <a:t>irreducible polynomial  </a:t>
            </a:r>
            <a:r>
              <a:rPr lang="en-US" sz="2400" dirty="0"/>
              <a:t>f(x)</a:t>
            </a:r>
            <a:r>
              <a:rPr lang="en-US" sz="2400" i="1" dirty="0"/>
              <a:t> = </a:t>
            </a:r>
            <a:r>
              <a:rPr lang="en-US" sz="2400" dirty="0"/>
              <a:t>x</a:t>
            </a:r>
            <a:r>
              <a:rPr lang="en-US" sz="2400" baseline="30000" dirty="0"/>
              <a:t>4 </a:t>
            </a:r>
            <a:r>
              <a:rPr lang="en-US" sz="2400" dirty="0"/>
              <a:t>+ x + 1 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	 </a:t>
            </a:r>
          </a:p>
          <a:p>
            <a:pPr>
              <a:buNone/>
            </a:pPr>
            <a:r>
              <a:rPr lang="en-US" sz="2400" dirty="0"/>
              <a:t>    </a:t>
            </a:r>
            <a:r>
              <a:rPr lang="en-US" sz="2400" dirty="0" err="1"/>
              <a:t>Jadi</a:t>
            </a:r>
            <a:r>
              <a:rPr lang="en-US" sz="2400" dirty="0"/>
              <a:t>,   (x</a:t>
            </a:r>
            <a:r>
              <a:rPr lang="en-US" sz="2400" baseline="30000" dirty="0"/>
              <a:t>5 </a:t>
            </a:r>
            <a:r>
              <a:rPr lang="en-US" sz="2400" dirty="0"/>
              <a:t>+ x</a:t>
            </a:r>
            <a:r>
              <a:rPr lang="en-US" sz="2400" baseline="30000" dirty="0"/>
              <a:t>3</a:t>
            </a:r>
            <a:r>
              <a:rPr lang="en-US" sz="2400" dirty="0"/>
              <a:t> + x</a:t>
            </a:r>
            <a:r>
              <a:rPr lang="en-US" sz="2400" baseline="30000" dirty="0"/>
              <a:t>2</a:t>
            </a:r>
            <a:r>
              <a:rPr lang="en-US" sz="2400" dirty="0"/>
              <a:t> + x)</a:t>
            </a:r>
            <a:r>
              <a:rPr lang="en-US" sz="2400" dirty="0">
                <a:sym typeface="Symbol"/>
              </a:rPr>
              <a:t>  mod f(x)   =  x</a:t>
            </a:r>
            <a:r>
              <a:rPr lang="en-US" sz="2400" baseline="30000" dirty="0">
                <a:sym typeface="Symbol"/>
              </a:rPr>
              <a:t>3  </a:t>
            </a:r>
            <a:r>
              <a:rPr lang="en-US" sz="2400" dirty="0">
                <a:sym typeface="Symbol"/>
              </a:rPr>
              <a:t>=</a:t>
            </a:r>
            <a:r>
              <a:rPr lang="en-US" sz="2400" baseline="30000" dirty="0">
                <a:sym typeface="Symbol"/>
              </a:rPr>
              <a:t> </a:t>
            </a:r>
            <a:r>
              <a:rPr lang="en-US" sz="2400" dirty="0">
                <a:sym typeface="Symbol"/>
              </a:rPr>
              <a:t>1000</a:t>
            </a:r>
          </a:p>
          <a:p>
            <a:pPr>
              <a:buNone/>
            </a:pPr>
            <a:endParaRPr lang="en-US" sz="2400" dirty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	 </a:t>
            </a:r>
            <a:r>
              <a:rPr lang="en-US" sz="2400" dirty="0"/>
              <a:t>a </a:t>
            </a:r>
            <a:r>
              <a:rPr lang="en-US" sz="2400" dirty="0">
                <a:sym typeface="Symbol"/>
              </a:rPr>
              <a:t></a:t>
            </a:r>
            <a:r>
              <a:rPr lang="en-US" sz="2400" dirty="0"/>
              <a:t> b = 1000 	</a:t>
            </a:r>
            <a:endParaRPr lang="en-US" sz="2400" dirty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		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35AB932-8823-4B88-A4D9-B44FAB31A48C}"/>
              </a:ext>
            </a:extLst>
          </p:cNvPr>
          <p:cNvSpPr/>
          <p:nvPr/>
        </p:nvSpPr>
        <p:spPr>
          <a:xfrm>
            <a:off x="1397874" y="2522429"/>
            <a:ext cx="773561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Proses </a:t>
            </a:r>
            <a:r>
              <a:rPr lang="en-US" sz="2400" dirty="0" err="1"/>
              <a:t>pembagiannya</a:t>
            </a:r>
            <a:r>
              <a:rPr lang="en-US" sz="2400" dirty="0"/>
              <a:t> </a:t>
            </a:r>
            <a:r>
              <a:rPr lang="en-US" sz="2400" dirty="0" err="1"/>
              <a:t>ditunjukkan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endParaRPr lang="en-US" sz="2400" dirty="0"/>
          </a:p>
          <a:p>
            <a:r>
              <a:rPr lang="en-US" sz="2400" dirty="0"/>
              <a:t>	                      x</a:t>
            </a:r>
          </a:p>
          <a:p>
            <a:r>
              <a:rPr lang="en-US" sz="2400" dirty="0"/>
              <a:t>           x</a:t>
            </a:r>
            <a:r>
              <a:rPr lang="en-US" sz="2400" baseline="30000" dirty="0"/>
              <a:t>4 </a:t>
            </a:r>
            <a:r>
              <a:rPr lang="en-US" sz="2400" dirty="0"/>
              <a:t>+ x + 1       x</a:t>
            </a:r>
            <a:r>
              <a:rPr lang="en-US" sz="2400" baseline="30000" dirty="0"/>
              <a:t>5 </a:t>
            </a:r>
            <a:r>
              <a:rPr lang="en-US" sz="2400" dirty="0"/>
              <a:t>+ x</a:t>
            </a:r>
            <a:r>
              <a:rPr lang="en-US" sz="2400" baseline="30000" dirty="0"/>
              <a:t>3</a:t>
            </a:r>
            <a:r>
              <a:rPr lang="en-US" sz="2400" dirty="0"/>
              <a:t> + x</a:t>
            </a:r>
            <a:r>
              <a:rPr lang="en-US" sz="2400" baseline="30000" dirty="0"/>
              <a:t>2</a:t>
            </a:r>
            <a:r>
              <a:rPr lang="en-US" sz="2400" dirty="0"/>
              <a:t> + x</a:t>
            </a:r>
            <a:r>
              <a:rPr lang="en-US" sz="2400" dirty="0">
                <a:sym typeface="Symbol"/>
              </a:rPr>
              <a:t> </a:t>
            </a:r>
            <a:endParaRPr lang="en-US" sz="2400" dirty="0"/>
          </a:p>
          <a:p>
            <a:r>
              <a:rPr lang="en-US" sz="2400" dirty="0"/>
              <a:t>		       x</a:t>
            </a:r>
            <a:r>
              <a:rPr lang="en-US" sz="2400" baseline="30000" dirty="0"/>
              <a:t>5 </a:t>
            </a:r>
            <a:r>
              <a:rPr lang="en-US" sz="2400" dirty="0"/>
              <a:t>+        x</a:t>
            </a:r>
            <a:r>
              <a:rPr lang="en-US" sz="2400" baseline="30000" dirty="0"/>
              <a:t>2</a:t>
            </a:r>
            <a:r>
              <a:rPr lang="en-US" sz="2400" dirty="0"/>
              <a:t> + x</a:t>
            </a:r>
            <a:r>
              <a:rPr lang="en-US" sz="2400" dirty="0">
                <a:sym typeface="Symbol"/>
              </a:rPr>
              <a:t>   –    </a:t>
            </a:r>
          </a:p>
          <a:p>
            <a:r>
              <a:rPr lang="en-US" sz="2400" dirty="0">
                <a:sym typeface="Symbol"/>
              </a:rPr>
              <a:t>		               </a:t>
            </a:r>
            <a:r>
              <a:rPr lang="en-US" sz="2400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     </a:t>
            </a:r>
            <a:r>
              <a:rPr lang="en-US" sz="2400" dirty="0">
                <a:sym typeface="Symbol" panose="05050102010706020507" pitchFamily="18" charset="2"/>
              </a:rPr>
              <a:t>  </a:t>
            </a:r>
            <a:r>
              <a:rPr lang="en-US" sz="2400" dirty="0" err="1">
                <a:sym typeface="Symbol" panose="05050102010706020507" pitchFamily="18" charset="2"/>
              </a:rPr>
              <a:t>sisa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pembagian</a:t>
            </a:r>
            <a:endParaRPr lang="en-US" sz="24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5A56BAC-76E2-49C4-9F20-55E3FD604FEF}"/>
              </a:ext>
            </a:extLst>
          </p:cNvPr>
          <p:cNvCxnSpPr>
            <a:cxnSpLocks/>
          </p:cNvCxnSpPr>
          <p:nvPr/>
        </p:nvCxnSpPr>
        <p:spPr>
          <a:xfrm>
            <a:off x="3570364" y="3680021"/>
            <a:ext cx="25256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C0FFC3D-BEBA-45CB-A259-68962116612B}"/>
              </a:ext>
            </a:extLst>
          </p:cNvPr>
          <p:cNvCxnSpPr>
            <a:cxnSpLocks/>
          </p:cNvCxnSpPr>
          <p:nvPr/>
        </p:nvCxnSpPr>
        <p:spPr>
          <a:xfrm flipH="1">
            <a:off x="3342289" y="3676591"/>
            <a:ext cx="228075" cy="576668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C6C7997-E2BA-4727-A4D8-889F76C43CD7}"/>
              </a:ext>
            </a:extLst>
          </p:cNvPr>
          <p:cNvCxnSpPr>
            <a:cxnSpLocks/>
          </p:cNvCxnSpPr>
          <p:nvPr/>
        </p:nvCxnSpPr>
        <p:spPr>
          <a:xfrm>
            <a:off x="3728019" y="4399979"/>
            <a:ext cx="182144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1CADFB0F-3874-4BFA-BFD9-BE85B68E8B02}"/>
              </a:ext>
            </a:extLst>
          </p:cNvPr>
          <p:cNvSpPr/>
          <p:nvPr/>
        </p:nvSpPr>
        <p:spPr>
          <a:xfrm>
            <a:off x="7933035" y="3122592"/>
            <a:ext cx="394663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Sebuah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polinom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dikatakan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tidak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dapat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direduksi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i="1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irreducible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jika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ia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tidak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dapat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dinyatakan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sebagai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perkalian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dua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buah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polinom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lain  (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kecuali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1 dan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dirinya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sendiri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).</a:t>
            </a:r>
          </a:p>
          <a:p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</a:rPr>
              <a:t>Polinom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Georgia" panose="02040502050405020303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  <a:latin typeface="Georgia" panose="02040502050405020303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 + 1 dan </a:t>
            </a:r>
            <a:r>
              <a:rPr lang="en-US" i="1" dirty="0">
                <a:solidFill>
                  <a:srgbClr val="FF0000"/>
                </a:solidFill>
                <a:latin typeface="Georgia" panose="02040502050405020303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  <a:latin typeface="Georgia" panose="02040502050405020303" pitchFamily="18" charset="0"/>
              </a:rPr>
              <a:t>4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 + </a:t>
            </a:r>
            <a:r>
              <a:rPr lang="en-US" i="1" dirty="0">
                <a:solidFill>
                  <a:srgbClr val="FF0000"/>
                </a:solidFill>
                <a:latin typeface="Georgia" panose="02040502050405020303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 + 1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</a:rPr>
              <a:t>adalah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Georgia" panose="02040502050405020303" pitchFamily="18" charset="0"/>
              </a:rPr>
              <a:t>irreducible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 di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</a:rPr>
              <a:t>dalam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Georgia" panose="02040502050405020303" pitchFamily="18" charset="0"/>
              </a:rPr>
              <a:t>GF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(2</a:t>
            </a:r>
            <a:r>
              <a:rPr lang="en-US" i="1" baseline="30000" dirty="0">
                <a:solidFill>
                  <a:srgbClr val="FF0000"/>
                </a:solidFill>
                <a:latin typeface="Georgia" panose="02040502050405020303" pitchFamily="18" charset="0"/>
              </a:rPr>
              <a:t>n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),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</a:rPr>
              <a:t>tetapi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</a:rPr>
              <a:t>polinom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  </a:t>
            </a:r>
            <a:r>
              <a:rPr lang="en-US" i="1" dirty="0">
                <a:solidFill>
                  <a:srgbClr val="FF0000"/>
                </a:solidFill>
                <a:latin typeface="Georgia" panose="02040502050405020303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  <a:latin typeface="Georgia" panose="02040502050405020303" pitchFamily="18" charset="0"/>
              </a:rPr>
              <a:t>5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 + </a:t>
            </a:r>
            <a:r>
              <a:rPr lang="en-US" i="1" dirty="0">
                <a:solidFill>
                  <a:srgbClr val="FF0000"/>
                </a:solidFill>
                <a:latin typeface="Georgia" panose="02040502050405020303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  <a:latin typeface="Georgia" panose="02040502050405020303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 + </a:t>
            </a:r>
            <a:r>
              <a:rPr lang="en-US" i="1" dirty="0">
                <a:solidFill>
                  <a:srgbClr val="FF0000"/>
                </a:solidFill>
                <a:latin typeface="Georgia" panose="02040502050405020303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 + 1 </a:t>
            </a:r>
            <a:r>
              <a:rPr lang="en-US" i="1" dirty="0">
                <a:solidFill>
                  <a:srgbClr val="FF0000"/>
                </a:solidFill>
                <a:latin typeface="Georgia" panose="02040502050405020303" pitchFamily="18" charset="0"/>
              </a:rPr>
              <a:t>reducible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Georgia" panose="02040502050405020303" pitchFamily="18" charset="0"/>
              </a:rPr>
              <a:t>karena</a:t>
            </a:r>
            <a:r>
              <a:rPr lang="en-US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</a:p>
          <a:p>
            <a:r>
              <a:rPr lang="fi-FI" i="1" dirty="0">
                <a:solidFill>
                  <a:srgbClr val="FF0000"/>
                </a:solidFill>
                <a:latin typeface="Georgia" panose="02040502050405020303" pitchFamily="18" charset="0"/>
              </a:rPr>
              <a:t>x</a:t>
            </a:r>
            <a:r>
              <a:rPr lang="fi-FI" baseline="30000" dirty="0">
                <a:solidFill>
                  <a:srgbClr val="FF0000"/>
                </a:solidFill>
                <a:latin typeface="Georgia" panose="02040502050405020303" pitchFamily="18" charset="0"/>
              </a:rPr>
              <a:t>5</a:t>
            </a:r>
            <a:r>
              <a:rPr lang="fi-FI" dirty="0">
                <a:solidFill>
                  <a:srgbClr val="FF0000"/>
                </a:solidFill>
                <a:latin typeface="Georgia" panose="02040502050405020303" pitchFamily="18" charset="0"/>
              </a:rPr>
              <a:t> + </a:t>
            </a:r>
            <a:r>
              <a:rPr lang="fi-FI" i="1" dirty="0">
                <a:solidFill>
                  <a:srgbClr val="FF0000"/>
                </a:solidFill>
                <a:latin typeface="Georgia" panose="02040502050405020303" pitchFamily="18" charset="0"/>
              </a:rPr>
              <a:t>x</a:t>
            </a:r>
            <a:r>
              <a:rPr lang="fi-FI" baseline="30000" dirty="0">
                <a:solidFill>
                  <a:srgbClr val="FF0000"/>
                </a:solidFill>
                <a:latin typeface="Georgia" panose="02040502050405020303" pitchFamily="18" charset="0"/>
              </a:rPr>
              <a:t>2</a:t>
            </a:r>
            <a:r>
              <a:rPr lang="fi-FI" dirty="0">
                <a:solidFill>
                  <a:srgbClr val="FF0000"/>
                </a:solidFill>
                <a:latin typeface="Georgia" panose="02040502050405020303" pitchFamily="18" charset="0"/>
              </a:rPr>
              <a:t> + </a:t>
            </a:r>
            <a:r>
              <a:rPr lang="fi-FI" i="1" dirty="0">
                <a:solidFill>
                  <a:srgbClr val="FF0000"/>
                </a:solidFill>
                <a:latin typeface="Georgia" panose="02040502050405020303" pitchFamily="18" charset="0"/>
              </a:rPr>
              <a:t>x</a:t>
            </a:r>
            <a:r>
              <a:rPr lang="fi-FI" dirty="0">
                <a:solidFill>
                  <a:srgbClr val="FF0000"/>
                </a:solidFill>
                <a:latin typeface="Georgia" panose="02040502050405020303" pitchFamily="18" charset="0"/>
              </a:rPr>
              <a:t> + 1 = (</a:t>
            </a:r>
            <a:r>
              <a:rPr lang="fi-FI" i="1" dirty="0">
                <a:solidFill>
                  <a:srgbClr val="FF0000"/>
                </a:solidFill>
                <a:latin typeface="Georgia" panose="02040502050405020303" pitchFamily="18" charset="0"/>
              </a:rPr>
              <a:t>x</a:t>
            </a:r>
            <a:r>
              <a:rPr lang="fi-FI" baseline="30000" dirty="0">
                <a:solidFill>
                  <a:srgbClr val="FF0000"/>
                </a:solidFill>
                <a:latin typeface="Georgia" panose="02040502050405020303" pitchFamily="18" charset="0"/>
              </a:rPr>
              <a:t>5</a:t>
            </a:r>
            <a:r>
              <a:rPr lang="fi-FI" dirty="0">
                <a:solidFill>
                  <a:srgbClr val="FF0000"/>
                </a:solidFill>
                <a:latin typeface="Georgia" panose="02040502050405020303" pitchFamily="18" charset="0"/>
              </a:rPr>
              <a:t> + </a:t>
            </a:r>
            <a:r>
              <a:rPr lang="fi-FI" i="1" dirty="0">
                <a:solidFill>
                  <a:srgbClr val="FF0000"/>
                </a:solidFill>
                <a:latin typeface="Georgia" panose="02040502050405020303" pitchFamily="18" charset="0"/>
              </a:rPr>
              <a:t>x</a:t>
            </a:r>
            <a:r>
              <a:rPr lang="fi-FI" baseline="30000" dirty="0">
                <a:solidFill>
                  <a:srgbClr val="FF0000"/>
                </a:solidFill>
                <a:latin typeface="Georgia" panose="02040502050405020303" pitchFamily="18" charset="0"/>
              </a:rPr>
              <a:t>2</a:t>
            </a:r>
            <a:r>
              <a:rPr lang="fi-FI" dirty="0">
                <a:solidFill>
                  <a:srgbClr val="FF0000"/>
                </a:solidFill>
                <a:latin typeface="Georgia" panose="02040502050405020303" pitchFamily="18" charset="0"/>
              </a:rPr>
              <a:t> + 1) </a:t>
            </a:r>
            <a:r>
              <a:rPr lang="fi-FI" dirty="0">
                <a:solidFill>
                  <a:srgbClr val="FF0000"/>
                </a:solidFill>
                <a:latin typeface="Georgia" panose="02040502050405020303" pitchFamily="18" charset="0"/>
                <a:sym typeface="Symbol" panose="05050102010706020507" pitchFamily="18" charset="2"/>
              </a:rPr>
              <a:t></a:t>
            </a:r>
            <a:r>
              <a:rPr lang="fi-FI" dirty="0">
                <a:solidFill>
                  <a:srgbClr val="FF0000"/>
                </a:solidFill>
                <a:latin typeface="Georgia" panose="02040502050405020303" pitchFamily="18" charset="0"/>
              </a:rPr>
              <a:t> (</a:t>
            </a:r>
            <a:r>
              <a:rPr lang="fi-FI" i="1" dirty="0">
                <a:solidFill>
                  <a:srgbClr val="FF0000"/>
                </a:solidFill>
                <a:latin typeface="Georgia" panose="02040502050405020303" pitchFamily="18" charset="0"/>
              </a:rPr>
              <a:t>x</a:t>
            </a:r>
            <a:r>
              <a:rPr lang="fi-FI" baseline="30000" dirty="0">
                <a:solidFill>
                  <a:srgbClr val="FF0000"/>
                </a:solidFill>
                <a:latin typeface="Georgia" panose="02040502050405020303" pitchFamily="18" charset="0"/>
              </a:rPr>
              <a:t>2</a:t>
            </a:r>
            <a:r>
              <a:rPr lang="fi-FI" dirty="0">
                <a:solidFill>
                  <a:srgbClr val="FF0000"/>
                </a:solidFill>
                <a:latin typeface="Georgia" panose="02040502050405020303" pitchFamily="18" charset="0"/>
              </a:rPr>
              <a:t> + 1)</a:t>
            </a:r>
            <a:endParaRPr lang="en-US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193F620-4357-4A30-BBD4-6477B6FF892F}"/>
              </a:ext>
            </a:extLst>
          </p:cNvPr>
          <p:cNvSpPr/>
          <p:nvPr/>
        </p:nvSpPr>
        <p:spPr>
          <a:xfrm>
            <a:off x="7933035" y="3122592"/>
            <a:ext cx="3946633" cy="3233757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CEE82-BBBE-4DA6-BD32-9738169B4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BERSAMBUNG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0E1582-A174-4899-90E6-FB62C6A8D0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003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Pengantar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05975"/>
            <a:ext cx="10957561" cy="4750375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2600" dirty="0" err="1">
                <a:ea typeface="ＭＳ Ｐゴシック" pitchFamily="-107" charset="-128"/>
              </a:rPr>
              <a:t>Sebagian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besar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kriptografi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kunci-publik</a:t>
            </a:r>
            <a:r>
              <a:rPr lang="en-US" sz="2600" dirty="0">
                <a:ea typeface="ＭＳ Ｐゴシック" pitchFamily="-107" charset="-128"/>
              </a:rPr>
              <a:t> ( </a:t>
            </a:r>
            <a:r>
              <a:rPr lang="en-US" sz="2600" dirty="0" err="1">
                <a:ea typeface="ＭＳ Ｐゴシック" pitchFamily="-107" charset="-128"/>
              </a:rPr>
              <a:t>seperti</a:t>
            </a:r>
            <a:r>
              <a:rPr lang="en-US" sz="2600" dirty="0">
                <a:ea typeface="ＭＳ Ｐゴシック" pitchFamily="-107" charset="-128"/>
              </a:rPr>
              <a:t> RSA, </a:t>
            </a:r>
            <a:r>
              <a:rPr lang="en-US" sz="2600" dirty="0" err="1">
                <a:ea typeface="ＭＳ Ｐゴシック" pitchFamily="-107" charset="-128"/>
              </a:rPr>
              <a:t>ElGamal</a:t>
            </a:r>
            <a:r>
              <a:rPr lang="en-US" sz="2600" dirty="0">
                <a:ea typeface="ＭＳ Ｐゴシック" pitchFamily="-107" charset="-128"/>
              </a:rPr>
              <a:t>, Diffie-Hellman) </a:t>
            </a:r>
            <a:r>
              <a:rPr lang="en-US" sz="2600" dirty="0" err="1">
                <a:ea typeface="ＭＳ Ｐゴシック" pitchFamily="-107" charset="-128"/>
              </a:rPr>
              <a:t>menggunakan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bilangan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bulat</a:t>
            </a:r>
            <a:r>
              <a:rPr lang="en-US" sz="2600" dirty="0">
                <a:ea typeface="ＭＳ Ｐゴシック" pitchFamily="-107" charset="-128"/>
              </a:rPr>
              <a:t> yang </a:t>
            </a:r>
            <a:r>
              <a:rPr lang="en-US" sz="2600" dirty="0" err="1">
                <a:ea typeface="ＭＳ Ｐゴシック" pitchFamily="-107" charset="-128"/>
              </a:rPr>
              <a:t>sangat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besar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dalam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komputasinya</a:t>
            </a:r>
            <a:r>
              <a:rPr lang="en-US" sz="2600" dirty="0">
                <a:ea typeface="ＭＳ Ｐゴシック" pitchFamily="-107" charset="-128"/>
              </a:rPr>
              <a:t>.</a:t>
            </a:r>
          </a:p>
          <a:p>
            <a:pPr>
              <a:defRPr/>
            </a:pPr>
            <a:endParaRPr lang="en-US" sz="2600" dirty="0">
              <a:ea typeface="ＭＳ Ｐゴシック" pitchFamily="-107" charset="-128"/>
            </a:endParaRPr>
          </a:p>
          <a:p>
            <a:pPr>
              <a:defRPr/>
            </a:pPr>
            <a:r>
              <a:rPr lang="en-US" sz="2600" dirty="0" err="1">
                <a:ea typeface="ＭＳ Ｐゴシック" pitchFamily="-107" charset="-128"/>
              </a:rPr>
              <a:t>Sistem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seperti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itu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memiliki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masalah</a:t>
            </a:r>
            <a:r>
              <a:rPr lang="en-US" sz="2600" dirty="0">
                <a:ea typeface="ＭＳ Ｐゴシック" pitchFamily="-107" charset="-128"/>
              </a:rPr>
              <a:t> yang </a:t>
            </a:r>
            <a:r>
              <a:rPr lang="en-US" sz="2600" dirty="0" err="1">
                <a:ea typeface="ＭＳ Ｐゴシック" pitchFamily="-107" charset="-128"/>
              </a:rPr>
              <a:t>signifikan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dalam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menyimpan</a:t>
            </a:r>
            <a:r>
              <a:rPr lang="en-US" sz="2600" dirty="0">
                <a:ea typeface="ＭＳ Ｐゴシック" pitchFamily="-107" charset="-128"/>
              </a:rPr>
              <a:t>, </a:t>
            </a:r>
            <a:r>
              <a:rPr lang="en-US" sz="2600" dirty="0" err="1">
                <a:ea typeface="ＭＳ Ｐゴシック" pitchFamily="-107" charset="-128"/>
              </a:rPr>
              <a:t>memproses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kunci</a:t>
            </a:r>
            <a:r>
              <a:rPr lang="en-US" sz="2600" dirty="0">
                <a:ea typeface="ＭＳ Ｐゴシック" pitchFamily="-107" charset="-128"/>
              </a:rPr>
              <a:t> dan </a:t>
            </a:r>
            <a:r>
              <a:rPr lang="en-US" sz="2600" dirty="0" err="1">
                <a:ea typeface="ＭＳ Ｐゴシック" pitchFamily="-107" charset="-128"/>
              </a:rPr>
              <a:t>pesan</a:t>
            </a:r>
            <a:r>
              <a:rPr lang="en-US" sz="2600" dirty="0">
                <a:ea typeface="ＭＳ Ｐゴシック" pitchFamily="-107" charset="-128"/>
              </a:rPr>
              <a:t>, dan </a:t>
            </a:r>
            <a:r>
              <a:rPr lang="en-US" sz="2600" dirty="0" err="1">
                <a:ea typeface="ＭＳ Ｐゴシック" pitchFamily="-107" charset="-128"/>
              </a:rPr>
              <a:t>membutuhkan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waktu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komputasi</a:t>
            </a:r>
            <a:r>
              <a:rPr lang="en-US" sz="2600" dirty="0">
                <a:ea typeface="ＭＳ Ｐゴシック" pitchFamily="-107" charset="-128"/>
              </a:rPr>
              <a:t> yang lama.</a:t>
            </a:r>
          </a:p>
          <a:p>
            <a:pPr>
              <a:defRPr/>
            </a:pPr>
            <a:endParaRPr lang="en-US" sz="2600" dirty="0">
              <a:ea typeface="ＭＳ Ｐゴシック" pitchFamily="-107" charset="-128"/>
            </a:endParaRPr>
          </a:p>
          <a:p>
            <a:pPr>
              <a:defRPr/>
            </a:pPr>
            <a:r>
              <a:rPr lang="en-US" sz="2600" dirty="0" err="1">
                <a:ea typeface="ＭＳ Ｐゴシック" pitchFamily="-107" charset="-128"/>
              </a:rPr>
              <a:t>Sebagai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alternatif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adalah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melakukan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komputasi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berbasis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kurva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eliptik</a:t>
            </a:r>
            <a:r>
              <a:rPr lang="en-US" sz="2600" dirty="0">
                <a:ea typeface="ＭＳ Ｐゴシック" pitchFamily="-107" charset="-128"/>
              </a:rPr>
              <a:t> (</a:t>
            </a:r>
            <a:r>
              <a:rPr lang="en-US" sz="2600" i="1" dirty="0">
                <a:ea typeface="ＭＳ Ｐゴシック" pitchFamily="-107" charset="-128"/>
              </a:rPr>
              <a:t>elliptic curve</a:t>
            </a:r>
            <a:r>
              <a:rPr lang="en-US" sz="2600" dirty="0">
                <a:ea typeface="ＭＳ Ｐゴシック" pitchFamily="-107" charset="-128"/>
              </a:rPr>
              <a:t>). </a:t>
            </a:r>
          </a:p>
          <a:p>
            <a:pPr>
              <a:defRPr/>
            </a:pPr>
            <a:endParaRPr lang="en-US" sz="2600" dirty="0">
              <a:ea typeface="ＭＳ Ｐゴシック" pitchFamily="-107" charset="-128"/>
            </a:endParaRPr>
          </a:p>
          <a:p>
            <a:pPr>
              <a:defRPr/>
            </a:pPr>
            <a:r>
              <a:rPr lang="en-US" sz="2600" dirty="0" err="1">
                <a:ea typeface="ＭＳ Ｐゴシック" pitchFamily="-107" charset="-128"/>
              </a:rPr>
              <a:t>Kriptografi</a:t>
            </a:r>
            <a:r>
              <a:rPr lang="en-US" sz="2600" dirty="0">
                <a:ea typeface="ＭＳ Ｐゴシック" pitchFamily="-107" charset="-128"/>
              </a:rPr>
              <a:t> yang </a:t>
            </a:r>
            <a:r>
              <a:rPr lang="en-US" sz="2600" dirty="0" err="1">
                <a:ea typeface="ＭＳ Ｐゴシック" pitchFamily="-107" charset="-128"/>
              </a:rPr>
              <a:t>menggunakan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kurva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eliptik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dinamakan</a:t>
            </a:r>
            <a:r>
              <a:rPr lang="en-US" sz="2600" i="1" dirty="0">
                <a:ea typeface="ＭＳ Ｐゴシック" pitchFamily="-107" charset="-128"/>
              </a:rPr>
              <a:t> Elliptic Curve Cryptography</a:t>
            </a:r>
            <a:r>
              <a:rPr lang="en-US" sz="2600" dirty="0">
                <a:ea typeface="ＭＳ Ｐゴシック" pitchFamily="-107" charset="-128"/>
              </a:rPr>
              <a:t> (ECC). </a:t>
            </a:r>
          </a:p>
          <a:p>
            <a:pPr>
              <a:defRPr/>
            </a:pPr>
            <a:endParaRPr lang="en-US" sz="2600" dirty="0">
              <a:ea typeface="ＭＳ Ｐゴシック" pitchFamily="-107" charset="-128"/>
            </a:endParaRPr>
          </a:p>
          <a:p>
            <a:pPr>
              <a:defRPr/>
            </a:pPr>
            <a:r>
              <a:rPr lang="en-US" sz="2600" dirty="0" err="1">
                <a:ea typeface="ＭＳ Ｐゴシック" pitchFamily="-107" charset="-128"/>
              </a:rPr>
              <a:t>Komputasi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dengan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kurva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eliptik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menawarkan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keamanan</a:t>
            </a:r>
            <a:r>
              <a:rPr lang="en-US" sz="2600" dirty="0">
                <a:ea typeface="ＭＳ Ｐゴシック" pitchFamily="-107" charset="-128"/>
              </a:rPr>
              <a:t> yang </a:t>
            </a:r>
            <a:r>
              <a:rPr lang="en-US" sz="2600" dirty="0" err="1">
                <a:ea typeface="ＭＳ Ｐゴシック" pitchFamily="-107" charset="-128"/>
              </a:rPr>
              <a:t>sama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dengan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algoritma-algoritma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tersebut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namun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dengan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ukuran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kunci</a:t>
            </a:r>
            <a:r>
              <a:rPr lang="en-US" sz="2600" dirty="0">
                <a:ea typeface="ＭＳ Ｐゴシック" pitchFamily="-107" charset="-128"/>
              </a:rPr>
              <a:t> yang </a:t>
            </a:r>
            <a:r>
              <a:rPr lang="en-US" sz="2600" dirty="0" err="1">
                <a:ea typeface="ＭＳ Ｐゴシック" pitchFamily="-107" charset="-128"/>
              </a:rPr>
              <a:t>lebih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kecil</a:t>
            </a:r>
            <a:r>
              <a:rPr lang="en-US" sz="2600" dirty="0">
                <a:ea typeface="ＭＳ Ｐゴシック" pitchFamily="-107" charset="-128"/>
              </a:rPr>
              <a:t>.  </a:t>
            </a:r>
          </a:p>
          <a:p>
            <a:pPr>
              <a:defRPr/>
            </a:pPr>
            <a:endParaRPr lang="en-US" sz="2600" dirty="0">
              <a:ea typeface="ＭＳ Ｐゴシック" pitchFamily="-107" charset="-128"/>
            </a:endParaRPr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435960" y="6136700"/>
            <a:ext cx="5359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: William Stallings, </a:t>
            </a:r>
            <a:r>
              <a:rPr lang="en-US" sz="1600" dirty="0">
                <a:solidFill>
                  <a:srgbClr val="FF0000"/>
                </a:solidFill>
                <a:ea typeface="ＭＳ Ｐゴシック" pitchFamily="-107" charset="-128"/>
              </a:rPr>
              <a:t>Cryptography and Network Security</a:t>
            </a:r>
            <a:br>
              <a:rPr lang="en-US" sz="1600" dirty="0">
                <a:solidFill>
                  <a:srgbClr val="FF0000"/>
                </a:solidFill>
                <a:ea typeface="ＭＳ Ｐゴシック" pitchFamily="-107" charset="-128"/>
              </a:rPr>
            </a:br>
            <a:r>
              <a:rPr lang="en-US" sz="1600" dirty="0">
                <a:solidFill>
                  <a:srgbClr val="FF0000"/>
                </a:solidFill>
                <a:ea typeface="ＭＳ Ｐゴシック" pitchFamily="-107" charset="-128"/>
              </a:rPr>
              <a:t>Chapter 10, 5</a:t>
            </a:r>
            <a:r>
              <a:rPr lang="en-US" sz="1600" baseline="30000" dirty="0">
                <a:solidFill>
                  <a:srgbClr val="FF0000"/>
                </a:solidFill>
                <a:ea typeface="ＭＳ Ｐゴシック" pitchFamily="-107" charset="-128"/>
              </a:rPr>
              <a:t>th</a:t>
            </a:r>
            <a:r>
              <a:rPr lang="en-US" sz="1600" dirty="0">
                <a:solidFill>
                  <a:srgbClr val="FF0000"/>
                </a:solidFill>
                <a:ea typeface="ＭＳ Ｐゴシック" pitchFamily="-107" charset="-128"/>
              </a:rPr>
              <a:t> Edition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19761"/>
            <a:ext cx="10439400" cy="5831840"/>
          </a:xfrm>
        </p:spPr>
        <p:txBody>
          <a:bodyPr>
            <a:normAutofit fontScale="85000" lnSpcReduction="20000"/>
          </a:bodyPr>
          <a:lstStyle/>
          <a:p>
            <a:r>
              <a:rPr lang="en-US" sz="3100" dirty="0"/>
              <a:t>ECC </a:t>
            </a:r>
            <a:r>
              <a:rPr lang="en-US" sz="3100" dirty="0" err="1"/>
              <a:t>adalah</a:t>
            </a:r>
            <a:r>
              <a:rPr lang="en-US" sz="3100" dirty="0"/>
              <a:t> </a:t>
            </a:r>
            <a:r>
              <a:rPr lang="en-US" sz="3100" dirty="0" err="1"/>
              <a:t>kriptografi</a:t>
            </a:r>
            <a:r>
              <a:rPr lang="en-US" sz="3100" dirty="0"/>
              <a:t> </a:t>
            </a:r>
            <a:r>
              <a:rPr lang="en-US" sz="3100" dirty="0" err="1"/>
              <a:t>kunci-publik</a:t>
            </a:r>
            <a:r>
              <a:rPr lang="en-US" sz="3100" dirty="0"/>
              <a:t> yang </a:t>
            </a:r>
            <a:r>
              <a:rPr lang="en-US" sz="3100" dirty="0" err="1"/>
              <a:t>relatif</a:t>
            </a:r>
            <a:r>
              <a:rPr lang="en-US" sz="3100" dirty="0"/>
              <a:t> </a:t>
            </a:r>
            <a:r>
              <a:rPr lang="en-US" sz="3100" dirty="0" err="1"/>
              <a:t>lebih</a:t>
            </a:r>
            <a:r>
              <a:rPr lang="en-US" sz="3100" dirty="0"/>
              <a:t> </a:t>
            </a:r>
            <a:r>
              <a:rPr lang="en-US" sz="3100" dirty="0" err="1"/>
              <a:t>baru</a:t>
            </a:r>
            <a:r>
              <a:rPr lang="en-US" sz="3100" dirty="0"/>
              <a:t> </a:t>
            </a:r>
            <a:r>
              <a:rPr lang="en-US" sz="3100" dirty="0" err="1"/>
              <a:t>usianya</a:t>
            </a:r>
            <a:r>
              <a:rPr lang="en-US" sz="3100" dirty="0"/>
              <a:t>.</a:t>
            </a:r>
          </a:p>
          <a:p>
            <a:endParaRPr lang="en-US" sz="3100" dirty="0"/>
          </a:p>
          <a:p>
            <a:r>
              <a:rPr lang="en-US" sz="3100" dirty="0" err="1"/>
              <a:t>Dikembangkan</a:t>
            </a:r>
            <a:r>
              <a:rPr lang="en-US" sz="3100" dirty="0"/>
              <a:t> </a:t>
            </a:r>
            <a:r>
              <a:rPr lang="en-US" sz="3100" dirty="0" err="1"/>
              <a:t>oleh</a:t>
            </a:r>
            <a:r>
              <a:rPr lang="en-US" sz="3100" dirty="0"/>
              <a:t> Neal </a:t>
            </a:r>
            <a:r>
              <a:rPr lang="en-US" sz="3100" dirty="0" err="1"/>
              <a:t>Koblitz</a:t>
            </a:r>
            <a:r>
              <a:rPr lang="en-US" sz="3100" dirty="0"/>
              <a:t> </a:t>
            </a:r>
            <a:r>
              <a:rPr lang="en-US" sz="3100" dirty="0" err="1"/>
              <a:t>dan</a:t>
            </a:r>
            <a:r>
              <a:rPr lang="en-US" sz="3100" dirty="0"/>
              <a:t> Victor S. Miller </a:t>
            </a:r>
            <a:r>
              <a:rPr lang="en-US" sz="3100" dirty="0" err="1"/>
              <a:t>tahun</a:t>
            </a:r>
            <a:r>
              <a:rPr lang="en-US" sz="3100" dirty="0"/>
              <a:t> 1985.</a:t>
            </a:r>
          </a:p>
          <a:p>
            <a:endParaRPr lang="en-US" sz="3100" dirty="0"/>
          </a:p>
          <a:p>
            <a:r>
              <a:rPr lang="en-US" sz="3100" dirty="0" err="1"/>
              <a:t>Klaim</a:t>
            </a:r>
            <a:r>
              <a:rPr lang="en-US" sz="3100" dirty="0"/>
              <a:t>: </a:t>
            </a:r>
            <a:r>
              <a:rPr lang="en-US" sz="3100" dirty="0" err="1"/>
              <a:t>Panjang</a:t>
            </a:r>
            <a:r>
              <a:rPr lang="en-US" sz="3100" dirty="0"/>
              <a:t> </a:t>
            </a:r>
            <a:r>
              <a:rPr lang="en-US" sz="3100" dirty="0" err="1"/>
              <a:t>kunci</a:t>
            </a:r>
            <a:r>
              <a:rPr lang="en-US" sz="3100" dirty="0"/>
              <a:t> ECC </a:t>
            </a:r>
            <a:r>
              <a:rPr lang="en-US" sz="3100" dirty="0" err="1"/>
              <a:t>lebih</a:t>
            </a:r>
            <a:r>
              <a:rPr lang="en-US" sz="3100" dirty="0"/>
              <a:t> </a:t>
            </a:r>
            <a:r>
              <a:rPr lang="en-US" sz="3100" dirty="0" err="1"/>
              <a:t>pendek</a:t>
            </a:r>
            <a:r>
              <a:rPr lang="en-US" sz="3100" dirty="0"/>
              <a:t> </a:t>
            </a:r>
            <a:r>
              <a:rPr lang="en-US" sz="3100" dirty="0" err="1"/>
              <a:t>daripada</a:t>
            </a:r>
            <a:r>
              <a:rPr lang="en-US" sz="3100" dirty="0"/>
              <a:t> </a:t>
            </a:r>
            <a:r>
              <a:rPr lang="en-US" sz="3100" dirty="0" err="1"/>
              <a:t>kunci</a:t>
            </a:r>
            <a:r>
              <a:rPr lang="en-US" sz="3100" dirty="0"/>
              <a:t> RSA, </a:t>
            </a:r>
            <a:r>
              <a:rPr lang="en-US" sz="3100" dirty="0" err="1"/>
              <a:t>namun</a:t>
            </a:r>
            <a:r>
              <a:rPr lang="en-US" sz="3100" dirty="0"/>
              <a:t> </a:t>
            </a:r>
            <a:r>
              <a:rPr lang="en-US" sz="3100" dirty="0" err="1"/>
              <a:t>memiliki</a:t>
            </a:r>
            <a:r>
              <a:rPr lang="en-US" sz="3100" dirty="0"/>
              <a:t> </a:t>
            </a:r>
            <a:r>
              <a:rPr lang="en-US" sz="3100" dirty="0" err="1"/>
              <a:t>tingkat</a:t>
            </a:r>
            <a:r>
              <a:rPr lang="en-US" sz="3100" dirty="0"/>
              <a:t> </a:t>
            </a:r>
            <a:r>
              <a:rPr lang="en-US" sz="3100" dirty="0" err="1"/>
              <a:t>keamanan</a:t>
            </a:r>
            <a:r>
              <a:rPr lang="en-US" sz="3100" dirty="0"/>
              <a:t> yang </a:t>
            </a:r>
            <a:r>
              <a:rPr lang="en-US" sz="3100" dirty="0" err="1"/>
              <a:t>sama</a:t>
            </a:r>
            <a:r>
              <a:rPr lang="en-US" sz="3100" dirty="0"/>
              <a:t> </a:t>
            </a:r>
            <a:r>
              <a:rPr lang="en-US" sz="3100" dirty="0" err="1"/>
              <a:t>dengan</a:t>
            </a:r>
            <a:r>
              <a:rPr lang="en-US" sz="3100" dirty="0"/>
              <a:t> RSA.</a:t>
            </a:r>
          </a:p>
          <a:p>
            <a:endParaRPr lang="en-US" sz="3100" dirty="0"/>
          </a:p>
          <a:p>
            <a:r>
              <a:rPr lang="en-US" sz="3100" dirty="0" err="1"/>
              <a:t>Contoh</a:t>
            </a:r>
            <a:r>
              <a:rPr lang="en-US" sz="3100" dirty="0"/>
              <a:t>: </a:t>
            </a:r>
            <a:r>
              <a:rPr lang="en-US" sz="3100" dirty="0" err="1"/>
              <a:t>kunci</a:t>
            </a:r>
            <a:r>
              <a:rPr lang="en-US" sz="3100" dirty="0"/>
              <a:t> ECC </a:t>
            </a:r>
            <a:r>
              <a:rPr lang="en-US" sz="3100" dirty="0" err="1"/>
              <a:t>sepanjang</a:t>
            </a:r>
            <a:r>
              <a:rPr lang="en-US" sz="3100" dirty="0"/>
              <a:t> 160-bit </a:t>
            </a:r>
            <a:r>
              <a:rPr lang="en-US" sz="3100" dirty="0" err="1"/>
              <a:t>menyediakan</a:t>
            </a:r>
            <a:r>
              <a:rPr lang="en-US" sz="3100" dirty="0"/>
              <a:t> </a:t>
            </a:r>
            <a:r>
              <a:rPr lang="en-US" sz="3100" dirty="0" err="1"/>
              <a:t>keamanan</a:t>
            </a:r>
            <a:r>
              <a:rPr lang="en-US" sz="3100" dirty="0"/>
              <a:t> yang </a:t>
            </a:r>
            <a:r>
              <a:rPr lang="en-US" sz="3100" dirty="0" err="1"/>
              <a:t>sama</a:t>
            </a:r>
            <a:r>
              <a:rPr lang="en-US" sz="3100" dirty="0"/>
              <a:t> </a:t>
            </a:r>
            <a:r>
              <a:rPr lang="en-US" sz="3100" dirty="0" err="1"/>
              <a:t>dengan</a:t>
            </a:r>
            <a:r>
              <a:rPr lang="en-US" sz="3100" dirty="0"/>
              <a:t> 1024-bit </a:t>
            </a:r>
            <a:r>
              <a:rPr lang="en-US" sz="3100" dirty="0" err="1"/>
              <a:t>kunci</a:t>
            </a:r>
            <a:r>
              <a:rPr lang="en-US" sz="3100" dirty="0"/>
              <a:t> RSA.</a:t>
            </a:r>
          </a:p>
          <a:p>
            <a:endParaRPr lang="en-US" sz="3100" dirty="0"/>
          </a:p>
          <a:p>
            <a:r>
              <a:rPr lang="en-US" sz="3100" dirty="0" err="1"/>
              <a:t>Keuntungan</a:t>
            </a:r>
            <a:r>
              <a:rPr lang="en-US" sz="3100" dirty="0"/>
              <a:t>: </a:t>
            </a:r>
            <a:r>
              <a:rPr lang="en-US" sz="3100" dirty="0" err="1"/>
              <a:t>dengan</a:t>
            </a:r>
            <a:r>
              <a:rPr lang="en-US" sz="3100" dirty="0"/>
              <a:t> </a:t>
            </a:r>
            <a:r>
              <a:rPr lang="en-US" sz="3100" dirty="0" err="1"/>
              <a:t>panjang</a:t>
            </a:r>
            <a:r>
              <a:rPr lang="en-US" sz="3100" dirty="0"/>
              <a:t> </a:t>
            </a:r>
            <a:r>
              <a:rPr lang="en-US" sz="3100" dirty="0" err="1"/>
              <a:t>kunci</a:t>
            </a:r>
            <a:r>
              <a:rPr lang="en-US" sz="3100" dirty="0"/>
              <a:t> yang </a:t>
            </a:r>
            <a:r>
              <a:rPr lang="en-US" sz="3100" dirty="0" err="1"/>
              <a:t>lebih</a:t>
            </a:r>
            <a:r>
              <a:rPr lang="en-US" sz="3100" dirty="0"/>
              <a:t> </a:t>
            </a:r>
            <a:r>
              <a:rPr lang="en-US" sz="3100" dirty="0" err="1"/>
              <a:t>pendek</a:t>
            </a:r>
            <a:r>
              <a:rPr lang="en-US" sz="3100" dirty="0"/>
              <a:t>, </a:t>
            </a:r>
            <a:r>
              <a:rPr lang="en-US" sz="3100" dirty="0" err="1"/>
              <a:t>membutuhkan</a:t>
            </a:r>
            <a:r>
              <a:rPr lang="en-US" sz="3100" dirty="0"/>
              <a:t> </a:t>
            </a:r>
            <a:r>
              <a:rPr lang="en-US" sz="3100" dirty="0" err="1"/>
              <a:t>memori</a:t>
            </a:r>
            <a:r>
              <a:rPr lang="en-US" sz="3100" dirty="0"/>
              <a:t> </a:t>
            </a:r>
            <a:r>
              <a:rPr lang="en-US" sz="3100" dirty="0" err="1"/>
              <a:t>dan</a:t>
            </a:r>
            <a:r>
              <a:rPr lang="en-US" sz="3100" dirty="0"/>
              <a:t> </a:t>
            </a:r>
            <a:r>
              <a:rPr lang="en-US" sz="3100" dirty="0" err="1"/>
              <a:t>komputasi</a:t>
            </a:r>
            <a:r>
              <a:rPr lang="en-US" sz="3100" dirty="0"/>
              <a:t> yang </a:t>
            </a:r>
            <a:r>
              <a:rPr lang="en-US" sz="3100" dirty="0" err="1"/>
              <a:t>lebih</a:t>
            </a:r>
            <a:r>
              <a:rPr lang="en-US" sz="3100" dirty="0"/>
              <a:t> </a:t>
            </a:r>
            <a:r>
              <a:rPr lang="en-US" sz="3100" dirty="0" err="1"/>
              <a:t>sedikit</a:t>
            </a:r>
            <a:r>
              <a:rPr lang="en-US" sz="3100" dirty="0"/>
              <a:t>.</a:t>
            </a:r>
          </a:p>
          <a:p>
            <a:endParaRPr lang="en-US" sz="3100" dirty="0"/>
          </a:p>
          <a:p>
            <a:r>
              <a:rPr lang="en-US" sz="3100" dirty="0" err="1"/>
              <a:t>Cocok</a:t>
            </a:r>
            <a:r>
              <a:rPr lang="en-US" sz="3100" dirty="0"/>
              <a:t> </a:t>
            </a:r>
            <a:r>
              <a:rPr lang="en-US" sz="3100" dirty="0" err="1"/>
              <a:t>untuk</a:t>
            </a:r>
            <a:r>
              <a:rPr lang="en-US" sz="3100" dirty="0"/>
              <a:t> </a:t>
            </a:r>
            <a:r>
              <a:rPr lang="en-US" sz="3100" dirty="0" err="1"/>
              <a:t>piranti</a:t>
            </a:r>
            <a:r>
              <a:rPr lang="en-US" sz="3100" dirty="0"/>
              <a:t> </a:t>
            </a:r>
            <a:r>
              <a:rPr lang="en-US" sz="3100" dirty="0" err="1"/>
              <a:t>nirkabel</a:t>
            </a:r>
            <a:r>
              <a:rPr lang="en-US" sz="3100" dirty="0"/>
              <a:t>, </a:t>
            </a:r>
            <a:r>
              <a:rPr lang="en-US" sz="3100" dirty="0" err="1"/>
              <a:t>dimana</a:t>
            </a:r>
            <a:r>
              <a:rPr lang="en-US" sz="3100" dirty="0"/>
              <a:t> </a:t>
            </a:r>
            <a:r>
              <a:rPr lang="en-US" sz="3100" dirty="0" err="1"/>
              <a:t>prosesor</a:t>
            </a:r>
            <a:r>
              <a:rPr lang="en-US" sz="3100" dirty="0"/>
              <a:t>, </a:t>
            </a:r>
            <a:r>
              <a:rPr lang="en-US" sz="3100" dirty="0" err="1"/>
              <a:t>memori</a:t>
            </a:r>
            <a:r>
              <a:rPr lang="en-US" sz="3100" dirty="0"/>
              <a:t>, </a:t>
            </a:r>
            <a:r>
              <a:rPr lang="en-US" sz="3100" dirty="0" err="1"/>
              <a:t>umur</a:t>
            </a:r>
            <a:r>
              <a:rPr lang="en-US" sz="3100" dirty="0"/>
              <a:t> </a:t>
            </a:r>
            <a:r>
              <a:rPr lang="en-US" sz="3100" dirty="0" err="1"/>
              <a:t>batere</a:t>
            </a:r>
            <a:r>
              <a:rPr lang="en-US" sz="3100" dirty="0"/>
              <a:t> </a:t>
            </a:r>
            <a:r>
              <a:rPr lang="en-US" sz="3100" dirty="0" err="1"/>
              <a:t>terbatas</a:t>
            </a:r>
            <a:r>
              <a:rPr lang="en-US" sz="3100" dirty="0"/>
              <a:t>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Teori</a:t>
            </a:r>
            <a:r>
              <a:rPr lang="en-US" b="1" dirty="0"/>
              <a:t> </a:t>
            </a:r>
            <a:r>
              <a:rPr lang="en-US" b="1" dirty="0" err="1"/>
              <a:t>Aljabar</a:t>
            </a:r>
            <a:r>
              <a:rPr lang="en-US" b="1" dirty="0"/>
              <a:t> </a:t>
            </a:r>
            <a:r>
              <a:rPr lang="en-US" b="1" dirty="0" err="1"/>
              <a:t>Abstrak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membahas</a:t>
            </a:r>
            <a:r>
              <a:rPr lang="en-US" dirty="0"/>
              <a:t> ECC,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dipahami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aljabar</a:t>
            </a:r>
            <a:r>
              <a:rPr lang="en-US" dirty="0"/>
              <a:t> </a:t>
            </a:r>
            <a:r>
              <a:rPr lang="en-US" dirty="0" err="1"/>
              <a:t>abstrak</a:t>
            </a:r>
            <a:r>
              <a:rPr lang="en-US" dirty="0"/>
              <a:t> yang </a:t>
            </a:r>
            <a:r>
              <a:rPr lang="en-US" dirty="0" err="1"/>
              <a:t>mendasarinya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aljabar</a:t>
            </a:r>
            <a:r>
              <a:rPr lang="en-US" dirty="0"/>
              <a:t> </a:t>
            </a:r>
            <a:r>
              <a:rPr lang="en-US" dirty="0" err="1"/>
              <a:t>abstrak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	1. </a:t>
            </a:r>
            <a:r>
              <a:rPr lang="en-US" dirty="0" err="1"/>
              <a:t>Grup</a:t>
            </a:r>
            <a:r>
              <a:rPr lang="en-US" dirty="0"/>
              <a:t> (</a:t>
            </a:r>
            <a:r>
              <a:rPr lang="en-US" i="1" dirty="0"/>
              <a:t>group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dirty="0"/>
              <a:t>	2. Medan (</a:t>
            </a:r>
            <a:r>
              <a:rPr lang="en-US" i="1" dirty="0"/>
              <a:t>field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440" y="381000"/>
            <a:ext cx="8229600" cy="868362"/>
          </a:xfrm>
        </p:spPr>
        <p:txBody>
          <a:bodyPr/>
          <a:lstStyle/>
          <a:p>
            <a:r>
              <a:rPr lang="en-US" b="1" dirty="0" err="1"/>
              <a:t>Grup</a:t>
            </a:r>
            <a:r>
              <a:rPr lang="en-US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560" y="1295400"/>
            <a:ext cx="10759440" cy="5181600"/>
          </a:xfrm>
        </p:spPr>
        <p:txBody>
          <a:bodyPr>
            <a:normAutofit/>
          </a:bodyPr>
          <a:lstStyle/>
          <a:p>
            <a:r>
              <a:rPr lang="en-US" sz="2400" dirty="0" err="1"/>
              <a:t>Grup</a:t>
            </a:r>
            <a:r>
              <a:rPr lang="en-US" sz="2400" dirty="0"/>
              <a:t> (</a:t>
            </a:r>
            <a:r>
              <a:rPr lang="en-US" sz="2400" i="1" dirty="0"/>
              <a:t>group</a:t>
            </a:r>
            <a:r>
              <a:rPr lang="en-US" sz="2400" dirty="0"/>
              <a:t>)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aljabar</a:t>
            </a:r>
            <a:r>
              <a:rPr lang="en-US" sz="2400" dirty="0"/>
              <a:t> yang </a:t>
            </a:r>
            <a:r>
              <a:rPr lang="en-US" sz="2400" dirty="0" err="1"/>
              <a:t>terdiri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/>
              <a:t>	-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i="1" dirty="0"/>
              <a:t>G</a:t>
            </a:r>
          </a:p>
          <a:p>
            <a:pPr>
              <a:buNone/>
            </a:pPr>
            <a:r>
              <a:rPr lang="en-US" sz="2400" dirty="0"/>
              <a:t>	-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biner</a:t>
            </a:r>
            <a:r>
              <a:rPr lang="en-US" sz="2400" dirty="0"/>
              <a:t> *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err="1"/>
              <a:t>sedemikian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, </a:t>
            </a:r>
            <a:r>
              <a:rPr lang="en-US" sz="2400" i="1" dirty="0"/>
              <a:t>b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c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i="1" dirty="0"/>
              <a:t>G</a:t>
            </a:r>
            <a:r>
              <a:rPr lang="en-US" sz="2400" dirty="0"/>
              <a:t> </a:t>
            </a:r>
            <a:r>
              <a:rPr lang="en-US" sz="2400" dirty="0" err="1"/>
              <a:t>berlaku</a:t>
            </a:r>
            <a:r>
              <a:rPr lang="en-US" sz="2400" dirty="0"/>
              <a:t> </a:t>
            </a:r>
            <a:r>
              <a:rPr lang="en-US" sz="2400" dirty="0" err="1"/>
              <a:t>aksioma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/>
              <a:t>	1.  </a:t>
            </a:r>
            <a:r>
              <a:rPr lang="en-US" sz="2400" i="1" dirty="0"/>
              <a:t>Closure</a:t>
            </a:r>
            <a:r>
              <a:rPr lang="en-US" sz="2400" dirty="0"/>
              <a:t>:	 	</a:t>
            </a:r>
            <a:r>
              <a:rPr lang="en-US" sz="2400" i="1" dirty="0"/>
              <a:t>a</a:t>
            </a:r>
            <a:r>
              <a:rPr lang="en-US" sz="2400" dirty="0"/>
              <a:t> * </a:t>
            </a:r>
            <a:r>
              <a:rPr lang="en-US" sz="2400" i="1" dirty="0"/>
              <a:t>b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berada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G</a:t>
            </a:r>
          </a:p>
          <a:p>
            <a:pPr>
              <a:buNone/>
            </a:pPr>
            <a:r>
              <a:rPr lang="en-US" sz="2400" dirty="0"/>
              <a:t>	2.  </a:t>
            </a:r>
            <a:r>
              <a:rPr lang="en-US" sz="2400" dirty="0" err="1"/>
              <a:t>Asosiatif</a:t>
            </a:r>
            <a:r>
              <a:rPr lang="en-US" sz="2400" dirty="0"/>
              <a:t>:		</a:t>
            </a:r>
            <a:r>
              <a:rPr lang="en-US" sz="2400" i="1" dirty="0"/>
              <a:t>a</a:t>
            </a:r>
            <a:r>
              <a:rPr lang="en-US" sz="2400" dirty="0"/>
              <a:t> * (</a:t>
            </a:r>
            <a:r>
              <a:rPr lang="en-US" sz="2400" i="1" dirty="0"/>
              <a:t>b</a:t>
            </a:r>
            <a:r>
              <a:rPr lang="en-US" sz="2400" dirty="0"/>
              <a:t> * </a:t>
            </a:r>
            <a:r>
              <a:rPr lang="en-US" sz="2400" i="1" dirty="0"/>
              <a:t>c</a:t>
            </a:r>
            <a:r>
              <a:rPr lang="en-US" sz="2400" dirty="0"/>
              <a:t>) = (</a:t>
            </a:r>
            <a:r>
              <a:rPr lang="en-US" sz="2400" i="1" dirty="0"/>
              <a:t>a</a:t>
            </a:r>
            <a:r>
              <a:rPr lang="en-US" sz="2400" dirty="0"/>
              <a:t> * </a:t>
            </a:r>
            <a:r>
              <a:rPr lang="en-US" sz="2400" i="1" dirty="0"/>
              <a:t>b</a:t>
            </a:r>
            <a:r>
              <a:rPr lang="en-US" sz="2400" dirty="0"/>
              <a:t>) * </a:t>
            </a:r>
            <a:r>
              <a:rPr lang="en-US" sz="2400" i="1" dirty="0"/>
              <a:t>c</a:t>
            </a:r>
          </a:p>
          <a:p>
            <a:pPr>
              <a:buNone/>
            </a:pPr>
            <a:r>
              <a:rPr lang="en-US" sz="2400" dirty="0"/>
              <a:t>	3. 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netral</a:t>
            </a:r>
            <a:r>
              <a:rPr lang="en-US" sz="2400" dirty="0"/>
              <a:t>:	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i="1" dirty="0"/>
              <a:t>e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 </a:t>
            </a:r>
            <a:r>
              <a:rPr lang="en-US" sz="2400" i="1" dirty="0">
                <a:sym typeface="Symbol"/>
              </a:rPr>
              <a:t>G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sedemikian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sehingga</a:t>
            </a:r>
            <a:r>
              <a:rPr lang="en-US" sz="2400" dirty="0">
                <a:sym typeface="Symbol"/>
              </a:rPr>
              <a:t>  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 * </a:t>
            </a:r>
            <a:r>
              <a:rPr lang="en-US" sz="2400" i="1" dirty="0">
                <a:sym typeface="Symbol"/>
              </a:rPr>
              <a:t>e</a:t>
            </a:r>
            <a:r>
              <a:rPr lang="en-US" sz="2400" dirty="0">
                <a:sym typeface="Symbol"/>
              </a:rPr>
              <a:t> = </a:t>
            </a:r>
            <a:r>
              <a:rPr lang="en-US" sz="2400" i="1" dirty="0">
                <a:sym typeface="Symbol"/>
              </a:rPr>
              <a:t>e</a:t>
            </a:r>
            <a:r>
              <a:rPr lang="en-US" sz="2400" dirty="0">
                <a:sym typeface="Symbol"/>
              </a:rPr>
              <a:t> * 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 = 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 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4.  </a:t>
            </a:r>
            <a:r>
              <a:rPr lang="en-US" sz="2400" dirty="0" err="1">
                <a:sym typeface="Symbol"/>
              </a:rPr>
              <a:t>Elemen</a:t>
            </a:r>
            <a:r>
              <a:rPr lang="en-US" sz="2400" dirty="0">
                <a:sym typeface="Symbol"/>
              </a:rPr>
              <a:t> invers:	</a:t>
            </a:r>
            <a:r>
              <a:rPr lang="en-US" sz="2400" dirty="0" err="1">
                <a:sym typeface="Symbol"/>
              </a:rPr>
              <a:t>terdapat</a:t>
            </a:r>
            <a:r>
              <a:rPr lang="en-US" sz="2400" dirty="0">
                <a:sym typeface="Symbol"/>
              </a:rPr>
              <a:t> 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’  </a:t>
            </a:r>
            <a:r>
              <a:rPr lang="en-US" sz="2400" i="1" dirty="0">
                <a:sym typeface="Symbol"/>
              </a:rPr>
              <a:t>G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sedemikian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sehingga</a:t>
            </a:r>
            <a:r>
              <a:rPr lang="en-US" sz="2400" dirty="0">
                <a:sym typeface="Symbol"/>
              </a:rPr>
              <a:t>  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 * 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’ = a’ * 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 = </a:t>
            </a:r>
            <a:r>
              <a:rPr lang="en-US" sz="2400" i="1" dirty="0">
                <a:sym typeface="Symbol"/>
              </a:rPr>
              <a:t>e</a:t>
            </a:r>
            <a:r>
              <a:rPr lang="en-US" sz="2400" dirty="0">
                <a:sym typeface="Symbol"/>
              </a:rPr>
              <a:t> </a:t>
            </a:r>
          </a:p>
          <a:p>
            <a:endParaRPr lang="en-US" sz="2400" dirty="0"/>
          </a:p>
          <a:p>
            <a:r>
              <a:rPr lang="en-US" sz="2400" dirty="0" err="1"/>
              <a:t>Notasi</a:t>
            </a:r>
            <a:r>
              <a:rPr lang="en-US" sz="2400" dirty="0"/>
              <a:t>: </a:t>
            </a:r>
            <a:r>
              <a:rPr lang="en-US" sz="2400" dirty="0">
                <a:solidFill>
                  <a:srgbClr val="FF0000"/>
                </a:solidFill>
              </a:rPr>
              <a:t>&lt;G, *&gt;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33401"/>
            <a:ext cx="10546080" cy="5592763"/>
          </a:xfrm>
        </p:spPr>
        <p:txBody>
          <a:bodyPr>
            <a:normAutofit/>
          </a:bodyPr>
          <a:lstStyle/>
          <a:p>
            <a:r>
              <a:rPr lang="en-US" sz="2400" dirty="0"/>
              <a:t>&lt;G, +&gt; 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grup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penjumlahan</a:t>
            </a:r>
            <a:r>
              <a:rPr lang="en-US" sz="2400" dirty="0"/>
              <a:t>.</a:t>
            </a:r>
          </a:p>
          <a:p>
            <a:r>
              <a:rPr lang="en-US" sz="2400" dirty="0"/>
              <a:t>&lt;G, </a:t>
            </a:r>
            <a:r>
              <a:rPr lang="en-US" sz="2400" dirty="0">
                <a:sym typeface="Symbol"/>
              </a:rPr>
              <a:t>&gt; </a:t>
            </a:r>
            <a:r>
              <a:rPr lang="en-US" sz="2400" dirty="0" err="1">
                <a:sym typeface="Symbol"/>
              </a:rPr>
              <a:t>menyatakan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sebuah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grup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dengan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operasi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perkalian</a:t>
            </a:r>
            <a:endParaRPr lang="en-US" sz="2400" dirty="0">
              <a:sym typeface="Symbol"/>
            </a:endParaRPr>
          </a:p>
          <a:p>
            <a:endParaRPr lang="en-US" sz="2400" dirty="0">
              <a:sym typeface="Symbol"/>
            </a:endParaRPr>
          </a:p>
          <a:p>
            <a:pPr>
              <a:buNone/>
            </a:pPr>
            <a:r>
              <a:rPr lang="en-US" sz="2400" dirty="0" err="1">
                <a:sym typeface="Symbol"/>
              </a:rPr>
              <a:t>Contoh-contoh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grup</a:t>
            </a:r>
            <a:r>
              <a:rPr lang="en-US" sz="2400" dirty="0">
                <a:sym typeface="Symbol"/>
              </a:rPr>
              <a:t>:</a:t>
            </a:r>
          </a:p>
          <a:p>
            <a:pPr marL="457200" indent="-457200">
              <a:buAutoNum type="arabicPeriod"/>
            </a:pPr>
            <a:r>
              <a:rPr lang="en-US" sz="2400" dirty="0">
                <a:solidFill>
                  <a:srgbClr val="FF0000"/>
                </a:solidFill>
                <a:sym typeface="Symbol"/>
              </a:rPr>
              <a:t>&lt;R, +&gt; </a:t>
            </a:r>
            <a:r>
              <a:rPr lang="en-US" sz="2400" dirty="0">
                <a:sym typeface="Symbol"/>
              </a:rPr>
              <a:t>: </a:t>
            </a:r>
            <a:r>
              <a:rPr lang="en-US" sz="2400" dirty="0" err="1">
                <a:sym typeface="Symbol"/>
              </a:rPr>
              <a:t>grup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dengan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himpunan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bilangan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riil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dengan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operasi</a:t>
            </a:r>
            <a:r>
              <a:rPr lang="en-US" sz="2400" dirty="0">
                <a:sym typeface="Symbol"/>
              </a:rPr>
              <a:t> +</a:t>
            </a:r>
          </a:p>
          <a:p>
            <a:pPr marL="457200" indent="-457200">
              <a:buNone/>
            </a:pPr>
            <a:r>
              <a:rPr lang="en-US" sz="2400" dirty="0">
                <a:sym typeface="Symbol"/>
              </a:rPr>
              <a:t>	</a:t>
            </a:r>
            <a:r>
              <a:rPr lang="en-US" sz="2400" i="1" dirty="0">
                <a:sym typeface="Symbol"/>
              </a:rPr>
              <a:t>e</a:t>
            </a:r>
            <a:r>
              <a:rPr lang="en-US" sz="2400" dirty="0">
                <a:sym typeface="Symbol"/>
              </a:rPr>
              <a:t> = 0 </a:t>
            </a:r>
            <a:r>
              <a:rPr lang="en-US" sz="2400" dirty="0" err="1">
                <a:sym typeface="Symbol"/>
              </a:rPr>
              <a:t>dan</a:t>
            </a:r>
            <a:r>
              <a:rPr lang="en-US" sz="2400" dirty="0">
                <a:sym typeface="Symbol"/>
              </a:rPr>
              <a:t> 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’ = –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  </a:t>
            </a:r>
          </a:p>
          <a:p>
            <a:pPr marL="457200" indent="-457200">
              <a:buNone/>
            </a:pPr>
            <a:endParaRPr lang="en-US" sz="2400" dirty="0">
              <a:sym typeface="Symbol"/>
            </a:endParaRPr>
          </a:p>
          <a:p>
            <a:pPr marL="457200" indent="-457200">
              <a:buAutoNum type="arabicPeriod" startAt="2"/>
            </a:pPr>
            <a:r>
              <a:rPr lang="en-US" sz="2400" dirty="0">
                <a:solidFill>
                  <a:srgbClr val="FF0000"/>
                </a:solidFill>
                <a:sym typeface="Symbol"/>
              </a:rPr>
              <a:t>&lt;R*, &gt; </a:t>
            </a:r>
            <a:r>
              <a:rPr lang="en-US" sz="2400" dirty="0">
                <a:sym typeface="Symbol"/>
              </a:rPr>
              <a:t>:  </a:t>
            </a:r>
            <a:r>
              <a:rPr lang="en-US" sz="2400" dirty="0" err="1">
                <a:sym typeface="Symbol"/>
              </a:rPr>
              <a:t>grup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dengan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himpunan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bilangan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riil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tidak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nol</a:t>
            </a:r>
            <a:r>
              <a:rPr lang="en-US" sz="2400" dirty="0">
                <a:sym typeface="Symbol"/>
              </a:rPr>
              <a:t> (</a:t>
            </a:r>
            <a:r>
              <a:rPr lang="en-US" sz="2400" dirty="0" err="1">
                <a:sym typeface="Symbol"/>
              </a:rPr>
              <a:t>yaitu</a:t>
            </a:r>
            <a:r>
              <a:rPr lang="en-US" sz="2400" dirty="0">
                <a:sym typeface="Symbol"/>
              </a:rPr>
              <a:t>, R* = R – { 0} ) </a:t>
            </a:r>
            <a:r>
              <a:rPr lang="en-US" sz="2400" dirty="0" err="1">
                <a:sym typeface="Symbol"/>
              </a:rPr>
              <a:t>dengan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operasi</a:t>
            </a:r>
            <a:r>
              <a:rPr lang="en-US" sz="2400" dirty="0">
                <a:sym typeface="Symbol"/>
              </a:rPr>
              <a:t> kali ()</a:t>
            </a:r>
          </a:p>
          <a:p>
            <a:pPr marL="457200" indent="-457200">
              <a:buNone/>
            </a:pPr>
            <a:r>
              <a:rPr lang="en-US" sz="2400" dirty="0">
                <a:sym typeface="Symbol"/>
              </a:rPr>
              <a:t>	</a:t>
            </a:r>
            <a:r>
              <a:rPr lang="en-US" sz="2400" i="1" dirty="0">
                <a:sym typeface="Symbol"/>
              </a:rPr>
              <a:t>e</a:t>
            </a:r>
            <a:r>
              <a:rPr lang="en-US" sz="2400" dirty="0">
                <a:sym typeface="Symbol"/>
              </a:rPr>
              <a:t> = 1 </a:t>
            </a:r>
            <a:r>
              <a:rPr lang="en-US" sz="2400" dirty="0" err="1">
                <a:sym typeface="Symbol"/>
              </a:rPr>
              <a:t>dan</a:t>
            </a:r>
            <a:r>
              <a:rPr lang="en-US" sz="2400" dirty="0">
                <a:sym typeface="Symbol"/>
              </a:rPr>
              <a:t> 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’ = 1/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 = </a:t>
            </a:r>
            <a:r>
              <a:rPr lang="en-US" sz="2400" i="1" dirty="0">
                <a:sym typeface="Symbol"/>
              </a:rPr>
              <a:t>a </a:t>
            </a:r>
            <a:r>
              <a:rPr lang="en-US" sz="2400" baseline="30000" dirty="0">
                <a:sym typeface="Symbol"/>
              </a:rPr>
              <a:t>-1</a:t>
            </a:r>
          </a:p>
          <a:p>
            <a:pPr marL="457200" indent="-457200">
              <a:buNone/>
            </a:pPr>
            <a:endParaRPr lang="en-US" sz="2400" baseline="30000" dirty="0">
              <a:sym typeface="Symbol"/>
            </a:endParaRPr>
          </a:p>
          <a:p>
            <a:pPr marL="457200" indent="-457200">
              <a:buNone/>
            </a:pPr>
            <a:r>
              <a:rPr lang="en-US" sz="2400" dirty="0">
                <a:sym typeface="Symbol"/>
              </a:rPr>
              <a:t>3.   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&lt;Z, +&gt; </a:t>
            </a:r>
            <a:r>
              <a:rPr lang="en-US" sz="2400" dirty="0" err="1">
                <a:sym typeface="Symbol"/>
              </a:rPr>
              <a:t>dan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&lt;Z, &gt; </a:t>
            </a:r>
            <a:r>
              <a:rPr lang="en-US" sz="2400" dirty="0" err="1">
                <a:sym typeface="Symbol"/>
              </a:rPr>
              <a:t>masing-masing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adalah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grup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dengan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himpunan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bilangan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bulat</a:t>
            </a:r>
            <a:r>
              <a:rPr lang="en-US" sz="2400" dirty="0">
                <a:sym typeface="Symbol"/>
              </a:rPr>
              <a:t> (</a:t>
            </a:r>
            <a:r>
              <a:rPr lang="en-US" sz="2400" i="1" dirty="0">
                <a:sym typeface="Symbol"/>
              </a:rPr>
              <a:t>integer</a:t>
            </a:r>
            <a:r>
              <a:rPr lang="en-US" sz="2400" dirty="0">
                <a:sym typeface="Symbol"/>
              </a:rPr>
              <a:t>) </a:t>
            </a:r>
            <a:r>
              <a:rPr lang="en-US" sz="2400" dirty="0" err="1">
                <a:sym typeface="Symbol"/>
              </a:rPr>
              <a:t>dengan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operasi</a:t>
            </a:r>
            <a:r>
              <a:rPr lang="en-US" sz="2400" dirty="0">
                <a:sym typeface="Symbol"/>
              </a:rPr>
              <a:t> + </a:t>
            </a:r>
            <a:r>
              <a:rPr lang="en-US" sz="2400" dirty="0" err="1">
                <a:sym typeface="Symbol"/>
              </a:rPr>
              <a:t>dan</a:t>
            </a:r>
            <a:r>
              <a:rPr lang="en-US" sz="2400" dirty="0">
                <a:sym typeface="Symbol"/>
              </a:rPr>
              <a:t> 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8880" y="914401"/>
            <a:ext cx="10434320" cy="5211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4</a:t>
            </a:r>
            <a:r>
              <a:rPr lang="en-US" sz="2400" dirty="0">
                <a:solidFill>
                  <a:srgbClr val="FF0000"/>
                </a:solidFill>
              </a:rPr>
              <a:t>.  &lt;Z</a:t>
            </a:r>
            <a:r>
              <a:rPr lang="en-US" sz="2400" baseline="-25000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</a:t>
            </a:r>
            <a:r>
              <a:rPr lang="en-US" sz="2400" dirty="0">
                <a:solidFill>
                  <a:srgbClr val="FF0000"/>
                </a:solidFill>
              </a:rPr>
              <a:t>&gt; </a:t>
            </a:r>
            <a:r>
              <a:rPr lang="en-US" sz="2400" dirty="0"/>
              <a:t>: </a:t>
            </a:r>
            <a:r>
              <a:rPr lang="en-US" sz="2400" dirty="0" err="1"/>
              <a:t>grup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i="1" dirty="0"/>
              <a:t>integer</a:t>
            </a:r>
            <a:r>
              <a:rPr lang="en-US" sz="2400" dirty="0"/>
              <a:t> modulo </a:t>
            </a:r>
            <a:r>
              <a:rPr lang="en-US" sz="2400" i="1" dirty="0"/>
              <a:t>n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Z</a:t>
            </a:r>
            <a:r>
              <a:rPr lang="en-US" sz="2400" i="1" baseline="-25000" dirty="0"/>
              <a:t>n</a:t>
            </a:r>
            <a:r>
              <a:rPr lang="en-US" sz="2400" dirty="0"/>
              <a:t> = {0, 1, 2, …, </a:t>
            </a:r>
            <a:r>
              <a:rPr lang="en-US" sz="2400" i="1" dirty="0"/>
              <a:t>n</a:t>
            </a:r>
            <a:r>
              <a:rPr lang="en-US" sz="2400" dirty="0"/>
              <a:t> – 1} dan </a:t>
            </a:r>
            <a:r>
              <a:rPr lang="en-US" sz="2400" dirty="0">
                <a:sym typeface="Symbol"/>
              </a:rPr>
              <a:t> </a:t>
            </a:r>
            <a:r>
              <a:rPr lang="en-US" sz="2400" dirty="0" err="1">
                <a:sym typeface="Symbol"/>
              </a:rPr>
              <a:t>adalah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penjumlahan</a:t>
            </a:r>
            <a:r>
              <a:rPr lang="en-US" sz="2400" dirty="0"/>
              <a:t> modulo </a:t>
            </a:r>
            <a:r>
              <a:rPr lang="en-US" sz="2400" i="1" dirty="0"/>
              <a:t>n</a:t>
            </a:r>
            <a:r>
              <a:rPr lang="en-US" sz="2400" dirty="0"/>
              <a:t>. </a:t>
            </a:r>
          </a:p>
          <a:p>
            <a:pPr>
              <a:buNone/>
            </a:pPr>
            <a:r>
              <a:rPr lang="en-US" sz="2400" dirty="0"/>
              <a:t>    </a:t>
            </a:r>
            <a:r>
              <a:rPr lang="en-US" sz="2400" dirty="0" err="1"/>
              <a:t>Contoh</a:t>
            </a:r>
            <a:r>
              <a:rPr lang="en-US" sz="2400" dirty="0"/>
              <a:t>: n = 5, Z</a:t>
            </a:r>
            <a:r>
              <a:rPr lang="en-US" sz="2400" baseline="-25000" dirty="0"/>
              <a:t>n</a:t>
            </a:r>
            <a:r>
              <a:rPr lang="en-US" sz="2400" dirty="0"/>
              <a:t> = {0, 1, 2, 3, 4},   (3 </a:t>
            </a:r>
            <a:r>
              <a:rPr lang="en-US" sz="2400" dirty="0">
                <a:sym typeface="Symbol"/>
              </a:rPr>
              <a:t></a:t>
            </a:r>
            <a:r>
              <a:rPr lang="en-US" sz="2400" dirty="0"/>
              <a:t> 4) =  (3 + 4) mod 5 = 2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	 </a:t>
            </a:r>
            <a:r>
              <a:rPr lang="en-US" sz="2400" dirty="0">
                <a:solidFill>
                  <a:srgbClr val="FF0000"/>
                </a:solidFill>
              </a:rPr>
              <a:t>&lt;</a:t>
            </a:r>
            <a:r>
              <a:rPr lang="en-US" sz="2400" dirty="0" err="1">
                <a:solidFill>
                  <a:srgbClr val="FF0000"/>
                </a:solidFill>
              </a:rPr>
              <a:t>Z</a:t>
            </a:r>
            <a:r>
              <a:rPr lang="en-US" sz="2400" baseline="-25000" dirty="0" err="1">
                <a:solidFill>
                  <a:srgbClr val="FF0000"/>
                </a:solidFill>
              </a:rPr>
              <a:t>p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</a:t>
            </a:r>
            <a:r>
              <a:rPr lang="en-US" sz="2400" dirty="0">
                <a:solidFill>
                  <a:srgbClr val="FF0000"/>
                </a:solidFill>
              </a:rPr>
              <a:t>&gt; </a:t>
            </a:r>
            <a:r>
              <a:rPr lang="en-US" sz="2400" b="1" dirty="0"/>
              <a:t>: </a:t>
            </a:r>
            <a:r>
              <a:rPr lang="en-US" sz="2400" dirty="0" err="1"/>
              <a:t>grup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i="1" dirty="0"/>
              <a:t>integer</a:t>
            </a:r>
            <a:r>
              <a:rPr lang="en-US" sz="2400" dirty="0"/>
              <a:t> modulo </a:t>
            </a:r>
            <a:r>
              <a:rPr lang="en-US" sz="2400" i="1" dirty="0"/>
              <a:t>p</a:t>
            </a:r>
            <a:r>
              <a:rPr lang="en-US" sz="2400" dirty="0"/>
              <a:t>, </a:t>
            </a:r>
            <a:r>
              <a:rPr lang="en-US" sz="2400" i="1" dirty="0"/>
              <a:t>p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prima,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Z</a:t>
            </a:r>
            <a:r>
              <a:rPr lang="en-US" sz="2400" i="1" baseline="-25000" dirty="0" err="1"/>
              <a:t>p</a:t>
            </a:r>
            <a:r>
              <a:rPr lang="en-US" sz="2400" dirty="0"/>
              <a:t> = {0, 1, 2, …, </a:t>
            </a:r>
            <a:r>
              <a:rPr lang="en-US" sz="2400" i="1" dirty="0"/>
              <a:t>p</a:t>
            </a:r>
            <a:r>
              <a:rPr lang="en-US" sz="2400" dirty="0"/>
              <a:t> – 1} dan </a:t>
            </a:r>
            <a:r>
              <a:rPr lang="en-US" sz="2400" dirty="0">
                <a:sym typeface="Symbol"/>
              </a:rPr>
              <a:t>  </a:t>
            </a:r>
            <a:r>
              <a:rPr lang="en-US" sz="2400" dirty="0" err="1">
                <a:sym typeface="Symbol"/>
              </a:rPr>
              <a:t>adalah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penjumlahan</a:t>
            </a:r>
            <a:r>
              <a:rPr lang="en-US" sz="2400" dirty="0"/>
              <a:t> modulo </a:t>
            </a:r>
            <a:r>
              <a:rPr lang="en-US" sz="2400" i="1" dirty="0"/>
              <a:t>p</a:t>
            </a:r>
            <a:r>
              <a:rPr lang="en-US" sz="2400" dirty="0"/>
              <a:t>. 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rgbClr val="FF0000"/>
                </a:solidFill>
              </a:rPr>
              <a:t>&lt;Z*</a:t>
            </a:r>
            <a:r>
              <a:rPr lang="en-US" sz="2400" baseline="-25000" dirty="0">
                <a:solidFill>
                  <a:srgbClr val="FF0000"/>
                </a:solidFill>
              </a:rPr>
              <a:t>p</a:t>
            </a:r>
            <a:r>
              <a:rPr lang="en-US" sz="2400" dirty="0">
                <a:solidFill>
                  <a:srgbClr val="FF0000"/>
                </a:solidFill>
              </a:rPr>
              <a:t>,  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</a:t>
            </a:r>
            <a:r>
              <a:rPr lang="en-US" sz="2400" dirty="0">
                <a:solidFill>
                  <a:srgbClr val="FF0000"/>
                </a:solidFill>
              </a:rPr>
              <a:t>&gt; </a:t>
            </a:r>
            <a:r>
              <a:rPr lang="en-US" sz="2400" b="1" dirty="0"/>
              <a:t>: 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integer </a:t>
            </a:r>
            <a:r>
              <a:rPr lang="en-US" sz="2400" dirty="0" err="1"/>
              <a:t>bukan</a:t>
            </a:r>
            <a:r>
              <a:rPr lang="en-US" sz="2400" dirty="0"/>
              <a:t> </a:t>
            </a:r>
            <a:r>
              <a:rPr lang="en-US" sz="2400" dirty="0" err="1"/>
              <a:t>nol</a:t>
            </a:r>
            <a:r>
              <a:rPr lang="en-US" sz="2400" dirty="0"/>
              <a:t>, </a:t>
            </a:r>
            <a:r>
              <a:rPr lang="en-US" sz="2400" i="1" dirty="0"/>
              <a:t>p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prima, </a:t>
            </a:r>
            <a:r>
              <a:rPr lang="en-US" sz="2400" dirty="0" err="1"/>
              <a:t>yaitu</a:t>
            </a:r>
            <a:r>
              <a:rPr lang="en-US" sz="2400" dirty="0"/>
              <a:t> Z*</a:t>
            </a:r>
            <a:r>
              <a:rPr lang="en-US" sz="2400" i="1" baseline="-25000" dirty="0"/>
              <a:t>p</a:t>
            </a:r>
            <a:r>
              <a:rPr lang="en-US" sz="2400" dirty="0"/>
              <a:t> = {1, 2, …, </a:t>
            </a:r>
            <a:r>
              <a:rPr lang="en-US" sz="2400" i="1" dirty="0"/>
              <a:t>p</a:t>
            </a:r>
            <a:r>
              <a:rPr lang="en-US" sz="2400" dirty="0"/>
              <a:t> – 1} dan </a:t>
            </a:r>
            <a:r>
              <a:rPr lang="en-US" sz="2400" dirty="0">
                <a:sym typeface="Symbol"/>
              </a:rPr>
              <a:t> </a:t>
            </a:r>
            <a:r>
              <a:rPr lang="en-US" sz="2400" dirty="0" err="1">
                <a:sym typeface="Symbol"/>
              </a:rPr>
              <a:t>adalah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modulo </a:t>
            </a:r>
            <a:r>
              <a:rPr lang="en-US" sz="2400" i="1" dirty="0"/>
              <a:t>p</a:t>
            </a:r>
            <a:r>
              <a:rPr lang="en-US" sz="240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1"/>
            <a:ext cx="10200640" cy="5135563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grup</a:t>
            </a:r>
            <a:r>
              <a:rPr lang="en-US" dirty="0"/>
              <a:t> &lt;G, *&gt;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grup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komutatif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grup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abelian</a:t>
            </a:r>
            <a:r>
              <a:rPr lang="en-US" dirty="0"/>
              <a:t> (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disingkat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abelian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)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aksioma</a:t>
            </a:r>
            <a:r>
              <a:rPr lang="en-US" dirty="0"/>
              <a:t> </a:t>
            </a:r>
            <a:r>
              <a:rPr lang="en-US" dirty="0" err="1"/>
              <a:t>komutatif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* </a:t>
            </a:r>
            <a:r>
              <a:rPr lang="en-US" i="1" dirty="0"/>
              <a:t>b</a:t>
            </a:r>
            <a:r>
              <a:rPr lang="en-US" dirty="0"/>
              <a:t> = </a:t>
            </a:r>
            <a:r>
              <a:rPr lang="en-US" i="1" dirty="0"/>
              <a:t>b</a:t>
            </a:r>
            <a:r>
              <a:rPr lang="en-US" dirty="0"/>
              <a:t> *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 </a:t>
            </a:r>
            <a:r>
              <a:rPr lang="en-US" dirty="0">
                <a:sym typeface="Symbol"/>
              </a:rPr>
              <a:t> G.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&lt;R, +&gt; </a:t>
            </a:r>
            <a:r>
              <a:rPr lang="en-US" dirty="0" err="1">
                <a:sym typeface="Symbol"/>
              </a:rPr>
              <a:t>dan</a:t>
            </a:r>
            <a:r>
              <a:rPr lang="en-US" dirty="0">
                <a:sym typeface="Symbol"/>
              </a:rPr>
              <a:t> &lt;R, &gt; </a:t>
            </a:r>
            <a:r>
              <a:rPr lang="en-US" dirty="0" err="1">
                <a:sym typeface="Symbol"/>
              </a:rPr>
              <a:t>adalah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abelian</a:t>
            </a:r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&lt;Z, +&gt; </a:t>
            </a:r>
            <a:r>
              <a:rPr lang="en-US" dirty="0" err="1">
                <a:sym typeface="Symbol"/>
              </a:rPr>
              <a:t>dan</a:t>
            </a:r>
            <a:r>
              <a:rPr lang="en-US" dirty="0">
                <a:sym typeface="Symbol"/>
              </a:rPr>
              <a:t> &lt;Z, &gt; </a:t>
            </a:r>
            <a:r>
              <a:rPr lang="en-US" dirty="0" err="1">
                <a:sym typeface="Symbol"/>
              </a:rPr>
              <a:t>adalah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abelian</a:t>
            </a:r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r>
              <a:rPr lang="en-US" dirty="0" err="1">
                <a:sym typeface="Symbol"/>
              </a:rPr>
              <a:t>tetapi</a:t>
            </a:r>
            <a:r>
              <a:rPr lang="en-US" dirty="0">
                <a:sym typeface="Symbol"/>
              </a:rPr>
              <a:t>, </a:t>
            </a:r>
            <a:r>
              <a:rPr lang="en-US" dirty="0"/>
              <a:t>&lt;</a:t>
            </a:r>
            <a:r>
              <a:rPr lang="en-US" i="1" dirty="0"/>
              <a:t>M</a:t>
            </a:r>
            <a:r>
              <a:rPr lang="en-US" dirty="0"/>
              <a:t>, </a:t>
            </a:r>
            <a:r>
              <a:rPr lang="en-US" dirty="0">
                <a:sym typeface="Symbol" panose="05050102010706020507" pitchFamily="18" charset="2"/>
              </a:rPr>
              <a:t></a:t>
            </a:r>
            <a:r>
              <a:rPr lang="en-US" dirty="0"/>
              <a:t>&gt;,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M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2 x 2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determinan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 0 </a:t>
            </a:r>
            <a:r>
              <a:rPr lang="en-US" dirty="0" err="1">
                <a:sym typeface="Symbol" panose="05050102010706020507" pitchFamily="18" charset="2"/>
              </a:rPr>
              <a:t>bukan</a:t>
            </a:r>
            <a:r>
              <a:rPr lang="en-US" dirty="0">
                <a:sym typeface="Symbol" panose="05050102010706020507" pitchFamily="18" charset="2"/>
              </a:rPr>
              <a:t> abelian </a:t>
            </a:r>
            <a:r>
              <a:rPr lang="en-US" dirty="0"/>
              <a:t>(</a:t>
            </a:r>
            <a:r>
              <a:rPr lang="en-US" dirty="0" err="1"/>
              <a:t>tanya</a:t>
            </a:r>
            <a:r>
              <a:rPr lang="en-US" dirty="0"/>
              <a:t> </a:t>
            </a:r>
            <a:r>
              <a:rPr lang="en-US" dirty="0" err="1"/>
              <a:t>kenapa</a:t>
            </a:r>
            <a:r>
              <a:rPr lang="en-US" dirty="0"/>
              <a:t>?)</a:t>
            </a:r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pPr marL="0" indent="0">
              <a:buNone/>
            </a:pPr>
            <a:r>
              <a:rPr lang="en-US" sz="2400" dirty="0" err="1">
                <a:sym typeface="Symbol"/>
              </a:rPr>
              <a:t>Ket</a:t>
            </a:r>
            <a:r>
              <a:rPr lang="en-US" sz="2400" dirty="0">
                <a:sym typeface="Symbol"/>
              </a:rPr>
              <a:t>: </a:t>
            </a:r>
            <a:r>
              <a:rPr lang="en-US" sz="2400" dirty="0" err="1">
                <a:sym typeface="Symbol"/>
              </a:rPr>
              <a:t>Abelian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diambil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dari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kata</a:t>
            </a:r>
            <a:r>
              <a:rPr lang="en-US" sz="2400" dirty="0">
                <a:sym typeface="Symbol"/>
              </a:rPr>
              <a:t> “</a:t>
            </a:r>
            <a:r>
              <a:rPr lang="en-US" sz="2400" dirty="0" err="1">
                <a:sym typeface="Symbol"/>
              </a:rPr>
              <a:t>abel</a:t>
            </a:r>
            <a:r>
              <a:rPr lang="en-US" sz="2400" dirty="0">
                <a:sym typeface="Symbol"/>
              </a:rPr>
              <a:t>”, </a:t>
            </a:r>
            <a:r>
              <a:rPr lang="en-US" sz="2400" dirty="0" err="1">
                <a:sym typeface="Symbol"/>
              </a:rPr>
              <a:t>untuk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menghormati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Niels</a:t>
            </a:r>
            <a:r>
              <a:rPr lang="en-US" sz="2400" dirty="0">
                <a:sym typeface="Symbol"/>
              </a:rPr>
              <a:t> Abel, </a:t>
            </a:r>
            <a:r>
              <a:rPr lang="en-US" sz="2400" dirty="0" err="1">
                <a:sym typeface="Symbol"/>
              </a:rPr>
              <a:t>seorang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Matematikawan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Norwegia</a:t>
            </a:r>
            <a:r>
              <a:rPr lang="en-US" sz="2400" dirty="0">
                <a:sym typeface="Symbol"/>
              </a:rPr>
              <a:t> (1802 – 1829)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2520</Words>
  <Application>Microsoft Office PowerPoint</Application>
  <PresentationFormat>Widescreen</PresentationFormat>
  <Paragraphs>272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Arial Unicode MS</vt:lpstr>
      <vt:lpstr>Calibri</vt:lpstr>
      <vt:lpstr>Calibri Light</vt:lpstr>
      <vt:lpstr>Courier New</vt:lpstr>
      <vt:lpstr>Georgia</vt:lpstr>
      <vt:lpstr>Wingdings</vt:lpstr>
      <vt:lpstr>Office Theme</vt:lpstr>
      <vt:lpstr>Elliptic Curve Cryptography (ECC) (Bagian 1)</vt:lpstr>
      <vt:lpstr>PowerPoint Presentation</vt:lpstr>
      <vt:lpstr>Pengantar</vt:lpstr>
      <vt:lpstr>PowerPoint Presentation</vt:lpstr>
      <vt:lpstr>Teori Aljabar Abstrak</vt:lpstr>
      <vt:lpstr>Grup </vt:lpstr>
      <vt:lpstr>PowerPoint Presentation</vt:lpstr>
      <vt:lpstr>PowerPoint Presentation</vt:lpstr>
      <vt:lpstr>PowerPoint Presentation</vt:lpstr>
      <vt:lpstr>PowerPoint Presentation</vt:lpstr>
      <vt:lpstr>Medan (Field)</vt:lpstr>
      <vt:lpstr>PowerPoint Presentation</vt:lpstr>
      <vt:lpstr>PowerPoint Presentation</vt:lpstr>
      <vt:lpstr>Medan Berhingga Fp</vt:lpstr>
      <vt:lpstr> </vt:lpstr>
      <vt:lpstr>Medan Galois (Galois Field)</vt:lpstr>
      <vt:lpstr>PowerPoint Presentation</vt:lpstr>
      <vt:lpstr>PowerPoint Presentation</vt:lpstr>
      <vt:lpstr>Galois Field GF(2m)</vt:lpstr>
      <vt:lpstr>PowerPoint Presentation</vt:lpstr>
      <vt:lpstr>PowerPoint Presentation</vt:lpstr>
      <vt:lpstr>PowerPoint Presentation</vt:lpstr>
      <vt:lpstr>BERSAMBUNG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Rinaldi Munir</dc:creator>
  <cp:lastModifiedBy>Rinaldi Munir</cp:lastModifiedBy>
  <cp:revision>18</cp:revision>
  <dcterms:created xsi:type="dcterms:W3CDTF">2020-10-31T02:53:27Z</dcterms:created>
  <dcterms:modified xsi:type="dcterms:W3CDTF">2020-11-09T07:37:12Z</dcterms:modified>
</cp:coreProperties>
</file>