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9" r:id="rId2"/>
    <p:sldId id="426" r:id="rId3"/>
    <p:sldId id="427" r:id="rId4"/>
    <p:sldId id="428" r:id="rId5"/>
    <p:sldId id="429" r:id="rId6"/>
    <p:sldId id="435" r:id="rId7"/>
    <p:sldId id="430" r:id="rId8"/>
    <p:sldId id="431" r:id="rId9"/>
    <p:sldId id="436" r:id="rId10"/>
    <p:sldId id="437" r:id="rId11"/>
    <p:sldId id="432" r:id="rId12"/>
    <p:sldId id="433" r:id="rId13"/>
    <p:sldId id="446" r:id="rId14"/>
    <p:sldId id="447" r:id="rId15"/>
    <p:sldId id="434" r:id="rId16"/>
    <p:sldId id="438" r:id="rId17"/>
    <p:sldId id="445" r:id="rId18"/>
    <p:sldId id="439" r:id="rId19"/>
    <p:sldId id="441" r:id="rId20"/>
    <p:sldId id="442" r:id="rId21"/>
    <p:sldId id="443" r:id="rId22"/>
    <p:sldId id="444" r:id="rId23"/>
    <p:sldId id="448" r:id="rId24"/>
    <p:sldId id="449" r:id="rId25"/>
    <p:sldId id="44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09-16T10:37:24.8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23989 12965 0,'141'0'78,"35"0"-62,1 35-16,17 18 16,-18-36-16,1341 89 31,-1199-53-31,475 0 31,-687-18-15,88-35-1,53 36 1,18-1 0,105 53-1,1 18 1,158-53 15,-194 35-15,176-70-1,1 105 1,-371-123 0,-106 0-1</inkml:trace>
  <inkml:trace contextRef="#ctx0" brushRef="#br0" timeOffset="2158.53">23865 13035 0,'-35'106'47,"35"70"-47,0 1 16,-17-1-16,17 18 16,0-17-16,0-1 15,0 0-15,0 883 31,0-407 1,0-546-17,0 88 1,0-123-16,0 140 16,0 19-1,0 17 1,0-36 15,-53 89-15,53 0-1,0-124 1,0-17 0,0-106-1,0-35 141,176-1-15,1112 301-125,281-142-1,-69-35 1,-248-141 0,-811 0-1,-353 0 1,-70 0-1,53 0 64,17 0-64,70 0-15,125 0 16,-195 0-1,18 0 1,-18 0 0,-18 0-1,89 0 1,-18 0 0,-35 0-1,-71 0 1,-17 0-16,17 0 172</inkml:trace>
  <inkml:trace contextRef="#ctx0" brushRef="#br0" timeOffset="3783.35">31274 13970 0,'-18'18'31,"18"52"-15,-18 36-16,-70-18 15,71-52-15,-177 352 32,88-106-17,106 35 1,-71-17-1,71-88 1,-53 88 0,36-106-1,17-36 1,-53 1 0,35-106-16,18 53 15,-35 53 16,17-53-15,18-1 0,-17 36-1,-1-17 1,-17-1 0,35-17-1,0-35 1,0-36-1,0 36 1,-36 87 0,19-34-1,17-18 1,0 0 0,-36 17-1,19-17 1,-18 35 15,35-53-15,0 18-1,0-71 1,0-17 0,0 17 15,0-17-16</inkml:trace>
  <inkml:trace contextRef="#ctx0" brushRef="#br0" timeOffset="7008.78">23830 13653 0,'0'-18'125,"88"18"-109,-35 0 0,124 53 15,-142-53 63,18 0-79,17 0-15,-52 0 297,106 0-297,-19 0 16,19 35-16,-1-17 31,-87-18 172,-19 0-172,-17-18-15,0-35 0,0-35-1,0 53 1,0-18-1,0 35 1,0-35 0,0 18-1,0 17 1,0-17 0,0-53 218,0 53-234,0 17 16,18-17-16,-18-36 15,0-17 1,17 35-1</inkml:trace>
  <inkml:trace contextRef="#ctx0" brushRef="#br0" timeOffset="37350.98">20496 12559 0,'0'18'62,"18"-18"-46,17 0 0,106 0 15,142 0-15,211 0-1,-142 0 1,-122 0-1,-54 0 1,-35 0 0,-53 0-1,53 0 1,71 0 0,0 0-1,-1 0 1,54 0-1,-53 0 17,-54 0-17,-87 0-15,-36 0 16,36-36 0,52 36-1,89 0 1,-53 0-1,-53 0 1,-54 0 0,-16 0-1,17-17 1,88 17 0,18 0-1,-71 0-15,18 0 16,52 0 15,-105 0-15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A21F4-0CD6-4CD1-9C0A-E9A4F7D41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B6FEB7-DAAB-491A-BFAC-0E5517B4E7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6549C-5553-404A-9AC3-CAF1A7270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1514-5AD7-403B-9EB2-83C8D70878D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62D02-7B3A-4210-B501-3D93C151F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C0CA1-2CFA-4AE1-AAF1-9CEB4B74B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58E6-60EB-4E9D-835B-7A4D18E35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03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1C6AC-56BA-430F-AC44-5EA90D2C8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CBFFB6-986F-491A-8E8A-052F191BF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B8327-4E2F-443F-AEF3-70E27B12F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1514-5AD7-403B-9EB2-83C8D70878D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81281-CA6B-42FE-A6B6-6C3BEBB5E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A83DD-15A1-4388-AA45-7C354B654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58E6-60EB-4E9D-835B-7A4D18E35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36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6ED072-8BFC-4C9B-9242-7513A1AF2A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D3BB82-1179-43AB-9828-BB4E00EB53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68C45-BE9E-461F-9F99-904455F66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1514-5AD7-403B-9EB2-83C8D70878D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37170-498C-4CDF-9291-E17F6124B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1494D-8D56-4DFD-BE59-0C346C605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58E6-60EB-4E9D-835B-7A4D18E35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63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19784-C659-497D-ABB2-5B96F9E6E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DB4B7-D734-43DE-9998-46AA25081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2DA68-C3FD-44E9-8362-C83977922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1514-5AD7-403B-9EB2-83C8D70878D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B4727-C2AB-401B-A3BB-759012A63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FF4FF-4DD2-4487-9751-68FDCC4B9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58E6-60EB-4E9D-835B-7A4D18E35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9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A2E1D-2F85-4D93-B7C1-30151EF27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A2C0D8-59AA-409C-9C82-E1DEF1CC0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56AF0-FB89-4F3F-8604-CA20F6760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1514-5AD7-403B-9EB2-83C8D70878D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3A33B-88F3-4525-B529-FCBEF9DF1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2EC93-D44A-484A-910D-4DE6B28A5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58E6-60EB-4E9D-835B-7A4D18E35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18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0AA6B-F57B-422B-A7D1-55E22FB3B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383BD-35FA-440B-A3F5-DA4C3CAFC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39CB1E-50E0-47E1-AC2A-9DD6908B9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80E0C6-2256-4D1C-AEC1-3EB487DA1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1514-5AD7-403B-9EB2-83C8D70878D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79E9B9-55F1-442D-B218-602FDBE5C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D78481-EAEF-431B-A46B-7CA7737E4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58E6-60EB-4E9D-835B-7A4D18E35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80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A399D-873F-44F6-A66C-1DBDD9D93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4DADA4-6D6D-4BC8-B83D-1078790DF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101DC7-216B-4C32-8B85-5B13C0771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832D4B-7230-4BD3-ABD7-22E0CAEFD1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F5F275-2927-4AB1-B8EC-9ECADDA41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AEBA89-E7CB-4B23-8565-88C1E534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1514-5AD7-403B-9EB2-83C8D70878D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C27D9-CA77-470E-929F-91EC6BBAD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1FD9A2-2A1A-4A22-906B-E7F2B7E9E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58E6-60EB-4E9D-835B-7A4D18E35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4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E7224-A397-4418-BABB-D235C91EB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7E3AD4-0853-4EC6-BA71-D43476EEA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1514-5AD7-403B-9EB2-83C8D70878D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E1BC1-8603-4F31-B406-326B8DEDF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3EDDFD-7DD8-4B70-A6F5-6AD01AF79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58E6-60EB-4E9D-835B-7A4D18E35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5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9C82E3-5658-4139-951B-4A8F1FAA4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1514-5AD7-403B-9EB2-83C8D70878D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5951F7-1CE3-45E8-BF4C-3D79EF75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3A102-F455-425D-B3E0-7FCF1672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58E6-60EB-4E9D-835B-7A4D18E35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4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22CB6-2969-49EE-8A1A-B9983D3F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C38FE-01DC-4FD1-8855-48CB1C7BA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89E0C2-3D2C-493A-90E1-E76F15FF2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E2AD2C-0CD5-42DB-875E-75A1ABEC9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1514-5AD7-403B-9EB2-83C8D70878D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4602A-445D-4BC9-9274-FD6146CE6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488237-C573-4A1E-A7A3-8E82BBA45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58E6-60EB-4E9D-835B-7A4D18E35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85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39A2B-4391-4FCE-A6AB-5F3FC4321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370DE7-4FF7-4614-A0EF-B178AE786E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97A778-1AE5-4137-83EB-235F62DDA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C54CB1-3CE5-45E1-A6FC-C2C0C69D8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1514-5AD7-403B-9EB2-83C8D70878D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11F28-A50D-4DA2-9A57-409E707A0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A07FCB-4220-420D-A172-5E9238D1E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58E6-60EB-4E9D-835B-7A4D18E35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5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312516-CC55-413B-8C15-887CEEBE8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23D03-B6F7-41B0-A3BA-9C80F8397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B5C32-F1A2-4CA4-B112-513EEC48D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E1514-5AD7-403B-9EB2-83C8D70878D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67743-041F-4CFB-99EE-7169D6F7C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352AF-1ADD-4F33-ABF9-49DCE6B1D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D58E6-60EB-4E9D-835B-7A4D18E35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7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9EE6134A-0A72-409E-A893-182B513856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FC7CAEF8-B42B-4F8D-9D2C-038C4843EBD2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054B24B5-51B2-4777-98BA-86D80712A3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81250" y="1626439"/>
            <a:ext cx="7429500" cy="15716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err="1">
                <a:solidFill>
                  <a:srgbClr val="FF0000"/>
                </a:solidFill>
              </a:rPr>
              <a:t>Metode</a:t>
            </a:r>
            <a:r>
              <a:rPr lang="en-US" b="1" dirty="0">
                <a:solidFill>
                  <a:srgbClr val="FF0000"/>
                </a:solidFill>
              </a:rPr>
              <a:t> BPCS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>(Bit-Plane Complexity Segmentation)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FEE0FA1-A039-4C06-8B11-B8B08438A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6400" y="3659936"/>
            <a:ext cx="9144000" cy="2106559"/>
          </a:xfrm>
        </p:spPr>
        <p:txBody>
          <a:bodyPr>
            <a:normAutofit/>
          </a:bodyPr>
          <a:lstStyle/>
          <a:p>
            <a:r>
              <a:rPr lang="en-US" b="1" dirty="0" err="1"/>
              <a:t>Oleh</a:t>
            </a:r>
            <a:r>
              <a:rPr lang="en-US" b="1" dirty="0"/>
              <a:t>: Dr. Rinaldi </a:t>
            </a:r>
            <a:r>
              <a:rPr lang="en-US" b="1" dirty="0" err="1"/>
              <a:t>Munir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Program </a:t>
            </a:r>
            <a:r>
              <a:rPr lang="en-US" b="1" dirty="0" err="1"/>
              <a:t>Studi</a:t>
            </a:r>
            <a:r>
              <a:rPr lang="en-US" b="1" dirty="0"/>
              <a:t> </a:t>
            </a:r>
            <a:r>
              <a:rPr lang="en-US" b="1" dirty="0" err="1"/>
              <a:t>Informatika</a:t>
            </a:r>
            <a:endParaRPr lang="en-US" b="1" dirty="0"/>
          </a:p>
          <a:p>
            <a:r>
              <a:rPr lang="en-US" b="1" dirty="0" err="1"/>
              <a:t>Sekolah</a:t>
            </a:r>
            <a:r>
              <a:rPr lang="en-US" b="1" dirty="0"/>
              <a:t> Teknik </a:t>
            </a:r>
            <a:r>
              <a:rPr lang="en-US" b="1" dirty="0" err="1"/>
              <a:t>Elektro</a:t>
            </a:r>
            <a:r>
              <a:rPr lang="en-US" b="1" dirty="0"/>
              <a:t> dan </a:t>
            </a:r>
            <a:r>
              <a:rPr lang="en-US" b="1" dirty="0" err="1"/>
              <a:t>Informatika</a:t>
            </a: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BC9E9F-BC7C-4619-A6D0-2C313868DBC2}"/>
              </a:ext>
            </a:extLst>
          </p:cNvPr>
          <p:cNvSpPr/>
          <p:nvPr/>
        </p:nvSpPr>
        <p:spPr>
          <a:xfrm>
            <a:off x="2808515" y="94320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sz="2400" dirty="0" err="1"/>
              <a:t>Bahan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kuliah</a:t>
            </a:r>
            <a:r>
              <a:rPr lang="en-US" altLang="en-US" sz="2400" dirty="0"/>
              <a:t> IF4020 </a:t>
            </a:r>
            <a:r>
              <a:rPr lang="en-US" altLang="en-US" sz="2400" dirty="0" err="1"/>
              <a:t>Kriptografi</a:t>
            </a:r>
            <a:endParaRPr lang="en-GB" alt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>
            <a:extLst>
              <a:ext uri="{FF2B5EF4-FFF2-40B4-BE49-F238E27FC236}">
                <a16:creationId xmlns:a16="http://schemas.microsoft.com/office/drawing/2014/main" id="{EA65B02B-3EAA-4FAC-AD95-C0B13C3E5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37D2A5F1-69E5-4F85-AE1E-F5B015692067}" type="slidenum">
              <a:rPr lang="en-US" altLang="en-US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6C9F86D4-AEAB-4723-9A00-491600060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189" y="1089978"/>
            <a:ext cx="6793415" cy="467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F3E1ACDF-854A-4FCB-AB02-E4D2D9ACC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" y="357188"/>
            <a:ext cx="10068560" cy="1060450"/>
          </a:xfrm>
        </p:spPr>
        <p:txBody>
          <a:bodyPr>
            <a:normAutofit/>
          </a:bodyPr>
          <a:lstStyle/>
          <a:p>
            <a:r>
              <a:rPr lang="en-US" altLang="en-US" b="1" i="1" dirty="0"/>
              <a:t>Informative Region</a:t>
            </a:r>
            <a:r>
              <a:rPr lang="en-US" altLang="en-US" b="1" dirty="0"/>
              <a:t> dan </a:t>
            </a:r>
            <a:r>
              <a:rPr lang="en-US" altLang="en-US" b="1" i="1" dirty="0"/>
              <a:t>Noise-like Region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81D72-4245-47D8-8455-EF6A55524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120" y="1719263"/>
            <a:ext cx="10266680" cy="4781550"/>
          </a:xfrm>
        </p:spPr>
        <p:txBody>
          <a:bodyPr/>
          <a:lstStyle/>
          <a:p>
            <a:pPr>
              <a:defRPr/>
            </a:pPr>
            <a:r>
              <a:rPr lang="en-US" sz="2400" i="1" dirty="0"/>
              <a:t>Informative region</a:t>
            </a:r>
            <a:r>
              <a:rPr lang="en-US" sz="2400" dirty="0"/>
              <a:t>: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yang </a:t>
            </a:r>
            <a:r>
              <a:rPr lang="en-US" sz="2400" dirty="0" err="1"/>
              <a:t>berisi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 yang </a:t>
            </a:r>
            <a:r>
              <a:rPr lang="en-US" sz="2400" dirty="0" err="1"/>
              <a:t>simpel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400" dirty="0"/>
              <a:t>	-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penting</a:t>
            </a:r>
            <a:r>
              <a:rPr lang="en-US" sz="2400" dirty="0"/>
              <a:t>, </a:t>
            </a:r>
            <a:r>
              <a:rPr lang="en-US" sz="2400" dirty="0" err="1"/>
              <a:t>sensitif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manipulasi</a:t>
            </a:r>
            <a:endParaRPr lang="en-US" sz="2400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400" dirty="0"/>
              <a:t>	-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penyisipan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sini</a:t>
            </a:r>
            <a:endParaRPr lang="en-US" sz="2400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i="1" dirty="0"/>
              <a:t>Noise-like region</a:t>
            </a:r>
            <a:r>
              <a:rPr lang="en-US" sz="2400" dirty="0"/>
              <a:t>: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yang </a:t>
            </a:r>
            <a:r>
              <a:rPr lang="en-US" sz="2400" dirty="0" err="1"/>
              <a:t>berisi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 yang </a:t>
            </a:r>
            <a:r>
              <a:rPr lang="en-US" sz="2400" dirty="0" err="1"/>
              <a:t>kompleks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400" dirty="0"/>
              <a:t>	- </a:t>
            </a:r>
            <a:r>
              <a:rPr lang="en-US" sz="2400" dirty="0" err="1"/>
              <a:t>bagian</a:t>
            </a:r>
            <a:r>
              <a:rPr lang="en-US" sz="2400" dirty="0"/>
              <a:t> yang </a:t>
            </a:r>
            <a:r>
              <a:rPr lang="en-US" sz="2400" dirty="0" err="1"/>
              <a:t>kurang</a:t>
            </a:r>
            <a:r>
              <a:rPr lang="en-US" sz="2400" dirty="0"/>
              <a:t> </a:t>
            </a:r>
            <a:r>
              <a:rPr lang="en-US" sz="2400" dirty="0" err="1"/>
              <a:t>informatif</a:t>
            </a:r>
            <a:r>
              <a:rPr lang="en-US" sz="2400" dirty="0"/>
              <a:t>. </a:t>
            </a:r>
          </a:p>
          <a:p>
            <a:pPr marL="512763" indent="-512763">
              <a:buNone/>
              <a:defRPr/>
            </a:pPr>
            <a:r>
              <a:rPr lang="en-US" sz="2400" dirty="0"/>
              <a:t>    - </a:t>
            </a:r>
            <a:r>
              <a:rPr lang="en-US" sz="2400" dirty="0" err="1"/>
              <a:t>perubahan</a:t>
            </a:r>
            <a:r>
              <a:rPr lang="en-US" sz="2400" dirty="0"/>
              <a:t> bit </a:t>
            </a:r>
            <a:r>
              <a:rPr lang="en-US" sz="2400" dirty="0" err="1"/>
              <a:t>akibat</a:t>
            </a:r>
            <a:r>
              <a:rPr lang="en-US" sz="2400" dirty="0"/>
              <a:t> </a:t>
            </a:r>
            <a:r>
              <a:rPr lang="en-US" sz="2400" dirty="0" err="1"/>
              <a:t>manipulasi</a:t>
            </a:r>
            <a:r>
              <a:rPr lang="en-US" sz="2400" dirty="0"/>
              <a:t> </a:t>
            </a:r>
            <a:r>
              <a:rPr lang="en-US" sz="2400" dirty="0" err="1"/>
              <a:t>tetap</a:t>
            </a:r>
            <a:r>
              <a:rPr lang="en-US" sz="2400" dirty="0"/>
              <a:t> </a:t>
            </a:r>
            <a:r>
              <a:rPr lang="en-US" sz="2400" dirty="0" err="1"/>
              <a:t>membuatnya</a:t>
            </a:r>
            <a:r>
              <a:rPr lang="en-US" sz="2400" dirty="0"/>
              <a:t>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i="1" dirty="0"/>
              <a:t>noise-like region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400" dirty="0"/>
              <a:t>	- </a:t>
            </a:r>
            <a:r>
              <a:rPr lang="en-US" sz="2400" dirty="0" err="1"/>
              <a:t>penyisipan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sini</a:t>
            </a:r>
            <a:r>
              <a:rPr lang="en-US" sz="2400" dirty="0"/>
              <a:t>.</a:t>
            </a: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C3FAEC14-AD52-4BD4-A096-FF68C6C41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482C8F25-3EE8-430A-A1F3-0CBA0324B46F}" type="slidenum">
              <a:rPr lang="en-US" altLang="en-US">
                <a:latin typeface="Arial" panose="020B0604020202020204" pitchFamily="34" charset="0"/>
              </a:rPr>
              <a:pPr/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1567E488-F4E5-485B-B535-2699610B3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785813"/>
            <a:ext cx="10657840" cy="5643562"/>
          </a:xfrm>
        </p:spPr>
        <p:txBody>
          <a:bodyPr/>
          <a:lstStyle/>
          <a:p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menentukan</a:t>
            </a:r>
            <a:r>
              <a:rPr lang="en-US" altLang="en-US" dirty="0"/>
              <a:t> </a:t>
            </a:r>
            <a:r>
              <a:rPr lang="en-US" altLang="en-US" dirty="0" err="1"/>
              <a:t>apakah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i="1" dirty="0"/>
              <a:t>region</a:t>
            </a:r>
            <a:r>
              <a:rPr lang="en-US" altLang="en-US" dirty="0"/>
              <a:t> </a:t>
            </a:r>
            <a:r>
              <a:rPr lang="en-US" altLang="en-US" dirty="0" err="1"/>
              <a:t>termasuk</a:t>
            </a:r>
            <a:r>
              <a:rPr lang="en-US" altLang="en-US" dirty="0"/>
              <a:t> </a:t>
            </a:r>
            <a:r>
              <a:rPr lang="en-US" altLang="en-US" dirty="0" err="1"/>
              <a:t>kategori</a:t>
            </a:r>
            <a:r>
              <a:rPr lang="en-US" altLang="en-US" dirty="0"/>
              <a:t> </a:t>
            </a:r>
            <a:r>
              <a:rPr lang="en-US" altLang="en-US" i="1" dirty="0"/>
              <a:t>informative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kategori</a:t>
            </a:r>
            <a:r>
              <a:rPr lang="en-US" altLang="en-US" dirty="0"/>
              <a:t> </a:t>
            </a:r>
            <a:r>
              <a:rPr lang="en-US" altLang="en-US" i="1" dirty="0"/>
              <a:t>noise-like</a:t>
            </a:r>
            <a:r>
              <a:rPr lang="en-US" altLang="en-US" dirty="0"/>
              <a:t>, </a:t>
            </a:r>
            <a:r>
              <a:rPr lang="en-US" altLang="en-US" dirty="0" err="1"/>
              <a:t>digunakan</a:t>
            </a:r>
            <a:r>
              <a:rPr lang="en-US" altLang="en-US" dirty="0"/>
              <a:t> parameter </a:t>
            </a:r>
            <a:r>
              <a:rPr lang="en-US" altLang="en-US" dirty="0" err="1"/>
              <a:t>kompleksitas</a:t>
            </a:r>
            <a:r>
              <a:rPr lang="en-US" altLang="en-US" dirty="0"/>
              <a:t>.</a:t>
            </a:r>
          </a:p>
          <a:p>
            <a:endParaRPr lang="en-US" altLang="en-US" dirty="0"/>
          </a:p>
          <a:p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i="1" dirty="0"/>
              <a:t>region</a:t>
            </a:r>
            <a:r>
              <a:rPr lang="en-US" altLang="en-US" dirty="0"/>
              <a:t> </a:t>
            </a:r>
            <a:r>
              <a:rPr lang="en-US" altLang="en-US" dirty="0" err="1"/>
              <a:t>dimasukkan</a:t>
            </a:r>
            <a:r>
              <a:rPr lang="en-US" altLang="en-US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dirty="0" err="1"/>
              <a:t>kategori</a:t>
            </a:r>
            <a:r>
              <a:rPr lang="en-US" altLang="en-US" dirty="0"/>
              <a:t> </a:t>
            </a:r>
            <a:r>
              <a:rPr lang="en-US" altLang="en-US" i="1" dirty="0"/>
              <a:t>informative</a:t>
            </a:r>
            <a:r>
              <a:rPr lang="en-US" altLang="en-US" dirty="0"/>
              <a:t> </a:t>
            </a:r>
            <a:r>
              <a:rPr lang="en-US" altLang="en-US" dirty="0" err="1"/>
              <a:t>jika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dirty="0" err="1"/>
              <a:t>kompleksitasnya</a:t>
            </a:r>
            <a:r>
              <a:rPr lang="en-US" altLang="en-US" dirty="0"/>
              <a:t> </a:t>
            </a:r>
            <a:r>
              <a:rPr lang="en-US" altLang="en-US" b="1" dirty="0" err="1"/>
              <a:t>lebih</a:t>
            </a:r>
            <a:r>
              <a:rPr lang="en-US" altLang="en-US" b="1" dirty="0"/>
              <a:t> </a:t>
            </a:r>
            <a:r>
              <a:rPr lang="en-US" altLang="en-US" b="1" dirty="0" err="1"/>
              <a:t>kecil</a:t>
            </a:r>
            <a:r>
              <a:rPr lang="en-US" altLang="en-US" b="1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suatu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dirty="0" err="1"/>
              <a:t>ambang</a:t>
            </a:r>
            <a:r>
              <a:rPr lang="en-US" altLang="en-US" dirty="0"/>
              <a:t> (</a:t>
            </a:r>
            <a:r>
              <a:rPr lang="en-US" altLang="en-US" i="1" dirty="0"/>
              <a:t>threshold</a:t>
            </a:r>
            <a:r>
              <a:rPr lang="en-US" altLang="en-US" dirty="0"/>
              <a:t>),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baseline="-25000" dirty="0">
                <a:sym typeface="Symbol" panose="05050102010706020507" pitchFamily="18" charset="2"/>
              </a:rPr>
              <a:t>0</a:t>
            </a:r>
            <a:r>
              <a:rPr lang="en-US" altLang="en-US" dirty="0">
                <a:sym typeface="Symbol" panose="05050102010706020507" pitchFamily="18" charset="2"/>
              </a:rPr>
              <a:t>.</a:t>
            </a:r>
          </a:p>
          <a:p>
            <a:endParaRPr lang="en-US" altLang="en-US" dirty="0">
              <a:sym typeface="Symbol" panose="05050102010706020507" pitchFamily="18" charset="2"/>
            </a:endParaRPr>
          </a:p>
          <a:p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i="1" dirty="0"/>
              <a:t>region</a:t>
            </a:r>
            <a:r>
              <a:rPr lang="en-US" altLang="en-US" dirty="0"/>
              <a:t> </a:t>
            </a:r>
            <a:r>
              <a:rPr lang="en-US" altLang="en-US" dirty="0" err="1"/>
              <a:t>dimasukkan</a:t>
            </a:r>
            <a:r>
              <a:rPr lang="en-US" altLang="en-US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dirty="0" err="1"/>
              <a:t>kategori</a:t>
            </a:r>
            <a:r>
              <a:rPr lang="en-US" altLang="en-US" dirty="0"/>
              <a:t> </a:t>
            </a:r>
            <a:r>
              <a:rPr lang="en-US" altLang="en-US" i="1" dirty="0"/>
              <a:t>noise-like </a:t>
            </a:r>
            <a:r>
              <a:rPr lang="en-US" altLang="en-US" dirty="0" err="1"/>
              <a:t>jika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dirty="0" err="1"/>
              <a:t>kompleksitasnya</a:t>
            </a:r>
            <a:r>
              <a:rPr lang="en-US" altLang="en-US" dirty="0"/>
              <a:t> </a:t>
            </a:r>
            <a:r>
              <a:rPr lang="en-US" altLang="en-US" b="1" dirty="0" err="1"/>
              <a:t>lebih</a:t>
            </a:r>
            <a:r>
              <a:rPr lang="en-US" altLang="en-US" b="1" dirty="0"/>
              <a:t> </a:t>
            </a:r>
            <a:r>
              <a:rPr lang="en-US" altLang="en-US" b="1" dirty="0" err="1"/>
              <a:t>besar</a:t>
            </a:r>
            <a:r>
              <a:rPr lang="en-US" altLang="en-US" b="1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suatu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dirty="0" err="1"/>
              <a:t>ambang</a:t>
            </a:r>
            <a:r>
              <a:rPr lang="en-US" altLang="en-US" dirty="0"/>
              <a:t> (</a:t>
            </a:r>
            <a:r>
              <a:rPr lang="en-US" altLang="en-US" i="1" dirty="0"/>
              <a:t>threshold</a:t>
            </a:r>
            <a:r>
              <a:rPr lang="en-US" altLang="en-US" dirty="0"/>
              <a:t>), </a:t>
            </a:r>
            <a:r>
              <a:rPr lang="en-US" altLang="en-US" dirty="0">
                <a:sym typeface="Symbol" panose="05050102010706020507" pitchFamily="18" charset="2"/>
              </a:rPr>
              <a:t></a:t>
            </a:r>
            <a:r>
              <a:rPr lang="en-US" altLang="en-US" baseline="-25000" dirty="0">
                <a:sym typeface="Symbol" panose="05050102010706020507" pitchFamily="18" charset="2"/>
              </a:rPr>
              <a:t>0</a:t>
            </a:r>
            <a:r>
              <a:rPr lang="en-US" altLang="en-US" dirty="0">
                <a:sym typeface="Symbol" panose="05050102010706020507" pitchFamily="18" charset="2"/>
              </a:rPr>
              <a:t>.</a:t>
            </a:r>
          </a:p>
          <a:p>
            <a:endParaRPr lang="en-US" altLang="en-US" dirty="0">
              <a:sym typeface="Symbol" panose="05050102010706020507" pitchFamily="18" charset="2"/>
            </a:endParaRPr>
          </a:p>
          <a:p>
            <a:r>
              <a:rPr lang="en-US" altLang="en-US" dirty="0">
                <a:sym typeface="Symbol" panose="05050102010706020507" pitchFamily="18" charset="2"/>
              </a:rPr>
              <a:t>Nilai </a:t>
            </a:r>
            <a:r>
              <a:rPr lang="en-US" altLang="en-US" dirty="0" err="1">
                <a:sym typeface="Symbol" panose="05050102010706020507" pitchFamily="18" charset="2"/>
              </a:rPr>
              <a:t>ambang</a:t>
            </a:r>
            <a:r>
              <a:rPr lang="en-US" altLang="en-US" dirty="0">
                <a:sym typeface="Symbol" panose="05050102010706020507" pitchFamily="18" charset="2"/>
              </a:rPr>
              <a:t> yang </a:t>
            </a:r>
            <a:r>
              <a:rPr lang="en-US" altLang="en-US" dirty="0" err="1">
                <a:sym typeface="Symbol" panose="05050102010706020507" pitchFamily="18" charset="2"/>
              </a:rPr>
              <a:t>digunakan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bervariasi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antara</a:t>
            </a:r>
            <a:r>
              <a:rPr lang="en-US" altLang="en-US" dirty="0">
                <a:sym typeface="Symbol" panose="05050102010706020507" pitchFamily="18" charset="2"/>
              </a:rPr>
              <a:t> 0.1 </a:t>
            </a:r>
            <a:r>
              <a:rPr lang="en-US" altLang="en-US" dirty="0" err="1">
                <a:sym typeface="Symbol" panose="05050102010706020507" pitchFamily="18" charset="2"/>
              </a:rPr>
              <a:t>sampai</a:t>
            </a:r>
            <a:r>
              <a:rPr lang="en-US" altLang="en-US" dirty="0">
                <a:sym typeface="Symbol" panose="05050102010706020507" pitchFamily="18" charset="2"/>
              </a:rPr>
              <a:t> 0.5</a:t>
            </a:r>
          </a:p>
          <a:p>
            <a:endParaRPr lang="en-US" altLang="en-US" dirty="0">
              <a:sym typeface="Symbol" panose="05050102010706020507" pitchFamily="18" charset="2"/>
            </a:endParaRPr>
          </a:p>
          <a:p>
            <a:endParaRPr lang="en-US" altLang="en-US" sz="2400" dirty="0">
              <a:sym typeface="Symbol" panose="05050102010706020507" pitchFamily="18" charset="2"/>
            </a:endParaRPr>
          </a:p>
          <a:p>
            <a:endParaRPr lang="en-US" altLang="en-US" sz="2400" dirty="0"/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84739DA5-35CA-442E-B901-33EA4D1F7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4DF48911-9D64-47D0-9CE5-67F67856A8C6}" type="slidenum">
              <a:rPr lang="en-US" altLang="en-US">
                <a:latin typeface="Arial" panose="020B0604020202020204" pitchFamily="34" charset="0"/>
              </a:rPr>
              <a:pPr/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A340F461-1A5C-4506-B9AD-1C939427B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/>
              <a:t>Konyugasi</a:t>
            </a:r>
            <a:r>
              <a:rPr lang="en-US" altLang="en-US" b="1" dirty="0"/>
              <a:t> Citra </a:t>
            </a:r>
            <a:r>
              <a:rPr lang="en-US" altLang="en-US" b="1" dirty="0" err="1"/>
              <a:t>Biner</a:t>
            </a:r>
            <a:endParaRPr lang="en-US" altLang="en-US" b="1" dirty="0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B9B59CA4-9847-4D24-97EA-293EA5AFA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9263"/>
            <a:ext cx="10515600" cy="4411662"/>
          </a:xfrm>
        </p:spPr>
        <p:txBody>
          <a:bodyPr>
            <a:noAutofit/>
          </a:bodyPr>
          <a:lstStyle/>
          <a:p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citra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biner</a:t>
            </a:r>
            <a:r>
              <a:rPr lang="en-US" altLang="en-US" sz="2400" dirty="0"/>
              <a:t> 8 x 8 </a:t>
            </a:r>
            <a:r>
              <a:rPr lang="en-US" altLang="en-US" sz="2400" i="1" dirty="0"/>
              <a:t>pixel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dikonyugasi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citra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biner</a:t>
            </a:r>
            <a:r>
              <a:rPr lang="en-US" altLang="en-US" sz="2400" dirty="0"/>
              <a:t> lain </a:t>
            </a:r>
            <a:r>
              <a:rPr lang="en-US" altLang="en-US" sz="2400" dirty="0" err="1"/>
              <a:t>berukuran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sama</a:t>
            </a:r>
            <a:r>
              <a:rPr lang="en-US" altLang="en-US" sz="2400" dirty="0"/>
              <a:t>.</a:t>
            </a:r>
          </a:p>
          <a:p>
            <a:r>
              <a:rPr lang="en-US" altLang="en-US" sz="2400" dirty="0" err="1"/>
              <a:t>Tujuan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meningkatkan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nilai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kompleksitas</a:t>
            </a:r>
            <a:r>
              <a:rPr lang="en-US" altLang="en-US" sz="2400" dirty="0"/>
              <a:t>.</a:t>
            </a:r>
          </a:p>
          <a:p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citra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biner</a:t>
            </a:r>
            <a:r>
              <a:rPr lang="en-US" altLang="en-US" sz="2400" dirty="0"/>
              <a:t> P </a:t>
            </a:r>
            <a:r>
              <a:rPr lang="en-US" altLang="en-US" sz="2400" dirty="0" err="1"/>
              <a:t>memiliki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kompleksitas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, </a:t>
            </a:r>
            <a:r>
              <a:rPr lang="en-US" altLang="en-US" sz="2400" dirty="0" err="1">
                <a:sym typeface="Symbol" panose="05050102010706020507" pitchFamily="18" charset="2"/>
              </a:rPr>
              <a:t>maka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konyugasinya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memiliki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kompleksitas</a:t>
            </a:r>
            <a:r>
              <a:rPr lang="en-US" altLang="en-US" sz="2400" dirty="0">
                <a:sym typeface="Symbol" panose="05050102010706020507" pitchFamily="18" charset="2"/>
              </a:rPr>
              <a:t> 1 – .  </a:t>
            </a:r>
          </a:p>
          <a:p>
            <a:r>
              <a:rPr lang="en-US" altLang="en-US" sz="2400" dirty="0" err="1">
                <a:sym typeface="Symbol" panose="05050102010706020507" pitchFamily="18" charset="2"/>
              </a:rPr>
              <a:t>Contoh</a:t>
            </a:r>
            <a:r>
              <a:rPr lang="en-US" altLang="en-US" sz="2400" dirty="0">
                <a:sym typeface="Symbol" panose="05050102010706020507" pitchFamily="18" charset="2"/>
              </a:rPr>
              <a:t>: </a:t>
            </a:r>
            <a:r>
              <a:rPr lang="en-US" altLang="en-US" sz="2400" dirty="0" err="1">
                <a:sym typeface="Symbol" panose="05050102010706020507" pitchFamily="18" charset="2"/>
              </a:rPr>
              <a:t>misalkan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terdapat</a:t>
            </a:r>
            <a:r>
              <a:rPr lang="en-US" altLang="en-US" sz="2400" dirty="0">
                <a:sym typeface="Symbol" panose="05050102010706020507" pitchFamily="18" charset="2"/>
              </a:rPr>
              <a:t> 5 </a:t>
            </a:r>
            <a:r>
              <a:rPr lang="en-US" altLang="en-US" sz="2400" dirty="0" err="1">
                <a:sym typeface="Symbol" panose="05050102010706020507" pitchFamily="18" charset="2"/>
              </a:rPr>
              <a:t>citra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biner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sebagai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berikut</a:t>
            </a:r>
            <a:r>
              <a:rPr lang="en-US" altLang="en-US" sz="2400" dirty="0">
                <a:sym typeface="Symbol" panose="05050102010706020507" pitchFamily="18" charset="2"/>
              </a:rPr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		</a:t>
            </a:r>
            <a:r>
              <a:rPr lang="en-US" altLang="en-US" sz="2400" i="1" dirty="0">
                <a:sym typeface="Symbol" panose="05050102010706020507" pitchFamily="18" charset="2"/>
              </a:rPr>
              <a:t>P </a:t>
            </a:r>
            <a:r>
              <a:rPr lang="en-US" altLang="en-US" sz="2400" dirty="0">
                <a:sym typeface="Symbol" panose="05050102010706020507" pitchFamily="18" charset="2"/>
              </a:rPr>
              <a:t>: </a:t>
            </a:r>
            <a:r>
              <a:rPr lang="en-US" altLang="en-US" sz="2400" dirty="0" err="1">
                <a:sym typeface="Symbol" panose="05050102010706020507" pitchFamily="18" charset="2"/>
              </a:rPr>
              <a:t>citra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biner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dengan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i="1" dirty="0">
                <a:sym typeface="Symbol" panose="05050102010706020507" pitchFamily="18" charset="2"/>
              </a:rPr>
              <a:t>background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putih</a:t>
            </a:r>
            <a:r>
              <a:rPr lang="en-US" altLang="en-US" sz="2400" dirty="0">
                <a:sym typeface="Symbol" panose="05050102010706020507" pitchFamily="18" charset="2"/>
              </a:rPr>
              <a:t> dan </a:t>
            </a:r>
            <a:r>
              <a:rPr lang="en-US" altLang="en-US" sz="2400" i="1" dirty="0">
                <a:sym typeface="Symbol" panose="05050102010706020507" pitchFamily="18" charset="2"/>
              </a:rPr>
              <a:t>foreground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hitam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i="1" dirty="0">
                <a:sym typeface="Symbol" panose="05050102010706020507" pitchFamily="18" charset="2"/>
              </a:rPr>
              <a:t>   		W</a:t>
            </a:r>
            <a:r>
              <a:rPr lang="en-US" altLang="en-US" sz="2400" dirty="0">
                <a:sym typeface="Symbol" panose="05050102010706020507" pitchFamily="18" charset="2"/>
              </a:rPr>
              <a:t> : </a:t>
            </a:r>
            <a:r>
              <a:rPr lang="en-US" altLang="en-US" sz="2400" dirty="0" err="1">
                <a:sym typeface="Symbol" panose="05050102010706020507" pitchFamily="18" charset="2"/>
              </a:rPr>
              <a:t>citra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biner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dengan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semua</a:t>
            </a:r>
            <a:r>
              <a:rPr lang="en-US" altLang="en-US" sz="2400" dirty="0">
                <a:sym typeface="Symbol" panose="05050102010706020507" pitchFamily="18" charset="2"/>
              </a:rPr>
              <a:t> pixel </a:t>
            </a:r>
            <a:r>
              <a:rPr lang="en-US" altLang="en-US" sz="2400" dirty="0" err="1">
                <a:sym typeface="Symbol" panose="05050102010706020507" pitchFamily="18" charset="2"/>
              </a:rPr>
              <a:t>berwarna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putiih</a:t>
            </a:r>
            <a:endParaRPr lang="en-US" altLang="en-US" sz="2400" dirty="0"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		</a:t>
            </a:r>
            <a:r>
              <a:rPr lang="en-US" altLang="en-US" sz="2400" i="1" dirty="0">
                <a:sym typeface="Symbol" panose="05050102010706020507" pitchFamily="18" charset="2"/>
              </a:rPr>
              <a:t>B</a:t>
            </a:r>
            <a:r>
              <a:rPr lang="en-US" altLang="en-US" sz="2400" dirty="0">
                <a:sym typeface="Symbol" panose="05050102010706020507" pitchFamily="18" charset="2"/>
              </a:rPr>
              <a:t> : </a:t>
            </a:r>
            <a:r>
              <a:rPr lang="en-US" altLang="en-US" sz="2400" dirty="0" err="1">
                <a:sym typeface="Symbol" panose="05050102010706020507" pitchFamily="18" charset="2"/>
              </a:rPr>
              <a:t>citra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biner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dengan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semua</a:t>
            </a:r>
            <a:r>
              <a:rPr lang="en-US" altLang="en-US" sz="2400" dirty="0">
                <a:sym typeface="Symbol" panose="05050102010706020507" pitchFamily="18" charset="2"/>
              </a:rPr>
              <a:t> pixel </a:t>
            </a:r>
            <a:r>
              <a:rPr lang="en-US" altLang="en-US" sz="2400" dirty="0" err="1">
                <a:sym typeface="Symbol" panose="05050102010706020507" pitchFamily="18" charset="2"/>
              </a:rPr>
              <a:t>berwarna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hitam</a:t>
            </a:r>
            <a:endParaRPr lang="en-US" altLang="en-US" sz="2400" dirty="0"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		</a:t>
            </a:r>
            <a:r>
              <a:rPr lang="en-US" altLang="en-US" sz="2400" i="1" dirty="0" err="1">
                <a:sym typeface="Symbol" panose="05050102010706020507" pitchFamily="18" charset="2"/>
              </a:rPr>
              <a:t>Wc</a:t>
            </a:r>
            <a:r>
              <a:rPr lang="en-US" altLang="en-US" sz="2400" dirty="0">
                <a:sym typeface="Symbol" panose="05050102010706020507" pitchFamily="18" charset="2"/>
              </a:rPr>
              <a:t>: </a:t>
            </a:r>
            <a:r>
              <a:rPr lang="en-US" altLang="en-US" sz="2400" dirty="0" err="1">
                <a:sym typeface="Symbol" panose="05050102010706020507" pitchFamily="18" charset="2"/>
              </a:rPr>
              <a:t>citra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biner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dengan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pola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papan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catur</a:t>
            </a:r>
            <a:endParaRPr lang="en-US" altLang="en-US" sz="2400" dirty="0"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		</a:t>
            </a:r>
            <a:r>
              <a:rPr lang="en-US" altLang="en-US" sz="2400" i="1" dirty="0" err="1">
                <a:sym typeface="Symbol" panose="05050102010706020507" pitchFamily="18" charset="2"/>
              </a:rPr>
              <a:t>Bc</a:t>
            </a:r>
            <a:r>
              <a:rPr lang="en-US" altLang="en-US" sz="2400" dirty="0">
                <a:sym typeface="Symbol" panose="05050102010706020507" pitchFamily="18" charset="2"/>
              </a:rPr>
              <a:t>: </a:t>
            </a:r>
            <a:r>
              <a:rPr lang="en-US" altLang="en-US" sz="2400" dirty="0" err="1">
                <a:sym typeface="Symbol" panose="05050102010706020507" pitchFamily="18" charset="2"/>
              </a:rPr>
              <a:t>citra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biner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dengan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pola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papan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catur</a:t>
            </a:r>
            <a:r>
              <a:rPr lang="en-US" altLang="en-US" sz="2400" dirty="0">
                <a:sym typeface="Symbol" panose="05050102010706020507" pitchFamily="18" charset="2"/>
              </a:rPr>
              <a:t>, </a:t>
            </a:r>
            <a:r>
              <a:rPr lang="en-US" altLang="en-US" sz="2400" dirty="0" err="1">
                <a:sym typeface="Symbol" panose="05050102010706020507" pitchFamily="18" charset="2"/>
              </a:rPr>
              <a:t>negasi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dari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i="1" dirty="0" err="1">
                <a:sym typeface="Symbol" panose="05050102010706020507" pitchFamily="18" charset="2"/>
              </a:rPr>
              <a:t>Wc</a:t>
            </a:r>
            <a:r>
              <a:rPr lang="en-US" altLang="en-US" sz="2400" dirty="0">
                <a:sym typeface="Symbol" panose="05050102010706020507" pitchFamily="18" charset="2"/>
              </a:rPr>
              <a:t>. </a:t>
            </a:r>
            <a:endParaRPr lang="en-US" altLang="en-US" sz="2400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18F0DB9B-2396-45AD-9640-B7F72B08B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77D471B1-61C4-4F0E-8307-57301D7D4A0C}" type="slidenum">
              <a:rPr lang="en-US" altLang="en-US">
                <a:latin typeface="Arial" panose="020B0604020202020204" pitchFamily="34" charset="0"/>
              </a:rPr>
              <a:pPr/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FE692F42-C525-447C-B246-902229927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2071689"/>
            <a:ext cx="10241280" cy="4357687"/>
          </a:xfrm>
        </p:spPr>
        <p:txBody>
          <a:bodyPr>
            <a:normAutofit/>
          </a:bodyPr>
          <a:lstStyle/>
          <a:p>
            <a:r>
              <a:rPr lang="en-US" altLang="en-US" sz="2400" i="1" dirty="0"/>
              <a:t>P</a:t>
            </a:r>
            <a:r>
              <a:rPr lang="en-US" altLang="en-US" sz="2400" dirty="0"/>
              <a:t>*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konyugas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i="1" dirty="0"/>
              <a:t>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spesifikasi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sebagai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berikut</a:t>
            </a:r>
            <a:r>
              <a:rPr lang="en-US" altLang="en-US" sz="2400" dirty="0"/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	    1) </a:t>
            </a:r>
            <a:r>
              <a:rPr lang="en-US" altLang="en-US" sz="2400" dirty="0" err="1"/>
              <a:t>Memiliki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bentuk</a:t>
            </a:r>
            <a:r>
              <a:rPr lang="en-US" altLang="en-US" sz="2400" dirty="0"/>
              <a:t> area </a:t>
            </a:r>
            <a:r>
              <a:rPr lang="en-US" altLang="en-US" sz="2400" i="1" dirty="0"/>
              <a:t>foreground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i="1" dirty="0"/>
              <a:t>P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	    2) </a:t>
            </a:r>
            <a:r>
              <a:rPr lang="en-US" altLang="en-US" sz="2400" dirty="0" err="1"/>
              <a:t>Memiliki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pola</a:t>
            </a:r>
            <a:r>
              <a:rPr lang="en-US" altLang="en-US" sz="2400" dirty="0"/>
              <a:t> area </a:t>
            </a:r>
            <a:r>
              <a:rPr lang="en-US" altLang="en-US" sz="2400" i="1" dirty="0"/>
              <a:t>foreground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pola</a:t>
            </a:r>
            <a:r>
              <a:rPr lang="en-US" altLang="en-US" sz="2400" dirty="0"/>
              <a:t> </a:t>
            </a:r>
            <a:r>
              <a:rPr lang="en-US" altLang="en-US" sz="2400" i="1" dirty="0" err="1"/>
              <a:t>Bc</a:t>
            </a:r>
            <a:endParaRPr lang="en-US" altLang="en-US" sz="2400" i="1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	    3) </a:t>
            </a:r>
            <a:r>
              <a:rPr lang="en-US" altLang="en-US" sz="2400" dirty="0" err="1"/>
              <a:t>Memiliki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pola</a:t>
            </a:r>
            <a:r>
              <a:rPr lang="en-US" altLang="en-US" sz="2400" dirty="0"/>
              <a:t> area </a:t>
            </a:r>
            <a:r>
              <a:rPr lang="en-US" altLang="en-US" sz="2400" i="1" dirty="0"/>
              <a:t>background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pola</a:t>
            </a:r>
            <a:r>
              <a:rPr lang="en-US" altLang="en-US" sz="2400" dirty="0"/>
              <a:t> </a:t>
            </a:r>
            <a:r>
              <a:rPr lang="en-US" altLang="en-US" sz="2400" i="1" dirty="0" err="1"/>
              <a:t>Wc</a:t>
            </a:r>
            <a:r>
              <a:rPr lang="en-US" altLang="en-US" sz="2400" i="1" dirty="0"/>
              <a:t> </a:t>
            </a:r>
          </a:p>
          <a:p>
            <a:r>
              <a:rPr lang="en-US" altLang="en-US" sz="2400" dirty="0" err="1"/>
              <a:t>Jadi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membangun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konyugasi</a:t>
            </a:r>
            <a:r>
              <a:rPr lang="en-US" altLang="en-US" sz="2400" dirty="0"/>
              <a:t> </a:t>
            </a:r>
            <a:r>
              <a:rPr lang="en-US" altLang="en-US" sz="2400" i="1" dirty="0"/>
              <a:t>P</a:t>
            </a:r>
            <a:r>
              <a:rPr lang="en-US" altLang="en-US" sz="2400" dirty="0"/>
              <a:t>*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i="1" dirty="0"/>
              <a:t>P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caranya</a:t>
            </a:r>
            <a:r>
              <a:rPr lang="en-US" altLang="en-US" sz="2400" dirty="0"/>
              <a:t>: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 			</a:t>
            </a:r>
            <a:r>
              <a:rPr lang="en-US" altLang="en-US" sz="2400" i="1" dirty="0"/>
              <a:t>P</a:t>
            </a:r>
            <a:r>
              <a:rPr lang="en-US" altLang="en-US" sz="2400" dirty="0"/>
              <a:t>* = </a:t>
            </a:r>
            <a:r>
              <a:rPr lang="en-US" altLang="en-US" sz="2400" i="1" dirty="0"/>
              <a:t>P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 </a:t>
            </a:r>
            <a:r>
              <a:rPr lang="en-US" altLang="en-US" sz="2400" i="1" dirty="0" err="1">
                <a:sym typeface="Symbol" panose="05050102010706020507" pitchFamily="18" charset="2"/>
              </a:rPr>
              <a:t>Wc</a:t>
            </a:r>
            <a:r>
              <a:rPr lang="en-US" altLang="en-US" sz="2400" i="1" dirty="0">
                <a:sym typeface="Symbol" panose="05050102010706020507" pitchFamily="18" charset="2"/>
              </a:rPr>
              <a:t> </a:t>
            </a:r>
          </a:p>
          <a:p>
            <a:r>
              <a:rPr lang="en-US" altLang="en-US" sz="2400" dirty="0" err="1">
                <a:sym typeface="Symbol" panose="05050102010706020507" pitchFamily="18" charset="2"/>
              </a:rPr>
              <a:t>Perhatikan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bahwa</a:t>
            </a:r>
            <a:endParaRPr lang="en-US" altLang="en-US" sz="2400" dirty="0">
              <a:sym typeface="Symbol" panose="05050102010706020507" pitchFamily="18" charset="2"/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ym typeface="Symbol" panose="05050102010706020507" pitchFamily="18" charset="2"/>
              </a:rPr>
              <a:t>			(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en-US" altLang="en-US" dirty="0">
                <a:sym typeface="Symbol" panose="05050102010706020507" pitchFamily="18" charset="2"/>
              </a:rPr>
              <a:t>*)* = </a:t>
            </a:r>
            <a:r>
              <a:rPr lang="en-US" altLang="en-US" i="1" dirty="0">
                <a:sym typeface="Symbol" panose="05050102010706020507" pitchFamily="18" charset="2"/>
              </a:rPr>
              <a:t>P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i="1" dirty="0">
                <a:sym typeface="Symbol" panose="05050102010706020507" pitchFamily="18" charset="2"/>
              </a:rPr>
              <a:t>			P*</a:t>
            </a:r>
            <a:r>
              <a:rPr lang="en-US" altLang="en-US" dirty="0">
                <a:sym typeface="Symbol" panose="05050102010706020507" pitchFamily="18" charset="2"/>
              </a:rPr>
              <a:t>  P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i="1" dirty="0">
                <a:sym typeface="Symbol" panose="05050102010706020507" pitchFamily="18" charset="2"/>
              </a:rPr>
              <a:t>			</a:t>
            </a:r>
            <a:r>
              <a:rPr lang="en-US" altLang="en-US" dirty="0">
                <a:sym typeface="Symbol" panose="05050102010706020507" pitchFamily="18" charset="2"/>
              </a:rPr>
              <a:t>(</a:t>
            </a:r>
            <a:r>
              <a:rPr lang="en-US" altLang="en-US" i="1" dirty="0">
                <a:sym typeface="Symbol" panose="05050102010706020507" pitchFamily="18" charset="2"/>
              </a:rPr>
              <a:t>P*</a:t>
            </a:r>
            <a:r>
              <a:rPr lang="en-US" altLang="en-US" dirty="0">
                <a:sym typeface="Symbol" panose="05050102010706020507" pitchFamily="18" charset="2"/>
              </a:rPr>
              <a:t>) </a:t>
            </a:r>
            <a:r>
              <a:rPr lang="en-US" altLang="en-US" i="1" dirty="0">
                <a:sym typeface="Symbol" panose="05050102010706020507" pitchFamily="18" charset="2"/>
              </a:rPr>
              <a:t>= </a:t>
            </a:r>
            <a:r>
              <a:rPr lang="en-US" altLang="en-US" dirty="0">
                <a:sym typeface="Symbol" panose="05050102010706020507" pitchFamily="18" charset="2"/>
              </a:rPr>
              <a:t>1</a:t>
            </a:r>
            <a:r>
              <a:rPr lang="en-US" altLang="en-US" i="1" dirty="0">
                <a:sym typeface="Symbol" panose="05050102010706020507" pitchFamily="18" charset="2"/>
              </a:rPr>
              <a:t> – </a:t>
            </a:r>
            <a:r>
              <a:rPr lang="en-US" altLang="en-US" dirty="0">
                <a:sym typeface="Symbol" panose="05050102010706020507" pitchFamily="18" charset="2"/>
              </a:rPr>
              <a:t>(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en-US" altLang="en-US" dirty="0">
                <a:sym typeface="Symbol" panose="05050102010706020507" pitchFamily="18" charset="2"/>
              </a:rPr>
              <a:t>) </a:t>
            </a:r>
            <a:endParaRPr lang="en-US" altLang="en-US" dirty="0"/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BC1CFA91-5EE4-43CC-97C9-090790CD0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30EC9BA7-02A0-4EFF-8107-6599D266C8ED}" type="slidenum">
              <a:rPr lang="en-US" altLang="en-US">
                <a:latin typeface="Arial" panose="020B0604020202020204" pitchFamily="34" charset="0"/>
              </a:rPr>
              <a:pPr/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8436" name="Picture 2">
            <a:extLst>
              <a:ext uri="{FF2B5EF4-FFF2-40B4-BE49-F238E27FC236}">
                <a16:creationId xmlns:a16="http://schemas.microsoft.com/office/drawing/2014/main" id="{D6472D5F-B457-4F4D-BBEE-F1D1EECC8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2" y="325756"/>
            <a:ext cx="84486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636E8ADE-ABD8-49F0-B046-5F9A7F32C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/>
              <a:t>Algoritma</a:t>
            </a:r>
            <a:r>
              <a:rPr lang="en-US" altLang="en-US" b="1" dirty="0"/>
              <a:t> BPCS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B7242-FFF7-4E01-B577-14BE5DA13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2400" dirty="0" err="1"/>
              <a:t>Asumsikan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berukuran</a:t>
            </a:r>
            <a:r>
              <a:rPr lang="en-US" sz="2400" dirty="0"/>
              <a:t> </a:t>
            </a:r>
            <a:r>
              <a:rPr lang="en-US" sz="2400" dirty="0" err="1"/>
              <a:t>kelipatan</a:t>
            </a:r>
            <a:r>
              <a:rPr lang="en-US" sz="2400" dirty="0"/>
              <a:t> 8.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bukan</a:t>
            </a:r>
            <a:r>
              <a:rPr lang="en-US" sz="2400" dirty="0"/>
              <a:t> </a:t>
            </a:r>
            <a:r>
              <a:rPr lang="en-US" sz="2400" dirty="0" err="1"/>
              <a:t>kelipatan</a:t>
            </a:r>
            <a:r>
              <a:rPr lang="en-US" sz="2400" dirty="0"/>
              <a:t> 8, </a:t>
            </a:r>
            <a:r>
              <a:rPr lang="en-US" sz="2400" dirty="0" err="1"/>
              <a:t>tambahkan</a:t>
            </a:r>
            <a:r>
              <a:rPr lang="en-US" sz="2400" dirty="0"/>
              <a:t> </a:t>
            </a:r>
            <a:r>
              <a:rPr lang="en-US" sz="2400" i="1" dirty="0"/>
              <a:t>pixel-pixel</a:t>
            </a:r>
            <a:r>
              <a:rPr lang="en-US" sz="2400" dirty="0"/>
              <a:t> </a:t>
            </a:r>
            <a:r>
              <a:rPr lang="en-US" sz="2400" dirty="0" err="1"/>
              <a:t>semu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berukuran</a:t>
            </a:r>
            <a:r>
              <a:rPr lang="en-US" sz="2400" dirty="0"/>
              <a:t> 8 x 8.</a:t>
            </a:r>
          </a:p>
          <a:p>
            <a:pPr marL="457200" indent="-457200">
              <a:buFont typeface="Wingdings" panose="05000000000000000000" pitchFamily="2" charset="2"/>
              <a:buAutoNum type="arabicPeriod"/>
              <a:defRPr/>
            </a:pP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i="1" dirty="0"/>
              <a:t>cover-image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8 x 8 </a:t>
            </a:r>
            <a:r>
              <a:rPr lang="en-US" sz="2400" i="1" dirty="0"/>
              <a:t>pixel</a:t>
            </a:r>
            <a:r>
              <a:rPr lang="en-US" sz="2400" dirty="0"/>
              <a:t>.</a:t>
            </a:r>
          </a:p>
          <a:p>
            <a:pPr marL="457200" indent="-457200">
              <a:buFont typeface="Wingdings" panose="05000000000000000000" pitchFamily="2" charset="2"/>
              <a:buAutoNum type="arabicPeriod"/>
              <a:defRPr/>
            </a:pP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8 x 8 </a:t>
            </a:r>
            <a:r>
              <a:rPr lang="en-US" sz="2400" i="1" dirty="0"/>
              <a:t>pixel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PBC yang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8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i="1" dirty="0"/>
              <a:t>bit-plane</a:t>
            </a:r>
            <a:r>
              <a:rPr lang="en-US" sz="2400" dirty="0"/>
              <a:t>.  </a:t>
            </a:r>
          </a:p>
          <a:p>
            <a:pPr marL="457200" indent="-457200">
              <a:buFont typeface="Wingdings" panose="05000000000000000000" pitchFamily="2" charset="2"/>
              <a:buAutoNum type="arabicPeriod"/>
              <a:defRPr/>
            </a:pPr>
            <a:r>
              <a:rPr lang="en-US" sz="2400" dirty="0" err="1"/>
              <a:t>Ubah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i="1" dirty="0"/>
              <a:t>PBC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i="1" dirty="0"/>
              <a:t>CGC</a:t>
            </a:r>
            <a:r>
              <a:rPr lang="en-US" sz="2400" dirty="0"/>
              <a:t> (</a:t>
            </a:r>
            <a:r>
              <a:rPr lang="en-US" sz="2400" i="1" dirty="0"/>
              <a:t>Canonical Gray Coding</a:t>
            </a:r>
            <a:r>
              <a:rPr lang="en-US" sz="2400" dirty="0"/>
              <a:t>).</a:t>
            </a:r>
          </a:p>
          <a:p>
            <a:pPr marL="457200" indent="-457200">
              <a:buFont typeface="Wingdings" panose="05000000000000000000" pitchFamily="2" charset="2"/>
              <a:buAutoNum type="arabicPeriod"/>
              <a:defRPr/>
            </a:pPr>
            <a:r>
              <a:rPr lang="en-US" sz="2400" dirty="0" err="1"/>
              <a:t>Tentukan</a:t>
            </a:r>
            <a:r>
              <a:rPr lang="en-US" sz="2400" dirty="0"/>
              <a:t> </a:t>
            </a:r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i="1" dirty="0"/>
              <a:t>bit-plane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i="1" dirty="0"/>
              <a:t>informative region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i="1" dirty="0"/>
              <a:t>noise-like region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ambang</a:t>
            </a:r>
            <a:r>
              <a:rPr lang="en-US" sz="2400" dirty="0"/>
              <a:t> </a:t>
            </a:r>
            <a:r>
              <a:rPr lang="en-US" sz="2400" dirty="0">
                <a:sym typeface="Symbol"/>
              </a:rPr>
              <a:t></a:t>
            </a:r>
            <a:r>
              <a:rPr lang="en-US" sz="2400" baseline="-25000" dirty="0">
                <a:sym typeface="Symbol"/>
              </a:rPr>
              <a:t>0</a:t>
            </a:r>
            <a:r>
              <a:rPr lang="en-US" sz="2400" dirty="0">
                <a:sym typeface="Symbol"/>
              </a:rPr>
              <a:t>. </a:t>
            </a:r>
            <a:r>
              <a:rPr lang="en-US" sz="2400" dirty="0" err="1">
                <a:sym typeface="Symbol"/>
              </a:rPr>
              <a:t>Nilai</a:t>
            </a:r>
            <a:r>
              <a:rPr lang="en-US" sz="2400" dirty="0">
                <a:sym typeface="Symbol"/>
              </a:rPr>
              <a:t> </a:t>
            </a:r>
            <a:r>
              <a:rPr lang="en-US" sz="2400" i="1" dirty="0">
                <a:sym typeface="Symbol"/>
              </a:rPr>
              <a:t>default</a:t>
            </a:r>
            <a:r>
              <a:rPr lang="en-US" sz="2400" dirty="0">
                <a:sym typeface="Symbol"/>
              </a:rPr>
              <a:t> </a:t>
            </a:r>
            <a:r>
              <a:rPr lang="en-US" sz="2400" baseline="-25000" dirty="0">
                <a:sym typeface="Symbol"/>
              </a:rPr>
              <a:t>0</a:t>
            </a:r>
            <a:r>
              <a:rPr lang="en-US" sz="2400" dirty="0">
                <a:sym typeface="Symbol"/>
              </a:rPr>
              <a:t> = 0.3. </a:t>
            </a:r>
            <a:r>
              <a:rPr lang="en-US" sz="2400" dirty="0" err="1">
                <a:sym typeface="Symbol"/>
              </a:rPr>
              <a:t>Jika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tergolong</a:t>
            </a:r>
            <a:r>
              <a:rPr lang="en-US" sz="2400" dirty="0">
                <a:sym typeface="Symbol"/>
              </a:rPr>
              <a:t> </a:t>
            </a:r>
            <a:r>
              <a:rPr lang="en-US" sz="2400" i="1" dirty="0">
                <a:sym typeface="Symbol"/>
              </a:rPr>
              <a:t>noise-like</a:t>
            </a:r>
            <a:r>
              <a:rPr lang="en-US" sz="2400" dirty="0">
                <a:sym typeface="Symbol"/>
              </a:rPr>
              <a:t> </a:t>
            </a:r>
            <a:r>
              <a:rPr lang="en-US" sz="2400" i="1" dirty="0">
                <a:sym typeface="Symbol"/>
              </a:rPr>
              <a:t>region</a:t>
            </a:r>
            <a:r>
              <a:rPr lang="en-US" sz="2400" dirty="0">
                <a:sym typeface="Symbol"/>
              </a:rPr>
              <a:t>, </a:t>
            </a:r>
            <a:r>
              <a:rPr lang="en-US" sz="2400" dirty="0" err="1">
                <a:sym typeface="Symbol"/>
              </a:rPr>
              <a:t>maka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pesan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bisa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disisipkan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pada</a:t>
            </a:r>
            <a:r>
              <a:rPr lang="en-US" sz="2400" dirty="0">
                <a:sym typeface="Symbol"/>
              </a:rPr>
              <a:t> </a:t>
            </a:r>
            <a:r>
              <a:rPr lang="en-US" sz="2400" i="1" dirty="0">
                <a:sym typeface="Symbol"/>
              </a:rPr>
              <a:t>bit-plane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tersebut</a:t>
            </a:r>
            <a:r>
              <a:rPr lang="en-US" sz="2400" dirty="0">
                <a:sym typeface="Symbol"/>
              </a:rPr>
              <a:t>, </a:t>
            </a:r>
            <a:r>
              <a:rPr lang="en-US" sz="2400" dirty="0" err="1">
                <a:sym typeface="Symbol"/>
              </a:rPr>
              <a:t>tetapi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jika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termasuk</a:t>
            </a:r>
            <a:r>
              <a:rPr lang="en-US" sz="2400" dirty="0">
                <a:sym typeface="Symbol"/>
              </a:rPr>
              <a:t> </a:t>
            </a:r>
            <a:r>
              <a:rPr lang="en-US" sz="2400" i="1" dirty="0">
                <a:sym typeface="Symbol"/>
              </a:rPr>
              <a:t>informative region</a:t>
            </a:r>
            <a:r>
              <a:rPr lang="en-US" sz="2400" dirty="0">
                <a:sym typeface="Symbol"/>
              </a:rPr>
              <a:t>, </a:t>
            </a:r>
            <a:r>
              <a:rPr lang="en-US" sz="2400" dirty="0" err="1">
                <a:sym typeface="Symbol"/>
              </a:rPr>
              <a:t>maka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tidak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dapat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digunakan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untuk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menyisipkan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pesan</a:t>
            </a:r>
            <a:r>
              <a:rPr lang="en-US" sz="2400" dirty="0">
                <a:sym typeface="Symbol"/>
              </a:rPr>
              <a:t>.</a:t>
            </a:r>
            <a:endParaRPr lang="en-US" sz="2400" dirty="0"/>
          </a:p>
          <a:p>
            <a:pPr marL="457200" indent="-457200">
              <a:buFont typeface="Wingdings" panose="05000000000000000000" pitchFamily="2" charset="2"/>
              <a:buAutoNum type="arabicPeriod"/>
              <a:defRPr/>
            </a:pPr>
            <a:endParaRPr lang="en-US" sz="2200" dirty="0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AD17BB28-F94D-4F2F-BFAC-8789210DC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EBC835DC-0A1E-44B9-AD20-49F7DA399547}" type="slidenum">
              <a:rPr lang="en-US" altLang="en-US">
                <a:latin typeface="Arial" panose="020B0604020202020204" pitchFamily="34" charset="0"/>
              </a:rPr>
              <a:pPr/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EAF0369E-7662-4483-896C-6E0BC58CE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1143001"/>
            <a:ext cx="10236200" cy="498792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AutoNum type="arabicPeriod" startAt="5"/>
            </a:pPr>
            <a:r>
              <a:rPr lang="en-US" altLang="en-US" sz="2400" dirty="0" err="1">
                <a:sym typeface="Symbol" panose="05050102010706020507" pitchFamily="18" charset="2"/>
              </a:rPr>
              <a:t>Bagi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pesan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menjadi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segmen-segmen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berukuran</a:t>
            </a:r>
            <a:r>
              <a:rPr lang="en-US" altLang="en-US" sz="2400" dirty="0"/>
              <a:t> 64-bit, </a:t>
            </a:r>
            <a:r>
              <a:rPr lang="en-US" altLang="en-US" sz="2400" dirty="0" err="1"/>
              <a:t>lalu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nyatakan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segmen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menjadi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blok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biner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berukuran</a:t>
            </a:r>
            <a:r>
              <a:rPr lang="en-US" altLang="en-US" sz="2400" dirty="0"/>
              <a:t> 8 x 8. </a:t>
            </a:r>
          </a:p>
          <a:p>
            <a:pPr marL="457200" indent="-457200">
              <a:buFont typeface="Arial" panose="020B0604020202020204" pitchFamily="34" charset="0"/>
              <a:buAutoNum type="arabicPeriod" startAt="5"/>
            </a:pP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blok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pesan</a:t>
            </a:r>
            <a:r>
              <a:rPr lang="en-US" altLang="en-US" sz="2400" dirty="0"/>
              <a:t> </a:t>
            </a:r>
            <a:r>
              <a:rPr lang="en-US" altLang="en-US" sz="2400" i="1" dirty="0"/>
              <a:t>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lebih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kompleks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dibandingkan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nilai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ambang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</a:t>
            </a:r>
            <a:r>
              <a:rPr lang="en-US" altLang="en-US" sz="2400" baseline="-25000" dirty="0">
                <a:sym typeface="Symbol" panose="05050102010706020507" pitchFamily="18" charset="2"/>
              </a:rPr>
              <a:t>0</a:t>
            </a:r>
            <a:r>
              <a:rPr lang="en-US" altLang="en-US" sz="2400" dirty="0">
                <a:sym typeface="Symbol" panose="05050102010706020507" pitchFamily="18" charset="2"/>
              </a:rPr>
              <a:t> (</a:t>
            </a:r>
            <a:r>
              <a:rPr lang="en-US" altLang="en-US" sz="2400" dirty="0" err="1">
                <a:sym typeface="Symbol" panose="05050102010706020507" pitchFamily="18" charset="2"/>
              </a:rPr>
              <a:t>yaitu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termasuk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kategori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i="1" dirty="0">
                <a:sym typeface="Symbol" panose="05050102010706020507" pitchFamily="18" charset="2"/>
              </a:rPr>
              <a:t>informative region</a:t>
            </a:r>
            <a:r>
              <a:rPr lang="en-US" altLang="en-US" sz="2400" dirty="0">
                <a:sym typeface="Symbol" panose="05050102010706020507" pitchFamily="18" charset="2"/>
              </a:rPr>
              <a:t>), </a:t>
            </a:r>
            <a:r>
              <a:rPr lang="en-US" altLang="en-US" sz="2400" dirty="0" err="1">
                <a:sym typeface="Symbol" panose="05050102010706020507" pitchFamily="18" charset="2"/>
              </a:rPr>
              <a:t>lakukan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konyugasi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terhadap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i="1" dirty="0">
                <a:sym typeface="Symbol" panose="05050102010706020507" pitchFamily="18" charset="2"/>
              </a:rPr>
              <a:t>S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untuk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mendapatkan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i="1" dirty="0">
                <a:sym typeface="Symbol" panose="05050102010706020507" pitchFamily="18" charset="2"/>
              </a:rPr>
              <a:t>S</a:t>
            </a:r>
            <a:r>
              <a:rPr lang="en-US" altLang="en-US" sz="2400" dirty="0">
                <a:sym typeface="Symbol" panose="05050102010706020507" pitchFamily="18" charset="2"/>
              </a:rPr>
              <a:t>* yang </a:t>
            </a:r>
            <a:r>
              <a:rPr lang="en-US" altLang="en-US" sz="2400" dirty="0" err="1">
                <a:sym typeface="Symbol" panose="05050102010706020507" pitchFamily="18" charset="2"/>
              </a:rPr>
              <a:t>lebih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kompleks</a:t>
            </a:r>
            <a:r>
              <a:rPr lang="en-US" altLang="en-US" sz="2400" dirty="0">
                <a:sym typeface="Symbol" panose="05050102010706020507" pitchFamily="18" charset="2"/>
              </a:rPr>
              <a:t>.</a:t>
            </a:r>
          </a:p>
          <a:p>
            <a:pPr marL="457200" indent="-457200">
              <a:buFont typeface="Arial" panose="020B0604020202020204" pitchFamily="34" charset="0"/>
              <a:buAutoNum type="arabicPeriod" startAt="5"/>
            </a:pPr>
            <a:r>
              <a:rPr lang="en-US" altLang="en-US" sz="2400" dirty="0" err="1"/>
              <a:t>Sisipkan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segmen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pesan</a:t>
            </a:r>
            <a:r>
              <a:rPr lang="en-US" altLang="en-US" sz="2400" dirty="0"/>
              <a:t> 64-bit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i="1" dirty="0"/>
              <a:t>bit-plane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merupakan</a:t>
            </a:r>
            <a:r>
              <a:rPr lang="en-US" altLang="en-US" sz="2400" dirty="0"/>
              <a:t> </a:t>
            </a:r>
            <a:r>
              <a:rPr lang="en-US" altLang="en-US" sz="2400" i="1" dirty="0"/>
              <a:t>noise-like region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mengganti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seluruh</a:t>
            </a:r>
            <a:r>
              <a:rPr lang="en-US" altLang="en-US" sz="2400" dirty="0"/>
              <a:t> bit pada </a:t>
            </a:r>
            <a:r>
              <a:rPr lang="en-US" altLang="en-US" sz="2400" i="1" dirty="0"/>
              <a:t>noise-like region </a:t>
            </a:r>
            <a:r>
              <a:rPr lang="en-US" altLang="en-US" sz="2400" i="1" dirty="0" err="1"/>
              <a:t>tersebut</a:t>
            </a:r>
            <a:r>
              <a:rPr lang="en-US" altLang="en-US" sz="2400" i="1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64-bit </a:t>
            </a:r>
            <a:r>
              <a:rPr lang="en-US" altLang="en-US" sz="2400" dirty="0" err="1"/>
              <a:t>pesan</a:t>
            </a:r>
            <a:r>
              <a:rPr lang="en-US" altLang="en-US" sz="2400" dirty="0"/>
              <a:t>).</a:t>
            </a:r>
          </a:p>
          <a:p>
            <a:pPr marL="457200" indent="-457200">
              <a:buFont typeface="Arial" panose="020B0604020202020204" pitchFamily="34" charset="0"/>
              <a:buAutoNum type="arabicPeriod" startAt="5"/>
            </a:pP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bloks</a:t>
            </a:r>
            <a:r>
              <a:rPr lang="en-US" altLang="en-US" sz="2400" dirty="0"/>
              <a:t> </a:t>
            </a:r>
            <a:r>
              <a:rPr lang="en-US" altLang="en-US" sz="2400" i="1" dirty="0"/>
              <a:t>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dikonyugasi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simpan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pesan</a:t>
            </a:r>
            <a:r>
              <a:rPr lang="en-US" altLang="en-US" sz="2400" dirty="0"/>
              <a:t> pada “conjugation map”.</a:t>
            </a:r>
          </a:p>
          <a:p>
            <a:pPr marL="457200" indent="-457200">
              <a:buFont typeface="Arial" panose="020B0604020202020204" pitchFamily="34" charset="0"/>
              <a:buAutoNum type="arabicPeriod" startAt="5"/>
            </a:pPr>
            <a:r>
              <a:rPr lang="en-US" altLang="en-US" sz="2400" dirty="0" err="1"/>
              <a:t>Sisipkan</a:t>
            </a:r>
            <a:r>
              <a:rPr lang="en-US" altLang="en-US" sz="2400" dirty="0"/>
              <a:t> juga </a:t>
            </a:r>
            <a:r>
              <a:rPr lang="en-US" altLang="en-US" sz="2400" dirty="0" err="1"/>
              <a:t>pemetaan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konyugasi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telah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dibuat</a:t>
            </a:r>
            <a:r>
              <a:rPr lang="en-US" altLang="en-US" sz="2400" dirty="0"/>
              <a:t>.</a:t>
            </a:r>
          </a:p>
          <a:p>
            <a:pPr marL="457200" indent="-457200">
              <a:buFont typeface="Arial" panose="020B0604020202020204" pitchFamily="34" charset="0"/>
              <a:buAutoNum type="arabicPeriod" startAt="5"/>
            </a:pPr>
            <a:r>
              <a:rPr lang="en-US" altLang="en-US" sz="2400" dirty="0" err="1"/>
              <a:t>Ubah</a:t>
            </a:r>
            <a:r>
              <a:rPr lang="en-US" altLang="en-US" sz="2400" dirty="0"/>
              <a:t> </a:t>
            </a:r>
            <a:r>
              <a:rPr lang="en-US" altLang="en-US" sz="2400" i="1" dirty="0" err="1"/>
              <a:t>stego</a:t>
            </a:r>
            <a:r>
              <a:rPr lang="en-US" altLang="en-US" sz="2400" i="1" dirty="0"/>
              <a:t>-image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sistem</a:t>
            </a:r>
            <a:r>
              <a:rPr lang="en-US" altLang="en-US" sz="2400" dirty="0"/>
              <a:t> </a:t>
            </a:r>
            <a:r>
              <a:rPr lang="en-US" altLang="en-US" sz="2400" i="1" dirty="0"/>
              <a:t>CGC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menjadi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sistem</a:t>
            </a:r>
            <a:r>
              <a:rPr lang="en-US" altLang="en-US" sz="2400" dirty="0"/>
              <a:t> </a:t>
            </a:r>
            <a:r>
              <a:rPr lang="en-US" altLang="en-US" sz="2400" i="1" dirty="0"/>
              <a:t>PBC</a:t>
            </a:r>
            <a:r>
              <a:rPr lang="en-US" altLang="en-US" sz="2400" dirty="0"/>
              <a:t>.</a:t>
            </a: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03D55745-48D0-4D1C-87A8-DB7EF25E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FD822542-CCAB-413E-AA5B-3AC1817EC769}" type="slidenum">
              <a:rPr lang="en-US" altLang="en-US">
                <a:latin typeface="Arial" panose="020B0604020202020204" pitchFamily="34" charset="0"/>
              </a:rPr>
              <a:pPr/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09CFC6C-91C8-40C4-8241-60DF79A5A56D}"/>
                  </a:ext>
                </a:extLst>
              </p14:cNvPr>
              <p14:cNvContentPartPr/>
              <p14:nvPr/>
            </p14:nvContentPartPr>
            <p14:xfrm>
              <a:off x="7378560" y="4508640"/>
              <a:ext cx="3975480" cy="2343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09CFC6C-91C8-40C4-8241-60DF79A5A56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69200" y="4499280"/>
                <a:ext cx="3994200" cy="2361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5E216-70C4-44A9-8024-E3771FBA8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680" y="857251"/>
            <a:ext cx="10474960" cy="527367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b="1" dirty="0" err="1"/>
              <a:t>Ekstraksi</a:t>
            </a:r>
            <a:r>
              <a:rPr lang="en-US" b="1" dirty="0"/>
              <a:t> </a:t>
            </a:r>
            <a:r>
              <a:rPr lang="en-US" b="1" dirty="0" err="1"/>
              <a:t>Pesan</a:t>
            </a:r>
            <a:endParaRPr lang="en-US" b="1" dirty="0"/>
          </a:p>
          <a:p>
            <a:pPr marL="457200" indent="-457200">
              <a:buFont typeface="Wingdings" panose="05000000000000000000" pitchFamily="2" charset="2"/>
              <a:buAutoNum type="arabicPeriod"/>
              <a:defRPr/>
            </a:pP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i="1" dirty="0" err="1"/>
              <a:t>stego</a:t>
            </a:r>
            <a:r>
              <a:rPr lang="en-US" sz="2400" i="1" dirty="0"/>
              <a:t>-image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8 x 8 </a:t>
            </a:r>
            <a:r>
              <a:rPr lang="en-US" sz="2400" i="1" dirty="0"/>
              <a:t>pixel</a:t>
            </a:r>
            <a:r>
              <a:rPr lang="en-US" sz="2400" dirty="0"/>
              <a:t>.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 marL="457200" indent="-457200">
              <a:buFont typeface="+mj-lt"/>
              <a:buAutoNum type="arabicPeriod" startAt="2"/>
              <a:defRPr/>
            </a:pP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8 x 8 </a:t>
            </a:r>
            <a:r>
              <a:rPr lang="en-US" sz="2400" i="1" dirty="0"/>
              <a:t>pixel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i="1" dirty="0"/>
              <a:t>PBC</a:t>
            </a:r>
            <a:r>
              <a:rPr lang="en-US" sz="2400" dirty="0"/>
              <a:t> yang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8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i="1" dirty="0"/>
              <a:t>bit-plane</a:t>
            </a:r>
            <a:r>
              <a:rPr lang="en-US" sz="2400" dirty="0"/>
              <a:t>.  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 marL="457200" indent="-457200">
              <a:buFont typeface="+mj-lt"/>
              <a:buAutoNum type="arabicPeriod" startAt="3"/>
              <a:defRPr/>
            </a:pPr>
            <a:r>
              <a:rPr lang="en-US" sz="2400" dirty="0" err="1"/>
              <a:t>Ubah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i="1" dirty="0"/>
              <a:t>PBC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i="1" dirty="0"/>
              <a:t>CGC</a:t>
            </a:r>
            <a:r>
              <a:rPr lang="en-US" sz="2400" dirty="0"/>
              <a:t> (</a:t>
            </a:r>
            <a:r>
              <a:rPr lang="en-US" sz="2400" i="1" dirty="0"/>
              <a:t>Canonical Gray Coding</a:t>
            </a:r>
            <a:r>
              <a:rPr lang="en-US" sz="2400" dirty="0"/>
              <a:t>).</a:t>
            </a:r>
          </a:p>
          <a:p>
            <a:pPr marL="457200" indent="-457200">
              <a:buFont typeface="Wingdings" panose="05000000000000000000" pitchFamily="2" charset="2"/>
              <a:buAutoNum type="arabicPeriod" startAt="3"/>
              <a:defRPr/>
            </a:pPr>
            <a:endParaRPr lang="en-US" sz="2400" dirty="0"/>
          </a:p>
          <a:p>
            <a:pPr marL="457200" indent="-457200">
              <a:buFont typeface="Wingdings" panose="05000000000000000000" pitchFamily="2" charset="2"/>
              <a:buAutoNum type="arabicPeriod" startAt="3"/>
              <a:defRPr/>
            </a:pPr>
            <a:r>
              <a:rPr lang="en-US" sz="2400" dirty="0" err="1"/>
              <a:t>Hitung</a:t>
            </a:r>
            <a:r>
              <a:rPr lang="en-US" sz="2400" dirty="0"/>
              <a:t> </a:t>
            </a:r>
            <a:r>
              <a:rPr lang="en-US" sz="2400" dirty="0" err="1"/>
              <a:t>kompleksitas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i="1" dirty="0"/>
              <a:t>bit-plane</a:t>
            </a:r>
            <a:r>
              <a:rPr lang="en-US" sz="2400" dirty="0"/>
              <a:t>.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kompleksitasnya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ambang</a:t>
            </a:r>
            <a:r>
              <a:rPr lang="en-US" sz="2400" dirty="0"/>
              <a:t> </a:t>
            </a:r>
            <a:r>
              <a:rPr lang="en-US" sz="2400" dirty="0">
                <a:sym typeface="Symbol"/>
              </a:rPr>
              <a:t></a:t>
            </a:r>
            <a:r>
              <a:rPr lang="en-US" sz="2400" baseline="-25000" dirty="0">
                <a:sym typeface="Symbol"/>
              </a:rPr>
              <a:t>0</a:t>
            </a:r>
            <a:r>
              <a:rPr lang="en-US" sz="2400" dirty="0">
                <a:sym typeface="Symbol"/>
              </a:rPr>
              <a:t>, </a:t>
            </a:r>
            <a:r>
              <a:rPr lang="en-US" sz="2400" dirty="0" err="1">
                <a:sym typeface="Symbol"/>
              </a:rPr>
              <a:t>maka</a:t>
            </a:r>
            <a:r>
              <a:rPr lang="en-US" sz="2400" dirty="0">
                <a:sym typeface="Symbol"/>
              </a:rPr>
              <a:t> bit-plane </a:t>
            </a:r>
            <a:r>
              <a:rPr lang="en-US" sz="2400" dirty="0" err="1">
                <a:sym typeface="Symbol"/>
              </a:rPr>
              <a:t>tersebut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bagian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dari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pesan</a:t>
            </a:r>
            <a:r>
              <a:rPr lang="en-US" sz="2400" dirty="0">
                <a:sym typeface="Symbol"/>
              </a:rPr>
              <a:t>. </a:t>
            </a:r>
            <a:r>
              <a:rPr lang="en-US" sz="2400" dirty="0" err="1">
                <a:sym typeface="Symbol"/>
              </a:rPr>
              <a:t>Tabel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konyugasi</a:t>
            </a:r>
            <a:r>
              <a:rPr lang="en-US" sz="2400" dirty="0">
                <a:sym typeface="Symbol"/>
              </a:rPr>
              <a:t> yang </a:t>
            </a:r>
            <a:r>
              <a:rPr lang="en-US" sz="2400" dirty="0" err="1">
                <a:sym typeface="Symbol"/>
              </a:rPr>
              <a:t>disisipkan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juga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dibaca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untuk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melihat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proses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konyugas</a:t>
            </a:r>
            <a:r>
              <a:rPr lang="en-US" sz="2400" dirty="0">
                <a:sym typeface="Symbol"/>
              </a:rPr>
              <a:t> yang </a:t>
            </a:r>
            <a:r>
              <a:rPr lang="en-US" sz="2400" dirty="0" err="1">
                <a:sym typeface="Symbol"/>
              </a:rPr>
              <a:t>perlu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dilakukan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pada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tiap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blok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pesan</a:t>
            </a:r>
            <a:r>
              <a:rPr lang="en-US" sz="2400" dirty="0">
                <a:sym typeface="Symbol"/>
              </a:rPr>
              <a:t>. </a:t>
            </a:r>
            <a:endParaRPr lang="en-US" sz="2400" dirty="0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A62923BD-3C3D-4A59-9C74-059D7F86C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75BEFBEA-AFAB-49C2-A8DD-2FE895D37352}" type="slidenum">
              <a:rPr lang="en-US" altLang="en-US">
                <a:latin typeface="Arial" panose="020B0604020202020204" pitchFamily="34" charset="0"/>
              </a:rPr>
              <a:pPr/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59D3858B-1996-4108-833E-FF4664432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840" y="533399"/>
            <a:ext cx="8442960" cy="5597526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dirty="0" err="1"/>
              <a:t>Contoh</a:t>
            </a:r>
            <a:r>
              <a:rPr lang="en-US" altLang="en-US" sz="2400" dirty="0"/>
              <a:t>:</a:t>
            </a: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64C367CA-C8F5-441D-9AEB-FCA79F217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3EB6E0DC-F954-4A06-937C-90006DEB2FC3}" type="slidenum">
              <a:rPr lang="en-US" altLang="en-US">
                <a:latin typeface="Arial" panose="020B0604020202020204" pitchFamily="34" charset="0"/>
              </a:rPr>
              <a:pPr/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22532" name="Picture 2">
            <a:extLst>
              <a:ext uri="{FF2B5EF4-FFF2-40B4-BE49-F238E27FC236}">
                <a16:creationId xmlns:a16="http://schemas.microsoft.com/office/drawing/2014/main" id="{CCAE86D5-728F-422D-A001-09504A453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843" y="1285876"/>
            <a:ext cx="65151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66B511CD-7F35-4F8F-818E-1BBFAC207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040" y="1071563"/>
            <a:ext cx="10149840" cy="50593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400" dirty="0"/>
              <a:t>Pada </a:t>
            </a:r>
            <a:r>
              <a:rPr lang="en-US" altLang="en-US" sz="2400" i="1" dirty="0"/>
              <a:t>bit-plane </a:t>
            </a:r>
            <a:r>
              <a:rPr lang="en-US" altLang="en-US" sz="2400" dirty="0"/>
              <a:t>0, </a:t>
            </a:r>
            <a:r>
              <a:rPr lang="en-US" altLang="en-US" sz="2400" dirty="0" err="1"/>
              <a:t>jumlah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perubahan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hitam-putih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47 kali. </a:t>
            </a:r>
            <a:r>
              <a:rPr lang="en-US" altLang="en-US" sz="2400" dirty="0" err="1"/>
              <a:t>Jadi</a:t>
            </a:r>
            <a:r>
              <a:rPr lang="en-US" altLang="en-US" sz="2400" dirty="0"/>
              <a:t> k = 47.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 err="1"/>
              <a:t>Jumlah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maksimum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perubahan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warna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citra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biner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berukuran</a:t>
            </a:r>
            <a:r>
              <a:rPr lang="en-US" altLang="en-US" sz="2400" dirty="0"/>
              <a:t> 8 x 8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112 kali. </a:t>
            </a:r>
            <a:r>
              <a:rPr lang="en-US" altLang="en-US" sz="2400" dirty="0" err="1"/>
              <a:t>Jadi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dirty="0"/>
              <a:t> = 112.</a:t>
            </a:r>
          </a:p>
          <a:p>
            <a:pPr marL="0" indent="0">
              <a:buNone/>
            </a:pPr>
            <a:r>
              <a:rPr lang="en-US" altLang="en-US" sz="2400" dirty="0"/>
              <a:t>Nilai </a:t>
            </a:r>
            <a:r>
              <a:rPr lang="en-US" altLang="en-US" sz="2400" dirty="0" err="1"/>
              <a:t>kompleksitas</a:t>
            </a:r>
            <a:r>
              <a:rPr lang="en-US" altLang="en-US" sz="2400" dirty="0"/>
              <a:t> bit-plane 0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 = 47/112 = 0.42.</a:t>
            </a:r>
          </a:p>
          <a:p>
            <a:pPr marL="0" indent="0">
              <a:buNone/>
            </a:pPr>
            <a:endParaRPr lang="en-US" altLang="en-US" sz="2400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altLang="en-US" sz="2400" dirty="0" err="1">
                <a:sym typeface="Symbol" panose="05050102010706020507" pitchFamily="18" charset="2"/>
              </a:rPr>
              <a:t>Dengan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menggunakan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nilai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ambang</a:t>
            </a:r>
            <a:r>
              <a:rPr lang="en-US" altLang="en-US" sz="2400" dirty="0">
                <a:sym typeface="Symbol" panose="05050102010706020507" pitchFamily="18" charset="2"/>
              </a:rPr>
              <a:t> </a:t>
            </a:r>
            <a:r>
              <a:rPr lang="en-US" altLang="en-US" sz="2400" baseline="-25000" dirty="0">
                <a:sym typeface="Symbol" panose="05050102010706020507" pitchFamily="18" charset="2"/>
              </a:rPr>
              <a:t>0</a:t>
            </a:r>
            <a:r>
              <a:rPr lang="en-US" altLang="en-US" sz="2400" dirty="0">
                <a:sym typeface="Symbol" panose="05050102010706020507" pitchFamily="18" charset="2"/>
              </a:rPr>
              <a:t> = 0.3, </a:t>
            </a:r>
            <a:r>
              <a:rPr lang="en-US" altLang="en-US" sz="2400" dirty="0" err="1">
                <a:sym typeface="Symbol" panose="05050102010706020507" pitchFamily="18" charset="2"/>
              </a:rPr>
              <a:t>maka</a:t>
            </a:r>
            <a:r>
              <a:rPr lang="en-US" altLang="en-US" sz="2400" dirty="0">
                <a:sym typeface="Symbol" panose="05050102010706020507" pitchFamily="18" charset="2"/>
              </a:rPr>
              <a:t> 0.42 &gt; </a:t>
            </a:r>
            <a:r>
              <a:rPr lang="en-US" altLang="en-US" sz="2400" baseline="-25000" dirty="0">
                <a:sym typeface="Symbol" panose="05050102010706020507" pitchFamily="18" charset="2"/>
              </a:rPr>
              <a:t>0</a:t>
            </a:r>
            <a:r>
              <a:rPr lang="en-US" altLang="en-US" sz="2400" dirty="0">
                <a:sym typeface="Symbol" panose="05050102010706020507" pitchFamily="18" charset="2"/>
              </a:rPr>
              <a:t>, </a:t>
            </a:r>
            <a:r>
              <a:rPr lang="en-US" altLang="en-US" sz="2400" dirty="0" err="1">
                <a:sym typeface="Symbol" panose="05050102010706020507" pitchFamily="18" charset="2"/>
              </a:rPr>
              <a:t>sehingga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i="1" dirty="0">
                <a:sym typeface="Symbol" panose="05050102010706020507" pitchFamily="18" charset="2"/>
              </a:rPr>
              <a:t>bit-plane </a:t>
            </a:r>
            <a:r>
              <a:rPr lang="en-US" altLang="en-US" sz="2400" dirty="0">
                <a:sym typeface="Symbol" panose="05050102010706020507" pitchFamily="18" charset="2"/>
              </a:rPr>
              <a:t>0 </a:t>
            </a:r>
            <a:r>
              <a:rPr lang="en-US" altLang="en-US" sz="2400" dirty="0" err="1">
                <a:sym typeface="Symbol" panose="05050102010706020507" pitchFamily="18" charset="2"/>
              </a:rPr>
              <a:t>dikategorikan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sebagai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i="1" dirty="0">
                <a:sym typeface="Symbol" panose="05050102010706020507" pitchFamily="18" charset="2"/>
              </a:rPr>
              <a:t>noise-like region </a:t>
            </a:r>
            <a:r>
              <a:rPr lang="en-US" altLang="en-US" sz="2400" dirty="0" err="1">
                <a:sym typeface="Symbol" panose="05050102010706020507" pitchFamily="18" charset="2"/>
              </a:rPr>
              <a:t>sehingga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bisa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digunakan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untuk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menyisipkan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pesan</a:t>
            </a:r>
            <a:r>
              <a:rPr lang="en-US" altLang="en-US" sz="2400" dirty="0">
                <a:sym typeface="Symbol" panose="05050102010706020507" pitchFamily="18" charset="2"/>
              </a:rPr>
              <a:t>. </a:t>
            </a:r>
          </a:p>
          <a:p>
            <a:pPr marL="0" indent="0">
              <a:buNone/>
            </a:pPr>
            <a:endParaRPr lang="en-US" altLang="en-US" sz="2400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altLang="en-US" sz="2400" i="1" dirty="0">
                <a:sym typeface="Symbol" panose="05050102010706020507" pitchFamily="18" charset="2"/>
              </a:rPr>
              <a:t>Bit-plane</a:t>
            </a:r>
            <a:r>
              <a:rPr lang="en-US" altLang="en-US" sz="2400" dirty="0">
                <a:sym typeface="Symbol" panose="05050102010706020507" pitchFamily="18" charset="2"/>
              </a:rPr>
              <a:t> 1 juga </a:t>
            </a:r>
            <a:r>
              <a:rPr lang="en-US" altLang="en-US" sz="2400" dirty="0" err="1">
                <a:sym typeface="Symbol" panose="05050102010706020507" pitchFamily="18" charset="2"/>
              </a:rPr>
              <a:t>termasuk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i="1" dirty="0">
                <a:sym typeface="Symbol" panose="05050102010706020507" pitchFamily="18" charset="2"/>
              </a:rPr>
              <a:t>noise-like region </a:t>
            </a:r>
            <a:r>
              <a:rPr lang="en-US" altLang="en-US" sz="2400" dirty="0" err="1">
                <a:sym typeface="Symbol" panose="05050102010706020507" pitchFamily="18" charset="2"/>
              </a:rPr>
              <a:t>karena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nilai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kompleksitasnya</a:t>
            </a:r>
            <a:r>
              <a:rPr lang="en-US" altLang="en-US" sz="2400" dirty="0">
                <a:sym typeface="Symbol" panose="05050102010706020507" pitchFamily="18" charset="2"/>
              </a:rPr>
              <a:t> .</a:t>
            </a:r>
            <a:r>
              <a:rPr lang="en-US" altLang="en-US" sz="2400" dirty="0" err="1">
                <a:sym typeface="Symbol" panose="05050102010706020507" pitchFamily="18" charset="2"/>
              </a:rPr>
              <a:t>lebih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besar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dari</a:t>
            </a:r>
            <a:r>
              <a:rPr lang="en-US" altLang="en-US" sz="2400" dirty="0">
                <a:sym typeface="Symbol" panose="05050102010706020507" pitchFamily="18" charset="2"/>
              </a:rPr>
              <a:t> </a:t>
            </a:r>
            <a:r>
              <a:rPr lang="en-US" altLang="en-US" sz="2400" baseline="-25000" dirty="0">
                <a:sym typeface="Symbol" panose="05050102010706020507" pitchFamily="18" charset="2"/>
              </a:rPr>
              <a:t>0</a:t>
            </a:r>
            <a:r>
              <a:rPr lang="en-US" altLang="en-US" sz="2400" dirty="0">
                <a:sym typeface="Symbol" panose="05050102010706020507" pitchFamily="18" charset="2"/>
              </a:rPr>
              <a:t>.</a:t>
            </a:r>
            <a:endParaRPr lang="en-US" altLang="en-US" sz="2400" dirty="0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7B7038AD-78B4-47C0-AFD3-1CD5BB81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F7A954A4-C1FC-47AB-A78D-7BE92A754422}" type="slidenum">
              <a:rPr lang="en-US" altLang="en-US">
                <a:latin typeface="Arial" panose="020B0604020202020204" pitchFamily="34" charset="0"/>
              </a:rPr>
              <a:pPr/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824C5CA6-5734-4894-BDCF-1AECDE61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BPCS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097B9256-077A-4008-8420-69678F181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BPCS = </a:t>
            </a:r>
            <a:r>
              <a:rPr lang="en-US" altLang="en-US" sz="2400" i="1" dirty="0"/>
              <a:t>Bit-Plane Complexity Segmentation</a:t>
            </a:r>
            <a:r>
              <a:rPr lang="en-US" altLang="en-US" sz="2400" dirty="0"/>
              <a:t>. </a:t>
            </a:r>
          </a:p>
          <a:p>
            <a:endParaRPr lang="en-US" altLang="en-US" sz="2400" dirty="0"/>
          </a:p>
          <a:p>
            <a:r>
              <a:rPr lang="en-US" altLang="en-US" sz="2400" dirty="0" err="1"/>
              <a:t>Dikembangkan</a:t>
            </a:r>
            <a:r>
              <a:rPr lang="en-US" altLang="en-US" sz="2400" dirty="0"/>
              <a:t> oleh </a:t>
            </a:r>
            <a:r>
              <a:rPr lang="en-US" altLang="en-US" sz="2400" dirty="0" err="1"/>
              <a:t>Eiji</a:t>
            </a:r>
            <a:r>
              <a:rPr lang="en-US" altLang="en-US" sz="2400" dirty="0"/>
              <a:t> Kawaguchi dan R. O. Eason pada </a:t>
            </a:r>
            <a:r>
              <a:rPr lang="en-US" altLang="en-US" sz="2400" dirty="0" err="1"/>
              <a:t>tahun</a:t>
            </a:r>
            <a:r>
              <a:rPr lang="en-US" altLang="en-US" sz="2400" dirty="0"/>
              <a:t> 1997. </a:t>
            </a:r>
            <a:r>
              <a:rPr lang="en-US" altLang="en-US" sz="2400" dirty="0" err="1"/>
              <a:t>Dipublikasikan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i="1" dirty="0"/>
              <a:t>paper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berjudul</a:t>
            </a:r>
            <a:r>
              <a:rPr lang="en-US" altLang="en-US" sz="2400" dirty="0"/>
              <a:t> “</a:t>
            </a:r>
            <a:r>
              <a:rPr lang="en-US" altLang="en-US" sz="2400" i="1" dirty="0"/>
              <a:t>Principle and applications of BPCS-Steganography</a:t>
            </a:r>
            <a:r>
              <a:rPr lang="en-US" altLang="en-US" sz="2400" dirty="0"/>
              <a:t>”</a:t>
            </a:r>
          </a:p>
          <a:p>
            <a:endParaRPr lang="en-US" altLang="en-US" sz="2400" dirty="0"/>
          </a:p>
          <a:p>
            <a:r>
              <a:rPr lang="en-US" altLang="en-US" sz="2400" dirty="0" err="1"/>
              <a:t>Merupakan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metode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steganografi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berkapasitas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besar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lebih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besar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daripada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menggunakan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metode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modifikasi</a:t>
            </a:r>
            <a:r>
              <a:rPr lang="en-US" altLang="en-US" sz="2400" dirty="0"/>
              <a:t> LSB. </a:t>
            </a:r>
          </a:p>
          <a:p>
            <a:endParaRPr lang="en-US" altLang="en-US" sz="2400" dirty="0"/>
          </a:p>
          <a:p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metode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modifikasi</a:t>
            </a:r>
            <a:r>
              <a:rPr lang="en-US" altLang="en-US" sz="2400" dirty="0"/>
              <a:t> LSB </a:t>
            </a:r>
            <a:r>
              <a:rPr lang="en-US" altLang="en-US" sz="2400" dirty="0" err="1"/>
              <a:t>hanya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menyisipkan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beberapa</a:t>
            </a:r>
            <a:r>
              <a:rPr lang="en-US" altLang="en-US" sz="2400" dirty="0"/>
              <a:t> bit LSB,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metode</a:t>
            </a:r>
            <a:r>
              <a:rPr lang="en-US" altLang="en-US" sz="2400" dirty="0"/>
              <a:t> BPCS </a:t>
            </a:r>
            <a:r>
              <a:rPr lang="en-US" altLang="en-US" sz="2400" dirty="0" err="1"/>
              <a:t>menyisipkan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</a:t>
            </a:r>
            <a:r>
              <a:rPr lang="en-US" altLang="en-US" sz="2400" i="1" dirty="0"/>
              <a:t>bit-plane</a:t>
            </a:r>
            <a:r>
              <a:rPr lang="en-US" altLang="en-US" sz="2400" dirty="0"/>
              <a:t>.  </a:t>
            </a:r>
            <a:endParaRPr lang="en-US" altLang="en-US" sz="2400" dirty="0">
              <a:solidFill>
                <a:srgbClr val="CFF5FD"/>
              </a:solidFill>
            </a:endParaRPr>
          </a:p>
          <a:p>
            <a:endParaRPr lang="en-US" altLang="en-US" sz="2200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B181F972-D0B5-4D1C-8E4F-5447FB3F6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4F6AE705-4D8F-4ED5-95F1-F4F5800CC9DB}" type="slidenum">
              <a:rPr lang="en-US" altLang="en-US">
                <a:latin typeface="Arial" panose="020B0604020202020204" pitchFamily="34" charset="0"/>
              </a:rPr>
              <a:pPr/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C69C9B5D-BC14-46C8-ADCF-AF526AFB8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680" y="928689"/>
            <a:ext cx="10358120" cy="5202237"/>
          </a:xfrm>
        </p:spPr>
        <p:txBody>
          <a:bodyPr/>
          <a:lstStyle/>
          <a:p>
            <a:r>
              <a:rPr lang="en-US" altLang="en-US" sz="2400" dirty="0" err="1"/>
              <a:t>Misalkan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pesan</a:t>
            </a:r>
            <a:r>
              <a:rPr lang="en-US" altLang="en-US" sz="2400" dirty="0"/>
              <a:t> </a:t>
            </a:r>
            <a:r>
              <a:rPr lang="en-US" altLang="en-US" sz="2400" i="1" dirty="0"/>
              <a:t>M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disisipkan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sepanjang</a:t>
            </a:r>
            <a:r>
              <a:rPr lang="en-US" altLang="en-US" sz="2400" dirty="0"/>
              <a:t> 128 bit </a:t>
            </a:r>
            <a:r>
              <a:rPr lang="en-US" altLang="en-US" sz="2400" dirty="0" err="1"/>
              <a:t>sebagai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berikut</a:t>
            </a:r>
            <a:r>
              <a:rPr lang="en-US" altLang="en-US" sz="2400" dirty="0"/>
              <a:t>:</a:t>
            </a:r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r>
              <a:rPr lang="en-US" altLang="en-US" sz="2400" dirty="0" err="1"/>
              <a:t>Bagi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pesan</a:t>
            </a:r>
            <a:r>
              <a:rPr lang="en-US" altLang="en-US" sz="2400" dirty="0"/>
              <a:t> </a:t>
            </a:r>
            <a:r>
              <a:rPr lang="en-US" altLang="en-US" sz="2400" i="1" dirty="0"/>
              <a:t>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menjadi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blok</a:t>
            </a:r>
            <a:r>
              <a:rPr lang="en-US" altLang="en-US" sz="2400" dirty="0"/>
              <a:t>, </a:t>
            </a:r>
            <a:r>
              <a:rPr lang="en-US" altLang="en-US" sz="2400" i="1" dirty="0"/>
              <a:t>S</a:t>
            </a:r>
            <a:r>
              <a:rPr lang="en-US" altLang="en-US" sz="2400" baseline="-25000" dirty="0"/>
              <a:t>0</a:t>
            </a:r>
            <a:r>
              <a:rPr lang="en-US" altLang="en-US" sz="2400" dirty="0"/>
              <a:t> dan </a:t>
            </a:r>
            <a:r>
              <a:rPr lang="en-US" altLang="en-US" sz="2400" i="1" dirty="0"/>
              <a:t>S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.</a:t>
            </a: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5D9AB133-416B-4771-BDEE-51A5D70DD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1F980270-037B-4DEA-97FB-54B63E4CEB0F}" type="slidenum">
              <a:rPr lang="en-US" altLang="en-US">
                <a:latin typeface="Arial" panose="020B0604020202020204" pitchFamily="34" charset="0"/>
              </a:rPr>
              <a:pPr/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24580" name="Picture 2">
            <a:extLst>
              <a:ext uri="{FF2B5EF4-FFF2-40B4-BE49-F238E27FC236}">
                <a16:creationId xmlns:a16="http://schemas.microsoft.com/office/drawing/2014/main" id="{84E36FE1-D054-4B5D-A2B8-1DBF1A453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344" y="1917384"/>
            <a:ext cx="9914095" cy="90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">
            <a:extLst>
              <a:ext uri="{FF2B5EF4-FFF2-40B4-BE49-F238E27FC236}">
                <a16:creationId xmlns:a16="http://schemas.microsoft.com/office/drawing/2014/main" id="{F6D31CE0-E9EB-4DE3-A064-11B817C1E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344" y="3808412"/>
            <a:ext cx="9914095" cy="87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88B2540E-4B14-4936-AC28-FC2B7E84E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920" y="1000125"/>
            <a:ext cx="10215880" cy="5130800"/>
          </a:xfrm>
        </p:spPr>
        <p:txBody>
          <a:bodyPr/>
          <a:lstStyle/>
          <a:p>
            <a:r>
              <a:rPr lang="en-US" altLang="en-US" sz="2400" dirty="0" err="1"/>
              <a:t>Representasikan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blok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pesan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menjadi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citra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biner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berukuran</a:t>
            </a:r>
            <a:r>
              <a:rPr lang="en-US" altLang="en-US" sz="2400" dirty="0"/>
              <a:t> 8 x 8.</a:t>
            </a: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07ADC3EB-3CF4-42CF-B12B-07C8F1402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0AC11E4B-95F7-4C11-A22A-8A18B6CACFC7}" type="slidenum">
              <a:rPr lang="en-US" altLang="en-US">
                <a:latin typeface="Arial" panose="020B0604020202020204" pitchFamily="34" charset="0"/>
              </a:rPr>
              <a:pPr/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25604" name="Picture 2">
            <a:extLst>
              <a:ext uri="{FF2B5EF4-FFF2-40B4-BE49-F238E27FC236}">
                <a16:creationId xmlns:a16="http://schemas.microsoft.com/office/drawing/2014/main" id="{4B7CB765-0089-4689-BCE5-DCF6A7FAE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672" y="1834990"/>
            <a:ext cx="7148656" cy="409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76551-C262-4C32-95C3-658054E59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785812"/>
            <a:ext cx="10149840" cy="56861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sz="2200" b="1" dirty="0" err="1"/>
              <a:t>Penyisipan</a:t>
            </a:r>
            <a:r>
              <a:rPr lang="en-US" sz="2200" b="1" dirty="0"/>
              <a:t> </a:t>
            </a:r>
            <a:r>
              <a:rPr lang="en-US" sz="2200" b="1" dirty="0" err="1"/>
              <a:t>blok</a:t>
            </a:r>
            <a:r>
              <a:rPr lang="en-US" sz="2200" b="1" dirty="0"/>
              <a:t> </a:t>
            </a:r>
            <a:r>
              <a:rPr lang="en-US" sz="2200" b="1" dirty="0" err="1"/>
              <a:t>pesan</a:t>
            </a:r>
            <a:r>
              <a:rPr lang="en-US" sz="2200" b="1" dirty="0"/>
              <a:t> </a:t>
            </a:r>
            <a:r>
              <a:rPr lang="en-US" sz="2200" b="1" i="1" dirty="0"/>
              <a:t>M</a:t>
            </a:r>
            <a:r>
              <a:rPr lang="en-US" sz="2200" b="1" baseline="-25000" dirty="0"/>
              <a:t>S0</a:t>
            </a:r>
          </a:p>
          <a:p>
            <a:pPr marL="0" indent="0">
              <a:buNone/>
              <a:defRPr/>
            </a:pPr>
            <a:r>
              <a:rPr lang="en-US" sz="2000" dirty="0" err="1"/>
              <a:t>Sebelum</a:t>
            </a:r>
            <a:r>
              <a:rPr lang="en-US" sz="2000" dirty="0"/>
              <a:t> </a:t>
            </a:r>
            <a:r>
              <a:rPr lang="en-US" sz="2000" dirty="0" err="1"/>
              <a:t>disisipkan</a:t>
            </a:r>
            <a:r>
              <a:rPr lang="en-US" sz="2000" dirty="0"/>
              <a:t>, </a:t>
            </a:r>
            <a:r>
              <a:rPr lang="en-US" sz="2000" dirty="0" err="1"/>
              <a:t>hitung</a:t>
            </a:r>
            <a:r>
              <a:rPr lang="en-US" sz="2000" dirty="0"/>
              <a:t> </a:t>
            </a:r>
            <a:r>
              <a:rPr lang="en-US" sz="2000" dirty="0" err="1"/>
              <a:t>terlebih</a:t>
            </a:r>
            <a:r>
              <a:rPr lang="en-US" sz="2000" dirty="0"/>
              <a:t> </a:t>
            </a:r>
            <a:r>
              <a:rPr lang="en-US" sz="2000" dirty="0" err="1"/>
              <a:t>dahulu</a:t>
            </a:r>
            <a:r>
              <a:rPr lang="en-US" sz="2000" dirty="0"/>
              <a:t> </a:t>
            </a:r>
            <a:r>
              <a:rPr lang="en-US" sz="2000" dirty="0" err="1"/>
              <a:t>kompleksitas</a:t>
            </a:r>
            <a:r>
              <a:rPr lang="en-US" sz="2000" dirty="0"/>
              <a:t> </a:t>
            </a:r>
            <a:r>
              <a:rPr lang="en-US" sz="2000" dirty="0" err="1"/>
              <a:t>blok</a:t>
            </a:r>
            <a:r>
              <a:rPr lang="en-US" sz="2000" dirty="0"/>
              <a:t> </a:t>
            </a:r>
            <a:r>
              <a:rPr lang="en-US" sz="2000" dirty="0" err="1"/>
              <a:t>pesan</a:t>
            </a:r>
            <a:r>
              <a:rPr lang="en-US" sz="2000" dirty="0"/>
              <a:t> </a:t>
            </a:r>
            <a:r>
              <a:rPr lang="en-US" sz="2000" i="1" dirty="0"/>
              <a:t>M</a:t>
            </a:r>
            <a:r>
              <a:rPr lang="en-US" sz="2000" baseline="-25000" dirty="0"/>
              <a:t>S0</a:t>
            </a:r>
            <a:r>
              <a:rPr lang="en-US" sz="2000" dirty="0"/>
              <a:t>.</a:t>
            </a:r>
          </a:p>
          <a:p>
            <a:pPr marL="0" indent="0">
              <a:buNone/>
              <a:defRPr/>
            </a:pP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warna</a:t>
            </a:r>
            <a:r>
              <a:rPr lang="en-US" sz="2000" dirty="0"/>
              <a:t> = 54 kali</a:t>
            </a:r>
          </a:p>
          <a:p>
            <a:pPr marL="0" indent="0">
              <a:buNone/>
              <a:defRPr/>
            </a:pPr>
            <a:r>
              <a:rPr lang="en-US" sz="2000" dirty="0" err="1"/>
              <a:t>Kompleksitas</a:t>
            </a:r>
            <a:r>
              <a:rPr lang="en-US" sz="2000" dirty="0"/>
              <a:t> </a:t>
            </a:r>
            <a:r>
              <a:rPr lang="en-US" sz="2000" dirty="0">
                <a:sym typeface="Symbol"/>
              </a:rPr>
              <a:t> = 54/112 = 0.48.</a:t>
            </a:r>
          </a:p>
          <a:p>
            <a:pPr marL="0" indent="0">
              <a:buNone/>
              <a:tabLst>
                <a:tab pos="2632075" algn="l"/>
              </a:tabLst>
              <a:defRPr/>
            </a:pPr>
            <a:r>
              <a:rPr lang="en-US" sz="2000" dirty="0" err="1">
                <a:sym typeface="Symbol"/>
              </a:rPr>
              <a:t>Karena</a:t>
            </a:r>
            <a:r>
              <a:rPr lang="en-US" sz="2000" dirty="0">
                <a:sym typeface="Symbol"/>
              </a:rPr>
              <a:t> </a:t>
            </a:r>
            <a:r>
              <a:rPr lang="en-US" sz="2000" dirty="0"/>
              <a:t> 0.48 &gt; </a:t>
            </a:r>
            <a:r>
              <a:rPr lang="en-US" sz="2000" dirty="0">
                <a:sym typeface="Symbol"/>
              </a:rPr>
              <a:t></a:t>
            </a:r>
            <a:r>
              <a:rPr lang="en-US" sz="2000" baseline="-25000" dirty="0">
                <a:sym typeface="Symbol"/>
              </a:rPr>
              <a:t>0</a:t>
            </a:r>
            <a:r>
              <a:rPr lang="en-US" sz="2000" dirty="0">
                <a:sym typeface="Symbol"/>
              </a:rPr>
              <a:t>, </a:t>
            </a:r>
            <a:r>
              <a:rPr lang="en-US" sz="2000" dirty="0" err="1">
                <a:sym typeface="Symbol"/>
              </a:rPr>
              <a:t>maka</a:t>
            </a:r>
            <a:r>
              <a:rPr lang="en-US" sz="2000" dirty="0">
                <a:sym typeface="Symbol"/>
              </a:rPr>
              <a:t> </a:t>
            </a:r>
            <a:r>
              <a:rPr lang="en-US" sz="2000" dirty="0" err="1">
                <a:sym typeface="Symbol"/>
              </a:rPr>
              <a:t>semua</a:t>
            </a:r>
            <a:r>
              <a:rPr lang="en-US" sz="2000" dirty="0">
                <a:sym typeface="Symbol"/>
              </a:rPr>
              <a:t> </a:t>
            </a:r>
            <a:r>
              <a:rPr lang="en-US" sz="2000" i="1" dirty="0">
                <a:sym typeface="Symbol"/>
              </a:rPr>
              <a:t>bit plane </a:t>
            </a:r>
            <a:r>
              <a:rPr lang="en-US" sz="2000" dirty="0">
                <a:sym typeface="Symbol"/>
              </a:rPr>
              <a:t>0 </a:t>
            </a:r>
            <a:r>
              <a:rPr lang="en-US" sz="2000" dirty="0" err="1">
                <a:sym typeface="Symbol"/>
              </a:rPr>
              <a:t>diganti</a:t>
            </a:r>
            <a:r>
              <a:rPr lang="en-US" sz="2000" dirty="0">
                <a:sym typeface="Symbol"/>
              </a:rPr>
              <a:t> </a:t>
            </a:r>
            <a:r>
              <a:rPr lang="en-US" sz="2000" dirty="0" err="1">
                <a:sym typeface="Symbol"/>
              </a:rPr>
              <a:t>dengan</a:t>
            </a:r>
            <a:r>
              <a:rPr lang="en-US" sz="2000" dirty="0">
                <a:sym typeface="Symbol"/>
              </a:rPr>
              <a:t> 64-bit </a:t>
            </a:r>
            <a:r>
              <a:rPr lang="en-US" sz="2000" dirty="0" err="1">
                <a:sym typeface="Symbol"/>
              </a:rPr>
              <a:t>blok</a:t>
            </a:r>
            <a:r>
              <a:rPr lang="en-US" sz="2000" dirty="0">
                <a:sym typeface="Symbol"/>
              </a:rPr>
              <a:t> </a:t>
            </a:r>
            <a:r>
              <a:rPr lang="en-US" sz="2000" dirty="0" err="1">
                <a:sym typeface="Symbol"/>
              </a:rPr>
              <a:t>pesan</a:t>
            </a:r>
            <a:r>
              <a:rPr lang="en-US" sz="2000" dirty="0">
                <a:sym typeface="Symbol"/>
              </a:rPr>
              <a:t> </a:t>
            </a:r>
            <a:r>
              <a:rPr lang="en-US" sz="2000" i="1" dirty="0"/>
              <a:t>M</a:t>
            </a:r>
            <a:r>
              <a:rPr lang="en-US" sz="2000" baseline="-25000" dirty="0"/>
              <a:t>S0</a:t>
            </a:r>
            <a:r>
              <a:rPr lang="en-US" sz="2000" dirty="0"/>
              <a:t>. </a:t>
            </a:r>
          </a:p>
          <a:p>
            <a:pPr marL="0" indent="0">
              <a:buNone/>
              <a:tabLst>
                <a:tab pos="2632075" algn="l"/>
              </a:tabLst>
              <a:defRPr/>
            </a:pPr>
            <a:endParaRPr lang="en-US" sz="2000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200" b="1" dirty="0" err="1"/>
              <a:t>Penyisipan</a:t>
            </a:r>
            <a:r>
              <a:rPr lang="en-US" sz="2200" b="1" dirty="0"/>
              <a:t> </a:t>
            </a:r>
            <a:r>
              <a:rPr lang="en-US" sz="2200" b="1" dirty="0" err="1"/>
              <a:t>blok</a:t>
            </a:r>
            <a:r>
              <a:rPr lang="en-US" sz="2200" b="1" dirty="0"/>
              <a:t> </a:t>
            </a:r>
            <a:r>
              <a:rPr lang="en-US" sz="2200" b="1" dirty="0" err="1"/>
              <a:t>pesan</a:t>
            </a:r>
            <a:r>
              <a:rPr lang="en-US" sz="2200" b="1" dirty="0"/>
              <a:t> </a:t>
            </a:r>
            <a:r>
              <a:rPr lang="en-US" sz="2200" b="1" i="1" dirty="0"/>
              <a:t>M</a:t>
            </a:r>
            <a:r>
              <a:rPr lang="en-US" sz="2200" b="1" baseline="-25000" dirty="0"/>
              <a:t>S1</a:t>
            </a:r>
          </a:p>
          <a:p>
            <a:pPr marL="0" indent="0">
              <a:buNone/>
              <a:defRPr/>
            </a:pPr>
            <a:r>
              <a:rPr lang="en-US" sz="2000" dirty="0" err="1"/>
              <a:t>Sebelum</a:t>
            </a:r>
            <a:r>
              <a:rPr lang="en-US" sz="2000" dirty="0"/>
              <a:t> </a:t>
            </a:r>
            <a:r>
              <a:rPr lang="en-US" sz="2000" dirty="0" err="1"/>
              <a:t>disisipkan</a:t>
            </a:r>
            <a:r>
              <a:rPr lang="en-US" sz="2000" dirty="0"/>
              <a:t>, </a:t>
            </a:r>
            <a:r>
              <a:rPr lang="en-US" sz="2000" dirty="0" err="1"/>
              <a:t>hitung</a:t>
            </a:r>
            <a:r>
              <a:rPr lang="en-US" sz="2000" dirty="0"/>
              <a:t> </a:t>
            </a:r>
            <a:r>
              <a:rPr lang="en-US" sz="2000" dirty="0" err="1"/>
              <a:t>terlebih</a:t>
            </a:r>
            <a:r>
              <a:rPr lang="en-US" sz="2000" dirty="0"/>
              <a:t> </a:t>
            </a:r>
            <a:r>
              <a:rPr lang="en-US" sz="2000" dirty="0" err="1"/>
              <a:t>dahulu</a:t>
            </a:r>
            <a:r>
              <a:rPr lang="en-US" sz="2000" dirty="0"/>
              <a:t> </a:t>
            </a:r>
            <a:r>
              <a:rPr lang="en-US" sz="2000" dirty="0" err="1"/>
              <a:t>kompleksitas</a:t>
            </a:r>
            <a:r>
              <a:rPr lang="en-US" sz="2000" dirty="0"/>
              <a:t> </a:t>
            </a:r>
            <a:r>
              <a:rPr lang="en-US" sz="2000" dirty="0" err="1"/>
              <a:t>blok</a:t>
            </a:r>
            <a:r>
              <a:rPr lang="en-US" sz="2000" dirty="0"/>
              <a:t> </a:t>
            </a:r>
            <a:r>
              <a:rPr lang="en-US" sz="2000" dirty="0" err="1"/>
              <a:t>pesan</a:t>
            </a:r>
            <a:r>
              <a:rPr lang="en-US" sz="2000" dirty="0"/>
              <a:t> </a:t>
            </a:r>
            <a:r>
              <a:rPr lang="en-US" sz="2000" i="1" dirty="0"/>
              <a:t>M</a:t>
            </a:r>
            <a:r>
              <a:rPr lang="en-US" sz="2000" baseline="-25000" dirty="0"/>
              <a:t>S1</a:t>
            </a:r>
            <a:r>
              <a:rPr lang="en-US" sz="2000" dirty="0"/>
              <a:t>.</a:t>
            </a:r>
          </a:p>
          <a:p>
            <a:pPr marL="0" indent="0">
              <a:buNone/>
              <a:defRPr/>
            </a:pP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warna</a:t>
            </a:r>
            <a:r>
              <a:rPr lang="en-US" sz="2000" dirty="0"/>
              <a:t> = 32 kali</a:t>
            </a:r>
          </a:p>
          <a:p>
            <a:pPr marL="0" indent="0">
              <a:buNone/>
              <a:defRPr/>
            </a:pPr>
            <a:r>
              <a:rPr lang="en-US" sz="2000" dirty="0" err="1"/>
              <a:t>Kompleksitas</a:t>
            </a:r>
            <a:r>
              <a:rPr lang="en-US" sz="2000" dirty="0"/>
              <a:t> </a:t>
            </a:r>
            <a:r>
              <a:rPr lang="en-US" sz="2000" dirty="0">
                <a:sym typeface="Symbol"/>
              </a:rPr>
              <a:t> = 32/112 = 0.29.</a:t>
            </a:r>
          </a:p>
          <a:p>
            <a:pPr marL="0" indent="0">
              <a:buNone/>
              <a:tabLst>
                <a:tab pos="2632075" algn="l"/>
              </a:tabLst>
              <a:defRPr/>
            </a:pPr>
            <a:r>
              <a:rPr lang="en-US" sz="2000" dirty="0" err="1">
                <a:sym typeface="Symbol"/>
              </a:rPr>
              <a:t>Karena</a:t>
            </a:r>
            <a:r>
              <a:rPr lang="en-US" sz="2000" dirty="0">
                <a:sym typeface="Symbol"/>
              </a:rPr>
              <a:t> </a:t>
            </a:r>
            <a:r>
              <a:rPr lang="en-US" sz="2000" dirty="0"/>
              <a:t> 0.29 &lt; </a:t>
            </a:r>
            <a:r>
              <a:rPr lang="en-US" sz="2000" dirty="0">
                <a:sym typeface="Symbol"/>
              </a:rPr>
              <a:t></a:t>
            </a:r>
            <a:r>
              <a:rPr lang="en-US" sz="2000" baseline="-25000" dirty="0">
                <a:sym typeface="Symbol"/>
              </a:rPr>
              <a:t>0</a:t>
            </a:r>
            <a:r>
              <a:rPr lang="en-US" sz="2000" dirty="0">
                <a:sym typeface="Symbol"/>
              </a:rPr>
              <a:t>, </a:t>
            </a:r>
            <a:r>
              <a:rPr lang="en-US" sz="2000" dirty="0" err="1">
                <a:sym typeface="Symbol"/>
              </a:rPr>
              <a:t>itu</a:t>
            </a:r>
            <a:r>
              <a:rPr lang="en-US" sz="2000" dirty="0">
                <a:sym typeface="Symbol"/>
              </a:rPr>
              <a:t> </a:t>
            </a:r>
            <a:r>
              <a:rPr lang="en-US" sz="2000" dirty="0" err="1">
                <a:sym typeface="Symbol"/>
              </a:rPr>
              <a:t>berarti</a:t>
            </a:r>
            <a:r>
              <a:rPr lang="en-US" sz="2000" dirty="0">
                <a:sym typeface="Symbol"/>
              </a:rPr>
              <a:t> </a:t>
            </a:r>
            <a:r>
              <a:rPr lang="en-US" sz="2000" dirty="0" err="1">
                <a:sym typeface="Symbol"/>
              </a:rPr>
              <a:t>blok</a:t>
            </a:r>
            <a:r>
              <a:rPr lang="en-US" sz="2000" dirty="0">
                <a:sym typeface="Symbol"/>
              </a:rPr>
              <a:t> </a:t>
            </a:r>
            <a:r>
              <a:rPr lang="en-US" sz="2000" dirty="0" err="1">
                <a:sym typeface="Symbol"/>
              </a:rPr>
              <a:t>pesan</a:t>
            </a:r>
            <a:r>
              <a:rPr lang="en-US" sz="2000" dirty="0">
                <a:sym typeface="Symbol"/>
              </a:rPr>
              <a:t> </a:t>
            </a:r>
            <a:r>
              <a:rPr lang="en-US" sz="2000" i="1" dirty="0"/>
              <a:t>M</a:t>
            </a:r>
            <a:r>
              <a:rPr lang="en-US" sz="2000" baseline="-25000" dirty="0"/>
              <a:t>S1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cukup</a:t>
            </a:r>
            <a:r>
              <a:rPr lang="en-US" sz="2000" dirty="0"/>
              <a:t> </a:t>
            </a:r>
            <a:r>
              <a:rPr lang="en-US" sz="2000" dirty="0" err="1"/>
              <a:t>kompleks</a:t>
            </a:r>
            <a:r>
              <a:rPr lang="en-US" sz="2000" dirty="0"/>
              <a:t>. Agar </a:t>
            </a:r>
            <a:r>
              <a:rPr lang="en-US" sz="2000" dirty="0" err="1"/>
              <a:t>cukup</a:t>
            </a:r>
            <a:r>
              <a:rPr lang="en-US" sz="2000" dirty="0"/>
              <a:t> </a:t>
            </a:r>
            <a:r>
              <a:rPr lang="en-US" sz="2000" dirty="0" err="1"/>
              <a:t>kompleks</a:t>
            </a:r>
            <a:r>
              <a:rPr lang="en-US" sz="2000" dirty="0"/>
              <a:t>, </a:t>
            </a:r>
            <a:r>
              <a:rPr lang="en-US" sz="2000" dirty="0" err="1"/>
              <a:t>lakukan</a:t>
            </a:r>
            <a:r>
              <a:rPr lang="en-US" sz="2000" dirty="0"/>
              <a:t> </a:t>
            </a:r>
            <a:r>
              <a:rPr lang="en-US" sz="2000" dirty="0" err="1"/>
              <a:t>konyugasi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i="1" dirty="0"/>
              <a:t>M</a:t>
            </a:r>
            <a:r>
              <a:rPr lang="en-US" sz="2000" baseline="-25000" dirty="0"/>
              <a:t>S1</a:t>
            </a:r>
            <a:r>
              <a:rPr lang="en-US" sz="2000" dirty="0"/>
              <a:t> . </a:t>
            </a:r>
            <a:r>
              <a:rPr lang="en-US" sz="2000" dirty="0" err="1"/>
              <a:t>Misalkan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konyugasi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i="1" dirty="0"/>
              <a:t>M</a:t>
            </a:r>
            <a:r>
              <a:rPr lang="en-US" sz="2000" baseline="-25000" dirty="0"/>
              <a:t>S1*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kompleksitasnya</a:t>
            </a:r>
            <a:r>
              <a:rPr lang="en-US" sz="2000" dirty="0"/>
              <a:t> 0.71. </a:t>
            </a:r>
            <a:r>
              <a:rPr lang="en-US" sz="2000" dirty="0" err="1"/>
              <a:t>Karena</a:t>
            </a:r>
            <a:r>
              <a:rPr lang="en-US" sz="2000" dirty="0"/>
              <a:t> 0.71 &gt; </a:t>
            </a:r>
            <a:r>
              <a:rPr lang="en-US" sz="2000" dirty="0">
                <a:sym typeface="Symbol"/>
              </a:rPr>
              <a:t></a:t>
            </a:r>
            <a:r>
              <a:rPr lang="en-US" sz="2000" baseline="-25000" dirty="0">
                <a:sym typeface="Symbol"/>
              </a:rPr>
              <a:t>0</a:t>
            </a:r>
            <a:r>
              <a:rPr lang="en-US" sz="2000" dirty="0">
                <a:sym typeface="Symbol"/>
              </a:rPr>
              <a:t>, </a:t>
            </a:r>
            <a:r>
              <a:rPr lang="en-US" sz="2000" dirty="0" err="1">
                <a:sym typeface="Symbol"/>
              </a:rPr>
              <a:t>maka</a:t>
            </a:r>
            <a:r>
              <a:rPr lang="en-US" sz="2000" dirty="0">
                <a:sym typeface="Symbol"/>
              </a:rPr>
              <a:t> </a:t>
            </a:r>
            <a:r>
              <a:rPr lang="en-US" sz="2000" dirty="0" err="1">
                <a:sym typeface="Symbol"/>
              </a:rPr>
              <a:t>semua</a:t>
            </a:r>
            <a:r>
              <a:rPr lang="en-US" sz="2000" dirty="0">
                <a:sym typeface="Symbol"/>
              </a:rPr>
              <a:t> </a:t>
            </a:r>
            <a:r>
              <a:rPr lang="en-US" sz="2000" i="1" dirty="0">
                <a:sym typeface="Symbol"/>
              </a:rPr>
              <a:t>bit plane </a:t>
            </a:r>
            <a:r>
              <a:rPr lang="en-US" sz="2000" dirty="0">
                <a:sym typeface="Symbol"/>
              </a:rPr>
              <a:t>1 </a:t>
            </a:r>
            <a:r>
              <a:rPr lang="en-US" sz="2000" dirty="0" err="1">
                <a:sym typeface="Symbol"/>
              </a:rPr>
              <a:t>diganti</a:t>
            </a:r>
            <a:r>
              <a:rPr lang="en-US" sz="2000" dirty="0">
                <a:sym typeface="Symbol"/>
              </a:rPr>
              <a:t> </a:t>
            </a:r>
            <a:r>
              <a:rPr lang="en-US" sz="2000" dirty="0" err="1">
                <a:sym typeface="Symbol"/>
              </a:rPr>
              <a:t>dengan</a:t>
            </a:r>
            <a:r>
              <a:rPr lang="en-US" sz="2000" dirty="0">
                <a:sym typeface="Symbol"/>
              </a:rPr>
              <a:t> 64-bit </a:t>
            </a:r>
            <a:r>
              <a:rPr lang="en-US" sz="2000" dirty="0" err="1">
                <a:sym typeface="Symbol"/>
              </a:rPr>
              <a:t>blok</a:t>
            </a:r>
            <a:r>
              <a:rPr lang="en-US" sz="2000" dirty="0">
                <a:sym typeface="Symbol"/>
              </a:rPr>
              <a:t> </a:t>
            </a:r>
            <a:r>
              <a:rPr lang="en-US" sz="2000" dirty="0" err="1">
                <a:sym typeface="Symbol"/>
              </a:rPr>
              <a:t>pesan</a:t>
            </a:r>
            <a:r>
              <a:rPr lang="en-US" sz="2000" dirty="0">
                <a:sym typeface="Symbol"/>
              </a:rPr>
              <a:t> </a:t>
            </a:r>
            <a:r>
              <a:rPr lang="en-US" sz="2000" i="1" dirty="0"/>
              <a:t>M</a:t>
            </a:r>
            <a:r>
              <a:rPr lang="en-US" sz="2000" baseline="-25000" dirty="0"/>
              <a:t>S1*</a:t>
            </a:r>
            <a:r>
              <a:rPr lang="en-US" sz="2000" dirty="0"/>
              <a:t> . </a:t>
            </a:r>
          </a:p>
          <a:p>
            <a:pPr marL="0" indent="0">
              <a:buNone/>
              <a:tabLst>
                <a:tab pos="2632075" algn="l"/>
              </a:tabLst>
              <a:defRPr/>
            </a:pPr>
            <a:endParaRPr lang="en-US" sz="2000" dirty="0"/>
          </a:p>
          <a:p>
            <a:pPr marL="0" indent="0">
              <a:buNone/>
              <a:tabLst>
                <a:tab pos="2632075" algn="l"/>
              </a:tabLst>
              <a:defRPr/>
            </a:pPr>
            <a:endParaRPr lang="en-US" sz="2000" dirty="0"/>
          </a:p>
          <a:p>
            <a:pPr marL="0" indent="0">
              <a:buNone/>
              <a:tabLst>
                <a:tab pos="2632075" algn="l"/>
              </a:tabLst>
              <a:defRPr/>
            </a:pPr>
            <a:endParaRPr lang="en-US" sz="2000" dirty="0"/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C4056114-B0F0-42EE-8858-8F1A01EBF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E9391ACB-FDA8-4F37-95BD-1E16744D54B9}" type="slidenum">
              <a:rPr lang="en-US" altLang="en-US">
                <a:latin typeface="Arial" panose="020B0604020202020204" pitchFamily="34" charset="0"/>
              </a:rPr>
              <a:pPr/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EC5639-444F-425C-8561-1928FAF3E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94" y="1004940"/>
            <a:ext cx="8222864" cy="42985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ADBA7C-5760-434B-90CA-012356452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8530" y="1321380"/>
            <a:ext cx="2159550" cy="363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23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2C0980-AB71-4A03-8BFB-B497F81BA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274" y="388226"/>
            <a:ext cx="7773086" cy="608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65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4CD6E2A3-D409-4F3D-906D-2171CA038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/>
              <a:t>Referensi</a:t>
            </a:r>
            <a:endParaRPr lang="en-US" altLang="en-US" b="1" dirty="0"/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10FCFCE7-2489-45B6-9E8C-2A304A558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400" dirty="0" err="1"/>
              <a:t>Eiji</a:t>
            </a:r>
            <a:r>
              <a:rPr lang="en-US" sz="2400" dirty="0"/>
              <a:t> Kawaguchi* dan Richard O. Eason, </a:t>
            </a:r>
            <a:r>
              <a:rPr lang="en-US" sz="2400" i="1" dirty="0"/>
              <a:t>Principle and applications of BPCS-Steganography</a:t>
            </a:r>
            <a:r>
              <a:rPr lang="en-US" sz="2400" dirty="0"/>
              <a:t>, Proc. SPIE 3528, Multimedia Systems and Applications, 464. Conference Volume 3528, November 01, 1998</a:t>
            </a:r>
            <a:endParaRPr lang="en-US" altLang="en-US" sz="24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altLang="en-US" sz="24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en-US" sz="2400" dirty="0"/>
              <a:t>Arya </a:t>
            </a:r>
            <a:r>
              <a:rPr lang="en-US" altLang="en-US" sz="2400" dirty="0" err="1"/>
              <a:t>Widyanarko</a:t>
            </a:r>
            <a:r>
              <a:rPr lang="en-US" altLang="en-US" sz="2400" i="1" dirty="0"/>
              <a:t>, </a:t>
            </a:r>
            <a:r>
              <a:rPr lang="en-US" altLang="en-US" sz="2400" i="1" dirty="0" err="1"/>
              <a:t>Implementasi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Stegtanografi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dengan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Metode</a:t>
            </a:r>
            <a:r>
              <a:rPr lang="en-US" altLang="en-US" sz="2400" i="1" dirty="0"/>
              <a:t> Bit-Plane Complexity Segmentation (BPCS) </a:t>
            </a:r>
            <a:r>
              <a:rPr lang="en-US" altLang="en-US" sz="2400" i="1" dirty="0" err="1"/>
              <a:t>untuk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Dokumen</a:t>
            </a:r>
            <a:r>
              <a:rPr lang="en-US" altLang="en-US" sz="2400" i="1" dirty="0"/>
              <a:t> Citra </a:t>
            </a:r>
            <a:r>
              <a:rPr lang="en-US" altLang="en-US" sz="2400" i="1" dirty="0" err="1"/>
              <a:t>Terkompresi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Tugas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Akir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Informatika</a:t>
            </a:r>
            <a:r>
              <a:rPr lang="en-US" altLang="en-US" sz="2400" dirty="0"/>
              <a:t> ITB, 2008.</a:t>
            </a: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3E2E9CEC-8F14-42E5-8578-50B4C949A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F9A929AE-610C-4EE1-8D99-C432EBE7317A}" type="slidenum">
              <a:rPr lang="en-US" altLang="en-US">
                <a:latin typeface="Arial" panose="020B0604020202020204" pitchFamily="34" charset="0"/>
              </a:rPr>
              <a:pPr/>
              <a:t>25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>
            <a:extLst>
              <a:ext uri="{FF2B5EF4-FFF2-40B4-BE49-F238E27FC236}">
                <a16:creationId xmlns:a16="http://schemas.microsoft.com/office/drawing/2014/main" id="{B12258B2-8CB0-4514-B62F-0F268B114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1071563"/>
            <a:ext cx="10800080" cy="5059362"/>
          </a:xfrm>
        </p:spPr>
        <p:txBody>
          <a:bodyPr>
            <a:noAutofit/>
          </a:bodyPr>
          <a:lstStyle/>
          <a:p>
            <a:r>
              <a:rPr lang="en-US" altLang="en-US" dirty="0" err="1"/>
              <a:t>Ingat</a:t>
            </a:r>
            <a:r>
              <a:rPr lang="en-US" altLang="en-US" dirty="0"/>
              <a:t>  </a:t>
            </a:r>
            <a:r>
              <a:rPr lang="en-US" altLang="en-US" dirty="0" err="1"/>
              <a:t>kembali</a:t>
            </a:r>
            <a:r>
              <a:rPr lang="en-US" altLang="en-US" dirty="0"/>
              <a:t> </a:t>
            </a:r>
            <a:r>
              <a:rPr lang="en-US" altLang="en-US" dirty="0" err="1"/>
              <a:t>teori</a:t>
            </a:r>
            <a:r>
              <a:rPr lang="en-US" altLang="en-US" dirty="0"/>
              <a:t> yang </a:t>
            </a:r>
            <a:r>
              <a:rPr lang="en-US" altLang="en-US" dirty="0" err="1"/>
              <a:t>telah</a:t>
            </a:r>
            <a:r>
              <a:rPr lang="en-US" altLang="en-US" dirty="0"/>
              <a:t> </a:t>
            </a:r>
            <a:r>
              <a:rPr lang="en-US" altLang="en-US" dirty="0" err="1"/>
              <a:t>dijelaskan</a:t>
            </a:r>
            <a:r>
              <a:rPr lang="en-US" altLang="en-US" dirty="0"/>
              <a:t> pada </a:t>
            </a:r>
            <a:r>
              <a:rPr lang="en-US" altLang="en-US" dirty="0" err="1"/>
              <a:t>metode</a:t>
            </a:r>
            <a:r>
              <a:rPr lang="en-US" altLang="en-US" dirty="0"/>
              <a:t> </a:t>
            </a:r>
            <a:r>
              <a:rPr lang="en-US" altLang="en-US" dirty="0" err="1"/>
              <a:t>modifikasi</a:t>
            </a:r>
            <a:r>
              <a:rPr lang="en-US" altLang="en-US" dirty="0"/>
              <a:t> LSB.</a:t>
            </a:r>
          </a:p>
          <a:p>
            <a:endParaRPr lang="en-US" altLang="en-US" dirty="0"/>
          </a:p>
          <a:p>
            <a:r>
              <a:rPr lang="en-US" altLang="en-US" i="1" dirty="0"/>
              <a:t>Bit-plane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citra</a:t>
            </a:r>
            <a:r>
              <a:rPr lang="en-US" altLang="en-US" dirty="0"/>
              <a:t> </a:t>
            </a:r>
            <a:r>
              <a:rPr lang="en-US" altLang="en-US" dirty="0" err="1"/>
              <a:t>biner</a:t>
            </a:r>
            <a:r>
              <a:rPr lang="en-US" altLang="en-US" dirty="0"/>
              <a:t> yang </a:t>
            </a:r>
            <a:r>
              <a:rPr lang="en-US" altLang="en-US" dirty="0" err="1"/>
              <a:t>berisi</a:t>
            </a:r>
            <a:r>
              <a:rPr lang="en-US" altLang="en-US" dirty="0"/>
              <a:t> bit </a:t>
            </a:r>
            <a:r>
              <a:rPr lang="en-US" altLang="en-US" dirty="0" err="1"/>
              <a:t>ke-</a:t>
            </a:r>
            <a:r>
              <a:rPr lang="en-US" altLang="en-US" i="1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pixel-pixel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citra</a:t>
            </a:r>
            <a:r>
              <a:rPr lang="en-US" altLang="en-US" dirty="0"/>
              <a:t>. </a:t>
            </a:r>
          </a:p>
          <a:p>
            <a:endParaRPr lang="en-US" altLang="en-US" dirty="0"/>
          </a:p>
          <a:p>
            <a:r>
              <a:rPr lang="en-US" altLang="en-US" dirty="0"/>
              <a:t>Pada </a:t>
            </a:r>
            <a:r>
              <a:rPr lang="en-US" altLang="en-US" dirty="0" err="1"/>
              <a:t>citra</a:t>
            </a:r>
            <a:r>
              <a:rPr lang="en-US" altLang="en-US" dirty="0"/>
              <a:t> grayscale 1 </a:t>
            </a:r>
            <a:r>
              <a:rPr lang="en-US" altLang="en-US" i="1" dirty="0"/>
              <a:t>pixel</a:t>
            </a:r>
            <a:r>
              <a:rPr lang="en-US" altLang="en-US" dirty="0"/>
              <a:t> = 1 </a:t>
            </a:r>
            <a:r>
              <a:rPr lang="en-US" altLang="en-US" i="1" dirty="0"/>
              <a:t>byte</a:t>
            </a:r>
            <a:r>
              <a:rPr lang="en-US" altLang="en-US" dirty="0"/>
              <a:t>, dan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i="1" dirty="0"/>
              <a:t>byte</a:t>
            </a:r>
            <a:r>
              <a:rPr lang="en-US" altLang="en-US" dirty="0"/>
              <a:t> </a:t>
            </a:r>
            <a:r>
              <a:rPr lang="en-US" altLang="en-US" dirty="0" err="1"/>
              <a:t>panjangnya</a:t>
            </a:r>
            <a:r>
              <a:rPr lang="en-US" altLang="en-US" dirty="0"/>
              <a:t> 8 bit (bit ke-1 </a:t>
            </a:r>
            <a:r>
              <a:rPr lang="en-US" altLang="en-US" dirty="0" err="1"/>
              <a:t>sampai</a:t>
            </a:r>
            <a:r>
              <a:rPr lang="en-US" altLang="en-US" dirty="0"/>
              <a:t> bit ke-8),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terdapat</a:t>
            </a:r>
            <a:r>
              <a:rPr lang="en-US" altLang="en-US" dirty="0"/>
              <a:t> 8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i="1" dirty="0"/>
              <a:t>bit-plane</a:t>
            </a:r>
            <a:r>
              <a:rPr lang="en-US" altLang="en-US" dirty="0"/>
              <a:t>.</a:t>
            </a:r>
          </a:p>
          <a:p>
            <a:endParaRPr lang="en-US" altLang="en-US" dirty="0"/>
          </a:p>
          <a:p>
            <a:r>
              <a:rPr lang="en-US" altLang="en-US" dirty="0"/>
              <a:t>Pada </a:t>
            </a:r>
            <a:r>
              <a:rPr lang="en-US" altLang="en-US" dirty="0" err="1"/>
              <a:t>citra</a:t>
            </a:r>
            <a:r>
              <a:rPr lang="en-US" altLang="en-US" dirty="0"/>
              <a:t> </a:t>
            </a:r>
            <a:r>
              <a:rPr lang="en-US" altLang="en-US" dirty="0" err="1"/>
              <a:t>berwarna</a:t>
            </a:r>
            <a:r>
              <a:rPr lang="en-US" altLang="en-US" dirty="0"/>
              <a:t> 24-bit, 1 </a:t>
            </a:r>
            <a:r>
              <a:rPr lang="en-US" altLang="en-US" i="1" dirty="0"/>
              <a:t>pixel</a:t>
            </a:r>
            <a:r>
              <a:rPr lang="en-US" altLang="en-US" dirty="0"/>
              <a:t> = 3 </a:t>
            </a:r>
            <a:r>
              <a:rPr lang="en-US" altLang="en-US" i="1" dirty="0"/>
              <a:t>byte</a:t>
            </a:r>
            <a:r>
              <a:rPr lang="en-US" altLang="en-US" dirty="0"/>
              <a:t>,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terdapat</a:t>
            </a:r>
            <a:r>
              <a:rPr lang="en-US" altLang="en-US" dirty="0"/>
              <a:t> 24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i="1" dirty="0"/>
              <a:t>bit-plane</a:t>
            </a:r>
            <a:r>
              <a:rPr lang="en-US" altLang="en-US" dirty="0"/>
              <a:t>.</a:t>
            </a:r>
          </a:p>
        </p:txBody>
      </p:sp>
      <p:sp>
        <p:nvSpPr>
          <p:cNvPr id="8195" name="Slide Number Placeholder 3">
            <a:extLst>
              <a:ext uri="{FF2B5EF4-FFF2-40B4-BE49-F238E27FC236}">
                <a16:creationId xmlns:a16="http://schemas.microsoft.com/office/drawing/2014/main" id="{5C92B187-E78B-44AE-AA25-182EEA750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EB58922D-0CD2-43C5-9C3A-2A3E52623EC0}" type="slidenum">
              <a:rPr lang="en-US" altLang="en-US">
                <a:latin typeface="Arial" panose="020B0604020202020204" pitchFamily="34" charset="0"/>
              </a:rPr>
              <a:pPr/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B9F72EB3-E505-4E59-94A4-992C7E0EA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071563"/>
            <a:ext cx="8229600" cy="5059362"/>
          </a:xfrm>
        </p:spPr>
        <p:txBody>
          <a:bodyPr/>
          <a:lstStyle/>
          <a:p>
            <a:r>
              <a:rPr lang="en-US" altLang="en-US" sz="2400"/>
              <a:t>Contoh 8 buah </a:t>
            </a:r>
            <a:r>
              <a:rPr lang="en-US" altLang="en-US" sz="2400" i="1"/>
              <a:t>bit-plane</a:t>
            </a:r>
            <a:r>
              <a:rPr lang="en-US" altLang="en-US" sz="2400"/>
              <a:t> pada citra </a:t>
            </a:r>
            <a:r>
              <a:rPr lang="en-US" altLang="en-US" sz="2400" i="1"/>
              <a:t>grayscale</a:t>
            </a:r>
            <a:r>
              <a:rPr lang="en-US" altLang="en-US" sz="2400"/>
              <a:t>. </a:t>
            </a:r>
          </a:p>
        </p:txBody>
      </p:sp>
      <p:sp>
        <p:nvSpPr>
          <p:cNvPr id="9219" name="Slide Number Placeholder 3">
            <a:extLst>
              <a:ext uri="{FF2B5EF4-FFF2-40B4-BE49-F238E27FC236}">
                <a16:creationId xmlns:a16="http://schemas.microsoft.com/office/drawing/2014/main" id="{B9C2C509-375C-4ADB-AE58-D209A20E8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EB5E0EF1-D139-4D66-B8C2-252E0690ED37}" type="slidenum">
              <a:rPr lang="en-US" altLang="en-US">
                <a:latin typeface="Arial" panose="020B0604020202020204" pitchFamily="34" charset="0"/>
              </a:rPr>
              <a:pPr/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9220" name="Picture 3" descr="camera">
            <a:extLst>
              <a:ext uri="{FF2B5EF4-FFF2-40B4-BE49-F238E27FC236}">
                <a16:creationId xmlns:a16="http://schemas.microsoft.com/office/drawing/2014/main" id="{DD8AA2D3-097C-4EDE-A108-68E847B04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6" y="2071688"/>
            <a:ext cx="1643063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M1">
            <a:extLst>
              <a:ext uri="{FF2B5EF4-FFF2-40B4-BE49-F238E27FC236}">
                <a16:creationId xmlns:a16="http://schemas.microsoft.com/office/drawing/2014/main" id="{4D438508-74E2-4BDA-8402-95DA1FBD9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2071688"/>
            <a:ext cx="1643062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5" descr="M2">
            <a:extLst>
              <a:ext uri="{FF2B5EF4-FFF2-40B4-BE49-F238E27FC236}">
                <a16:creationId xmlns:a16="http://schemas.microsoft.com/office/drawing/2014/main" id="{9FEC1E73-B599-4E61-8906-DD20002E4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2071688"/>
            <a:ext cx="1643062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6" descr="M3">
            <a:extLst>
              <a:ext uri="{FF2B5EF4-FFF2-40B4-BE49-F238E27FC236}">
                <a16:creationId xmlns:a16="http://schemas.microsoft.com/office/drawing/2014/main" id="{97015CE2-BD50-4801-B08F-06FADE30D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313" y="2071688"/>
            <a:ext cx="1643062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7" descr="M4">
            <a:extLst>
              <a:ext uri="{FF2B5EF4-FFF2-40B4-BE49-F238E27FC236}">
                <a16:creationId xmlns:a16="http://schemas.microsoft.com/office/drawing/2014/main" id="{4BAD9347-B0DD-412F-BECD-9AE375FA8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4429126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8" descr="M5">
            <a:extLst>
              <a:ext uri="{FF2B5EF4-FFF2-40B4-BE49-F238E27FC236}">
                <a16:creationId xmlns:a16="http://schemas.microsoft.com/office/drawing/2014/main" id="{45177C1D-CC8A-4E27-8D3F-2A4CCBEE9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1" y="4429126"/>
            <a:ext cx="164306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9" descr="M6">
            <a:extLst>
              <a:ext uri="{FF2B5EF4-FFF2-40B4-BE49-F238E27FC236}">
                <a16:creationId xmlns:a16="http://schemas.microsoft.com/office/drawing/2014/main" id="{43D788C3-BB8E-422C-93C7-79BB837B3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4429126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0" descr="M7">
            <a:extLst>
              <a:ext uri="{FF2B5EF4-FFF2-40B4-BE49-F238E27FC236}">
                <a16:creationId xmlns:a16="http://schemas.microsoft.com/office/drawing/2014/main" id="{73859CE8-2275-44DE-8422-9A5C7827C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6" y="4429126"/>
            <a:ext cx="164306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1" descr="M8">
            <a:extLst>
              <a:ext uri="{FF2B5EF4-FFF2-40B4-BE49-F238E27FC236}">
                <a16:creationId xmlns:a16="http://schemas.microsoft.com/office/drawing/2014/main" id="{77A8387B-259E-4F96-91AF-5A0E361E6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063" y="4429126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B038C52-4846-4557-B88E-7F4EE7B76A7E}"/>
              </a:ext>
            </a:extLst>
          </p:cNvPr>
          <p:cNvSpPr txBox="1"/>
          <p:nvPr/>
        </p:nvSpPr>
        <p:spPr>
          <a:xfrm>
            <a:off x="2595069" y="3786188"/>
            <a:ext cx="136941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>
                <a:latin typeface="+mj-lt"/>
              </a:rPr>
              <a:t>Original image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B5CEC1-575D-43D5-9224-D6CA29A980B2}"/>
              </a:ext>
            </a:extLst>
          </p:cNvPr>
          <p:cNvSpPr txBox="1"/>
          <p:nvPr/>
        </p:nvSpPr>
        <p:spPr>
          <a:xfrm>
            <a:off x="4961140" y="3786188"/>
            <a:ext cx="107433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i="1" dirty="0">
                <a:latin typeface="+mj-lt"/>
              </a:rPr>
              <a:t>Bit-plane</a:t>
            </a:r>
            <a:r>
              <a:rPr lang="en-US" sz="1600" dirty="0">
                <a:latin typeface="+mj-lt"/>
              </a:rPr>
              <a:t> 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C9B2E1-D9EF-44F9-AA2C-D57B2C537B7E}"/>
              </a:ext>
            </a:extLst>
          </p:cNvPr>
          <p:cNvSpPr txBox="1"/>
          <p:nvPr/>
        </p:nvSpPr>
        <p:spPr>
          <a:xfrm>
            <a:off x="6926465" y="3786188"/>
            <a:ext cx="107433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i="1" dirty="0">
                <a:latin typeface="+mj-lt"/>
              </a:rPr>
              <a:t>Bit-plane</a:t>
            </a:r>
            <a:r>
              <a:rPr lang="en-US" sz="1600" dirty="0">
                <a:latin typeface="+mj-lt"/>
              </a:rPr>
              <a:t> 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218FD8-5478-462D-87E9-F5D0104E02FD}"/>
              </a:ext>
            </a:extLst>
          </p:cNvPr>
          <p:cNvSpPr txBox="1"/>
          <p:nvPr/>
        </p:nvSpPr>
        <p:spPr>
          <a:xfrm>
            <a:off x="8926715" y="3786188"/>
            <a:ext cx="107433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i="1" dirty="0">
                <a:latin typeface="+mj-lt"/>
              </a:rPr>
              <a:t>Bit-plane</a:t>
            </a:r>
            <a:r>
              <a:rPr lang="en-US" sz="1600" dirty="0">
                <a:latin typeface="+mj-lt"/>
              </a:rPr>
              <a:t> 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41A22C-FCAF-4E17-888D-40F97C557A0E}"/>
              </a:ext>
            </a:extLst>
          </p:cNvPr>
          <p:cNvSpPr txBox="1"/>
          <p:nvPr/>
        </p:nvSpPr>
        <p:spPr>
          <a:xfrm>
            <a:off x="2068715" y="6143625"/>
            <a:ext cx="107433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i="1" dirty="0">
                <a:latin typeface="+mj-lt"/>
              </a:rPr>
              <a:t>Bit-plane</a:t>
            </a:r>
            <a:r>
              <a:rPr lang="en-US" sz="1600" dirty="0">
                <a:latin typeface="+mj-lt"/>
              </a:rPr>
              <a:t> 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A672D3-C78C-445B-BAAF-418FC05A8920}"/>
              </a:ext>
            </a:extLst>
          </p:cNvPr>
          <p:cNvSpPr txBox="1"/>
          <p:nvPr/>
        </p:nvSpPr>
        <p:spPr>
          <a:xfrm>
            <a:off x="3783215" y="6143625"/>
            <a:ext cx="107433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i="1" dirty="0">
                <a:latin typeface="+mj-lt"/>
              </a:rPr>
              <a:t>Bit-plane</a:t>
            </a:r>
            <a:r>
              <a:rPr lang="en-US" sz="1600" dirty="0">
                <a:latin typeface="+mj-lt"/>
              </a:rPr>
              <a:t>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22CCE0-4D8A-47C2-8991-6ACBA56DA46D}"/>
              </a:ext>
            </a:extLst>
          </p:cNvPr>
          <p:cNvSpPr txBox="1"/>
          <p:nvPr/>
        </p:nvSpPr>
        <p:spPr>
          <a:xfrm>
            <a:off x="5569153" y="6143625"/>
            <a:ext cx="107433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i="1" dirty="0">
                <a:latin typeface="+mj-lt"/>
              </a:rPr>
              <a:t>Bit-plane</a:t>
            </a:r>
            <a:r>
              <a:rPr lang="en-US" sz="1600" dirty="0">
                <a:latin typeface="+mj-lt"/>
              </a:rPr>
              <a:t> 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5CF01E-8A58-41E5-8AB4-61A7E0D9C576}"/>
              </a:ext>
            </a:extLst>
          </p:cNvPr>
          <p:cNvSpPr txBox="1"/>
          <p:nvPr/>
        </p:nvSpPr>
        <p:spPr>
          <a:xfrm>
            <a:off x="7355090" y="6143625"/>
            <a:ext cx="107433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i="1" dirty="0">
                <a:latin typeface="+mj-lt"/>
              </a:rPr>
              <a:t>Bit-plane</a:t>
            </a:r>
            <a:r>
              <a:rPr lang="en-US" sz="1600" dirty="0">
                <a:latin typeface="+mj-lt"/>
              </a:rPr>
              <a:t> 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E67BFE-4F7E-4E13-B598-90608247176F}"/>
              </a:ext>
            </a:extLst>
          </p:cNvPr>
          <p:cNvSpPr txBox="1"/>
          <p:nvPr/>
        </p:nvSpPr>
        <p:spPr>
          <a:xfrm>
            <a:off x="9069590" y="6143625"/>
            <a:ext cx="107433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i="1">
                <a:latin typeface="+mj-lt"/>
              </a:rPr>
              <a:t>Bit-plane</a:t>
            </a:r>
            <a:r>
              <a:rPr lang="en-US" sz="1600">
                <a:latin typeface="+mj-lt"/>
              </a:rPr>
              <a:t> </a:t>
            </a:r>
            <a:r>
              <a:rPr lang="en-US" sz="1600" dirty="0">
                <a:latin typeface="+mj-lt"/>
              </a:rPr>
              <a:t>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F5B0D3EE-7B74-4B59-B41A-438A8A0DD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480" y="714375"/>
            <a:ext cx="10668000" cy="5416550"/>
          </a:xfrm>
        </p:spPr>
        <p:txBody>
          <a:bodyPr/>
          <a:lstStyle/>
          <a:p>
            <a:r>
              <a:rPr lang="en-US" altLang="en-US" dirty="0"/>
              <a:t>Pada </a:t>
            </a:r>
            <a:r>
              <a:rPr lang="en-US" altLang="en-US" dirty="0" err="1"/>
              <a:t>metode</a:t>
            </a:r>
            <a:r>
              <a:rPr lang="en-US" altLang="en-US" dirty="0"/>
              <a:t> BPCS, </a:t>
            </a:r>
            <a:r>
              <a:rPr lang="en-US" altLang="en-US" dirty="0" err="1"/>
              <a:t>citra</a:t>
            </a:r>
            <a:r>
              <a:rPr lang="en-US" altLang="en-US" dirty="0"/>
              <a:t> </a:t>
            </a:r>
            <a:r>
              <a:rPr lang="en-US" altLang="en-US" dirty="0" err="1"/>
              <a:t>dibagi</a:t>
            </a:r>
            <a:r>
              <a:rPr lang="en-US" altLang="en-US" dirty="0"/>
              <a:t> </a:t>
            </a:r>
            <a:r>
              <a:rPr lang="en-US" altLang="en-US" dirty="0" err="1"/>
              <a:t>menjadi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</a:t>
            </a:r>
            <a:r>
              <a:rPr lang="en-US" altLang="en-US" dirty="0" err="1"/>
              <a:t>berukuran</a:t>
            </a:r>
            <a:r>
              <a:rPr lang="en-US" altLang="en-US" dirty="0"/>
              <a:t> 8 x 8 </a:t>
            </a:r>
            <a:r>
              <a:rPr lang="en-US" altLang="en-US" i="1" dirty="0"/>
              <a:t>pixel</a:t>
            </a:r>
            <a:r>
              <a:rPr lang="en-US" altLang="en-US" dirty="0"/>
              <a:t>.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pixel </a:t>
            </a:r>
            <a:r>
              <a:rPr lang="en-US" altLang="en-US" dirty="0" err="1"/>
              <a:t>memiliki</a:t>
            </a:r>
            <a:r>
              <a:rPr lang="en-US" altLang="en-US" dirty="0"/>
              <a:t> 8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i="1" dirty="0"/>
              <a:t>bit-plane.  </a:t>
            </a:r>
          </a:p>
          <a:p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i="1" dirty="0"/>
              <a:t>plane</a:t>
            </a:r>
            <a:r>
              <a:rPr lang="en-US" altLang="en-US" dirty="0"/>
              <a:t> </a:t>
            </a:r>
            <a:r>
              <a:rPr lang="en-US" altLang="en-US" dirty="0" err="1"/>
              <a:t>berisi</a:t>
            </a:r>
            <a:r>
              <a:rPr lang="en-US" altLang="en-US" dirty="0"/>
              <a:t> 8 x 8 = 64 bit.</a:t>
            </a:r>
          </a:p>
          <a:p>
            <a:endParaRPr lang="en-US" altLang="en-US" dirty="0"/>
          </a:p>
          <a:p>
            <a:r>
              <a:rPr lang="en-US" altLang="en-US" dirty="0" err="1"/>
              <a:t>Delapan</a:t>
            </a:r>
            <a:r>
              <a:rPr lang="en-US" altLang="en-US" dirty="0"/>
              <a:t>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i="1" dirty="0"/>
              <a:t>bit-plane</a:t>
            </a:r>
            <a:r>
              <a:rPr lang="en-US" altLang="en-US" dirty="0"/>
              <a:t> </a:t>
            </a:r>
            <a:r>
              <a:rPr lang="en-US" altLang="en-US" dirty="0" err="1"/>
              <a:t>tersebut</a:t>
            </a:r>
            <a:r>
              <a:rPr lang="en-US" altLang="en-US" dirty="0"/>
              <a:t> </a:t>
            </a:r>
            <a:r>
              <a:rPr lang="en-US" altLang="en-US" dirty="0" err="1"/>
              <a:t>dinamakan</a:t>
            </a:r>
            <a:r>
              <a:rPr lang="en-US" altLang="en-US" dirty="0"/>
              <a:t> </a:t>
            </a:r>
            <a:r>
              <a:rPr lang="en-US" altLang="en-US" i="1" dirty="0"/>
              <a:t>PBC system </a:t>
            </a:r>
            <a:r>
              <a:rPr lang="en-US" altLang="en-US" dirty="0"/>
              <a:t>(</a:t>
            </a:r>
            <a:r>
              <a:rPr lang="en-US" altLang="en-US" i="1" dirty="0"/>
              <a:t>Pure Binary Coding</a:t>
            </a:r>
            <a:r>
              <a:rPr lang="en-US" altLang="en-US" dirty="0"/>
              <a:t>). </a:t>
            </a:r>
          </a:p>
          <a:p>
            <a:endParaRPr lang="en-US" altLang="en-US" sz="2400" dirty="0"/>
          </a:p>
        </p:txBody>
      </p:sp>
      <p:sp>
        <p:nvSpPr>
          <p:cNvPr id="10243" name="Slide Number Placeholder 3">
            <a:extLst>
              <a:ext uri="{FF2B5EF4-FFF2-40B4-BE49-F238E27FC236}">
                <a16:creationId xmlns:a16="http://schemas.microsoft.com/office/drawing/2014/main" id="{A9B045BD-64DC-41A9-8A25-3093C85A3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D08450DF-64D6-4823-999D-D15657481E5F}" type="slidenum">
              <a:rPr lang="en-US" altLang="en-US">
                <a:latin typeface="Arial" panose="020B0604020202020204" pitchFamily="34" charset="0"/>
              </a:rPr>
              <a:pPr/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0244" name="Picture 3">
            <a:extLst>
              <a:ext uri="{FF2B5EF4-FFF2-40B4-BE49-F238E27FC236}">
                <a16:creationId xmlns:a16="http://schemas.microsoft.com/office/drawing/2014/main" id="{EA612A12-606E-4606-B378-CC939914C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766" y="3221038"/>
            <a:ext cx="8662733" cy="331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1DB1235D-4343-4977-B375-78AFE6EF2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680" y="1143001"/>
            <a:ext cx="10576560" cy="4987925"/>
          </a:xfrm>
        </p:spPr>
        <p:txBody>
          <a:bodyPr/>
          <a:lstStyle/>
          <a:p>
            <a:r>
              <a:rPr lang="en-US" altLang="en-US" dirty="0" err="1"/>
              <a:t>Penyisipan</a:t>
            </a:r>
            <a:r>
              <a:rPr lang="en-US" altLang="en-US" dirty="0"/>
              <a:t> bit-bit </a:t>
            </a:r>
            <a:r>
              <a:rPr lang="en-US" altLang="en-US" dirty="0" err="1"/>
              <a:t>pesan</a:t>
            </a:r>
            <a:r>
              <a:rPr lang="en-US" altLang="en-US" dirty="0"/>
              <a:t> </a:t>
            </a:r>
            <a:r>
              <a:rPr lang="en-US" altLang="en-US" dirty="0" err="1"/>
              <a:t>dilakukan</a:t>
            </a:r>
            <a:r>
              <a:rPr lang="en-US" altLang="en-US" dirty="0"/>
              <a:t> pada </a:t>
            </a:r>
            <a:r>
              <a:rPr lang="en-US" altLang="en-US" i="1" dirty="0"/>
              <a:t>bit-plane</a:t>
            </a:r>
            <a:r>
              <a:rPr lang="en-US" altLang="en-US" dirty="0"/>
              <a:t> yang </a:t>
            </a:r>
            <a:r>
              <a:rPr lang="en-US" altLang="en-US" dirty="0" err="1"/>
              <a:t>memiliki</a:t>
            </a:r>
            <a:r>
              <a:rPr lang="en-US" altLang="en-US" dirty="0"/>
              <a:t> </a:t>
            </a:r>
            <a:r>
              <a:rPr lang="en-US" altLang="en-US" dirty="0" err="1"/>
              <a:t>kompleksitas</a:t>
            </a:r>
            <a:r>
              <a:rPr lang="en-US" altLang="en-US" dirty="0"/>
              <a:t> </a:t>
            </a:r>
            <a:r>
              <a:rPr lang="en-US" altLang="en-US" dirty="0" err="1"/>
              <a:t>tinggi</a:t>
            </a:r>
            <a:r>
              <a:rPr lang="en-US" altLang="en-US" dirty="0"/>
              <a:t>, yang </a:t>
            </a:r>
            <a:r>
              <a:rPr lang="en-US" altLang="en-US" dirty="0" err="1"/>
              <a:t>disebut</a:t>
            </a:r>
            <a:r>
              <a:rPr lang="en-US" altLang="en-US" dirty="0"/>
              <a:t> </a:t>
            </a:r>
            <a:r>
              <a:rPr lang="en-US" altLang="en-US" i="1" dirty="0"/>
              <a:t>noise-like regions</a:t>
            </a:r>
            <a:r>
              <a:rPr lang="en-US" altLang="en-US" dirty="0"/>
              <a:t>. </a:t>
            </a:r>
          </a:p>
          <a:p>
            <a:endParaRPr lang="en-US" altLang="en-US" dirty="0"/>
          </a:p>
          <a:p>
            <a:r>
              <a:rPr lang="en-US" altLang="en-US" dirty="0" err="1"/>
              <a:t>Penyisipan</a:t>
            </a:r>
            <a:r>
              <a:rPr lang="en-US" altLang="en-US" dirty="0"/>
              <a:t> </a:t>
            </a:r>
            <a:r>
              <a:rPr lang="en-US" altLang="en-US" dirty="0" err="1"/>
              <a:t>pesan</a:t>
            </a:r>
            <a:r>
              <a:rPr lang="en-US" altLang="en-US" dirty="0"/>
              <a:t> </a:t>
            </a:r>
            <a:r>
              <a:rPr lang="en-US" altLang="en-US" dirty="0" err="1"/>
              <a:t>dilakukan</a:t>
            </a:r>
            <a:r>
              <a:rPr lang="en-US" altLang="en-US" dirty="0"/>
              <a:t> pada </a:t>
            </a:r>
            <a:r>
              <a:rPr lang="en-US" altLang="en-US" dirty="0" err="1"/>
              <a:t>seluruh</a:t>
            </a:r>
            <a:r>
              <a:rPr lang="en-US" altLang="en-US" dirty="0"/>
              <a:t> bit di </a:t>
            </a:r>
            <a:r>
              <a:rPr lang="en-US" altLang="en-US" i="1" dirty="0"/>
              <a:t>noise-like regions </a:t>
            </a:r>
            <a:r>
              <a:rPr lang="en-US" altLang="en-US" dirty="0"/>
              <a:t>(64 bit), </a:t>
            </a:r>
            <a:r>
              <a:rPr lang="en-US" altLang="en-US" dirty="0" err="1"/>
              <a:t>sehingga</a:t>
            </a:r>
            <a:r>
              <a:rPr lang="en-US" altLang="en-US" dirty="0"/>
              <a:t> bit yang </a:t>
            </a:r>
            <a:r>
              <a:rPr lang="en-US" altLang="en-US" dirty="0" err="1"/>
              <a:t>disisipkan</a:t>
            </a:r>
            <a:r>
              <a:rPr lang="en-US" altLang="en-US" dirty="0"/>
              <a:t> </a:t>
            </a:r>
            <a:r>
              <a:rPr lang="en-US" altLang="en-US" dirty="0" err="1"/>
              <a:t>jauh</a:t>
            </a:r>
            <a:r>
              <a:rPr lang="en-US" altLang="en-US" dirty="0"/>
              <a:t>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banyak</a:t>
            </a:r>
            <a:r>
              <a:rPr lang="en-US" altLang="en-US" dirty="0"/>
              <a:t> </a:t>
            </a:r>
            <a:r>
              <a:rPr lang="en-US" altLang="en-US" dirty="0" err="1"/>
              <a:t>daripada</a:t>
            </a:r>
            <a:r>
              <a:rPr lang="en-US" altLang="en-US" dirty="0"/>
              <a:t> </a:t>
            </a:r>
            <a:r>
              <a:rPr lang="en-US" altLang="en-US" dirty="0" err="1"/>
              <a:t>menggunakan</a:t>
            </a:r>
            <a:r>
              <a:rPr lang="en-US" altLang="en-US" dirty="0"/>
              <a:t> </a:t>
            </a:r>
            <a:r>
              <a:rPr lang="en-US" altLang="en-US" dirty="0" err="1"/>
              <a:t>metode</a:t>
            </a:r>
            <a:r>
              <a:rPr lang="en-US" altLang="en-US" dirty="0"/>
              <a:t> </a:t>
            </a:r>
            <a:r>
              <a:rPr lang="en-US" altLang="en-US" dirty="0" err="1"/>
              <a:t>modifikasi</a:t>
            </a:r>
            <a:r>
              <a:rPr lang="en-US" altLang="en-US" dirty="0"/>
              <a:t> LSB. </a:t>
            </a:r>
          </a:p>
          <a:p>
            <a:endParaRPr lang="en-US" altLang="en-US" dirty="0"/>
          </a:p>
          <a:p>
            <a:r>
              <a:rPr lang="en-US" altLang="en-US" dirty="0"/>
              <a:t>Karena </a:t>
            </a:r>
            <a:r>
              <a:rPr lang="en-US" altLang="en-US" dirty="0" err="1"/>
              <a:t>itu</a:t>
            </a:r>
            <a:r>
              <a:rPr lang="en-US" altLang="en-US" dirty="0"/>
              <a:t>, </a:t>
            </a:r>
            <a:r>
              <a:rPr lang="en-US" altLang="en-US" dirty="0" err="1"/>
              <a:t>kapasitas</a:t>
            </a:r>
            <a:r>
              <a:rPr lang="en-US" altLang="en-US" dirty="0"/>
              <a:t> data pada BPCS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mencapai</a:t>
            </a:r>
            <a:r>
              <a:rPr lang="en-US" altLang="en-US" dirty="0"/>
              <a:t> 50%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ukuran</a:t>
            </a:r>
            <a:r>
              <a:rPr lang="en-US" altLang="en-US" dirty="0"/>
              <a:t> </a:t>
            </a:r>
            <a:r>
              <a:rPr lang="en-US" altLang="en-US" i="1" dirty="0"/>
              <a:t>cover-image</a:t>
            </a:r>
            <a:r>
              <a:rPr lang="en-US" altLang="en-US" dirty="0"/>
              <a:t>.</a:t>
            </a:r>
          </a:p>
          <a:p>
            <a:endParaRPr lang="en-US" altLang="en-US" sz="2400" dirty="0"/>
          </a:p>
        </p:txBody>
      </p:sp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CA3C07A8-F6AF-4D11-9FF6-6F18FFE63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CFAE4C1A-5481-414B-8DC2-CBA27A197798}" type="slidenum">
              <a:rPr lang="en-US" altLang="en-US">
                <a:latin typeface="Arial" panose="020B0604020202020204" pitchFamily="34" charset="0"/>
              </a:rPr>
              <a:pPr/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868B7256-F691-4F3D-B72B-80134A2C2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/>
              <a:t>Kompleksitas</a:t>
            </a:r>
            <a:r>
              <a:rPr lang="en-US" altLang="en-US" b="1" dirty="0"/>
              <a:t> Citra </a:t>
            </a:r>
            <a:r>
              <a:rPr lang="en-US" altLang="en-US" b="1" dirty="0" err="1"/>
              <a:t>Biner</a:t>
            </a:r>
            <a:endParaRPr lang="en-US" altLang="en-US" b="1" dirty="0"/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CDE74B9E-B9B2-44B4-A8D2-A1C0F2638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3400" cy="4351338"/>
          </a:xfrm>
        </p:spPr>
        <p:txBody>
          <a:bodyPr>
            <a:normAutofit/>
          </a:bodyPr>
          <a:lstStyle/>
          <a:p>
            <a:r>
              <a:rPr lang="en-US" altLang="en-US" dirty="0" err="1"/>
              <a:t>Kompleksitas</a:t>
            </a:r>
            <a:r>
              <a:rPr lang="en-US" altLang="en-US" dirty="0"/>
              <a:t> </a:t>
            </a:r>
            <a:r>
              <a:rPr lang="en-US" altLang="en-US" dirty="0" err="1"/>
              <a:t>citra</a:t>
            </a:r>
            <a:r>
              <a:rPr lang="en-US" altLang="en-US" dirty="0"/>
              <a:t> </a:t>
            </a:r>
            <a:r>
              <a:rPr lang="en-US" altLang="en-US" dirty="0" err="1"/>
              <a:t>biner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ukuran</a:t>
            </a:r>
            <a:r>
              <a:rPr lang="en-US" altLang="en-US" dirty="0"/>
              <a:t> </a:t>
            </a:r>
            <a:r>
              <a:rPr lang="en-US" altLang="en-US" dirty="0" err="1"/>
              <a:t>kerumitan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suatu</a:t>
            </a:r>
            <a:r>
              <a:rPr lang="en-US" altLang="en-US" dirty="0"/>
              <a:t> </a:t>
            </a:r>
            <a:r>
              <a:rPr lang="en-US" altLang="en-US" dirty="0" err="1"/>
              <a:t>citra</a:t>
            </a:r>
            <a:r>
              <a:rPr lang="en-US" altLang="en-US" dirty="0"/>
              <a:t> </a:t>
            </a:r>
            <a:r>
              <a:rPr lang="en-US" altLang="en-US" dirty="0" err="1"/>
              <a:t>biner</a:t>
            </a:r>
            <a:r>
              <a:rPr lang="en-US" altLang="en-US" dirty="0"/>
              <a:t>. </a:t>
            </a:r>
          </a:p>
          <a:p>
            <a:endParaRPr lang="en-US" altLang="en-US" dirty="0"/>
          </a:p>
          <a:p>
            <a:r>
              <a:rPr lang="en-US" altLang="en-US" dirty="0" err="1"/>
              <a:t>Eiji</a:t>
            </a:r>
            <a:r>
              <a:rPr lang="en-US" altLang="en-US" dirty="0"/>
              <a:t> Kawaguchi </a:t>
            </a:r>
            <a:r>
              <a:rPr lang="en-US" altLang="en-US" dirty="0" err="1"/>
              <a:t>mendefinisikan</a:t>
            </a:r>
            <a:r>
              <a:rPr lang="en-US" altLang="en-US" dirty="0"/>
              <a:t> </a:t>
            </a:r>
            <a:r>
              <a:rPr lang="en-US" altLang="en-US" dirty="0" err="1"/>
              <a:t>ukuran</a:t>
            </a:r>
            <a:r>
              <a:rPr lang="en-US" altLang="en-US" dirty="0"/>
              <a:t> </a:t>
            </a:r>
            <a:r>
              <a:rPr lang="en-US" altLang="en-US" dirty="0" err="1"/>
              <a:t>kompleksitas</a:t>
            </a:r>
            <a:r>
              <a:rPr lang="en-US" altLang="en-US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i="1" dirty="0"/>
              <a:t>black-and-white border image complexity</a:t>
            </a:r>
            <a:r>
              <a:rPr lang="en-US" altLang="en-US" dirty="0"/>
              <a:t>. </a:t>
            </a:r>
          </a:p>
          <a:p>
            <a:endParaRPr lang="en-US" altLang="en-US" dirty="0"/>
          </a:p>
          <a:p>
            <a:r>
              <a:rPr lang="en-US" altLang="en-US" i="1" dirty="0"/>
              <a:t>Black-and-white border image complexity </a:t>
            </a:r>
            <a:r>
              <a:rPr lang="en-US" altLang="en-US" dirty="0"/>
              <a:t> </a:t>
            </a:r>
            <a:r>
              <a:rPr lang="en-US" altLang="en-US" dirty="0" err="1"/>
              <a:t>dihitung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perubahan</a:t>
            </a:r>
            <a:r>
              <a:rPr lang="en-US" altLang="en-US" dirty="0"/>
              <a:t> </a:t>
            </a:r>
            <a:r>
              <a:rPr lang="en-US" altLang="en-US" dirty="0" err="1"/>
              <a:t>warna</a:t>
            </a:r>
            <a:r>
              <a:rPr lang="en-US" altLang="en-US" dirty="0"/>
              <a:t> </a:t>
            </a:r>
            <a:r>
              <a:rPr lang="en-US" altLang="en-US" dirty="0" err="1"/>
              <a:t>hitam</a:t>
            </a:r>
            <a:r>
              <a:rPr lang="en-US" altLang="en-US" dirty="0"/>
              <a:t> dan </a:t>
            </a:r>
            <a:r>
              <a:rPr lang="en-US" altLang="en-US" dirty="0" err="1"/>
              <a:t>putih</a:t>
            </a:r>
            <a:r>
              <a:rPr lang="en-US" altLang="en-US" dirty="0"/>
              <a:t>. </a:t>
            </a:r>
            <a:r>
              <a:rPr lang="en-US" altLang="en-US" dirty="0" err="1"/>
              <a:t>Jika</a:t>
            </a:r>
            <a:r>
              <a:rPr lang="en-US" altLang="en-US" dirty="0"/>
              <a:t> </a:t>
            </a: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perubahan</a:t>
            </a:r>
            <a:r>
              <a:rPr lang="en-US" altLang="en-US" dirty="0"/>
              <a:t> </a:t>
            </a:r>
            <a:r>
              <a:rPr lang="en-US" altLang="en-US" dirty="0" err="1"/>
              <a:t>warna</a:t>
            </a:r>
            <a:r>
              <a:rPr lang="en-US" altLang="en-US" dirty="0"/>
              <a:t> yang </a:t>
            </a:r>
            <a:r>
              <a:rPr lang="en-US" altLang="en-US" dirty="0" err="1"/>
              <a:t>terjadi</a:t>
            </a:r>
            <a:r>
              <a:rPr lang="en-US" altLang="en-US" dirty="0"/>
              <a:t> </a:t>
            </a:r>
            <a:r>
              <a:rPr lang="en-US" altLang="en-US" dirty="0" err="1"/>
              <a:t>banyak</a:t>
            </a:r>
            <a:r>
              <a:rPr lang="en-US" altLang="en-US" dirty="0"/>
              <a:t>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dikatakan</a:t>
            </a:r>
            <a:r>
              <a:rPr lang="en-US" altLang="en-US" dirty="0"/>
              <a:t> </a:t>
            </a:r>
            <a:r>
              <a:rPr lang="en-US" altLang="en-US" dirty="0" err="1"/>
              <a:t>citra</a:t>
            </a:r>
            <a:r>
              <a:rPr lang="en-US" altLang="en-US" dirty="0"/>
              <a:t> </a:t>
            </a:r>
            <a:r>
              <a:rPr lang="en-US" altLang="en-US" dirty="0" err="1"/>
              <a:t>tersebut</a:t>
            </a:r>
            <a:r>
              <a:rPr lang="en-US" altLang="en-US" dirty="0"/>
              <a:t> </a:t>
            </a:r>
            <a:r>
              <a:rPr lang="en-US" altLang="en-US" dirty="0" err="1"/>
              <a:t>memiliki</a:t>
            </a:r>
            <a:r>
              <a:rPr lang="en-US" altLang="en-US" dirty="0"/>
              <a:t> </a:t>
            </a:r>
            <a:r>
              <a:rPr lang="en-US" altLang="en-US" dirty="0" err="1"/>
              <a:t>kompleksitas</a:t>
            </a:r>
            <a:r>
              <a:rPr lang="en-US" altLang="en-US" dirty="0"/>
              <a:t> </a:t>
            </a:r>
            <a:r>
              <a:rPr lang="en-US" altLang="en-US" dirty="0" err="1"/>
              <a:t>tinggi</a:t>
            </a:r>
            <a:r>
              <a:rPr lang="en-US" altLang="en-US" dirty="0"/>
              <a:t>.</a:t>
            </a:r>
          </a:p>
          <a:p>
            <a:endParaRPr lang="en-US" altLang="en-US" sz="2400" dirty="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69AD447B-E622-444B-B89D-66BB55764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78A42757-EF63-4830-9330-031EA1E6431E}" type="slidenum">
              <a:rPr lang="en-US" altLang="en-US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3">
            <a:extLst>
              <a:ext uri="{FF2B5EF4-FFF2-40B4-BE49-F238E27FC236}">
                <a16:creationId xmlns:a16="http://schemas.microsoft.com/office/drawing/2014/main" id="{6209EE87-C5E0-44FF-89EE-2C02036D5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A598B970-9B3D-45CA-BD63-4085A3124D86}" type="slidenum">
              <a:rPr lang="en-US" altLang="en-US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028" name="Picture 2">
            <a:extLst>
              <a:ext uri="{FF2B5EF4-FFF2-40B4-BE49-F238E27FC236}">
                <a16:creationId xmlns:a16="http://schemas.microsoft.com/office/drawing/2014/main" id="{11A9AE18-9D3B-4A3B-8E4D-CF2E65343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344125"/>
            <a:ext cx="59817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Content Placeholder 5">
            <a:extLst>
              <a:ext uri="{FF2B5EF4-FFF2-40B4-BE49-F238E27FC236}">
                <a16:creationId xmlns:a16="http://schemas.microsoft.com/office/drawing/2014/main" id="{449E7EAA-B734-4B1C-9B3F-C3C2829A2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3357564"/>
            <a:ext cx="9834880" cy="3286125"/>
          </a:xfrm>
        </p:spPr>
        <p:txBody>
          <a:bodyPr/>
          <a:lstStyle/>
          <a:p>
            <a:r>
              <a:rPr lang="en-US" altLang="en-US" sz="2400" dirty="0"/>
              <a:t>Pada </a:t>
            </a:r>
            <a:r>
              <a:rPr lang="en-US" altLang="en-US" sz="2400" dirty="0" err="1"/>
              <a:t>gambar</a:t>
            </a:r>
            <a:r>
              <a:rPr lang="en-US" altLang="en-US" sz="2400" dirty="0"/>
              <a:t> (a), </a:t>
            </a:r>
            <a:r>
              <a:rPr lang="en-US" altLang="en-US" sz="2400" dirty="0" err="1"/>
              <a:t>jumlah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perubahan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warna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hitam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putih</a:t>
            </a:r>
            <a:r>
              <a:rPr lang="en-US" altLang="en-US" sz="2400" dirty="0"/>
              <a:t> = 4.</a:t>
            </a:r>
          </a:p>
          <a:p>
            <a:r>
              <a:rPr lang="en-US" altLang="en-US" sz="2400" dirty="0"/>
              <a:t>Pada </a:t>
            </a:r>
            <a:r>
              <a:rPr lang="en-US" altLang="en-US" sz="2400" dirty="0" err="1"/>
              <a:t>gambar</a:t>
            </a:r>
            <a:r>
              <a:rPr lang="en-US" altLang="en-US" sz="2400" dirty="0"/>
              <a:t> (b), </a:t>
            </a:r>
            <a:r>
              <a:rPr lang="en-US" altLang="en-US" sz="2400" dirty="0" err="1"/>
              <a:t>jumlah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perubahan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warna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hitam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putih</a:t>
            </a:r>
            <a:r>
              <a:rPr lang="en-US" altLang="en-US" sz="2400" dirty="0"/>
              <a:t> = 20.</a:t>
            </a:r>
          </a:p>
          <a:p>
            <a:endParaRPr lang="en-US" altLang="en-US" sz="2400" dirty="0"/>
          </a:p>
          <a:p>
            <a:r>
              <a:rPr lang="en-US" altLang="en-US" sz="2400" dirty="0" err="1"/>
              <a:t>Kompleksitas</a:t>
            </a:r>
            <a:r>
              <a:rPr lang="en-US" altLang="en-US" sz="2400" dirty="0"/>
              <a:t> (</a:t>
            </a:r>
            <a:r>
              <a:rPr lang="en-US" altLang="en-US" sz="2400" dirty="0">
                <a:sym typeface="Symbol" panose="05050102010706020507" pitchFamily="18" charset="2"/>
              </a:rPr>
              <a:t>) </a:t>
            </a:r>
            <a:r>
              <a:rPr lang="en-US" altLang="en-US" sz="2400" dirty="0" err="1">
                <a:sym typeface="Symbol" panose="05050102010706020507" pitchFamily="18" charset="2"/>
              </a:rPr>
              <a:t>dihitung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dengan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rumus</a:t>
            </a:r>
            <a:endParaRPr lang="en-US" altLang="en-US" sz="2400" dirty="0">
              <a:sym typeface="Symbol" panose="05050102010706020507" pitchFamily="18" charset="2"/>
            </a:endParaRPr>
          </a:p>
          <a:p>
            <a:endParaRPr lang="en-US" altLang="en-US" sz="2400" dirty="0"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	yang </a:t>
            </a:r>
            <a:r>
              <a:rPr lang="en-US" altLang="en-US" sz="2400" dirty="0" err="1">
                <a:sym typeface="Symbol" panose="05050102010706020507" pitchFamily="18" charset="2"/>
              </a:rPr>
              <a:t>dalam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hal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ini</a:t>
            </a:r>
            <a:r>
              <a:rPr lang="en-US" altLang="en-US" sz="2400" dirty="0">
                <a:sym typeface="Symbol" panose="05050102010706020507" pitchFamily="18" charset="2"/>
              </a:rPr>
              <a:t>, </a:t>
            </a:r>
            <a:r>
              <a:rPr lang="en-US" altLang="en-US" sz="2400" i="1" dirty="0">
                <a:sym typeface="Symbol" panose="05050102010706020507" pitchFamily="18" charset="2"/>
              </a:rPr>
              <a:t>k</a:t>
            </a:r>
            <a:r>
              <a:rPr lang="en-US" altLang="en-US" sz="2400" dirty="0">
                <a:sym typeface="Symbol" panose="05050102010706020507" pitchFamily="18" charset="2"/>
              </a:rPr>
              <a:t> = </a:t>
            </a:r>
            <a:r>
              <a:rPr lang="en-US" altLang="en-US" sz="2400" dirty="0" err="1">
                <a:sym typeface="Symbol" panose="05050102010706020507" pitchFamily="18" charset="2"/>
              </a:rPr>
              <a:t>jumlah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perubahan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warna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hitam</a:t>
            </a:r>
            <a:r>
              <a:rPr lang="en-US" altLang="en-US" sz="2400" dirty="0">
                <a:sym typeface="Symbol" panose="05050102010706020507" pitchFamily="18" charset="2"/>
              </a:rPr>
              <a:t> dan </a:t>
            </a:r>
            <a:r>
              <a:rPr lang="en-US" altLang="en-US" sz="2400" dirty="0" err="1">
                <a:sym typeface="Symbol" panose="05050102010706020507" pitchFamily="18" charset="2"/>
              </a:rPr>
              <a:t>putih</a:t>
            </a:r>
            <a:r>
              <a:rPr lang="en-US" altLang="en-US" sz="2400" dirty="0">
                <a:sym typeface="Symbol" panose="05050102010706020507" pitchFamily="18" charset="2"/>
              </a:rPr>
              <a:t> dan </a:t>
            </a:r>
            <a:r>
              <a:rPr lang="en-US" altLang="en-US" sz="2400" i="1" dirty="0">
                <a:sym typeface="Symbol" panose="05050102010706020507" pitchFamily="18" charset="2"/>
              </a:rPr>
              <a:t>n</a:t>
            </a:r>
            <a:r>
              <a:rPr lang="en-US" altLang="en-US" sz="2400" dirty="0">
                <a:sym typeface="Symbol" panose="05050102010706020507" pitchFamily="18" charset="2"/>
              </a:rPr>
              <a:t> = </a:t>
            </a:r>
            <a:r>
              <a:rPr lang="en-US" altLang="en-US" sz="2400" dirty="0" err="1">
                <a:sym typeface="Symbol" panose="05050102010706020507" pitchFamily="18" charset="2"/>
              </a:rPr>
              <a:t>jumlah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kemungkinan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perubahan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warna</a:t>
            </a:r>
            <a:r>
              <a:rPr lang="en-US" altLang="en-US" sz="2400" dirty="0">
                <a:sym typeface="Symbol" panose="05050102010706020507" pitchFamily="18" charset="2"/>
              </a:rPr>
              <a:t> di </a:t>
            </a:r>
            <a:r>
              <a:rPr lang="en-US" altLang="en-US" sz="2400" dirty="0" err="1">
                <a:sym typeface="Symbol" panose="05050102010706020507" pitchFamily="18" charset="2"/>
              </a:rPr>
              <a:t>dalam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citra</a:t>
            </a:r>
            <a:r>
              <a:rPr lang="en-US" altLang="en-US" sz="2400" dirty="0">
                <a:sym typeface="Symbol" panose="05050102010706020507" pitchFamily="18" charset="2"/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200" dirty="0"/>
          </a:p>
          <a:p>
            <a:endParaRPr lang="en-US" altLang="en-US" dirty="0"/>
          </a:p>
        </p:txBody>
      </p:sp>
      <p:graphicFrame>
        <p:nvGraphicFramePr>
          <p:cNvPr id="1026" name="Object 3">
            <a:extLst>
              <a:ext uri="{FF2B5EF4-FFF2-40B4-BE49-F238E27FC236}">
                <a16:creationId xmlns:a16="http://schemas.microsoft.com/office/drawing/2014/main" id="{8FDA13E5-9763-4930-B9A7-81B2BB6984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593869"/>
              </p:ext>
            </p:extLst>
          </p:nvPr>
        </p:nvGraphicFramePr>
        <p:xfrm>
          <a:off x="6905353" y="4494032"/>
          <a:ext cx="884237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4" imgW="406048" imgH="393359" progId="Equation.3">
                  <p:embed/>
                </p:oleObj>
              </mc:Choice>
              <mc:Fallback>
                <p:oleObj name="Equation" r:id="rId4" imgW="406048" imgH="393359" progId="Equation.3">
                  <p:embed/>
                  <p:pic>
                    <p:nvPicPr>
                      <p:cNvPr id="1026" name="Object 3">
                        <a:extLst>
                          <a:ext uri="{FF2B5EF4-FFF2-40B4-BE49-F238E27FC236}">
                            <a16:creationId xmlns:a16="http://schemas.microsoft.com/office/drawing/2014/main" id="{8FDA13E5-9763-4930-B9A7-81B2BB6984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353" y="4494032"/>
                        <a:ext cx="884237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92D71247-B089-4D0A-ABB0-B23FF9FDC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/>
              <a:t>Canonical Gray Coding </a:t>
            </a:r>
            <a:r>
              <a:rPr lang="en-US" altLang="en-US" dirty="0"/>
              <a:t>(</a:t>
            </a:r>
            <a:r>
              <a:rPr lang="en-US" altLang="en-US" i="1" dirty="0"/>
              <a:t>CGC</a:t>
            </a:r>
            <a:r>
              <a:rPr lang="en-US" altLang="en-US" dirty="0"/>
              <a:t>)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D206DD7D-A27E-4C51-B5CA-9C4F9118A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19264"/>
            <a:ext cx="10424160" cy="4773611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Proses </a:t>
            </a:r>
            <a:r>
              <a:rPr lang="en-US" altLang="en-US" dirty="0" err="1"/>
              <a:t>penyisipan</a:t>
            </a:r>
            <a:r>
              <a:rPr lang="en-US" altLang="en-US" dirty="0"/>
              <a:t> </a:t>
            </a:r>
            <a:r>
              <a:rPr lang="en-US" altLang="en-US" dirty="0" err="1"/>
              <a:t>pesan</a:t>
            </a:r>
            <a:r>
              <a:rPr lang="en-US" altLang="en-US" dirty="0"/>
              <a:t> pada </a:t>
            </a:r>
            <a:r>
              <a:rPr lang="en-US" altLang="en-US" i="1" dirty="0"/>
              <a:t>bit-plane</a:t>
            </a:r>
            <a:r>
              <a:rPr lang="en-US" altLang="en-US" dirty="0"/>
              <a:t>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baik</a:t>
            </a:r>
            <a:r>
              <a:rPr lang="en-US" altLang="en-US" dirty="0"/>
              <a:t> </a:t>
            </a:r>
            <a:r>
              <a:rPr lang="en-US" altLang="en-US" dirty="0" err="1"/>
              <a:t>dilakukan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sistem</a:t>
            </a:r>
            <a:r>
              <a:rPr lang="en-US" altLang="en-US" dirty="0"/>
              <a:t> </a:t>
            </a:r>
            <a:r>
              <a:rPr lang="en-US" altLang="en-US" i="1" dirty="0"/>
              <a:t>CGC</a:t>
            </a:r>
            <a:r>
              <a:rPr lang="en-US" altLang="en-US" dirty="0"/>
              <a:t> (</a:t>
            </a:r>
            <a:r>
              <a:rPr lang="en-US" altLang="en-US" i="1" dirty="0"/>
              <a:t>Canonical Gray Coding</a:t>
            </a:r>
            <a:r>
              <a:rPr lang="en-US" altLang="en-US" dirty="0"/>
              <a:t>) </a:t>
            </a:r>
            <a:r>
              <a:rPr lang="en-US" altLang="en-US" dirty="0" err="1"/>
              <a:t>ketimbang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sistem</a:t>
            </a:r>
            <a:r>
              <a:rPr lang="en-US" altLang="en-US" dirty="0"/>
              <a:t> </a:t>
            </a:r>
            <a:r>
              <a:rPr lang="en-US" altLang="en-US" i="1" dirty="0"/>
              <a:t>PBC</a:t>
            </a:r>
            <a:r>
              <a:rPr lang="en-US" altLang="en-US" dirty="0"/>
              <a:t>.</a:t>
            </a:r>
          </a:p>
          <a:p>
            <a:endParaRPr lang="en-US" altLang="en-US" dirty="0"/>
          </a:p>
          <a:p>
            <a:r>
              <a:rPr lang="en-US" altLang="en-US" dirty="0" err="1"/>
              <a:t>Mengubah</a:t>
            </a:r>
            <a:r>
              <a:rPr lang="en-US" altLang="en-US" dirty="0"/>
              <a:t> </a:t>
            </a:r>
            <a:r>
              <a:rPr lang="en-US" altLang="en-US" dirty="0" err="1"/>
              <a:t>sistem</a:t>
            </a:r>
            <a:r>
              <a:rPr lang="en-US" altLang="en-US" dirty="0"/>
              <a:t> </a:t>
            </a:r>
            <a:r>
              <a:rPr lang="en-US" altLang="en-US" i="1" dirty="0"/>
              <a:t>PBC</a:t>
            </a:r>
            <a:r>
              <a:rPr lang="en-US" altLang="en-US" dirty="0"/>
              <a:t> </a:t>
            </a:r>
            <a:r>
              <a:rPr lang="en-US" altLang="en-US" dirty="0" err="1"/>
              <a:t>menjadi</a:t>
            </a:r>
            <a:r>
              <a:rPr lang="en-US" altLang="en-US" dirty="0"/>
              <a:t> </a:t>
            </a:r>
            <a:r>
              <a:rPr lang="en-US" altLang="en-US" dirty="0" err="1"/>
              <a:t>sistem</a:t>
            </a:r>
            <a:r>
              <a:rPr lang="en-US" altLang="en-US" dirty="0"/>
              <a:t> </a:t>
            </a:r>
            <a:r>
              <a:rPr lang="en-US" altLang="en-US" i="1" dirty="0"/>
              <a:t>CGC</a:t>
            </a:r>
            <a:r>
              <a:rPr lang="en-US" altLang="en-US" dirty="0"/>
              <a:t> </a:t>
            </a:r>
            <a:r>
              <a:rPr lang="en-US" altLang="en-US" dirty="0" err="1"/>
              <a:t>dilakukan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persamaan</a:t>
            </a:r>
            <a:r>
              <a:rPr lang="en-US" altLang="en-US" dirty="0"/>
              <a:t> </a:t>
            </a:r>
            <a:r>
              <a:rPr lang="en-US" altLang="en-US" i="1" dirty="0"/>
              <a:t>XOR</a:t>
            </a:r>
            <a:r>
              <a:rPr lang="en-US" altLang="en-US" dirty="0"/>
              <a:t> </a:t>
            </a:r>
            <a:r>
              <a:rPr lang="en-US" altLang="en-US" dirty="0" err="1"/>
              <a:t>berikut</a:t>
            </a:r>
            <a:r>
              <a:rPr lang="en-US" altLang="en-US" dirty="0"/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		</a:t>
            </a:r>
            <a:r>
              <a:rPr lang="en-US" altLang="en-US" i="1" dirty="0"/>
              <a:t>g</a:t>
            </a:r>
            <a:r>
              <a:rPr lang="en-US" altLang="en-US" baseline="-25000" dirty="0"/>
              <a:t>1</a:t>
            </a:r>
            <a:r>
              <a:rPr lang="en-US" altLang="en-US" dirty="0"/>
              <a:t> = </a:t>
            </a:r>
            <a:r>
              <a:rPr lang="en-US" altLang="en-US" i="1" dirty="0"/>
              <a:t>b</a:t>
            </a:r>
            <a:r>
              <a:rPr lang="en-US" altLang="en-US" baseline="-25000" dirty="0"/>
              <a:t>1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		</a:t>
            </a:r>
            <a:r>
              <a:rPr lang="en-US" altLang="en-US" i="1" dirty="0" err="1"/>
              <a:t>g</a:t>
            </a:r>
            <a:r>
              <a:rPr lang="en-US" altLang="en-US" i="1" baseline="-25000" dirty="0" err="1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= </a:t>
            </a:r>
            <a:r>
              <a:rPr lang="en-US" altLang="en-US" i="1" dirty="0"/>
              <a:t>b</a:t>
            </a:r>
            <a:r>
              <a:rPr lang="en-US" altLang="en-US" i="1" baseline="-25000" dirty="0"/>
              <a:t>i</a:t>
            </a:r>
            <a:r>
              <a:rPr lang="en-US" altLang="en-US" baseline="-25000" dirty="0"/>
              <a:t> – 1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 </a:t>
            </a:r>
            <a:r>
              <a:rPr lang="en-US" altLang="en-US" i="1" dirty="0">
                <a:sym typeface="Symbol" panose="05050102010706020507" pitchFamily="18" charset="2"/>
              </a:rPr>
              <a:t>b</a:t>
            </a:r>
            <a:r>
              <a:rPr lang="en-US" altLang="en-US" i="1" baseline="-25000" dirty="0">
                <a:sym typeface="Symbol" panose="05050102010706020507" pitchFamily="18" charset="2"/>
              </a:rPr>
              <a:t>i</a:t>
            </a:r>
          </a:p>
          <a:p>
            <a:endParaRPr lang="en-US" altLang="en-US" dirty="0">
              <a:sym typeface="Symbol" panose="05050102010706020507" pitchFamily="18" charset="2"/>
            </a:endParaRPr>
          </a:p>
          <a:p>
            <a:r>
              <a:rPr lang="en-US" altLang="en-US" dirty="0" err="1">
                <a:sym typeface="Symbol" panose="05050102010706020507" pitchFamily="18" charset="2"/>
              </a:rPr>
              <a:t>Sebaliknya</a:t>
            </a:r>
            <a:r>
              <a:rPr lang="en-US" altLang="en-US" dirty="0">
                <a:sym typeface="Symbol" panose="05050102010706020507" pitchFamily="18" charset="2"/>
              </a:rPr>
              <a:t>, </a:t>
            </a:r>
            <a:r>
              <a:rPr lang="en-US" altLang="en-US" dirty="0" err="1">
                <a:sym typeface="Symbol" panose="05050102010706020507" pitchFamily="18" charset="2"/>
              </a:rPr>
              <a:t>mengubah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sistem</a:t>
            </a:r>
            <a:r>
              <a:rPr lang="en-US" altLang="en-US" dirty="0">
                <a:sym typeface="Symbol" panose="05050102010706020507" pitchFamily="18" charset="2"/>
              </a:rPr>
              <a:t> CGC </a:t>
            </a:r>
            <a:r>
              <a:rPr lang="en-US" altLang="en-US" dirty="0" err="1">
                <a:sym typeface="Symbol" panose="05050102010706020507" pitchFamily="18" charset="2"/>
              </a:rPr>
              <a:t>menjadi</a:t>
            </a:r>
            <a:r>
              <a:rPr lang="en-US" altLang="en-US" dirty="0">
                <a:sym typeface="Symbol" panose="05050102010706020507" pitchFamily="18" charset="2"/>
              </a:rPr>
              <a:t> PBC </a:t>
            </a:r>
            <a:r>
              <a:rPr lang="en-US" altLang="en-US" dirty="0" err="1">
                <a:sym typeface="Symbol" panose="05050102010706020507" pitchFamily="18" charset="2"/>
              </a:rPr>
              <a:t>dilakukan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dengan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persamaan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berikut</a:t>
            </a:r>
            <a:r>
              <a:rPr lang="en-US" altLang="en-US" dirty="0">
                <a:sym typeface="Symbol" panose="05050102010706020507" pitchFamily="18" charset="2"/>
              </a:rPr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sym typeface="Symbol" panose="05050102010706020507" pitchFamily="18" charset="2"/>
              </a:rPr>
              <a:t>		</a:t>
            </a:r>
            <a:r>
              <a:rPr lang="en-US" altLang="en-US" i="1" dirty="0"/>
              <a:t>b</a:t>
            </a:r>
            <a:r>
              <a:rPr lang="en-US" altLang="en-US" baseline="-25000" dirty="0"/>
              <a:t>1</a:t>
            </a:r>
            <a:r>
              <a:rPr lang="en-US" altLang="en-US" dirty="0"/>
              <a:t> = </a:t>
            </a:r>
            <a:r>
              <a:rPr lang="en-US" altLang="en-US" i="1" dirty="0"/>
              <a:t>g</a:t>
            </a:r>
            <a:r>
              <a:rPr lang="en-US" altLang="en-US" baseline="-25000" dirty="0"/>
              <a:t>1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		</a:t>
            </a:r>
            <a:r>
              <a:rPr lang="en-US" altLang="en-US" i="1" dirty="0"/>
              <a:t>b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= </a:t>
            </a:r>
            <a:r>
              <a:rPr lang="en-US" altLang="en-US" i="1" dirty="0"/>
              <a:t>b</a:t>
            </a:r>
            <a:r>
              <a:rPr lang="en-US" altLang="en-US" i="1" baseline="-25000" dirty="0"/>
              <a:t>i</a:t>
            </a:r>
            <a:r>
              <a:rPr lang="en-US" altLang="en-US" baseline="-25000" dirty="0"/>
              <a:t> – 1</a:t>
            </a:r>
            <a:r>
              <a:rPr lang="en-US" altLang="en-US" dirty="0"/>
              <a:t> </a:t>
            </a:r>
            <a:r>
              <a:rPr lang="en-US" altLang="en-US">
                <a:sym typeface="Symbol" panose="05050102010706020507" pitchFamily="18" charset="2"/>
              </a:rPr>
              <a:t> </a:t>
            </a:r>
            <a:r>
              <a:rPr lang="en-US" altLang="en-US" i="1">
                <a:sym typeface="Symbol" panose="05050102010706020507" pitchFamily="18" charset="2"/>
              </a:rPr>
              <a:t>g</a:t>
            </a:r>
            <a:r>
              <a:rPr lang="en-US" altLang="en-US" i="1" baseline="-25000">
                <a:sym typeface="Symbol" panose="05050102010706020507" pitchFamily="18" charset="2"/>
              </a:rPr>
              <a:t>i</a:t>
            </a:r>
            <a:endParaRPr lang="en-US" altLang="en-US" i="1" baseline="-25000" dirty="0"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200" dirty="0">
                <a:sym typeface="Symbol" panose="05050102010706020507" pitchFamily="18" charset="2"/>
              </a:rPr>
              <a:t>		</a:t>
            </a:r>
            <a:r>
              <a:rPr lang="en-US" altLang="en-US" sz="2200" dirty="0"/>
              <a:t> </a:t>
            </a: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A520CA75-1C2E-498F-AFA2-86B8875BE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1953BD26-34B7-4F6B-A9D6-585783E082D3}" type="slidenum">
              <a:rPr lang="en-US" altLang="en-US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1469</Words>
  <Application>Microsoft Office PowerPoint</Application>
  <PresentationFormat>Widescreen</PresentationFormat>
  <Paragraphs>174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Comic Sans MS</vt:lpstr>
      <vt:lpstr>Wingdings</vt:lpstr>
      <vt:lpstr>Office Theme</vt:lpstr>
      <vt:lpstr>Microsoft Equation 3.0</vt:lpstr>
      <vt:lpstr>Metode BPCS (Bit-Plane Complexity Segmentation)</vt:lpstr>
      <vt:lpstr>BPCS</vt:lpstr>
      <vt:lpstr>PowerPoint Presentation</vt:lpstr>
      <vt:lpstr>PowerPoint Presentation</vt:lpstr>
      <vt:lpstr>PowerPoint Presentation</vt:lpstr>
      <vt:lpstr>PowerPoint Presentation</vt:lpstr>
      <vt:lpstr>Kompleksitas Citra Biner</vt:lpstr>
      <vt:lpstr>PowerPoint Presentation</vt:lpstr>
      <vt:lpstr>Canonical Gray Coding (CGC)</vt:lpstr>
      <vt:lpstr>PowerPoint Presentation</vt:lpstr>
      <vt:lpstr>Informative Region dan Noise-like Region</vt:lpstr>
      <vt:lpstr>PowerPoint Presentation</vt:lpstr>
      <vt:lpstr>Konyugasi Citra Biner</vt:lpstr>
      <vt:lpstr>PowerPoint Presentation</vt:lpstr>
      <vt:lpstr>Algoritma BPCS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Metode BPCS (Bit-Plane Complexity Segmentation)</dc:title>
  <dc:creator>Rinaldi Munir</dc:creator>
  <cp:lastModifiedBy>Rinaldi Munir</cp:lastModifiedBy>
  <cp:revision>7</cp:revision>
  <dcterms:created xsi:type="dcterms:W3CDTF">2020-09-16T06:00:37Z</dcterms:created>
  <dcterms:modified xsi:type="dcterms:W3CDTF">2020-09-16T10:49:29Z</dcterms:modified>
</cp:coreProperties>
</file>