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78" r:id="rId3"/>
    <p:sldId id="27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7AAEB-6843-42DD-B278-7EB7409C279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EBC1A-7B72-42CF-A176-2AC5EB83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03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DA346F-8516-42F8-9CC8-7FB90316BEE6}" type="slidenum">
              <a:rPr lang="en-GB" altLang="en-US" sz="1200"/>
              <a:pPr/>
              <a:t>1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765836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C3F25-7451-471E-8818-99D1258A4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26A8F-7874-4F47-9DA4-9082D198E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C4634-8296-48E0-9D83-B6F8A6152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ED92-70D0-40D7-8460-31E9A0595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5EA2A-E0F7-4D71-B9DB-013856AE0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6807D-29F0-404A-BC82-E7BA887B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0850F2-3562-4BC1-A753-8F57DE5E2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7F315-EEC6-4F69-84DE-B0D78CFE7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CB64A-1F1C-4F6C-A6E3-50C360A1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4CC49-0CF3-4ECF-991E-E745A2B20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3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C1D86E-5D9D-4F62-9A02-A910413A24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86A08-F24B-42FF-A0FC-36CFA23D5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5C562-5239-40C1-A5E2-FEBD73347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6A34D-57B8-4294-8082-8D451687F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5355E-D6C9-432A-9C0E-481FB6CA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0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B35D6-B367-4963-8111-310D732E7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8EC4F-1865-412E-BAF7-2B23C350C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D6D6E-5F5E-4532-8FBA-5CB08A4D7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AD9FB-BFB2-4777-A6FF-5E823FA61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1FDF9-053F-47E9-896B-E9EEB2402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7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88EBB-8D9A-4128-A3B3-A79C0C6C3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FAAC8-231E-4A2A-8CFA-C7D52BF53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6E6AC-98EA-45F1-9EF4-EC77F01B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88CCB-14AB-464F-9D03-4BE8A224D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B8E8E-DEF0-407F-9346-3771ACA3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0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CA8A5-A19A-4258-80D9-C48CAB6F1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D482A-9817-4DEE-9B21-DA182314D6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DDA919-E4D1-48DB-BEB6-7A1802FA5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797A5-D903-4BFB-8DF5-07943264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14394-8480-4EFB-A805-D7C4CF2E0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2EDEC-DF30-4553-AF00-343DB603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4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26084-985F-41F2-9BC0-9D6BD001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9EC9F-B0A1-4C17-BA38-24E12D90F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A0984-1B45-4D4B-9B8A-A51E41FFA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5F92FF-1B70-4E08-8313-B24BBE529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EA496A-F870-498F-B2B3-5CC6990E5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08C90D-39FD-4DE5-BD48-7406CE6D4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E0246E-6797-46CC-9E61-9456D73D5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D01ECD-6129-4DB6-8FF9-4E33E61CE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176D9-9DBE-4783-846D-317EA8830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71E80A-0152-4E37-861C-7AB89095C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D0A0B1-EEDB-41A0-995D-65465BD46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74A19-F3FE-47D1-87AC-3703C3F08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8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010818-2789-4B70-9C20-0A61F67F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8A6F40-6ACA-4E1D-86C4-5A79267A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38BE0-EF40-4347-A118-7951B9011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7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6D325-9A74-41F4-8B7E-5331AF76F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E4CFD-9DE5-42E5-8402-D893038DE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709C4-7CAA-4F02-A1DF-74A6C3B6D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BE7EE-CA45-4BF3-81FD-63EFC2C8C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2D2B7A-1075-47C3-8B00-99A6B791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7E04A-899A-456B-83AB-B0C0500E1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1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26162-D142-4422-9614-4ACB6C828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2BA7C4-359C-4176-9791-760F748DB3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7FDDF5-ADEE-490B-8BB9-2210B7950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EB0066-7D25-4014-9AC8-C2C205F29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9EA2D-32CB-40EE-8289-ABB2B8EE2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6717C-AB9F-4673-B477-540F10425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8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1C277-42ED-49D9-A8AF-72C36EFC7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ED07A-9351-4719-B3CC-6F63BBFF3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AB025-BEF9-41CA-8982-D3154743E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99A10-6DF1-4258-907A-F9396EC7C8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91F94-0CCE-49B7-BF16-92302BF71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56DFB-8A5A-4DBA-801B-48139569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27AF3-A384-4F94-8496-772F6BE11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3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>
                <a:solidFill>
                  <a:schemeClr val="tx2"/>
                </a:solidFill>
              </a:rPr>
              <a:t>Rinaldi </a:t>
            </a:r>
            <a:r>
              <a:rPr lang="en-GB" altLang="en-US" sz="1400" dirty="0" err="1">
                <a:solidFill>
                  <a:schemeClr val="tx2"/>
                </a:solidFill>
              </a:rPr>
              <a:t>Munir</a:t>
            </a:r>
            <a:r>
              <a:rPr lang="en-GB" altLang="en-US" sz="1400" dirty="0">
                <a:solidFill>
                  <a:schemeClr val="tx2"/>
                </a:solidFill>
              </a:rPr>
              <a:t>/IF4020 </a:t>
            </a:r>
            <a:r>
              <a:rPr lang="en-GB" altLang="en-US" sz="1400" dirty="0" err="1">
                <a:solidFill>
                  <a:schemeClr val="tx2"/>
                </a:solidFill>
              </a:rPr>
              <a:t>Kriptografi</a:t>
            </a:r>
            <a:endParaRPr lang="en-GB" altLang="en-US" sz="1400" dirty="0">
              <a:solidFill>
                <a:schemeClr val="tx2"/>
              </a:solidFill>
            </a:endParaRPr>
          </a:p>
        </p:txBody>
      </p:sp>
      <p:sp>
        <p:nvSpPr>
          <p:cNvPr id="4099" name="Rectangle 2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7276A6-A886-4E9D-B727-5D2CEFC3861C}" type="slidenum">
              <a:rPr lang="en-GB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5960" y="1488440"/>
            <a:ext cx="8742680" cy="1447800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Knapsack</a:t>
            </a:r>
            <a:endParaRPr lang="en-GB" altLang="en-US" sz="32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08515" y="94320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kuliah</a:t>
            </a:r>
            <a:r>
              <a:rPr lang="en-US" altLang="en-US" sz="2400" dirty="0"/>
              <a:t> IF4020 </a:t>
            </a:r>
            <a:r>
              <a:rPr lang="en-US" altLang="en-US" sz="2400" dirty="0" err="1"/>
              <a:t>Kriptografi</a:t>
            </a:r>
            <a:endParaRPr lang="en-GB" altLang="en-US" sz="24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676400" y="3659936"/>
            <a:ext cx="9144000" cy="2106559"/>
          </a:xfrm>
        </p:spPr>
        <p:txBody>
          <a:bodyPr>
            <a:normAutofit/>
          </a:bodyPr>
          <a:lstStyle/>
          <a:p>
            <a:r>
              <a:rPr lang="en-US" b="1" dirty="0"/>
              <a:t>Oleh: Rinaldi Munir</a:t>
            </a:r>
          </a:p>
          <a:p>
            <a:endParaRPr lang="en-US" b="1" dirty="0"/>
          </a:p>
          <a:p>
            <a:r>
              <a:rPr lang="en-US" b="1" dirty="0"/>
              <a:t>Prodi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 err="1"/>
              <a:t>Sekolah</a:t>
            </a:r>
            <a:r>
              <a:rPr lang="en-US" b="1" dirty="0"/>
              <a:t> </a:t>
            </a:r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Elektro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Informatika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36747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60" y="955040"/>
            <a:ext cx="11094720" cy="5171124"/>
          </a:xfrm>
        </p:spPr>
        <p:txBody>
          <a:bodyPr>
            <a:normAutofit/>
          </a:bodyPr>
          <a:lstStyle/>
          <a:p>
            <a:pPr marL="1371600" lvl="2" indent="-457200">
              <a:buFont typeface="+mj-lt"/>
              <a:buAutoNum type="arabicParenR" startAt="4"/>
            </a:pPr>
            <a:r>
              <a:rPr lang="en-US" sz="2800" dirty="0" err="1"/>
              <a:t>Bobot</a:t>
            </a:r>
            <a:r>
              <a:rPr lang="en-US" sz="2800" dirty="0"/>
              <a:t> total </a:t>
            </a:r>
            <a:r>
              <a:rPr lang="en-US" sz="2800" dirty="0" err="1"/>
              <a:t>sekarang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18 – 13 = 5.</a:t>
            </a:r>
          </a:p>
          <a:p>
            <a:pPr marL="1371600" lvl="2" indent="-457200">
              <a:spcBef>
                <a:spcPts val="1800"/>
              </a:spcBef>
              <a:buFont typeface="+mj-lt"/>
              <a:buAutoNum type="arabicParenR" startAt="4"/>
            </a:pPr>
            <a:r>
              <a:rPr lang="en-US" sz="2800" dirty="0" err="1"/>
              <a:t>Bandingkan</a:t>
            </a:r>
            <a:r>
              <a:rPr lang="en-US" sz="2800" dirty="0"/>
              <a:t> 5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bobot</a:t>
            </a:r>
            <a:r>
              <a:rPr lang="en-US" sz="2800" dirty="0"/>
              <a:t> </a:t>
            </a:r>
            <a:r>
              <a:rPr lang="en-US" sz="2800" dirty="0" err="1"/>
              <a:t>terbesar</a:t>
            </a:r>
            <a:r>
              <a:rPr lang="en-US" sz="2800" dirty="0"/>
              <a:t> </a:t>
            </a:r>
            <a:r>
              <a:rPr lang="en-US" sz="2800" dirty="0" err="1"/>
              <a:t>kedua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6. Karena 6 &gt; 5, </a:t>
            </a:r>
            <a:r>
              <a:rPr lang="en-US" sz="2800" dirty="0" err="1"/>
              <a:t>maka</a:t>
            </a:r>
            <a:r>
              <a:rPr lang="en-US" sz="2800" dirty="0"/>
              <a:t> 6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dimasukkan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i="1" dirty="0"/>
              <a:t>knapsack</a:t>
            </a:r>
            <a:r>
              <a:rPr lang="en-US" sz="2800" dirty="0"/>
              <a:t>. </a:t>
            </a:r>
            <a:r>
              <a:rPr lang="en-US" sz="2800" dirty="0">
                <a:sym typeface="Symbol" panose="05050102010706020507" pitchFamily="18" charset="2"/>
              </a:rPr>
              <a:t> </a:t>
            </a:r>
            <a:r>
              <a:rPr lang="en-US" sz="28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8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3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 = 0</a:t>
            </a:r>
            <a:endParaRPr lang="en-US" sz="2800" dirty="0">
              <a:solidFill>
                <a:srgbClr val="FF0000"/>
              </a:solidFill>
            </a:endParaRPr>
          </a:p>
          <a:p>
            <a:pPr marL="1371600" lvl="2" indent="-457200">
              <a:spcBef>
                <a:spcPts val="1800"/>
              </a:spcBef>
              <a:buFont typeface="+mj-lt"/>
              <a:buAutoNum type="arabicParenR" startAt="4"/>
            </a:pPr>
            <a:r>
              <a:rPr lang="en-US" sz="2800" dirty="0" err="1"/>
              <a:t>Bandingkan</a:t>
            </a:r>
            <a:r>
              <a:rPr lang="en-US" sz="2800" dirty="0"/>
              <a:t> 5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bobot</a:t>
            </a:r>
            <a:r>
              <a:rPr lang="en-US" sz="2800" dirty="0"/>
              <a:t> </a:t>
            </a:r>
            <a:r>
              <a:rPr lang="en-US" sz="2800" dirty="0" err="1"/>
              <a:t>terbesar</a:t>
            </a:r>
            <a:r>
              <a:rPr lang="en-US" sz="2800" dirty="0"/>
              <a:t> </a:t>
            </a:r>
            <a:r>
              <a:rPr lang="en-US" sz="2800" dirty="0" err="1"/>
              <a:t>berikutnya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3.  Karena 3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5, </a:t>
            </a:r>
            <a:r>
              <a:rPr lang="en-US" sz="2800" dirty="0" err="1"/>
              <a:t>maka</a:t>
            </a:r>
            <a:r>
              <a:rPr lang="en-US" sz="2800" dirty="0"/>
              <a:t> 3 </a:t>
            </a:r>
            <a:r>
              <a:rPr lang="en-US" sz="2800" dirty="0" err="1"/>
              <a:t>dimasukkan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i="1" dirty="0"/>
              <a:t>knapsack</a:t>
            </a:r>
            <a:r>
              <a:rPr lang="en-US" sz="2800" dirty="0"/>
              <a:t>. </a:t>
            </a:r>
            <a:r>
              <a:rPr lang="en-US" sz="2800" dirty="0">
                <a:sym typeface="Symbol" panose="05050102010706020507" pitchFamily="18" charset="2"/>
              </a:rPr>
              <a:t> </a:t>
            </a:r>
            <a:r>
              <a:rPr lang="en-US" sz="28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8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 = 1</a:t>
            </a:r>
            <a:endParaRPr lang="en-US" sz="2800" dirty="0"/>
          </a:p>
          <a:p>
            <a:pPr marL="1371600" lvl="2" indent="-457200">
              <a:spcBef>
                <a:spcPts val="1800"/>
              </a:spcBef>
              <a:buFont typeface="+mj-lt"/>
              <a:buAutoNum type="arabicParenR" startAt="4"/>
            </a:pPr>
            <a:r>
              <a:rPr lang="en-US" sz="2800" dirty="0" err="1"/>
              <a:t>Bobot</a:t>
            </a:r>
            <a:r>
              <a:rPr lang="en-US" sz="2800" dirty="0"/>
              <a:t> total </a:t>
            </a:r>
            <a:r>
              <a:rPr lang="en-US" sz="2800" dirty="0" err="1"/>
              <a:t>sekarang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5 – 3 = 2.</a:t>
            </a:r>
          </a:p>
          <a:p>
            <a:pPr marL="1371600" lvl="2" indent="-457200">
              <a:spcBef>
                <a:spcPts val="1800"/>
              </a:spcBef>
              <a:buFont typeface="+mj-lt"/>
              <a:buAutoNum type="arabicParenR" startAt="4"/>
            </a:pPr>
            <a:r>
              <a:rPr lang="en-US" sz="2800" dirty="0" err="1"/>
              <a:t>Bandingkan</a:t>
            </a:r>
            <a:r>
              <a:rPr lang="en-US" sz="2800" dirty="0"/>
              <a:t> 2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bobot</a:t>
            </a:r>
            <a:r>
              <a:rPr lang="en-US" sz="2800" dirty="0"/>
              <a:t> </a:t>
            </a:r>
            <a:r>
              <a:rPr lang="en-US" sz="2800" dirty="0" err="1"/>
              <a:t>terbesar</a:t>
            </a:r>
            <a:r>
              <a:rPr lang="en-US" sz="2800" dirty="0"/>
              <a:t> </a:t>
            </a:r>
            <a:r>
              <a:rPr lang="en-US" sz="2800" dirty="0" err="1"/>
              <a:t>berikutnya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2. Karena 2 </a:t>
            </a:r>
            <a:r>
              <a:rPr lang="en-US" sz="2800" dirty="0">
                <a:sym typeface="Symbol"/>
              </a:rPr>
              <a:t></a:t>
            </a:r>
            <a:r>
              <a:rPr lang="en-US" sz="2800" dirty="0"/>
              <a:t> 2, </a:t>
            </a:r>
            <a:r>
              <a:rPr lang="en-US" sz="2800" dirty="0" err="1"/>
              <a:t>maka</a:t>
            </a:r>
            <a:r>
              <a:rPr lang="en-US" sz="2800" dirty="0"/>
              <a:t> 2 </a:t>
            </a:r>
            <a:r>
              <a:rPr lang="en-US" sz="2800" dirty="0" err="1"/>
              <a:t>dimasukkan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i="1" dirty="0"/>
              <a:t>knapsack</a:t>
            </a:r>
            <a:r>
              <a:rPr lang="en-US" sz="2800" dirty="0"/>
              <a:t>. </a:t>
            </a:r>
            <a:r>
              <a:rPr lang="en-US" sz="2800" dirty="0">
                <a:sym typeface="Symbol" panose="05050102010706020507" pitchFamily="18" charset="2"/>
              </a:rPr>
              <a:t> </a:t>
            </a:r>
            <a:r>
              <a:rPr lang="en-US" sz="28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800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 = 0</a:t>
            </a:r>
            <a:endParaRPr lang="en-US" sz="2800" dirty="0">
              <a:solidFill>
                <a:srgbClr val="FF0000"/>
              </a:solidFill>
            </a:endParaRPr>
          </a:p>
          <a:p>
            <a:pPr marL="1371600" lvl="2" indent="-457200">
              <a:spcBef>
                <a:spcPts val="1800"/>
              </a:spcBef>
              <a:buFont typeface="+mj-lt"/>
              <a:buAutoNum type="arabicParenR" startAt="4"/>
            </a:pPr>
            <a:r>
              <a:rPr lang="en-US" sz="2800" dirty="0" err="1"/>
              <a:t>Bobot</a:t>
            </a:r>
            <a:r>
              <a:rPr lang="en-US" sz="2800" dirty="0"/>
              <a:t> total </a:t>
            </a:r>
            <a:r>
              <a:rPr lang="en-US" sz="2800" dirty="0" err="1"/>
              <a:t>sekarang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2 – 2 = 0.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560" y="710882"/>
            <a:ext cx="10668000" cy="582803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000" dirty="0"/>
              <a:t>	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bobot</a:t>
            </a:r>
            <a:r>
              <a:rPr lang="en-US" sz="3600" dirty="0"/>
              <a:t> total </a:t>
            </a:r>
            <a:r>
              <a:rPr lang="en-US" sz="3600" dirty="0" err="1"/>
              <a:t>tersisa</a:t>
            </a:r>
            <a:r>
              <a:rPr lang="en-US" sz="3600" dirty="0"/>
              <a:t> = 0, </a:t>
            </a:r>
            <a:r>
              <a:rPr lang="en-US" sz="3600" dirty="0" err="1"/>
              <a:t>maka</a:t>
            </a:r>
            <a:r>
              <a:rPr lang="en-US" sz="3600" dirty="0"/>
              <a:t> </a:t>
            </a:r>
            <a:r>
              <a:rPr lang="en-US" sz="3600" dirty="0" err="1"/>
              <a:t>solusi</a:t>
            </a:r>
            <a:r>
              <a:rPr lang="en-US" sz="3600" dirty="0"/>
              <a:t> </a:t>
            </a:r>
            <a:r>
              <a:rPr lang="en-US" sz="3600" dirty="0" err="1"/>
              <a:t>persoalan</a:t>
            </a:r>
            <a:r>
              <a:rPr lang="en-US" sz="3600" dirty="0"/>
              <a:t> </a:t>
            </a:r>
            <a:r>
              <a:rPr lang="en-US" sz="3600" i="1" dirty="0" err="1"/>
              <a:t>superincreasing</a:t>
            </a:r>
            <a:r>
              <a:rPr lang="en-US" sz="3600" i="1" dirty="0"/>
              <a:t> knapsack</a:t>
            </a:r>
            <a:r>
              <a:rPr lang="en-US" sz="3600" dirty="0"/>
              <a:t> </a:t>
            </a:r>
            <a:r>
              <a:rPr lang="en-US" sz="3600" dirty="0" err="1"/>
              <a:t>ditemukan</a:t>
            </a:r>
            <a:r>
              <a:rPr lang="en-US" sz="3600" dirty="0"/>
              <a:t>. </a:t>
            </a:r>
            <a:r>
              <a:rPr lang="en-US" sz="3600" dirty="0" err="1"/>
              <a:t>Barisan</a:t>
            </a:r>
            <a:r>
              <a:rPr lang="en-US" sz="3600" dirty="0"/>
              <a:t> </a:t>
            </a:r>
            <a:r>
              <a:rPr lang="en-US" sz="3600" dirty="0" err="1"/>
              <a:t>bobot</a:t>
            </a:r>
            <a:r>
              <a:rPr lang="en-US" sz="3600" dirty="0"/>
              <a:t> yang </a:t>
            </a:r>
            <a:r>
              <a:rPr lang="en-US" sz="3600" dirty="0" err="1"/>
              <a:t>dimasukkan</a:t>
            </a:r>
            <a:r>
              <a:rPr lang="en-US" sz="3600" dirty="0"/>
              <a:t> </a:t>
            </a:r>
            <a:r>
              <a:rPr lang="en-US" sz="3600" dirty="0" err="1"/>
              <a:t>ke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i="1" dirty="0"/>
              <a:t>knapsack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 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dirty="0"/>
              <a:t>		{2, 3, – , 13, – , 52}  </a:t>
            </a:r>
          </a:p>
          <a:p>
            <a:pPr>
              <a:buNone/>
            </a:pPr>
            <a:r>
              <a:rPr lang="en-US" sz="3600" dirty="0"/>
              <a:t>	</a:t>
            </a:r>
          </a:p>
          <a:p>
            <a:pPr>
              <a:buNone/>
            </a:pPr>
            <a:r>
              <a:rPr lang="en-US" sz="3600" dirty="0"/>
              <a:t>	</a:t>
            </a:r>
            <a:r>
              <a:rPr lang="en-US" sz="3600" dirty="0" err="1"/>
              <a:t>sehingga</a:t>
            </a:r>
            <a:endParaRPr lang="en-US" sz="3600" dirty="0"/>
          </a:p>
          <a:p>
            <a:pPr>
              <a:buNone/>
            </a:pPr>
            <a:r>
              <a:rPr lang="en-US" sz="3600" dirty="0"/>
              <a:t> </a:t>
            </a:r>
          </a:p>
          <a:p>
            <a:pPr>
              <a:buNone/>
            </a:pPr>
            <a:r>
              <a:rPr lang="en-US" sz="3600" dirty="0"/>
              <a:t>	   70 = (1 </a:t>
            </a:r>
            <a:r>
              <a:rPr lang="en-US" sz="3600" dirty="0">
                <a:sym typeface="Symbol"/>
              </a:rPr>
              <a:t></a:t>
            </a:r>
            <a:r>
              <a:rPr lang="en-US" sz="3600" dirty="0"/>
              <a:t> 2) + (1 </a:t>
            </a:r>
            <a:r>
              <a:rPr lang="en-US" sz="3600" dirty="0">
                <a:sym typeface="Symbol"/>
              </a:rPr>
              <a:t></a:t>
            </a:r>
            <a:r>
              <a:rPr lang="en-US" sz="3600" dirty="0"/>
              <a:t> 3) + (0 </a:t>
            </a:r>
            <a:r>
              <a:rPr lang="en-US" sz="3600" dirty="0">
                <a:sym typeface="Symbol"/>
              </a:rPr>
              <a:t></a:t>
            </a:r>
            <a:r>
              <a:rPr lang="en-US" sz="3600" dirty="0"/>
              <a:t> 6) + (1 </a:t>
            </a:r>
            <a:r>
              <a:rPr lang="en-US" sz="3600" dirty="0">
                <a:sym typeface="Symbol"/>
              </a:rPr>
              <a:t></a:t>
            </a:r>
            <a:r>
              <a:rPr lang="en-US" sz="3600" dirty="0"/>
              <a:t> 13) + </a:t>
            </a:r>
          </a:p>
          <a:p>
            <a:pPr>
              <a:buNone/>
            </a:pPr>
            <a:r>
              <a:rPr lang="en-US" sz="3600" dirty="0"/>
              <a:t>		     (0 </a:t>
            </a:r>
            <a:r>
              <a:rPr lang="en-US" sz="3600" dirty="0">
                <a:sym typeface="Symbol"/>
              </a:rPr>
              <a:t></a:t>
            </a:r>
            <a:r>
              <a:rPr lang="en-US" sz="3600" dirty="0"/>
              <a:t> 27) + (1 </a:t>
            </a:r>
            <a:r>
              <a:rPr lang="en-US" sz="3600" dirty="0">
                <a:sym typeface="Symbol"/>
              </a:rPr>
              <a:t></a:t>
            </a:r>
            <a:r>
              <a:rPr lang="en-US" sz="3600" dirty="0"/>
              <a:t> 52)</a:t>
            </a:r>
          </a:p>
          <a:p>
            <a:pPr>
              <a:buNone/>
            </a:pPr>
            <a:r>
              <a:rPr lang="en-US" sz="3600" dirty="0"/>
              <a:t> </a:t>
            </a:r>
          </a:p>
          <a:p>
            <a:pPr>
              <a:buNone/>
            </a:pPr>
            <a:r>
              <a:rPr lang="en-US" sz="3600" dirty="0"/>
              <a:t>	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kata</a:t>
            </a:r>
            <a:r>
              <a:rPr lang="en-US" sz="3600" dirty="0"/>
              <a:t> lain, </a:t>
            </a:r>
            <a:r>
              <a:rPr lang="en-US" sz="3600" dirty="0" err="1"/>
              <a:t>plainteks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kriptogram</a:t>
            </a:r>
            <a:r>
              <a:rPr lang="en-US" sz="3600" dirty="0"/>
              <a:t> 70 </a:t>
            </a:r>
            <a:r>
              <a:rPr lang="en-US" sz="3600" dirty="0" err="1"/>
              <a:t>adalah</a:t>
            </a:r>
            <a:endParaRPr lang="en-US" sz="3600" dirty="0"/>
          </a:p>
          <a:p>
            <a:pPr>
              <a:buNone/>
            </a:pPr>
            <a:r>
              <a:rPr lang="en-US" sz="3600" dirty="0"/>
              <a:t>		 </a:t>
            </a:r>
            <a:r>
              <a:rPr lang="en-US" sz="3600" dirty="0">
                <a:solidFill>
                  <a:srgbClr val="FF0000"/>
                </a:solidFill>
              </a:rPr>
              <a:t>110101</a:t>
            </a:r>
            <a:r>
              <a:rPr lang="en-US" sz="3600" dirty="0"/>
              <a:t>.</a:t>
            </a:r>
          </a:p>
          <a:p>
            <a:pPr>
              <a:buNone/>
            </a:pPr>
            <a:r>
              <a:rPr lang="en-US" sz="3600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latin typeface="+mn-lt"/>
              </a:rPr>
              <a:t>Algoritma</a:t>
            </a:r>
            <a:r>
              <a:rPr lang="en-US" b="1" dirty="0">
                <a:latin typeface="+mn-lt"/>
              </a:rPr>
              <a:t> </a:t>
            </a:r>
            <a:r>
              <a:rPr lang="en-US" b="1" i="1" dirty="0">
                <a:latin typeface="+mn-lt"/>
              </a:rPr>
              <a:t>Knapsack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Kunci-Publik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lemah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didekripsi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plainteksnya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i="1" dirty="0"/>
              <a:t> knapsack </a:t>
            </a:r>
            <a:r>
              <a:rPr lang="en-US" dirty="0" err="1"/>
              <a:t>atau</a:t>
            </a:r>
            <a:r>
              <a:rPr lang="en-US" i="1" dirty="0"/>
              <a:t> normal knapsack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yang </a:t>
            </a:r>
            <a:r>
              <a:rPr lang="en-US" dirty="0" err="1"/>
              <a:t>sulit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)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eksponensial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memecahkannya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dimodifikasi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i="1" dirty="0"/>
              <a:t> knapsack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dekripsi</a:t>
            </a:r>
            <a:r>
              <a:rPr lang="en-US" dirty="0"/>
              <a:t>).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914401"/>
            <a:ext cx="9977120" cy="5211763"/>
          </a:xfrm>
        </p:spPr>
        <p:txBody>
          <a:bodyPr>
            <a:normAutofit/>
          </a:bodyPr>
          <a:lstStyle/>
          <a:p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dirty="0"/>
              <a:t>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Modifikasi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Martin Hellman </a:t>
            </a:r>
            <a:r>
              <a:rPr lang="en-US" dirty="0" err="1"/>
              <a:t>dan</a:t>
            </a:r>
            <a:r>
              <a:rPr lang="en-US" dirty="0"/>
              <a:t> Ralph </a:t>
            </a:r>
            <a:r>
              <a:rPr lang="en-US" dirty="0" err="1"/>
              <a:t>Merkle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640" y="609601"/>
            <a:ext cx="10353040" cy="5516563"/>
          </a:xfrm>
        </p:spPr>
        <p:txBody>
          <a:bodyPr/>
          <a:lstStyle/>
          <a:p>
            <a:pPr lvl="0"/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dan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:</a:t>
            </a:r>
          </a:p>
          <a:p>
            <a:pPr lvl="0"/>
            <a:endParaRPr lang="en-US" sz="2400" dirty="0"/>
          </a:p>
          <a:p>
            <a:pPr marL="850900" lvl="1" indent="-449263">
              <a:buFont typeface="+mj-lt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dirty="0"/>
              <a:t>.</a:t>
            </a:r>
          </a:p>
          <a:p>
            <a:pPr marL="850900" lvl="1" indent="-449263">
              <a:buFont typeface="+mj-lt"/>
              <a:buAutoNum type="arabicPeriod"/>
            </a:pPr>
            <a:endParaRPr lang="en-US" sz="2000" dirty="0"/>
          </a:p>
          <a:p>
            <a:pPr marL="850900" lvl="1" indent="-449263">
              <a:buFont typeface="+mj-lt"/>
              <a:buAutoNum type="arabicPeriod"/>
            </a:pPr>
            <a:r>
              <a:rPr lang="en-US" dirty="0" err="1"/>
              <a:t>Kalikan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(mod </a:t>
            </a:r>
            <a:r>
              <a:rPr lang="en-US" i="1" dirty="0"/>
              <a:t>m</a:t>
            </a:r>
            <a:r>
              <a:rPr lang="en-US" dirty="0"/>
              <a:t>)</a:t>
            </a:r>
          </a:p>
          <a:p>
            <a:pPr marL="850900" lvl="1" indent="-449263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66FF"/>
                </a:solidFill>
              </a:rPr>
              <a:t>( Modulus </a:t>
            </a:r>
            <a:r>
              <a:rPr lang="en-US" i="1" dirty="0">
                <a:solidFill>
                  <a:srgbClr val="0066FF"/>
                </a:solidFill>
              </a:rPr>
              <a:t>m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seharusnya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angka</a:t>
            </a:r>
            <a:r>
              <a:rPr lang="en-US" dirty="0">
                <a:solidFill>
                  <a:srgbClr val="0066FF"/>
                </a:solidFill>
              </a:rPr>
              <a:t> yang </a:t>
            </a:r>
            <a:r>
              <a:rPr lang="en-US" dirty="0" err="1">
                <a:solidFill>
                  <a:srgbClr val="0066FF"/>
                </a:solidFill>
              </a:rPr>
              <a:t>lebih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besar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daripada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jumlah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semua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elemen</a:t>
            </a:r>
            <a:r>
              <a:rPr lang="en-US" dirty="0">
                <a:solidFill>
                  <a:srgbClr val="0066FF"/>
                </a:solidFill>
              </a:rPr>
              <a:t> di </a:t>
            </a:r>
            <a:r>
              <a:rPr lang="en-US" dirty="0" err="1">
                <a:solidFill>
                  <a:srgbClr val="0066FF"/>
                </a:solidFill>
              </a:rPr>
              <a:t>dalam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barisan</a:t>
            </a:r>
            <a:r>
              <a:rPr lang="en-US" dirty="0">
                <a:solidFill>
                  <a:srgbClr val="0066FF"/>
                </a:solidFill>
              </a:rPr>
              <a:t>, </a:t>
            </a:r>
            <a:r>
              <a:rPr lang="en-US" dirty="0" err="1">
                <a:solidFill>
                  <a:srgbClr val="0066FF"/>
                </a:solidFill>
              </a:rPr>
              <a:t>sedangkan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pengali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i="1" dirty="0">
                <a:solidFill>
                  <a:srgbClr val="0066FF"/>
                </a:solidFill>
              </a:rPr>
              <a:t>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seharusnya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tidak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mempunyai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faktor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persekutuan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dengan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i="1" dirty="0">
                <a:solidFill>
                  <a:srgbClr val="0066FF"/>
                </a:solidFill>
              </a:rPr>
              <a:t>m</a:t>
            </a:r>
            <a:r>
              <a:rPr lang="en-US" dirty="0">
                <a:solidFill>
                  <a:srgbClr val="0066FF"/>
                </a:solidFill>
              </a:rPr>
              <a:t>, </a:t>
            </a:r>
            <a:r>
              <a:rPr lang="en-US" dirty="0" err="1">
                <a:solidFill>
                  <a:srgbClr val="0066FF"/>
                </a:solidFill>
              </a:rPr>
              <a:t>atau</a:t>
            </a:r>
            <a:r>
              <a:rPr lang="en-US" dirty="0">
                <a:solidFill>
                  <a:srgbClr val="0066FF"/>
                </a:solidFill>
              </a:rPr>
              <a:t> PBB(n, m) = 1 )</a:t>
            </a:r>
          </a:p>
          <a:p>
            <a:pPr marL="850900" lvl="1" indent="-449263">
              <a:buNone/>
            </a:pPr>
            <a:endParaRPr lang="en-US" sz="2000" dirty="0">
              <a:solidFill>
                <a:srgbClr val="0066FF"/>
              </a:solidFill>
            </a:endParaRPr>
          </a:p>
          <a:p>
            <a:pPr marL="850900" indent="-449263">
              <a:buFont typeface="+mj-lt"/>
              <a:buAutoNum type="arabicPeriod" startAt="3"/>
            </a:pPr>
            <a:r>
              <a:rPr lang="en-US" dirty="0"/>
              <a:t>Hasil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dirty="0"/>
              <a:t> </a:t>
            </a:r>
            <a:r>
              <a:rPr lang="en-US" dirty="0" err="1"/>
              <a:t>semula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609601"/>
            <a:ext cx="10459720" cy="56591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3:</a:t>
            </a:r>
            <a:r>
              <a:rPr lang="en-US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{2, 3, 6, 13, 27, 52}, dan </a:t>
            </a:r>
            <a:r>
              <a:rPr lang="en-US" i="1" dirty="0"/>
              <a:t>m</a:t>
            </a:r>
            <a:r>
              <a:rPr lang="en-US" dirty="0"/>
              <a:t> = 105, dan </a:t>
            </a:r>
            <a:r>
              <a:rPr lang="en-US" i="1" dirty="0"/>
              <a:t>n</a:t>
            </a:r>
            <a:r>
              <a:rPr lang="en-US" dirty="0"/>
              <a:t> = 31.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normal)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		2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62</a:t>
            </a:r>
          </a:p>
          <a:p>
            <a:pPr>
              <a:buNone/>
            </a:pPr>
            <a:r>
              <a:rPr lang="en-US" dirty="0"/>
              <a:t>		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93</a:t>
            </a:r>
          </a:p>
          <a:p>
            <a:pPr>
              <a:buNone/>
            </a:pPr>
            <a:r>
              <a:rPr lang="en-US" dirty="0"/>
              <a:t>		6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81</a:t>
            </a:r>
          </a:p>
          <a:p>
            <a:pPr>
              <a:buNone/>
            </a:pPr>
            <a:r>
              <a:rPr lang="en-US" dirty="0"/>
              <a:t>		13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88</a:t>
            </a:r>
          </a:p>
          <a:p>
            <a:pPr>
              <a:buNone/>
            </a:pPr>
            <a:r>
              <a:rPr lang="en-US" dirty="0"/>
              <a:t>		27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102</a:t>
            </a:r>
          </a:p>
          <a:p>
            <a:pPr>
              <a:buNone/>
            </a:pPr>
            <a:r>
              <a:rPr lang="en-US" dirty="0"/>
              <a:t>		52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37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{62, 93, 81, 88, 102, 37},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{2, 3, 6, 13, 27, 52}.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85801"/>
            <a:ext cx="10302240" cy="5440363"/>
          </a:xfrm>
        </p:spPr>
        <p:txBody>
          <a:bodyPr/>
          <a:lstStyle/>
          <a:p>
            <a:pPr>
              <a:buNone/>
            </a:pPr>
            <a:r>
              <a:rPr lang="en-US" b="1" i="1" dirty="0" err="1"/>
              <a:t>Enkripsi</a:t>
            </a:r>
            <a:endParaRPr lang="en-US" b="1" i="1" dirty="0"/>
          </a:p>
          <a:p>
            <a:pPr lvl="0"/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Mula-mula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dipecah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bit yang </a:t>
            </a:r>
            <a:r>
              <a:rPr lang="en-US" dirty="0" err="1"/>
              <a:t>panjangnya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kardinalitas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 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Kalikan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bit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berkoresponden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240" y="533401"/>
            <a:ext cx="10373360" cy="5592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4</a:t>
            </a:r>
            <a:r>
              <a:rPr lang="en-US" dirty="0"/>
              <a:t>:  </a:t>
            </a:r>
            <a:r>
              <a:rPr lang="en-US" dirty="0" err="1"/>
              <a:t>Misalkan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	</a:t>
            </a:r>
          </a:p>
          <a:p>
            <a:pPr>
              <a:buNone/>
              <a:tabLst>
                <a:tab pos="1203325" algn="l"/>
              </a:tabLst>
            </a:pPr>
            <a:r>
              <a:rPr lang="en-US" dirty="0"/>
              <a:t>	 	</a:t>
            </a:r>
            <a:r>
              <a:rPr lang="en-US" b="1" dirty="0" err="1"/>
              <a:t>Plainteks</a:t>
            </a:r>
            <a:r>
              <a:rPr lang="en-US" b="1" dirty="0"/>
              <a:t>: </a:t>
            </a:r>
            <a:r>
              <a:rPr lang="en-US" b="1" dirty="0">
                <a:solidFill>
                  <a:srgbClr val="FF0000"/>
                </a:solidFill>
              </a:rPr>
              <a:t>011000110101101110</a:t>
            </a:r>
          </a:p>
          <a:p>
            <a:pPr>
              <a:buNone/>
            </a:pPr>
            <a:r>
              <a:rPr lang="en-US" dirty="0"/>
              <a:t> 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3,</a:t>
            </a:r>
          </a:p>
          <a:p>
            <a:pPr>
              <a:buNone/>
            </a:pPr>
            <a:r>
              <a:rPr lang="en-US" dirty="0"/>
              <a:t>		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= {62, 93, 81, 88, 102, 37},  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{2, 3, 6, 13, 27, 52}.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yang </a:t>
            </a:r>
            <a:r>
              <a:rPr lang="en-US" dirty="0" err="1"/>
              <a:t>panjangnya</a:t>
            </a:r>
            <a:r>
              <a:rPr lang="en-US" dirty="0"/>
              <a:t> 6,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bit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dikalikan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i="1" dirty="0"/>
              <a:t> </a:t>
            </a:r>
            <a:r>
              <a:rPr lang="en-US" dirty="0"/>
              <a:t>yang </a:t>
            </a:r>
            <a:r>
              <a:rPr lang="en-US" dirty="0" err="1"/>
              <a:t>berkorepsonden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57201"/>
            <a:ext cx="10444480" cy="5668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Blok </a:t>
            </a:r>
            <a:r>
              <a:rPr lang="en-US" dirty="0" err="1"/>
              <a:t>plainteks</a:t>
            </a:r>
            <a:r>
              <a:rPr lang="en-US" dirty="0"/>
              <a:t> ke-1	: 011000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93)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81)  = 174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Blok </a:t>
            </a:r>
            <a:r>
              <a:rPr lang="en-US" dirty="0" err="1"/>
              <a:t>plainteks</a:t>
            </a:r>
            <a:r>
              <a:rPr lang="en-US" dirty="0"/>
              <a:t> ke-2	: 110101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62)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93)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88) + </a:t>
            </a:r>
          </a:p>
          <a:p>
            <a:pPr>
              <a:buNone/>
            </a:pPr>
            <a:r>
              <a:rPr lang="en-US" dirty="0"/>
              <a:t>				 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37)  = 280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Blok </a:t>
            </a:r>
            <a:r>
              <a:rPr lang="en-US" dirty="0" err="1"/>
              <a:t>plainteks</a:t>
            </a:r>
            <a:r>
              <a:rPr lang="en-US" dirty="0"/>
              <a:t> ke-3	: 101110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62)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81)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88) + </a:t>
            </a:r>
          </a:p>
          <a:p>
            <a:pPr>
              <a:buNone/>
            </a:pPr>
            <a:r>
              <a:rPr lang="en-US" dirty="0"/>
              <a:t>				 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102)  = 333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cipherteks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: 174, 280, 333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040" y="457200"/>
            <a:ext cx="1039876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err="1"/>
              <a:t>Dekripsi</a:t>
            </a:r>
            <a:endParaRPr lang="en-US" b="1" i="1" dirty="0"/>
          </a:p>
          <a:p>
            <a:pPr lvl="0"/>
            <a:endParaRPr lang="en-US" dirty="0"/>
          </a:p>
          <a:p>
            <a:pPr lvl="0"/>
            <a:r>
              <a:rPr lang="en-US" dirty="0" err="1"/>
              <a:t>Dekripsi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Mula-mula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aseline="30000" dirty="0"/>
              <a:t>–1 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modulo 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endParaRPr lang="en-US" dirty="0"/>
          </a:p>
          <a:p>
            <a:pPr lvl="1">
              <a:buNone/>
            </a:pPr>
            <a:r>
              <a:rPr lang="en-US" dirty="0"/>
              <a:t>		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aseline="30000" dirty="0"/>
              <a:t>–1 </a:t>
            </a:r>
            <a:r>
              <a:rPr lang="en-US" dirty="0">
                <a:sym typeface="Symbol"/>
              </a:rPr>
              <a:t></a:t>
            </a:r>
            <a:r>
              <a:rPr lang="en-US" dirty="0"/>
              <a:t> 1 (mod </a:t>
            </a:r>
            <a:r>
              <a:rPr lang="en-US" i="1" dirty="0"/>
              <a:t>m</a:t>
            </a:r>
            <a:r>
              <a:rPr lang="en-US" dirty="0"/>
              <a:t>).  </a:t>
            </a:r>
          </a:p>
          <a:p>
            <a:pPr lvl="0"/>
            <a:endParaRPr lang="en-US" dirty="0"/>
          </a:p>
          <a:p>
            <a:pPr marL="336550" lvl="2" indent="-336550"/>
            <a:r>
              <a:rPr lang="en-US" sz="2800" dirty="0" err="1"/>
              <a:t>Kalikan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kriptogram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n</a:t>
            </a:r>
            <a:r>
              <a:rPr lang="en-US" sz="2800" baseline="30000" dirty="0"/>
              <a:t>–1 </a:t>
            </a:r>
            <a:r>
              <a:rPr lang="en-US" sz="2800" dirty="0"/>
              <a:t>, </a:t>
            </a:r>
            <a:r>
              <a:rPr lang="en-US" sz="2800" dirty="0" err="1"/>
              <a:t>lalu</a:t>
            </a:r>
            <a:r>
              <a:rPr lang="en-US" sz="2800" dirty="0"/>
              <a:t> </a:t>
            </a:r>
            <a:r>
              <a:rPr lang="en-US" sz="2800" dirty="0" err="1"/>
              <a:t>nyatakan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kalinya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penjumlahan</a:t>
            </a:r>
            <a:r>
              <a:rPr lang="en-US" sz="2800" dirty="0"/>
              <a:t> </a:t>
            </a:r>
            <a:r>
              <a:rPr lang="en-US" sz="2800" dirty="0" err="1"/>
              <a:t>elemen-elemen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privat</a:t>
            </a:r>
            <a:r>
              <a:rPr lang="en-US" sz="2800" dirty="0"/>
              <a:t> 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memperoleh</a:t>
            </a:r>
            <a:r>
              <a:rPr lang="en-US" sz="2800" dirty="0"/>
              <a:t> </a:t>
            </a:r>
            <a:r>
              <a:rPr lang="en-US" sz="2800" dirty="0" err="1"/>
              <a:t>plainteks</a:t>
            </a:r>
            <a:r>
              <a:rPr lang="en-US" sz="2800" dirty="0"/>
              <a:t> 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algoritma</a:t>
            </a:r>
            <a:r>
              <a:rPr lang="en-US" sz="2800" dirty="0"/>
              <a:t> </a:t>
            </a:r>
            <a:r>
              <a:rPr lang="en-US" sz="2800" dirty="0" err="1"/>
              <a:t>pencarian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i="1" dirty="0" err="1"/>
              <a:t>superincreasing</a:t>
            </a:r>
            <a:r>
              <a:rPr lang="en-US" sz="2800" i="1" dirty="0"/>
              <a:t> knapsack</a:t>
            </a:r>
            <a:r>
              <a:rPr lang="en-US" sz="2800" dirty="0"/>
              <a:t>.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Algoritma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Kriptografi</a:t>
            </a:r>
            <a:r>
              <a:rPr lang="en-US" b="1" dirty="0">
                <a:latin typeface="+mn-lt"/>
              </a:rPr>
              <a:t> </a:t>
            </a:r>
            <a:r>
              <a:rPr lang="en-US" b="1" i="1" dirty="0">
                <a:latin typeface="+mn-lt"/>
              </a:rPr>
              <a:t>Knapsack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/>
              <a:t>Merupakan</a:t>
            </a:r>
            <a:r>
              <a:rPr lang="en-US" sz="2200" dirty="0"/>
              <a:t> salah </a:t>
            </a:r>
            <a:r>
              <a:rPr lang="en-US" sz="2200" dirty="0" err="1"/>
              <a:t>satu</a:t>
            </a:r>
            <a:r>
              <a:rPr lang="en-US" sz="2200" dirty="0"/>
              <a:t> </a:t>
            </a:r>
            <a:r>
              <a:rPr lang="en-US" sz="2200" dirty="0" err="1"/>
              <a:t>algoritma</a:t>
            </a:r>
            <a:r>
              <a:rPr lang="en-US" sz="2200" dirty="0"/>
              <a:t> </a:t>
            </a:r>
            <a:r>
              <a:rPr lang="en-US" sz="2200" dirty="0" err="1"/>
              <a:t>kriptografi</a:t>
            </a:r>
            <a:r>
              <a:rPr lang="en-US" sz="2200" dirty="0"/>
              <a:t> </a:t>
            </a:r>
            <a:r>
              <a:rPr lang="en-US" sz="2200" dirty="0" err="1"/>
              <a:t>kunci-publik</a:t>
            </a:r>
            <a:r>
              <a:rPr lang="en-US" sz="2200" dirty="0"/>
              <a:t> </a:t>
            </a:r>
            <a:r>
              <a:rPr lang="en-US" sz="2200" dirty="0" err="1"/>
              <a:t>awal</a:t>
            </a:r>
            <a:r>
              <a:rPr lang="en-US" sz="2200" dirty="0"/>
              <a:t> yang </a:t>
            </a:r>
            <a:r>
              <a:rPr lang="en-US" sz="2200" dirty="0" err="1"/>
              <a:t>ditemukan</a:t>
            </a:r>
            <a:r>
              <a:rPr lang="en-US" sz="2200" dirty="0"/>
              <a:t> oleh Ralph Merkle dan Martin Hellman pada 1978.</a:t>
            </a:r>
          </a:p>
          <a:p>
            <a:r>
              <a:rPr lang="en-US" sz="2200" dirty="0" err="1"/>
              <a:t>Disebut</a:t>
            </a:r>
            <a:r>
              <a:rPr lang="en-US" sz="2200" dirty="0"/>
              <a:t> </a:t>
            </a:r>
            <a:r>
              <a:rPr lang="en-US" sz="2200" dirty="0" err="1"/>
              <a:t>juga</a:t>
            </a:r>
            <a:r>
              <a:rPr lang="en-US" sz="2200" dirty="0"/>
              <a:t> </a:t>
            </a:r>
            <a:r>
              <a:rPr lang="en-US" sz="2200" dirty="0" err="1"/>
              <a:t>algoritma</a:t>
            </a:r>
            <a:r>
              <a:rPr lang="en-US" sz="2200" dirty="0"/>
              <a:t> </a:t>
            </a:r>
            <a:r>
              <a:rPr lang="en-US" sz="2200" dirty="0" err="1"/>
              <a:t>Merkle</a:t>
            </a:r>
            <a:r>
              <a:rPr lang="en-US" sz="2200" dirty="0"/>
              <a:t>-Hellman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https://i.vimeocdn.com/video/152141960_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441" y="3185853"/>
            <a:ext cx="4575175" cy="257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343401" y="5938777"/>
            <a:ext cx="2763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Merkle, Hellman, dan Diffie</a:t>
            </a:r>
          </a:p>
        </p:txBody>
      </p:sp>
    </p:spTree>
    <p:extLst>
      <p:ext uri="{BB962C8B-B14F-4D97-AF65-F5344CB8AC3E}">
        <p14:creationId xmlns:p14="http://schemas.microsoft.com/office/powerpoint/2010/main" val="2525740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480" y="609601"/>
            <a:ext cx="10454640" cy="59740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5</a:t>
            </a:r>
            <a:r>
              <a:rPr lang="en-US" dirty="0"/>
              <a:t>:  Kita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mendekripsikan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4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  {2, 3, 6, 13, 27, 52}. Di </a:t>
            </a:r>
            <a:r>
              <a:rPr lang="en-US" dirty="0" err="1"/>
              <a:t>sini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 = 31 dan </a:t>
            </a:r>
            <a:r>
              <a:rPr lang="en-US" i="1" dirty="0"/>
              <a:t>m</a:t>
            </a:r>
            <a:r>
              <a:rPr lang="en-US" dirty="0"/>
              <a:t> = 105. </a:t>
            </a:r>
          </a:p>
          <a:p>
            <a:pPr marL="0" indent="0">
              <a:buNone/>
            </a:pPr>
            <a:r>
              <a:rPr lang="en-US" dirty="0"/>
              <a:t>Nilai 31</a:t>
            </a:r>
            <a:r>
              <a:rPr lang="en-US" baseline="30000" dirty="0"/>
              <a:t>–1</a:t>
            </a:r>
            <a:r>
              <a:rPr lang="en-US" dirty="0"/>
              <a:t> (mod 105)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aseline="30000" dirty="0"/>
              <a:t>–1 </a:t>
            </a:r>
            <a:r>
              <a:rPr lang="en-US" dirty="0">
                <a:sym typeface="Symbol"/>
              </a:rPr>
              <a:t></a:t>
            </a:r>
            <a:r>
              <a:rPr lang="en-US" dirty="0"/>
              <a:t> 1 (mod </a:t>
            </a:r>
            <a:r>
              <a:rPr lang="en-US" i="1" dirty="0"/>
              <a:t>m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 31</a:t>
            </a:r>
            <a:r>
              <a:rPr lang="en-US" dirty="0">
                <a:sym typeface="Symbol"/>
              </a:rPr>
              <a:t> 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aseline="30000" dirty="0"/>
              <a:t>–1 </a:t>
            </a:r>
            <a:r>
              <a:rPr lang="en-US" dirty="0">
                <a:sym typeface="Symbol"/>
              </a:rPr>
              <a:t></a:t>
            </a:r>
            <a:r>
              <a:rPr lang="en-US" dirty="0"/>
              <a:t> 1 (mod 105)</a:t>
            </a:r>
            <a:r>
              <a:rPr lang="en-US" dirty="0">
                <a:sym typeface="Symbol" panose="05050102010706020507" pitchFamily="18" charset="2"/>
              </a:rPr>
              <a:t>  </a:t>
            </a:r>
            <a:r>
              <a:rPr lang="en-US" i="1" dirty="0"/>
              <a:t>n</a:t>
            </a:r>
            <a:r>
              <a:rPr lang="en-US" baseline="30000" dirty="0"/>
              <a:t>–1 </a:t>
            </a:r>
            <a:r>
              <a:rPr lang="en-US" dirty="0"/>
              <a:t>= (1 + 105</a:t>
            </a:r>
            <a:r>
              <a:rPr lang="en-US" i="1" dirty="0"/>
              <a:t>k</a:t>
            </a:r>
            <a:r>
              <a:rPr lang="en-US" dirty="0"/>
              <a:t>)/31	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coba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dirty="0"/>
              <a:t> = 0, 1, 2, …,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aseline="30000" dirty="0"/>
              <a:t>–1</a:t>
            </a:r>
            <a:r>
              <a:rPr lang="en-US" dirty="0"/>
              <a:t> = 61</a:t>
            </a:r>
          </a:p>
          <a:p>
            <a:pPr>
              <a:buNone/>
            </a:pPr>
            <a:r>
              <a:rPr lang="en-US" b="1" dirty="0"/>
              <a:t> </a:t>
            </a:r>
          </a:p>
          <a:p>
            <a:pPr marL="0" indent="0">
              <a:buNone/>
            </a:pP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4 </a:t>
            </a:r>
            <a:r>
              <a:rPr lang="en-US" dirty="0" err="1"/>
              <a:t>adalah</a:t>
            </a:r>
            <a:r>
              <a:rPr lang="en-US" dirty="0"/>
              <a:t> 174, 280, 333.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dekripsi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	174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9 = 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>
                <a:sym typeface="Symbol" panose="05050102010706020507" pitchFamily="18" charset="2"/>
              </a:rPr>
              <a:t>2 +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3 +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6 + 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>
                <a:sym typeface="Symbol" panose="05050102010706020507" pitchFamily="18" charset="2"/>
              </a:rPr>
              <a:t>13 +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27 +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52</a:t>
            </a:r>
            <a:r>
              <a:rPr lang="en-US" dirty="0"/>
              <a:t>   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011000</a:t>
            </a:r>
          </a:p>
          <a:p>
            <a:pPr>
              <a:buNone/>
            </a:pPr>
            <a:r>
              <a:rPr lang="en-US" dirty="0"/>
              <a:t>	 280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70 =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>
                <a:sym typeface="Symbol" panose="05050102010706020507" pitchFamily="18" charset="2"/>
              </a:rPr>
              <a:t>2 +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3 + 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6 +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>
                <a:sym typeface="Symbol" panose="05050102010706020507" pitchFamily="18" charset="2"/>
              </a:rPr>
              <a:t>13 +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27 +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52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10101</a:t>
            </a:r>
          </a:p>
          <a:p>
            <a:pPr>
              <a:buNone/>
            </a:pPr>
            <a:r>
              <a:rPr lang="en-US" dirty="0"/>
              <a:t>	 333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48 =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>
                <a:sym typeface="Symbol" panose="05050102010706020507" pitchFamily="18" charset="2"/>
              </a:rPr>
              <a:t>2 +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3 +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6 +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>
                <a:sym typeface="Symbol" panose="05050102010706020507" pitchFamily="18" charset="2"/>
              </a:rPr>
              <a:t>13 +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27 +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52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01110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plainteks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  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0000"/>
                </a:solidFill>
              </a:rPr>
              <a:t> 011000110101101110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533401"/>
            <a:ext cx="10490200" cy="5592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i="1" dirty="0" err="1"/>
              <a:t>Implementasi</a:t>
            </a:r>
            <a:r>
              <a:rPr lang="en-US" b="1" i="1" dirty="0"/>
              <a:t> Knapsack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plainteksnya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kriptogram</a:t>
            </a:r>
            <a:r>
              <a:rPr lang="en-US" dirty="0"/>
              <a:t> yang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desimalnya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desimal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yang </a:t>
            </a:r>
            <a:r>
              <a:rPr lang="en-US" dirty="0" err="1"/>
              <a:t>dienkripsikan</a:t>
            </a:r>
            <a:r>
              <a:rPr lang="en-US" dirty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paling </a:t>
            </a:r>
            <a:r>
              <a:rPr lang="en-US" dirty="0" err="1"/>
              <a:t>sedikit</a:t>
            </a:r>
            <a:r>
              <a:rPr lang="en-US" dirty="0"/>
              <a:t> 250 </a:t>
            </a:r>
            <a:r>
              <a:rPr lang="en-US" dirty="0" err="1"/>
              <a:t>elemen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200 </a:t>
            </a:r>
            <a:r>
              <a:rPr lang="en-US" dirty="0" err="1"/>
              <a:t>sampai</a:t>
            </a:r>
            <a:r>
              <a:rPr lang="en-US" dirty="0"/>
              <a:t> 400 bit </a:t>
            </a:r>
            <a:r>
              <a:rPr lang="en-US" dirty="0" err="1"/>
              <a:t>panjangnya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modulus </a:t>
            </a:r>
            <a:r>
              <a:rPr lang="en-US" dirty="0" err="1"/>
              <a:t>antara</a:t>
            </a:r>
            <a:r>
              <a:rPr lang="en-US" dirty="0"/>
              <a:t> 100 </a:t>
            </a:r>
            <a:r>
              <a:rPr lang="en-US" dirty="0" err="1"/>
              <a:t>sampai</a:t>
            </a:r>
            <a:r>
              <a:rPr lang="en-US" dirty="0"/>
              <a:t> 200 bit.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dibutuhkan</a:t>
            </a:r>
            <a:r>
              <a:rPr lang="en-US" dirty="0"/>
              <a:t> 10</a:t>
            </a:r>
            <a:r>
              <a:rPr lang="en-US" baseline="30000" dirty="0"/>
              <a:t>46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i="1" dirty="0"/>
              <a:t>brute force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juta</a:t>
            </a:r>
            <a:r>
              <a:rPr lang="en-US" dirty="0"/>
              <a:t> </a:t>
            </a:r>
            <a:r>
              <a:rPr lang="en-US" dirty="0" err="1"/>
              <a:t>percobaan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detik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360" y="609601"/>
            <a:ext cx="99060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err="1"/>
              <a:t>Keamanan</a:t>
            </a:r>
            <a:r>
              <a:rPr lang="en-US" b="1" i="1" dirty="0"/>
              <a:t> Knapsack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Sayangnya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knapsack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dipecahkan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 </a:t>
            </a:r>
            <a:r>
              <a:rPr lang="en-US" dirty="0" err="1"/>
              <a:t>kriptografer</a:t>
            </a:r>
            <a:r>
              <a:rPr lang="en-US" dirty="0"/>
              <a:t>  Shamir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Zippel</a:t>
            </a:r>
            <a:r>
              <a:rPr lang="en-US" dirty="0"/>
              <a:t>.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transformasi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merekonstruksi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normal knapsack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920" y="1419225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pada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i="1" dirty="0"/>
              <a:t> Knapsack Problem:</a:t>
            </a:r>
            <a:endParaRPr lang="en-US" sz="2400" dirty="0"/>
          </a:p>
          <a:p>
            <a:pPr lvl="0"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bobot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knapsack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M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Diketahui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	yang </a:t>
            </a:r>
            <a:r>
              <a:rPr lang="en-US" sz="2400" dirty="0" err="1">
                <a:solidFill>
                  <a:srgbClr val="FF0000"/>
                </a:solidFill>
              </a:rPr>
              <a:t>masing-masing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bobotnya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, …, </a:t>
            </a:r>
            <a:r>
              <a:rPr lang="en-US" sz="2400" i="1" dirty="0" err="1">
                <a:solidFill>
                  <a:srgbClr val="FF0000"/>
                </a:solidFill>
              </a:rPr>
              <a:t>w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Tentukan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nilai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en-US" sz="2400" i="1" dirty="0">
                <a:solidFill>
                  <a:srgbClr val="FF0000"/>
                </a:solidFill>
              </a:rPr>
              <a:t>		M = b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 + b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+ … + </a:t>
            </a:r>
            <a:r>
              <a:rPr lang="en-US" sz="2400" i="1" dirty="0" err="1">
                <a:solidFill>
                  <a:srgbClr val="FF0000"/>
                </a:solidFill>
              </a:rPr>
              <a:t>b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i="1" dirty="0" err="1">
                <a:solidFill>
                  <a:srgbClr val="FF0000"/>
                </a:solidFill>
              </a:rPr>
              <a:t>w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				(1)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	yang </a:t>
            </a:r>
            <a:r>
              <a:rPr lang="en-US" sz="2400" dirty="0" err="1">
                <a:solidFill>
                  <a:srgbClr val="FF0000"/>
                </a:solidFill>
              </a:rPr>
              <a:t>dalam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hal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ini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bernilai</a:t>
            </a:r>
            <a:r>
              <a:rPr lang="en-US" sz="2400" dirty="0">
                <a:solidFill>
                  <a:srgbClr val="FF0000"/>
                </a:solidFill>
              </a:rPr>
              <a:t> 0 </a:t>
            </a:r>
            <a:r>
              <a:rPr lang="en-US" sz="2400" dirty="0" err="1">
                <a:solidFill>
                  <a:srgbClr val="FF0000"/>
                </a:solidFill>
              </a:rPr>
              <a:t>atau</a:t>
            </a:r>
            <a:r>
              <a:rPr lang="en-US" sz="2400" dirty="0">
                <a:solidFill>
                  <a:srgbClr val="FF0000"/>
                </a:solidFill>
              </a:rPr>
              <a:t> 1.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= 1, </a:t>
            </a:r>
            <a:r>
              <a:rPr lang="en-US" sz="2400" dirty="0" err="1">
                <a:solidFill>
                  <a:srgbClr val="FF0000"/>
                </a:solidFill>
              </a:rPr>
              <a:t>berarti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dimasukkan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dalam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knapsack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sebaliknya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= 0,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tidak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dimasukkan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pPr lvl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10CD320F-B72C-47F3-8A43-75ED80C82E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945" y="136525"/>
            <a:ext cx="2954215" cy="25603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640" y="924561"/>
            <a:ext cx="10078720" cy="5516563"/>
          </a:xfrm>
        </p:spPr>
        <p:txBody>
          <a:bodyPr>
            <a:normAutofit/>
          </a:bodyPr>
          <a:lstStyle/>
          <a:p>
            <a:pPr lvl="0"/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teori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,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termasuk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kelompok</a:t>
            </a:r>
            <a:r>
              <a:rPr lang="en-US" sz="2600" dirty="0"/>
              <a:t> </a:t>
            </a:r>
            <a:r>
              <a:rPr lang="en-US" sz="2600" i="1" dirty="0"/>
              <a:t>NP-complete</a:t>
            </a:r>
            <a:r>
              <a:rPr lang="en-US" sz="2600" dirty="0"/>
              <a:t>. </a:t>
            </a:r>
          </a:p>
          <a:p>
            <a:pPr lvl="0"/>
            <a:endParaRPr lang="en-US" sz="2600" dirty="0"/>
          </a:p>
          <a:p>
            <a:pPr lvl="0"/>
            <a:r>
              <a:rPr lang="en-US" sz="2600" dirty="0" err="1"/>
              <a:t>Persoalan</a:t>
            </a:r>
            <a:r>
              <a:rPr lang="en-US" sz="2600" dirty="0"/>
              <a:t> yang </a:t>
            </a:r>
            <a:r>
              <a:rPr lang="en-US" sz="2600" dirty="0" err="1"/>
              <a:t>termasuk</a:t>
            </a:r>
            <a:r>
              <a:rPr lang="en-US" sz="2600" dirty="0"/>
              <a:t> </a:t>
            </a:r>
            <a:r>
              <a:rPr lang="en-US" sz="2600" i="1" dirty="0"/>
              <a:t>NP-complete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dipecahkan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orde</a:t>
            </a:r>
            <a:r>
              <a:rPr lang="en-US" sz="2600" dirty="0"/>
              <a:t> </a:t>
            </a:r>
            <a:r>
              <a:rPr lang="en-US" sz="2600" dirty="0" err="1"/>
              <a:t>waktu</a:t>
            </a:r>
            <a:r>
              <a:rPr lang="en-US" sz="2600" dirty="0"/>
              <a:t> </a:t>
            </a:r>
            <a:r>
              <a:rPr lang="en-US" sz="2600" dirty="0" err="1"/>
              <a:t>polinomial</a:t>
            </a:r>
            <a:r>
              <a:rPr lang="en-US" sz="2600" dirty="0"/>
              <a:t>. </a:t>
            </a:r>
          </a:p>
          <a:p>
            <a:pPr>
              <a:buNone/>
            </a:pPr>
            <a:r>
              <a:rPr lang="en-US" sz="2600" dirty="0"/>
              <a:t> </a:t>
            </a:r>
          </a:p>
          <a:p>
            <a:pPr lvl="0"/>
            <a:r>
              <a:rPr lang="en-US" sz="2600" dirty="0"/>
              <a:t>Ide </a:t>
            </a:r>
            <a:r>
              <a:rPr lang="en-US" sz="2600" dirty="0" err="1"/>
              <a:t>dasar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</a:t>
            </a:r>
            <a:r>
              <a:rPr lang="en-US" sz="2600" dirty="0" err="1"/>
              <a:t>kriptografi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mengkodekan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rangkaian</a:t>
            </a:r>
            <a:r>
              <a:rPr lang="en-US" sz="2600" dirty="0"/>
              <a:t> solusi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 </a:t>
            </a:r>
          </a:p>
          <a:p>
            <a:pPr lvl="0"/>
            <a:endParaRPr lang="en-US" sz="2600" dirty="0"/>
          </a:p>
          <a:p>
            <a:pPr lvl="0"/>
            <a:r>
              <a:rPr lang="en-US" sz="2600" dirty="0" err="1"/>
              <a:t>Setiap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i="1" dirty="0" err="1"/>
              <a:t>w</a:t>
            </a:r>
            <a:r>
              <a:rPr lang="en-US" sz="2600" i="1" baseline="-25000" dirty="0" err="1"/>
              <a:t>i</a:t>
            </a:r>
            <a:r>
              <a:rPr lang="en-US" sz="2600" i="1" dirty="0"/>
              <a:t> </a:t>
            </a:r>
            <a:r>
              <a:rPr lang="en-US" sz="2600" dirty="0" err="1"/>
              <a:t>di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merupakan</a:t>
            </a:r>
            <a:r>
              <a:rPr lang="en-US" sz="2600" dirty="0"/>
              <a:t> </a:t>
            </a:r>
            <a:r>
              <a:rPr lang="en-US" sz="2600" dirty="0" err="1"/>
              <a:t>kunci</a:t>
            </a:r>
            <a:r>
              <a:rPr lang="en-US" sz="2600" dirty="0"/>
              <a:t> </a:t>
            </a:r>
            <a:r>
              <a:rPr lang="en-US" sz="2600" dirty="0" err="1"/>
              <a:t>rahasia</a:t>
            </a:r>
            <a:r>
              <a:rPr lang="en-US" sz="2600" dirty="0"/>
              <a:t>, </a:t>
            </a:r>
            <a:r>
              <a:rPr lang="en-US" sz="2600" dirty="0" err="1"/>
              <a:t>sedangkan</a:t>
            </a:r>
            <a:r>
              <a:rPr lang="en-US" sz="2600" dirty="0"/>
              <a:t> bit-bit </a:t>
            </a:r>
            <a:r>
              <a:rPr lang="en-US" sz="2600" dirty="0" err="1"/>
              <a:t>plainteks</a:t>
            </a:r>
            <a:r>
              <a:rPr lang="en-US" sz="2600" dirty="0"/>
              <a:t> </a:t>
            </a:r>
            <a:r>
              <a:rPr lang="en-US" sz="2600" dirty="0" err="1"/>
              <a:t>menyatakan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i="1" baseline="-25000" dirty="0"/>
              <a:t>i</a:t>
            </a:r>
            <a:r>
              <a:rPr lang="en-US" sz="2600" dirty="0"/>
              <a:t>. 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040" y="426720"/>
            <a:ext cx="10353040" cy="6004559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6200" b="1" dirty="0" err="1"/>
              <a:t>Contoh</a:t>
            </a:r>
            <a:r>
              <a:rPr lang="en-US" sz="6200" b="1" dirty="0"/>
              <a:t> 1</a:t>
            </a:r>
            <a:r>
              <a:rPr lang="en-US" sz="6200" dirty="0"/>
              <a:t>:  </a:t>
            </a:r>
            <a:r>
              <a:rPr lang="en-US" sz="6200" dirty="0" err="1"/>
              <a:t>Misalkan</a:t>
            </a:r>
            <a:r>
              <a:rPr lang="en-US" sz="6200" dirty="0"/>
              <a:t> </a:t>
            </a:r>
            <a:r>
              <a:rPr lang="en-US" sz="6200" i="1" dirty="0"/>
              <a:t>n</a:t>
            </a:r>
            <a:r>
              <a:rPr lang="en-US" sz="6200" dirty="0"/>
              <a:t> = 6 </a:t>
            </a:r>
            <a:r>
              <a:rPr lang="en-US" sz="6200" dirty="0" err="1"/>
              <a:t>dan</a:t>
            </a:r>
            <a:r>
              <a:rPr lang="en-US" sz="6200" dirty="0"/>
              <a:t> </a:t>
            </a:r>
            <a:r>
              <a:rPr lang="en-US" sz="6200" i="1" dirty="0"/>
              <a:t>w</a:t>
            </a:r>
            <a:r>
              <a:rPr lang="en-US" sz="6200" baseline="-25000" dirty="0"/>
              <a:t>1</a:t>
            </a:r>
            <a:r>
              <a:rPr lang="en-US" sz="6200" dirty="0"/>
              <a:t> = 1, </a:t>
            </a:r>
            <a:r>
              <a:rPr lang="en-US" sz="6200" i="1" dirty="0"/>
              <a:t>w</a:t>
            </a:r>
            <a:r>
              <a:rPr lang="en-US" sz="6200" baseline="-25000" dirty="0"/>
              <a:t>2</a:t>
            </a:r>
            <a:r>
              <a:rPr lang="en-US" sz="6200" dirty="0"/>
              <a:t> = 5, </a:t>
            </a:r>
            <a:r>
              <a:rPr lang="en-US" sz="6200" i="1" dirty="0"/>
              <a:t>w</a:t>
            </a:r>
            <a:r>
              <a:rPr lang="en-US" sz="6200" baseline="-25000" dirty="0"/>
              <a:t>3</a:t>
            </a:r>
            <a:r>
              <a:rPr lang="en-US" sz="6200" dirty="0"/>
              <a:t> = 6,  </a:t>
            </a:r>
            <a:r>
              <a:rPr lang="en-US" sz="6200" i="1" dirty="0"/>
              <a:t>w</a:t>
            </a:r>
            <a:r>
              <a:rPr lang="en-US" sz="6200" baseline="-25000" dirty="0"/>
              <a:t>4</a:t>
            </a:r>
            <a:r>
              <a:rPr lang="en-US" sz="6200" dirty="0"/>
              <a:t> = 11, </a:t>
            </a:r>
            <a:r>
              <a:rPr lang="en-US" sz="6200" i="1" dirty="0"/>
              <a:t>w</a:t>
            </a:r>
            <a:r>
              <a:rPr lang="en-US" sz="6200" baseline="-25000" dirty="0"/>
              <a:t>5</a:t>
            </a:r>
            <a:r>
              <a:rPr lang="en-US" sz="6200" dirty="0"/>
              <a:t> = 14, </a:t>
            </a:r>
            <a:r>
              <a:rPr lang="en-US" sz="6200" dirty="0" err="1"/>
              <a:t>dan</a:t>
            </a:r>
            <a:r>
              <a:rPr lang="en-US" sz="6200" dirty="0"/>
              <a:t> </a:t>
            </a:r>
            <a:r>
              <a:rPr lang="en-US" sz="6200" i="1" dirty="0"/>
              <a:t>w</a:t>
            </a:r>
            <a:r>
              <a:rPr lang="en-US" sz="6200" baseline="-25000" dirty="0"/>
              <a:t>6</a:t>
            </a:r>
            <a:r>
              <a:rPr lang="en-US" sz="6200" dirty="0"/>
              <a:t> = 20.</a:t>
            </a:r>
          </a:p>
          <a:p>
            <a:pPr>
              <a:buNone/>
            </a:pPr>
            <a:r>
              <a:rPr lang="en-US" sz="6200" dirty="0"/>
              <a:t> </a:t>
            </a:r>
            <a:r>
              <a:rPr lang="en-US" sz="6200" b="1" dirty="0" err="1"/>
              <a:t>Plainteks</a:t>
            </a:r>
            <a:r>
              <a:rPr lang="en-US" sz="6200" b="1" dirty="0"/>
              <a:t>:  </a:t>
            </a:r>
            <a:r>
              <a:rPr lang="en-US" sz="6200" b="1" dirty="0">
                <a:solidFill>
                  <a:srgbClr val="FF0000"/>
                </a:solidFill>
              </a:rPr>
              <a:t>111001010110000000011000</a:t>
            </a:r>
          </a:p>
          <a:p>
            <a:pPr marL="0" indent="0">
              <a:buNone/>
            </a:pPr>
            <a:r>
              <a:rPr lang="en-US" sz="6200" dirty="0"/>
              <a:t> </a:t>
            </a:r>
            <a:r>
              <a:rPr lang="en-US" sz="6200" dirty="0" err="1"/>
              <a:t>Plainteks</a:t>
            </a:r>
            <a:r>
              <a:rPr lang="en-US" sz="6200" dirty="0"/>
              <a:t> </a:t>
            </a:r>
            <a:r>
              <a:rPr lang="en-US" sz="6200" dirty="0" err="1"/>
              <a:t>dibagi</a:t>
            </a:r>
            <a:r>
              <a:rPr lang="en-US" sz="6200" dirty="0"/>
              <a:t> </a:t>
            </a:r>
            <a:r>
              <a:rPr lang="en-US" sz="6200" dirty="0" err="1"/>
              <a:t>menjadi</a:t>
            </a:r>
            <a:r>
              <a:rPr lang="en-US" sz="6200" dirty="0"/>
              <a:t> </a:t>
            </a:r>
            <a:r>
              <a:rPr lang="en-US" sz="6200" dirty="0" err="1"/>
              <a:t>blok</a:t>
            </a:r>
            <a:r>
              <a:rPr lang="en-US" sz="6200" dirty="0"/>
              <a:t> yang </a:t>
            </a:r>
            <a:r>
              <a:rPr lang="en-US" sz="6200" dirty="0" err="1"/>
              <a:t>panjangnya</a:t>
            </a:r>
            <a:r>
              <a:rPr lang="en-US" sz="6200" dirty="0"/>
              <a:t> 6, </a:t>
            </a:r>
            <a:r>
              <a:rPr lang="en-US" sz="6200" dirty="0" err="1"/>
              <a:t>kemudian</a:t>
            </a:r>
            <a:r>
              <a:rPr lang="en-US" sz="6200" dirty="0"/>
              <a:t> </a:t>
            </a:r>
            <a:r>
              <a:rPr lang="en-US" sz="6200" dirty="0" err="1"/>
              <a:t>setiap</a:t>
            </a:r>
            <a:r>
              <a:rPr lang="en-US" sz="6200" dirty="0"/>
              <a:t> bit di </a:t>
            </a:r>
            <a:r>
              <a:rPr lang="en-US" sz="6200" dirty="0" err="1"/>
              <a:t>dalam</a:t>
            </a:r>
            <a:r>
              <a:rPr lang="en-US" sz="6200" dirty="0"/>
              <a:t> </a:t>
            </a:r>
            <a:r>
              <a:rPr lang="en-US" sz="6200" dirty="0" err="1"/>
              <a:t>blok</a:t>
            </a:r>
            <a:r>
              <a:rPr lang="en-US" sz="6200" dirty="0"/>
              <a:t> </a:t>
            </a:r>
            <a:r>
              <a:rPr lang="en-US" sz="6200" dirty="0" err="1"/>
              <a:t>dikalikan</a:t>
            </a:r>
            <a:r>
              <a:rPr lang="en-US" sz="6200" dirty="0"/>
              <a:t> </a:t>
            </a:r>
            <a:r>
              <a:rPr lang="en-US" sz="6200" dirty="0" err="1"/>
              <a:t>dengan</a:t>
            </a:r>
            <a:r>
              <a:rPr lang="en-US" sz="6200" dirty="0"/>
              <a:t> </a:t>
            </a:r>
            <a:r>
              <a:rPr lang="en-US" sz="6200" i="1" dirty="0" err="1"/>
              <a:t>w</a:t>
            </a:r>
            <a:r>
              <a:rPr lang="en-US" sz="6200" i="1" baseline="-25000" dirty="0" err="1"/>
              <a:t>i</a:t>
            </a:r>
            <a:r>
              <a:rPr lang="en-US" sz="6200" i="1" dirty="0"/>
              <a:t> </a:t>
            </a:r>
            <a:r>
              <a:rPr lang="en-US" sz="6200" dirty="0"/>
              <a:t>yang </a:t>
            </a:r>
            <a:r>
              <a:rPr lang="en-US" sz="6200" dirty="0" err="1"/>
              <a:t>berkoresponden</a:t>
            </a:r>
            <a:r>
              <a:rPr lang="en-US" sz="6200" dirty="0"/>
              <a:t> </a:t>
            </a:r>
            <a:r>
              <a:rPr lang="en-US" sz="6200" dirty="0" err="1"/>
              <a:t>sesuai</a:t>
            </a:r>
            <a:r>
              <a:rPr lang="en-US" sz="6200" dirty="0"/>
              <a:t> </a:t>
            </a:r>
            <a:r>
              <a:rPr lang="en-US" sz="6200" dirty="0" err="1"/>
              <a:t>dengan</a:t>
            </a:r>
            <a:r>
              <a:rPr lang="en-US" sz="6200" dirty="0"/>
              <a:t> </a:t>
            </a:r>
            <a:r>
              <a:rPr lang="en-US" sz="6200" dirty="0" err="1"/>
              <a:t>persamaan</a:t>
            </a:r>
            <a:r>
              <a:rPr lang="en-US" sz="6200" dirty="0"/>
              <a:t> (1):</a:t>
            </a:r>
          </a:p>
          <a:p>
            <a:pPr>
              <a:buNone/>
            </a:pPr>
            <a:r>
              <a:rPr lang="en-US" sz="6200" dirty="0"/>
              <a:t> </a:t>
            </a:r>
          </a:p>
          <a:p>
            <a:pPr>
              <a:buNone/>
            </a:pPr>
            <a:r>
              <a:rPr lang="en-US" sz="6200" dirty="0"/>
              <a:t>	Blok </a:t>
            </a:r>
            <a:r>
              <a:rPr lang="en-US" sz="6200" dirty="0" err="1"/>
              <a:t>plainteks</a:t>
            </a:r>
            <a:r>
              <a:rPr lang="en-US" sz="6200" dirty="0"/>
              <a:t> ke-1	: 111001 </a:t>
            </a:r>
          </a:p>
          <a:p>
            <a:pPr>
              <a:buNone/>
            </a:pPr>
            <a:r>
              <a:rPr lang="en-US" sz="6200" dirty="0"/>
              <a:t>	</a:t>
            </a:r>
            <a:r>
              <a:rPr lang="en-US" sz="6200" dirty="0" err="1"/>
              <a:t>Kriptogram</a:t>
            </a:r>
            <a:r>
              <a:rPr lang="en-US" sz="6200" dirty="0"/>
              <a:t>		: (1 </a:t>
            </a:r>
            <a:r>
              <a:rPr lang="en-US" sz="6200" dirty="0">
                <a:sym typeface="Symbol"/>
              </a:rPr>
              <a:t></a:t>
            </a:r>
            <a:r>
              <a:rPr lang="en-US" sz="6200" dirty="0"/>
              <a:t> 1) + (1 </a:t>
            </a:r>
            <a:r>
              <a:rPr lang="en-US" sz="6200" dirty="0">
                <a:sym typeface="Symbol"/>
              </a:rPr>
              <a:t></a:t>
            </a:r>
            <a:r>
              <a:rPr lang="en-US" sz="6200" dirty="0"/>
              <a:t> 5) + (1 </a:t>
            </a:r>
            <a:r>
              <a:rPr lang="en-US" sz="6200" dirty="0">
                <a:sym typeface="Symbol"/>
              </a:rPr>
              <a:t></a:t>
            </a:r>
            <a:r>
              <a:rPr lang="en-US" sz="6200" dirty="0"/>
              <a:t> 6) +  (0 </a:t>
            </a:r>
            <a:r>
              <a:rPr lang="en-US" sz="6200" dirty="0">
                <a:sym typeface="Symbol"/>
              </a:rPr>
              <a:t></a:t>
            </a:r>
            <a:r>
              <a:rPr lang="en-US" sz="6200" dirty="0"/>
              <a:t> 11) + (0 x 14) + (1 x 20)   = 32</a:t>
            </a:r>
          </a:p>
          <a:p>
            <a:pPr>
              <a:buNone/>
            </a:pPr>
            <a:endParaRPr lang="en-US" sz="6200" dirty="0"/>
          </a:p>
          <a:p>
            <a:pPr>
              <a:buNone/>
            </a:pPr>
            <a:r>
              <a:rPr lang="en-US" sz="6200" dirty="0"/>
              <a:t> 	Blok </a:t>
            </a:r>
            <a:r>
              <a:rPr lang="en-US" sz="6200" dirty="0" err="1"/>
              <a:t>plainteks</a:t>
            </a:r>
            <a:r>
              <a:rPr lang="en-US" sz="6200" dirty="0"/>
              <a:t> ke-2	: 010110 </a:t>
            </a:r>
          </a:p>
          <a:p>
            <a:pPr>
              <a:buNone/>
            </a:pPr>
            <a:r>
              <a:rPr lang="en-US" sz="6200" dirty="0"/>
              <a:t>	</a:t>
            </a:r>
            <a:r>
              <a:rPr lang="en-US" sz="6200" dirty="0" err="1"/>
              <a:t>Kriptogram</a:t>
            </a:r>
            <a:r>
              <a:rPr lang="en-US" sz="6200" dirty="0"/>
              <a:t>		: (1 </a:t>
            </a:r>
            <a:r>
              <a:rPr lang="en-US" sz="6200" dirty="0">
                <a:sym typeface="Symbol"/>
              </a:rPr>
              <a:t></a:t>
            </a:r>
            <a:r>
              <a:rPr lang="en-US" sz="6200" dirty="0"/>
              <a:t> 5) + (1 </a:t>
            </a:r>
            <a:r>
              <a:rPr lang="en-US" sz="6200" dirty="0">
                <a:sym typeface="Symbol"/>
              </a:rPr>
              <a:t></a:t>
            </a:r>
            <a:r>
              <a:rPr lang="en-US" sz="6200" dirty="0"/>
              <a:t> 11) + (1 </a:t>
            </a:r>
            <a:r>
              <a:rPr lang="en-US" sz="6200" dirty="0">
                <a:sym typeface="Symbol"/>
              </a:rPr>
              <a:t></a:t>
            </a:r>
            <a:r>
              <a:rPr lang="en-US" sz="6200" dirty="0"/>
              <a:t> 14) = 30</a:t>
            </a:r>
          </a:p>
          <a:p>
            <a:pPr>
              <a:buNone/>
            </a:pPr>
            <a:r>
              <a:rPr lang="en-US" sz="6200" dirty="0"/>
              <a:t> </a:t>
            </a:r>
          </a:p>
          <a:p>
            <a:pPr>
              <a:buNone/>
            </a:pPr>
            <a:r>
              <a:rPr lang="en-US" sz="6200" dirty="0"/>
              <a:t>	Blok </a:t>
            </a:r>
            <a:r>
              <a:rPr lang="en-US" sz="6200" dirty="0" err="1"/>
              <a:t>plainteks</a:t>
            </a:r>
            <a:r>
              <a:rPr lang="en-US" sz="6200" dirty="0"/>
              <a:t> ke-3	: 000000 </a:t>
            </a:r>
          </a:p>
          <a:p>
            <a:pPr>
              <a:buNone/>
            </a:pPr>
            <a:r>
              <a:rPr lang="en-US" sz="6200" dirty="0"/>
              <a:t>	</a:t>
            </a:r>
            <a:r>
              <a:rPr lang="en-US" sz="6200" dirty="0" err="1"/>
              <a:t>Kriptogram</a:t>
            </a:r>
            <a:r>
              <a:rPr lang="en-US" sz="6200" dirty="0"/>
              <a:t>		: 0</a:t>
            </a:r>
          </a:p>
          <a:p>
            <a:pPr>
              <a:buNone/>
            </a:pPr>
            <a:r>
              <a:rPr lang="en-US" sz="6200" dirty="0"/>
              <a:t> </a:t>
            </a:r>
          </a:p>
          <a:p>
            <a:pPr>
              <a:buNone/>
            </a:pPr>
            <a:r>
              <a:rPr lang="en-US" sz="6200" b="1" dirty="0"/>
              <a:t>	</a:t>
            </a:r>
            <a:r>
              <a:rPr lang="en-US" sz="6200" dirty="0"/>
              <a:t>Blok </a:t>
            </a:r>
            <a:r>
              <a:rPr lang="en-US" sz="6200" dirty="0" err="1"/>
              <a:t>plainteks</a:t>
            </a:r>
            <a:r>
              <a:rPr lang="en-US" sz="6200" dirty="0"/>
              <a:t> ke-4	: 011000 </a:t>
            </a:r>
          </a:p>
          <a:p>
            <a:pPr>
              <a:buNone/>
            </a:pPr>
            <a:r>
              <a:rPr lang="en-US" sz="6200" dirty="0"/>
              <a:t>	</a:t>
            </a:r>
            <a:r>
              <a:rPr lang="en-US" sz="6200" dirty="0" err="1"/>
              <a:t>Kriptogram</a:t>
            </a:r>
            <a:r>
              <a:rPr lang="en-US" sz="6200" dirty="0"/>
              <a:t>		: (1 </a:t>
            </a:r>
            <a:r>
              <a:rPr lang="en-US" sz="6200" dirty="0">
                <a:sym typeface="Symbol"/>
              </a:rPr>
              <a:t></a:t>
            </a:r>
            <a:r>
              <a:rPr lang="en-US" sz="6200" dirty="0"/>
              <a:t> 5) + (1 </a:t>
            </a:r>
            <a:r>
              <a:rPr lang="en-US" sz="6200" dirty="0">
                <a:sym typeface="Symbol"/>
              </a:rPr>
              <a:t></a:t>
            </a:r>
            <a:r>
              <a:rPr lang="en-US" sz="6200" dirty="0"/>
              <a:t> 6) = 11</a:t>
            </a:r>
          </a:p>
          <a:p>
            <a:pPr>
              <a:buNone/>
            </a:pPr>
            <a:r>
              <a:rPr lang="en-US" sz="6200" dirty="0"/>
              <a:t> </a:t>
            </a:r>
          </a:p>
          <a:p>
            <a:pPr>
              <a:buNone/>
            </a:pPr>
            <a:r>
              <a:rPr lang="en-US" sz="6200" dirty="0" err="1"/>
              <a:t>Jadi</a:t>
            </a:r>
            <a:r>
              <a:rPr lang="en-US" sz="6200" dirty="0"/>
              <a:t>, </a:t>
            </a:r>
            <a:r>
              <a:rPr lang="en-US" sz="6200" dirty="0" err="1"/>
              <a:t>cipherteks</a:t>
            </a:r>
            <a:r>
              <a:rPr lang="en-US" sz="6200" dirty="0"/>
              <a:t> yang </a:t>
            </a:r>
            <a:r>
              <a:rPr lang="en-US" sz="6200" dirty="0" err="1"/>
              <a:t>dihasilkan</a:t>
            </a:r>
            <a:r>
              <a:rPr lang="en-US" sz="6200" dirty="0"/>
              <a:t>:  </a:t>
            </a:r>
            <a:r>
              <a:rPr lang="en-US" sz="6200" dirty="0">
                <a:solidFill>
                  <a:srgbClr val="FF0000"/>
                </a:solidFill>
              </a:rPr>
              <a:t>32  30  0  11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533401"/>
            <a:ext cx="10210800" cy="5592763"/>
          </a:xfrm>
        </p:spPr>
        <p:txBody>
          <a:bodyPr>
            <a:noAutofit/>
          </a:bodyPr>
          <a:lstStyle/>
          <a:p>
            <a:pPr lvl="0"/>
            <a:r>
              <a:rPr lang="en-US" sz="2400" dirty="0" err="1"/>
              <a:t>Sayangnya</a:t>
            </a:r>
            <a:r>
              <a:rPr lang="en-US" sz="2400" dirty="0"/>
              <a:t>,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knapsack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dekripsi</a:t>
            </a:r>
            <a:r>
              <a:rPr lang="en-US" sz="2400" dirty="0"/>
              <a:t>. 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err="1"/>
              <a:t>Misalnya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kriptogram</a:t>
            </a:r>
            <a:r>
              <a:rPr lang="en-US" sz="2400" dirty="0"/>
              <a:t> = 32,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i="1" dirty="0"/>
              <a:t>b</a:t>
            </a:r>
            <a:r>
              <a:rPr lang="en-US" sz="2400" baseline="-25000" dirty="0"/>
              <a:t>6</a:t>
            </a:r>
            <a:r>
              <a:rPr lang="en-US" sz="2400" dirty="0"/>
              <a:t>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 </a:t>
            </a:r>
          </a:p>
          <a:p>
            <a:pPr>
              <a:buNone/>
            </a:pPr>
            <a:r>
              <a:rPr lang="en-US" sz="2400" dirty="0"/>
              <a:t>		32</a:t>
            </a:r>
            <a:r>
              <a:rPr lang="en-US" sz="2400" i="1" dirty="0"/>
              <a:t>= b</a:t>
            </a:r>
            <a:r>
              <a:rPr lang="en-US" sz="2400" baseline="-25000" dirty="0"/>
              <a:t>1</a:t>
            </a:r>
            <a:r>
              <a:rPr lang="en-US" sz="2400" i="1" dirty="0"/>
              <a:t> + </a:t>
            </a:r>
            <a:r>
              <a:rPr lang="en-US" sz="2400" dirty="0"/>
              <a:t>5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i="1" dirty="0"/>
              <a:t>+ </a:t>
            </a:r>
            <a:r>
              <a:rPr lang="en-US" sz="2400" dirty="0"/>
              <a:t>6</a:t>
            </a:r>
            <a:r>
              <a:rPr lang="en-US" sz="2400" i="1" dirty="0"/>
              <a:t>b</a:t>
            </a:r>
            <a:r>
              <a:rPr lang="en-US" sz="2400" baseline="-25000" dirty="0"/>
              <a:t>3</a:t>
            </a:r>
            <a:r>
              <a:rPr lang="en-US" sz="2400" dirty="0"/>
              <a:t> + 11</a:t>
            </a:r>
            <a:r>
              <a:rPr lang="en-US" sz="2400" i="1" dirty="0"/>
              <a:t>b</a:t>
            </a:r>
            <a:r>
              <a:rPr lang="en-US" sz="2400" baseline="-25000" dirty="0"/>
              <a:t>4</a:t>
            </a:r>
            <a:r>
              <a:rPr lang="en-US" sz="2400" dirty="0"/>
              <a:t> + 14</a:t>
            </a:r>
            <a:r>
              <a:rPr lang="en-US" sz="2400" i="1" dirty="0"/>
              <a:t>b</a:t>
            </a:r>
            <a:r>
              <a:rPr lang="en-US" sz="2400" baseline="-25000" dirty="0"/>
              <a:t>5</a:t>
            </a:r>
            <a:r>
              <a:rPr lang="en-US" sz="2400" dirty="0"/>
              <a:t> + 20</a:t>
            </a:r>
            <a:r>
              <a:rPr lang="en-US" sz="2400" i="1" dirty="0"/>
              <a:t>b</a:t>
            </a:r>
            <a:r>
              <a:rPr lang="en-US" sz="2400" baseline="-25000" dirty="0"/>
              <a:t>6</a:t>
            </a:r>
            <a:r>
              <a:rPr lang="en-US" sz="2400" dirty="0"/>
              <a:t> 		(2)</a:t>
            </a:r>
          </a:p>
          <a:p>
            <a:pPr>
              <a:buNone/>
            </a:pPr>
            <a:r>
              <a:rPr lang="en-US" sz="2400" dirty="0"/>
              <a:t> </a:t>
            </a:r>
          </a:p>
          <a:p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(2)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orde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polinomial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(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catatan</a:t>
            </a:r>
            <a:r>
              <a:rPr lang="en-US" sz="2400" dirty="0"/>
              <a:t> </a:t>
            </a:r>
            <a:r>
              <a:rPr lang="en-US" sz="2400" dirty="0" err="1"/>
              <a:t>barisan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menaik</a:t>
            </a:r>
            <a:r>
              <a:rPr lang="en-US" sz="2400" dirty="0"/>
              <a:t>). </a:t>
            </a:r>
          </a:p>
          <a:p>
            <a:endParaRPr lang="en-US" sz="2400" dirty="0"/>
          </a:p>
          <a:p>
            <a:r>
              <a:rPr lang="en-US" sz="2400" dirty="0" err="1"/>
              <a:t>Namun</a:t>
            </a:r>
            <a:r>
              <a:rPr lang="en-US" sz="2400" dirty="0"/>
              <a:t>,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inilah</a:t>
            </a:r>
            <a:r>
              <a:rPr lang="en-US" sz="2400" dirty="0"/>
              <a:t> yang </a:t>
            </a:r>
            <a:r>
              <a:rPr lang="en-US" sz="2400" dirty="0" err="1"/>
              <a:t>dijadikan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kekuatan</a:t>
            </a:r>
            <a:r>
              <a:rPr lang="en-US" sz="2400" dirty="0"/>
              <a:t> 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knapsack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400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i="1" dirty="0" err="1">
                <a:latin typeface="+mn-lt"/>
              </a:rPr>
              <a:t>Superincreasing</a:t>
            </a:r>
            <a:r>
              <a:rPr lang="en-US" b="1" i="1" dirty="0">
                <a:latin typeface="+mn-lt"/>
              </a:rPr>
              <a:t> Knapsack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1463675"/>
            <a:ext cx="10434320" cy="5029200"/>
          </a:xfrm>
        </p:spPr>
        <p:txBody>
          <a:bodyPr>
            <a:noAutofit/>
          </a:bodyPr>
          <a:lstStyle/>
          <a:p>
            <a:pPr lvl="0"/>
            <a:r>
              <a:rPr lang="en-US" sz="2200" i="1" dirty="0" err="1"/>
              <a:t>Superincreasing</a:t>
            </a:r>
            <a:r>
              <a:rPr lang="en-US" sz="2200" i="1" dirty="0"/>
              <a:t> knapsack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persoalan</a:t>
            </a:r>
            <a:r>
              <a:rPr lang="en-US" sz="2200" dirty="0"/>
              <a:t> </a:t>
            </a:r>
            <a:r>
              <a:rPr lang="en-US" sz="2200" i="1" dirty="0"/>
              <a:t>knapsack</a:t>
            </a:r>
            <a:r>
              <a:rPr lang="en-US" sz="2200" dirty="0"/>
              <a:t> yang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dipecahkan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orde</a:t>
            </a:r>
            <a:r>
              <a:rPr lang="en-US" sz="2200" dirty="0"/>
              <a:t> </a:t>
            </a:r>
            <a:r>
              <a:rPr lang="en-US" sz="2200" i="1" dirty="0"/>
              <a:t>O</a:t>
            </a:r>
            <a:r>
              <a:rPr lang="en-US" sz="2200" dirty="0"/>
              <a:t>(</a:t>
            </a:r>
            <a:r>
              <a:rPr lang="en-US" sz="2200" i="1" dirty="0"/>
              <a:t>n</a:t>
            </a:r>
            <a:r>
              <a:rPr lang="en-US" sz="2200" dirty="0"/>
              <a:t>) (</a:t>
            </a:r>
            <a:r>
              <a:rPr lang="en-US" sz="2200" dirty="0" err="1"/>
              <a:t>jadi</a:t>
            </a:r>
            <a:r>
              <a:rPr lang="en-US" sz="2200" dirty="0"/>
              <a:t>, </a:t>
            </a:r>
            <a:r>
              <a:rPr lang="en-US" sz="2200" dirty="0" err="1"/>
              <a:t>polinomial</a:t>
            </a:r>
            <a:r>
              <a:rPr lang="en-US" sz="2200" dirty="0"/>
              <a:t>). </a:t>
            </a:r>
          </a:p>
          <a:p>
            <a:pPr lvl="0"/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persoalan</a:t>
            </a:r>
            <a:r>
              <a:rPr lang="en-US" sz="2200" dirty="0"/>
              <a:t> </a:t>
            </a:r>
            <a:r>
              <a:rPr lang="en-US" sz="2200" i="1" dirty="0"/>
              <a:t>knapsack</a:t>
            </a:r>
            <a:r>
              <a:rPr lang="en-US" sz="2200" dirty="0"/>
              <a:t> yang </a:t>
            </a:r>
            <a:r>
              <a:rPr lang="en-US" sz="2200" dirty="0" err="1"/>
              <a:t>mudah</a:t>
            </a:r>
            <a:r>
              <a:rPr lang="en-US" sz="2200" dirty="0"/>
              <a:t> </a:t>
            </a:r>
            <a:r>
              <a:rPr lang="en-US" sz="2200" dirty="0" err="1"/>
              <a:t>sehingga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disukai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dijadikan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algoritma</a:t>
            </a:r>
            <a:r>
              <a:rPr lang="en-US" sz="2200" dirty="0"/>
              <a:t> </a:t>
            </a:r>
            <a:r>
              <a:rPr lang="en-US" sz="2200" dirty="0" err="1"/>
              <a:t>kriptografi</a:t>
            </a:r>
            <a:r>
              <a:rPr lang="en-US" sz="2200" dirty="0"/>
              <a:t> yang </a:t>
            </a:r>
            <a:r>
              <a:rPr lang="en-US" sz="2200" dirty="0" err="1"/>
              <a:t>kuat</a:t>
            </a:r>
            <a:r>
              <a:rPr lang="en-US" sz="2200" dirty="0"/>
              <a:t>.</a:t>
            </a:r>
          </a:p>
          <a:p>
            <a:pPr>
              <a:buNone/>
            </a:pPr>
            <a:r>
              <a:rPr lang="en-US" sz="2200" dirty="0"/>
              <a:t> </a:t>
            </a:r>
          </a:p>
          <a:p>
            <a:pPr lvl="0"/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senarai</a:t>
            </a:r>
            <a:r>
              <a:rPr lang="en-US" sz="2200" dirty="0"/>
              <a:t> </a:t>
            </a:r>
            <a:r>
              <a:rPr lang="en-US" sz="2200" dirty="0" err="1"/>
              <a:t>bobot</a:t>
            </a:r>
            <a:r>
              <a:rPr lang="en-US" sz="2200" dirty="0"/>
              <a:t> </a:t>
            </a:r>
            <a:r>
              <a:rPr lang="en-US" sz="2200" dirty="0" err="1"/>
              <a:t>disebut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i="1" dirty="0" err="1"/>
              <a:t>superincreasing</a:t>
            </a:r>
            <a:r>
              <a:rPr lang="en-US" sz="2200" dirty="0"/>
              <a:t>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membentuk</a:t>
            </a:r>
            <a:r>
              <a:rPr lang="en-US" sz="2200" dirty="0"/>
              <a:t> </a:t>
            </a:r>
            <a:r>
              <a:rPr lang="en-US" sz="2200" i="1" dirty="0" err="1"/>
              <a:t>superincreasing</a:t>
            </a:r>
            <a:r>
              <a:rPr lang="en-US" sz="2200" i="1" dirty="0"/>
              <a:t> knapsack</a:t>
            </a:r>
            <a:r>
              <a:rPr lang="en-US" sz="2200" dirty="0"/>
              <a:t>. </a:t>
            </a:r>
          </a:p>
          <a:p>
            <a:pPr lvl="0"/>
            <a:endParaRPr lang="en-US" sz="2200" dirty="0"/>
          </a:p>
          <a:p>
            <a:pPr lvl="0"/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i="1" dirty="0" err="1"/>
              <a:t>superincreasing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dirty="0" err="1"/>
              <a:t>di</a:t>
            </a:r>
            <a:r>
              <a:rPr lang="en-US" sz="2200" dirty="0"/>
              <a:t> </a:t>
            </a:r>
            <a:r>
              <a:rPr lang="en-US" sz="2200" dirty="0" err="1"/>
              <a:t>mana</a:t>
            </a:r>
            <a:r>
              <a:rPr lang="en-US" sz="2200" dirty="0"/>
              <a:t> </a:t>
            </a:r>
            <a:r>
              <a:rPr lang="en-US" sz="2200" dirty="0" err="1"/>
              <a:t>setiap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  </a:t>
            </a:r>
            <a:r>
              <a:rPr lang="en-US" sz="2200" dirty="0" err="1"/>
              <a:t>di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besar</a:t>
            </a:r>
            <a:r>
              <a:rPr lang="en-US" sz="2200" dirty="0"/>
              <a:t> </a:t>
            </a:r>
            <a:r>
              <a:rPr lang="en-US" sz="2200" dirty="0" err="1"/>
              <a:t>daripada</a:t>
            </a:r>
            <a:r>
              <a:rPr lang="en-US" sz="2200" dirty="0"/>
              <a:t> </a:t>
            </a:r>
            <a:r>
              <a:rPr lang="en-US" sz="2200" dirty="0" err="1"/>
              <a:t>jumlah</a:t>
            </a:r>
            <a:r>
              <a:rPr lang="en-US" sz="2200" dirty="0"/>
              <a:t> </a:t>
            </a:r>
            <a:r>
              <a:rPr lang="en-US" sz="2200" dirty="0" err="1"/>
              <a:t>semua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  </a:t>
            </a:r>
            <a:r>
              <a:rPr lang="en-US" sz="2200" dirty="0" err="1"/>
              <a:t>sebelumnya</a:t>
            </a:r>
            <a:r>
              <a:rPr lang="en-US" sz="2200" dirty="0"/>
              <a:t>. </a:t>
            </a:r>
          </a:p>
          <a:p>
            <a:pPr lvl="0"/>
            <a:r>
              <a:rPr lang="en-US" sz="2200" dirty="0" err="1"/>
              <a:t>Contoh</a:t>
            </a:r>
            <a:r>
              <a:rPr lang="en-US" sz="2200" dirty="0"/>
              <a:t>:   {1, 3, 6, 13, 27, 52} 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i="1" dirty="0" err="1"/>
              <a:t>superincreasing</a:t>
            </a:r>
            <a:r>
              <a:rPr lang="en-US" sz="2200" i="1" dirty="0"/>
              <a:t>, </a:t>
            </a:r>
          </a:p>
          <a:p>
            <a:pPr lvl="2">
              <a:buNone/>
            </a:pPr>
            <a:r>
              <a:rPr lang="en-US" sz="2200" dirty="0"/>
              <a:t>	   {1, 3, 4, 9, 15, 25}     </a:t>
            </a:r>
            <a:r>
              <a:rPr lang="en-US" sz="2200" dirty="0">
                <a:sym typeface="Wingdings" pitchFamily="2" charset="2"/>
              </a:rPr>
              <a:t>  </a:t>
            </a:r>
            <a:r>
              <a:rPr lang="en-US" sz="2200" dirty="0" err="1"/>
              <a:t>bukan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i="1" dirty="0" err="1"/>
              <a:t>superincreasing</a:t>
            </a:r>
            <a:endParaRPr lang="en-US" sz="2200" dirty="0"/>
          </a:p>
          <a:p>
            <a:pPr>
              <a:buNone/>
            </a:pPr>
            <a:r>
              <a:rPr lang="en-US" sz="2200" dirty="0"/>
              <a:t> </a:t>
            </a:r>
          </a:p>
          <a:p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533401"/>
            <a:ext cx="10459720" cy="5822949"/>
          </a:xfrm>
        </p:spPr>
        <p:txBody>
          <a:bodyPr>
            <a:normAutofit/>
          </a:bodyPr>
          <a:lstStyle/>
          <a:p>
            <a:pPr lvl="0"/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(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 err="1"/>
              <a:t>b</a:t>
            </a:r>
            <a:r>
              <a:rPr lang="en-US" i="1" baseline="-25000" dirty="0" err="1"/>
              <a:t>n</a:t>
            </a:r>
            <a:r>
              <a:rPr lang="en-US" dirty="0"/>
              <a:t>)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(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mendekripsikan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semula</a:t>
            </a:r>
            <a:r>
              <a:rPr lang="en-US" dirty="0"/>
              <a:t>): </a:t>
            </a:r>
            <a:endParaRPr lang="en-US" sz="2400" dirty="0"/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en-US" dirty="0" err="1"/>
              <a:t>Jumlahkan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en-US" dirty="0" err="1"/>
              <a:t>Bandingkan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en-US" dirty="0" err="1"/>
              <a:t>Kurangi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bandingkan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.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spcBef>
                <a:spcPts val="1800"/>
              </a:spcBef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solusinya</a:t>
            </a:r>
            <a:r>
              <a:rPr lang="en-US" dirty="0"/>
              <a:t>. 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60" y="685801"/>
            <a:ext cx="1064768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err="1"/>
              <a:t>Contoh</a:t>
            </a:r>
            <a:r>
              <a:rPr lang="en-US" sz="2600" b="1" dirty="0"/>
              <a:t> 2</a:t>
            </a:r>
            <a:r>
              <a:rPr lang="en-US" sz="2600" dirty="0"/>
              <a:t>: </a:t>
            </a:r>
            <a:r>
              <a:rPr lang="en-US" sz="2600" dirty="0" err="1"/>
              <a:t>Misalkan</a:t>
            </a:r>
            <a:r>
              <a:rPr lang="en-US" sz="2600" dirty="0"/>
              <a:t> </a:t>
            </a:r>
            <a:r>
              <a:rPr lang="en-US" sz="2600" dirty="0" err="1"/>
              <a:t>bobot-bobot</a:t>
            </a:r>
            <a:r>
              <a:rPr lang="en-US" sz="2600" dirty="0"/>
              <a:t> yang </a:t>
            </a:r>
            <a:r>
              <a:rPr lang="en-US" sz="2600" dirty="0" err="1"/>
              <a:t>membentuk</a:t>
            </a:r>
            <a:r>
              <a:rPr lang="en-US" sz="2600" dirty="0"/>
              <a:t> </a:t>
            </a:r>
            <a:r>
              <a:rPr lang="en-US" sz="2600" dirty="0" err="1"/>
              <a:t>barisan</a:t>
            </a:r>
            <a:r>
              <a:rPr lang="en-US" sz="2600" dirty="0"/>
              <a:t> </a:t>
            </a:r>
            <a:r>
              <a:rPr lang="en-US" sz="2600" i="1" dirty="0" err="1"/>
              <a:t>superincreasing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{2, 3, 6, 13, 27, 52},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diketahui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(</a:t>
            </a:r>
            <a:r>
              <a:rPr lang="en-US" sz="2600" i="1" dirty="0"/>
              <a:t>M</a:t>
            </a:r>
            <a:r>
              <a:rPr lang="en-US" sz="2600" dirty="0"/>
              <a:t>) = 70. Kita </a:t>
            </a:r>
            <a:r>
              <a:rPr lang="en-US" sz="2600" dirty="0" err="1"/>
              <a:t>akan</a:t>
            </a:r>
            <a:r>
              <a:rPr lang="en-US" sz="2600" dirty="0"/>
              <a:t> </a:t>
            </a:r>
            <a:r>
              <a:rPr lang="en-US" sz="2600" dirty="0" err="1"/>
              <a:t>mencari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baseline="-25000" dirty="0"/>
              <a:t>1</a:t>
            </a:r>
            <a:r>
              <a:rPr lang="en-US" sz="2600" dirty="0"/>
              <a:t>, </a:t>
            </a:r>
            <a:r>
              <a:rPr lang="en-US" sz="2600" i="1" dirty="0"/>
              <a:t>b</a:t>
            </a:r>
            <a:r>
              <a:rPr lang="en-US" sz="2600" baseline="-25000" dirty="0"/>
              <a:t>2</a:t>
            </a:r>
            <a:r>
              <a:rPr lang="en-US" sz="2600" dirty="0"/>
              <a:t>, …, </a:t>
            </a:r>
            <a:r>
              <a:rPr lang="en-US" sz="2600" i="1" dirty="0"/>
              <a:t>b</a:t>
            </a:r>
            <a:r>
              <a:rPr lang="en-US" sz="2600" baseline="-25000" dirty="0"/>
              <a:t>6</a:t>
            </a:r>
            <a:r>
              <a:rPr lang="en-US" sz="2600" dirty="0"/>
              <a:t> </a:t>
            </a:r>
            <a:r>
              <a:rPr lang="en-US" sz="2600" dirty="0" err="1"/>
              <a:t>sedemikian</a:t>
            </a:r>
            <a:r>
              <a:rPr lang="en-US" sz="2600" dirty="0"/>
              <a:t> </a:t>
            </a:r>
            <a:r>
              <a:rPr lang="en-US" sz="2600" dirty="0" err="1"/>
              <a:t>sehingga</a:t>
            </a:r>
            <a:endParaRPr lang="en-US" sz="2600" dirty="0"/>
          </a:p>
          <a:p>
            <a:pPr>
              <a:buNone/>
            </a:pPr>
            <a:r>
              <a:rPr lang="en-US" sz="2600" dirty="0"/>
              <a:t>		70</a:t>
            </a:r>
            <a:r>
              <a:rPr lang="en-US" sz="2600" i="1" dirty="0"/>
              <a:t>= </a:t>
            </a:r>
            <a:r>
              <a:rPr lang="en-US" sz="2600" dirty="0"/>
              <a:t>2</a:t>
            </a:r>
            <a:r>
              <a:rPr lang="en-US" sz="2600" i="1" dirty="0"/>
              <a:t>b</a:t>
            </a:r>
            <a:r>
              <a:rPr lang="en-US" sz="2600" baseline="-25000" dirty="0"/>
              <a:t>1</a:t>
            </a:r>
            <a:r>
              <a:rPr lang="en-US" sz="2600" i="1" dirty="0"/>
              <a:t> + </a:t>
            </a:r>
            <a:r>
              <a:rPr lang="en-US" sz="2600" dirty="0"/>
              <a:t>3</a:t>
            </a:r>
            <a:r>
              <a:rPr lang="en-US" sz="2600" i="1" dirty="0"/>
              <a:t>b</a:t>
            </a:r>
            <a:r>
              <a:rPr lang="en-US" sz="2600" baseline="-25000" dirty="0"/>
              <a:t>2</a:t>
            </a:r>
            <a:r>
              <a:rPr lang="en-US" sz="2600" dirty="0"/>
              <a:t> </a:t>
            </a:r>
            <a:r>
              <a:rPr lang="en-US" sz="2600" i="1" dirty="0"/>
              <a:t>+ </a:t>
            </a:r>
            <a:r>
              <a:rPr lang="en-US" sz="2600" dirty="0"/>
              <a:t>6</a:t>
            </a:r>
            <a:r>
              <a:rPr lang="en-US" sz="2600" i="1" dirty="0"/>
              <a:t>b</a:t>
            </a:r>
            <a:r>
              <a:rPr lang="en-US" sz="2600" baseline="-25000" dirty="0"/>
              <a:t>3</a:t>
            </a:r>
            <a:r>
              <a:rPr lang="en-US" sz="2600" dirty="0"/>
              <a:t> + 13</a:t>
            </a:r>
            <a:r>
              <a:rPr lang="en-US" sz="2600" i="1" dirty="0"/>
              <a:t>b</a:t>
            </a:r>
            <a:r>
              <a:rPr lang="en-US" sz="2600" baseline="-25000" dirty="0"/>
              <a:t>4</a:t>
            </a:r>
            <a:r>
              <a:rPr lang="en-US" sz="2600" dirty="0"/>
              <a:t> + 27</a:t>
            </a:r>
            <a:r>
              <a:rPr lang="en-US" sz="2600" i="1" dirty="0"/>
              <a:t>b</a:t>
            </a:r>
            <a:r>
              <a:rPr lang="en-US" sz="2600" baseline="-25000" dirty="0"/>
              <a:t>5</a:t>
            </a:r>
            <a:r>
              <a:rPr lang="en-US" sz="2600" dirty="0"/>
              <a:t> + 52</a:t>
            </a:r>
            <a:r>
              <a:rPr lang="en-US" sz="2600" i="1" dirty="0"/>
              <a:t>b</a:t>
            </a:r>
            <a:r>
              <a:rPr lang="en-US" sz="2600" baseline="-25000" dirty="0"/>
              <a:t>6</a:t>
            </a:r>
            <a:endParaRPr lang="en-US" sz="2600" dirty="0"/>
          </a:p>
          <a:p>
            <a:pPr>
              <a:buNone/>
            </a:pPr>
            <a:r>
              <a:rPr lang="en-US" sz="2600" dirty="0"/>
              <a:t> 	</a:t>
            </a:r>
            <a:r>
              <a:rPr lang="en-US" sz="2600" dirty="0" err="1"/>
              <a:t>Caranya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berikut</a:t>
            </a:r>
            <a:r>
              <a:rPr lang="en-US" sz="2600" dirty="0"/>
              <a:t>:</a:t>
            </a:r>
          </a:p>
          <a:p>
            <a:pPr marL="1204912" lvl="2" indent="-514350">
              <a:spcBef>
                <a:spcPts val="1800"/>
              </a:spcBef>
              <a:buFont typeface="+mj-lt"/>
              <a:buAutoNum type="arabicParenR"/>
            </a:pPr>
            <a:r>
              <a:rPr lang="en-US" sz="2600" dirty="0" err="1"/>
              <a:t>Bandingkan</a:t>
            </a:r>
            <a:r>
              <a:rPr lang="en-US" sz="2600" dirty="0"/>
              <a:t> 70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52. Karena 52 </a:t>
            </a:r>
            <a:r>
              <a:rPr lang="en-US" sz="2600" dirty="0">
                <a:sym typeface="Symbol"/>
              </a:rPr>
              <a:t></a:t>
            </a:r>
            <a:r>
              <a:rPr lang="en-US" sz="2600" dirty="0"/>
              <a:t> 70, </a:t>
            </a:r>
            <a:r>
              <a:rPr lang="en-US" sz="2600" dirty="0" err="1"/>
              <a:t>maka</a:t>
            </a:r>
            <a:r>
              <a:rPr lang="en-US" sz="2600" dirty="0"/>
              <a:t> 52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  </a:t>
            </a:r>
            <a:r>
              <a:rPr lang="en-US" sz="2600" dirty="0">
                <a:sym typeface="Symbol" panose="05050102010706020507" pitchFamily="18" charset="2"/>
              </a:rPr>
              <a:t> </a:t>
            </a:r>
            <a:r>
              <a:rPr lang="en-US" sz="26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6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6</a:t>
            </a:r>
            <a:r>
              <a:rPr lang="en-US" sz="2600" dirty="0">
                <a:solidFill>
                  <a:srgbClr val="FF0000"/>
                </a:solidFill>
                <a:sym typeface="Symbol" panose="05050102010706020507" pitchFamily="18" charset="2"/>
              </a:rPr>
              <a:t> = 1</a:t>
            </a:r>
            <a:endParaRPr lang="en-US" sz="2600" dirty="0">
              <a:solidFill>
                <a:srgbClr val="FF0000"/>
              </a:solidFill>
            </a:endParaRPr>
          </a:p>
          <a:p>
            <a:pPr marL="1204912" lvl="2" indent="-514350">
              <a:spcBef>
                <a:spcPts val="1800"/>
              </a:spcBef>
              <a:buFont typeface="+mj-lt"/>
              <a:buAutoNum type="arabicParenR"/>
            </a:pPr>
            <a:r>
              <a:rPr lang="en-US" sz="2600" dirty="0" err="1"/>
              <a:t>Bobot</a:t>
            </a:r>
            <a:r>
              <a:rPr lang="en-US" sz="2600" dirty="0"/>
              <a:t> total </a:t>
            </a:r>
            <a:r>
              <a:rPr lang="en-US" sz="2600" dirty="0" err="1"/>
              <a:t>sekarang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70 – 52 = 18. </a:t>
            </a:r>
            <a:r>
              <a:rPr lang="en-US" sz="2600" dirty="0" err="1"/>
              <a:t>Bandingkan</a:t>
            </a:r>
            <a:r>
              <a:rPr lang="en-US" sz="2600" dirty="0"/>
              <a:t> 18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 </a:t>
            </a:r>
            <a:r>
              <a:rPr lang="en-US" sz="2600" dirty="0" err="1"/>
              <a:t>kedua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27. Karena 27 &gt; 18, </a:t>
            </a:r>
            <a:r>
              <a:rPr lang="en-US" sz="2600" dirty="0" err="1"/>
              <a:t>maka</a:t>
            </a:r>
            <a:r>
              <a:rPr lang="en-US" sz="2600" dirty="0"/>
              <a:t> 27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 </a:t>
            </a:r>
            <a:r>
              <a:rPr lang="en-US" sz="2600" dirty="0">
                <a:sym typeface="Symbol" panose="05050102010706020507" pitchFamily="18" charset="2"/>
              </a:rPr>
              <a:t> </a:t>
            </a:r>
            <a:r>
              <a:rPr lang="en-US" sz="26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6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5</a:t>
            </a:r>
            <a:r>
              <a:rPr lang="en-US" sz="2600" dirty="0">
                <a:solidFill>
                  <a:srgbClr val="FF0000"/>
                </a:solidFill>
                <a:sym typeface="Symbol" panose="05050102010706020507" pitchFamily="18" charset="2"/>
              </a:rPr>
              <a:t> = 0</a:t>
            </a:r>
            <a:endParaRPr lang="en-US" sz="2600" dirty="0"/>
          </a:p>
          <a:p>
            <a:pPr marL="1204912" lvl="2" indent="-514350">
              <a:spcBef>
                <a:spcPts val="1800"/>
              </a:spcBef>
              <a:buFont typeface="+mj-lt"/>
              <a:buAutoNum type="arabicParenR"/>
            </a:pPr>
            <a:r>
              <a:rPr lang="en-US" sz="2600" dirty="0" err="1"/>
              <a:t>Bandingkan</a:t>
            </a:r>
            <a:r>
              <a:rPr lang="en-US" sz="2600" dirty="0"/>
              <a:t> 18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 </a:t>
            </a:r>
            <a:r>
              <a:rPr lang="en-US" sz="2600" dirty="0" err="1"/>
              <a:t>berikutnya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13. Karena 13 </a:t>
            </a:r>
            <a:r>
              <a:rPr lang="en-US" sz="2600" dirty="0">
                <a:sym typeface="Symbol"/>
              </a:rPr>
              <a:t></a:t>
            </a:r>
            <a:r>
              <a:rPr lang="en-US" sz="2600" dirty="0"/>
              <a:t> 18, </a:t>
            </a:r>
            <a:r>
              <a:rPr lang="en-US" sz="2600" dirty="0" err="1"/>
              <a:t>maka</a:t>
            </a:r>
            <a:r>
              <a:rPr lang="en-US" sz="2600" dirty="0"/>
              <a:t> 13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 </a:t>
            </a:r>
            <a:r>
              <a:rPr lang="en-US" sz="2600" dirty="0">
                <a:sym typeface="Symbol" panose="05050102010706020507" pitchFamily="18" charset="2"/>
              </a:rPr>
              <a:t> </a:t>
            </a:r>
            <a:r>
              <a:rPr lang="en-US" sz="26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600" i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4</a:t>
            </a:r>
            <a:r>
              <a:rPr lang="en-US" sz="2600" dirty="0">
                <a:solidFill>
                  <a:srgbClr val="FF0000"/>
                </a:solidFill>
                <a:sym typeface="Symbol" panose="05050102010706020507" pitchFamily="18" charset="2"/>
              </a:rPr>
              <a:t> = 1</a:t>
            </a:r>
            <a:endParaRPr lang="en-US" sz="2600" dirty="0">
              <a:solidFill>
                <a:srgbClr val="FF0000"/>
              </a:solidFill>
            </a:endParaRPr>
          </a:p>
          <a:p>
            <a:pPr marL="1204912" lvl="2" indent="-514350">
              <a:spcBef>
                <a:spcPts val="1800"/>
              </a:spcBef>
              <a:buFont typeface="+mj-lt"/>
              <a:buAutoNum type="arabicParenR"/>
            </a:pPr>
            <a:endParaRPr lang="en-US" sz="2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Munir/Teknik Informatika STEI-ITB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2284</Words>
  <Application>Microsoft Office PowerPoint</Application>
  <PresentationFormat>Widescreen</PresentationFormat>
  <Paragraphs>229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 Algoritma Kriptografi Knapsack</vt:lpstr>
      <vt:lpstr>Algoritma Kriptografi Knapsack</vt:lpstr>
      <vt:lpstr>PowerPoint Presentation</vt:lpstr>
      <vt:lpstr>PowerPoint Presentation</vt:lpstr>
      <vt:lpstr>PowerPoint Presentation</vt:lpstr>
      <vt:lpstr>PowerPoint Presentation</vt:lpstr>
      <vt:lpstr>Superincreasing Knapsack</vt:lpstr>
      <vt:lpstr>PowerPoint Presentation</vt:lpstr>
      <vt:lpstr>PowerPoint Presentation</vt:lpstr>
      <vt:lpstr>PowerPoint Presentation</vt:lpstr>
      <vt:lpstr>PowerPoint Presentation</vt:lpstr>
      <vt:lpstr>Algoritma Knapsack Kunci-Publik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Kriptografi Kriptografi Knapsack</dc:title>
  <dc:creator>Rinaldi Munir</dc:creator>
  <cp:lastModifiedBy>Rinaldi Munir</cp:lastModifiedBy>
  <cp:revision>13</cp:revision>
  <dcterms:created xsi:type="dcterms:W3CDTF">2020-10-24T09:45:30Z</dcterms:created>
  <dcterms:modified xsi:type="dcterms:W3CDTF">2020-11-02T12:40:28Z</dcterms:modified>
</cp:coreProperties>
</file>