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366" r:id="rId2"/>
    <p:sldId id="343" r:id="rId3"/>
    <p:sldId id="367" r:id="rId4"/>
    <p:sldId id="326" r:id="rId5"/>
    <p:sldId id="364" r:id="rId6"/>
    <p:sldId id="365" r:id="rId7"/>
    <p:sldId id="368" r:id="rId8"/>
    <p:sldId id="324" r:id="rId9"/>
    <p:sldId id="348" r:id="rId10"/>
    <p:sldId id="349" r:id="rId11"/>
    <p:sldId id="302" r:id="rId12"/>
    <p:sldId id="350" r:id="rId13"/>
    <p:sldId id="351" r:id="rId14"/>
    <p:sldId id="352" r:id="rId15"/>
    <p:sldId id="369" r:id="rId16"/>
    <p:sldId id="353" r:id="rId17"/>
    <p:sldId id="354" r:id="rId18"/>
    <p:sldId id="370" r:id="rId19"/>
    <p:sldId id="355" r:id="rId20"/>
    <p:sldId id="360" r:id="rId21"/>
    <p:sldId id="362" r:id="rId22"/>
    <p:sldId id="361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438479-08D9-48C8-8E63-E0EC4453E81F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D28D3-6389-4995-8FE3-ECAF5C331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538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AD5F5D82-2F7F-4EA0-ACE9-AA11C7C201C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5C08EE78-D643-44AF-883F-690FB76F1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BDBAF9CF-3C27-4EB7-9CC8-FE75A2FB72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03B3CDA0-D419-4C73-94EE-D93D865A542F}" type="slidenum">
              <a:rPr lang="en-GB" altLang="en-US" sz="1200">
                <a:latin typeface="Arial" panose="020B0604020202020204" pitchFamily="34" charset="0"/>
              </a:rPr>
              <a:pPr/>
              <a:t>1</a:t>
            </a:fld>
            <a:endParaRPr lang="en-GB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FC4E3-D605-4F74-80A2-A63D6C4780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A1110F-D1D7-41A5-A462-692BE01C49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B4F28A-0334-4812-BF2C-46E80CB97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43FF-3545-41F6-AB7A-665BA0C74A41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A2BDEA-BBA3-493D-B21E-36D146C81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FF4E07-EFBB-460E-923C-22304846D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A54D-25D1-4CEE-805B-A2CA95D53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857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7CC50-5D52-4E03-A50C-2D22BD640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6A420C-3103-4906-9D2A-0C81483E0D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37015-A380-4D20-A0F5-12B04A9BA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43FF-3545-41F6-AB7A-665BA0C74A41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534AC0-10A5-4C73-A6CC-DF0A7193D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B0B657-2471-4871-81E1-28A5615A4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A54D-25D1-4CEE-805B-A2CA95D53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74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CDAF46-39D0-4F94-A6ED-5811403874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02BD6B-8011-40F9-8879-F253F267A0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FA04D-C0C0-4271-BE48-09285E5E2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43FF-3545-41F6-AB7A-665BA0C74A41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181B06-4D11-4E25-BD3B-48F77FD7A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A6AF2C-D3AF-49F6-9355-CB421149A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A54D-25D1-4CEE-805B-A2CA95D53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9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93C1D-BCE3-4A1A-987C-3FBD1C185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70673-0967-4BB5-943E-19E12B2848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5AA226-F923-4D78-8154-E853D9F26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43FF-3545-41F6-AB7A-665BA0C74A41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D3D0D2-6256-43C6-A4D1-DEBFE9AE5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15A01-DF2F-47EB-B1AA-9A6812C6A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A54D-25D1-4CEE-805B-A2CA95D53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65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DF5DB-36FE-4DC7-8224-18E067306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D377A0-4F08-4141-92D3-D4512ED95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1F5CFA-50BC-4B59-92F2-FE2E21A9B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43FF-3545-41F6-AB7A-665BA0C74A41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75CBC-F6B5-4E84-8AF8-71D72B941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52D8D-96F6-40D1-92F1-E2903D1FE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A54D-25D1-4CEE-805B-A2CA95D53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17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55C6D-0CB0-40BF-B901-463B428B6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2B976B-78A0-4638-AFF7-53450486F9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9CAE64-C48B-4969-AB5D-FF349EB086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AC4AFC-F778-4FCF-B74A-616F9FFAE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43FF-3545-41F6-AB7A-665BA0C74A41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734D31-ACF5-47FA-A01C-DFCBD7B48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CE6DF0-9A94-441D-9796-640A31EE3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A54D-25D1-4CEE-805B-A2CA95D53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901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FF829-27B8-47F6-884E-4AEBD7757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AAD547-EB33-40FF-85DA-591C4761C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6B7646-41AE-4368-BC16-2E3561DA0E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D32237-D2B0-40F6-A442-ECB631ECCD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1630F2-EBCD-49B8-B323-2A06C56B20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7B710E-7EEA-4CB2-9CC7-3733830E8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43FF-3545-41F6-AB7A-665BA0C74A41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B4F915-D6DD-4EE7-91C4-5B0BC5888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BCB1D9-3B69-492D-B681-2F42F53B9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A54D-25D1-4CEE-805B-A2CA95D53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35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34E92-E550-4BB9-803B-0DAA502D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16BE9B-A449-4602-90D2-5C69DAB25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43FF-3545-41F6-AB7A-665BA0C74A41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57CF54-AB90-43DD-AA21-24E51CD0D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CD3EAA-0A6F-43A2-A264-59CF08AF7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A54D-25D1-4CEE-805B-A2CA95D53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721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D76F06-296A-4E08-A892-7763A367F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43FF-3545-41F6-AB7A-665BA0C74A41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7DF9AD-3269-4DD9-A298-72D1B953D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B38A7F-0C41-49FB-9983-E8723FBAD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A54D-25D1-4CEE-805B-A2CA95D53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385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04DE9-C242-4504-A394-D40E73F55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06CF87-8F56-4E19-8947-1219088D1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BE231A-D508-4B20-9236-BF10C46A20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DE05D9-F223-46ED-9F84-3436A313A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43FF-3545-41F6-AB7A-665BA0C74A41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D14261-7804-43B3-8031-9CD79CCDE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237FDE-2D26-4E66-BAF2-F34D59A00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A54D-25D1-4CEE-805B-A2CA95D53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578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2DEF3-CBA4-448D-951D-F01B7C34E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E14B55-B0D6-478A-8955-F538383305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B86B06-DBA7-49DD-AD62-1FDD732719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64DC5B-4FDA-43DE-B7D4-86EB37CEE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43FF-3545-41F6-AB7A-665BA0C74A41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E1B1-3933-4715-861F-AFA81269C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57866A-D0CB-4DB6-9405-A03004A9C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A54D-25D1-4CEE-805B-A2CA95D53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516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E7893E-530E-498B-94A5-2BA6E03C6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90E6D7-058A-4C0B-8908-98875733FB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6A1631-DFC9-4E1A-BFE0-6B7C2B4AD3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A43FF-3545-41F6-AB7A-665BA0C74A41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2893B-8486-49F9-BC18-FA8D13AE8B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7B2464-9DF0-43BA-8892-21A4FBF2DD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DA54D-25D1-4CEE-805B-A2CA95D53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408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i-mgt.com.au/rsa_alg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2.png"/><Relationship Id="rId7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Leonard_Adleman" TargetMode="External"/><Relationship Id="rId5" Type="http://schemas.openxmlformats.org/officeDocument/2006/relationships/hyperlink" Target="http://en.wikipedia.org/wiki/Adi_Shamir" TargetMode="External"/><Relationship Id="rId4" Type="http://schemas.openxmlformats.org/officeDocument/2006/relationships/hyperlink" Target="http://en.wikipedia.org/wiki/Ron_Rivest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71">
            <a:extLst>
              <a:ext uri="{FF2B5EF4-FFF2-40B4-BE49-F238E27FC236}">
                <a16:creationId xmlns:a16="http://schemas.microsoft.com/office/drawing/2014/main" id="{64169A1B-0068-4A13-8FC1-F7C6009D16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CA52BAF-79FF-490E-8593-4422967CF4FE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BC614DA9-0422-48CE-BA22-25DF1A34F1B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74862" y="1838960"/>
            <a:ext cx="7678738" cy="186547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  <a:t> RSA</a:t>
            </a:r>
            <a:b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</a:br>
            <a:endParaRPr lang="en-GB" altLang="en-US" sz="3600" dirty="0">
              <a:cs typeface="Times New Roman" panose="02020603050405020304" pitchFamily="18" charset="0"/>
            </a:endParaRPr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8D58D451-035C-4C27-B883-BBA83C6479F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52600" y="865186"/>
            <a:ext cx="8001000" cy="644525"/>
          </a:xfrm>
        </p:spPr>
        <p:txBody>
          <a:bodyPr/>
          <a:lstStyle/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Bahan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kuliah</a:t>
            </a:r>
            <a:r>
              <a:rPr lang="en-US" altLang="en-US" dirty="0">
                <a:solidFill>
                  <a:srgbClr val="000000"/>
                </a:solidFill>
              </a:rPr>
              <a:t> IF4020 </a:t>
            </a:r>
            <a:r>
              <a:rPr lang="en-US" altLang="en-US" dirty="0" err="1">
                <a:solidFill>
                  <a:srgbClr val="000000"/>
                </a:solidFill>
              </a:rPr>
              <a:t>Kriptografi</a:t>
            </a: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4E8F6AD-BFC4-4B79-B33D-4D2C33722A79}"/>
              </a:ext>
            </a:extLst>
          </p:cNvPr>
          <p:cNvSpPr txBox="1">
            <a:spLocks/>
          </p:cNvSpPr>
          <p:nvPr/>
        </p:nvSpPr>
        <p:spPr bwMode="auto">
          <a:xfrm>
            <a:off x="1951831" y="4167821"/>
            <a:ext cx="7924800" cy="210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defRPr/>
            </a:pPr>
            <a:r>
              <a:rPr lang="en-US" kern="0" dirty="0"/>
              <a:t>Oleh: Rinaldi Munir</a:t>
            </a:r>
          </a:p>
          <a:p>
            <a:pPr algn="ctr">
              <a:defRPr/>
            </a:pPr>
            <a:endParaRPr lang="en-US" kern="0" dirty="0"/>
          </a:p>
          <a:p>
            <a:pPr algn="ctr">
              <a:defRPr/>
            </a:pPr>
            <a:r>
              <a:rPr lang="en-US" kern="0" dirty="0"/>
              <a:t>Program </a:t>
            </a:r>
            <a:r>
              <a:rPr lang="en-US" kern="0" dirty="0" err="1"/>
              <a:t>Studi</a:t>
            </a:r>
            <a:r>
              <a:rPr lang="en-US" kern="0" dirty="0"/>
              <a:t>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 err="1"/>
              <a:t>Sekolah</a:t>
            </a:r>
            <a:r>
              <a:rPr lang="en-US" kern="0" dirty="0"/>
              <a:t> Teknik </a:t>
            </a:r>
            <a:r>
              <a:rPr lang="en-US" kern="0" dirty="0" err="1"/>
              <a:t>Elektro</a:t>
            </a:r>
            <a:r>
              <a:rPr lang="en-US" kern="0" dirty="0"/>
              <a:t> dan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/>
              <a:t>ITB</a:t>
            </a:r>
          </a:p>
          <a:p>
            <a:pPr algn="ctr">
              <a:defRPr/>
            </a:pPr>
            <a:endParaRPr lang="en-US" kern="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9381"/>
    </mc:Choice>
    <mc:Fallback>
      <p:transition spd="slow" advTm="4938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>
            <a:extLst>
              <a:ext uri="{FF2B5EF4-FFF2-40B4-BE49-F238E27FC236}">
                <a16:creationId xmlns:a16="http://schemas.microsoft.com/office/drawing/2014/main" id="{9D9724D4-9A85-4C0F-A33A-AA80B9E8F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Munir/Teknik Informatika - STEI - ITB</a:t>
            </a:r>
          </a:p>
        </p:txBody>
      </p:sp>
      <p:sp>
        <p:nvSpPr>
          <p:cNvPr id="13315" name="Slide Number Placeholder 5">
            <a:extLst>
              <a:ext uri="{FF2B5EF4-FFF2-40B4-BE49-F238E27FC236}">
                <a16:creationId xmlns:a16="http://schemas.microsoft.com/office/drawing/2014/main" id="{DA1316E9-42C0-4FA4-963B-CFAAFCF63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8CCB0E-8F2E-4F1C-80A7-440B8B41A05E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AD82C862-D800-4226-9E12-EB9100324C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err="1"/>
              <a:t>Dekripsi</a:t>
            </a:r>
            <a:endParaRPr lang="en-US" altLang="en-US" b="1" dirty="0"/>
          </a:p>
        </p:txBody>
      </p:sp>
      <p:sp>
        <p:nvSpPr>
          <p:cNvPr id="13317" name="Rectangle 3">
            <a:extLst>
              <a:ext uri="{FF2B5EF4-FFF2-40B4-BE49-F238E27FC236}">
                <a16:creationId xmlns:a16="http://schemas.microsoft.com/office/drawing/2014/main" id="{AE28778A-22FD-4A67-AADD-9CA6BEFCEA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  <a:defRPr/>
            </a:pPr>
            <a:r>
              <a:rPr lang="en-US" dirty="0" err="1">
                <a:cs typeface="Times New Roman" pitchFamily="18" charset="0"/>
              </a:rPr>
              <a:t>Misalkan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blok-blok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cipherteks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adalah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1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2</a:t>
            </a:r>
            <a:r>
              <a:rPr lang="en-US" dirty="0">
                <a:cs typeface="Times New Roman" pitchFamily="18" charset="0"/>
              </a:rPr>
              <a:t>, 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3</a:t>
            </a:r>
            <a:r>
              <a:rPr lang="en-US" dirty="0">
                <a:cs typeface="Times New Roman" pitchFamily="18" charset="0"/>
              </a:rPr>
              <a:t>, …  </a:t>
            </a:r>
          </a:p>
          <a:p>
            <a:pPr marL="0" indent="0" algn="just">
              <a:buNone/>
              <a:defRPr/>
            </a:pPr>
            <a:r>
              <a:rPr lang="en-US" dirty="0">
                <a:cs typeface="Times New Roman" pitchFamily="18" charset="0"/>
              </a:rPr>
              <a:t>     </a:t>
            </a:r>
          </a:p>
          <a:p>
            <a:pPr marL="457200" indent="-457200" algn="just">
              <a:buFont typeface="+mj-lt"/>
              <a:buAutoNum type="arabicPeriod" startAt="2"/>
              <a:defRPr/>
            </a:pPr>
            <a:r>
              <a:rPr lang="en-US" dirty="0" err="1">
                <a:cs typeface="Times New Roman" pitchFamily="18" charset="0"/>
              </a:rPr>
              <a:t>Hitung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kembali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blok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plainteks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m</a:t>
            </a:r>
            <a:r>
              <a:rPr lang="en-US" i="1" baseline="-30000" dirty="0">
                <a:cs typeface="Times New Roman" pitchFamily="18" charset="0"/>
              </a:rPr>
              <a:t>i</a:t>
            </a:r>
            <a:r>
              <a:rPr lang="en-US" i="1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dari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blok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cipherteks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i="1" baseline="-30000" dirty="0">
                <a:cs typeface="Times New Roman" pitchFamily="18" charset="0"/>
              </a:rPr>
              <a:t>i </a:t>
            </a:r>
            <a:r>
              <a:rPr lang="en-US" dirty="0" err="1">
                <a:cs typeface="Times New Roman" pitchFamily="18" charset="0"/>
              </a:rPr>
              <a:t>menggunakan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kunci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privat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d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dengan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persamaan</a:t>
            </a:r>
            <a:r>
              <a:rPr lang="en-US" dirty="0">
                <a:cs typeface="Times New Roman" pitchFamily="18" charset="0"/>
              </a:rPr>
              <a:t> </a:t>
            </a:r>
            <a:endParaRPr lang="en-US" dirty="0">
              <a:latin typeface="Century Gothic" pitchFamily="34" charset="0"/>
              <a:cs typeface="Times New Roman" pitchFamily="18" charset="0"/>
            </a:endParaRPr>
          </a:p>
          <a:p>
            <a:pPr algn="just">
              <a:buNone/>
              <a:defRPr/>
            </a:pPr>
            <a:r>
              <a:rPr lang="en-US" i="1" dirty="0">
                <a:cs typeface="Times New Roman" pitchFamily="18" charset="0"/>
              </a:rPr>
              <a:t>                   </a:t>
            </a:r>
            <a:r>
              <a:rPr lang="en-US" altLang="en-US" i="1" dirty="0">
                <a:cs typeface="Times New Roman" panose="02020603050405020304" pitchFamily="18" charset="0"/>
              </a:rPr>
              <a:t>m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 = </a:t>
            </a:r>
            <a:r>
              <a:rPr lang="en-US" altLang="en-US" i="1" dirty="0" err="1">
                <a:cs typeface="Times New Roman" panose="02020603050405020304" pitchFamily="18" charset="0"/>
              </a:rPr>
              <a:t>c</a:t>
            </a:r>
            <a:r>
              <a:rPr lang="en-US" altLang="en-US" i="1" baseline="-30000" dirty="0" err="1">
                <a:cs typeface="Times New Roman" panose="02020603050405020304" pitchFamily="18" charset="0"/>
              </a:rPr>
              <a:t>i</a:t>
            </a:r>
            <a:r>
              <a:rPr lang="en-US" altLang="en-US" i="1" baseline="30000" dirty="0" err="1">
                <a:cs typeface="Times New Roman" panose="02020603050405020304" pitchFamily="18" charset="0"/>
              </a:rPr>
              <a:t>d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cs typeface="Times New Roman" panose="02020603050405020304" pitchFamily="18" charset="0"/>
              </a:rPr>
              <a:t>mod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,</a:t>
            </a:r>
            <a:endParaRPr lang="en-US" altLang="en-US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n-GB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>
            <a:extLst>
              <a:ext uri="{FF2B5EF4-FFF2-40B4-BE49-F238E27FC236}">
                <a16:creationId xmlns:a16="http://schemas.microsoft.com/office/drawing/2014/main" id="{703625B2-03D7-4647-96E7-A326CE5F9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Munir/Teknik Informatika - STEI - ITB</a:t>
            </a:r>
          </a:p>
        </p:txBody>
      </p:sp>
      <p:sp>
        <p:nvSpPr>
          <p:cNvPr id="14339" name="Slide Number Placeholder 5">
            <a:extLst>
              <a:ext uri="{FF2B5EF4-FFF2-40B4-BE49-F238E27FC236}">
                <a16:creationId xmlns:a16="http://schemas.microsoft.com/office/drawing/2014/main" id="{8F690017-D7A7-4EA1-9BB2-6B04A9A7D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3D97F3E-F259-417A-9C45-56B0F6435003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AFBB51A0-3D2F-4FAB-B484-921620A963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Contoh</a:t>
            </a:r>
            <a:r>
              <a:rPr lang="en-US" altLang="en-US" dirty="0"/>
              <a:t> </a:t>
            </a:r>
            <a:r>
              <a:rPr lang="en-US" altLang="en-US" dirty="0" err="1"/>
              <a:t>pembangkitan</a:t>
            </a:r>
            <a:r>
              <a:rPr lang="en-US" altLang="en-US" dirty="0"/>
              <a:t> </a:t>
            </a:r>
            <a:r>
              <a:rPr lang="en-US" altLang="en-US" dirty="0" err="1"/>
              <a:t>kunci</a:t>
            </a:r>
            <a:r>
              <a:rPr lang="en-US" altLang="en-US" dirty="0"/>
              <a:t> oleh Alice</a:t>
            </a:r>
          </a:p>
        </p:txBody>
      </p:sp>
      <p:sp>
        <p:nvSpPr>
          <p:cNvPr id="14341" name="Rectangle 3">
            <a:extLst>
              <a:ext uri="{FF2B5EF4-FFF2-40B4-BE49-F238E27FC236}">
                <a16:creationId xmlns:a16="http://schemas.microsoft.com/office/drawing/2014/main" id="{1BCCACB5-28F0-40F5-82A6-33F9CB0393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0119" y="1589088"/>
            <a:ext cx="10317161" cy="4557712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Misalkan</a:t>
            </a:r>
            <a:r>
              <a:rPr lang="en-US" altLang="en-US" dirty="0">
                <a:cs typeface="Times New Roman" panose="02020603050405020304" pitchFamily="18" charset="0"/>
              </a:rPr>
              <a:t> Alice </a:t>
            </a:r>
            <a:r>
              <a:rPr lang="en-US" altLang="en-US" dirty="0" err="1">
                <a:cs typeface="Times New Roman" panose="02020603050405020304" pitchFamily="18" charset="0"/>
              </a:rPr>
              <a:t>memilih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 = 47 dan </a:t>
            </a:r>
            <a:r>
              <a:rPr lang="en-US" altLang="en-US" i="1" dirty="0">
                <a:cs typeface="Times New Roman" panose="02020603050405020304" pitchFamily="18" charset="0"/>
              </a:rPr>
              <a:t>q</a:t>
            </a:r>
            <a:r>
              <a:rPr lang="en-US" altLang="en-US" dirty="0">
                <a:cs typeface="Times New Roman" panose="02020603050405020304" pitchFamily="18" charset="0"/>
              </a:rPr>
              <a:t> = 71 (</a:t>
            </a:r>
            <a:r>
              <a:rPr lang="en-US" altLang="en-US" dirty="0" err="1">
                <a:cs typeface="Times New Roman" panose="02020603050405020304" pitchFamily="18" charset="0"/>
              </a:rPr>
              <a:t>keduanya</a:t>
            </a:r>
            <a:r>
              <a:rPr lang="en-US" altLang="en-US" dirty="0">
                <a:cs typeface="Times New Roman" panose="02020603050405020304" pitchFamily="18" charset="0"/>
              </a:rPr>
              <a:t> prima),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dihitung</a:t>
            </a:r>
            <a:r>
              <a:rPr lang="en-US" altLang="en-US" dirty="0">
                <a:cs typeface="Times New Roman" panose="02020603050405020304" pitchFamily="18" charset="0"/>
              </a:rPr>
              <a:t>: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	n</a:t>
            </a:r>
            <a:r>
              <a:rPr lang="en-US" altLang="en-US" dirty="0"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q</a:t>
            </a:r>
            <a:r>
              <a:rPr lang="en-US" altLang="en-US" dirty="0">
                <a:cs typeface="Times New Roman" panose="02020603050405020304" pitchFamily="18" charset="0"/>
              </a:rPr>
              <a:t> = 3337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		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 = (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 – 1)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q</a:t>
            </a:r>
            <a:r>
              <a:rPr lang="en-US" altLang="en-US" dirty="0">
                <a:cs typeface="Times New Roman" panose="02020603050405020304" pitchFamily="18" charset="0"/>
              </a:rPr>
              <a:t> – 1) = 3220.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Alice </a:t>
            </a:r>
            <a:r>
              <a:rPr lang="en-US" altLang="en-US" dirty="0" err="1">
                <a:cs typeface="Times New Roman" panose="02020603050405020304" pitchFamily="18" charset="0"/>
              </a:rPr>
              <a:t>memilih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publik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e</a:t>
            </a:r>
            <a:r>
              <a:rPr lang="en-US" altLang="en-US" dirty="0">
                <a:cs typeface="Times New Roman" panose="02020603050405020304" pitchFamily="18" charset="0"/>
              </a:rPr>
              <a:t> = 79 (yang </a:t>
            </a:r>
            <a:r>
              <a:rPr lang="en-US" altLang="en-US" dirty="0" err="1">
                <a:cs typeface="Times New Roman" panose="02020603050405020304" pitchFamily="18" charset="0"/>
              </a:rPr>
              <a:t>relatif</a:t>
            </a:r>
            <a:r>
              <a:rPr lang="en-US" altLang="en-US" dirty="0">
                <a:cs typeface="Times New Roman" panose="02020603050405020304" pitchFamily="18" charset="0"/>
              </a:rPr>
              <a:t> prima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3220 </a:t>
            </a:r>
            <a:r>
              <a:rPr lang="en-US" altLang="en-US" dirty="0" err="1">
                <a:cs typeface="Times New Roman" panose="02020603050405020304" pitchFamily="18" charset="0"/>
              </a:rPr>
              <a:t>karena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pembagi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bersama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terbesarnya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1).  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Nilai </a:t>
            </a:r>
            <a:r>
              <a:rPr lang="en-US" altLang="en-US" i="1" dirty="0">
                <a:cs typeface="Times New Roman" panose="02020603050405020304" pitchFamily="18" charset="0"/>
              </a:rPr>
              <a:t>e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dipublikasikan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umum</a:t>
            </a:r>
            <a:r>
              <a:rPr lang="en-US" altLang="en-US" dirty="0">
                <a:cs typeface="Times New Roman" panose="02020603050405020304" pitchFamily="18" charset="0"/>
              </a:rPr>
              <a:t>. 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E1BD108A-1B86-4125-ACE4-A51B800FA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Munir/Teknik Informatika - STEI - ITB</a:t>
            </a:r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5F181D77-7F2C-4010-B604-502B6319B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675E7D7-83D6-48F8-AE54-B4C463698560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4489C41C-3942-43E7-BB45-B496BA4AC7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02360" y="962025"/>
            <a:ext cx="10515600" cy="435133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Selanjutnya</a:t>
            </a:r>
            <a:r>
              <a:rPr lang="en-US" altLang="en-US" sz="2400" dirty="0">
                <a:cs typeface="Times New Roman" panose="02020603050405020304" pitchFamily="18" charset="0"/>
              </a:rPr>
              <a:t> Alice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menghitung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privat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d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kekongruenan</a:t>
            </a:r>
            <a:r>
              <a:rPr lang="en-US" altLang="en-US" sz="2400" dirty="0"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lnSpc>
                <a:spcPct val="90000"/>
              </a:lnSpc>
              <a:spcBef>
                <a:spcPts val="1800"/>
              </a:spcBef>
              <a:spcAft>
                <a:spcPts val="1200"/>
              </a:spcAft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 		</a:t>
            </a:r>
            <a:r>
              <a:rPr lang="en-US" altLang="en-US" sz="2400" i="1" dirty="0">
                <a:cs typeface="Times New Roman" panose="02020603050405020304" pitchFamily="18" charset="0"/>
              </a:rPr>
              <a:t>ed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altLang="en-US" sz="2400" dirty="0">
                <a:cs typeface="Times New Roman" panose="02020603050405020304" pitchFamily="18" charset="0"/>
              </a:rPr>
              <a:t> 1 (mod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en-US" altLang="en-US" sz="2400" dirty="0"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))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  <a:r>
              <a:rPr lang="en-US" altLang="en-US" sz="2400" i="1" dirty="0">
                <a:cs typeface="Times New Roman" panose="02020603050405020304" pitchFamily="18" charset="0"/>
              </a:rPr>
              <a:t>d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balikan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e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modulus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en-US" altLang="en-US" sz="2400" dirty="0"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)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   </a:t>
            </a:r>
            <a:r>
              <a:rPr lang="en-US" altLang="en-US" sz="2400" i="1" dirty="0">
                <a:cs typeface="Times New Roman" panose="02020603050405020304" pitchFamily="18" charset="0"/>
              </a:rPr>
              <a:t>d </a:t>
            </a:r>
            <a:r>
              <a:rPr lang="en-US" altLang="en-US" sz="2400" dirty="0" err="1"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dihitung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cs typeface="Times New Roman" panose="02020603050405020304" pitchFamily="18" charset="0"/>
              </a:rPr>
              <a:t> Euclidean </a:t>
            </a:r>
            <a:r>
              <a:rPr lang="en-US" altLang="en-US" sz="2400" dirty="0" err="1">
                <a:cs typeface="Times New Roman" panose="02020603050405020304" pitchFamily="18" charset="0"/>
              </a:rPr>
              <a:t>atau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rumus</a:t>
            </a:r>
            <a:r>
              <a:rPr lang="en-US" altLang="en-US" sz="2400" dirty="0"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mencoba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nilai-nilai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k</a:t>
            </a:r>
            <a:r>
              <a:rPr lang="en-US" altLang="en-US" sz="2400" dirty="0">
                <a:cs typeface="Times New Roman" panose="02020603050405020304" pitchFamily="18" charset="0"/>
              </a:rPr>
              <a:t> = 1, 2, 3, …, </a:t>
            </a:r>
            <a:r>
              <a:rPr lang="en-US" altLang="en-US" sz="2400" dirty="0" err="1">
                <a:cs typeface="Times New Roman" panose="02020603050405020304" pitchFamily="18" charset="0"/>
              </a:rPr>
              <a:t>diperoleh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nilai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d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bulat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1019. </a:t>
            </a:r>
            <a:r>
              <a:rPr lang="en-US" altLang="en-US" sz="2400" dirty="0" err="1"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privat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dirty="0" err="1"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dekripsi</a:t>
            </a:r>
            <a:r>
              <a:rPr lang="en-US" altLang="en-US" sz="2400" dirty="0">
                <a:cs typeface="Times New Roman" panose="02020603050405020304" pitchFamily="18" charset="0"/>
              </a:rPr>
              <a:t>). </a:t>
            </a:r>
            <a:endParaRPr lang="en-GB" alt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366" name="Object 4">
                <a:extLst>
                  <a:ext uri="{FF2B5EF4-FFF2-40B4-BE49-F238E27FC236}">
                    <a16:creationId xmlns:a16="http://schemas.microsoft.com/office/drawing/2014/main" id="{B0E82FEC-61B3-4773-A0F0-BC0208A358D1}"/>
                  </a:ext>
                </a:extLst>
              </p:cNvPr>
              <p:cNvSpPr txBox="1"/>
              <p:nvPr/>
            </p:nvSpPr>
            <p:spPr bwMode="auto">
              <a:xfrm>
                <a:off x="3769360" y="3137694"/>
                <a:ext cx="2590800" cy="87471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</m:t>
                          </m:r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𝑛</m:t>
                          </m:r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)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5366" name="Object 4">
                <a:extLst>
                  <a:ext uri="{FF2B5EF4-FFF2-40B4-BE49-F238E27FC236}">
                    <a16:creationId xmlns:a16="http://schemas.microsoft.com/office/drawing/2014/main" id="{B0E82FEC-61B3-4773-A0F0-BC0208A358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69360" y="3137694"/>
                <a:ext cx="2590800" cy="87471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>
            <a:extLst>
              <a:ext uri="{FF2B5EF4-FFF2-40B4-BE49-F238E27FC236}">
                <a16:creationId xmlns:a16="http://schemas.microsoft.com/office/drawing/2014/main" id="{B608C95B-CB2E-4659-83A8-02A7A8228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Munir/Teknik Informatika - STEI - ITB</a:t>
            </a:r>
          </a:p>
        </p:txBody>
      </p:sp>
      <p:sp>
        <p:nvSpPr>
          <p:cNvPr id="16387" name="Slide Number Placeholder 5">
            <a:extLst>
              <a:ext uri="{FF2B5EF4-FFF2-40B4-BE49-F238E27FC236}">
                <a16:creationId xmlns:a16="http://schemas.microsoft.com/office/drawing/2014/main" id="{91A6B29B-1023-4430-AC5C-A9099E5BB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2F8EC51-5070-4592-BFB5-E245D7986A67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84CD034C-6AAE-49F0-AADF-06EAA0A48D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80161" y="792480"/>
            <a:ext cx="9916159" cy="5476240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Misalkan</a:t>
            </a:r>
            <a:r>
              <a:rPr lang="en-US" altLang="en-US" sz="2400" dirty="0">
                <a:cs typeface="Times New Roman" panose="02020603050405020304" pitchFamily="18" charset="0"/>
              </a:rPr>
              <a:t> Bob </a:t>
            </a:r>
            <a:r>
              <a:rPr lang="en-US" altLang="en-US" sz="2400" dirty="0" err="1">
                <a:cs typeface="Times New Roman" panose="02020603050405020304" pitchFamily="18" charset="0"/>
              </a:rPr>
              <a:t>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mengirim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plainteks</a:t>
            </a:r>
            <a:r>
              <a:rPr lang="en-US" altLang="en-US" sz="2400" dirty="0">
                <a:cs typeface="Times New Roman" panose="02020603050405020304" pitchFamily="18" charset="0"/>
              </a:rPr>
              <a:t>  </a:t>
            </a:r>
            <a:r>
              <a:rPr lang="en-US" altLang="en-US" sz="2400" i="1" dirty="0"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cs typeface="Times New Roman" panose="02020603050405020304" pitchFamily="18" charset="0"/>
              </a:rPr>
              <a:t> = ‘HELLO ALICE’ </a:t>
            </a:r>
            <a:r>
              <a:rPr lang="en-US" altLang="en-US" sz="2400" dirty="0" err="1">
                <a:cs typeface="Times New Roman" panose="02020603050405020304" pitchFamily="18" charset="0"/>
              </a:rPr>
              <a:t>kepada</a:t>
            </a:r>
            <a:r>
              <a:rPr lang="en-US" altLang="en-US" sz="2400" dirty="0">
                <a:cs typeface="Times New Roman" panose="02020603050405020304" pitchFamily="18" charset="0"/>
              </a:rPr>
              <a:t> Alice</a:t>
            </a:r>
          </a:p>
          <a:p>
            <a:endParaRPr lang="en-US" sz="2400" dirty="0"/>
          </a:p>
          <a:p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memisalkan</a:t>
            </a:r>
            <a:r>
              <a:rPr lang="en-US" sz="2400" dirty="0"/>
              <a:t> A = 00, B = 01, …, Z = 25,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r>
              <a:rPr lang="en-US" sz="2400" dirty="0"/>
              <a:t> </a:t>
            </a:r>
            <a:r>
              <a:rPr lang="en-US" sz="2400" i="1" dirty="0"/>
              <a:t>m</a:t>
            </a:r>
            <a:r>
              <a:rPr lang="en-US" sz="2400" dirty="0"/>
              <a:t> </a:t>
            </a:r>
            <a:r>
              <a:rPr lang="en-US" sz="2400" dirty="0" err="1"/>
              <a:t>dikodekan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i="1" dirty="0"/>
              <a:t>integer</a:t>
            </a:r>
            <a:r>
              <a:rPr lang="en-US" sz="2400" dirty="0"/>
              <a:t>  (</a:t>
            </a:r>
            <a:r>
              <a:rPr lang="en-US" sz="2400" dirty="0" err="1"/>
              <a:t>spasi</a:t>
            </a:r>
            <a:r>
              <a:rPr lang="en-US" sz="2400" dirty="0"/>
              <a:t> </a:t>
            </a:r>
            <a:r>
              <a:rPr lang="en-US" sz="2400" dirty="0" err="1"/>
              <a:t>diabaikan</a:t>
            </a:r>
            <a:r>
              <a:rPr lang="en-US" sz="2400" dirty="0"/>
              <a:t>)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endParaRPr lang="fi-FI" sz="2400" i="1" dirty="0"/>
          </a:p>
          <a:p>
            <a:pPr marL="0" indent="0">
              <a:buNone/>
            </a:pPr>
            <a:r>
              <a:rPr lang="fi-FI" sz="2400" i="1" dirty="0"/>
              <a:t>	M</a:t>
            </a:r>
            <a:r>
              <a:rPr lang="fi-FI" sz="2400" dirty="0"/>
              <a:t> = 07041111140011080204</a:t>
            </a:r>
            <a:endParaRPr lang="en-US" sz="2400" dirty="0"/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cs typeface="Times New Roman" panose="02020603050405020304" pitchFamily="18" charset="0"/>
              </a:rPr>
              <a:t>Pecah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menjadi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blok</a:t>
            </a:r>
            <a:r>
              <a:rPr lang="en-US" altLang="en-US" sz="2400" dirty="0">
                <a:cs typeface="Times New Roman" panose="02020603050405020304" pitchFamily="18" charset="0"/>
              </a:rPr>
              <a:t> yang 4 digit:</a:t>
            </a:r>
          </a:p>
          <a:p>
            <a:pPr marL="0" indent="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  <a:r>
              <a:rPr lang="fi-FI" sz="2400" i="1" dirty="0"/>
              <a:t>m</a:t>
            </a:r>
            <a:r>
              <a:rPr lang="fi-FI" sz="2400" baseline="-25000" dirty="0"/>
              <a:t>1</a:t>
            </a:r>
            <a:r>
              <a:rPr lang="fi-FI" sz="2400" dirty="0"/>
              <a:t> = 0704		</a:t>
            </a:r>
            <a:r>
              <a:rPr lang="fi-FI" sz="2400" i="1" dirty="0"/>
              <a:t>m</a:t>
            </a:r>
            <a:r>
              <a:rPr lang="fi-FI" sz="2400" baseline="-25000" dirty="0"/>
              <a:t>4</a:t>
            </a:r>
            <a:r>
              <a:rPr lang="fi-FI" sz="2400" dirty="0"/>
              <a:t> = 1108</a:t>
            </a:r>
            <a:endParaRPr lang="en-US" sz="2400" dirty="0"/>
          </a:p>
          <a:p>
            <a:pPr marL="0" indent="0">
              <a:buNone/>
            </a:pPr>
            <a:r>
              <a:rPr lang="fi-FI" sz="2400" i="1" dirty="0"/>
              <a:t>	m</a:t>
            </a:r>
            <a:r>
              <a:rPr lang="fi-FI" sz="2400" baseline="-25000" dirty="0"/>
              <a:t>2</a:t>
            </a:r>
            <a:r>
              <a:rPr lang="fi-FI" sz="2400" dirty="0"/>
              <a:t> = 1111		</a:t>
            </a:r>
            <a:r>
              <a:rPr lang="fi-FI" sz="2400" i="1" dirty="0"/>
              <a:t>m</a:t>
            </a:r>
            <a:r>
              <a:rPr lang="fi-FI" sz="2400" baseline="-25000" dirty="0"/>
              <a:t>5</a:t>
            </a:r>
            <a:r>
              <a:rPr lang="fi-FI" sz="2400" dirty="0"/>
              <a:t> = 0204</a:t>
            </a:r>
            <a:endParaRPr lang="en-US" sz="2400" dirty="0"/>
          </a:p>
          <a:p>
            <a:pPr marL="0" indent="0">
              <a:buNone/>
            </a:pPr>
            <a:r>
              <a:rPr lang="fi-FI" sz="2400" i="1" dirty="0"/>
              <a:t>	m</a:t>
            </a:r>
            <a:r>
              <a:rPr lang="fi-FI" sz="2400" baseline="-25000" dirty="0"/>
              <a:t>3</a:t>
            </a:r>
            <a:r>
              <a:rPr lang="fi-FI" sz="2400" dirty="0"/>
              <a:t> = 1400		</a:t>
            </a:r>
            <a:endParaRPr lang="en-US" sz="2400" dirty="0"/>
          </a:p>
          <a:p>
            <a:pPr marL="0" indent="0" algn="just">
              <a:buNone/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  (</a:t>
            </a:r>
            <a:r>
              <a:rPr lang="en-US" altLang="en-US" sz="2400" dirty="0" err="1">
                <a:cs typeface="Times New Roman" panose="02020603050405020304" pitchFamily="18" charset="0"/>
              </a:rPr>
              <a:t>Perhatikan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m</a:t>
            </a:r>
            <a:r>
              <a:rPr lang="en-US" altLang="en-US" sz="2400" i="1" baseline="-25000" dirty="0"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masih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terletak</a:t>
            </a:r>
            <a:r>
              <a:rPr lang="en-US" altLang="en-US" sz="2400" dirty="0">
                <a:cs typeface="Times New Roman" panose="02020603050405020304" pitchFamily="18" charset="0"/>
              </a:rPr>
              <a:t> di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selang</a:t>
            </a:r>
            <a:r>
              <a:rPr lang="en-US" altLang="en-US" sz="2400" dirty="0">
                <a:cs typeface="Times New Roman" panose="02020603050405020304" pitchFamily="18" charset="0"/>
              </a:rPr>
              <a:t> [0, 3337 – 1] </a:t>
            </a:r>
            <a:endParaRPr lang="en-GB" altLang="en-US" sz="24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>
            <a:extLst>
              <a:ext uri="{FF2B5EF4-FFF2-40B4-BE49-F238E27FC236}">
                <a16:creationId xmlns:a16="http://schemas.microsoft.com/office/drawing/2014/main" id="{EF9B2750-E84B-4EA5-8C46-5F6D04F7A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Munir/Teknik Informatika - STEI - ITB</a:t>
            </a:r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5E58B65E-BE88-4AA0-991E-69D8BA532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A07FF7E-508C-42DB-80D3-903E51ADDFF4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E6B522A4-F04D-4AC4-8964-4FA683A407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02640" y="846772"/>
            <a:ext cx="10373359" cy="5164456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600" dirty="0">
                <a:cs typeface="Times New Roman" panose="02020603050405020304" pitchFamily="18" charset="0"/>
              </a:rPr>
              <a:t>Bob </a:t>
            </a:r>
            <a:r>
              <a:rPr lang="en-US" altLang="en-US" sz="2600" dirty="0" err="1">
                <a:cs typeface="Times New Roman" panose="02020603050405020304" pitchFamily="18" charset="0"/>
              </a:rPr>
              <a:t>mengenkripsi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setiap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blok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menggunakan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kunci</a:t>
            </a:r>
            <a:r>
              <a:rPr lang="en-US" altLang="en-US" sz="2600" dirty="0">
                <a:cs typeface="Times New Roman" panose="02020603050405020304" pitchFamily="18" charset="0"/>
              </a:rPr>
              <a:t> public Alice (</a:t>
            </a:r>
            <a:r>
              <a:rPr lang="en-US" altLang="en-US" sz="2600" i="1" dirty="0">
                <a:cs typeface="Times New Roman" panose="02020603050405020304" pitchFamily="18" charset="0"/>
              </a:rPr>
              <a:t>e</a:t>
            </a:r>
            <a:r>
              <a:rPr lang="en-US" altLang="en-US" sz="2600" dirty="0">
                <a:cs typeface="Times New Roman" panose="02020603050405020304" pitchFamily="18" charset="0"/>
              </a:rPr>
              <a:t> = 79):</a:t>
            </a:r>
          </a:p>
          <a:p>
            <a:pPr marL="0" indent="0">
              <a:buNone/>
            </a:pPr>
            <a:r>
              <a:rPr lang="en-US" altLang="en-US" sz="2600" i="1" dirty="0">
                <a:cs typeface="Times New Roman" panose="02020603050405020304" pitchFamily="18" charset="0"/>
              </a:rPr>
              <a:t>	</a:t>
            </a:r>
            <a:r>
              <a:rPr lang="fi-FI" sz="2600" i="1" dirty="0"/>
              <a:t>c</a:t>
            </a:r>
            <a:r>
              <a:rPr lang="fi-FI" sz="2600" baseline="-25000" dirty="0"/>
              <a:t>1</a:t>
            </a:r>
            <a:r>
              <a:rPr lang="fi-FI" sz="2600" dirty="0"/>
              <a:t> = 704</a:t>
            </a:r>
            <a:r>
              <a:rPr lang="fi-FI" sz="2600" baseline="30000" dirty="0"/>
              <a:t>79</a:t>
            </a:r>
            <a:r>
              <a:rPr lang="fi-FI" sz="2600" dirty="0"/>
              <a:t> mod 3337 = 328;	</a:t>
            </a:r>
            <a:endParaRPr lang="en-US" sz="2600" dirty="0"/>
          </a:p>
          <a:p>
            <a:pPr marL="0" indent="0">
              <a:buNone/>
            </a:pPr>
            <a:r>
              <a:rPr lang="fi-FI" sz="2600" i="1" dirty="0"/>
              <a:t>	c</a:t>
            </a:r>
            <a:r>
              <a:rPr lang="fi-FI" sz="2600" baseline="-25000" dirty="0"/>
              <a:t>2</a:t>
            </a:r>
            <a:r>
              <a:rPr lang="fi-FI" sz="2600" dirty="0"/>
              <a:t> = 1111</a:t>
            </a:r>
            <a:r>
              <a:rPr lang="fi-FI" sz="2600" baseline="30000" dirty="0"/>
              <a:t>79</a:t>
            </a:r>
            <a:r>
              <a:rPr lang="fi-FI" sz="2600" dirty="0"/>
              <a:t> mod 3337 = 301;</a:t>
            </a:r>
            <a:endParaRPr lang="en-US" sz="2600" dirty="0"/>
          </a:p>
          <a:p>
            <a:pPr marL="0" indent="0">
              <a:buNone/>
            </a:pPr>
            <a:r>
              <a:rPr lang="fi-FI" sz="2600" i="1" dirty="0"/>
              <a:t>	c</a:t>
            </a:r>
            <a:r>
              <a:rPr lang="fi-FI" sz="2600" baseline="-25000" dirty="0"/>
              <a:t>3</a:t>
            </a:r>
            <a:r>
              <a:rPr lang="fi-FI" sz="2600" dirty="0"/>
              <a:t> = 1400</a:t>
            </a:r>
            <a:r>
              <a:rPr lang="fi-FI" sz="2600" baseline="30000" dirty="0"/>
              <a:t>79</a:t>
            </a:r>
            <a:r>
              <a:rPr lang="fi-FI" sz="2600" dirty="0"/>
              <a:t> mod 3337 = 2653;	 </a:t>
            </a:r>
            <a:endParaRPr lang="en-US" sz="2600" dirty="0"/>
          </a:p>
          <a:p>
            <a:pPr marL="0" indent="0">
              <a:buNone/>
            </a:pPr>
            <a:r>
              <a:rPr lang="fi-FI" sz="2600" i="1" dirty="0"/>
              <a:t>	c</a:t>
            </a:r>
            <a:r>
              <a:rPr lang="fi-FI" sz="2600" baseline="-25000" dirty="0"/>
              <a:t>4</a:t>
            </a:r>
            <a:r>
              <a:rPr lang="fi-FI" sz="2600" dirty="0"/>
              <a:t> = 1108</a:t>
            </a:r>
            <a:r>
              <a:rPr lang="fi-FI" sz="2600" baseline="30000" dirty="0"/>
              <a:t>79</a:t>
            </a:r>
            <a:r>
              <a:rPr lang="fi-FI" sz="2600" dirty="0"/>
              <a:t> mod 3337 = 2986; </a:t>
            </a:r>
            <a:endParaRPr lang="en-US" sz="2600" dirty="0"/>
          </a:p>
          <a:p>
            <a:pPr marL="0" indent="0">
              <a:buNone/>
            </a:pPr>
            <a:r>
              <a:rPr lang="fi-FI" sz="2600" i="1" dirty="0"/>
              <a:t>	c</a:t>
            </a:r>
            <a:r>
              <a:rPr lang="fi-FI" sz="2600" baseline="-25000" dirty="0"/>
              <a:t>5</a:t>
            </a:r>
            <a:r>
              <a:rPr lang="fi-FI" sz="2600" dirty="0"/>
              <a:t> = 204</a:t>
            </a:r>
            <a:r>
              <a:rPr lang="fi-FI" sz="2600" baseline="30000" dirty="0"/>
              <a:t>79</a:t>
            </a:r>
            <a:r>
              <a:rPr lang="fi-FI" sz="2600" dirty="0"/>
              <a:t> mod 3337 = 1164; </a:t>
            </a:r>
            <a:endParaRPr lang="en-US" sz="2600" dirty="0"/>
          </a:p>
          <a:p>
            <a:pPr algn="just">
              <a:buNone/>
            </a:pPr>
            <a:r>
              <a:rPr lang="en-US" altLang="en-US" sz="2600" dirty="0">
                <a:cs typeface="Times New Roman" panose="02020603050405020304" pitchFamily="18" charset="0"/>
              </a:rPr>
              <a:t>	</a:t>
            </a:r>
          </a:p>
          <a:p>
            <a:pPr algn="just">
              <a:buNone/>
            </a:pPr>
            <a:r>
              <a:rPr lang="en-US" altLang="en-US" sz="2600" dirty="0">
                <a:cs typeface="Times New Roman" panose="02020603050405020304" pitchFamily="18" charset="0"/>
              </a:rPr>
              <a:t>    </a:t>
            </a:r>
            <a:r>
              <a:rPr lang="en-US" altLang="en-US" sz="2600" dirty="0" err="1">
                <a:cs typeface="Times New Roman" panose="02020603050405020304" pitchFamily="18" charset="0"/>
              </a:rPr>
              <a:t>Cipherteks</a:t>
            </a:r>
            <a:r>
              <a:rPr lang="en-US" altLang="en-US" sz="2600" dirty="0">
                <a:cs typeface="Times New Roman" panose="02020603050405020304" pitchFamily="18" charset="0"/>
              </a:rPr>
              <a:t>: </a:t>
            </a:r>
            <a:r>
              <a:rPr lang="fi-FI" altLang="en-US" sz="2600" i="1" dirty="0">
                <a:cs typeface="Times New Roman" panose="02020603050405020304" pitchFamily="18" charset="0"/>
              </a:rPr>
              <a:t>C</a:t>
            </a:r>
            <a:r>
              <a:rPr lang="fi-FI" sz="2600" dirty="0"/>
              <a:t> = 0328 0301 2653 2986 1164</a:t>
            </a:r>
            <a:endParaRPr lang="en-US" sz="2600" dirty="0"/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sz="2600" dirty="0"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altLang="en-US" sz="2600" dirty="0">
                <a:cs typeface="Times New Roman" panose="02020603050405020304" pitchFamily="18" charset="0"/>
              </a:rPr>
              <a:t> Bob </a:t>
            </a:r>
            <a:r>
              <a:rPr lang="en-US" altLang="en-US" sz="2600" dirty="0" err="1">
                <a:cs typeface="Times New Roman" panose="02020603050405020304" pitchFamily="18" charset="0"/>
              </a:rPr>
              <a:t>mengirim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cipherteks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i="1" dirty="0">
                <a:cs typeface="Times New Roman" panose="02020603050405020304" pitchFamily="18" charset="0"/>
              </a:rPr>
              <a:t>C </a:t>
            </a:r>
            <a:r>
              <a:rPr lang="en-US" altLang="en-US" sz="2600" dirty="0" err="1">
                <a:cs typeface="Times New Roman" panose="02020603050405020304" pitchFamily="18" charset="0"/>
              </a:rPr>
              <a:t>kepada</a:t>
            </a:r>
            <a:r>
              <a:rPr lang="en-US" altLang="en-US" sz="2600" dirty="0">
                <a:cs typeface="Times New Roman" panose="02020603050405020304" pitchFamily="18" charset="0"/>
              </a:rPr>
              <a:t> Alice</a:t>
            </a:r>
            <a:endParaRPr lang="en-GB" altLang="en-US" sz="2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7CE8D-2E08-4929-A0E5-C616F7D42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72160"/>
            <a:ext cx="10515600" cy="512032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altLang="en-US" dirty="0">
                <a:cs typeface="Times New Roman" panose="02020603050405020304" pitchFamily="18" charset="0"/>
              </a:rPr>
              <a:t>Alice </a:t>
            </a:r>
            <a:r>
              <a:rPr lang="en-US" altLang="en-US" dirty="0" err="1">
                <a:cs typeface="Times New Roman" panose="02020603050405020304" pitchFamily="18" charset="0"/>
              </a:rPr>
              <a:t>mendekripsi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privatnya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yaitu</a:t>
            </a:r>
            <a:r>
              <a:rPr lang="en-US" altLang="en-US" dirty="0">
                <a:cs typeface="Times New Roman" panose="02020603050405020304" pitchFamily="18" charset="0"/>
              </a:rPr>
              <a:t>  d = 1019</a:t>
            </a:r>
          </a:p>
          <a:p>
            <a:pPr marL="0" indent="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	</a:t>
            </a:r>
            <a:r>
              <a:rPr lang="fi-FI" i="1" dirty="0"/>
              <a:t>m</a:t>
            </a:r>
            <a:r>
              <a:rPr lang="fi-FI" baseline="-25000" dirty="0"/>
              <a:t>1</a:t>
            </a:r>
            <a:r>
              <a:rPr lang="fi-FI" dirty="0"/>
              <a:t> = 328</a:t>
            </a:r>
            <a:r>
              <a:rPr lang="fi-FI" baseline="30000" dirty="0"/>
              <a:t>1019</a:t>
            </a:r>
            <a:r>
              <a:rPr lang="fi-FI" dirty="0"/>
              <a:t> mod 3337 = 704 = 0704 </a:t>
            </a:r>
            <a:endParaRPr lang="en-US" dirty="0"/>
          </a:p>
          <a:p>
            <a:pPr marL="0" indent="0">
              <a:buNone/>
            </a:pPr>
            <a:r>
              <a:rPr lang="fi-FI" i="1" dirty="0"/>
              <a:t>	m</a:t>
            </a:r>
            <a:r>
              <a:rPr lang="fi-FI" baseline="-25000" dirty="0"/>
              <a:t>2</a:t>
            </a:r>
            <a:r>
              <a:rPr lang="fi-FI" dirty="0"/>
              <a:t> = 301</a:t>
            </a:r>
            <a:r>
              <a:rPr lang="fi-FI" baseline="30000" dirty="0"/>
              <a:t>1019</a:t>
            </a:r>
            <a:r>
              <a:rPr lang="fi-FI" dirty="0"/>
              <a:t> mod 3337 = 1111 </a:t>
            </a:r>
            <a:endParaRPr lang="en-US" dirty="0"/>
          </a:p>
          <a:p>
            <a:pPr marL="0" indent="0">
              <a:buNone/>
            </a:pPr>
            <a:r>
              <a:rPr lang="fi-FI" i="1" dirty="0"/>
              <a:t>	m</a:t>
            </a:r>
            <a:r>
              <a:rPr lang="fi-FI" baseline="-25000" dirty="0"/>
              <a:t>3</a:t>
            </a:r>
            <a:r>
              <a:rPr lang="fi-FI" dirty="0"/>
              <a:t> = 2653</a:t>
            </a:r>
            <a:r>
              <a:rPr lang="fi-FI" baseline="30000" dirty="0"/>
              <a:t>1019</a:t>
            </a:r>
            <a:r>
              <a:rPr lang="fi-FI" dirty="0"/>
              <a:t> mod 3337 = 1400</a:t>
            </a:r>
            <a:endParaRPr lang="en-US" dirty="0"/>
          </a:p>
          <a:p>
            <a:pPr marL="0" indent="0">
              <a:buNone/>
            </a:pPr>
            <a:r>
              <a:rPr lang="fi-FI" i="1" dirty="0"/>
              <a:t>	m</a:t>
            </a:r>
            <a:r>
              <a:rPr lang="fi-FI" baseline="-25000" dirty="0"/>
              <a:t>4</a:t>
            </a:r>
            <a:r>
              <a:rPr lang="fi-FI" dirty="0"/>
              <a:t> = 2986</a:t>
            </a:r>
            <a:r>
              <a:rPr lang="fi-FI" baseline="30000" dirty="0"/>
              <a:t>1019</a:t>
            </a:r>
            <a:r>
              <a:rPr lang="fi-FI" dirty="0"/>
              <a:t> mod 3337 = 1108</a:t>
            </a:r>
            <a:endParaRPr lang="en-US" dirty="0"/>
          </a:p>
          <a:p>
            <a:pPr marL="0" indent="0">
              <a:buNone/>
            </a:pPr>
            <a:r>
              <a:rPr lang="fi-FI" i="1" dirty="0"/>
              <a:t>	m</a:t>
            </a:r>
            <a:r>
              <a:rPr lang="fi-FI" baseline="-25000" dirty="0"/>
              <a:t>5</a:t>
            </a:r>
            <a:r>
              <a:rPr lang="fi-FI" dirty="0"/>
              <a:t> = 1164</a:t>
            </a:r>
            <a:r>
              <a:rPr lang="fi-FI" baseline="30000" dirty="0"/>
              <a:t>1019</a:t>
            </a:r>
            <a:r>
              <a:rPr lang="fi-FI" dirty="0"/>
              <a:t> mod 3337 = 204</a:t>
            </a:r>
            <a:endParaRPr lang="en-US" dirty="0"/>
          </a:p>
          <a:p>
            <a:endParaRPr lang="en-US" dirty="0"/>
          </a:p>
          <a:p>
            <a:r>
              <a:rPr lang="en-US" dirty="0"/>
              <a:t>Alice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plainteks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Bob </a:t>
            </a:r>
          </a:p>
          <a:p>
            <a:pPr marL="0" indent="0">
              <a:buNone/>
            </a:pPr>
            <a:r>
              <a:rPr lang="fi-FI" i="1" dirty="0"/>
              <a:t>	M</a:t>
            </a:r>
            <a:r>
              <a:rPr lang="fi-FI" dirty="0"/>
              <a:t> = 07041111140011080204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   yang </a:t>
            </a:r>
            <a:r>
              <a:rPr lang="en-US" dirty="0" err="1"/>
              <a:t>dikodekan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i="1" dirty="0"/>
              <a:t>	M</a:t>
            </a:r>
            <a:r>
              <a:rPr lang="en-US" dirty="0"/>
              <a:t> = HELLO ALICE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5189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>
            <a:extLst>
              <a:ext uri="{FF2B5EF4-FFF2-40B4-BE49-F238E27FC236}">
                <a16:creationId xmlns:a16="http://schemas.microsoft.com/office/drawing/2014/main" id="{FBD7B1DF-10D2-4024-8E57-ACA6AEEEC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Munir/Teknik Informatika - STEI - ITB</a:t>
            </a:r>
          </a:p>
        </p:txBody>
      </p:sp>
      <p:sp>
        <p:nvSpPr>
          <p:cNvPr id="18435" name="Slide Number Placeholder 5">
            <a:extLst>
              <a:ext uri="{FF2B5EF4-FFF2-40B4-BE49-F238E27FC236}">
                <a16:creationId xmlns:a16="http://schemas.microsoft.com/office/drawing/2014/main" id="{318F63BD-74C3-4889-A376-765EF7D77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1B9B591-94B0-4B44-AF25-FAD59DD47D4D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id="{F05591F4-E818-4989-8823-7E7437F927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err="1">
                <a:cs typeface="Times New Roman" panose="02020603050405020304" pitchFamily="18" charset="0"/>
              </a:rPr>
              <a:t>Keamanan</a:t>
            </a:r>
            <a:r>
              <a:rPr lang="en-US" altLang="en-US" b="1" dirty="0">
                <a:cs typeface="Times New Roman" panose="02020603050405020304" pitchFamily="18" charset="0"/>
              </a:rPr>
              <a:t> RSA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  <p:sp>
        <p:nvSpPr>
          <p:cNvPr id="18437" name="Rectangle 3">
            <a:extLst>
              <a:ext uri="{FF2B5EF4-FFF2-40B4-BE49-F238E27FC236}">
                <a16:creationId xmlns:a16="http://schemas.microsoft.com/office/drawing/2014/main" id="{8435DA67-B41A-4CFB-97A6-0390E89E79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Keamanan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RSA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terletak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tingkat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kesulitan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memfaktorkan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bulat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n 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faktor-faktor</a:t>
            </a:r>
            <a:r>
              <a:rPr lang="en-US" altLang="en-US" dirty="0">
                <a:cs typeface="Times New Roman" panose="02020603050405020304" pitchFamily="18" charset="0"/>
              </a:rPr>
              <a:t> prima (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i="1" dirty="0">
                <a:cs typeface="Times New Roman" panose="02020603050405020304" pitchFamily="18" charset="0"/>
              </a:rPr>
              <a:t>q</a:t>
            </a:r>
            <a:r>
              <a:rPr lang="en-US" altLang="en-US" dirty="0">
                <a:cs typeface="Times New Roman" panose="02020603050405020304" pitchFamily="18" charset="0"/>
              </a:rPr>
              <a:t>), yang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q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Sekali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berhasil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difaktorkan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i="1" dirty="0">
                <a:cs typeface="Times New Roman" panose="02020603050405020304" pitchFamily="18" charset="0"/>
              </a:rPr>
              <a:t>q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) = (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 – 1)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q</a:t>
            </a:r>
            <a:r>
              <a:rPr lang="en-US" altLang="en-US" dirty="0">
                <a:cs typeface="Times New Roman" panose="02020603050405020304" pitchFamily="18" charset="0"/>
              </a:rPr>
              <a:t> – 1)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dihitung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  </a:t>
            </a:r>
            <a:r>
              <a:rPr lang="en-US" altLang="en-US" dirty="0" err="1">
                <a:cs typeface="Times New Roman" panose="02020603050405020304" pitchFamily="18" charset="0"/>
              </a:rPr>
              <a:t>Selanjutnya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karena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e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diumumkan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rahasia</a:t>
            </a:r>
            <a:r>
              <a:rPr lang="en-US" altLang="en-US" dirty="0">
                <a:cs typeface="Times New Roman" panose="02020603050405020304" pitchFamily="18" charset="0"/>
              </a:rPr>
              <a:t>),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 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d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dihitung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kekongruenen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           </a:t>
            </a:r>
            <a:r>
              <a:rPr lang="en-US" altLang="en-US" i="1" dirty="0">
                <a:cs typeface="Times New Roman" panose="02020603050405020304" pitchFamily="18" charset="0"/>
              </a:rPr>
              <a:t>ed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altLang="en-US" dirty="0">
                <a:cs typeface="Times New Roman" panose="02020603050405020304" pitchFamily="18" charset="0"/>
              </a:rPr>
              <a:t> 1 (mod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)). 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4">
            <a:extLst>
              <a:ext uri="{FF2B5EF4-FFF2-40B4-BE49-F238E27FC236}">
                <a16:creationId xmlns:a16="http://schemas.microsoft.com/office/drawing/2014/main" id="{76D52721-7B32-475F-AE35-B73462384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4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Munir/Teknik Informatika - STEI - ITB</a:t>
            </a:r>
          </a:p>
        </p:txBody>
      </p:sp>
      <p:sp>
        <p:nvSpPr>
          <p:cNvPr id="19459" name="Slide Number Placeholder 5">
            <a:extLst>
              <a:ext uri="{FF2B5EF4-FFF2-40B4-BE49-F238E27FC236}">
                <a16:creationId xmlns:a16="http://schemas.microsoft.com/office/drawing/2014/main" id="{CE52004D-E489-4505-ACC9-91CC61A69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4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0C07625-096B-46AA-B3A4-02C0133E1C89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105B4092-960F-4252-8858-A330170EBE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3579" y="425562"/>
            <a:ext cx="10784839" cy="5822947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600" dirty="0" err="1">
                <a:cs typeface="Times New Roman" panose="02020603050405020304" pitchFamily="18" charset="0"/>
              </a:rPr>
              <a:t>Penemu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algoritma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i="1" dirty="0">
                <a:cs typeface="Times New Roman" panose="02020603050405020304" pitchFamily="18" charset="0"/>
              </a:rPr>
              <a:t>RSA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menyarankan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nilai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i="1" dirty="0">
                <a:cs typeface="Times New Roman" panose="02020603050405020304" pitchFamily="18" charset="0"/>
              </a:rPr>
              <a:t>p</a:t>
            </a:r>
            <a:r>
              <a:rPr lang="en-US" altLang="en-US" sz="2600" dirty="0">
                <a:cs typeface="Times New Roman" panose="02020603050405020304" pitchFamily="18" charset="0"/>
              </a:rPr>
              <a:t> dan </a:t>
            </a:r>
            <a:r>
              <a:rPr lang="en-US" altLang="en-US" sz="2600" i="1" dirty="0">
                <a:cs typeface="Times New Roman" panose="02020603050405020304" pitchFamily="18" charset="0"/>
              </a:rPr>
              <a:t>q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panjangnya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lebih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dari</a:t>
            </a:r>
            <a:r>
              <a:rPr lang="en-US" altLang="en-US" sz="2600" dirty="0">
                <a:cs typeface="Times New Roman" panose="02020603050405020304" pitchFamily="18" charset="0"/>
              </a:rPr>
              <a:t> 100 digit. </a:t>
            </a:r>
            <a:r>
              <a:rPr lang="en-US" altLang="en-US" sz="26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demikian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hasil</a:t>
            </a:r>
            <a:r>
              <a:rPr lang="en-US" altLang="en-US" sz="2600" dirty="0">
                <a:cs typeface="Times New Roman" panose="02020603050405020304" pitchFamily="18" charset="0"/>
              </a:rPr>
              <a:t> kali </a:t>
            </a:r>
            <a:r>
              <a:rPr lang="en-US" altLang="en-US" sz="2600" i="1" dirty="0">
                <a:cs typeface="Times New Roman" panose="02020603050405020304" pitchFamily="18" charset="0"/>
              </a:rPr>
              <a:t>n</a:t>
            </a:r>
            <a:r>
              <a:rPr lang="en-US" altLang="en-US" sz="2600" dirty="0">
                <a:cs typeface="Times New Roman" panose="02020603050405020304" pitchFamily="18" charset="0"/>
              </a:rPr>
              <a:t> = </a:t>
            </a:r>
            <a:r>
              <a:rPr lang="en-US" altLang="en-US" sz="2600" i="1" dirty="0">
                <a:cs typeface="Times New Roman" panose="02020603050405020304" pitchFamily="18" charset="0"/>
              </a:rPr>
              <a:t>p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i="1" dirty="0">
                <a:cs typeface="Times New Roman" panose="02020603050405020304" pitchFamily="18" charset="0"/>
              </a:rPr>
              <a:t>q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akan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berukuran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lebih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dari</a:t>
            </a:r>
            <a:r>
              <a:rPr lang="en-US" altLang="en-US" sz="2600" dirty="0">
                <a:cs typeface="Times New Roman" panose="02020603050405020304" pitchFamily="18" charset="0"/>
              </a:rPr>
              <a:t> 200 digit. 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z="2600" dirty="0">
              <a:cs typeface="Times New Roman" panose="02020603050405020304" pitchFamily="18" charset="0"/>
            </a:endParaRPr>
          </a:p>
          <a:p>
            <a:pPr algn="just"/>
            <a:r>
              <a:rPr lang="en-US" altLang="en-US" sz="2600" dirty="0">
                <a:cs typeface="Times New Roman" panose="02020603050405020304" pitchFamily="18" charset="0"/>
              </a:rPr>
              <a:t>Usaha </a:t>
            </a:r>
            <a:r>
              <a:rPr lang="en-US" altLang="en-US" sz="2600" dirty="0" err="1">
                <a:cs typeface="Times New Roman" panose="02020603050405020304" pitchFamily="18" charset="0"/>
              </a:rPr>
              <a:t>untuk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mencari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faktor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600" dirty="0">
                <a:cs typeface="Times New Roman" panose="02020603050405020304" pitchFamily="18" charset="0"/>
              </a:rPr>
              <a:t> 200 digit </a:t>
            </a:r>
            <a:r>
              <a:rPr lang="en-US" altLang="en-US" sz="2600" dirty="0" err="1">
                <a:cs typeface="Times New Roman" panose="02020603050405020304" pitchFamily="18" charset="0"/>
              </a:rPr>
              <a:t>membutuhkan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waktu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komputasi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selama</a:t>
            </a:r>
            <a:r>
              <a:rPr lang="en-US" altLang="en-US" sz="2600" dirty="0">
                <a:cs typeface="Times New Roman" panose="02020603050405020304" pitchFamily="18" charset="0"/>
              </a:rPr>
              <a:t> 4 </a:t>
            </a:r>
            <a:r>
              <a:rPr lang="en-US" altLang="en-US" sz="2600" dirty="0" err="1">
                <a:cs typeface="Times New Roman" panose="02020603050405020304" pitchFamily="18" charset="0"/>
              </a:rPr>
              <a:t>milyar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tahun</a:t>
            </a:r>
            <a:r>
              <a:rPr lang="en-US" altLang="en-US" sz="2600" dirty="0">
                <a:cs typeface="Times New Roman" panose="02020603050405020304" pitchFamily="18" charset="0"/>
              </a:rPr>
              <a:t>,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500 digit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10</a:t>
            </a:r>
            <a:r>
              <a:rPr lang="en-US" baseline="30000" dirty="0"/>
              <a:t>25</a:t>
            </a:r>
            <a:r>
              <a:rPr lang="en-US" dirty="0"/>
              <a:t> </a:t>
            </a:r>
            <a:r>
              <a:rPr lang="en-US" dirty="0" err="1"/>
              <a:t>tahun</a:t>
            </a:r>
            <a:endParaRPr lang="en-US" altLang="en-US" sz="2600" dirty="0">
              <a:cs typeface="Times New Roman" panose="02020603050405020304" pitchFamily="18" charset="0"/>
            </a:endParaRPr>
          </a:p>
          <a:p>
            <a:pPr marL="284163" indent="-284163" algn="just" eaLnBrk="1" hangingPunct="1">
              <a:lnSpc>
                <a:spcPct val="90000"/>
              </a:lnSpc>
              <a:buNone/>
            </a:pPr>
            <a:r>
              <a:rPr lang="en-US" altLang="en-US" sz="2600" dirty="0">
                <a:cs typeface="Times New Roman" panose="02020603050405020304" pitchFamily="18" charset="0"/>
              </a:rPr>
              <a:t>   (</a:t>
            </a:r>
            <a:r>
              <a:rPr lang="en-US" altLang="en-US" sz="26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asumsi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bahwa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algoritma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pemfaktoran</a:t>
            </a:r>
            <a:r>
              <a:rPr lang="en-US" altLang="en-US" sz="2600" dirty="0">
                <a:cs typeface="Times New Roman" panose="02020603050405020304" pitchFamily="18" charset="0"/>
              </a:rPr>
              <a:t> yang </a:t>
            </a:r>
            <a:r>
              <a:rPr lang="en-US" altLang="en-US" sz="2600" dirty="0" err="1">
                <a:cs typeface="Times New Roman" panose="02020603050405020304" pitchFamily="18" charset="0"/>
              </a:rPr>
              <a:t>digunakan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algoritma</a:t>
            </a:r>
            <a:r>
              <a:rPr lang="en-US" altLang="en-US" sz="2600" dirty="0">
                <a:cs typeface="Times New Roman" panose="02020603050405020304" pitchFamily="18" charset="0"/>
              </a:rPr>
              <a:t>  yang </a:t>
            </a:r>
            <a:r>
              <a:rPr lang="en-US" altLang="en-US" sz="2600" dirty="0" err="1">
                <a:cs typeface="Times New Roman" panose="02020603050405020304" pitchFamily="18" charset="0"/>
              </a:rPr>
              <a:t>tercepat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saat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ini</a:t>
            </a:r>
            <a:r>
              <a:rPr lang="en-US" altLang="en-US" sz="2600" dirty="0">
                <a:cs typeface="Times New Roman" panose="02020603050405020304" pitchFamily="18" charset="0"/>
              </a:rPr>
              <a:t> dan </a:t>
            </a:r>
            <a:r>
              <a:rPr lang="en-US" altLang="en-US" sz="2600" dirty="0" err="1">
                <a:cs typeface="Times New Roman" panose="02020603050405020304" pitchFamily="18" charset="0"/>
              </a:rPr>
              <a:t>komputer</a:t>
            </a:r>
            <a:r>
              <a:rPr lang="en-US" altLang="en-US" sz="2600" dirty="0">
                <a:cs typeface="Times New Roman" panose="02020603050405020304" pitchFamily="18" charset="0"/>
              </a:rPr>
              <a:t> yang </a:t>
            </a:r>
            <a:r>
              <a:rPr lang="en-US" altLang="en-US" sz="2600" dirty="0" err="1">
                <a:cs typeface="Times New Roman" panose="02020603050405020304" pitchFamily="18" charset="0"/>
              </a:rPr>
              <a:t>dipakai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mempunyai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kecepatan</a:t>
            </a:r>
            <a:r>
              <a:rPr lang="en-US" altLang="en-US" sz="2600" dirty="0">
                <a:cs typeface="Times New Roman" panose="02020603050405020304" pitchFamily="18" charset="0"/>
              </a:rPr>
              <a:t> 1 </a:t>
            </a:r>
            <a:r>
              <a:rPr lang="en-US" altLang="en-US" sz="2600" dirty="0" err="1">
                <a:cs typeface="Times New Roman" panose="02020603050405020304" pitchFamily="18" charset="0"/>
              </a:rPr>
              <a:t>milidetik</a:t>
            </a:r>
            <a:r>
              <a:rPr lang="en-US" altLang="en-US" sz="2600" dirty="0">
                <a:cs typeface="Times New Roman" panose="02020603050405020304" pitchFamily="18" charset="0"/>
              </a:rPr>
              <a:t>).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z="2600" dirty="0">
              <a:cs typeface="Times New Roman" panose="02020603050405020304" pitchFamily="18" charset="0"/>
            </a:endParaRPr>
          </a:p>
          <a:p>
            <a:pPr algn="just"/>
            <a:r>
              <a:rPr lang="en-US" sz="2600" dirty="0" err="1"/>
              <a:t>Algoritma</a:t>
            </a:r>
            <a:r>
              <a:rPr lang="en-US" sz="2600" dirty="0"/>
              <a:t> </a:t>
            </a:r>
            <a:r>
              <a:rPr lang="en-US" sz="2600" dirty="0" err="1"/>
              <a:t>pemfaktoran</a:t>
            </a:r>
            <a:r>
              <a:rPr lang="en-US" sz="2600" dirty="0"/>
              <a:t> yang </a:t>
            </a:r>
            <a:r>
              <a:rPr lang="en-US" sz="2600" dirty="0" err="1"/>
              <a:t>tercepat</a:t>
            </a:r>
            <a:r>
              <a:rPr lang="en-US" sz="2600" dirty="0"/>
              <a:t> </a:t>
            </a:r>
            <a:r>
              <a:rPr lang="en-US" sz="2600" dirty="0" err="1"/>
              <a:t>saat</a:t>
            </a:r>
            <a:r>
              <a:rPr lang="en-US" sz="2600" dirty="0"/>
              <a:t> </a:t>
            </a:r>
            <a:r>
              <a:rPr lang="en-US" sz="2600" dirty="0" err="1"/>
              <a:t>ini</a:t>
            </a:r>
            <a:r>
              <a:rPr lang="en-US" sz="2600" dirty="0"/>
              <a:t> </a:t>
            </a:r>
            <a:r>
              <a:rPr lang="en-US" sz="2600" dirty="0" err="1"/>
              <a:t>memiliki</a:t>
            </a:r>
            <a:r>
              <a:rPr lang="en-US" sz="2600" dirty="0"/>
              <a:t> </a:t>
            </a:r>
            <a:r>
              <a:rPr lang="en-US" sz="2600" dirty="0" err="1"/>
              <a:t>kompleksitas</a:t>
            </a:r>
            <a:r>
              <a:rPr lang="en-US" sz="2600" dirty="0"/>
              <a:t>  </a:t>
            </a:r>
          </a:p>
          <a:p>
            <a:pPr algn="just"/>
            <a:endParaRPr lang="en-US" sz="2600" dirty="0"/>
          </a:p>
          <a:p>
            <a:pPr marL="0" indent="0" algn="just">
              <a:buNone/>
            </a:pPr>
            <a:r>
              <a:rPr lang="en-US" sz="2600" dirty="0"/>
              <a:t>    </a:t>
            </a:r>
          </a:p>
          <a:p>
            <a:pPr marL="0" indent="0" algn="just">
              <a:buNone/>
            </a:pPr>
            <a:r>
              <a:rPr lang="en-US" sz="2600" dirty="0"/>
              <a:t>   </a:t>
            </a:r>
          </a:p>
          <a:p>
            <a:pPr marL="0" indent="0" algn="just">
              <a:buNone/>
            </a:pPr>
            <a:r>
              <a:rPr lang="en-US" sz="2600" dirty="0"/>
              <a:t>    </a:t>
            </a:r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/>
              <a:t>bilangan</a:t>
            </a:r>
            <a:r>
              <a:rPr lang="en-US" sz="2600" dirty="0"/>
              <a:t> </a:t>
            </a:r>
            <a:r>
              <a:rPr lang="en-US" sz="2600" dirty="0" err="1"/>
              <a:t>bulat</a:t>
            </a:r>
            <a:r>
              <a:rPr lang="en-US" sz="2600" dirty="0"/>
              <a:t> </a:t>
            </a:r>
            <a:r>
              <a:rPr lang="en-US" sz="2600" i="1" dirty="0"/>
              <a:t>n</a:t>
            </a:r>
            <a:r>
              <a:rPr lang="en-US" sz="2600" dirty="0"/>
              <a:t> </a:t>
            </a:r>
            <a:r>
              <a:rPr lang="en-US" sz="2600" dirty="0" err="1"/>
              <a:t>sepanjang</a:t>
            </a:r>
            <a:r>
              <a:rPr lang="en-US" sz="2600" dirty="0"/>
              <a:t> b-bit.</a:t>
            </a:r>
          </a:p>
          <a:p>
            <a:pPr algn="just" eaLnBrk="1" hangingPunct="1">
              <a:lnSpc>
                <a:spcPct val="90000"/>
              </a:lnSpc>
            </a:pPr>
            <a:endParaRPr lang="en-GB" altLang="en-US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9067C354-054E-41F8-B4CC-7CB9C34D75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9040" y="451104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7E5D877A-150E-4215-B362-D467F2B128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2618971"/>
              </p:ext>
            </p:extLst>
          </p:nvPr>
        </p:nvGraphicFramePr>
        <p:xfrm>
          <a:off x="3412784" y="4530541"/>
          <a:ext cx="2788318" cy="8492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r:id="rId5" imgW="1244600" imgH="381000" progId="Equation.3">
                  <p:embed/>
                </p:oleObj>
              </mc:Choice>
              <mc:Fallback>
                <p:oleObj r:id="rId5" imgW="1244600" imgH="3810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2784" y="4530541"/>
                        <a:ext cx="2788318" cy="84923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D3A98-C4A0-42CA-9818-AD4DAE300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545" y="1681657"/>
            <a:ext cx="10515600" cy="3710152"/>
          </a:xfrm>
        </p:spPr>
        <p:txBody>
          <a:bodyPr/>
          <a:lstStyle/>
          <a:p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ditemukan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pemfaktoran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</a:t>
            </a:r>
            <a:r>
              <a:rPr lang="en-US" dirty="0" err="1"/>
              <a:t>bulat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polinomial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Fakta</a:t>
            </a:r>
            <a:r>
              <a:rPr lang="en-US" dirty="0"/>
              <a:t> </a:t>
            </a:r>
            <a:r>
              <a:rPr lang="en-US" dirty="0" err="1"/>
              <a:t>inilah</a:t>
            </a:r>
            <a:r>
              <a:rPr lang="en-US" dirty="0"/>
              <a:t> yang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i="1" dirty="0"/>
              <a:t>RSA</a:t>
            </a:r>
            <a:r>
              <a:rPr lang="en-US" dirty="0"/>
              <a:t>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aman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</a:t>
            </a:r>
            <a:r>
              <a:rPr lang="en-US" dirty="0" err="1"/>
              <a:t>bulatnya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semakin</a:t>
            </a:r>
            <a:r>
              <a:rPr lang="en-US" dirty="0"/>
              <a:t> lama </a:t>
            </a:r>
            <a:r>
              <a:rPr lang="en-US" dirty="0" err="1"/>
              <a:t>waktu</a:t>
            </a:r>
            <a:r>
              <a:rPr lang="en-US" dirty="0"/>
              <a:t> yang </a:t>
            </a:r>
            <a:r>
              <a:rPr lang="en-US" dirty="0" err="1"/>
              <a:t>dibutuhkan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memfaktorkannya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048928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5">
            <a:extLst>
              <a:ext uri="{FF2B5EF4-FFF2-40B4-BE49-F238E27FC236}">
                <a16:creationId xmlns:a16="http://schemas.microsoft.com/office/drawing/2014/main" id="{913FF634-B8FC-41E7-82AA-A7538E19B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25FF699-47D9-4FC3-A10C-5E5F427BC676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58FA0A27-C4E7-45AA-A2E4-CAE6593A20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0759" y="309880"/>
            <a:ext cx="77724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err="1"/>
              <a:t>Contoh</a:t>
            </a:r>
            <a:r>
              <a:rPr lang="en-US" altLang="en-US" dirty="0"/>
              <a:t> parameter RSA </a:t>
            </a:r>
            <a:endParaRPr lang="en-GB" altLang="en-US" baseline="30000" dirty="0">
              <a:sym typeface="Symbol" panose="05050102010706020507" pitchFamily="18" charset="2"/>
            </a:endParaRPr>
          </a:p>
        </p:txBody>
      </p:sp>
      <p:sp>
        <p:nvSpPr>
          <p:cNvPr id="20485" name="Rectangle 3">
            <a:extLst>
              <a:ext uri="{FF2B5EF4-FFF2-40B4-BE49-F238E27FC236}">
                <a16:creationId xmlns:a16="http://schemas.microsoft.com/office/drawing/2014/main" id="{CA88CEDE-12B7-45A3-9709-D5444FE51A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80759" y="1077595"/>
            <a:ext cx="10449241" cy="5546725"/>
          </a:xfrm>
        </p:spPr>
        <p:txBody>
          <a:bodyPr>
            <a:normAutofit fontScale="40000" lnSpcReduction="20000"/>
          </a:bodyPr>
          <a:lstStyle/>
          <a:p>
            <a:r>
              <a:rPr lang="en-US" sz="5000" dirty="0"/>
              <a:t>Modulus </a:t>
            </a:r>
            <a:r>
              <a:rPr lang="en-US" sz="5000" i="1" dirty="0"/>
              <a:t>n </a:t>
            </a:r>
            <a:r>
              <a:rPr lang="en-US" sz="5000" dirty="0" err="1"/>
              <a:t>sepanjang</a:t>
            </a:r>
            <a:r>
              <a:rPr lang="en-US" sz="5000" dirty="0"/>
              <a:t> 1024 bit (</a:t>
            </a:r>
            <a:r>
              <a:rPr lang="en-US" sz="5000" dirty="0" err="1"/>
              <a:t>setara</a:t>
            </a:r>
            <a:r>
              <a:rPr lang="en-US" sz="5000" dirty="0"/>
              <a:t> 300 </a:t>
            </a:r>
            <a:r>
              <a:rPr lang="en-US" sz="5000" dirty="0" err="1"/>
              <a:t>angka</a:t>
            </a:r>
            <a:r>
              <a:rPr lang="en-US" sz="5000" dirty="0"/>
              <a:t> decimal</a:t>
            </a:r>
          </a:p>
          <a:p>
            <a:r>
              <a:rPr lang="en-US" sz="5000" dirty="0" err="1"/>
              <a:t>Bilangan</a:t>
            </a:r>
            <a:r>
              <a:rPr lang="en-US" sz="5000" dirty="0"/>
              <a:t> prima </a:t>
            </a:r>
            <a:r>
              <a:rPr lang="en-US" sz="5000" i="1" dirty="0"/>
              <a:t>p</a:t>
            </a:r>
            <a:r>
              <a:rPr lang="en-US" sz="5000" dirty="0"/>
              <a:t> dan </a:t>
            </a:r>
            <a:r>
              <a:rPr lang="en-US" sz="5000" i="1" dirty="0"/>
              <a:t>q</a:t>
            </a:r>
            <a:r>
              <a:rPr lang="en-US" sz="5000" dirty="0"/>
              <a:t> </a:t>
            </a:r>
            <a:r>
              <a:rPr lang="en-US" sz="5000" dirty="0" err="1"/>
              <a:t>masing-masing</a:t>
            </a:r>
            <a:r>
              <a:rPr lang="en-US" sz="5000" dirty="0"/>
              <a:t> </a:t>
            </a:r>
            <a:r>
              <a:rPr lang="en-US" sz="5000" dirty="0" err="1"/>
              <a:t>panjangnya</a:t>
            </a:r>
            <a:r>
              <a:rPr lang="en-US" sz="5000" dirty="0"/>
              <a:t> </a:t>
            </a:r>
            <a:r>
              <a:rPr lang="en-US" sz="5000" dirty="0" err="1"/>
              <a:t>sekitar</a:t>
            </a:r>
            <a:r>
              <a:rPr lang="en-US" sz="5000" dirty="0"/>
              <a:t>  154 </a:t>
            </a:r>
            <a:r>
              <a:rPr lang="en-US" sz="5000" dirty="0" err="1"/>
              <a:t>angka</a:t>
            </a:r>
            <a:r>
              <a:rPr lang="en-US" sz="5000" dirty="0"/>
              <a:t> decimal</a:t>
            </a:r>
          </a:p>
          <a:p>
            <a:r>
              <a:rPr lang="en-US" sz="5000" dirty="0" err="1"/>
              <a:t>Sumber</a:t>
            </a:r>
            <a:r>
              <a:rPr lang="en-US" sz="5000" dirty="0"/>
              <a:t>:  </a:t>
            </a:r>
            <a:r>
              <a:rPr lang="en-US" sz="5000" dirty="0">
                <a:hlinkClick r:id="rId4"/>
              </a:rPr>
              <a:t>https://www.di-mgt.com.au/rsa_alg.html</a:t>
            </a:r>
            <a:endParaRPr lang="en-US" sz="5000" dirty="0"/>
          </a:p>
          <a:p>
            <a:endParaRPr lang="fi-FI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i-FI" sz="4400" dirty="0">
                <a:latin typeface="Courier New" panose="02070309020205020404" pitchFamily="49" charset="0"/>
                <a:cs typeface="Courier New" panose="02070309020205020404" pitchFamily="49" charset="0"/>
              </a:rPr>
              <a:t>n = 119294134840169509055527211331255649644606569661527638012067481954943056851150333806315957037715620297305000118628770846689969112892212245457118060574995989517080042105263427376322274266393116193517839570773505632231596681121927337473973220312512599061231322250945506260066557538238517575390621262940383913963</a:t>
            </a:r>
            <a:endParaRPr lang="en-US" sz="4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44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r>
              <a:rPr lang="fi-FI" sz="4400" dirty="0">
                <a:latin typeface="Courier New" panose="02070309020205020404" pitchFamily="49" charset="0"/>
                <a:cs typeface="Courier New" panose="02070309020205020404" pitchFamily="49" charset="0"/>
              </a:rPr>
              <a:t>p = 10933766183632575817611517034730668287155799984632223454138745671121273456287670008290843302875521274970245314593222946129064538358581018615539828479146469</a:t>
            </a:r>
            <a:endParaRPr lang="en-US" sz="4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fi-FI" sz="4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i-FI" sz="4400" dirty="0">
                <a:latin typeface="Courier New" panose="02070309020205020404" pitchFamily="49" charset="0"/>
                <a:cs typeface="Courier New" panose="02070309020205020404" pitchFamily="49" charset="0"/>
              </a:rPr>
              <a:t>q = </a:t>
            </a:r>
            <a:endParaRPr lang="en-US" sz="4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33363" indent="0">
              <a:buNone/>
            </a:pPr>
            <a:r>
              <a:rPr lang="fi-FI" sz="4400" dirty="0">
                <a:latin typeface="Courier New" panose="02070309020205020404" pitchFamily="49" charset="0"/>
                <a:cs typeface="Courier New" panose="02070309020205020404" pitchFamily="49" charset="0"/>
              </a:rPr>
              <a:t>10910616967349110231723734078614922645337060882141748968209834225138976011179993394299810159736904468554021708289824396553412180514827996444845438176099727</a:t>
            </a:r>
            <a:endParaRPr lang="en-GB" altLang="en-US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>
            <a:extLst>
              <a:ext uri="{FF2B5EF4-FFF2-40B4-BE49-F238E27FC236}">
                <a16:creationId xmlns:a16="http://schemas.microsoft.com/office/drawing/2014/main" id="{AB465183-0218-45C4-A9E9-DC7FACBEC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Munir/Teknik Informatika - STEI - ITB</a:t>
            </a:r>
          </a:p>
        </p:txBody>
      </p:sp>
      <p:sp>
        <p:nvSpPr>
          <p:cNvPr id="5123" name="Slide Number Placeholder 5">
            <a:extLst>
              <a:ext uri="{FF2B5EF4-FFF2-40B4-BE49-F238E27FC236}">
                <a16:creationId xmlns:a16="http://schemas.microsoft.com/office/drawing/2014/main" id="{26CBA319-79CE-42B7-801C-41BF414CA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6D40785-5427-4CB1-A0ED-6175B813FE08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483885FD-AC9E-4380-8410-B6ED6C6B1A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err="1">
                <a:cs typeface="Times New Roman" panose="02020603050405020304" pitchFamily="18" charset="0"/>
              </a:rPr>
              <a:t>Pendahuluan</a:t>
            </a:r>
            <a:endParaRPr lang="en-GB" altLang="en-US" b="1" dirty="0">
              <a:cs typeface="Times New Roman" panose="02020603050405020304" pitchFamily="18" charset="0"/>
            </a:endParaRPr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2CB90781-973B-40CC-BB10-5BD7090DE6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RSA </a:t>
            </a:r>
            <a:r>
              <a:rPr lang="en-US" altLang="en-US" dirty="0" err="1">
                <a:cs typeface="Times New Roman" panose="02020603050405020304" pitchFamily="18" charset="0"/>
              </a:rPr>
              <a:t>merupakan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kunci-publik</a:t>
            </a:r>
            <a:r>
              <a:rPr lang="en-US" altLang="en-US" dirty="0">
                <a:cs typeface="Times New Roman" panose="02020603050405020304" pitchFamily="18" charset="0"/>
              </a:rPr>
              <a:t> yang paling </a:t>
            </a:r>
            <a:r>
              <a:rPr lang="en-US" altLang="en-US" dirty="0" err="1">
                <a:cs typeface="Times New Roman" panose="02020603050405020304" pitchFamily="18" charset="0"/>
              </a:rPr>
              <a:t>terkenal</a:t>
            </a:r>
            <a:r>
              <a:rPr lang="en-US" altLang="en-US" dirty="0">
                <a:cs typeface="Times New Roman" panose="02020603050405020304" pitchFamily="18" charset="0"/>
              </a:rPr>
              <a:t> dan paling </a:t>
            </a:r>
            <a:r>
              <a:rPr lang="en-US" altLang="en-US" dirty="0" err="1">
                <a:cs typeface="Times New Roman" panose="02020603050405020304" pitchFamily="18" charset="0"/>
              </a:rPr>
              <a:t>banyak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aplikasinya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Ditemukan</a:t>
            </a:r>
            <a:r>
              <a:rPr lang="en-US" altLang="en-US" dirty="0">
                <a:cs typeface="Times New Roman" panose="02020603050405020304" pitchFamily="18" charset="0"/>
              </a:rPr>
              <a:t> oleh </a:t>
            </a:r>
            <a:r>
              <a:rPr lang="en-US" altLang="en-US" dirty="0" err="1">
                <a:cs typeface="Times New Roman" panose="02020603050405020304" pitchFamily="18" charset="0"/>
              </a:rPr>
              <a:t>tiga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peneliti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MIT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 err="1">
                <a:cs typeface="Times New Roman" panose="02020603050405020304" pitchFamily="18" charset="0"/>
              </a:rPr>
              <a:t>Massachussets</a:t>
            </a:r>
            <a:r>
              <a:rPr lang="en-US" altLang="en-US" i="1" dirty="0">
                <a:cs typeface="Times New Roman" panose="02020603050405020304" pitchFamily="18" charset="0"/>
              </a:rPr>
              <a:t> Institute of Technology</a:t>
            </a:r>
            <a:r>
              <a:rPr lang="en-US" altLang="en-US" dirty="0">
                <a:cs typeface="Times New Roman" panose="02020603050405020304" pitchFamily="18" charset="0"/>
              </a:rPr>
              <a:t>), </a:t>
            </a:r>
            <a:r>
              <a:rPr lang="en-US" altLang="en-US" dirty="0" err="1">
                <a:cs typeface="Times New Roman" panose="02020603050405020304" pitchFamily="18" charset="0"/>
              </a:rPr>
              <a:t>yaitu</a:t>
            </a:r>
            <a:r>
              <a:rPr lang="en-US" altLang="en-US" dirty="0">
                <a:cs typeface="Times New Roman" panose="02020603050405020304" pitchFamily="18" charset="0"/>
              </a:rPr>
              <a:t> Ronald 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Rivest</a:t>
            </a:r>
            <a:r>
              <a:rPr lang="en-US" altLang="en-US" dirty="0">
                <a:cs typeface="Times New Roman" panose="02020603050405020304" pitchFamily="18" charset="0"/>
              </a:rPr>
              <a:t>, Adi 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Shamir</a:t>
            </a:r>
            <a:r>
              <a:rPr lang="en-US" altLang="en-US" dirty="0">
                <a:cs typeface="Times New Roman" panose="02020603050405020304" pitchFamily="18" charset="0"/>
              </a:rPr>
              <a:t>, dan Len 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Adleman</a:t>
            </a:r>
            <a:r>
              <a:rPr lang="en-US" altLang="en-US" dirty="0">
                <a:cs typeface="Times New Roman" panose="02020603050405020304" pitchFamily="18" charset="0"/>
              </a:rPr>
              <a:t>, pada </a:t>
            </a:r>
            <a:r>
              <a:rPr lang="en-US" altLang="en-US" dirty="0" err="1">
                <a:cs typeface="Times New Roman" panose="02020603050405020304" pitchFamily="18" charset="0"/>
              </a:rPr>
              <a:t>tahun</a:t>
            </a:r>
            <a:r>
              <a:rPr lang="en-US" altLang="en-US" dirty="0">
                <a:cs typeface="Times New Roman" panose="02020603050405020304" pitchFamily="18" charset="0"/>
              </a:rPr>
              <a:t> 1976. </a:t>
            </a:r>
          </a:p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RSA = </a:t>
            </a:r>
            <a:r>
              <a:rPr lang="en-US" altLang="en-US" dirty="0" err="1">
                <a:cs typeface="Times New Roman" panose="02020603050405020304" pitchFamily="18" charset="0"/>
              </a:rPr>
              <a:t>Rivest</a:t>
            </a:r>
            <a:r>
              <a:rPr lang="en-US" altLang="en-US" dirty="0">
                <a:cs typeface="Times New Roman" panose="02020603050405020304" pitchFamily="18" charset="0"/>
              </a:rPr>
              <a:t>-Shamir-</a:t>
            </a:r>
            <a:r>
              <a:rPr lang="en-US" altLang="en-US" dirty="0" err="1">
                <a:cs typeface="Times New Roman" panose="02020603050405020304" pitchFamily="18" charset="0"/>
              </a:rPr>
              <a:t>Adleman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Keamanan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cs typeface="Times New Roman" panose="02020603050405020304" pitchFamily="18" charset="0"/>
              </a:rPr>
              <a:t> RSA </a:t>
            </a:r>
            <a:r>
              <a:rPr lang="en-US" altLang="en-US" dirty="0" err="1">
                <a:cs typeface="Times New Roman" panose="02020603050405020304" pitchFamily="18" charset="0"/>
              </a:rPr>
              <a:t>terletak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sulitnya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memfaktorkan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bulat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besar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faktor-faktor</a:t>
            </a:r>
            <a:r>
              <a:rPr lang="en-US" altLang="en-US" dirty="0">
                <a:cs typeface="Times New Roman" panose="02020603050405020304" pitchFamily="18" charset="0"/>
              </a:rPr>
              <a:t> prima.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4">
            <a:extLst>
              <a:ext uri="{FF2B5EF4-FFF2-40B4-BE49-F238E27FC236}">
                <a16:creationId xmlns:a16="http://schemas.microsoft.com/office/drawing/2014/main" id="{03CADF6B-366A-4EE8-A49E-EDA6E1A19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Munir/Teknik Informatika - STEI - ITB</a:t>
            </a:r>
          </a:p>
        </p:txBody>
      </p:sp>
      <p:sp>
        <p:nvSpPr>
          <p:cNvPr id="21507" name="Slide Number Placeholder 5">
            <a:extLst>
              <a:ext uri="{FF2B5EF4-FFF2-40B4-BE49-F238E27FC236}">
                <a16:creationId xmlns:a16="http://schemas.microsoft.com/office/drawing/2014/main" id="{CE98BC61-152E-483B-ADE4-BCF0B1AEE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6F8298-738B-42A1-B691-284E46E34824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34148699-D32D-4E07-8200-C9C03E1BB0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51560" y="1114425"/>
            <a:ext cx="10515600" cy="4351338"/>
          </a:xfrm>
        </p:spPr>
        <p:txBody>
          <a:bodyPr/>
          <a:lstStyle/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Secara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umum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disimpulkan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bahwa</a:t>
            </a:r>
            <a:r>
              <a:rPr lang="en-US" altLang="en-US" dirty="0">
                <a:cs typeface="Times New Roman" panose="02020603050405020304" pitchFamily="18" charset="0"/>
              </a:rPr>
              <a:t> RSA </a:t>
            </a:r>
            <a:r>
              <a:rPr lang="en-US" altLang="en-US" dirty="0" err="1">
                <a:cs typeface="Times New Roman" panose="02020603050405020304" pitchFamily="18" charset="0"/>
              </a:rPr>
              <a:t>hanya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aman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cukup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besar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panjang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hanya</a:t>
            </a:r>
            <a:r>
              <a:rPr lang="en-US" altLang="en-US" dirty="0">
                <a:cs typeface="Times New Roman" panose="02020603050405020304" pitchFamily="18" charset="0"/>
              </a:rPr>
              <a:t> 256 bit </a:t>
            </a:r>
            <a:r>
              <a:rPr lang="en-US" altLang="en-US" dirty="0" err="1">
                <a:cs typeface="Times New Roman" panose="02020603050405020304" pitchFamily="18" charset="0"/>
              </a:rPr>
              <a:t>atau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kurang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ia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difaktorkan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beberapa</a:t>
            </a:r>
            <a:r>
              <a:rPr lang="en-US" altLang="en-US" dirty="0">
                <a:cs typeface="Times New Roman" panose="02020603050405020304" pitchFamily="18" charset="0"/>
              </a:rPr>
              <a:t> jam </a:t>
            </a:r>
            <a:r>
              <a:rPr lang="en-US" altLang="en-US" dirty="0" err="1">
                <a:cs typeface="Times New Roman" panose="02020603050405020304" pitchFamily="18" charset="0"/>
              </a:rPr>
              <a:t>saja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sebuah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komputer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PC</a:t>
            </a:r>
            <a:r>
              <a:rPr lang="en-US" altLang="en-US" dirty="0">
                <a:cs typeface="Times New Roman" panose="02020603050405020304" pitchFamily="18" charset="0"/>
              </a:rPr>
              <a:t> dan program yang </a:t>
            </a:r>
            <a:r>
              <a:rPr lang="en-US" altLang="en-US" dirty="0" err="1">
                <a:cs typeface="Times New Roman" panose="02020603050405020304" pitchFamily="18" charset="0"/>
              </a:rPr>
              <a:t>tersedia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secara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bebas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panjang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512 bit </a:t>
            </a:r>
            <a:r>
              <a:rPr lang="en-US" altLang="en-US" dirty="0" err="1">
                <a:cs typeface="Times New Roman" panose="02020603050405020304" pitchFamily="18" charset="0"/>
              </a:rPr>
              <a:t>atau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kurang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ia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difaktorkan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beberapa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ratus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komputer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/>
              <a:t>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4">
            <a:extLst>
              <a:ext uri="{FF2B5EF4-FFF2-40B4-BE49-F238E27FC236}">
                <a16:creationId xmlns:a16="http://schemas.microsoft.com/office/drawing/2014/main" id="{C1DCDFD7-F133-4176-A1DF-069B7D501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Munir/Teknik Informatika - STEI - ITB</a:t>
            </a:r>
          </a:p>
        </p:txBody>
      </p:sp>
      <p:sp>
        <p:nvSpPr>
          <p:cNvPr id="22531" name="Slide Number Placeholder 5">
            <a:extLst>
              <a:ext uri="{FF2B5EF4-FFF2-40B4-BE49-F238E27FC236}">
                <a16:creationId xmlns:a16="http://schemas.microsoft.com/office/drawing/2014/main" id="{1C100345-A952-445F-81B1-FEB465A51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7FD4F2C-FF05-464D-860B-74A32ADF06BE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2532" name="Rectangle 2">
            <a:extLst>
              <a:ext uri="{FF2B5EF4-FFF2-40B4-BE49-F238E27FC236}">
                <a16:creationId xmlns:a16="http://schemas.microsoft.com/office/drawing/2014/main" id="{1999AAAA-93DF-4795-B368-9677822136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82040" y="1083945"/>
            <a:ext cx="10515600" cy="4351338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Tahun</a:t>
            </a:r>
            <a:r>
              <a:rPr lang="en-US" altLang="en-US" dirty="0"/>
              <a:t> 1977, 3 orang </a:t>
            </a:r>
            <a:r>
              <a:rPr lang="en-US" altLang="en-US" dirty="0" err="1"/>
              <a:t>penemu</a:t>
            </a:r>
            <a:r>
              <a:rPr lang="en-US" altLang="en-US" dirty="0"/>
              <a:t> </a:t>
            </a:r>
            <a:r>
              <a:rPr lang="en-US" altLang="en-US" i="1" dirty="0"/>
              <a:t>RSA</a:t>
            </a:r>
            <a:r>
              <a:rPr lang="en-US" altLang="en-US" dirty="0"/>
              <a:t> </a:t>
            </a:r>
            <a:r>
              <a:rPr lang="en-US" altLang="en-US" dirty="0" err="1"/>
              <a:t>membuat</a:t>
            </a:r>
            <a:r>
              <a:rPr lang="en-US" altLang="en-US" dirty="0"/>
              <a:t> </a:t>
            </a:r>
            <a:r>
              <a:rPr lang="en-US" altLang="en-US" dirty="0" err="1"/>
              <a:t>sayembara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memecahkan</a:t>
            </a:r>
            <a:r>
              <a:rPr lang="en-US" altLang="en-US" dirty="0"/>
              <a:t> </a:t>
            </a:r>
            <a:r>
              <a:rPr lang="en-US" altLang="en-US" dirty="0" err="1"/>
              <a:t>cipherteks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menggunakan</a:t>
            </a:r>
            <a:r>
              <a:rPr lang="en-US" altLang="en-US" dirty="0"/>
              <a:t> RSA di </a:t>
            </a:r>
            <a:r>
              <a:rPr lang="en-US" altLang="en-US" dirty="0" err="1"/>
              <a:t>majalah</a:t>
            </a:r>
            <a:r>
              <a:rPr lang="en-US" altLang="en-US" dirty="0"/>
              <a:t> </a:t>
            </a:r>
            <a:r>
              <a:rPr lang="en-US" altLang="en-US" i="1" dirty="0"/>
              <a:t>Scientific American</a:t>
            </a:r>
            <a:r>
              <a:rPr lang="en-US" altLang="en-US" dirty="0"/>
              <a:t>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 err="1"/>
              <a:t>Hadiahnya</a:t>
            </a:r>
            <a:r>
              <a:rPr lang="en-US" altLang="en-US" dirty="0"/>
              <a:t>: $100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 err="1"/>
              <a:t>Tahun</a:t>
            </a:r>
            <a:r>
              <a:rPr lang="en-US" altLang="en-US" dirty="0"/>
              <a:t> 1994, </a:t>
            </a:r>
            <a:r>
              <a:rPr lang="en-US" altLang="en-US" dirty="0" err="1"/>
              <a:t>kelompok</a:t>
            </a:r>
            <a:r>
              <a:rPr lang="en-US" altLang="en-US" dirty="0"/>
              <a:t> yang </a:t>
            </a:r>
            <a:r>
              <a:rPr lang="en-US" altLang="en-US" dirty="0" err="1"/>
              <a:t>bekerja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kolaborasi</a:t>
            </a:r>
            <a:r>
              <a:rPr lang="en-US" altLang="en-US" dirty="0"/>
              <a:t> internet </a:t>
            </a:r>
            <a:r>
              <a:rPr lang="en-US" altLang="en-US" dirty="0" err="1"/>
              <a:t>berhasil</a:t>
            </a:r>
            <a:r>
              <a:rPr lang="en-US" altLang="en-US" dirty="0"/>
              <a:t> </a:t>
            </a:r>
            <a:r>
              <a:rPr lang="en-US" altLang="en-US" dirty="0" err="1"/>
              <a:t>memecahkan</a:t>
            </a:r>
            <a:r>
              <a:rPr lang="en-US" altLang="en-US" dirty="0"/>
              <a:t> </a:t>
            </a:r>
            <a:r>
              <a:rPr lang="en-US" altLang="en-US" dirty="0" err="1"/>
              <a:t>cipherteks</a:t>
            </a:r>
            <a:r>
              <a:rPr lang="en-US" altLang="en-US" dirty="0"/>
              <a:t> </a:t>
            </a:r>
            <a:r>
              <a:rPr lang="en-US" altLang="en-US" dirty="0" err="1"/>
              <a:t>hanya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waktu</a:t>
            </a:r>
            <a:r>
              <a:rPr lang="en-US" altLang="en-US" dirty="0"/>
              <a:t> 8 </a:t>
            </a:r>
            <a:r>
              <a:rPr lang="en-US" altLang="en-US" dirty="0" err="1"/>
              <a:t>bulan</a:t>
            </a:r>
            <a:r>
              <a:rPr lang="en-US" altLang="en-US" dirty="0"/>
              <a:t>.</a:t>
            </a:r>
            <a:endParaRPr lang="en-GB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4">
            <a:extLst>
              <a:ext uri="{FF2B5EF4-FFF2-40B4-BE49-F238E27FC236}">
                <a16:creationId xmlns:a16="http://schemas.microsoft.com/office/drawing/2014/main" id="{C642636C-D5F0-4BED-955F-265F5ED60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Munir/Teknik Informatika - STEI - ITB</a:t>
            </a:r>
          </a:p>
        </p:txBody>
      </p:sp>
      <p:sp>
        <p:nvSpPr>
          <p:cNvPr id="23555" name="Slide Number Placeholder 5">
            <a:extLst>
              <a:ext uri="{FF2B5EF4-FFF2-40B4-BE49-F238E27FC236}">
                <a16:creationId xmlns:a16="http://schemas.microsoft.com/office/drawing/2014/main" id="{4C20DFA5-C68A-4640-B11F-9706EF00B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7EC4A68-747E-4ADE-8983-B1137AED3293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06B6279F-2AF9-4FD1-841B-24473FCB8F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0280" y="785812"/>
            <a:ext cx="10515600" cy="5286376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4300" b="1" dirty="0" err="1"/>
              <a:t>Kelemahan</a:t>
            </a:r>
            <a:r>
              <a:rPr lang="en-US" altLang="en-US" sz="4300" b="1" dirty="0"/>
              <a:t> RSA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i="1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i="1" dirty="0">
                <a:cs typeface="Times New Roman" panose="02020603050405020304" pitchFamily="18" charset="0"/>
              </a:rPr>
              <a:t>RSA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lebih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lambat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daripada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kriptografi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kunci-simetri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seperti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DES</a:t>
            </a:r>
            <a:r>
              <a:rPr lang="en-US" altLang="en-US" sz="2400" dirty="0">
                <a:cs typeface="Times New Roman" panose="02020603050405020304" pitchFamily="18" charset="0"/>
              </a:rPr>
              <a:t> dan </a:t>
            </a:r>
            <a:r>
              <a:rPr lang="en-US" altLang="en-US" sz="2400" i="1" dirty="0">
                <a:cs typeface="Times New Roman" panose="02020603050405020304" pitchFamily="18" charset="0"/>
              </a:rPr>
              <a:t>AES</a:t>
            </a:r>
            <a:r>
              <a:rPr lang="en-US" altLang="en-US" sz="2400" dirty="0"/>
              <a:t> 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praktek</a:t>
            </a:r>
            <a:r>
              <a:rPr lang="en-US" altLang="en-US" sz="2400" dirty="0"/>
              <a:t>, </a:t>
            </a:r>
            <a:r>
              <a:rPr lang="en-US" altLang="en-US" sz="2400" i="1" dirty="0"/>
              <a:t>RSA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tidak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digunakan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mengenkripsi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pesan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tetapi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mengenkripsi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simetri</a:t>
            </a:r>
            <a:r>
              <a:rPr lang="en-US" altLang="en-US" sz="2400" dirty="0"/>
              <a:t> (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sesi</a:t>
            </a:r>
            <a:r>
              <a:rPr lang="en-US" altLang="en-US" sz="2400" dirty="0"/>
              <a:t>)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publik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penerima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pesan</a:t>
            </a:r>
            <a:r>
              <a:rPr lang="en-US" altLang="en-US" sz="2400" dirty="0"/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/>
              <a:t>Pesan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dienkripsi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algoritma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simetri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seperti</a:t>
            </a:r>
            <a:r>
              <a:rPr lang="en-US" altLang="en-US" sz="2400" dirty="0"/>
              <a:t> DES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AES.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/>
              <a:t>Pesan</a:t>
            </a:r>
            <a:r>
              <a:rPr lang="en-US" altLang="en-US" sz="2400" dirty="0"/>
              <a:t> dan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simetri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dikirim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bersamaan</a:t>
            </a:r>
            <a:r>
              <a:rPr lang="en-US" altLang="en-US" sz="2400" dirty="0"/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/>
              <a:t>Penerima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mendekripsi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simetri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privatnya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lalu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mendekripsi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pesan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simetri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tersebut</a:t>
            </a:r>
            <a:r>
              <a:rPr lang="en-US" altLang="en-US" sz="2400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>
            <a:extLst>
              <a:ext uri="{FF2B5EF4-FFF2-40B4-BE49-F238E27FC236}">
                <a16:creationId xmlns:a16="http://schemas.microsoft.com/office/drawing/2014/main" id="{17090BBD-60A8-4111-ACDD-B6E4E1EE7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Munir/Teknik Informatika - STEI - ITB</a:t>
            </a:r>
          </a:p>
        </p:txBody>
      </p:sp>
      <p:sp>
        <p:nvSpPr>
          <p:cNvPr id="6147" name="Slide Number Placeholder 4">
            <a:extLst>
              <a:ext uri="{FF2B5EF4-FFF2-40B4-BE49-F238E27FC236}">
                <a16:creationId xmlns:a16="http://schemas.microsoft.com/office/drawing/2014/main" id="{EE7F5CEE-9F83-47AD-9B18-6B5EFE156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7375646-7D51-4B80-94AB-4A56B14108C1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6148" name="TextBox 6">
            <a:extLst>
              <a:ext uri="{FF2B5EF4-FFF2-40B4-BE49-F238E27FC236}">
                <a16:creationId xmlns:a16="http://schemas.microsoft.com/office/drawing/2014/main" id="{062C66DB-94DC-4F78-A7C8-6270D38517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4650" y="424654"/>
            <a:ext cx="632079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dirty="0"/>
              <a:t>The authors of RSA: </a:t>
            </a:r>
            <a:r>
              <a:rPr lang="en-US" altLang="en-US" sz="2400" dirty="0" err="1">
                <a:hlinkClick r:id="rId4" tooltip="Ron Rivest"/>
              </a:rPr>
              <a:t>Rivest</a:t>
            </a:r>
            <a:r>
              <a:rPr lang="en-US" altLang="en-US" sz="2400" dirty="0"/>
              <a:t>, </a:t>
            </a:r>
            <a:r>
              <a:rPr lang="en-US" altLang="en-US" sz="2400" dirty="0">
                <a:hlinkClick r:id="rId5" tooltip="Adi Shamir"/>
              </a:rPr>
              <a:t>Shamir</a:t>
            </a:r>
            <a:r>
              <a:rPr lang="en-US" altLang="en-US" sz="2400" dirty="0"/>
              <a:t> and </a:t>
            </a:r>
            <a:r>
              <a:rPr lang="en-US" altLang="en-US" sz="2400" dirty="0" err="1">
                <a:hlinkClick r:id="rId6" tooltip="Leonard Adleman"/>
              </a:rPr>
              <a:t>Adleman</a:t>
            </a:r>
            <a:endParaRPr lang="en-US" altLang="en-US" sz="2400" dirty="0"/>
          </a:p>
        </p:txBody>
      </p:sp>
      <p:pic>
        <p:nvPicPr>
          <p:cNvPr id="6149" name="Picture 7" descr="http://www.boiledbeans.net/wp-content/uploads/2007/10/3d454f411f112cb3df7e62ed5907b4a0.jpg">
            <a:extLst>
              <a:ext uri="{FF2B5EF4-FFF2-40B4-BE49-F238E27FC236}">
                <a16:creationId xmlns:a16="http://schemas.microsoft.com/office/drawing/2014/main" id="{655610DE-D3C6-4197-A6ED-854642C258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080" y="307182"/>
            <a:ext cx="4155744" cy="291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9" descr="http://www.usc.edu/dept/molecular-science/pictures/RSA-2003.jpg">
            <a:extLst>
              <a:ext uri="{FF2B5EF4-FFF2-40B4-BE49-F238E27FC236}">
                <a16:creationId xmlns:a16="http://schemas.microsoft.com/office/drawing/2014/main" id="{2BB60674-6AD1-4E6D-BA37-DD01CDF12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734" y="2670180"/>
            <a:ext cx="4636292" cy="3090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TextBox 1">
            <a:extLst>
              <a:ext uri="{FF2B5EF4-FFF2-40B4-BE49-F238E27FC236}">
                <a16:creationId xmlns:a16="http://schemas.microsoft.com/office/drawing/2014/main" id="{86529669-30AD-4947-BA8F-6C3BFE14F2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5850" y="3291842"/>
            <a:ext cx="10207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400" dirty="0" err="1"/>
              <a:t>dahulu</a:t>
            </a:r>
            <a:endParaRPr lang="en-US" altLang="en-US" sz="2400" dirty="0"/>
          </a:p>
        </p:txBody>
      </p:sp>
      <p:sp>
        <p:nvSpPr>
          <p:cNvPr id="6152" name="TextBox 8">
            <a:extLst>
              <a:ext uri="{FF2B5EF4-FFF2-40B4-BE49-F238E27FC236}">
                <a16:creationId xmlns:a16="http://schemas.microsoft.com/office/drawing/2014/main" id="{969177E8-753F-42C9-8A5A-10B7A5BF3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5631" y="5828508"/>
            <a:ext cx="12779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400" dirty="0" err="1"/>
              <a:t>sekarang</a:t>
            </a:r>
            <a:endParaRPr lang="en-US" alt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>
            <a:extLst>
              <a:ext uri="{FF2B5EF4-FFF2-40B4-BE49-F238E27FC236}">
                <a16:creationId xmlns:a16="http://schemas.microsoft.com/office/drawing/2014/main" id="{BDF882CD-1818-4CA4-9D58-242FC33EA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Munir/Teknik Informatika - STEI - ITB</a:t>
            </a:r>
          </a:p>
        </p:txBody>
      </p:sp>
      <p:sp>
        <p:nvSpPr>
          <p:cNvPr id="7171" name="Slide Number Placeholder 5">
            <a:extLst>
              <a:ext uri="{FF2B5EF4-FFF2-40B4-BE49-F238E27FC236}">
                <a16:creationId xmlns:a16="http://schemas.microsoft.com/office/drawing/2014/main" id="{0162E671-6298-4F2B-A644-29C3B57BB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B44E7D9-12BE-40C4-99E7-F7C4FA4395CE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1B45343B-E022-411D-AA74-AA90DB1273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err="1"/>
              <a:t>Properti</a:t>
            </a:r>
            <a:r>
              <a:rPr lang="en-US" altLang="en-US" b="1" dirty="0"/>
              <a:t> </a:t>
            </a:r>
            <a:r>
              <a:rPr lang="en-US" altLang="en-US" b="1" dirty="0" err="1"/>
              <a:t>Algoritma</a:t>
            </a:r>
            <a:r>
              <a:rPr lang="en-US" altLang="en-US" b="1" dirty="0"/>
              <a:t> RSA</a:t>
            </a:r>
            <a:endParaRPr lang="en-GB" altLang="en-US" b="1" dirty="0"/>
          </a:p>
        </p:txBody>
      </p:sp>
      <p:sp>
        <p:nvSpPr>
          <p:cNvPr id="7173" name="Rectangle 3">
            <a:extLst>
              <a:ext uri="{FF2B5EF4-FFF2-40B4-BE49-F238E27FC236}">
                <a16:creationId xmlns:a16="http://schemas.microsoft.com/office/drawing/2014/main" id="{DEA0E4C6-075A-4579-B97F-CE619A4E5D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53479" y="1614488"/>
            <a:ext cx="9219881" cy="4329112"/>
          </a:xfrm>
        </p:spPr>
        <p:txBody>
          <a:bodyPr/>
          <a:lstStyle/>
          <a:p>
            <a:pPr marL="533400" indent="-53340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1.   </a:t>
            </a:r>
            <a:r>
              <a:rPr lang="en-US" altLang="en-US" sz="2400" i="1" dirty="0"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cs typeface="Times New Roman" panose="02020603050405020304" pitchFamily="18" charset="0"/>
              </a:rPr>
              <a:t> dan </a:t>
            </a:r>
            <a:r>
              <a:rPr lang="en-US" altLang="en-US" sz="2400" i="1" dirty="0">
                <a:cs typeface="Times New Roman" panose="02020603050405020304" pitchFamily="18" charset="0"/>
              </a:rPr>
              <a:t>q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prima		(</a:t>
            </a:r>
            <a:r>
              <a:rPr lang="en-US" altLang="en-US" sz="2400" dirty="0" err="1">
                <a:cs typeface="Times New Roman" panose="02020603050405020304" pitchFamily="18" charset="0"/>
              </a:rPr>
              <a:t>rahasia</a:t>
            </a:r>
            <a:r>
              <a:rPr lang="en-US" altLang="en-US" sz="2400" dirty="0">
                <a:cs typeface="Times New Roman" panose="02020603050405020304" pitchFamily="18" charset="0"/>
              </a:rPr>
              <a:t>)</a:t>
            </a:r>
          </a:p>
          <a:p>
            <a:pPr marL="533400" indent="-53340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2.   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q</a:t>
            </a:r>
            <a:r>
              <a:rPr lang="en-US" altLang="en-US" sz="2400" dirty="0">
                <a:cs typeface="Times New Roman" panose="02020603050405020304" pitchFamily="18" charset="0"/>
              </a:rPr>
              <a:t>				(</a:t>
            </a:r>
            <a:r>
              <a:rPr lang="en-US" altLang="en-US" sz="2400" dirty="0" err="1"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rahasia</a:t>
            </a:r>
            <a:r>
              <a:rPr lang="en-US" altLang="en-US" sz="2400" dirty="0">
                <a:cs typeface="Times New Roman" panose="02020603050405020304" pitchFamily="18" charset="0"/>
              </a:rPr>
              <a:t>)</a:t>
            </a:r>
          </a:p>
          <a:p>
            <a:pPr marL="533400" indent="-53340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3.  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en-US" altLang="en-US" sz="2400" dirty="0"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) = (</a:t>
            </a:r>
            <a:r>
              <a:rPr lang="en-US" altLang="en-US" sz="2400" i="1" dirty="0"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cs typeface="Times New Roman" panose="02020603050405020304" pitchFamily="18" charset="0"/>
              </a:rPr>
              <a:t> – 1)(</a:t>
            </a:r>
            <a:r>
              <a:rPr lang="en-US" altLang="en-US" sz="2400" i="1" dirty="0">
                <a:cs typeface="Times New Roman" panose="02020603050405020304" pitchFamily="18" charset="0"/>
              </a:rPr>
              <a:t>q</a:t>
            </a:r>
            <a:r>
              <a:rPr lang="en-US" altLang="en-US" sz="2400" dirty="0">
                <a:cs typeface="Times New Roman" panose="02020603050405020304" pitchFamily="18" charset="0"/>
              </a:rPr>
              <a:t> – 1)		(</a:t>
            </a:r>
            <a:r>
              <a:rPr lang="en-US" altLang="en-US" sz="2400" dirty="0" err="1">
                <a:cs typeface="Times New Roman" panose="02020603050405020304" pitchFamily="18" charset="0"/>
              </a:rPr>
              <a:t>rahasia</a:t>
            </a:r>
            <a:r>
              <a:rPr lang="en-US" altLang="en-US" sz="2400" dirty="0">
                <a:cs typeface="Times New Roman" panose="02020603050405020304" pitchFamily="18" charset="0"/>
              </a:rPr>
              <a:t>)</a:t>
            </a:r>
          </a:p>
          <a:p>
            <a:pPr marL="533400" indent="-53340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4</a:t>
            </a:r>
            <a:r>
              <a:rPr lang="en-US" altLang="en-US" sz="2400" i="1" dirty="0">
                <a:cs typeface="Times New Roman" panose="02020603050405020304" pitchFamily="18" charset="0"/>
              </a:rPr>
              <a:t>.   e</a:t>
            </a:r>
            <a:r>
              <a:rPr lang="en-US" altLang="en-US" sz="2400" dirty="0">
                <a:cs typeface="Times New Roman" panose="02020603050405020304" pitchFamily="18" charset="0"/>
              </a:rPr>
              <a:t>     (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enkripsi</a:t>
            </a:r>
            <a:r>
              <a:rPr lang="en-US" altLang="en-US" sz="2400" dirty="0">
                <a:cs typeface="Times New Roman" panose="02020603050405020304" pitchFamily="18" charset="0"/>
              </a:rPr>
              <a:t>) 		(</a:t>
            </a:r>
            <a:r>
              <a:rPr lang="en-US" altLang="en-US" sz="2400" dirty="0" err="1"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rahasia</a:t>
            </a:r>
            <a:r>
              <a:rPr lang="en-US" altLang="en-US" sz="2400" dirty="0">
                <a:cs typeface="Times New Roman" panose="02020603050405020304" pitchFamily="18" charset="0"/>
              </a:rPr>
              <a:t>)</a:t>
            </a:r>
          </a:p>
          <a:p>
            <a:pPr marL="533400" indent="-53340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    </a:t>
            </a:r>
            <a:r>
              <a:rPr lang="en-US" altLang="en-US" sz="2400" dirty="0" err="1">
                <a:cs typeface="Times New Roman" panose="02020603050405020304" pitchFamily="18" charset="0"/>
              </a:rPr>
              <a:t>Syarat</a:t>
            </a:r>
            <a:r>
              <a:rPr lang="en-US" altLang="en-US" sz="2400" dirty="0">
                <a:cs typeface="Times New Roman" panose="02020603050405020304" pitchFamily="18" charset="0"/>
              </a:rPr>
              <a:t>: PBB(</a:t>
            </a:r>
            <a:r>
              <a:rPr lang="en-US" altLang="en-US" sz="2400" i="1" dirty="0">
                <a:cs typeface="Times New Roman" panose="02020603050405020304" pitchFamily="18" charset="0"/>
              </a:rPr>
              <a:t>e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en-US" altLang="en-US" sz="2400" dirty="0"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)) = 1   , PBB = </a:t>
            </a:r>
            <a:r>
              <a:rPr lang="en-US" altLang="en-US" sz="2400" dirty="0" err="1">
                <a:cs typeface="Times New Roman" panose="02020603050405020304" pitchFamily="18" charset="0"/>
              </a:rPr>
              <a:t>pembagi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bersama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terbessar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gcd</a:t>
            </a:r>
            <a:endParaRPr lang="en-US" altLang="en-US" sz="2400" i="1" dirty="0">
              <a:cs typeface="Times New Roman" panose="02020603050405020304" pitchFamily="18" charset="0"/>
            </a:endParaRPr>
          </a:p>
          <a:p>
            <a:pPr marL="533400" indent="-53340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5.  </a:t>
            </a:r>
            <a:r>
              <a:rPr lang="en-US" altLang="en-US" sz="2400" i="1" dirty="0">
                <a:cs typeface="Times New Roman" panose="02020603050405020304" pitchFamily="18" charset="0"/>
              </a:rPr>
              <a:t>d</a:t>
            </a:r>
            <a:r>
              <a:rPr lang="en-US" altLang="en-US" sz="2400" dirty="0">
                <a:cs typeface="Times New Roman" panose="02020603050405020304" pitchFamily="18" charset="0"/>
              </a:rPr>
              <a:t>     (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dekripsi</a:t>
            </a:r>
            <a:r>
              <a:rPr lang="en-US" altLang="en-US" sz="2400" dirty="0">
                <a:cs typeface="Times New Roman" panose="02020603050405020304" pitchFamily="18" charset="0"/>
              </a:rPr>
              <a:t>)		(</a:t>
            </a:r>
            <a:r>
              <a:rPr lang="en-US" altLang="en-US" sz="2400" dirty="0" err="1">
                <a:cs typeface="Times New Roman" panose="02020603050405020304" pitchFamily="18" charset="0"/>
              </a:rPr>
              <a:t>rahasia</a:t>
            </a:r>
            <a:r>
              <a:rPr lang="en-US" altLang="en-US" sz="2400" dirty="0">
                <a:cs typeface="Times New Roman" panose="02020603050405020304" pitchFamily="18" charset="0"/>
              </a:rPr>
              <a:t>)</a:t>
            </a:r>
          </a:p>
          <a:p>
            <a:pPr marL="533400" indent="-53340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    </a:t>
            </a:r>
            <a:r>
              <a:rPr lang="en-US" altLang="en-US" sz="2400" i="1" dirty="0">
                <a:cs typeface="Times New Roman" panose="02020603050405020304" pitchFamily="18" charset="0"/>
              </a:rPr>
              <a:t>d</a:t>
            </a:r>
            <a:r>
              <a:rPr lang="en-US" altLang="en-US" sz="2400" dirty="0">
                <a:cs typeface="Times New Roman" panose="02020603050405020304" pitchFamily="18" charset="0"/>
              </a:rPr>
              <a:t>    </a:t>
            </a:r>
            <a:r>
              <a:rPr lang="en-US" altLang="en-US" sz="2400" dirty="0" err="1">
                <a:cs typeface="Times New Roman" panose="02020603050405020304" pitchFamily="18" charset="0"/>
              </a:rPr>
              <a:t>dihitung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d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 </a:t>
            </a:r>
            <a:r>
              <a:rPr lang="en-US" altLang="en-US" sz="2400" i="1" dirty="0">
                <a:cs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en-US" altLang="en-US" sz="2400" baseline="30000" dirty="0">
                <a:cs typeface="Times New Roman" panose="02020603050405020304" pitchFamily="18" charset="0"/>
                <a:sym typeface="Symbol" panose="05050102010706020507" pitchFamily="18" charset="2"/>
              </a:rPr>
              <a:t>-1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mod (</a:t>
            </a:r>
            <a:r>
              <a:rPr lang="en-US" altLang="en-US" sz="2400" dirty="0"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) )</a:t>
            </a:r>
          </a:p>
          <a:p>
            <a:pPr marL="533400" indent="-53340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6.  </a:t>
            </a:r>
            <a:r>
              <a:rPr lang="en-US" altLang="en-US" sz="2400" i="1" dirty="0"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cs typeface="Times New Roman" panose="02020603050405020304" pitchFamily="18" charset="0"/>
              </a:rPr>
              <a:t>    (</a:t>
            </a:r>
            <a:r>
              <a:rPr lang="en-US" altLang="en-US" sz="2400" dirty="0" err="1">
                <a:cs typeface="Times New Roman" panose="02020603050405020304" pitchFamily="18" charset="0"/>
              </a:rPr>
              <a:t>plainteks</a:t>
            </a:r>
            <a:r>
              <a:rPr lang="en-US" altLang="en-US" sz="2400" dirty="0">
                <a:cs typeface="Times New Roman" panose="02020603050405020304" pitchFamily="18" charset="0"/>
              </a:rPr>
              <a:t>)			(</a:t>
            </a:r>
            <a:r>
              <a:rPr lang="en-US" altLang="en-US" sz="2400" dirty="0" err="1">
                <a:cs typeface="Times New Roman" panose="02020603050405020304" pitchFamily="18" charset="0"/>
              </a:rPr>
              <a:t>rahasia</a:t>
            </a:r>
            <a:r>
              <a:rPr lang="en-US" altLang="en-US" sz="2400" dirty="0">
                <a:cs typeface="Times New Roman" panose="02020603050405020304" pitchFamily="18" charset="0"/>
              </a:rPr>
              <a:t>)</a:t>
            </a:r>
          </a:p>
          <a:p>
            <a:pPr marL="533400" indent="-53340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7.  </a:t>
            </a:r>
            <a:r>
              <a:rPr lang="en-US" altLang="en-US" sz="2400" i="1" dirty="0">
                <a:cs typeface="Times New Roman" panose="02020603050405020304" pitchFamily="18" charset="0"/>
              </a:rPr>
              <a:t>c</a:t>
            </a:r>
            <a:r>
              <a:rPr lang="en-US" altLang="en-US" sz="2400" dirty="0">
                <a:cs typeface="Times New Roman" panose="02020603050405020304" pitchFamily="18" charset="0"/>
              </a:rPr>
              <a:t>    (</a:t>
            </a:r>
            <a:r>
              <a:rPr lang="en-US" altLang="en-US" sz="2400" dirty="0" err="1"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cs typeface="Times New Roman" panose="02020603050405020304" pitchFamily="18" charset="0"/>
              </a:rPr>
              <a:t>)			(</a:t>
            </a:r>
            <a:r>
              <a:rPr lang="en-US" altLang="en-US" sz="2400" dirty="0" err="1"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rahasia</a:t>
            </a:r>
            <a:r>
              <a:rPr lang="en-US" altLang="en-US" sz="2400" dirty="0">
                <a:cs typeface="Times New Roman" panose="02020603050405020304" pitchFamily="18" charset="0"/>
              </a:rPr>
              <a:t>)</a:t>
            </a:r>
            <a:endParaRPr lang="en-US" alt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B4DEAA5E-0E4B-429F-BC9A-D8A2F3F1E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err="1"/>
              <a:t>Penurunan</a:t>
            </a:r>
            <a:r>
              <a:rPr lang="en-US" altLang="en-US" b="1" dirty="0"/>
              <a:t> </a:t>
            </a:r>
            <a:r>
              <a:rPr lang="en-US" altLang="en-US" b="1" dirty="0" err="1"/>
              <a:t>Rumus</a:t>
            </a:r>
            <a:r>
              <a:rPr lang="en-US" altLang="en-US" b="1" dirty="0"/>
              <a:t> RSA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4431881D-AB73-420D-8E3E-9E7EFFC45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1879" y="1690688"/>
            <a:ext cx="10515600" cy="432911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 err="1"/>
              <a:t>Prinsip</a:t>
            </a:r>
            <a:r>
              <a:rPr lang="en-US" altLang="en-US" sz="2400" dirty="0"/>
              <a:t>: </a:t>
            </a:r>
            <a:r>
              <a:rPr lang="en-US" altLang="en-US" sz="2400" dirty="0" err="1"/>
              <a:t>Teorema</a:t>
            </a:r>
            <a:r>
              <a:rPr lang="en-US" altLang="en-US" sz="2400" dirty="0"/>
              <a:t> Euler    </a:t>
            </a:r>
            <a:r>
              <a:rPr lang="en-US" altLang="en-US" sz="2400" i="1" dirty="0"/>
              <a:t>a</a:t>
            </a:r>
            <a:r>
              <a:rPr lang="en-US" altLang="en-US" sz="2400" i="1" baseline="30000" dirty="0">
                <a:solidFill>
                  <a:srgbClr val="FF0000"/>
                </a:solidFill>
                <a:sym typeface="Symbol" panose="05050102010706020507" pitchFamily="18" charset="2"/>
              </a:rPr>
              <a:t></a:t>
            </a:r>
            <a:r>
              <a:rPr lang="en-US" altLang="en-US" sz="2400" baseline="30000" dirty="0">
                <a:solidFill>
                  <a:srgbClr val="FF0000"/>
                </a:solidFill>
              </a:rPr>
              <a:t>(</a:t>
            </a:r>
            <a:r>
              <a:rPr lang="en-US" altLang="en-US" sz="2400" i="1" baseline="30000" dirty="0">
                <a:solidFill>
                  <a:srgbClr val="FF0000"/>
                </a:solidFill>
              </a:rPr>
              <a:t>n</a:t>
            </a:r>
            <a:r>
              <a:rPr lang="en-US" altLang="en-US" sz="2400" baseline="30000" dirty="0">
                <a:solidFill>
                  <a:srgbClr val="FF0000"/>
                </a:solidFill>
              </a:rPr>
              <a:t>)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</a:t>
            </a:r>
            <a:r>
              <a:rPr lang="en-US" altLang="en-US" sz="2400" dirty="0">
                <a:solidFill>
                  <a:srgbClr val="FF0000"/>
                </a:solidFill>
              </a:rPr>
              <a:t> 1 (mod </a:t>
            </a:r>
            <a:r>
              <a:rPr lang="en-US" altLang="en-US" sz="2400" i="1" dirty="0">
                <a:solidFill>
                  <a:srgbClr val="FF0000"/>
                </a:solidFill>
              </a:rPr>
              <a:t>n</a:t>
            </a:r>
            <a:r>
              <a:rPr lang="en-US" altLang="en-US" sz="2400" dirty="0">
                <a:solidFill>
                  <a:srgbClr val="FF0000"/>
                </a:solidFill>
              </a:rPr>
              <a:t>)	</a:t>
            </a:r>
          </a:p>
          <a:p>
            <a:pPr eaLnBrk="1" hangingPunct="1"/>
            <a:r>
              <a:rPr lang="en-US" altLang="en-US" sz="2400" dirty="0" err="1"/>
              <a:t>Syarat</a:t>
            </a:r>
            <a:r>
              <a:rPr lang="en-US" altLang="en-US" sz="2400" dirty="0"/>
              <a:t>: </a:t>
            </a:r>
          </a:p>
          <a:p>
            <a:pPr marL="457200" indent="-223838" eaLnBrk="1" hangingPunct="1">
              <a:buFont typeface="+mj-lt"/>
              <a:buAutoNum type="arabicPeriod"/>
            </a:pPr>
            <a:r>
              <a:rPr lang="en-US" altLang="en-US" sz="2400" dirty="0"/>
              <a:t> </a:t>
            </a:r>
            <a:r>
              <a:rPr lang="en-US" altLang="en-US" sz="2400" i="1" dirty="0"/>
              <a:t>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harus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relatif</a:t>
            </a:r>
            <a:r>
              <a:rPr lang="en-US" altLang="en-US" sz="2400" dirty="0"/>
              <a:t> prima </a:t>
            </a:r>
            <a:r>
              <a:rPr lang="en-US" altLang="en-US" sz="2400" dirty="0" err="1"/>
              <a:t>terhadap</a:t>
            </a:r>
            <a:r>
              <a:rPr lang="en-US" altLang="en-US" sz="2400" dirty="0"/>
              <a:t> </a:t>
            </a:r>
            <a:r>
              <a:rPr lang="en-US" altLang="en-US" sz="2400" i="1" dirty="0"/>
              <a:t>n </a:t>
            </a:r>
            <a:endParaRPr lang="en-US" altLang="en-US" sz="2400" dirty="0"/>
          </a:p>
          <a:p>
            <a:pPr marL="457200" indent="-223838" eaLnBrk="1" hangingPunct="1">
              <a:buFont typeface="+mj-lt"/>
              <a:buAutoNum type="arabicPeriod"/>
            </a:pPr>
            <a:r>
              <a:rPr lang="en-US" altLang="en-US" sz="2400" dirty="0"/>
              <a:t> </a:t>
            </a:r>
            <a:r>
              <a:rPr lang="en-US" altLang="en-US" sz="2400" i="1" dirty="0">
                <a:sym typeface="Symbol" panose="05050102010706020507" pitchFamily="18" charset="2"/>
              </a:rPr>
              <a:t></a:t>
            </a:r>
            <a:r>
              <a:rPr lang="en-US" altLang="en-US" sz="2400" dirty="0"/>
              <a:t>(</a:t>
            </a:r>
            <a:r>
              <a:rPr lang="en-US" altLang="en-US" sz="2400" i="1" dirty="0"/>
              <a:t>n</a:t>
            </a:r>
            <a:r>
              <a:rPr lang="en-US" altLang="en-US" sz="2400" dirty="0"/>
              <a:t>) = </a:t>
            </a:r>
            <a:r>
              <a:rPr lang="en-US" altLang="en-US" sz="2400" dirty="0" err="1"/>
              <a:t>Toitent</a:t>
            </a:r>
            <a:r>
              <a:rPr lang="en-US" altLang="en-US" sz="2400" dirty="0"/>
              <a:t> Euler = </a:t>
            </a:r>
            <a:r>
              <a:rPr lang="en-US" altLang="en-US" sz="2400" dirty="0" err="1"/>
              <a:t>fungsi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menentukan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berapa</a:t>
            </a:r>
            <a:r>
              <a:rPr lang="en-US" altLang="en-US" sz="2400" dirty="0"/>
              <a:t>  </a:t>
            </a:r>
            <a:r>
              <a:rPr lang="en-US" altLang="en-US" sz="2400" dirty="0" err="1"/>
              <a:t>banyak</a:t>
            </a:r>
            <a:r>
              <a:rPr lang="en-US" altLang="en-US" sz="2400" dirty="0"/>
              <a:t> 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bilangan-bilangan</a:t>
            </a:r>
            <a:r>
              <a:rPr lang="en-US" altLang="en-US" sz="2400" dirty="0"/>
              <a:t> 1, 2, 3, …, </a:t>
            </a:r>
            <a:r>
              <a:rPr lang="en-US" altLang="en-US" sz="2400" i="1" dirty="0"/>
              <a:t>n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relatif</a:t>
            </a:r>
            <a:r>
              <a:rPr lang="en-US" altLang="en-US" sz="2400" dirty="0"/>
              <a:t> prima </a:t>
            </a:r>
            <a:r>
              <a:rPr lang="en-US" altLang="en-US" sz="2400" dirty="0" err="1"/>
              <a:t>terhadap</a:t>
            </a:r>
            <a:r>
              <a:rPr lang="en-US" altLang="en-US" sz="2400" dirty="0"/>
              <a:t> </a:t>
            </a:r>
            <a:r>
              <a:rPr lang="en-US" altLang="en-US" sz="2400" i="1" dirty="0"/>
              <a:t>n</a:t>
            </a:r>
            <a:r>
              <a:rPr lang="en-US" altLang="en-US" sz="2400" dirty="0"/>
              <a:t>.</a:t>
            </a:r>
          </a:p>
          <a:p>
            <a:pPr marL="457200" indent="-457200" eaLnBrk="1" hangingPunct="1">
              <a:buFontTx/>
              <a:buNone/>
            </a:pPr>
            <a:r>
              <a:rPr lang="en-US" altLang="en-US" dirty="0"/>
              <a:t>	</a:t>
            </a:r>
            <a:r>
              <a:rPr lang="en-US" altLang="en-US" sz="2400" dirty="0" err="1">
                <a:sym typeface="Symbol" panose="05050102010706020507" pitchFamily="18" charset="2"/>
              </a:rPr>
              <a:t>Contoh</a:t>
            </a:r>
            <a:r>
              <a:rPr lang="en-US" altLang="en-US" sz="2400" dirty="0">
                <a:sym typeface="Symbol" panose="05050102010706020507" pitchFamily="18" charset="2"/>
              </a:rPr>
              <a:t>: </a:t>
            </a:r>
            <a:r>
              <a:rPr lang="en-US" altLang="en-US" sz="2400" dirty="0"/>
              <a:t>(20) = 8, </a:t>
            </a:r>
            <a:r>
              <a:rPr lang="en-US" altLang="en-US" sz="2400" dirty="0" err="1"/>
              <a:t>sebab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terdapat</a:t>
            </a:r>
            <a:r>
              <a:rPr lang="en-US" altLang="en-US" sz="2400" dirty="0"/>
              <a:t> 8 </a:t>
            </a:r>
            <a:r>
              <a:rPr lang="en-US" altLang="en-US" sz="2400" dirty="0" err="1"/>
              <a:t>buah</a:t>
            </a:r>
            <a:r>
              <a:rPr lang="en-US" altLang="en-US" sz="2400" dirty="0"/>
              <a:t>  yang </a:t>
            </a:r>
            <a:r>
              <a:rPr lang="en-US" altLang="en-US" sz="2400" dirty="0" err="1"/>
              <a:t>relatif</a:t>
            </a:r>
            <a:r>
              <a:rPr lang="en-US" altLang="en-US" sz="2400" dirty="0"/>
              <a:t>  prima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20, </a:t>
            </a:r>
            <a:r>
              <a:rPr lang="en-US" altLang="en-US" sz="2400" dirty="0" err="1"/>
              <a:t>yaitu</a:t>
            </a:r>
            <a:r>
              <a:rPr lang="en-US" altLang="en-US" sz="2400" dirty="0"/>
              <a:t>  1, 3, 7, 9, 11, 13, 17, 19.	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	  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      </a:t>
            </a:r>
            <a:r>
              <a:rPr lang="en-US" altLang="en-US" sz="2400" dirty="0" err="1"/>
              <a:t>Jika</a:t>
            </a:r>
            <a:r>
              <a:rPr lang="en-US" altLang="en-US" sz="2400" dirty="0"/>
              <a:t> </a:t>
            </a:r>
            <a:r>
              <a:rPr lang="en-US" altLang="en-US" sz="2400" i="1" dirty="0"/>
              <a:t>n</a:t>
            </a:r>
            <a:r>
              <a:rPr lang="en-US" altLang="en-US" sz="2400" dirty="0"/>
              <a:t> = </a:t>
            </a:r>
            <a:r>
              <a:rPr lang="en-US" altLang="en-US" sz="2400" i="1" dirty="0" err="1"/>
              <a:t>pq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bilangan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komposit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i="1" dirty="0"/>
              <a:t>p</a:t>
            </a:r>
            <a:r>
              <a:rPr lang="en-US" altLang="en-US" sz="2400" dirty="0"/>
              <a:t> dan </a:t>
            </a:r>
            <a:r>
              <a:rPr lang="en-US" altLang="en-US" sz="2400" i="1" dirty="0"/>
              <a:t>q</a:t>
            </a:r>
            <a:r>
              <a:rPr lang="en-US" altLang="en-US" sz="2400" dirty="0"/>
              <a:t>  prima, </a:t>
            </a:r>
            <a:r>
              <a:rPr lang="en-US" altLang="en-US" sz="2400" dirty="0" err="1"/>
              <a:t>maka</a:t>
            </a:r>
            <a:endParaRPr lang="en-US" altLang="en-US" sz="2400" dirty="0"/>
          </a:p>
          <a:p>
            <a:pPr eaLnBrk="1" hangingPunct="1">
              <a:buFontTx/>
              <a:buNone/>
            </a:pPr>
            <a:r>
              <a:rPr lang="en-US" altLang="en-US" sz="2400" dirty="0"/>
              <a:t>             </a:t>
            </a:r>
            <a:r>
              <a:rPr lang="en-US" altLang="en-US" sz="2400" dirty="0">
                <a:sym typeface="Symbol" panose="05050102010706020507" pitchFamily="18" charset="2"/>
              </a:rPr>
              <a:t></a:t>
            </a:r>
            <a:r>
              <a:rPr lang="en-US" altLang="en-US" sz="2400" dirty="0"/>
              <a:t>(</a:t>
            </a:r>
            <a:r>
              <a:rPr lang="en-US" altLang="en-US" sz="2400" i="1" dirty="0"/>
              <a:t>n</a:t>
            </a:r>
            <a:r>
              <a:rPr lang="en-US" altLang="en-US" sz="2400" dirty="0"/>
              <a:t>) = </a:t>
            </a:r>
            <a:r>
              <a:rPr lang="en-US" altLang="en-US" sz="2400" dirty="0">
                <a:sym typeface="Symbol" panose="05050102010706020507" pitchFamily="18" charset="2"/>
              </a:rPr>
              <a:t></a:t>
            </a:r>
            <a:r>
              <a:rPr lang="en-US" altLang="en-US" sz="2400" dirty="0"/>
              <a:t>(</a:t>
            </a:r>
            <a:r>
              <a:rPr lang="en-US" altLang="en-US" sz="2400" i="1" dirty="0"/>
              <a:t>p</a:t>
            </a:r>
            <a:r>
              <a:rPr lang="en-US" altLang="en-US" sz="2400" dirty="0"/>
              <a:t>) </a:t>
            </a:r>
            <a:r>
              <a:rPr lang="en-US" altLang="en-US" sz="2400" dirty="0">
                <a:sym typeface="Symbol" panose="05050102010706020507" pitchFamily="18" charset="2"/>
              </a:rPr>
              <a:t></a:t>
            </a:r>
            <a:r>
              <a:rPr lang="en-US" altLang="en-US" sz="2400" dirty="0"/>
              <a:t>(</a:t>
            </a:r>
            <a:r>
              <a:rPr lang="en-US" altLang="en-US" sz="2400" i="1" dirty="0"/>
              <a:t>q</a:t>
            </a:r>
            <a:r>
              <a:rPr lang="en-US" altLang="en-US" sz="2400" dirty="0"/>
              <a:t>) = (</a:t>
            </a:r>
            <a:r>
              <a:rPr lang="en-US" altLang="en-US" sz="2400" i="1" dirty="0"/>
              <a:t>p</a:t>
            </a:r>
            <a:r>
              <a:rPr lang="en-US" altLang="en-US" sz="2400" dirty="0"/>
              <a:t> – 1)(</a:t>
            </a:r>
            <a:r>
              <a:rPr lang="en-US" altLang="en-US" sz="2400" i="1" dirty="0"/>
              <a:t>q</a:t>
            </a:r>
            <a:r>
              <a:rPr lang="en-US" altLang="en-US" sz="2400" dirty="0"/>
              <a:t> – 1).</a:t>
            </a:r>
          </a:p>
          <a:p>
            <a:pPr eaLnBrk="1" hangingPunct="1">
              <a:buFontTx/>
              <a:buNone/>
            </a:pPr>
            <a:endParaRPr lang="en-US" altLang="en-US" sz="2400" dirty="0"/>
          </a:p>
          <a:p>
            <a:pPr eaLnBrk="1" hangingPunct="1">
              <a:buFontTx/>
              <a:buNone/>
            </a:pPr>
            <a:endParaRPr lang="en-US" altLang="en-US" dirty="0"/>
          </a:p>
          <a:p>
            <a:pPr eaLnBrk="1" hangingPunct="1">
              <a:buFontTx/>
              <a:buNone/>
            </a:pPr>
            <a:endParaRPr lang="en-US" altLang="en-US" dirty="0"/>
          </a:p>
        </p:txBody>
      </p:sp>
      <p:sp>
        <p:nvSpPr>
          <p:cNvPr id="8196" name="Footer Placeholder 3">
            <a:extLst>
              <a:ext uri="{FF2B5EF4-FFF2-40B4-BE49-F238E27FC236}">
                <a16:creationId xmlns:a16="http://schemas.microsoft.com/office/drawing/2014/main" id="{89B5E147-3A3B-4D81-A4F3-D0D721A36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Munir/Teknik Informatika - STEI - ITB</a:t>
            </a:r>
          </a:p>
        </p:txBody>
      </p:sp>
      <p:sp>
        <p:nvSpPr>
          <p:cNvPr id="8197" name="Slide Number Placeholder 4">
            <a:extLst>
              <a:ext uri="{FF2B5EF4-FFF2-40B4-BE49-F238E27FC236}">
                <a16:creationId xmlns:a16="http://schemas.microsoft.com/office/drawing/2014/main" id="{C21012DF-E897-4652-B334-DE7F2233C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9A8C31E-C4CD-41DD-9382-E9B8098999E3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>
            <a:extLst>
              <a:ext uri="{FF2B5EF4-FFF2-40B4-BE49-F238E27FC236}">
                <a16:creationId xmlns:a16="http://schemas.microsoft.com/office/drawing/2014/main" id="{F4FEBD95-2A0D-47EA-B16E-699EA6DB32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6120" y="1249680"/>
            <a:ext cx="8239759" cy="491744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altLang="en-US" sz="2400" i="1" dirty="0"/>
              <a:t>a</a:t>
            </a:r>
            <a:r>
              <a:rPr lang="en-US" altLang="en-US" sz="2400" i="1" baseline="30000" dirty="0">
                <a:sym typeface="Symbol" panose="05050102010706020507" pitchFamily="18" charset="2"/>
              </a:rPr>
              <a:t></a:t>
            </a:r>
            <a:r>
              <a:rPr lang="en-US" altLang="en-US" sz="2400" baseline="30000" dirty="0"/>
              <a:t>(</a:t>
            </a:r>
            <a:r>
              <a:rPr lang="en-US" altLang="en-US" sz="2400" i="1" baseline="30000" dirty="0"/>
              <a:t>n</a:t>
            </a:r>
            <a:r>
              <a:rPr lang="en-US" altLang="en-US" sz="2400" baseline="30000" dirty="0"/>
              <a:t>)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</a:t>
            </a:r>
            <a:r>
              <a:rPr lang="en-US" altLang="en-US" sz="2400" dirty="0"/>
              <a:t> 1 (mod </a:t>
            </a:r>
            <a:r>
              <a:rPr lang="en-US" altLang="en-US" sz="2400" i="1" dirty="0"/>
              <a:t>n</a:t>
            </a:r>
            <a:r>
              <a:rPr lang="en-US" altLang="en-US" sz="2400" dirty="0"/>
              <a:t>)	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	   </a:t>
            </a:r>
            <a:r>
              <a:rPr lang="en-US" altLang="en-US" sz="2400" dirty="0">
                <a:sym typeface="Symbol" panose="05050102010706020507" pitchFamily="18" charset="2"/>
              </a:rPr>
              <a:t></a:t>
            </a:r>
            <a:r>
              <a:rPr lang="en-US" altLang="en-US" sz="2400" dirty="0"/>
              <a:t>		(</a:t>
            </a:r>
            <a:r>
              <a:rPr lang="en-US" altLang="en-US" sz="2400" dirty="0" err="1"/>
              <a:t>pangkatkan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kedua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ruas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k)</a:t>
            </a:r>
          </a:p>
          <a:p>
            <a:pPr eaLnBrk="1" hangingPunct="1">
              <a:buFontTx/>
              <a:buNone/>
            </a:pPr>
            <a:r>
              <a:rPr lang="en-US" altLang="en-US" sz="2400" i="1" dirty="0" err="1"/>
              <a:t>a</a:t>
            </a:r>
            <a:r>
              <a:rPr lang="en-US" altLang="en-US" sz="2400" i="1" baseline="30000" dirty="0" err="1"/>
              <a:t>k</a:t>
            </a:r>
            <a:r>
              <a:rPr lang="en-US" altLang="en-US" sz="2400" baseline="30000" dirty="0">
                <a:sym typeface="Symbol" panose="05050102010706020507" pitchFamily="18" charset="2"/>
              </a:rPr>
              <a:t></a:t>
            </a:r>
            <a:r>
              <a:rPr lang="en-US" altLang="en-US" sz="2400" baseline="30000" dirty="0"/>
              <a:t>(</a:t>
            </a:r>
            <a:r>
              <a:rPr lang="en-US" altLang="en-US" sz="2400" i="1" baseline="30000" dirty="0"/>
              <a:t>n</a:t>
            </a:r>
            <a:r>
              <a:rPr lang="en-US" altLang="en-US" sz="2400" baseline="30000" dirty="0"/>
              <a:t>)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</a:t>
            </a:r>
            <a:r>
              <a:rPr lang="en-US" altLang="en-US" sz="2400" dirty="0"/>
              <a:t> 1</a:t>
            </a:r>
            <a:r>
              <a:rPr lang="en-US" altLang="en-US" sz="2400" i="1" baseline="30000" dirty="0"/>
              <a:t>k</a:t>
            </a:r>
            <a:r>
              <a:rPr lang="en-US" altLang="en-US" sz="2400" dirty="0"/>
              <a:t> (mod </a:t>
            </a:r>
            <a:r>
              <a:rPr lang="en-US" altLang="en-US" sz="2400" i="1" dirty="0"/>
              <a:t>n</a:t>
            </a:r>
            <a:r>
              <a:rPr lang="en-US" altLang="en-US" sz="2400" dirty="0"/>
              <a:t>)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	   </a:t>
            </a:r>
            <a:r>
              <a:rPr lang="en-US" altLang="en-US" sz="2400" dirty="0">
                <a:sym typeface="Symbol" panose="05050102010706020507" pitchFamily="18" charset="2"/>
              </a:rPr>
              <a:t></a:t>
            </a:r>
            <a:endParaRPr lang="en-US" altLang="en-US" sz="2400" dirty="0"/>
          </a:p>
          <a:p>
            <a:pPr eaLnBrk="1" hangingPunct="1">
              <a:buFontTx/>
              <a:buNone/>
            </a:pPr>
            <a:r>
              <a:rPr lang="en-US" altLang="en-US" sz="2400" i="1" dirty="0" err="1"/>
              <a:t>a</a:t>
            </a:r>
            <a:r>
              <a:rPr lang="en-US" altLang="en-US" sz="2400" i="1" baseline="30000" dirty="0" err="1"/>
              <a:t>k</a:t>
            </a:r>
            <a:r>
              <a:rPr lang="en-US" altLang="en-US" sz="2400" baseline="30000" dirty="0">
                <a:sym typeface="Symbol" panose="05050102010706020507" pitchFamily="18" charset="2"/>
              </a:rPr>
              <a:t></a:t>
            </a:r>
            <a:r>
              <a:rPr lang="en-US" altLang="en-US" sz="2400" baseline="30000" dirty="0"/>
              <a:t>(</a:t>
            </a:r>
            <a:r>
              <a:rPr lang="en-US" altLang="en-US" sz="2400" i="1" baseline="30000" dirty="0"/>
              <a:t>n</a:t>
            </a:r>
            <a:r>
              <a:rPr lang="en-US" altLang="en-US" sz="2400" baseline="30000" dirty="0"/>
              <a:t>)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</a:t>
            </a:r>
            <a:r>
              <a:rPr lang="en-US" altLang="en-US" sz="2400" dirty="0"/>
              <a:t> 1 (mod </a:t>
            </a:r>
            <a:r>
              <a:rPr lang="en-US" altLang="en-US" sz="2400" i="1" dirty="0"/>
              <a:t>n</a:t>
            </a:r>
            <a:r>
              <a:rPr lang="en-US" altLang="en-US" sz="2400" dirty="0"/>
              <a:t>)</a:t>
            </a:r>
          </a:p>
          <a:p>
            <a:pPr eaLnBrk="1" hangingPunct="1">
              <a:buFontTx/>
              <a:buNone/>
            </a:pPr>
            <a:r>
              <a:rPr lang="en-US" altLang="en-US" sz="2400" dirty="0">
                <a:sym typeface="Symbol" panose="05050102010706020507" pitchFamily="18" charset="2"/>
              </a:rPr>
              <a:t>	    		(</a:t>
            </a:r>
            <a:r>
              <a:rPr lang="en-US" altLang="en-US" sz="2400" dirty="0" err="1">
                <a:sym typeface="Symbol" panose="05050102010706020507" pitchFamily="18" charset="2"/>
              </a:rPr>
              <a:t>ganti</a:t>
            </a:r>
            <a:r>
              <a:rPr lang="en-US" altLang="en-US" sz="2400" dirty="0">
                <a:sym typeface="Symbol" panose="05050102010706020507" pitchFamily="18" charset="2"/>
              </a:rPr>
              <a:t> </a:t>
            </a:r>
            <a:r>
              <a:rPr lang="en-US" altLang="en-US" sz="2400" i="1" dirty="0">
                <a:sym typeface="Symbol" panose="05050102010706020507" pitchFamily="18" charset="2"/>
              </a:rPr>
              <a:t>a</a:t>
            </a:r>
            <a:r>
              <a:rPr lang="en-US" altLang="en-US" sz="2400" dirty="0"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ym typeface="Symbol" panose="05050102010706020507" pitchFamily="18" charset="2"/>
              </a:rPr>
              <a:t>dengan</a:t>
            </a:r>
            <a:r>
              <a:rPr lang="en-US" altLang="en-US" sz="2400" dirty="0">
                <a:sym typeface="Symbol" panose="05050102010706020507" pitchFamily="18" charset="2"/>
              </a:rPr>
              <a:t> </a:t>
            </a:r>
            <a:r>
              <a:rPr lang="en-US" altLang="en-US" sz="2400" i="1" dirty="0">
                <a:sym typeface="Symbol" panose="05050102010706020507" pitchFamily="18" charset="2"/>
              </a:rPr>
              <a:t>m</a:t>
            </a:r>
            <a:r>
              <a:rPr lang="en-US" altLang="en-US" sz="2400" dirty="0">
                <a:sym typeface="Symbol" panose="05050102010706020507" pitchFamily="18" charset="2"/>
              </a:rPr>
              <a:t>)</a:t>
            </a:r>
            <a:endParaRPr lang="en-US" altLang="en-US" sz="2400" dirty="0"/>
          </a:p>
          <a:p>
            <a:pPr eaLnBrk="1" hangingPunct="1">
              <a:buFontTx/>
              <a:buNone/>
            </a:pPr>
            <a:r>
              <a:rPr lang="en-US" altLang="en-US" sz="2400" i="1" dirty="0" err="1"/>
              <a:t>m</a:t>
            </a:r>
            <a:r>
              <a:rPr lang="en-US" altLang="en-US" sz="2400" i="1" baseline="30000" dirty="0" err="1"/>
              <a:t>k</a:t>
            </a:r>
            <a:r>
              <a:rPr lang="en-US" altLang="en-US" sz="2400" baseline="30000" dirty="0">
                <a:sym typeface="Symbol" panose="05050102010706020507" pitchFamily="18" charset="2"/>
              </a:rPr>
              <a:t></a:t>
            </a:r>
            <a:r>
              <a:rPr lang="en-US" altLang="en-US" sz="2400" baseline="30000" dirty="0"/>
              <a:t>(</a:t>
            </a:r>
            <a:r>
              <a:rPr lang="en-US" altLang="en-US" sz="2400" i="1" baseline="30000" dirty="0"/>
              <a:t>n</a:t>
            </a:r>
            <a:r>
              <a:rPr lang="en-US" altLang="en-US" sz="2400" baseline="30000" dirty="0"/>
              <a:t>)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</a:t>
            </a:r>
            <a:r>
              <a:rPr lang="en-US" altLang="en-US" sz="2400" dirty="0"/>
              <a:t> 1 (mod </a:t>
            </a:r>
            <a:r>
              <a:rPr lang="en-US" altLang="en-US" sz="2400" i="1" dirty="0"/>
              <a:t>n</a:t>
            </a:r>
            <a:r>
              <a:rPr lang="en-US" altLang="en-US" sz="2400" dirty="0"/>
              <a:t>)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	    </a:t>
            </a:r>
            <a:r>
              <a:rPr lang="en-US" altLang="en-US" sz="2400" dirty="0">
                <a:sym typeface="Symbol" panose="05050102010706020507" pitchFamily="18" charset="2"/>
              </a:rPr>
              <a:t>		(</a:t>
            </a:r>
            <a:r>
              <a:rPr lang="en-US" altLang="en-US" sz="2400" dirty="0" err="1">
                <a:sym typeface="Symbol" panose="05050102010706020507" pitchFamily="18" charset="2"/>
              </a:rPr>
              <a:t>kalikan</a:t>
            </a:r>
            <a:r>
              <a:rPr lang="en-US" altLang="en-US" sz="2400" dirty="0"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ym typeface="Symbol" panose="05050102010706020507" pitchFamily="18" charset="2"/>
              </a:rPr>
              <a:t>kedua</a:t>
            </a:r>
            <a:r>
              <a:rPr lang="en-US" altLang="en-US" sz="2400" dirty="0"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ym typeface="Symbol" panose="05050102010706020507" pitchFamily="18" charset="2"/>
              </a:rPr>
              <a:t>ruas</a:t>
            </a:r>
            <a:r>
              <a:rPr lang="en-US" altLang="en-US" sz="2400" dirty="0"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ym typeface="Symbol" panose="05050102010706020507" pitchFamily="18" charset="2"/>
              </a:rPr>
              <a:t>dengan</a:t>
            </a:r>
            <a:r>
              <a:rPr lang="en-US" altLang="en-US" sz="2400" dirty="0">
                <a:sym typeface="Symbol" panose="05050102010706020507" pitchFamily="18" charset="2"/>
              </a:rPr>
              <a:t> </a:t>
            </a:r>
            <a:r>
              <a:rPr lang="en-US" altLang="en-US" sz="2400" i="1" dirty="0">
                <a:sym typeface="Symbol" panose="05050102010706020507" pitchFamily="18" charset="2"/>
              </a:rPr>
              <a:t>m</a:t>
            </a:r>
            <a:r>
              <a:rPr lang="en-US" altLang="en-US" sz="2400" dirty="0">
                <a:sym typeface="Symbol" panose="05050102010706020507" pitchFamily="18" charset="2"/>
              </a:rPr>
              <a:t>)</a:t>
            </a:r>
            <a:endParaRPr lang="en-US" altLang="en-US" sz="2400" dirty="0"/>
          </a:p>
          <a:p>
            <a:pPr eaLnBrk="1" hangingPunct="1">
              <a:buFontTx/>
              <a:buNone/>
            </a:pPr>
            <a:r>
              <a:rPr lang="en-US" altLang="en-US" sz="2400" i="1" dirty="0" err="1"/>
              <a:t>m</a:t>
            </a:r>
            <a:r>
              <a:rPr lang="en-US" altLang="en-US" sz="2400" i="1" baseline="30000" dirty="0" err="1"/>
              <a:t>k</a:t>
            </a:r>
            <a:r>
              <a:rPr lang="en-US" altLang="en-US" sz="2400" baseline="30000" dirty="0">
                <a:sym typeface="Symbol" panose="05050102010706020507" pitchFamily="18" charset="2"/>
              </a:rPr>
              <a:t></a:t>
            </a:r>
            <a:r>
              <a:rPr lang="en-US" altLang="en-US" sz="2400" baseline="30000" dirty="0"/>
              <a:t>(</a:t>
            </a:r>
            <a:r>
              <a:rPr lang="en-US" altLang="en-US" sz="2400" i="1" baseline="30000" dirty="0"/>
              <a:t>n</a:t>
            </a:r>
            <a:r>
              <a:rPr lang="en-US" altLang="en-US" sz="2400" baseline="30000" dirty="0"/>
              <a:t>) + 1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</a:t>
            </a:r>
            <a:r>
              <a:rPr lang="en-US" altLang="en-US" sz="2400" dirty="0"/>
              <a:t> </a:t>
            </a:r>
            <a:r>
              <a:rPr lang="en-US" altLang="en-US" sz="2400" i="1" dirty="0"/>
              <a:t>m</a:t>
            </a:r>
            <a:r>
              <a:rPr lang="en-US" altLang="en-US" sz="2400" dirty="0"/>
              <a:t> (mod </a:t>
            </a:r>
            <a:r>
              <a:rPr lang="en-US" altLang="en-US" sz="2400" i="1" dirty="0"/>
              <a:t>n</a:t>
            </a:r>
            <a:r>
              <a:rPr lang="en-US" altLang="en-US" sz="2400" dirty="0"/>
              <a:t>)</a:t>
            </a:r>
          </a:p>
          <a:p>
            <a:pPr eaLnBrk="1" hangingPunct="1">
              <a:buFontTx/>
              <a:buNone/>
            </a:pPr>
            <a:r>
              <a:rPr lang="en-US" altLang="en-US" sz="2400" dirty="0">
                <a:sym typeface="Symbol" panose="05050102010706020507" pitchFamily="18" charset="2"/>
              </a:rPr>
              <a:t>	    </a:t>
            </a:r>
            <a:r>
              <a:rPr lang="en-US" altLang="en-US" sz="2400" dirty="0"/>
              <a:t>						</a:t>
            </a:r>
          </a:p>
          <a:p>
            <a:pPr eaLnBrk="1" hangingPunct="1">
              <a:buFontTx/>
              <a:buNone/>
            </a:pPr>
            <a:endParaRPr lang="en-US" altLang="en-US" dirty="0"/>
          </a:p>
        </p:txBody>
      </p:sp>
      <p:sp>
        <p:nvSpPr>
          <p:cNvPr id="9219" name="Footer Placeholder 3">
            <a:extLst>
              <a:ext uri="{FF2B5EF4-FFF2-40B4-BE49-F238E27FC236}">
                <a16:creationId xmlns:a16="http://schemas.microsoft.com/office/drawing/2014/main" id="{DC911242-F745-44FC-8C87-5559E586E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Munir/Teknik Informatika - STEI - ITB</a:t>
            </a:r>
          </a:p>
        </p:txBody>
      </p:sp>
      <p:sp>
        <p:nvSpPr>
          <p:cNvPr id="9220" name="Slide Number Placeholder 4">
            <a:extLst>
              <a:ext uri="{FF2B5EF4-FFF2-40B4-BE49-F238E27FC236}">
                <a16:creationId xmlns:a16="http://schemas.microsoft.com/office/drawing/2014/main" id="{91E385BB-22DD-47C4-9DFB-2B8FB9C34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B7D2E2A-ED8C-4534-ACC5-D82EAA7186F0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F3D8D3-34B6-4D79-A745-66AC822AE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6519" y="750888"/>
            <a:ext cx="9880281" cy="5477192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en-US" sz="3300" dirty="0" err="1"/>
              <a:t>Misalkan</a:t>
            </a:r>
            <a:r>
              <a:rPr lang="en-US" sz="3300" dirty="0"/>
              <a:t> </a:t>
            </a:r>
            <a:r>
              <a:rPr lang="en-US" sz="3300" i="1" dirty="0"/>
              <a:t>e</a:t>
            </a:r>
            <a:r>
              <a:rPr lang="en-US" sz="3300" dirty="0"/>
              <a:t> </a:t>
            </a:r>
            <a:r>
              <a:rPr lang="en-US" sz="3300" dirty="0" err="1"/>
              <a:t>dan</a:t>
            </a:r>
            <a:r>
              <a:rPr lang="en-US" sz="3300" dirty="0"/>
              <a:t> </a:t>
            </a:r>
            <a:r>
              <a:rPr lang="en-US" sz="3300" i="1" dirty="0"/>
              <a:t>d</a:t>
            </a:r>
            <a:r>
              <a:rPr lang="en-US" sz="3300" dirty="0"/>
              <a:t> </a:t>
            </a:r>
            <a:r>
              <a:rPr lang="en-US" sz="3300" dirty="0" err="1"/>
              <a:t>dipilih</a:t>
            </a:r>
            <a:r>
              <a:rPr lang="en-US" sz="3300" dirty="0"/>
              <a:t> </a:t>
            </a:r>
            <a:r>
              <a:rPr lang="en-US" sz="3300" dirty="0" err="1"/>
              <a:t>sedemikian</a:t>
            </a:r>
            <a:r>
              <a:rPr lang="en-US" sz="3300" dirty="0"/>
              <a:t> </a:t>
            </a:r>
            <a:r>
              <a:rPr lang="en-US" sz="3300" dirty="0" err="1"/>
              <a:t>sehingga</a:t>
            </a:r>
            <a:r>
              <a:rPr lang="en-US" sz="3300" dirty="0"/>
              <a:t> 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sz="3300" i="1" dirty="0"/>
              <a:t>		e</a:t>
            </a:r>
            <a:r>
              <a:rPr lang="en-US" sz="3300" dirty="0"/>
              <a:t> </a:t>
            </a:r>
            <a:r>
              <a:rPr lang="en-US" sz="3300" dirty="0">
                <a:sym typeface="Symbol"/>
              </a:rPr>
              <a:t></a:t>
            </a:r>
            <a:r>
              <a:rPr lang="en-US" sz="3300" dirty="0"/>
              <a:t> </a:t>
            </a:r>
            <a:r>
              <a:rPr lang="en-US" sz="3300" i="1" dirty="0"/>
              <a:t>d</a:t>
            </a:r>
            <a:r>
              <a:rPr lang="en-US" sz="3300" dirty="0"/>
              <a:t> </a:t>
            </a:r>
            <a:r>
              <a:rPr lang="en-US" sz="3300" dirty="0">
                <a:sym typeface="Symbol"/>
              </a:rPr>
              <a:t></a:t>
            </a:r>
            <a:r>
              <a:rPr lang="en-US" sz="3300" dirty="0"/>
              <a:t> 1 (mod </a:t>
            </a:r>
            <a:r>
              <a:rPr lang="en-US" sz="3300" dirty="0">
                <a:sym typeface="Symbol"/>
              </a:rPr>
              <a:t></a:t>
            </a:r>
            <a:r>
              <a:rPr lang="en-US" sz="3300" dirty="0"/>
              <a:t>(</a:t>
            </a:r>
            <a:r>
              <a:rPr lang="en-US" sz="3300" i="1" dirty="0"/>
              <a:t>n</a:t>
            </a:r>
            <a:r>
              <a:rPr lang="en-US" sz="3300" dirty="0"/>
              <a:t>))</a:t>
            </a:r>
          </a:p>
          <a:p>
            <a:pPr eaLnBrk="1" hangingPunct="1">
              <a:buFontTx/>
              <a:buNone/>
              <a:defRPr/>
            </a:pPr>
            <a:r>
              <a:rPr lang="en-US" sz="3300" dirty="0"/>
              <a:t>	</a:t>
            </a:r>
            <a:r>
              <a:rPr lang="en-US" sz="3300" dirty="0" err="1"/>
              <a:t>atau</a:t>
            </a:r>
            <a:endParaRPr lang="en-US" sz="3300" dirty="0"/>
          </a:p>
          <a:p>
            <a:pPr eaLnBrk="1" hangingPunct="1">
              <a:buFontTx/>
              <a:buNone/>
              <a:defRPr/>
            </a:pPr>
            <a:r>
              <a:rPr lang="en-US" sz="3300" i="1" dirty="0"/>
              <a:t>		e</a:t>
            </a:r>
            <a:r>
              <a:rPr lang="en-US" sz="3300" dirty="0"/>
              <a:t> </a:t>
            </a:r>
            <a:r>
              <a:rPr lang="en-US" sz="3300" dirty="0">
                <a:sym typeface="Symbol"/>
              </a:rPr>
              <a:t></a:t>
            </a:r>
            <a:r>
              <a:rPr lang="en-US" sz="3300" dirty="0"/>
              <a:t> </a:t>
            </a:r>
            <a:r>
              <a:rPr lang="en-US" sz="3300" i="1" dirty="0"/>
              <a:t>d</a:t>
            </a:r>
            <a:r>
              <a:rPr lang="en-US" sz="3300" dirty="0"/>
              <a:t> = </a:t>
            </a:r>
            <a:r>
              <a:rPr lang="en-US" sz="3300" i="1" dirty="0"/>
              <a:t>k</a:t>
            </a:r>
            <a:r>
              <a:rPr lang="en-US" sz="3300" dirty="0">
                <a:sym typeface="Symbol"/>
              </a:rPr>
              <a:t></a:t>
            </a:r>
            <a:r>
              <a:rPr lang="en-US" sz="3300" dirty="0"/>
              <a:t>(</a:t>
            </a:r>
            <a:r>
              <a:rPr lang="en-US" sz="3300" i="1" dirty="0"/>
              <a:t>n</a:t>
            </a:r>
            <a:r>
              <a:rPr lang="en-US" sz="3300" dirty="0"/>
              <a:t>) + 1</a:t>
            </a:r>
          </a:p>
          <a:p>
            <a:pPr eaLnBrk="1" hangingPunct="1">
              <a:buFontTx/>
              <a:buNone/>
              <a:defRPr/>
            </a:pPr>
            <a:r>
              <a:rPr lang="en-US" sz="3300" dirty="0"/>
              <a:t>	</a:t>
            </a:r>
            <a:r>
              <a:rPr lang="en-US" sz="3300" dirty="0" err="1"/>
              <a:t>Maka</a:t>
            </a:r>
            <a:endParaRPr lang="en-US" sz="3300" dirty="0"/>
          </a:p>
          <a:p>
            <a:pPr eaLnBrk="1" hangingPunct="1">
              <a:buFontTx/>
              <a:buNone/>
              <a:defRPr/>
            </a:pPr>
            <a:r>
              <a:rPr lang="en-US" sz="3300" dirty="0"/>
              <a:t>		</a:t>
            </a:r>
            <a:r>
              <a:rPr lang="en-US" sz="3300" i="1" dirty="0" err="1"/>
              <a:t>m</a:t>
            </a:r>
            <a:r>
              <a:rPr lang="en-US" sz="3300" i="1" baseline="30000" dirty="0" err="1"/>
              <a:t>k</a:t>
            </a:r>
            <a:r>
              <a:rPr lang="en-US" sz="3300" baseline="30000" dirty="0">
                <a:sym typeface="Symbol"/>
              </a:rPr>
              <a:t></a:t>
            </a:r>
            <a:r>
              <a:rPr lang="en-US" sz="3300" baseline="30000" dirty="0"/>
              <a:t>(</a:t>
            </a:r>
            <a:r>
              <a:rPr lang="en-US" sz="3300" i="1" baseline="30000" dirty="0"/>
              <a:t>n</a:t>
            </a:r>
            <a:r>
              <a:rPr lang="en-US" sz="3300" baseline="30000" dirty="0"/>
              <a:t>) + 1</a:t>
            </a:r>
            <a:r>
              <a:rPr lang="en-US" sz="3300" dirty="0"/>
              <a:t> </a:t>
            </a:r>
            <a:r>
              <a:rPr lang="en-US" sz="3300" dirty="0">
                <a:sym typeface="Symbol"/>
              </a:rPr>
              <a:t></a:t>
            </a:r>
            <a:r>
              <a:rPr lang="en-US" sz="3300" dirty="0"/>
              <a:t> </a:t>
            </a:r>
            <a:r>
              <a:rPr lang="en-US" sz="3300" i="1" dirty="0"/>
              <a:t>m</a:t>
            </a:r>
            <a:r>
              <a:rPr lang="en-US" sz="3300" dirty="0"/>
              <a:t> (mod </a:t>
            </a:r>
            <a:r>
              <a:rPr lang="en-US" sz="3300" i="1" dirty="0"/>
              <a:t>n</a:t>
            </a:r>
            <a:r>
              <a:rPr lang="en-US" sz="3300" dirty="0"/>
              <a:t>)</a:t>
            </a:r>
          </a:p>
          <a:p>
            <a:pPr eaLnBrk="1" hangingPunct="1">
              <a:buFontTx/>
              <a:buNone/>
              <a:defRPr/>
            </a:pPr>
            <a:r>
              <a:rPr lang="en-US" sz="3300" dirty="0"/>
              <a:t>			</a:t>
            </a:r>
            <a:r>
              <a:rPr lang="en-US" sz="3300" dirty="0">
                <a:sym typeface="Symbol"/>
              </a:rPr>
              <a:t></a:t>
            </a:r>
            <a:endParaRPr lang="en-US" sz="3300" dirty="0"/>
          </a:p>
          <a:p>
            <a:pPr eaLnBrk="1" hangingPunct="1">
              <a:buFontTx/>
              <a:buNone/>
              <a:defRPr/>
            </a:pPr>
            <a:r>
              <a:rPr lang="en-US" sz="3300" dirty="0"/>
              <a:t>		</a:t>
            </a:r>
            <a:r>
              <a:rPr lang="en-US" sz="3300" i="1" dirty="0"/>
              <a:t>m</a:t>
            </a:r>
            <a:r>
              <a:rPr lang="en-US" sz="3300" i="1" baseline="30000" dirty="0"/>
              <a:t>e</a:t>
            </a:r>
            <a:r>
              <a:rPr lang="en-US" sz="3300" i="1" baseline="30000" dirty="0">
                <a:sym typeface="Symbol"/>
              </a:rPr>
              <a:t></a:t>
            </a:r>
            <a:r>
              <a:rPr lang="en-US" sz="3300" i="1" baseline="30000" dirty="0"/>
              <a:t> d</a:t>
            </a:r>
            <a:r>
              <a:rPr lang="en-US" sz="3300" dirty="0"/>
              <a:t> </a:t>
            </a:r>
            <a:r>
              <a:rPr lang="en-US" sz="3300" dirty="0">
                <a:sym typeface="Symbol"/>
              </a:rPr>
              <a:t></a:t>
            </a:r>
            <a:r>
              <a:rPr lang="en-US" sz="3300" dirty="0"/>
              <a:t> </a:t>
            </a:r>
            <a:r>
              <a:rPr lang="en-US" sz="3300" i="1" dirty="0"/>
              <a:t>m</a:t>
            </a:r>
            <a:r>
              <a:rPr lang="en-US" sz="3300" dirty="0"/>
              <a:t> (mod </a:t>
            </a:r>
            <a:r>
              <a:rPr lang="en-US" sz="3300" i="1" dirty="0"/>
              <a:t>n</a:t>
            </a:r>
            <a:r>
              <a:rPr lang="en-US" sz="3300" dirty="0"/>
              <a:t>)  </a:t>
            </a:r>
            <a:r>
              <a:rPr lang="en-US" sz="3300" dirty="0">
                <a:sym typeface="Symbol"/>
              </a:rPr>
              <a:t> </a:t>
            </a:r>
            <a:r>
              <a:rPr lang="en-US" sz="3300" dirty="0"/>
              <a:t>	(</a:t>
            </a:r>
            <a:r>
              <a:rPr lang="en-US" sz="3300" i="1" dirty="0"/>
              <a:t>m</a:t>
            </a:r>
            <a:r>
              <a:rPr lang="en-US" sz="3300" i="1" baseline="30000" dirty="0"/>
              <a:t>e</a:t>
            </a:r>
            <a:r>
              <a:rPr lang="en-US" sz="3300" dirty="0"/>
              <a:t>)</a:t>
            </a:r>
            <a:r>
              <a:rPr lang="en-US" sz="3300" i="1" baseline="30000" dirty="0"/>
              <a:t>d</a:t>
            </a:r>
            <a:r>
              <a:rPr lang="en-US" sz="3300" dirty="0"/>
              <a:t> </a:t>
            </a:r>
            <a:r>
              <a:rPr lang="en-US" sz="3300" dirty="0">
                <a:sym typeface="Symbol"/>
              </a:rPr>
              <a:t></a:t>
            </a:r>
            <a:r>
              <a:rPr lang="en-US" sz="3300" dirty="0"/>
              <a:t> </a:t>
            </a:r>
            <a:r>
              <a:rPr lang="en-US" sz="3300" i="1" dirty="0"/>
              <a:t>m</a:t>
            </a:r>
            <a:r>
              <a:rPr lang="en-US" sz="3300" dirty="0"/>
              <a:t> (mod </a:t>
            </a:r>
            <a:r>
              <a:rPr lang="en-US" sz="3300" i="1" dirty="0"/>
              <a:t>n</a:t>
            </a:r>
            <a:r>
              <a:rPr lang="en-US" sz="3300" dirty="0"/>
              <a:t>)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sz="3300" dirty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3300" dirty="0" err="1"/>
              <a:t>Enkripsi</a:t>
            </a:r>
            <a:r>
              <a:rPr lang="en-US" sz="3300" i="1" dirty="0"/>
              <a:t>:  </a:t>
            </a:r>
            <a:r>
              <a:rPr lang="en-US" sz="3300" i="1" dirty="0" err="1"/>
              <a:t>E</a:t>
            </a:r>
            <a:r>
              <a:rPr lang="en-US" sz="3300" i="1" baseline="-25000" dirty="0" err="1"/>
              <a:t>e</a:t>
            </a:r>
            <a:r>
              <a:rPr lang="en-US" sz="3300" dirty="0"/>
              <a:t>(</a:t>
            </a:r>
            <a:r>
              <a:rPr lang="en-US" sz="3300" i="1" dirty="0"/>
              <a:t>m</a:t>
            </a:r>
            <a:r>
              <a:rPr lang="en-US" sz="3300" dirty="0"/>
              <a:t>) = </a:t>
            </a:r>
            <a:r>
              <a:rPr lang="en-US" sz="3300" i="1" dirty="0"/>
              <a:t>c</a:t>
            </a:r>
            <a:r>
              <a:rPr lang="en-US" sz="3300" dirty="0"/>
              <a:t> = </a:t>
            </a:r>
            <a:r>
              <a:rPr lang="en-US" sz="3300" i="1" dirty="0"/>
              <a:t>m</a:t>
            </a:r>
            <a:r>
              <a:rPr lang="en-US" sz="3300" i="1" baseline="30000" dirty="0"/>
              <a:t>e</a:t>
            </a:r>
            <a:r>
              <a:rPr lang="en-US" sz="3300" dirty="0"/>
              <a:t> mod </a:t>
            </a:r>
            <a:r>
              <a:rPr lang="en-US" sz="3300" i="1" dirty="0"/>
              <a:t>n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sz="3300" dirty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3300" dirty="0" err="1"/>
              <a:t>Dekripsi</a:t>
            </a:r>
            <a:r>
              <a:rPr lang="en-US" sz="3300" dirty="0"/>
              <a:t>:  </a:t>
            </a:r>
            <a:r>
              <a:rPr lang="en-US" sz="3300" i="1" dirty="0"/>
              <a:t>D</a:t>
            </a:r>
            <a:r>
              <a:rPr lang="en-US" sz="3300" i="1" baseline="-25000" dirty="0"/>
              <a:t>d</a:t>
            </a:r>
            <a:r>
              <a:rPr lang="en-US" sz="3300" dirty="0"/>
              <a:t>(</a:t>
            </a:r>
            <a:r>
              <a:rPr lang="en-US" sz="3300" i="1" dirty="0"/>
              <a:t>c</a:t>
            </a:r>
            <a:r>
              <a:rPr lang="en-US" sz="3300" dirty="0"/>
              <a:t>) = </a:t>
            </a:r>
            <a:r>
              <a:rPr lang="en-US" sz="3300" i="1" dirty="0"/>
              <a:t>m</a:t>
            </a:r>
            <a:r>
              <a:rPr lang="en-US" sz="3300" dirty="0"/>
              <a:t> = </a:t>
            </a:r>
            <a:r>
              <a:rPr lang="en-US" sz="3300" i="1" dirty="0"/>
              <a:t>c</a:t>
            </a:r>
            <a:r>
              <a:rPr lang="en-US" sz="3300" i="1" baseline="30000" dirty="0"/>
              <a:t>d</a:t>
            </a:r>
            <a:r>
              <a:rPr lang="en-US" sz="3300" dirty="0"/>
              <a:t> mod </a:t>
            </a:r>
            <a:r>
              <a:rPr lang="en-US" sz="3300" i="1" dirty="0"/>
              <a:t>n</a:t>
            </a:r>
            <a:r>
              <a:rPr lang="en-US" sz="3300" dirty="0"/>
              <a:t>	</a:t>
            </a:r>
          </a:p>
          <a:p>
            <a:pPr eaLnBrk="1" hangingPunct="1">
              <a:buFontTx/>
              <a:buNone/>
              <a:defRPr/>
            </a:pPr>
            <a:endParaRPr lang="en-US" sz="2400" dirty="0"/>
          </a:p>
        </p:txBody>
      </p:sp>
      <p:sp>
        <p:nvSpPr>
          <p:cNvPr id="10243" name="Footer Placeholder 3">
            <a:extLst>
              <a:ext uri="{FF2B5EF4-FFF2-40B4-BE49-F238E27FC236}">
                <a16:creationId xmlns:a16="http://schemas.microsoft.com/office/drawing/2014/main" id="{A2D60F5D-9796-4EFB-A5CB-9ADAA1573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Munir/Teknik Informatika - STEI - ITB</a:t>
            </a:r>
          </a:p>
        </p:txBody>
      </p:sp>
      <p:sp>
        <p:nvSpPr>
          <p:cNvPr id="10244" name="Slide Number Placeholder 4">
            <a:extLst>
              <a:ext uri="{FF2B5EF4-FFF2-40B4-BE49-F238E27FC236}">
                <a16:creationId xmlns:a16="http://schemas.microsoft.com/office/drawing/2014/main" id="{78145169-5C6C-4693-994E-8FAA8E610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105D129-5691-4EF2-957B-3E5E23D9BA60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DDC871D-8F33-4E0D-848B-684C8055E113}"/>
              </a:ext>
            </a:extLst>
          </p:cNvPr>
          <p:cNvSpPr/>
          <p:nvPr/>
        </p:nvSpPr>
        <p:spPr>
          <a:xfrm>
            <a:off x="3027680" y="4399280"/>
            <a:ext cx="3403600" cy="701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E81FF5-0FFA-47A6-8B62-53A87F6678EB}"/>
              </a:ext>
            </a:extLst>
          </p:cNvPr>
          <p:cNvSpPr/>
          <p:nvPr/>
        </p:nvSpPr>
        <p:spPr>
          <a:xfrm>
            <a:off x="3027680" y="5220182"/>
            <a:ext cx="3403600" cy="701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>
            <a:extLst>
              <a:ext uri="{FF2B5EF4-FFF2-40B4-BE49-F238E27FC236}">
                <a16:creationId xmlns:a16="http://schemas.microsoft.com/office/drawing/2014/main" id="{1562CC8E-BF9D-4DB9-AF4C-43EFDFFBF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Munir/Teknik Informatika - STEI - ITB</a:t>
            </a:r>
          </a:p>
        </p:txBody>
      </p:sp>
      <p:sp>
        <p:nvSpPr>
          <p:cNvPr id="11267" name="Slide Number Placeholder 5">
            <a:extLst>
              <a:ext uri="{FF2B5EF4-FFF2-40B4-BE49-F238E27FC236}">
                <a16:creationId xmlns:a16="http://schemas.microsoft.com/office/drawing/2014/main" id="{64B74EA9-64AE-449D-9C4F-B93763D71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8D02B1C-02CB-4AE8-B10C-1E6A3BD5CA2C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E7A9C59A-957E-4142-B544-71BE27192F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40525" y="1828800"/>
            <a:ext cx="9774620" cy="4572000"/>
          </a:xfrm>
        </p:spPr>
        <p:txBody>
          <a:bodyPr>
            <a:normAutofit fontScale="85000" lnSpcReduction="20000"/>
          </a:bodyPr>
          <a:lstStyle/>
          <a:p>
            <a:pPr marL="457200" indent="-457200" algn="just">
              <a:buFont typeface="+mj-lt"/>
              <a:buAutoNum type="arabicPeriod"/>
              <a:defRPr/>
            </a:pPr>
            <a:r>
              <a:rPr lang="en-US" dirty="0" err="1">
                <a:cs typeface="Times New Roman" pitchFamily="18" charset="0"/>
              </a:rPr>
              <a:t>Pilih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dua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bilangan</a:t>
            </a:r>
            <a:r>
              <a:rPr lang="en-US" dirty="0">
                <a:cs typeface="Times New Roman" pitchFamily="18" charset="0"/>
              </a:rPr>
              <a:t> prima, </a:t>
            </a:r>
            <a:r>
              <a:rPr lang="en-US" i="1" dirty="0">
                <a:cs typeface="Times New Roman" pitchFamily="18" charset="0"/>
              </a:rPr>
              <a:t>p</a:t>
            </a:r>
            <a:r>
              <a:rPr lang="en-US" dirty="0">
                <a:cs typeface="Times New Roman" pitchFamily="18" charset="0"/>
              </a:rPr>
              <a:t> dan </a:t>
            </a:r>
            <a:r>
              <a:rPr lang="en-US" i="1" dirty="0">
                <a:cs typeface="Times New Roman" pitchFamily="18" charset="0"/>
              </a:rPr>
              <a:t>q </a:t>
            </a:r>
            <a:endParaRPr lang="en-US" dirty="0">
              <a:latin typeface="Century Gothic" pitchFamily="34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n-US" dirty="0" err="1">
                <a:cs typeface="Times New Roman" pitchFamily="18" charset="0"/>
              </a:rPr>
              <a:t>Hitung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n</a:t>
            </a:r>
            <a:r>
              <a:rPr lang="en-US" dirty="0">
                <a:cs typeface="Times New Roman" pitchFamily="18" charset="0"/>
              </a:rPr>
              <a:t> = </a:t>
            </a:r>
            <a:r>
              <a:rPr lang="en-US" i="1" dirty="0" err="1">
                <a:cs typeface="Times New Roman" pitchFamily="18" charset="0"/>
              </a:rPr>
              <a:t>pq</a:t>
            </a:r>
            <a:r>
              <a:rPr lang="en-US" dirty="0">
                <a:cs typeface="Times New Roman" pitchFamily="18" charset="0"/>
              </a:rPr>
              <a:t>. </a:t>
            </a:r>
            <a:endParaRPr lang="en-US" dirty="0">
              <a:latin typeface="Century Gothic" pitchFamily="34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n-US" dirty="0" err="1">
                <a:cs typeface="Times New Roman" pitchFamily="18" charset="0"/>
              </a:rPr>
              <a:t>Hitung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  <a:sym typeface="Symbol" pitchFamily="18" charset="2"/>
              </a:rPr>
              <a:t></a:t>
            </a:r>
            <a:r>
              <a:rPr lang="en-US" dirty="0">
                <a:cs typeface="Times New Roman" pitchFamily="18" charset="0"/>
              </a:rPr>
              <a:t>(</a:t>
            </a:r>
            <a:r>
              <a:rPr lang="en-US" i="1" dirty="0">
                <a:cs typeface="Times New Roman" pitchFamily="18" charset="0"/>
              </a:rPr>
              <a:t>n</a:t>
            </a:r>
            <a:r>
              <a:rPr lang="en-US" dirty="0">
                <a:cs typeface="Times New Roman" pitchFamily="18" charset="0"/>
              </a:rPr>
              <a:t>) = (</a:t>
            </a:r>
            <a:r>
              <a:rPr lang="en-US" i="1" dirty="0">
                <a:cs typeface="Times New Roman" pitchFamily="18" charset="0"/>
              </a:rPr>
              <a:t>p</a:t>
            </a:r>
            <a:r>
              <a:rPr lang="en-US" dirty="0">
                <a:cs typeface="Times New Roman" pitchFamily="18" charset="0"/>
              </a:rPr>
              <a:t> – 1)(</a:t>
            </a:r>
            <a:r>
              <a:rPr lang="en-US" i="1" dirty="0">
                <a:cs typeface="Times New Roman" pitchFamily="18" charset="0"/>
              </a:rPr>
              <a:t>q</a:t>
            </a:r>
            <a:r>
              <a:rPr lang="en-US" dirty="0">
                <a:cs typeface="Times New Roman" pitchFamily="18" charset="0"/>
              </a:rPr>
              <a:t> – 1). </a:t>
            </a:r>
          </a:p>
          <a:p>
            <a:pPr marL="465138" indent="-465138" algn="just">
              <a:buFont typeface="+mj-lt"/>
              <a:buAutoNum type="arabicPeriod"/>
              <a:defRPr/>
            </a:pPr>
            <a:r>
              <a:rPr lang="en-US" dirty="0" err="1">
                <a:cs typeface="Times New Roman" pitchFamily="18" charset="0"/>
              </a:rPr>
              <a:t>Pilih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sebuah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bilangan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bulat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e </a:t>
            </a:r>
            <a:r>
              <a:rPr lang="en-US" dirty="0" err="1">
                <a:cs typeface="Times New Roman" pitchFamily="18" charset="0"/>
              </a:rPr>
              <a:t>sebagai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kunci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publik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e </a:t>
            </a:r>
            <a:r>
              <a:rPr lang="en-US" dirty="0" err="1">
                <a:cs typeface="Times New Roman" pitchFamily="18" charset="0"/>
              </a:rPr>
              <a:t>harus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relatif</a:t>
            </a:r>
            <a:r>
              <a:rPr lang="en-US" dirty="0">
                <a:cs typeface="Times New Roman" pitchFamily="18" charset="0"/>
              </a:rPr>
              <a:t> prima </a:t>
            </a:r>
            <a:r>
              <a:rPr lang="en-US" dirty="0" err="1">
                <a:cs typeface="Times New Roman" pitchFamily="18" charset="0"/>
              </a:rPr>
              <a:t>terhadap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  <a:sym typeface="Symbol" pitchFamily="18" charset="2"/>
              </a:rPr>
              <a:t></a:t>
            </a:r>
            <a:r>
              <a:rPr lang="en-US" dirty="0">
                <a:cs typeface="Times New Roman" pitchFamily="18" charset="0"/>
              </a:rPr>
              <a:t>(</a:t>
            </a:r>
            <a:r>
              <a:rPr lang="en-US" i="1" dirty="0">
                <a:cs typeface="Times New Roman" pitchFamily="18" charset="0"/>
              </a:rPr>
              <a:t>n</a:t>
            </a:r>
            <a:r>
              <a:rPr lang="en-US" dirty="0">
                <a:cs typeface="Times New Roman" pitchFamily="18" charset="0"/>
              </a:rPr>
              <a:t>) .  </a:t>
            </a:r>
            <a:endParaRPr lang="en-US" dirty="0">
              <a:latin typeface="Century Gothic" pitchFamily="34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n-US" dirty="0" err="1">
                <a:cs typeface="Times New Roman" pitchFamily="18" charset="0"/>
              </a:rPr>
              <a:t>Hitung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kunci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dekripsi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d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dirty="0" err="1">
                <a:cs typeface="Times New Roman" pitchFamily="18" charset="0"/>
              </a:rPr>
              <a:t>dengan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persamaaan</a:t>
            </a:r>
            <a:endParaRPr lang="en-US" dirty="0">
              <a:cs typeface="Times New Roman" pitchFamily="18" charset="0"/>
            </a:endParaRPr>
          </a:p>
          <a:p>
            <a:pPr marL="457200" indent="-457200" algn="just">
              <a:buNone/>
              <a:defRPr/>
            </a:pPr>
            <a:r>
              <a:rPr lang="en-US" dirty="0">
                <a:cs typeface="Times New Roman" pitchFamily="18" charset="0"/>
              </a:rPr>
              <a:t>		 </a:t>
            </a:r>
            <a:r>
              <a:rPr lang="en-US" i="1" dirty="0">
                <a:cs typeface="Times New Roman" pitchFamily="18" charset="0"/>
              </a:rPr>
              <a:t>ed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  <a:sym typeface="Symbol" pitchFamily="18" charset="2"/>
              </a:rPr>
              <a:t></a:t>
            </a:r>
            <a:r>
              <a:rPr lang="en-US" dirty="0">
                <a:cs typeface="Times New Roman" pitchFamily="18" charset="0"/>
              </a:rPr>
              <a:t> 1 (</a:t>
            </a:r>
            <a:r>
              <a:rPr lang="en-US" b="1" dirty="0">
                <a:cs typeface="Times New Roman" pitchFamily="18" charset="0"/>
              </a:rPr>
              <a:t>mod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  <a:sym typeface="Symbol" pitchFamily="18" charset="2"/>
              </a:rPr>
              <a:t></a:t>
            </a:r>
            <a:r>
              <a:rPr lang="en-US" dirty="0">
                <a:cs typeface="Times New Roman" pitchFamily="18" charset="0"/>
              </a:rPr>
              <a:t>(</a:t>
            </a:r>
            <a:r>
              <a:rPr lang="en-US" i="1" dirty="0">
                <a:cs typeface="Times New Roman" pitchFamily="18" charset="0"/>
              </a:rPr>
              <a:t>n</a:t>
            </a:r>
            <a:r>
              <a:rPr lang="en-US" dirty="0">
                <a:cs typeface="Times New Roman" pitchFamily="18" charset="0"/>
              </a:rPr>
              <a:t>)) </a:t>
            </a:r>
            <a:r>
              <a:rPr lang="en-US" dirty="0" err="1">
                <a:cs typeface="Times New Roman" pitchFamily="18" charset="0"/>
              </a:rPr>
              <a:t>atau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d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  <a:sym typeface="Symbol" pitchFamily="18" charset="2"/>
              </a:rPr>
              <a:t> </a:t>
            </a:r>
            <a:r>
              <a:rPr lang="en-US" i="1" dirty="0">
                <a:cs typeface="Times New Roman" pitchFamily="18" charset="0"/>
                <a:sym typeface="Symbol" pitchFamily="18" charset="2"/>
              </a:rPr>
              <a:t>e</a:t>
            </a:r>
            <a:r>
              <a:rPr lang="en-US" baseline="30000" dirty="0">
                <a:cs typeface="Times New Roman" pitchFamily="18" charset="0"/>
                <a:sym typeface="Symbol" pitchFamily="18" charset="2"/>
              </a:rPr>
              <a:t>–1  </a:t>
            </a:r>
            <a:r>
              <a:rPr lang="en-US" dirty="0">
                <a:cs typeface="Times New Roman" pitchFamily="18" charset="0"/>
                <a:sym typeface="Symbol" pitchFamily="18" charset="2"/>
              </a:rPr>
              <a:t> mod (</a:t>
            </a:r>
            <a:r>
              <a:rPr lang="en-US" dirty="0">
                <a:cs typeface="Times New Roman" pitchFamily="18" charset="0"/>
              </a:rPr>
              <a:t>(</a:t>
            </a:r>
            <a:r>
              <a:rPr lang="en-US" i="1" dirty="0">
                <a:cs typeface="Times New Roman" pitchFamily="18" charset="0"/>
              </a:rPr>
              <a:t>n</a:t>
            </a:r>
            <a:r>
              <a:rPr lang="en-US" dirty="0">
                <a:cs typeface="Times New Roman" pitchFamily="18" charset="0"/>
              </a:rPr>
              <a:t>) )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endParaRPr lang="en-US" dirty="0"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err="1">
                <a:cs typeface="Times New Roman" pitchFamily="18" charset="0"/>
              </a:rPr>
              <a:t>Hasil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dari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algoritma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atas</a:t>
            </a:r>
            <a:r>
              <a:rPr lang="en-US" dirty="0">
                <a:cs typeface="Times New Roman" pitchFamily="18" charset="0"/>
              </a:rPr>
              <a:t>: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>
                <a:cs typeface="Times New Roman" pitchFamily="18" charset="0"/>
              </a:rPr>
              <a:t>	-  </a:t>
            </a:r>
            <a:r>
              <a:rPr lang="en-US" dirty="0" err="1">
                <a:cs typeface="Times New Roman" pitchFamily="18" charset="0"/>
              </a:rPr>
              <a:t>Kunci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publik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adalah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pasangan</a:t>
            </a:r>
            <a:r>
              <a:rPr lang="en-US" dirty="0">
                <a:cs typeface="Times New Roman" pitchFamily="18" charset="0"/>
              </a:rPr>
              <a:t> (</a:t>
            </a:r>
            <a:r>
              <a:rPr lang="en-US" i="1" dirty="0">
                <a:cs typeface="Times New Roman" pitchFamily="18" charset="0"/>
              </a:rPr>
              <a:t>e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n</a:t>
            </a:r>
            <a:r>
              <a:rPr lang="en-US" dirty="0">
                <a:cs typeface="Times New Roman" pitchFamily="18" charset="0"/>
              </a:rPr>
              <a:t>) 	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en-US" b="1" dirty="0">
                <a:cs typeface="Times New Roman" pitchFamily="18" charset="0"/>
              </a:rPr>
              <a:t>	 - </a:t>
            </a:r>
            <a:r>
              <a:rPr lang="en-US" dirty="0" err="1">
                <a:cs typeface="Times New Roman" pitchFamily="18" charset="0"/>
              </a:rPr>
              <a:t>Kunci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privat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adalah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pasangan</a:t>
            </a:r>
            <a:r>
              <a:rPr lang="en-US" dirty="0">
                <a:cs typeface="Times New Roman" pitchFamily="18" charset="0"/>
              </a:rPr>
              <a:t> (</a:t>
            </a:r>
            <a:r>
              <a:rPr lang="en-US" i="1" dirty="0">
                <a:cs typeface="Times New Roman" pitchFamily="18" charset="0"/>
              </a:rPr>
              <a:t>d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n</a:t>
            </a:r>
            <a:r>
              <a:rPr lang="en-US" dirty="0">
                <a:cs typeface="Times New Roman" pitchFamily="18" charset="0"/>
              </a:rPr>
              <a:t>)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>
                <a:cs typeface="Times New Roman" pitchFamily="18" charset="0"/>
              </a:rPr>
              <a:t> </a:t>
            </a:r>
            <a:endParaRPr lang="en-US" sz="2400" dirty="0">
              <a:latin typeface="Century Gothic" pitchFamily="34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GB" sz="2400" dirty="0"/>
          </a:p>
        </p:txBody>
      </p:sp>
      <p:sp>
        <p:nvSpPr>
          <p:cNvPr id="11269" name="Rectangle 2">
            <a:extLst>
              <a:ext uri="{FF2B5EF4-FFF2-40B4-BE49-F238E27FC236}">
                <a16:creationId xmlns:a16="http://schemas.microsoft.com/office/drawing/2014/main" id="{3D390E69-E001-41A0-A27A-652CB174A8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err="1"/>
              <a:t>Prosedur</a:t>
            </a:r>
            <a:r>
              <a:rPr lang="en-US" altLang="en-US" b="1" dirty="0"/>
              <a:t> </a:t>
            </a:r>
            <a:r>
              <a:rPr lang="en-US" altLang="en-US" b="1" dirty="0" err="1"/>
              <a:t>Pembangkitan</a:t>
            </a:r>
            <a:r>
              <a:rPr lang="en-US" altLang="en-US" b="1" dirty="0"/>
              <a:t> </a:t>
            </a:r>
            <a:r>
              <a:rPr lang="en-US" altLang="en-US" b="1" dirty="0" err="1"/>
              <a:t>Sepasang</a:t>
            </a:r>
            <a:r>
              <a:rPr lang="en-US" altLang="en-US" b="1" dirty="0"/>
              <a:t> </a:t>
            </a:r>
            <a:r>
              <a:rPr lang="en-US" altLang="en-US" b="1" dirty="0" err="1"/>
              <a:t>Kunci</a:t>
            </a:r>
            <a:endParaRPr lang="en-GB" altLang="en-US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>
            <a:extLst>
              <a:ext uri="{FF2B5EF4-FFF2-40B4-BE49-F238E27FC236}">
                <a16:creationId xmlns:a16="http://schemas.microsoft.com/office/drawing/2014/main" id="{7860B03E-68EB-4E80-9847-463CE194A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Munir/Teknik Informatika - STEI - ITB</a:t>
            </a:r>
          </a:p>
        </p:txBody>
      </p:sp>
      <p:sp>
        <p:nvSpPr>
          <p:cNvPr id="12291" name="Slide Number Placeholder 5">
            <a:extLst>
              <a:ext uri="{FF2B5EF4-FFF2-40B4-BE49-F238E27FC236}">
                <a16:creationId xmlns:a16="http://schemas.microsoft.com/office/drawing/2014/main" id="{0C86FE52-F702-482C-8CC8-595B6ECB2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F7A3347-400A-42BB-8631-30242E638FC8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2292" name="Rectangle 2">
            <a:extLst>
              <a:ext uri="{FF2B5EF4-FFF2-40B4-BE49-F238E27FC236}">
                <a16:creationId xmlns:a16="http://schemas.microsoft.com/office/drawing/2014/main" id="{31AD6CEA-7CCD-427A-B571-6C5EAB7F0B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Enkripsi </a:t>
            </a:r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218CBF5D-4222-4767-9ED4-B98C6217AD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83060" y="1690688"/>
            <a:ext cx="10036885" cy="4481512"/>
          </a:xfrm>
        </p:spPr>
        <p:txBody>
          <a:bodyPr/>
          <a:lstStyle/>
          <a:p>
            <a:pPr marL="457200" indent="-457200" algn="just">
              <a:buFont typeface="+mj-lt"/>
              <a:buAutoNum type="arabicPeriod"/>
              <a:defRPr/>
            </a:pPr>
            <a:r>
              <a:rPr lang="en-US" dirty="0" err="1">
                <a:cs typeface="Times New Roman" pitchFamily="18" charset="0"/>
              </a:rPr>
              <a:t>Nyatakan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pesan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menjadi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blok-blok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plainteks</a:t>
            </a:r>
            <a:r>
              <a:rPr lang="en-US" dirty="0">
                <a:cs typeface="Times New Roman" pitchFamily="18" charset="0"/>
              </a:rPr>
              <a:t>: </a:t>
            </a:r>
            <a:r>
              <a:rPr lang="en-US" i="1" dirty="0">
                <a:cs typeface="Times New Roman" pitchFamily="18" charset="0"/>
              </a:rPr>
              <a:t>m</a:t>
            </a:r>
            <a:r>
              <a:rPr lang="en-US" baseline="-30000" dirty="0">
                <a:cs typeface="Times New Roman" pitchFamily="18" charset="0"/>
              </a:rPr>
              <a:t>1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m</a:t>
            </a:r>
            <a:r>
              <a:rPr lang="en-US" baseline="-30000" dirty="0">
                <a:cs typeface="Times New Roman" pitchFamily="18" charset="0"/>
              </a:rPr>
              <a:t>2</a:t>
            </a:r>
            <a:r>
              <a:rPr lang="en-US" dirty="0">
                <a:cs typeface="Times New Roman" pitchFamily="18" charset="0"/>
              </a:rPr>
              <a:t>,  </a:t>
            </a:r>
            <a:r>
              <a:rPr lang="en-US" i="1" dirty="0">
                <a:cs typeface="Times New Roman" pitchFamily="18" charset="0"/>
              </a:rPr>
              <a:t>m</a:t>
            </a:r>
            <a:r>
              <a:rPr lang="en-US" baseline="-30000" dirty="0">
                <a:cs typeface="Times New Roman" pitchFamily="18" charset="0"/>
              </a:rPr>
              <a:t>3</a:t>
            </a:r>
            <a:r>
              <a:rPr lang="en-US" dirty="0">
                <a:cs typeface="Times New Roman" pitchFamily="18" charset="0"/>
              </a:rPr>
              <a:t>, …  </a:t>
            </a:r>
          </a:p>
          <a:p>
            <a:pPr marL="0" indent="0" algn="just">
              <a:buNone/>
              <a:defRPr/>
            </a:pPr>
            <a:r>
              <a:rPr lang="en-US" dirty="0">
                <a:cs typeface="Times New Roman" pitchFamily="18" charset="0"/>
              </a:rPr>
              <a:t>      ( </a:t>
            </a:r>
            <a:r>
              <a:rPr lang="en-US" dirty="0" err="1">
                <a:cs typeface="Times New Roman" pitchFamily="18" charset="0"/>
              </a:rPr>
              <a:t>syarat</a:t>
            </a:r>
            <a:r>
              <a:rPr lang="en-US" dirty="0">
                <a:cs typeface="Times New Roman" pitchFamily="18" charset="0"/>
              </a:rPr>
              <a:t>: 0 </a:t>
            </a:r>
            <a:r>
              <a:rPr lang="en-US" dirty="0">
                <a:cs typeface="Times New Roman" pitchFamily="18" charset="0"/>
                <a:sym typeface="Symbol" panose="05050102010706020507" pitchFamily="18" charset="2"/>
              </a:rPr>
              <a:t> 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m</a:t>
            </a:r>
            <a:r>
              <a:rPr lang="en-US" i="1" baseline="-30000" dirty="0">
                <a:cs typeface="Times New Roman" pitchFamily="18" charset="0"/>
              </a:rPr>
              <a:t>i  </a:t>
            </a:r>
            <a:r>
              <a:rPr lang="en-US" i="1" dirty="0">
                <a:cs typeface="Times New Roman" pitchFamily="18" charset="0"/>
              </a:rPr>
              <a:t>&lt; n</a:t>
            </a:r>
            <a:r>
              <a:rPr lang="en-US" dirty="0">
                <a:cs typeface="Times New Roman" pitchFamily="18" charset="0"/>
              </a:rPr>
              <a:t> – 1)</a:t>
            </a:r>
          </a:p>
          <a:p>
            <a:pPr algn="just" eaLnBrk="1" hangingPunct="1">
              <a:buFontTx/>
              <a:buNone/>
              <a:defRPr/>
            </a:pPr>
            <a:endParaRPr lang="en-US" dirty="0">
              <a:latin typeface="Century Gothic" pitchFamily="34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 startAt="2"/>
              <a:defRPr/>
            </a:pPr>
            <a:r>
              <a:rPr lang="en-US" dirty="0" err="1">
                <a:cs typeface="Times New Roman" pitchFamily="18" charset="0"/>
              </a:rPr>
              <a:t>Hitung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blok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cipherteks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i="1" baseline="-30000" dirty="0">
                <a:cs typeface="Times New Roman" pitchFamily="18" charset="0"/>
              </a:rPr>
              <a:t>i</a:t>
            </a:r>
            <a:r>
              <a:rPr lang="en-US" i="1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untuk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blok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plainteks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m</a:t>
            </a:r>
            <a:r>
              <a:rPr lang="en-US" i="1" baseline="-30000" dirty="0">
                <a:cs typeface="Times New Roman" pitchFamily="18" charset="0"/>
              </a:rPr>
              <a:t>i </a:t>
            </a:r>
            <a:r>
              <a:rPr lang="en-US" dirty="0" err="1">
                <a:cs typeface="Times New Roman" pitchFamily="18" charset="0"/>
              </a:rPr>
              <a:t>menggunakan</a:t>
            </a:r>
            <a:r>
              <a:rPr lang="en-US" dirty="0">
                <a:cs typeface="Times New Roman" pitchFamily="18" charset="0"/>
              </a:rPr>
              <a:t>  </a:t>
            </a:r>
            <a:r>
              <a:rPr lang="en-US" dirty="0" err="1">
                <a:cs typeface="Times New Roman" pitchFamily="18" charset="0"/>
              </a:rPr>
              <a:t>kunci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publik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e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dengan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persamaan</a:t>
            </a:r>
            <a:r>
              <a:rPr lang="en-US" dirty="0">
                <a:cs typeface="Times New Roman" pitchFamily="18" charset="0"/>
              </a:rPr>
              <a:t> </a:t>
            </a:r>
            <a:endParaRPr lang="en-US" dirty="0">
              <a:latin typeface="Century Gothic" pitchFamily="34" charset="0"/>
              <a:cs typeface="Times New Roman" pitchFamily="18" charset="0"/>
            </a:endParaRPr>
          </a:p>
          <a:p>
            <a:pPr algn="just" eaLnBrk="1" hangingPunct="1">
              <a:buFontTx/>
              <a:buNone/>
              <a:defRPr/>
            </a:pPr>
            <a:r>
              <a:rPr lang="en-US" i="1" dirty="0">
                <a:cs typeface="Times New Roman" pitchFamily="18" charset="0"/>
              </a:rPr>
              <a:t>                   </a:t>
            </a:r>
            <a:r>
              <a:rPr lang="en-US" i="1" dirty="0" err="1">
                <a:cs typeface="Times New Roman" pitchFamily="18" charset="0"/>
              </a:rPr>
              <a:t>c</a:t>
            </a:r>
            <a:r>
              <a:rPr lang="en-US" i="1" baseline="-30000" dirty="0" err="1">
                <a:cs typeface="Times New Roman" pitchFamily="18" charset="0"/>
              </a:rPr>
              <a:t>i</a:t>
            </a:r>
            <a:r>
              <a:rPr lang="en-US" dirty="0">
                <a:cs typeface="Times New Roman" pitchFamily="18" charset="0"/>
              </a:rPr>
              <a:t> = </a:t>
            </a:r>
            <a:r>
              <a:rPr lang="en-US" i="1" dirty="0" err="1">
                <a:cs typeface="Times New Roman" pitchFamily="18" charset="0"/>
              </a:rPr>
              <a:t>m</a:t>
            </a:r>
            <a:r>
              <a:rPr lang="en-US" i="1" baseline="-30000" dirty="0" err="1">
                <a:cs typeface="Times New Roman" pitchFamily="18" charset="0"/>
              </a:rPr>
              <a:t>i</a:t>
            </a:r>
            <a:r>
              <a:rPr lang="en-US" i="1" baseline="30000" dirty="0" err="1">
                <a:cs typeface="Times New Roman" pitchFamily="18" charset="0"/>
              </a:rPr>
              <a:t>e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b="1" dirty="0">
                <a:cs typeface="Times New Roman" pitchFamily="18" charset="0"/>
              </a:rPr>
              <a:t>mod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n</a:t>
            </a:r>
            <a:endParaRPr lang="en-US" dirty="0">
              <a:latin typeface="Century Gothic" pitchFamily="34" charset="0"/>
              <a:cs typeface="Times New Roman" pitchFamily="18" charset="0"/>
            </a:endParaRPr>
          </a:p>
          <a:p>
            <a:pPr algn="just" eaLnBrk="1" hangingPunct="1">
              <a:buFontTx/>
              <a:buNone/>
              <a:defRPr/>
            </a:pPr>
            <a:r>
              <a:rPr lang="en-US" dirty="0">
                <a:cs typeface="Times New Roman" pitchFamily="18" charset="0"/>
              </a:rPr>
              <a:t>	  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1811</Words>
  <Application>Microsoft Office PowerPoint</Application>
  <PresentationFormat>Widescreen</PresentationFormat>
  <Paragraphs>225</Paragraphs>
  <Slides>22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3" baseType="lpstr">
      <vt:lpstr>Arial</vt:lpstr>
      <vt:lpstr>Calibri</vt:lpstr>
      <vt:lpstr>Calibri Light</vt:lpstr>
      <vt:lpstr>Cambria Math</vt:lpstr>
      <vt:lpstr>Century Gothic</vt:lpstr>
      <vt:lpstr>Courier New</vt:lpstr>
      <vt:lpstr>Times New Roman</vt:lpstr>
      <vt:lpstr>Verdana</vt:lpstr>
      <vt:lpstr>Wingdings</vt:lpstr>
      <vt:lpstr>Office Theme</vt:lpstr>
      <vt:lpstr>Equation.3</vt:lpstr>
      <vt:lpstr>Algoritma RSA </vt:lpstr>
      <vt:lpstr>Pendahuluan</vt:lpstr>
      <vt:lpstr>PowerPoint Presentation</vt:lpstr>
      <vt:lpstr>Properti Algoritma RSA</vt:lpstr>
      <vt:lpstr>Penurunan Rumus RSA</vt:lpstr>
      <vt:lpstr>PowerPoint Presentation</vt:lpstr>
      <vt:lpstr>PowerPoint Presentation</vt:lpstr>
      <vt:lpstr>Prosedur Pembangkitan Sepasang Kunci</vt:lpstr>
      <vt:lpstr>Enkripsi </vt:lpstr>
      <vt:lpstr>Dekripsi</vt:lpstr>
      <vt:lpstr>Contoh pembangkitan kunci oleh Alice</vt:lpstr>
      <vt:lpstr>PowerPoint Presentation</vt:lpstr>
      <vt:lpstr>PowerPoint Presentation</vt:lpstr>
      <vt:lpstr>PowerPoint Presentation</vt:lpstr>
      <vt:lpstr>PowerPoint Presentation</vt:lpstr>
      <vt:lpstr>Keamanan RSA</vt:lpstr>
      <vt:lpstr>PowerPoint Presentation</vt:lpstr>
      <vt:lpstr>PowerPoint Presentation</vt:lpstr>
      <vt:lpstr>Contoh parameter RSA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Algoritma RSA </dc:title>
  <dc:creator>Rinaldi Munir</dc:creator>
  <cp:lastModifiedBy>Rinaldi Munir</cp:lastModifiedBy>
  <cp:revision>9</cp:revision>
  <dcterms:created xsi:type="dcterms:W3CDTF">2020-10-21T01:53:43Z</dcterms:created>
  <dcterms:modified xsi:type="dcterms:W3CDTF">2020-10-21T03:51:25Z</dcterms:modified>
</cp:coreProperties>
</file>